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7" r:id="rId2"/>
    <p:sldId id="421" r:id="rId3"/>
    <p:sldId id="759" r:id="rId4"/>
    <p:sldId id="761" r:id="rId5"/>
    <p:sldId id="762" r:id="rId6"/>
    <p:sldId id="763" r:id="rId7"/>
    <p:sldId id="765" r:id="rId8"/>
    <p:sldId id="766" r:id="rId9"/>
    <p:sldId id="768" r:id="rId10"/>
    <p:sldId id="769" r:id="rId11"/>
    <p:sldId id="767" r:id="rId12"/>
    <p:sldId id="742" r:id="rId13"/>
    <p:sldId id="743" r:id="rId14"/>
    <p:sldId id="747" r:id="rId15"/>
    <p:sldId id="772" r:id="rId16"/>
    <p:sldId id="771" r:id="rId17"/>
    <p:sldId id="556" r:id="rId18"/>
    <p:sldId id="744" r:id="rId19"/>
    <p:sldId id="749" r:id="rId20"/>
    <p:sldId id="770" r:id="rId21"/>
    <p:sldId id="750" r:id="rId22"/>
    <p:sldId id="553" r:id="rId23"/>
    <p:sldId id="262" r:id="rId24"/>
    <p:sldId id="753" r:id="rId25"/>
    <p:sldId id="259" r:id="rId26"/>
    <p:sldId id="260" r:id="rId27"/>
    <p:sldId id="261" r:id="rId28"/>
    <p:sldId id="264" r:id="rId29"/>
    <p:sldId id="773" r:id="rId30"/>
    <p:sldId id="774" r:id="rId31"/>
    <p:sldId id="775" r:id="rId32"/>
    <p:sldId id="265" r:id="rId33"/>
    <p:sldId id="266" r:id="rId34"/>
    <p:sldId id="267" r:id="rId35"/>
    <p:sldId id="268" r:id="rId36"/>
    <p:sldId id="691" r:id="rId37"/>
    <p:sldId id="612" r:id="rId38"/>
    <p:sldId id="605" r:id="rId39"/>
    <p:sldId id="606" r:id="rId40"/>
    <p:sldId id="607" r:id="rId41"/>
    <p:sldId id="608" r:id="rId42"/>
    <p:sldId id="609" r:id="rId43"/>
    <p:sldId id="752" r:id="rId44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93D470-247A-4258-BA9C-1FCF5B0B5CC2}" v="32" dt="2026-10-22T00:51:50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8" autoAdjust="0"/>
    <p:restoredTop sz="88601" autoAdjust="0"/>
  </p:normalViewPr>
  <p:slideViewPr>
    <p:cSldViewPr>
      <p:cViewPr varScale="1">
        <p:scale>
          <a:sx n="80" d="100"/>
          <a:sy n="80" d="100"/>
        </p:scale>
        <p:origin x="480" y="96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 sldOrd">
      <pc:chgData name="Hoiem, Derek W" userId="08a2a5d7-ecbe-4300-b3e9-ea7b21108f06" providerId="ADAL" clId="{56B97E5F-FBF2-4CA1-AC83-62102CBE087E}" dt="2026-10-22T00:52:07.551" v="384" actId="729"/>
      <pc:docMkLst>
        <pc:docMk/>
      </pc:docMkLst>
      <pc:sldChg chg="mod modShow">
        <pc:chgData name="Hoiem, Derek W" userId="08a2a5d7-ecbe-4300-b3e9-ea7b21108f06" providerId="ADAL" clId="{56B97E5F-FBF2-4CA1-AC83-62102CBE087E}" dt="2026-10-22T00:52:07.551" v="384" actId="729"/>
        <pc:sldMkLst>
          <pc:docMk/>
          <pc:sldMk cId="1311336138" sldId="265"/>
        </pc:sldMkLst>
      </pc:sldChg>
      <pc:sldChg chg="modSp mod">
        <pc:chgData name="Hoiem, Derek W" userId="08a2a5d7-ecbe-4300-b3e9-ea7b21108f06" providerId="ADAL" clId="{56B97E5F-FBF2-4CA1-AC83-62102CBE087E}" dt="2026-10-22T00:42:33.367" v="277" actId="1076"/>
        <pc:sldMkLst>
          <pc:docMk/>
          <pc:sldMk cId="620345892" sldId="744"/>
        </pc:sldMkLst>
        <pc:spChg chg="mod">
          <ac:chgData name="Hoiem, Derek W" userId="08a2a5d7-ecbe-4300-b3e9-ea7b21108f06" providerId="ADAL" clId="{56B97E5F-FBF2-4CA1-AC83-62102CBE087E}" dt="2026-10-22T00:42:33.367" v="277" actId="1076"/>
          <ac:spMkLst>
            <pc:docMk/>
            <pc:sldMk cId="620345892" sldId="744"/>
            <ac:spMk id="26" creationId="{A253E4FB-C7DB-C32E-62CE-377CA97FD7BE}"/>
          </ac:spMkLst>
        </pc:spChg>
      </pc:sldChg>
      <pc:sldChg chg="addSp delSp modSp mod">
        <pc:chgData name="Hoiem, Derek W" userId="08a2a5d7-ecbe-4300-b3e9-ea7b21108f06" providerId="ADAL" clId="{56B97E5F-FBF2-4CA1-AC83-62102CBE087E}" dt="2026-10-22T00:38:45.029" v="159" actId="403"/>
        <pc:sldMkLst>
          <pc:docMk/>
          <pc:sldMk cId="3951114430" sldId="747"/>
        </pc:sldMkLst>
        <pc:spChg chg="mod">
          <ac:chgData name="Hoiem, Derek W" userId="08a2a5d7-ecbe-4300-b3e9-ea7b21108f06" providerId="ADAL" clId="{56B97E5F-FBF2-4CA1-AC83-62102CBE087E}" dt="2026-10-22T00:37:53.213" v="152" actId="403"/>
          <ac:spMkLst>
            <pc:docMk/>
            <pc:sldMk cId="3951114430" sldId="747"/>
            <ac:spMk id="3" creationId="{63747C22-6102-D148-AEC5-1A4739AE5358}"/>
          </ac:spMkLst>
        </pc:spChg>
        <pc:spChg chg="add del mod">
          <ac:chgData name="Hoiem, Derek W" userId="08a2a5d7-ecbe-4300-b3e9-ea7b21108f06" providerId="ADAL" clId="{56B97E5F-FBF2-4CA1-AC83-62102CBE087E}" dt="2026-10-22T00:30:04.933" v="28" actId="22"/>
          <ac:spMkLst>
            <pc:docMk/>
            <pc:sldMk cId="3951114430" sldId="747"/>
            <ac:spMk id="6" creationId="{E43DCA91-962A-ABAD-E383-F35E82A407AF}"/>
          </ac:spMkLst>
        </pc:spChg>
        <pc:spChg chg="del">
          <ac:chgData name="Hoiem, Derek W" userId="08a2a5d7-ecbe-4300-b3e9-ea7b21108f06" providerId="ADAL" clId="{56B97E5F-FBF2-4CA1-AC83-62102CBE087E}" dt="2026-10-22T00:28:41.435" v="23" actId="478"/>
          <ac:spMkLst>
            <pc:docMk/>
            <pc:sldMk cId="3951114430" sldId="747"/>
            <ac:spMk id="7" creationId="{8BBFEDD0-2B39-6116-32B7-07D86CDFA6AD}"/>
          </ac:spMkLst>
        </pc:spChg>
        <pc:spChg chg="add del">
          <ac:chgData name="Hoiem, Derek W" userId="08a2a5d7-ecbe-4300-b3e9-ea7b21108f06" providerId="ADAL" clId="{56B97E5F-FBF2-4CA1-AC83-62102CBE087E}" dt="2026-10-22T00:30:19.130" v="30" actId="22"/>
          <ac:spMkLst>
            <pc:docMk/>
            <pc:sldMk cId="3951114430" sldId="747"/>
            <ac:spMk id="9" creationId="{7BAEFF14-E113-A7D1-C0CF-9F8059F0925B}"/>
          </ac:spMkLst>
        </pc:spChg>
        <pc:spChg chg="del">
          <ac:chgData name="Hoiem, Derek W" userId="08a2a5d7-ecbe-4300-b3e9-ea7b21108f06" providerId="ADAL" clId="{56B97E5F-FBF2-4CA1-AC83-62102CBE087E}" dt="2026-10-22T00:28:41.435" v="23" actId="478"/>
          <ac:spMkLst>
            <pc:docMk/>
            <pc:sldMk cId="3951114430" sldId="747"/>
            <ac:spMk id="12" creationId="{CD4E790B-F221-C865-BD38-4F9C49A90351}"/>
          </ac:spMkLst>
        </pc:spChg>
        <pc:spChg chg="add del">
          <ac:chgData name="Hoiem, Derek W" userId="08a2a5d7-ecbe-4300-b3e9-ea7b21108f06" providerId="ADAL" clId="{56B97E5F-FBF2-4CA1-AC83-62102CBE087E}" dt="2026-10-22T00:31:04.686" v="32" actId="22"/>
          <ac:spMkLst>
            <pc:docMk/>
            <pc:sldMk cId="3951114430" sldId="747"/>
            <ac:spMk id="13" creationId="{A4B331E2-4271-259C-599D-97D20EE4A1E2}"/>
          </ac:spMkLst>
        </pc:spChg>
        <pc:spChg chg="add mod">
          <ac:chgData name="Hoiem, Derek W" userId="08a2a5d7-ecbe-4300-b3e9-ea7b21108f06" providerId="ADAL" clId="{56B97E5F-FBF2-4CA1-AC83-62102CBE087E}" dt="2026-10-22T00:38:45.029" v="159" actId="403"/>
          <ac:spMkLst>
            <pc:docMk/>
            <pc:sldMk cId="3951114430" sldId="747"/>
            <ac:spMk id="14" creationId="{59B865D6-6956-E862-85C2-C2FC54030B0F}"/>
          </ac:spMkLst>
        </pc:spChg>
        <pc:picChg chg="del">
          <ac:chgData name="Hoiem, Derek W" userId="08a2a5d7-ecbe-4300-b3e9-ea7b21108f06" providerId="ADAL" clId="{56B97E5F-FBF2-4CA1-AC83-62102CBE087E}" dt="2026-10-22T00:29:11.531" v="24" actId="478"/>
          <ac:picMkLst>
            <pc:docMk/>
            <pc:sldMk cId="3951114430" sldId="747"/>
            <ac:picMk id="5" creationId="{19BC4E2B-CB69-735D-B87A-370489157773}"/>
          </ac:picMkLst>
        </pc:picChg>
        <pc:picChg chg="del">
          <ac:chgData name="Hoiem, Derek W" userId="08a2a5d7-ecbe-4300-b3e9-ea7b21108f06" providerId="ADAL" clId="{56B97E5F-FBF2-4CA1-AC83-62102CBE087E}" dt="2026-10-22T00:28:41.435" v="23" actId="478"/>
          <ac:picMkLst>
            <pc:docMk/>
            <pc:sldMk cId="3951114430" sldId="747"/>
            <ac:picMk id="11" creationId="{95DB4376-2BAB-9196-12D4-CF505B112873}"/>
          </ac:picMkLst>
        </pc:picChg>
      </pc:sldChg>
      <pc:sldChg chg="modSp mod">
        <pc:chgData name="Hoiem, Derek W" userId="08a2a5d7-ecbe-4300-b3e9-ea7b21108f06" providerId="ADAL" clId="{56B97E5F-FBF2-4CA1-AC83-62102CBE087E}" dt="2026-10-22T00:43:22.260" v="278" actId="20577"/>
        <pc:sldMkLst>
          <pc:docMk/>
          <pc:sldMk cId="1915549579" sldId="749"/>
        </pc:sldMkLst>
        <pc:spChg chg="mod">
          <ac:chgData name="Hoiem, Derek W" userId="08a2a5d7-ecbe-4300-b3e9-ea7b21108f06" providerId="ADAL" clId="{56B97E5F-FBF2-4CA1-AC83-62102CBE087E}" dt="2026-10-22T00:43:22.260" v="278" actId="20577"/>
          <ac:spMkLst>
            <pc:docMk/>
            <pc:sldMk cId="1915549579" sldId="749"/>
            <ac:spMk id="3" creationId="{497EF295-F8B3-AE1E-4678-EC343E0497DC}"/>
          </ac:spMkLst>
        </pc:spChg>
      </pc:sldChg>
      <pc:sldChg chg="ord">
        <pc:chgData name="Hoiem, Derek W" userId="08a2a5d7-ecbe-4300-b3e9-ea7b21108f06" providerId="ADAL" clId="{56B97E5F-FBF2-4CA1-AC83-62102CBE087E}" dt="2026-10-22T00:44:05.775" v="280"/>
        <pc:sldMkLst>
          <pc:docMk/>
          <pc:sldMk cId="2698292055" sldId="750"/>
        </pc:sldMkLst>
      </pc:sldChg>
      <pc:sldChg chg="add mod modShow">
        <pc:chgData name="Hoiem, Derek W" userId="08a2a5d7-ecbe-4300-b3e9-ea7b21108f06" providerId="ADAL" clId="{56B97E5F-FBF2-4CA1-AC83-62102CBE087E}" dt="2026-10-22T00:37:24.488" v="148" actId="729"/>
        <pc:sldMkLst>
          <pc:docMk/>
          <pc:sldMk cId="1808130716" sldId="771"/>
        </pc:sldMkLst>
      </pc:sldChg>
      <pc:sldChg chg="addSp delSp modSp add mod">
        <pc:chgData name="Hoiem, Derek W" userId="08a2a5d7-ecbe-4300-b3e9-ea7b21108f06" providerId="ADAL" clId="{56B97E5F-FBF2-4CA1-AC83-62102CBE087E}" dt="2026-10-22T00:38:13.652" v="155" actId="20577"/>
        <pc:sldMkLst>
          <pc:docMk/>
          <pc:sldMk cId="1387438932" sldId="772"/>
        </pc:sldMkLst>
        <pc:spChg chg="del">
          <ac:chgData name="Hoiem, Derek W" userId="08a2a5d7-ecbe-4300-b3e9-ea7b21108f06" providerId="ADAL" clId="{56B97E5F-FBF2-4CA1-AC83-62102CBE087E}" dt="2026-10-22T00:33:58.315" v="88" actId="478"/>
          <ac:spMkLst>
            <pc:docMk/>
            <pc:sldMk cId="1387438932" sldId="772"/>
            <ac:spMk id="3" creationId="{587D883E-0852-DF32-B15A-7D52C8AAAC3F}"/>
          </ac:spMkLst>
        </pc:spChg>
        <pc:spChg chg="add del mod">
          <ac:chgData name="Hoiem, Derek W" userId="08a2a5d7-ecbe-4300-b3e9-ea7b21108f06" providerId="ADAL" clId="{56B97E5F-FBF2-4CA1-AC83-62102CBE087E}" dt="2026-10-22T00:34:01.030" v="89" actId="478"/>
          <ac:spMkLst>
            <pc:docMk/>
            <pc:sldMk cId="1387438932" sldId="772"/>
            <ac:spMk id="4" creationId="{00A9E173-A746-49A8-190F-AF1C385618A7}"/>
          </ac:spMkLst>
        </pc:spChg>
        <pc:spChg chg="mod">
          <ac:chgData name="Hoiem, Derek W" userId="08a2a5d7-ecbe-4300-b3e9-ea7b21108f06" providerId="ADAL" clId="{56B97E5F-FBF2-4CA1-AC83-62102CBE087E}" dt="2026-10-22T00:38:13.652" v="155" actId="20577"/>
          <ac:spMkLst>
            <pc:docMk/>
            <pc:sldMk cId="1387438932" sldId="772"/>
            <ac:spMk id="7" creationId="{DF9021C4-8253-9326-8FF9-D738FB84B5C1}"/>
          </ac:spMkLst>
        </pc:spChg>
        <pc:spChg chg="add del">
          <ac:chgData name="Hoiem, Derek W" userId="08a2a5d7-ecbe-4300-b3e9-ea7b21108f06" providerId="ADAL" clId="{56B97E5F-FBF2-4CA1-AC83-62102CBE087E}" dt="2026-10-22T00:35:38.364" v="95" actId="22"/>
          <ac:spMkLst>
            <pc:docMk/>
            <pc:sldMk cId="1387438932" sldId="772"/>
            <ac:spMk id="8" creationId="{C4656384-00FB-BCEE-794D-C796CBFDFF2C}"/>
          </ac:spMkLst>
        </pc:spChg>
        <pc:spChg chg="add mod">
          <ac:chgData name="Hoiem, Derek W" userId="08a2a5d7-ecbe-4300-b3e9-ea7b21108f06" providerId="ADAL" clId="{56B97E5F-FBF2-4CA1-AC83-62102CBE087E}" dt="2026-10-22T00:36:53.835" v="147" actId="1076"/>
          <ac:spMkLst>
            <pc:docMk/>
            <pc:sldMk cId="1387438932" sldId="772"/>
            <ac:spMk id="9" creationId="{C20DDDEB-0CA6-FE22-D585-02A3AA229EE2}"/>
          </ac:spMkLst>
        </pc:spChg>
        <pc:spChg chg="del">
          <ac:chgData name="Hoiem, Derek W" userId="08a2a5d7-ecbe-4300-b3e9-ea7b21108f06" providerId="ADAL" clId="{56B97E5F-FBF2-4CA1-AC83-62102CBE087E}" dt="2026-10-22T00:34:11.615" v="93" actId="478"/>
          <ac:spMkLst>
            <pc:docMk/>
            <pc:sldMk cId="1387438932" sldId="772"/>
            <ac:spMk id="12" creationId="{9FB236F5-BF75-ACA9-C9E1-44D9A6A5AF4C}"/>
          </ac:spMkLst>
        </pc:spChg>
        <pc:picChg chg="del">
          <ac:chgData name="Hoiem, Derek W" userId="08a2a5d7-ecbe-4300-b3e9-ea7b21108f06" providerId="ADAL" clId="{56B97E5F-FBF2-4CA1-AC83-62102CBE087E}" dt="2026-10-22T00:33:58.315" v="88" actId="478"/>
          <ac:picMkLst>
            <pc:docMk/>
            <pc:sldMk cId="1387438932" sldId="772"/>
            <ac:picMk id="5" creationId="{1DDA808C-2E9F-8731-9A06-62FA6A7087D6}"/>
          </ac:picMkLst>
        </pc:picChg>
        <pc:picChg chg="del mod">
          <ac:chgData name="Hoiem, Derek W" userId="08a2a5d7-ecbe-4300-b3e9-ea7b21108f06" providerId="ADAL" clId="{56B97E5F-FBF2-4CA1-AC83-62102CBE087E}" dt="2026-10-22T00:34:08.078" v="92" actId="478"/>
          <ac:picMkLst>
            <pc:docMk/>
            <pc:sldMk cId="1387438932" sldId="772"/>
            <ac:picMk id="11" creationId="{55284320-44CA-9CFD-279E-3B03BBDAA556}"/>
          </ac:picMkLst>
        </pc:picChg>
      </pc:sldChg>
      <pc:sldChg chg="addSp delSp modSp new mod modClrScheme chgLayout">
        <pc:chgData name="Hoiem, Derek W" userId="08a2a5d7-ecbe-4300-b3e9-ea7b21108f06" providerId="ADAL" clId="{56B97E5F-FBF2-4CA1-AC83-62102CBE087E}" dt="2026-10-22T00:51:55.041" v="383" actId="1076"/>
        <pc:sldMkLst>
          <pc:docMk/>
          <pc:sldMk cId="3386383214" sldId="773"/>
        </pc:sldMkLst>
        <pc:spChg chg="del">
          <ac:chgData name="Hoiem, Derek W" userId="08a2a5d7-ecbe-4300-b3e9-ea7b21108f06" providerId="ADAL" clId="{56B97E5F-FBF2-4CA1-AC83-62102CBE087E}" dt="2026-10-22T00:48:30.906" v="284" actId="478"/>
          <ac:spMkLst>
            <pc:docMk/>
            <pc:sldMk cId="3386383214" sldId="773"/>
            <ac:spMk id="2" creationId="{C0D5E233-18B6-6128-3EC2-FA48EA35C2C2}"/>
          </ac:spMkLst>
        </pc:spChg>
        <pc:spChg chg="del">
          <ac:chgData name="Hoiem, Derek W" userId="08a2a5d7-ecbe-4300-b3e9-ea7b21108f06" providerId="ADAL" clId="{56B97E5F-FBF2-4CA1-AC83-62102CBE087E}" dt="2026-10-22T00:48:30.906" v="284" actId="478"/>
          <ac:spMkLst>
            <pc:docMk/>
            <pc:sldMk cId="3386383214" sldId="773"/>
            <ac:spMk id="3" creationId="{BEC05627-E6D3-37A2-E586-D3AE9A787DA9}"/>
          </ac:spMkLst>
        </pc:spChg>
        <pc:spChg chg="add mod ord">
          <ac:chgData name="Hoiem, Derek W" userId="08a2a5d7-ecbe-4300-b3e9-ea7b21108f06" providerId="ADAL" clId="{56B97E5F-FBF2-4CA1-AC83-62102CBE087E}" dt="2026-10-22T00:51:50.082" v="382" actId="404"/>
          <ac:spMkLst>
            <pc:docMk/>
            <pc:sldMk cId="3386383214" sldId="773"/>
            <ac:spMk id="8" creationId="{590E5034-352D-83BD-9B26-3D4B8F708DF6}"/>
          </ac:spMkLst>
        </pc:spChg>
        <pc:picChg chg="add del">
          <ac:chgData name="Hoiem, Derek W" userId="08a2a5d7-ecbe-4300-b3e9-ea7b21108f06" providerId="ADAL" clId="{56B97E5F-FBF2-4CA1-AC83-62102CBE087E}" dt="2026-10-22T00:48:26.387" v="283" actId="22"/>
          <ac:picMkLst>
            <pc:docMk/>
            <pc:sldMk cId="3386383214" sldId="773"/>
            <ac:picMk id="5" creationId="{099696E9-E197-6330-7CBA-6EE343D0A787}"/>
          </ac:picMkLst>
        </pc:picChg>
        <pc:picChg chg="add mod">
          <ac:chgData name="Hoiem, Derek W" userId="08a2a5d7-ecbe-4300-b3e9-ea7b21108f06" providerId="ADAL" clId="{56B97E5F-FBF2-4CA1-AC83-62102CBE087E}" dt="2026-10-22T00:51:55.041" v="383" actId="1076"/>
          <ac:picMkLst>
            <pc:docMk/>
            <pc:sldMk cId="3386383214" sldId="773"/>
            <ac:picMk id="7" creationId="{9A3767C2-4E2B-5E41-43D8-5C8F54A50A5D}"/>
          </ac:picMkLst>
        </pc:picChg>
      </pc:sldChg>
      <pc:sldChg chg="addSp delSp modSp new mod">
        <pc:chgData name="Hoiem, Derek W" userId="08a2a5d7-ecbe-4300-b3e9-ea7b21108f06" providerId="ADAL" clId="{56B97E5F-FBF2-4CA1-AC83-62102CBE087E}" dt="2026-10-22T00:48:56.551" v="293" actId="1076"/>
        <pc:sldMkLst>
          <pc:docMk/>
          <pc:sldMk cId="3913529992" sldId="774"/>
        </pc:sldMkLst>
        <pc:spChg chg="del">
          <ac:chgData name="Hoiem, Derek W" userId="08a2a5d7-ecbe-4300-b3e9-ea7b21108f06" providerId="ADAL" clId="{56B97E5F-FBF2-4CA1-AC83-62102CBE087E}" dt="2026-10-22T00:48:47.437" v="288" actId="478"/>
          <ac:spMkLst>
            <pc:docMk/>
            <pc:sldMk cId="3913529992" sldId="774"/>
            <ac:spMk id="2" creationId="{461D00D7-0165-60E4-5AE5-E63A54D330DF}"/>
          </ac:spMkLst>
        </pc:spChg>
        <pc:spChg chg="del">
          <ac:chgData name="Hoiem, Derek W" userId="08a2a5d7-ecbe-4300-b3e9-ea7b21108f06" providerId="ADAL" clId="{56B97E5F-FBF2-4CA1-AC83-62102CBE087E}" dt="2026-10-22T00:48:51.890" v="290" actId="478"/>
          <ac:spMkLst>
            <pc:docMk/>
            <pc:sldMk cId="3913529992" sldId="774"/>
            <ac:spMk id="3" creationId="{37F05DDA-897B-3E40-3765-9C5A5639F166}"/>
          </ac:spMkLst>
        </pc:spChg>
        <pc:picChg chg="add mod">
          <ac:chgData name="Hoiem, Derek W" userId="08a2a5d7-ecbe-4300-b3e9-ea7b21108f06" providerId="ADAL" clId="{56B97E5F-FBF2-4CA1-AC83-62102CBE087E}" dt="2026-10-22T00:48:56.551" v="293" actId="1076"/>
          <ac:picMkLst>
            <pc:docMk/>
            <pc:sldMk cId="3913529992" sldId="774"/>
            <ac:picMk id="5" creationId="{9AAF6FFD-9C2D-81F7-DF8C-D7EF0B6B2CE3}"/>
          </ac:picMkLst>
        </pc:picChg>
      </pc:sldChg>
      <pc:sldChg chg="addSp delSp new mod">
        <pc:chgData name="Hoiem, Derek W" userId="08a2a5d7-ecbe-4300-b3e9-ea7b21108f06" providerId="ADAL" clId="{56B97E5F-FBF2-4CA1-AC83-62102CBE087E}" dt="2026-10-22T00:49:33.393" v="296" actId="22"/>
        <pc:sldMkLst>
          <pc:docMk/>
          <pc:sldMk cId="3839082192" sldId="775"/>
        </pc:sldMkLst>
        <pc:spChg chg="del">
          <ac:chgData name="Hoiem, Derek W" userId="08a2a5d7-ecbe-4300-b3e9-ea7b21108f06" providerId="ADAL" clId="{56B97E5F-FBF2-4CA1-AC83-62102CBE087E}" dt="2026-10-22T00:49:32.877" v="295" actId="478"/>
          <ac:spMkLst>
            <pc:docMk/>
            <pc:sldMk cId="3839082192" sldId="775"/>
            <ac:spMk id="3" creationId="{AF1FFB01-4BAD-926E-F79E-F7BBE3B8DB2B}"/>
          </ac:spMkLst>
        </pc:spChg>
        <pc:picChg chg="add">
          <ac:chgData name="Hoiem, Derek W" userId="08a2a5d7-ecbe-4300-b3e9-ea7b21108f06" providerId="ADAL" clId="{56B97E5F-FBF2-4CA1-AC83-62102CBE087E}" dt="2026-10-22T00:49:33.393" v="296" actId="22"/>
          <ac:picMkLst>
            <pc:docMk/>
            <pc:sldMk cId="3839082192" sldId="775"/>
            <ac:picMk id="5" creationId="{308A0977-B8C4-F47F-3E45-F05AD0BA1476}"/>
          </ac:picMkLst>
        </pc:picChg>
      </pc:sldChg>
      <pc:sldChg chg="new del">
        <pc:chgData name="Hoiem, Derek W" userId="08a2a5d7-ecbe-4300-b3e9-ea7b21108f06" providerId="ADAL" clId="{56B97E5F-FBF2-4CA1-AC83-62102CBE087E}" dt="2026-10-22T00:50:13.189" v="298" actId="47"/>
        <pc:sldMkLst>
          <pc:docMk/>
          <pc:sldMk cId="671843261" sldId="77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US" sz="2400" b="0" dirty="0"/>
              <a:t>Improvements in Object Detection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DT and DPM</c:v>
          </c:tx>
          <c:spPr>
            <a:ln w="38100"/>
          </c:spPr>
          <c:marker>
            <c:symbol val="square"/>
            <c:size val="10"/>
          </c:marker>
          <c:cat>
            <c:numRef>
              <c:f>Sheet1!$A$4:$A$11</c:f>
              <c:numCache>
                <c:formatCode>General</c:formatCode>
                <c:ptCount val="8"/>
                <c:pt idx="0">
                  <c:v>2005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Sheet1!$B$4:$B$11</c:f>
              <c:numCache>
                <c:formatCode>General</c:formatCode>
                <c:ptCount val="8"/>
                <c:pt idx="1">
                  <c:v>0.21299999999999999</c:v>
                </c:pt>
                <c:pt idx="2">
                  <c:v>0.28399999999999997</c:v>
                </c:pt>
                <c:pt idx="3">
                  <c:v>0.29099999999999998</c:v>
                </c:pt>
                <c:pt idx="4">
                  <c:v>0.34100000000000003</c:v>
                </c:pt>
                <c:pt idx="5">
                  <c:v>0.35399999999999998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B7-410E-B218-21AA15BCEC1E}"/>
            </c:ext>
          </c:extLst>
        </c:ser>
        <c:ser>
          <c:idx val="0"/>
          <c:order val="1"/>
          <c:tx>
            <c:v>regionlets</c:v>
          </c:tx>
          <c:marker>
            <c:symbol val="diamond"/>
            <c:size val="12"/>
          </c:marker>
          <c:val>
            <c:numRef>
              <c:f>Sheet1!$C$4:$C$11</c:f>
              <c:numCache>
                <c:formatCode>General</c:formatCode>
                <c:ptCount val="8"/>
                <c:pt idx="6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B7-410E-B218-21AA15BCEC1E}"/>
            </c:ext>
          </c:extLst>
        </c:ser>
        <c:ser>
          <c:idx val="2"/>
          <c:order val="2"/>
          <c:tx>
            <c:v>R-CNN</c:v>
          </c:tx>
          <c:marker>
            <c:symbol val="triangle"/>
            <c:size val="12"/>
          </c:marker>
          <c:val>
            <c:numRef>
              <c:f>Sheet1!$D$4:$D$11</c:f>
              <c:numCache>
                <c:formatCode>General</c:formatCode>
                <c:ptCount val="8"/>
                <c:pt idx="7">
                  <c:v>0.58499999999999996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B7-410E-B218-21AA15BCEC1E}"/>
            </c:ext>
          </c:extLst>
        </c:ser>
        <c:ser>
          <c:idx val="3"/>
          <c:order val="3"/>
          <c:tx>
            <c:v>Dalal-Triggs</c:v>
          </c:tx>
          <c:marker>
            <c:symbol val="circle"/>
            <c:size val="10"/>
          </c:marker>
          <c:val>
            <c:numRef>
              <c:f>Sheet1!$E$4:$E$11</c:f>
              <c:numCache>
                <c:formatCode>General</c:formatCode>
                <c:ptCount val="8"/>
                <c:pt idx="0">
                  <c:v>0.108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B7-410E-B218-21AA15BCE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8677168"/>
        <c:axId val="898677560"/>
      </c:lineChart>
      <c:catAx>
        <c:axId val="89867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98677560"/>
        <c:crosses val="autoZero"/>
        <c:auto val="1"/>
        <c:lblAlgn val="ctr"/>
        <c:lblOffset val="100"/>
        <c:noMultiLvlLbl val="0"/>
      </c:catAx>
      <c:valAx>
        <c:axId val="8986775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en-US" sz="1600" b="0" dirty="0"/>
                  <a:t>Mean</a:t>
                </a:r>
                <a:r>
                  <a:rPr lang="en-US" sz="1600" b="0" baseline="0" dirty="0"/>
                  <a:t> Average Precision (VOC 2007)</a:t>
                </a:r>
                <a:endParaRPr lang="en-US" sz="1600" b="0" dirty="0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98677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501.02876v2.pdf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dejunhuang/learning-day-23-data-augmentation-in-pytorch-e375e19100c3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ytorch.org/vision/main/transform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yrtle.ai/learn/how-to-train-your-resnet/" TargetMode="External"/><Relationship Id="rId2" Type="http://schemas.openxmlformats.org/officeDocument/2006/relationships/hyperlink" Target="https://karpathy.github.io/2019/04/25/recip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tinyurl.com/441AML-L17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ytorch.org/vision/stable/models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ytorch.org/vision/stable/models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pytorch.org/vision/stable/model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immy-shen.medium.com/pytorch-freeze-part-of-the-layers-4554105e03a6" TargetMode="Externa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olab.research.google.com/drive/1x47sniwTl18bZeQEjY9JjHzPnnk7Bo72?usp=sharin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tinyurl.com/441AML-L17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hyperlink" Target="https://arxiv.org/abs/2010.11029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311.2524.pdf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hyperlink" Target="https://arxiv.org/abs/1504.08083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hyperlink" Target="https://arxiv.org/pdf/1506.0149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hyperlink" Target="https://arxiv.org/pdf/1703.06870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hlis.github.io/2019_10_30/page.html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arxiv.org/abs/1311.2901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311.2901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311.2901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311.2901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311.2901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5400" dirty="0"/>
              <a:t>Deep Learning Optimization and Computer Vision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 dirty="0"/>
              <a:t>Applied Machine Learning</a:t>
            </a:r>
            <a:br>
              <a:rPr lang="en-US" sz="2000" dirty="0"/>
            </a:br>
            <a:r>
              <a:rPr lang="en-US" sz="2000" dirty="0"/>
              <a:t>Derek Hoiem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icture containing plastic&#10;&#10;Description automatically generated">
            <a:extLst>
              <a:ext uri="{FF2B5EF4-FFF2-40B4-BE49-F238E27FC236}">
                <a16:creationId xmlns:a16="http://schemas.microsoft.com/office/drawing/2014/main" id="{DA7FE0BE-98B9-A98A-1B8A-B52DBDD98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2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5422418" y="655021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Dall-E</a:t>
            </a:r>
          </a:p>
        </p:txBody>
      </p:sp>
    </p:spTree>
    <p:extLst>
      <p:ext uri="{BB962C8B-B14F-4D97-AF65-F5344CB8AC3E}">
        <p14:creationId xmlns:p14="http://schemas.microsoft.com/office/powerpoint/2010/main" val="2370299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16DB-41A1-9B24-CED1-D470BBD1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1FD0A-0464-7976-8445-4435FB7B5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Defining and training a deep network w/ </a:t>
            </a:r>
            <a:r>
              <a:rPr lang="en-US" dirty="0" err="1"/>
              <a:t>PyTorch</a:t>
            </a:r>
            <a:endParaRPr lang="en-US" dirty="0"/>
          </a:p>
          <a:p>
            <a:endParaRPr lang="en-US" dirty="0"/>
          </a:p>
          <a:p>
            <a:r>
              <a:rPr lang="en-US" dirty="0"/>
              <a:t>Adopting the network to new tasks</a:t>
            </a:r>
          </a:p>
          <a:p>
            <a:pPr lvl="1"/>
            <a:r>
              <a:rPr lang="en-US" dirty="0"/>
              <a:t>Fine-tuning</a:t>
            </a:r>
          </a:p>
          <a:p>
            <a:pPr lvl="1"/>
            <a:r>
              <a:rPr lang="en-US" dirty="0"/>
              <a:t>Linear probe</a:t>
            </a:r>
          </a:p>
          <a:p>
            <a:pPr lvl="1"/>
            <a:endParaRPr lang="en-US" dirty="0"/>
          </a:p>
          <a:p>
            <a:r>
              <a:rPr lang="en-US" dirty="0"/>
              <a:t>Mask RCNN recognition system</a:t>
            </a:r>
          </a:p>
        </p:txBody>
      </p:sp>
    </p:spTree>
    <p:extLst>
      <p:ext uri="{BB962C8B-B14F-4D97-AF65-F5344CB8AC3E}">
        <p14:creationId xmlns:p14="http://schemas.microsoft.com/office/powerpoint/2010/main" val="252045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E6616-044F-E425-5C9B-BC0524F3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deep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3B97E-BD59-A73B-2AA1-7EDAA1D95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449060" cy="51355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Define the network model</a:t>
            </a:r>
          </a:p>
          <a:p>
            <a:pPr marL="400050" lvl="1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F3EAE-FDEF-835B-CC69-D3A0E5242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609600"/>
            <a:ext cx="5449060" cy="60777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8607E2-E025-74FC-E781-37E942711145}"/>
              </a:ext>
            </a:extLst>
          </p:cNvPr>
          <p:cNvSpPr txBox="1"/>
          <p:nvPr/>
        </p:nvSpPr>
        <p:spPr>
          <a:xfrm>
            <a:off x="6699025" y="184728"/>
            <a:ext cx="485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Convolutional network for Digits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84648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8DC6B-795E-E30F-A364-F4D6CC782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17D5-0227-B550-A6D7-F194133F3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deep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047E4-4A0E-C73B-7C84-42E56F3D7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Define the network model</a:t>
            </a:r>
          </a:p>
          <a:p>
            <a:pPr marL="514350" indent="-514350">
              <a:buAutoNum type="arabicPeriod"/>
            </a:pPr>
            <a:r>
              <a:rPr lang="en-US" dirty="0"/>
              <a:t>Set the key training parameters: # epochs, initial learning rate and schedule, optimizer, loss function, data loaders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4C719-D995-16E0-860A-0B195C6EC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61" y="3558381"/>
            <a:ext cx="7068517" cy="27994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FB2888-E6D7-C937-7827-2A5D869F1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3924480"/>
            <a:ext cx="4277322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4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ACBE0-9AD7-8349-40E1-94429D8F8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3FF4-A3F1-83CD-3CD2-94084747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deep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F1978-74FF-396D-F561-CFA3425BE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Define the network model</a:t>
            </a:r>
          </a:p>
          <a:p>
            <a:pPr marL="514350" indent="-514350">
              <a:buAutoNum type="arabicPeriod"/>
            </a:pPr>
            <a:r>
              <a:rPr lang="en-US" dirty="0"/>
              <a:t>Set the key training parameters</a:t>
            </a:r>
          </a:p>
          <a:p>
            <a:pPr marL="514350" indent="-514350">
              <a:buAutoNum type="arabicPeriod"/>
            </a:pPr>
            <a:r>
              <a:rPr lang="en-US" dirty="0"/>
              <a:t>Train and track performance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FEC2C-7B27-79F7-D0DC-5EF6DD775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276600"/>
            <a:ext cx="11656276" cy="350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172FC-5EEB-D758-EFEC-4ED9E9D8DC07}"/>
              </a:ext>
            </a:extLst>
          </p:cNvPr>
          <p:cNvSpPr txBox="1"/>
          <p:nvPr/>
        </p:nvSpPr>
        <p:spPr>
          <a:xfrm>
            <a:off x="152400" y="2922341"/>
            <a:ext cx="2185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Top-level of training</a:t>
            </a:r>
          </a:p>
        </p:txBody>
      </p:sp>
    </p:spTree>
    <p:extLst>
      <p:ext uri="{BB962C8B-B14F-4D97-AF65-F5344CB8AC3E}">
        <p14:creationId xmlns:p14="http://schemas.microsoft.com/office/powerpoint/2010/main" val="267160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4C5B7-A9B0-319F-7AFC-3A722FA89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7D229-45FA-4640-BEF7-6E3C1EE19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deep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CBE5F-E6F9-4432-F7DE-C3909594B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Define the network model</a:t>
            </a:r>
          </a:p>
          <a:p>
            <a:pPr marL="514350" indent="-514350">
              <a:buAutoNum type="arabicPeriod"/>
            </a:pPr>
            <a:r>
              <a:rPr lang="en-US" dirty="0"/>
              <a:t>Set the key training parameters</a:t>
            </a:r>
          </a:p>
          <a:p>
            <a:pPr marL="514350" indent="-514350">
              <a:buAutoNum type="arabicPeriod"/>
            </a:pPr>
            <a:r>
              <a:rPr lang="en-US" dirty="0"/>
              <a:t>Train and track performance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7996AB-2335-80FD-8173-279C8BFA2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558"/>
          <a:stretch/>
        </p:blipFill>
        <p:spPr>
          <a:xfrm>
            <a:off x="6553200" y="0"/>
            <a:ext cx="55871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5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F7C6A-1779-A93B-F038-8A0F9FED1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221B-7F46-A274-9C9B-DFE6279A6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Training Trick: Data Augmentation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A94FE-7B63-BC03-7C02-DB29FD339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086081"/>
            <a:ext cx="5181600" cy="51355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Create </a:t>
            </a:r>
            <a:r>
              <a:rPr lang="en-US" i="1" dirty="0"/>
              <a:t>virtual</a:t>
            </a:r>
            <a:r>
              <a:rPr lang="en-US" dirty="0"/>
              <a:t> training samples</a:t>
            </a:r>
          </a:p>
          <a:p>
            <a:pPr lvl="1"/>
            <a:r>
              <a:rPr lang="en-US" dirty="0"/>
              <a:t>Horizontal flip</a:t>
            </a:r>
          </a:p>
          <a:p>
            <a:pPr lvl="1"/>
            <a:r>
              <a:rPr lang="en-US" dirty="0"/>
              <a:t>Random crop</a:t>
            </a:r>
          </a:p>
          <a:p>
            <a:pPr lvl="1"/>
            <a:r>
              <a:rPr lang="en-US" dirty="0"/>
              <a:t>Color casting</a:t>
            </a:r>
          </a:p>
          <a:p>
            <a:pPr lvl="1"/>
            <a:r>
              <a:rPr lang="en-US" dirty="0"/>
              <a:t>Geometric distortion</a:t>
            </a:r>
          </a:p>
          <a:p>
            <a:endParaRPr lang="en-US" dirty="0"/>
          </a:p>
          <a:p>
            <a:r>
              <a:rPr lang="en-US" dirty="0"/>
              <a:t>Simulates a larger training set, often improves improve performance</a:t>
            </a:r>
          </a:p>
          <a:p>
            <a:endParaRPr lang="en-US" dirty="0"/>
          </a:p>
          <a:p>
            <a:r>
              <a:rPr lang="en-US" dirty="0"/>
              <a:t>Idea goes back to </a:t>
            </a:r>
            <a:r>
              <a:rPr lang="en-US" dirty="0" err="1"/>
              <a:t>Pomerleau</a:t>
            </a:r>
            <a:r>
              <a:rPr lang="en-US" dirty="0"/>
              <a:t> 1995 at least (neural net for car driving)</a:t>
            </a:r>
          </a:p>
          <a:p>
            <a:endParaRPr lang="en-US" dirty="0"/>
          </a:p>
        </p:txBody>
      </p:sp>
      <p:pic>
        <p:nvPicPr>
          <p:cNvPr id="4" name="Content Placeholder 1">
            <a:extLst>
              <a:ext uri="{FF2B5EF4-FFF2-40B4-BE49-F238E27FC236}">
                <a16:creationId xmlns:a16="http://schemas.microsoft.com/office/drawing/2014/main" id="{4573CEB5-CE56-6C26-129B-2424F908C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1295400"/>
            <a:ext cx="4800600" cy="5194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4C27C8-A412-F0C8-5ACC-43466EC4C4F3}"/>
              </a:ext>
            </a:extLst>
          </p:cNvPr>
          <p:cNvSpPr/>
          <p:nvPr/>
        </p:nvSpPr>
        <p:spPr>
          <a:xfrm>
            <a:off x="2750200" y="6393325"/>
            <a:ext cx="3117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Deep Image [</a:t>
            </a:r>
            <a:r>
              <a:rPr lang="en-US" dirty="0">
                <a:hlinkClick r:id="rId3"/>
              </a:rPr>
              <a:t>Wu et al. 2015</a:t>
            </a:r>
            <a:r>
              <a:rPr lang="en-US" dirty="0"/>
              <a:t>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065E66-7230-ECC1-C0C6-4AE789FD920C}"/>
              </a:ext>
            </a:extLst>
          </p:cNvPr>
          <p:cNvSpPr txBox="1"/>
          <p:nvPr/>
        </p:nvSpPr>
        <p:spPr>
          <a:xfrm>
            <a:off x="9296400" y="7495"/>
            <a:ext cx="14029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Jiabin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Huang</a:t>
            </a:r>
          </a:p>
        </p:txBody>
      </p:sp>
    </p:spTree>
    <p:extLst>
      <p:ext uri="{BB962C8B-B14F-4D97-AF65-F5344CB8AC3E}">
        <p14:creationId xmlns:p14="http://schemas.microsoft.com/office/powerpoint/2010/main" val="3094180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3D4D-D40C-3FD1-9680-952825E35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18AA-8E20-0E52-6A4A-0972257A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Data Augmentation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F5D4C-47F6-7DD8-98E7-9E44E0DC6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B2732C-0416-B7ED-8170-B40104E44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562692"/>
            <a:ext cx="6760506" cy="3581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4CA621-DA4B-1950-D159-802A4ED4A041}"/>
              </a:ext>
            </a:extLst>
          </p:cNvPr>
          <p:cNvSpPr txBox="1"/>
          <p:nvPr/>
        </p:nvSpPr>
        <p:spPr>
          <a:xfrm>
            <a:off x="152400" y="5867400"/>
            <a:ext cx="9828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References:</a:t>
            </a:r>
          </a:p>
          <a:p>
            <a:r>
              <a:rPr lang="en-US" dirty="0">
                <a:hlinkClick r:id="rId3"/>
              </a:rPr>
              <a:t>https://medium.com/dejunhuang/learning-day-23-data-augmentation-in-pytorch-e375e19100c3</a:t>
            </a:r>
            <a:endParaRPr lang="en-US" dirty="0"/>
          </a:p>
          <a:p>
            <a:r>
              <a:rPr lang="en-US" dirty="0">
                <a:hlinkClick r:id="rId4"/>
              </a:rPr>
              <a:t>https://pytorch.org/vision/main/transforms.html</a:t>
            </a:r>
            <a:r>
              <a:rPr lang="en-US" dirty="0"/>
              <a:t>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3487EE-D087-B577-908D-FEB43D4D4DF8}"/>
              </a:ext>
            </a:extLst>
          </p:cNvPr>
          <p:cNvSpPr txBox="1">
            <a:spLocks/>
          </p:cNvSpPr>
          <p:nvPr/>
        </p:nvSpPr>
        <p:spPr bwMode="auto">
          <a:xfrm>
            <a:off x="609600" y="1295400"/>
            <a:ext cx="10972800" cy="130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dirty="0"/>
              <a:t>Define transformation sequence</a:t>
            </a:r>
          </a:p>
          <a:p>
            <a:pPr marL="514350" indent="-514350">
              <a:buAutoNum type="arabicPeriod"/>
            </a:pPr>
            <a:r>
              <a:rPr lang="en-US" dirty="0"/>
              <a:t>Input transform specification to data loader</a:t>
            </a:r>
          </a:p>
        </p:txBody>
      </p:sp>
    </p:spTree>
    <p:extLst>
      <p:ext uri="{BB962C8B-B14F-4D97-AF65-F5344CB8AC3E}">
        <p14:creationId xmlns:p14="http://schemas.microsoft.com/office/powerpoint/2010/main" val="3390710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54EF-1872-844A-BA06-B3E3E35B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deep networks is a craft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1FD8A-999F-B451-F8C6-96F2A8B2F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https://karpathy.github.io/2019/04/25/recipe/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Read this in entirety to get a better understanding of training deep learning models and what you need to learn more about</a:t>
            </a:r>
          </a:p>
          <a:p>
            <a:endParaRPr lang="en-US" sz="3200" dirty="0">
              <a:hlinkClick r:id="rId3"/>
            </a:endParaRPr>
          </a:p>
          <a:p>
            <a:r>
              <a:rPr lang="en-US" sz="3200" dirty="0">
                <a:hlinkClick r:id="rId3"/>
              </a:rPr>
              <a:t>https://myrtle.ai/learn/how-to-train-your-resnet/</a:t>
            </a:r>
            <a:endParaRPr lang="en-US" sz="3200" dirty="0"/>
          </a:p>
          <a:p>
            <a:pPr lvl="1"/>
            <a:r>
              <a:rPr lang="en-US" dirty="0"/>
              <a:t>Interesting deep dive into hyperparameter selection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02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04467-EC09-4883-BB90-EF11C46D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Q1-3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044B7-6478-2E6B-0E38-FABBBEE1741C}"/>
              </a:ext>
            </a:extLst>
          </p:cNvPr>
          <p:cNvSpPr txBox="1"/>
          <p:nvPr/>
        </p:nvSpPr>
        <p:spPr>
          <a:xfrm>
            <a:off x="2133600" y="1143000"/>
            <a:ext cx="754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https://tinyurl.com/441AML-L17</a:t>
            </a:r>
            <a:r>
              <a:rPr lang="en-US" sz="40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561B6A5-3170-60B4-AF72-5B12FBC92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3622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59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E6001-9A84-F03E-D981-88F054FCA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Networks to New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2D05A-5CB8-899E-E2DB-83FC18E58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Training a deep network from scratch requires a lot of data and a lot of compute</a:t>
            </a:r>
          </a:p>
          <a:p>
            <a:endParaRPr lang="en-US" dirty="0"/>
          </a:p>
          <a:p>
            <a:r>
              <a:rPr lang="en-US" dirty="0"/>
              <a:t>What if you don’t have a lot of data or compute?</a:t>
            </a:r>
          </a:p>
          <a:p>
            <a:endParaRPr lang="en-US" dirty="0"/>
          </a:p>
          <a:p>
            <a:r>
              <a:rPr lang="en-US" b="1" dirty="0"/>
              <a:t>Critical concept</a:t>
            </a:r>
            <a:r>
              <a:rPr lang="en-US" dirty="0"/>
              <a:t>: We can start with a “pre-trained” network and adapt it to a new task</a:t>
            </a:r>
          </a:p>
          <a:p>
            <a:pPr lvl="1"/>
            <a:r>
              <a:rPr lang="en-US" dirty="0"/>
              <a:t>Linear probe</a:t>
            </a:r>
          </a:p>
          <a:p>
            <a:pPr lvl="1"/>
            <a:r>
              <a:rPr lang="en-US" dirty="0"/>
              <a:t>Fine-tuning</a:t>
            </a:r>
          </a:p>
        </p:txBody>
      </p:sp>
    </p:spTree>
    <p:extLst>
      <p:ext uri="{BB962C8B-B14F-4D97-AF65-F5344CB8AC3E}">
        <p14:creationId xmlns:p14="http://schemas.microsoft.com/office/powerpoint/2010/main" val="2944818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423AA-12F9-FB47-0FC3-B2358973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Adapting Networks to New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5247A-C8F3-295B-47D0-09A7316C2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185691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Suppose we’ve trained ImageNet model</a:t>
            </a:r>
          </a:p>
          <a:p>
            <a:r>
              <a:rPr lang="en-US" dirty="0"/>
              <a:t>But we want to do something else, e.g. classify flowers or dog breeds</a:t>
            </a:r>
          </a:p>
          <a:p>
            <a:r>
              <a:rPr lang="en-US" dirty="0"/>
              <a:t>We don’t have a huge dataset for that task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377B5-5222-6A5E-3727-02ABE671DFDC}"/>
              </a:ext>
            </a:extLst>
          </p:cNvPr>
          <p:cNvSpPr/>
          <p:nvPr/>
        </p:nvSpPr>
        <p:spPr>
          <a:xfrm>
            <a:off x="4004219" y="3859550"/>
            <a:ext cx="2496207" cy="14345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Encoder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22F1DA-24D7-BB20-2A99-19F308B202CA}"/>
              </a:ext>
            </a:extLst>
          </p:cNvPr>
          <p:cNvSpPr/>
          <p:nvPr/>
        </p:nvSpPr>
        <p:spPr>
          <a:xfrm>
            <a:off x="7015288" y="3877646"/>
            <a:ext cx="1143000" cy="14345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Decoder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41C7B9-9089-EE21-71FD-8045E7BA9756}"/>
              </a:ext>
            </a:extLst>
          </p:cNvPr>
          <p:cNvSpPr txBox="1"/>
          <p:nvPr/>
        </p:nvSpPr>
        <p:spPr>
          <a:xfrm>
            <a:off x="2714201" y="4299451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</a:t>
            </a:r>
          </a:p>
          <a:p>
            <a:r>
              <a:rPr lang="en-US" dirty="0"/>
              <a:t>Image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1382D123-2A19-568F-1218-69A0643BD88E}"/>
              </a:ext>
            </a:extLst>
          </p:cNvPr>
          <p:cNvSpPr/>
          <p:nvPr/>
        </p:nvSpPr>
        <p:spPr>
          <a:xfrm>
            <a:off x="3576854" y="4526363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976596CF-ACF6-4901-4121-57B785CC2BEB}"/>
              </a:ext>
            </a:extLst>
          </p:cNvPr>
          <p:cNvSpPr/>
          <p:nvPr/>
        </p:nvSpPr>
        <p:spPr>
          <a:xfrm>
            <a:off x="6573998" y="4526363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171A62-5949-3176-7E37-1D9F3C0A7471}"/>
              </a:ext>
            </a:extLst>
          </p:cNvPr>
          <p:cNvSpPr txBox="1"/>
          <p:nvPr/>
        </p:nvSpPr>
        <p:spPr>
          <a:xfrm>
            <a:off x="3411186" y="5400365"/>
            <a:ext cx="2393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E.g. weights of convolutional layers, trained on ImageNet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4E2555-FC1C-7599-A988-F275A1402561}"/>
              </a:ext>
            </a:extLst>
          </p:cNvPr>
          <p:cNvSpPr txBox="1"/>
          <p:nvPr/>
        </p:nvSpPr>
        <p:spPr>
          <a:xfrm>
            <a:off x="5943600" y="5556032"/>
            <a:ext cx="2393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E.g. final 1000 class linear layer weights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5C0885-09CF-5825-5BA3-412AE1603E6A}"/>
              </a:ext>
            </a:extLst>
          </p:cNvPr>
          <p:cNvSpPr txBox="1"/>
          <p:nvPr/>
        </p:nvSpPr>
        <p:spPr>
          <a:xfrm>
            <a:off x="8601194" y="4321575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 1000 Class</a:t>
            </a:r>
          </a:p>
          <a:p>
            <a:r>
              <a:rPr lang="en-US" dirty="0"/>
              <a:t>Logits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E6939D4-8997-A31A-19A4-D3CA660BF767}"/>
              </a:ext>
            </a:extLst>
          </p:cNvPr>
          <p:cNvSpPr/>
          <p:nvPr/>
        </p:nvSpPr>
        <p:spPr>
          <a:xfrm>
            <a:off x="8220194" y="4572386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01FE7C-8545-BD1F-0EA8-169A1F85082E}"/>
              </a:ext>
            </a:extLst>
          </p:cNvPr>
          <p:cNvSpPr txBox="1"/>
          <p:nvPr/>
        </p:nvSpPr>
        <p:spPr>
          <a:xfrm>
            <a:off x="4875725" y="3228630"/>
            <a:ext cx="2711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ImageNet Trained Model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64A209-CBF7-1302-B6F2-B21B6651D18D}"/>
              </a:ext>
            </a:extLst>
          </p:cNvPr>
          <p:cNvSpPr/>
          <p:nvPr/>
        </p:nvSpPr>
        <p:spPr>
          <a:xfrm rot="5400000">
            <a:off x="5971861" y="1906724"/>
            <a:ext cx="248277" cy="3560428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39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423AA-12F9-FB47-0FC3-B2358973D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201400" cy="914400"/>
          </a:xfrm>
        </p:spPr>
        <p:txBody>
          <a:bodyPr>
            <a:normAutofit/>
          </a:bodyPr>
          <a:lstStyle/>
          <a:p>
            <a:r>
              <a:rPr lang="en-US" dirty="0"/>
              <a:t>Linear probe, a.k.a. Feature extraction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D06D630-FF3B-A7C0-B0FE-18F60D86C211}"/>
              </a:ext>
            </a:extLst>
          </p:cNvPr>
          <p:cNvSpPr/>
          <p:nvPr/>
        </p:nvSpPr>
        <p:spPr>
          <a:xfrm>
            <a:off x="5115164" y="2930681"/>
            <a:ext cx="536029" cy="1399599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A14292-B30F-8D26-CD53-92AB7D1C8F0A}"/>
              </a:ext>
            </a:extLst>
          </p:cNvPr>
          <p:cNvSpPr/>
          <p:nvPr/>
        </p:nvSpPr>
        <p:spPr>
          <a:xfrm>
            <a:off x="2932531" y="5150103"/>
            <a:ext cx="2496207" cy="14345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Encoder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(Frozen)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AFFFEF-51D7-C351-38DE-3D5FA202570F}"/>
              </a:ext>
            </a:extLst>
          </p:cNvPr>
          <p:cNvSpPr/>
          <p:nvPr/>
        </p:nvSpPr>
        <p:spPr>
          <a:xfrm>
            <a:off x="5943600" y="5168199"/>
            <a:ext cx="1143000" cy="14345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Decoder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(Tuned)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EE657-2CFA-7FEB-5B25-A971A16AD642}"/>
              </a:ext>
            </a:extLst>
          </p:cNvPr>
          <p:cNvSpPr txBox="1"/>
          <p:nvPr/>
        </p:nvSpPr>
        <p:spPr>
          <a:xfrm>
            <a:off x="1642513" y="5590004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</a:t>
            </a:r>
          </a:p>
          <a:p>
            <a:r>
              <a:rPr lang="en-US" dirty="0"/>
              <a:t>Image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5DDEA30-5116-638A-71E1-79358A980445}"/>
              </a:ext>
            </a:extLst>
          </p:cNvPr>
          <p:cNvSpPr/>
          <p:nvPr/>
        </p:nvSpPr>
        <p:spPr>
          <a:xfrm>
            <a:off x="2505166" y="5816916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EC4E342-7773-B01A-D456-DC24D737EE0E}"/>
              </a:ext>
            </a:extLst>
          </p:cNvPr>
          <p:cNvSpPr/>
          <p:nvPr/>
        </p:nvSpPr>
        <p:spPr>
          <a:xfrm>
            <a:off x="5502310" y="5816916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D73D58-9533-C572-D08F-291234FDEEAB}"/>
              </a:ext>
            </a:extLst>
          </p:cNvPr>
          <p:cNvSpPr txBox="1"/>
          <p:nvPr/>
        </p:nvSpPr>
        <p:spPr>
          <a:xfrm>
            <a:off x="7529506" y="5612128"/>
            <a:ext cx="2095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N</a:t>
            </a:r>
            <a:r>
              <a:rPr lang="en-US" baseline="-25000" dirty="0"/>
              <a:t>c</a:t>
            </a:r>
            <a:r>
              <a:rPr lang="en-US" dirty="0"/>
              <a:t> Class</a:t>
            </a:r>
          </a:p>
          <a:p>
            <a:r>
              <a:rPr lang="en-US" dirty="0"/>
              <a:t>Logits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37DADC5-1683-8C2D-8AE0-8EAB1DA8070C}"/>
              </a:ext>
            </a:extLst>
          </p:cNvPr>
          <p:cNvSpPr/>
          <p:nvPr/>
        </p:nvSpPr>
        <p:spPr>
          <a:xfrm>
            <a:off x="7148506" y="5862939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F56C72-8D2E-FDF0-2715-8F0377A2A330}"/>
              </a:ext>
            </a:extLst>
          </p:cNvPr>
          <p:cNvSpPr txBox="1"/>
          <p:nvPr/>
        </p:nvSpPr>
        <p:spPr>
          <a:xfrm>
            <a:off x="2689154" y="4451180"/>
            <a:ext cx="2941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ImageNet Trained Encoder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3843BFDD-660B-8505-457E-244F0ACC43C6}"/>
              </a:ext>
            </a:extLst>
          </p:cNvPr>
          <p:cNvSpPr/>
          <p:nvPr/>
        </p:nvSpPr>
        <p:spPr>
          <a:xfrm rot="5400000">
            <a:off x="4067413" y="3762615"/>
            <a:ext cx="185378" cy="234779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36987-550A-DE43-547A-8C3E4CEA2435}"/>
              </a:ext>
            </a:extLst>
          </p:cNvPr>
          <p:cNvSpPr txBox="1"/>
          <p:nvPr/>
        </p:nvSpPr>
        <p:spPr>
          <a:xfrm>
            <a:off x="5799506" y="4744594"/>
            <a:ext cx="2116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Task Decoder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53E4FB-C7DB-C32E-62CE-377CA97FD7BE}"/>
              </a:ext>
            </a:extLst>
          </p:cNvPr>
          <p:cNvSpPr txBox="1"/>
          <p:nvPr/>
        </p:nvSpPr>
        <p:spPr>
          <a:xfrm>
            <a:off x="5799328" y="3033955"/>
            <a:ext cx="57830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Keep original encoder weights. Replace decoder linear layer and train its weights on new task without changing encoder.</a:t>
            </a:r>
          </a:p>
          <a:p>
            <a:endParaRPr lang="en-US" sz="1000" dirty="0"/>
          </a:p>
          <a:p>
            <a:r>
              <a:rPr lang="en-US" sz="1600" dirty="0"/>
              <a:t>Equivalently, extract features from encoder and train linear model on those features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2974CB-CB78-FAC6-03F5-26433DAFC852}"/>
              </a:ext>
            </a:extLst>
          </p:cNvPr>
          <p:cNvSpPr txBox="1"/>
          <p:nvPr/>
        </p:nvSpPr>
        <p:spPr>
          <a:xfrm>
            <a:off x="569829" y="1962145"/>
            <a:ext cx="152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Pre-trained Model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82BEF7-3471-470E-3B54-C0D06EE29F93}"/>
              </a:ext>
            </a:extLst>
          </p:cNvPr>
          <p:cNvSpPr txBox="1"/>
          <p:nvPr/>
        </p:nvSpPr>
        <p:spPr>
          <a:xfrm>
            <a:off x="420245" y="5493750"/>
            <a:ext cx="1418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Target Model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C1A5719-6935-9FB6-8845-AA0905804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941" y="892491"/>
            <a:ext cx="4862737" cy="193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1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DA784-FC5B-167F-9F5D-8308AC64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apply linear probe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47C22-6102-D148-AEC5-1A4739AE5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4800600" cy="5316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Pre-compute features method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Load pretrained model (many available)</a:t>
            </a:r>
          </a:p>
          <a:p>
            <a:pPr marL="400050" lvl="1" indent="0">
              <a:buNone/>
            </a:pPr>
            <a:r>
              <a:rPr lang="en-US" sz="1600" dirty="0">
                <a:hlinkClick r:id="rId2"/>
              </a:rPr>
              <a:t>https://pytorch.org/vision/stable/models.html</a:t>
            </a:r>
            <a:r>
              <a:rPr lang="en-US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Remove prediction final layer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Apply model to each image to get features; save them with labels</a:t>
            </a:r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Train new linear model (e.g. logistic regression or SVM) on the features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B865D6-6956-E862-85C2-C2FC54030B0F}"/>
              </a:ext>
            </a:extLst>
          </p:cNvPr>
          <p:cNvSpPr txBox="1"/>
          <p:nvPr/>
        </p:nvSpPr>
        <p:spPr>
          <a:xfrm>
            <a:off x="5867400" y="833120"/>
            <a:ext cx="6386685" cy="5631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import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torch.nn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as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nn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from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torchvision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import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models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from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sklearn.linear_model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import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LogisticRegression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200" i="1" kern="0" dirty="0">
              <a:solidFill>
                <a:srgbClr val="60A0B0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  <a:cs typeface="Consolas" panose="020B0609020204030204" pitchFamily="49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1. load pretrained model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models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alexnet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(weights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solidFill>
                  <a:srgbClr val="4070A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"DEFAULT"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2. remove last fully-connected layer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classifier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nn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Sequential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*</a:t>
            </a:r>
            <a:r>
              <a:rPr lang="en-US" sz="1200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list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classifier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children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())[: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-</a:t>
            </a:r>
            <a:r>
              <a:rPr lang="en-US" sz="12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1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])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eval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3. compute features for each image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feats, labels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[], []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with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no_grad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():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for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x, y </a:t>
            </a:r>
            <a:r>
              <a:rPr lang="en-US" sz="12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in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loader:        </a:t>
            </a:r>
            <a:r>
              <a:rPr lang="en-US" sz="12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x: preprocessed images, y: labels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    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feats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append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(model(x)); 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labels</a:t>
            </a:r>
            <a:r>
              <a:rPr lang="en-US" sz="12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append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(y)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X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torch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cat(feats)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numpy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(); Y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torch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cat(labels)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numpy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</a:t>
            </a:r>
            <a:r>
              <a:rPr lang="en-US" sz="12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4. train linear classifier on features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clf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LogisticRegression(</a:t>
            </a:r>
            <a:r>
              <a:rPr lang="en-US" sz="12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max_iter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2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1000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r>
              <a:rPr lang="en-US" sz="12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2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fit(X, Y)</a:t>
            </a:r>
            <a:endParaRPr lang="en-US" sz="10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111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E8B84-13E8-7164-A7DB-E4DE8572E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0C4C7-EDFB-7BB3-787C-E6668899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apply linear probe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F9021C4-8253-9326-8FF9-D738FB84B5C1}"/>
              </a:ext>
            </a:extLst>
          </p:cNvPr>
          <p:cNvSpPr txBox="1">
            <a:spLocks/>
          </p:cNvSpPr>
          <p:nvPr/>
        </p:nvSpPr>
        <p:spPr bwMode="auto">
          <a:xfrm>
            <a:off x="585537" y="1088318"/>
            <a:ext cx="4419600" cy="538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300" b="1" dirty="0"/>
              <a:t>Freeze encoder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Load pretrained model (many available)</a:t>
            </a:r>
          </a:p>
          <a:p>
            <a:pPr marL="400050" lvl="1" indent="0">
              <a:buFont typeface="Arial" charset="0"/>
              <a:buNone/>
            </a:pPr>
            <a:r>
              <a:rPr lang="en-US" sz="1900" dirty="0">
                <a:hlinkClick r:id="rId2"/>
              </a:rPr>
              <a:t>https://pytorch.org/vision/stable/models.html</a:t>
            </a:r>
            <a:r>
              <a:rPr lang="en-US" sz="19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network to not update weights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Replace last layer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Retrain network with new dataset</a:t>
            </a:r>
          </a:p>
          <a:p>
            <a:pPr marL="0" indent="0">
              <a:buNone/>
            </a:pPr>
            <a:r>
              <a:rPr lang="en-US" sz="2600" dirty="0"/>
              <a:t>- Slower than pre-compute features method but does not require storing features, and can apply data augmentation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0DDDEB-0CA6-FE22-D585-02A3AA229EE2}"/>
              </a:ext>
            </a:extLst>
          </p:cNvPr>
          <p:cNvSpPr txBox="1"/>
          <p:nvPr/>
        </p:nvSpPr>
        <p:spPr>
          <a:xfrm>
            <a:off x="5050301" y="956618"/>
            <a:ext cx="7141699" cy="5913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import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torch.nn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as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nn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from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 err="1">
                <a:solidFill>
                  <a:srgbClr val="0E84B5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torchvision</a:t>
            </a: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import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models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r>
              <a:rPr lang="en-US" sz="14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1. load pretrained model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 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models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vgg19(weights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solidFill>
                  <a:srgbClr val="4070A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"DEFAULT"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solidFill>
                  <a:srgbClr val="BBBBBB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 </a:t>
            </a:r>
            <a:r>
              <a:rPr lang="en-US" sz="14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2. freeze all weights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for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param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in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parameters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():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param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requires_grad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False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3. replace last layer (new layer has </a:t>
            </a:r>
            <a:r>
              <a:rPr lang="en-US" sz="1400" i="1" kern="0" dirty="0" err="1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requires_grad</a:t>
            </a:r>
            <a:r>
              <a:rPr lang="en-US" sz="14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=True by default)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classifier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[</a:t>
            </a:r>
            <a:r>
              <a:rPr lang="en-US" sz="14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6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] 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nn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Linear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14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4096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,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num_classes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cuda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i="1" kern="0" dirty="0">
                <a:solidFill>
                  <a:srgbClr val="60A0B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# 4. train on new dataset; only the new layer is updated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optimizer 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torch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optim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SGD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model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classifier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[</a:t>
            </a:r>
            <a:r>
              <a:rPr lang="en-US" sz="14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6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]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parameters(),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lr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solidFill>
                  <a:srgbClr val="40A07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0.01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for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epoch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in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range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num_epochs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):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for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x, y </a:t>
            </a:r>
            <a:r>
              <a:rPr lang="en-US" sz="1400" b="1" kern="0" dirty="0">
                <a:solidFill>
                  <a:srgbClr val="007020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in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loader: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    loss </a:t>
            </a:r>
            <a:r>
              <a:rPr lang="en-US" sz="1400" kern="0" dirty="0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=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nn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functional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cross_entropy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(model(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x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cuda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()),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y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cuda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       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optimizer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zero_grad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();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loss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backward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(); 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optimizer</a:t>
            </a:r>
            <a:r>
              <a:rPr lang="en-US" sz="1400" kern="0" dirty="0" err="1">
                <a:solidFill>
                  <a:srgbClr val="666666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.</a:t>
            </a:r>
            <a:r>
              <a:rPr lang="en-US" sz="1400" kern="0" dirty="0" err="1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step</a:t>
            </a:r>
            <a:r>
              <a:rPr lang="en-US" sz="1400" kern="0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nsolas" panose="020B0609020204030204" pitchFamily="49" charset="0"/>
              </a:rPr>
              <a:t>()</a:t>
            </a:r>
            <a:endParaRPr lang="en-US" sz="105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87438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11628E4-D118-E1F3-C24E-E85C69D74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07848-5F4B-BD83-EFAC-4D54B4896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apply linear probe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0D015-6464-16B1-CE5A-608658C47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4800600" cy="383736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Pre-compute features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Load pretrained model (many available)</a:t>
            </a:r>
          </a:p>
          <a:p>
            <a:pPr marL="400050" lvl="1" indent="0">
              <a:buNone/>
            </a:pPr>
            <a:r>
              <a:rPr lang="en-US" dirty="0">
                <a:hlinkClick r:id="rId2"/>
              </a:rPr>
              <a:t>https://pytorch.org/vision/stable/models.html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Remove prediction final layer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Apply model to each image to get features; save them with labels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Train new linear model (e.g. logistic regression or SVM) on the features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03B08-4ABE-A536-1EBD-A532735EBF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404"/>
          <a:stretch/>
        </p:blipFill>
        <p:spPr>
          <a:xfrm>
            <a:off x="304800" y="4648200"/>
            <a:ext cx="5791200" cy="199100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8F8E1DE-5C0E-3879-5385-6D833314726B}"/>
              </a:ext>
            </a:extLst>
          </p:cNvPr>
          <p:cNvSpPr txBox="1">
            <a:spLocks/>
          </p:cNvSpPr>
          <p:nvPr/>
        </p:nvSpPr>
        <p:spPr bwMode="auto">
          <a:xfrm>
            <a:off x="6705600" y="990600"/>
            <a:ext cx="4419600" cy="403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Freeze encoder 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Load pretrained model (many available)</a:t>
            </a:r>
          </a:p>
          <a:p>
            <a:pPr marL="400050" lvl="1" indent="0">
              <a:buFont typeface="Arial" charset="0"/>
              <a:buNone/>
            </a:pPr>
            <a:r>
              <a:rPr lang="en-US" dirty="0">
                <a:hlinkClick r:id="rId2"/>
              </a:rPr>
              <a:t>https://pytorch.org/vision/stable/models.html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network to not update weights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Replace last layer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Retrain network with new dataset</a:t>
            </a:r>
          </a:p>
          <a:p>
            <a:pPr marL="0" indent="0">
              <a:buNone/>
            </a:pPr>
            <a:r>
              <a:rPr lang="en-US" dirty="0"/>
              <a:t>- Slower than method on left but does not require storing features, and can apply data augmentation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7582E4-0544-27B3-9319-A715C32FF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641" y="5134938"/>
            <a:ext cx="5562600" cy="13537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F1F48C-B3D4-29E6-6AE7-A7C01D3CC0CA}"/>
              </a:ext>
            </a:extLst>
          </p:cNvPr>
          <p:cNvSpPr txBox="1"/>
          <p:nvPr/>
        </p:nvSpPr>
        <p:spPr>
          <a:xfrm>
            <a:off x="6477000" y="648866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130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11658600" cy="914400"/>
          </a:xfrm>
        </p:spPr>
        <p:txBody>
          <a:bodyPr>
            <a:noAutofit/>
          </a:bodyPr>
          <a:lstStyle/>
          <a:p>
            <a:r>
              <a:rPr lang="en-US" sz="3200" dirty="0"/>
              <a:t>Pre-trained networks can provide very good features, as shown in “CNN Features off-the-shelf: an Astounding Baseline for Recognition”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614" y="1447800"/>
            <a:ext cx="7879187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38648" y="6488668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Razavian</a:t>
            </a:r>
            <a:r>
              <a:rPr lang="en-US" dirty="0"/>
              <a:t> et al. CVPR 2014</a:t>
            </a:r>
          </a:p>
        </p:txBody>
      </p:sp>
    </p:spTree>
    <p:extLst>
      <p:ext uri="{BB962C8B-B14F-4D97-AF65-F5344CB8AC3E}">
        <p14:creationId xmlns:p14="http://schemas.microsoft.com/office/powerpoint/2010/main" val="3333925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423AA-12F9-FB47-0FC3-B2358973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Fine-tuning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D06D630-FF3B-A7C0-B0FE-18F60D86C211}"/>
              </a:ext>
            </a:extLst>
          </p:cNvPr>
          <p:cNvSpPr/>
          <p:nvPr/>
        </p:nvSpPr>
        <p:spPr>
          <a:xfrm>
            <a:off x="4986457" y="2891300"/>
            <a:ext cx="536029" cy="1442120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A14292-B30F-8D26-CD53-92AB7D1C8F0A}"/>
              </a:ext>
            </a:extLst>
          </p:cNvPr>
          <p:cNvSpPr/>
          <p:nvPr/>
        </p:nvSpPr>
        <p:spPr>
          <a:xfrm>
            <a:off x="2932531" y="5150103"/>
            <a:ext cx="2496207" cy="14345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Encoder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(Fine-tuned)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AFFFEF-51D7-C351-38DE-3D5FA202570F}"/>
              </a:ext>
            </a:extLst>
          </p:cNvPr>
          <p:cNvSpPr/>
          <p:nvPr/>
        </p:nvSpPr>
        <p:spPr>
          <a:xfrm>
            <a:off x="5943600" y="5168199"/>
            <a:ext cx="1143000" cy="14345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Decoder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(Tuned)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EE657-2CFA-7FEB-5B25-A971A16AD642}"/>
              </a:ext>
            </a:extLst>
          </p:cNvPr>
          <p:cNvSpPr txBox="1"/>
          <p:nvPr/>
        </p:nvSpPr>
        <p:spPr>
          <a:xfrm>
            <a:off x="1642513" y="5590004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</a:t>
            </a:r>
          </a:p>
          <a:p>
            <a:r>
              <a:rPr lang="en-US" dirty="0"/>
              <a:t>Image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5DDEA30-5116-638A-71E1-79358A980445}"/>
              </a:ext>
            </a:extLst>
          </p:cNvPr>
          <p:cNvSpPr/>
          <p:nvPr/>
        </p:nvSpPr>
        <p:spPr>
          <a:xfrm>
            <a:off x="2505166" y="5816916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EC4E342-7773-B01A-D456-DC24D737EE0E}"/>
              </a:ext>
            </a:extLst>
          </p:cNvPr>
          <p:cNvSpPr/>
          <p:nvPr/>
        </p:nvSpPr>
        <p:spPr>
          <a:xfrm>
            <a:off x="5502310" y="5816916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D73D58-9533-C572-D08F-291234FDEEAB}"/>
              </a:ext>
            </a:extLst>
          </p:cNvPr>
          <p:cNvSpPr txBox="1"/>
          <p:nvPr/>
        </p:nvSpPr>
        <p:spPr>
          <a:xfrm>
            <a:off x="7529506" y="5612128"/>
            <a:ext cx="2095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N</a:t>
            </a:r>
            <a:r>
              <a:rPr lang="en-US" baseline="-25000" dirty="0"/>
              <a:t>c</a:t>
            </a:r>
            <a:r>
              <a:rPr lang="en-US" dirty="0"/>
              <a:t> Class</a:t>
            </a:r>
          </a:p>
          <a:p>
            <a:r>
              <a:rPr lang="en-US" dirty="0"/>
              <a:t>Logits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37DADC5-1683-8C2D-8AE0-8EAB1DA8070C}"/>
              </a:ext>
            </a:extLst>
          </p:cNvPr>
          <p:cNvSpPr/>
          <p:nvPr/>
        </p:nvSpPr>
        <p:spPr>
          <a:xfrm>
            <a:off x="7148506" y="5862939"/>
            <a:ext cx="294486" cy="137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F56C72-8D2E-FDF0-2715-8F0377A2A330}"/>
              </a:ext>
            </a:extLst>
          </p:cNvPr>
          <p:cNvSpPr txBox="1"/>
          <p:nvPr/>
        </p:nvSpPr>
        <p:spPr>
          <a:xfrm>
            <a:off x="3108019" y="4454320"/>
            <a:ext cx="2104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Task Encoder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3843BFDD-660B-8505-457E-244F0ACC43C6}"/>
              </a:ext>
            </a:extLst>
          </p:cNvPr>
          <p:cNvSpPr/>
          <p:nvPr/>
        </p:nvSpPr>
        <p:spPr>
          <a:xfrm rot="5400000">
            <a:off x="4067413" y="3762615"/>
            <a:ext cx="185378" cy="234779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236987-550A-DE43-547A-8C3E4CEA2435}"/>
              </a:ext>
            </a:extLst>
          </p:cNvPr>
          <p:cNvSpPr txBox="1"/>
          <p:nvPr/>
        </p:nvSpPr>
        <p:spPr>
          <a:xfrm>
            <a:off x="5799506" y="4744594"/>
            <a:ext cx="2116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Task Decoder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53E4FB-C7DB-C32E-62CE-377CA97FD7BE}"/>
              </a:ext>
            </a:extLst>
          </p:cNvPr>
          <p:cNvSpPr txBox="1"/>
          <p:nvPr/>
        </p:nvSpPr>
        <p:spPr>
          <a:xfrm>
            <a:off x="5649553" y="2842058"/>
            <a:ext cx="60709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Initialize with original encoder weights. </a:t>
            </a:r>
          </a:p>
          <a:p>
            <a:pPr marL="342900" indent="-342900">
              <a:buAutoNum type="arabicPeriod"/>
            </a:pPr>
            <a:r>
              <a:rPr lang="en-US" dirty="0"/>
              <a:t>Replace decoder linear layer.</a:t>
            </a:r>
          </a:p>
          <a:p>
            <a:pPr marL="342900" indent="-342900">
              <a:buAutoNum type="arabicPeriod"/>
            </a:pPr>
            <a:r>
              <a:rPr lang="en-US" dirty="0"/>
              <a:t>Use 10-100x smaller learning rate than normal for the pretrained weights </a:t>
            </a:r>
          </a:p>
          <a:p>
            <a:pPr marL="342900" indent="-342900">
              <a:buAutoNum type="arabicPeriod"/>
            </a:pPr>
            <a:r>
              <a:rPr lang="en-US" dirty="0"/>
              <a:t>Fully tune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72974CB-CB78-FAC6-03F5-26433DAFC852}"/>
              </a:ext>
            </a:extLst>
          </p:cNvPr>
          <p:cNvSpPr txBox="1"/>
          <p:nvPr/>
        </p:nvSpPr>
        <p:spPr>
          <a:xfrm>
            <a:off x="441122" y="1922764"/>
            <a:ext cx="152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Pre-trained Model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82BEF7-3471-470E-3B54-C0D06EE29F93}"/>
              </a:ext>
            </a:extLst>
          </p:cNvPr>
          <p:cNvSpPr txBox="1"/>
          <p:nvPr/>
        </p:nvSpPr>
        <p:spPr>
          <a:xfrm>
            <a:off x="420245" y="5493750"/>
            <a:ext cx="1418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Target Model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DCF6881-5DAA-2047-9721-1644BBA2D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941" y="892491"/>
            <a:ext cx="4862737" cy="193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45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0314B-9D27-2D40-6F7E-7A8BC1F89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apply fine-tuning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EF295-F8B3-AE1E-4678-EC343E049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10972800" cy="36576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Load pre-trained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Replace last layer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Set a low learning rate (e.g. </a:t>
            </a:r>
            <a:r>
              <a:rPr lang="en-US" dirty="0" err="1"/>
              <a:t>lr</a:t>
            </a:r>
            <a:r>
              <a:rPr lang="en-US" dirty="0"/>
              <a:t>=1e-4) </a:t>
            </a:r>
          </a:p>
          <a:p>
            <a:pPr marL="914400" lvl="1" indent="-514350"/>
            <a:r>
              <a:rPr lang="en-US" dirty="0"/>
              <a:t>Very sensitive to learning rate because you want to improve but not drift too far from the initial model  -- learning rate is the most critical parameter for fine-tuning!</a:t>
            </a:r>
          </a:p>
          <a:p>
            <a:pPr marL="914400" lvl="1" indent="-514350"/>
            <a:r>
              <a:rPr lang="en-US" dirty="0"/>
              <a:t>Learning rate is often at least 10x lower than from “scratch” training</a:t>
            </a:r>
          </a:p>
          <a:p>
            <a:pPr marL="914400" lvl="1" indent="-514350"/>
            <a:r>
              <a:rPr lang="en-US" dirty="0"/>
              <a:t>Can “warm start” by freezing earlier layers initially and then unfreezing after a few epochs when the linear layer is mostly trained (avoids messing up encoder while classifier is adjusting), or start learning rate near zero and increase slowly over several epochs</a:t>
            </a:r>
          </a:p>
          <a:p>
            <a:pPr marL="914400" lvl="1" indent="-514350"/>
            <a:r>
              <a:rPr lang="en-US" dirty="0"/>
              <a:t>Can set lower learning rate for earlier layers</a:t>
            </a:r>
          </a:p>
          <a:p>
            <a:pPr marL="400050" lvl="1" indent="0">
              <a:buNone/>
            </a:pPr>
            <a:endParaRPr lang="en-US" dirty="0"/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44BEC2-85E9-B6E2-1589-554112D44D72}"/>
              </a:ext>
            </a:extLst>
          </p:cNvPr>
          <p:cNvSpPr txBox="1"/>
          <p:nvPr/>
        </p:nvSpPr>
        <p:spPr>
          <a:xfrm>
            <a:off x="18789" y="6478230"/>
            <a:ext cx="6173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Other examples of layer customization </a:t>
            </a:r>
            <a:r>
              <a:rPr lang="en-US" dirty="0"/>
              <a:t>(from ‘23 TA Weijie)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208414-737D-D866-A37F-44F11D3F4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04705"/>
            <a:ext cx="10125635" cy="1143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514C86-4E1D-2E9C-7783-3FF94092E0F4}"/>
              </a:ext>
            </a:extLst>
          </p:cNvPr>
          <p:cNvSpPr txBox="1"/>
          <p:nvPr/>
        </p:nvSpPr>
        <p:spPr>
          <a:xfrm>
            <a:off x="586451" y="6017804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this example, last layer has 512 input features and is called “fc”</a:t>
            </a:r>
          </a:p>
        </p:txBody>
      </p:sp>
    </p:spTree>
    <p:extLst>
      <p:ext uri="{BB962C8B-B14F-4D97-AF65-F5344CB8AC3E}">
        <p14:creationId xmlns:p14="http://schemas.microsoft.com/office/powerpoint/2010/main" val="1915549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AA17B-7078-388D-9E2F-D060FE0A8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C8064-0F83-29F9-5AE0-5F43D629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Q4-6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D2C539-0646-38A2-6C4B-A9A704D2A86A}"/>
              </a:ext>
            </a:extLst>
          </p:cNvPr>
          <p:cNvSpPr txBox="1"/>
          <p:nvPr/>
        </p:nvSpPr>
        <p:spPr>
          <a:xfrm>
            <a:off x="2133600" y="1143000"/>
            <a:ext cx="7543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https://tinyurl.com/441AML-L17</a:t>
            </a:r>
            <a:r>
              <a:rPr lang="en-US" sz="40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93B61C4-5090-25BD-C424-C5E5276C5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3622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473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253C840-B40C-DF6D-96A7-9911B7AA45C9}"/>
              </a:ext>
            </a:extLst>
          </p:cNvPr>
          <p:cNvSpPr txBox="1"/>
          <p:nvPr/>
        </p:nvSpPr>
        <p:spPr>
          <a:xfrm>
            <a:off x="4996160" y="2372976"/>
            <a:ext cx="44294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ResNet18, Err vs # examples / class (in </a:t>
            </a:r>
            <a:r>
              <a:rPr lang="en-US" sz="1600" dirty="0" err="1"/>
              <a:t>paren</a:t>
            </a:r>
            <a:r>
              <a:rPr lang="en-US" sz="1600" dirty="0"/>
              <a:t>)</a:t>
            </a:r>
          </a:p>
          <a:p>
            <a:endParaRPr lang="en-US" sz="1600" dirty="0"/>
          </a:p>
          <a:p>
            <a:r>
              <a:rPr lang="en-US" sz="1600" dirty="0"/>
              <a:t>Green: Train from scratch</a:t>
            </a:r>
          </a:p>
          <a:p>
            <a:r>
              <a:rPr lang="en-US" sz="1600" dirty="0"/>
              <a:t>Blue: Linear Probe from ImageNet</a:t>
            </a:r>
          </a:p>
          <a:p>
            <a:r>
              <a:rPr lang="en-US" sz="1600" dirty="0"/>
              <a:t>Purple: Fine-tune from ImageNet</a:t>
            </a:r>
          </a:p>
          <a:p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7D96C2-A9ED-26A7-5863-F97E88CF81B8}"/>
              </a:ext>
            </a:extLst>
          </p:cNvPr>
          <p:cNvSpPr txBox="1"/>
          <p:nvPr/>
        </p:nvSpPr>
        <p:spPr>
          <a:xfrm>
            <a:off x="228600" y="5715000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“Learning Curves” (2021) </a:t>
            </a:r>
            <a:r>
              <a:rPr lang="en-US" sz="1600" dirty="0">
                <a:hlinkClick r:id="rId2"/>
              </a:rPr>
              <a:t>pdf</a:t>
            </a: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5AF3E-88A8-A35B-11BA-C480EE29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11" y="1314383"/>
            <a:ext cx="4323949" cy="41106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C5677C-4438-3383-FC7E-28DC9771FC1B}"/>
              </a:ext>
            </a:extLst>
          </p:cNvPr>
          <p:cNvSpPr txBox="1"/>
          <p:nvPr/>
        </p:nvSpPr>
        <p:spPr>
          <a:xfrm>
            <a:off x="3907273" y="4880519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16 examples per class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E94055-1B5D-FA58-12FA-5ED680189552}"/>
              </a:ext>
            </a:extLst>
          </p:cNvPr>
          <p:cNvSpPr txBox="1"/>
          <p:nvPr/>
        </p:nvSpPr>
        <p:spPr>
          <a:xfrm>
            <a:off x="119360" y="4880520"/>
            <a:ext cx="1948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400+ examples per class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F12D744-78E1-3074-A144-00905C871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51" y="266546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Comparing linear probe, fine-tuning, and training from scratch, when does each have an advantage and why?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51A1A0-BA9B-B6F0-2708-12108F9E9169}"/>
              </a:ext>
            </a:extLst>
          </p:cNvPr>
          <p:cNvSpPr txBox="1"/>
          <p:nvPr/>
        </p:nvSpPr>
        <p:spPr>
          <a:xfrm>
            <a:off x="7138780" y="4114800"/>
            <a:ext cx="43588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Very little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linear probe on pre-trained model</a:t>
            </a:r>
          </a:p>
          <a:p>
            <a:endParaRPr lang="en-US" dirty="0"/>
          </a:p>
          <a:p>
            <a:r>
              <a:rPr lang="en-US" dirty="0"/>
              <a:t>Moderate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Fine-tune pre-trained model</a:t>
            </a:r>
          </a:p>
          <a:p>
            <a:endParaRPr lang="en-US" dirty="0"/>
          </a:p>
          <a:p>
            <a:r>
              <a:rPr lang="en-US" dirty="0"/>
              <a:t>Very large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Either fine-tune or train from scratch</a:t>
            </a:r>
          </a:p>
        </p:txBody>
      </p:sp>
    </p:spTree>
    <p:extLst>
      <p:ext uri="{BB962C8B-B14F-4D97-AF65-F5344CB8AC3E}">
        <p14:creationId xmlns:p14="http://schemas.microsoft.com/office/powerpoint/2010/main" val="269829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76755" y="6535617"/>
            <a:ext cx="9126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HOG: </a:t>
            </a:r>
            <a:r>
              <a:rPr lang="en-US" sz="1200" dirty="0" err="1">
                <a:solidFill>
                  <a:prstClr val="black"/>
                </a:solidFill>
              </a:rPr>
              <a:t>Dalal-Triggs</a:t>
            </a:r>
            <a:r>
              <a:rPr lang="en-US" sz="1200" dirty="0">
                <a:solidFill>
                  <a:prstClr val="black"/>
                </a:solidFill>
              </a:rPr>
              <a:t> 2005	DPM: Felzenszwalb et al. 2008-2012 	 </a:t>
            </a:r>
            <a:r>
              <a:rPr lang="en-US" sz="1200" dirty="0" err="1">
                <a:solidFill>
                  <a:prstClr val="black"/>
                </a:solidFill>
              </a:rPr>
              <a:t>Regionlets</a:t>
            </a:r>
            <a:r>
              <a:rPr lang="en-US" sz="1200" dirty="0">
                <a:solidFill>
                  <a:prstClr val="black"/>
                </a:solidFill>
              </a:rPr>
              <a:t>: Wang et al. 2013     R-CNN: Girshick et al. 2014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371600" y="1532151"/>
            <a:ext cx="6452525" cy="4419600"/>
            <a:chOff x="1328297" y="167574"/>
            <a:chExt cx="6452525" cy="4419600"/>
          </a:xfrm>
        </p:grpSpPr>
        <p:graphicFrame>
          <p:nvGraphicFramePr>
            <p:cNvPr id="5" name="Chart 4"/>
            <p:cNvGraphicFramePr>
              <a:graphicFrameLocks/>
            </p:cNvGraphicFramePr>
            <p:nvPr/>
          </p:nvGraphicFramePr>
          <p:xfrm>
            <a:off x="1328297" y="167574"/>
            <a:ext cx="6248400" cy="4419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3690497" y="2910774"/>
              <a:ext cx="2971800" cy="646331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Arial" charset="0"/>
                  <a:ea typeface="+mn-ea"/>
                </a:rPr>
                <a:t>Deformable Parts Model (v1-v5)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21072" y="3699616"/>
              <a:ext cx="3314700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Arial" charset="0"/>
                  <a:ea typeface="+mn-ea"/>
                </a:rPr>
                <a:t>HOG Template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357497" y="2264443"/>
              <a:ext cx="1295400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prstClr val="black"/>
                  </a:solidFill>
                  <a:latin typeface="Arial" charset="0"/>
                  <a:ea typeface="+mn-ea"/>
                </a:rPr>
                <a:t>Regionlets</a:t>
              </a:r>
              <a:endParaRPr lang="en-US" dirty="0">
                <a:solidFill>
                  <a:prstClr val="black"/>
                </a:solidFill>
                <a:latin typeface="Arial" charset="0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72407" y="841835"/>
              <a:ext cx="1108415" cy="369332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Arial" charset="0"/>
                  <a:ea typeface="+mn-ea"/>
                </a:rPr>
                <a:t>R-CNN</a:t>
              </a:r>
            </a:p>
          </p:txBody>
        </p:sp>
      </p:grp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52400" y="232322"/>
            <a:ext cx="114300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R-CNN first demonstrated major detection improvement by pre-training on ImageNet and fine-tuning on PASCAL VOC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7B7095-E15B-5E0A-BB42-3F9C288E1017}"/>
              </a:ext>
            </a:extLst>
          </p:cNvPr>
          <p:cNvSpPr txBox="1"/>
          <p:nvPr/>
        </p:nvSpPr>
        <p:spPr>
          <a:xfrm>
            <a:off x="8382000" y="2370351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Deep learning detection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B0B0B273-462A-8CB1-B307-E9B986B79490}"/>
              </a:ext>
            </a:extLst>
          </p:cNvPr>
          <p:cNvSpPr/>
          <p:nvPr/>
        </p:nvSpPr>
        <p:spPr>
          <a:xfrm>
            <a:off x="7772400" y="2438911"/>
            <a:ext cx="457200" cy="2736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08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59" y="-159873"/>
            <a:ext cx="10515600" cy="1325563"/>
          </a:xfrm>
        </p:spPr>
        <p:txBody>
          <a:bodyPr/>
          <a:lstStyle/>
          <a:p>
            <a:r>
              <a:rPr lang="en-US" dirty="0"/>
              <a:t>Statistical template approach to object detection</a:t>
            </a: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844943" y="2209800"/>
            <a:ext cx="1981200" cy="1524000"/>
            <a:chOff x="533400" y="1676400"/>
            <a:chExt cx="2286000" cy="1714500"/>
          </a:xfrm>
        </p:grpSpPr>
        <p:pic>
          <p:nvPicPr>
            <p:cNvPr id="5" name="Picture 13" descr="p101017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3400" y="1676400"/>
              <a:ext cx="22860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533400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633845" y="1676400"/>
              <a:ext cx="251114" cy="6604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14600" y="2667000"/>
              <a:ext cx="301336" cy="7112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035627" y="2032000"/>
              <a:ext cx="301336" cy="0"/>
            </a:xfrm>
            <a:prstGeom prst="line">
              <a:avLst/>
            </a:prstGeom>
            <a:noFill/>
            <a:ln w="76200" cap="rnd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1880503" y="1146037"/>
            <a:ext cx="1897380" cy="7752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Propose Window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1" y="3717534"/>
            <a:ext cx="232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Sliding window: scan image pyramid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63" y="4555734"/>
            <a:ext cx="2197800" cy="143866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76401" y="5919514"/>
            <a:ext cx="27272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Region proposals: edge/region-based, resize to fixed window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857543" y="1381252"/>
            <a:ext cx="48098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437687" y="1156377"/>
            <a:ext cx="1945640" cy="7752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Extract Features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t="7163" b="12903"/>
          <a:stretch/>
        </p:blipFill>
        <p:spPr bwMode="auto">
          <a:xfrm>
            <a:off x="4379267" y="2172508"/>
            <a:ext cx="2146820" cy="128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066705" y="3383572"/>
            <a:ext cx="232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HOG</a:t>
            </a:r>
          </a:p>
        </p:txBody>
      </p:sp>
      <p:pic>
        <p:nvPicPr>
          <p:cNvPr id="5122" name="Picture 2" descr="http://torch.cogbits.com/doc/tutorials_supervised/convnet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29"/>
          <a:stretch/>
        </p:blipFill>
        <p:spPr bwMode="auto">
          <a:xfrm>
            <a:off x="4263637" y="5379854"/>
            <a:ext cx="2645060" cy="109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586235" y="6412468"/>
            <a:ext cx="232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CNN features</a:t>
            </a:r>
          </a:p>
        </p:txBody>
      </p:sp>
      <p:pic>
        <p:nvPicPr>
          <p:cNvPr id="20" name="Picture 2" descr="http://learning.cis.upenn.edu/cis520_fall2009/uploads/Lectures/viola_jones_first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67683" y="3840772"/>
            <a:ext cx="1798352" cy="1013466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187744" y="4861006"/>
            <a:ext cx="291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Fast randomized features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6517947" y="1391592"/>
            <a:ext cx="48098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7105607" y="1143988"/>
            <a:ext cx="1350360" cy="7752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Classify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1" y="2097314"/>
            <a:ext cx="164493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SVM</a:t>
            </a:r>
          </a:p>
          <a:p>
            <a:endParaRPr lang="en-US" dirty="0"/>
          </a:p>
          <a:p>
            <a:r>
              <a:rPr lang="en-US" dirty="0"/>
              <a:t>Boosted stubs</a:t>
            </a:r>
          </a:p>
          <a:p>
            <a:endParaRPr lang="en-US" dirty="0"/>
          </a:p>
          <a:p>
            <a:r>
              <a:rPr lang="en-US" dirty="0"/>
              <a:t>Neural network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37607" y="1139231"/>
            <a:ext cx="1375760" cy="7752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Post-process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8562647" y="1374446"/>
            <a:ext cx="48098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141256" y="2172507"/>
            <a:ext cx="1755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Non-max suppression</a:t>
            </a:r>
          </a:p>
          <a:p>
            <a:endParaRPr lang="en-US" dirty="0"/>
          </a:p>
          <a:p>
            <a:r>
              <a:rPr lang="en-US" dirty="0"/>
              <a:t>Segment or refine localization</a:t>
            </a:r>
          </a:p>
        </p:txBody>
      </p:sp>
    </p:spTree>
    <p:extLst>
      <p:ext uri="{BB962C8B-B14F-4D97-AF65-F5344CB8AC3E}">
        <p14:creationId xmlns:p14="http://schemas.microsoft.com/office/powerpoint/2010/main" val="23036591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988" y="979442"/>
            <a:ext cx="9615571" cy="277396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R-CNN (</a:t>
            </a:r>
            <a:r>
              <a:rPr lang="en-US" dirty="0" err="1"/>
              <a:t>Girshick</a:t>
            </a:r>
            <a:r>
              <a:rPr lang="en-US" dirty="0"/>
              <a:t> et al. CVPR 2014)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4038600"/>
            <a:ext cx="8229600" cy="2392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Extract regions using Selective Search method (</a:t>
            </a:r>
            <a:r>
              <a:rPr lang="en-US" dirty="0" err="1"/>
              <a:t>Uijilings</a:t>
            </a:r>
            <a:r>
              <a:rPr lang="en-US" dirty="0"/>
              <a:t> et al. IJCV 2013)</a:t>
            </a:r>
          </a:p>
          <a:p>
            <a:r>
              <a:rPr lang="en-US" dirty="0"/>
              <a:t>Extract rectangles around regions and resize to 227x227</a:t>
            </a:r>
          </a:p>
          <a:p>
            <a:r>
              <a:rPr lang="en-US" dirty="0"/>
              <a:t>Extract features with fine-tuned  CNN (that was initialized with network trained on ImageNet before training)</a:t>
            </a:r>
          </a:p>
          <a:p>
            <a:r>
              <a:rPr lang="en-US" dirty="0"/>
              <a:t>Classify last layer of network features with SVM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5900" y="6346826"/>
            <a:ext cx="353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http://arxiv.org/pdf/1311.2524.pdf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517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Fast R-CNN</a:t>
            </a:r>
            <a:r>
              <a:rPr lang="en-US" dirty="0"/>
              <a:t> – Girshick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0606" y="2220686"/>
            <a:ext cx="8229600" cy="4637314"/>
          </a:xfrm>
        </p:spPr>
        <p:txBody>
          <a:bodyPr>
            <a:normAutofit fontScale="77500" lnSpcReduction="20000"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Compute CNN features for image once</a:t>
            </a:r>
          </a:p>
          <a:p>
            <a:r>
              <a:rPr lang="en-US" sz="2800" dirty="0"/>
              <a:t>ROI Pooling: Pool into 7x7 spatial bins for each region proposal, output class scores and regressed </a:t>
            </a:r>
            <a:r>
              <a:rPr lang="en-US" sz="2800" dirty="0" err="1"/>
              <a:t>bboxes</a:t>
            </a:r>
            <a:endParaRPr lang="en-US" sz="2800" dirty="0"/>
          </a:p>
          <a:p>
            <a:r>
              <a:rPr lang="en-US" sz="2800" dirty="0"/>
              <a:t>Other refinements: compress classification layer, use network for final classification, end-to-end training</a:t>
            </a:r>
          </a:p>
          <a:p>
            <a:r>
              <a:rPr lang="en-US" sz="2800" dirty="0"/>
              <a:t>100x speed up of R-CNN (0.02 – 0.1 FPS </a:t>
            </a:r>
            <a:r>
              <a:rPr lang="en-US" sz="2800" dirty="0">
                <a:sym typeface="Wingdings" panose="05000000000000000000" pitchFamily="2" charset="2"/>
              </a:rPr>
              <a:t> 0.5-20 FPS) with similar accuracy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383" y="936367"/>
            <a:ext cx="7467000" cy="302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71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Faster R-CNN</a:t>
            </a:r>
            <a:r>
              <a:rPr lang="en-US" dirty="0"/>
              <a:t> – Ren et al. 2016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4800601"/>
            <a:ext cx="8229600" cy="175259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Convolutional features used for generating proposals and scoring</a:t>
            </a:r>
          </a:p>
          <a:p>
            <a:pPr lvl="1"/>
            <a:r>
              <a:rPr lang="en-US" dirty="0"/>
              <a:t>Generate proposals with “</a:t>
            </a:r>
            <a:r>
              <a:rPr lang="en-US" dirty="0" err="1"/>
              <a:t>objectness</a:t>
            </a:r>
            <a:r>
              <a:rPr lang="en-US" dirty="0"/>
              <a:t>” scores and refined </a:t>
            </a:r>
            <a:r>
              <a:rPr lang="en-US" dirty="0" err="1"/>
              <a:t>bboxes</a:t>
            </a:r>
            <a:r>
              <a:rPr lang="en-US" dirty="0"/>
              <a:t> for each of k “anchors”</a:t>
            </a:r>
          </a:p>
          <a:p>
            <a:pPr lvl="1"/>
            <a:r>
              <a:rPr lang="en-US" dirty="0"/>
              <a:t>Score proposals in same way as  Fast R-CNN</a:t>
            </a:r>
          </a:p>
          <a:p>
            <a:r>
              <a:rPr lang="en-US" dirty="0"/>
              <a:t>Similar accuracy to Fast R-CNN with 10x speedup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938409"/>
            <a:ext cx="3751800" cy="35800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570" y="1600200"/>
            <a:ext cx="4240200" cy="242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62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Faster R-CNN slightly better accuracy than Fast R-CNN</a:t>
            </a:r>
          </a:p>
          <a:p>
            <a:r>
              <a:rPr lang="en-US" dirty="0"/>
              <a:t>More data improves results considerably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748" y="3276600"/>
            <a:ext cx="8309052" cy="1828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958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65314"/>
            <a:ext cx="9296400" cy="914400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Mask R-CNN</a:t>
            </a:r>
            <a:r>
              <a:rPr lang="en-US" dirty="0"/>
              <a:t> – He </a:t>
            </a:r>
            <a:r>
              <a:rPr lang="en-US" dirty="0" err="1"/>
              <a:t>Gxioxari</a:t>
            </a:r>
            <a:r>
              <a:rPr lang="en-US" dirty="0"/>
              <a:t> Dollar Girshick (2017)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179" y="1225732"/>
            <a:ext cx="6379029" cy="5135563"/>
          </a:xfrm>
        </p:spPr>
        <p:txBody>
          <a:bodyPr>
            <a:normAutofit/>
          </a:bodyPr>
          <a:lstStyle/>
          <a:p>
            <a:r>
              <a:rPr lang="en-US" dirty="0"/>
              <a:t>Same network as Faster R-CNN, except</a:t>
            </a:r>
          </a:p>
          <a:p>
            <a:pPr lvl="1"/>
            <a:r>
              <a:rPr lang="en-US" dirty="0" err="1"/>
              <a:t>Bilinearly</a:t>
            </a:r>
            <a:r>
              <a:rPr lang="en-US" dirty="0"/>
              <a:t> interpolate when extracting 7x7 cells of ROI features for better alignment of features to image</a:t>
            </a:r>
          </a:p>
          <a:p>
            <a:pPr lvl="1"/>
            <a:r>
              <a:rPr lang="en-US" dirty="0"/>
              <a:t>Instance segmentation: produce a 28x28 mask for each object category</a:t>
            </a:r>
          </a:p>
          <a:p>
            <a:pPr lvl="1"/>
            <a:r>
              <a:rPr lang="en-US" dirty="0" err="1"/>
              <a:t>Keypoint</a:t>
            </a:r>
            <a:r>
              <a:rPr lang="en-US" dirty="0"/>
              <a:t> prediction: produce a 56x56 mask for each </a:t>
            </a:r>
            <a:r>
              <a:rPr lang="en-US" dirty="0" err="1"/>
              <a:t>keypoint</a:t>
            </a:r>
            <a:r>
              <a:rPr lang="en-US" dirty="0"/>
              <a:t> (aim is to label single pixel as correct </a:t>
            </a:r>
            <a:r>
              <a:rPr lang="en-US" dirty="0" err="1"/>
              <a:t>keypoint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6926" y="609600"/>
            <a:ext cx="3511074" cy="2362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600" y="3429001"/>
            <a:ext cx="3707400" cy="11509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23440" y="4579933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Example ROI and predicted mask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600" y="5157479"/>
            <a:ext cx="762000" cy="1479855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7825201" y="5301733"/>
            <a:ext cx="276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Arial" charset="0"/>
              </a:rPr>
              <a:t>Example ROI and predicted mask and </a:t>
            </a:r>
            <a:r>
              <a:rPr lang="en-US" dirty="0" err="1">
                <a:solidFill>
                  <a:prstClr val="black"/>
                </a:solidFill>
                <a:latin typeface="Arial" charset="0"/>
              </a:rPr>
              <a:t>keypoints</a:t>
            </a: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33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767C2-4E2B-5E41-43D8-5C8F54A50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32" y="1295400"/>
            <a:ext cx="12192000" cy="56896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90E5034-352D-83BD-9B26-3D4B8F70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10972800" cy="914400"/>
          </a:xfrm>
        </p:spPr>
        <p:txBody>
          <a:bodyPr/>
          <a:lstStyle/>
          <a:p>
            <a:r>
              <a:rPr lang="en-US" sz="2800" dirty="0"/>
              <a:t>Mask RCNN was top performing object detector, instance </a:t>
            </a:r>
            <a:r>
              <a:rPr lang="en-US" sz="2800" dirty="0" err="1"/>
              <a:t>segmenter</a:t>
            </a:r>
            <a:r>
              <a:rPr lang="en-US" sz="2800" dirty="0"/>
              <a:t>, </a:t>
            </a:r>
            <a:r>
              <a:rPr lang="en-US" sz="2800" dirty="0" err="1"/>
              <a:t>keypoint</a:t>
            </a:r>
            <a:r>
              <a:rPr lang="en-US" sz="2800" dirty="0"/>
              <a:t> detector (at time of release and for a bit after)</a:t>
            </a:r>
          </a:p>
        </p:txBody>
      </p:sp>
    </p:spTree>
    <p:extLst>
      <p:ext uri="{BB962C8B-B14F-4D97-AF65-F5344CB8AC3E}">
        <p14:creationId xmlns:p14="http://schemas.microsoft.com/office/powerpoint/2010/main" val="33863832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AF6FFD-9C2D-81F7-DF8C-D7EF0B6B2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200"/>
            <a:ext cx="1219200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99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80705-6083-029A-CCDB-69B3E70C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8A0977-B8C4-F47F-3E45-F05AD0BA1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1533"/>
            <a:ext cx="12192000" cy="433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082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performing object detector, </a:t>
            </a:r>
            <a:r>
              <a:rPr lang="en-US" dirty="0" err="1"/>
              <a:t>keypoint</a:t>
            </a:r>
            <a:r>
              <a:rPr lang="en-US" dirty="0"/>
              <a:t> </a:t>
            </a:r>
            <a:r>
              <a:rPr lang="en-US" dirty="0" err="1"/>
              <a:t>segmenter</a:t>
            </a:r>
            <a:r>
              <a:rPr lang="en-US" dirty="0"/>
              <a:t>, instance </a:t>
            </a:r>
            <a:r>
              <a:rPr lang="en-US" dirty="0" err="1"/>
              <a:t>segmenter</a:t>
            </a:r>
            <a:r>
              <a:rPr lang="en-US" dirty="0"/>
              <a:t> (at time of release and for a bit after)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829" y="4739753"/>
            <a:ext cx="5326200" cy="1759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9430" y="1171304"/>
            <a:ext cx="7570201" cy="1754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230" y="3152504"/>
            <a:ext cx="8524801" cy="16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336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detections and instance segmentations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122635"/>
            <a:ext cx="3219000" cy="21801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3888333"/>
            <a:ext cx="3241200" cy="21635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663" y="4191001"/>
            <a:ext cx="3219000" cy="2135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663" y="905467"/>
            <a:ext cx="3241200" cy="32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645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detections and instance segmentations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1" y="1676400"/>
            <a:ext cx="5734409" cy="37549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840" y="817634"/>
            <a:ext cx="3241200" cy="547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355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err="1"/>
              <a:t>keypoint</a:t>
            </a:r>
            <a:r>
              <a:rPr lang="en-US" dirty="0"/>
              <a:t> detections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1600200"/>
            <a:ext cx="9263691" cy="42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672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67B33-31AB-5896-2491-1C050326C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U-Net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35888-3209-8AB6-5DEE-E552E8F523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47" b="28963"/>
          <a:stretch/>
        </p:blipFill>
        <p:spPr>
          <a:xfrm>
            <a:off x="1066800" y="1097931"/>
            <a:ext cx="3883632" cy="30254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78D2B-30AF-500F-AE24-5FB265B8AEB2}"/>
              </a:ext>
            </a:extLst>
          </p:cNvPr>
          <p:cNvSpPr txBox="1"/>
          <p:nvPr/>
        </p:nvSpPr>
        <p:spPr>
          <a:xfrm>
            <a:off x="5257800" y="134034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O. </a:t>
            </a:r>
            <a:r>
              <a:rPr lang="en-US" sz="1800" b="0" i="0" u="none" strike="noStrike" baseline="0" dirty="0" err="1">
                <a:latin typeface="NimbusRomNo9L-Regu"/>
              </a:rPr>
              <a:t>Ronneberger</a:t>
            </a:r>
            <a:r>
              <a:rPr lang="en-US" sz="1800" b="0" i="0" u="none" strike="noStrike" baseline="0" dirty="0">
                <a:latin typeface="NimbusRomNo9L-Regu"/>
              </a:rPr>
              <a:t>, P. Fischer, and T. </a:t>
            </a:r>
            <a:r>
              <a:rPr lang="en-US" sz="1800" b="0" i="0" u="none" strike="noStrike" baseline="0" dirty="0" err="1">
                <a:latin typeface="NimbusRomNo9L-Regu"/>
              </a:rPr>
              <a:t>Brox</a:t>
            </a:r>
            <a:r>
              <a:rPr lang="en-US" sz="1800" b="0" i="0" u="none" strike="noStrike" baseline="0" dirty="0">
                <a:latin typeface="NimbusRomNo9L-Regu"/>
              </a:rPr>
              <a:t>. U-net: Convolutional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networks for biomedical image segmentation. In </a:t>
            </a:r>
            <a:r>
              <a:rPr lang="en-US" sz="1800" b="0" i="0" u="none" strike="noStrike" baseline="0" dirty="0">
                <a:latin typeface="NimbusRomNo9L-ReguItal"/>
              </a:rPr>
              <a:t>MICCAI</a:t>
            </a:r>
            <a:r>
              <a:rPr lang="en-US" sz="1800" b="0" i="0" u="none" strike="noStrike" baseline="0" dirty="0">
                <a:latin typeface="NimbusRomNo9L-Regu"/>
              </a:rPr>
              <a:t>, 2015.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C07DE1-9A75-87F2-2139-8F106AB83A26}"/>
              </a:ext>
            </a:extLst>
          </p:cNvPr>
          <p:cNvSpPr txBox="1"/>
          <p:nvPr/>
        </p:nvSpPr>
        <p:spPr>
          <a:xfrm>
            <a:off x="762000" y="4306873"/>
            <a:ext cx="40243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solidFill>
                  <a:srgbClr val="000000"/>
                </a:solidFill>
                <a:latin typeface="+mj-lt"/>
              </a:rPr>
              <a:t>The “U-Net”  is an encoder-decoder with skip connections between mirrored layers in the encoder and decoder stacks.</a:t>
            </a:r>
            <a:endParaRPr lang="en-US" sz="2000" dirty="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86F792-5F01-6F6A-3D50-8A682E6D3E6C}"/>
              </a:ext>
            </a:extLst>
          </p:cNvPr>
          <p:cNvSpPr txBox="1"/>
          <p:nvPr/>
        </p:nvSpPr>
        <p:spPr>
          <a:xfrm>
            <a:off x="58542" y="6480409"/>
            <a:ext cx="1875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 from Isola et al. 2017</a:t>
            </a:r>
          </a:p>
        </p:txBody>
      </p:sp>
      <p:pic>
        <p:nvPicPr>
          <p:cNvPr id="1026" name="Picture 2" descr="42: A blog on A.I.">
            <a:extLst>
              <a:ext uri="{FF2B5EF4-FFF2-40B4-BE49-F238E27FC236}">
                <a16:creationId xmlns:a16="http://schemas.microsoft.com/office/drawing/2014/main" id="{770B86F2-7CBC-396E-9777-677C82F51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122" y="1739166"/>
            <a:ext cx="6293256" cy="232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B0ECD6-C779-2A37-8219-6A74051AF563}"/>
              </a:ext>
            </a:extLst>
          </p:cNvPr>
          <p:cNvSpPr txBox="1"/>
          <p:nvPr/>
        </p:nvSpPr>
        <p:spPr>
          <a:xfrm>
            <a:off x="10228458" y="6480409"/>
            <a:ext cx="152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src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D255ED-047A-9EDB-5E24-E246070D8A8C}"/>
              </a:ext>
            </a:extLst>
          </p:cNvPr>
          <p:cNvSpPr txBox="1"/>
          <p:nvPr/>
        </p:nvSpPr>
        <p:spPr>
          <a:xfrm>
            <a:off x="7385367" y="4619729"/>
            <a:ext cx="40243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solidFill>
                  <a:srgbClr val="000000"/>
                </a:solidFill>
                <a:latin typeface="+mj-lt"/>
              </a:rPr>
              <a:t>U-Net style architectures are used to generate pixel maps (e.g., RGB images or per-pixel labels)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04963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CNN learn?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378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4582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Map activation back to the input pixel 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input pattern originally caused a given activation in the feature maps?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00200" y="6400800"/>
            <a:ext cx="906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Visualizing and Understanding Convolutional Networks [</a:t>
            </a:r>
            <a:r>
              <a:rPr lang="en-US" altLang="en-US" sz="1800" dirty="0">
                <a:latin typeface="Arial" panose="020B0604020202020204" pitchFamily="34" charset="0"/>
                <a:hlinkClick r:id="rId2"/>
              </a:rPr>
              <a:t>Zeiler and Fergus, ECCV 2014</a:t>
            </a:r>
            <a:r>
              <a:rPr lang="en-US" altLang="en-US" sz="1800" dirty="0">
                <a:latin typeface="Arial" panose="020B0604020202020204" pitchFamily="34" charset="0"/>
              </a:rPr>
              <a:t>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67" y="2063578"/>
            <a:ext cx="4204667" cy="433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46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1 (visualization of randomly sampled features)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447801"/>
            <a:ext cx="3581400" cy="489788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AC85F-D11F-6CD1-AF50-30CE6E268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400800"/>
            <a:ext cx="906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Visualizing and Understanding Convolutional Networks [</a:t>
            </a:r>
            <a:r>
              <a:rPr lang="en-US" altLang="en-US" sz="1800" dirty="0">
                <a:latin typeface="Arial" panose="020B0604020202020204" pitchFamily="34" charset="0"/>
                <a:hlinkClick r:id="rId3"/>
              </a:rPr>
              <a:t>Zeiler and Fergus, ECCV 2014</a:t>
            </a:r>
            <a:r>
              <a:rPr lang="en-US" altLang="en-US" sz="1800" dirty="0">
                <a:latin typeface="Arial" panose="020B0604020202020204" pitchFamily="34" charset="0"/>
              </a:rPr>
              <a:t>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A481D8-1FE0-9EEB-79D7-A040861B090E}"/>
              </a:ext>
            </a:extLst>
          </p:cNvPr>
          <p:cNvSpPr txBox="1"/>
          <p:nvPr/>
        </p:nvSpPr>
        <p:spPr>
          <a:xfrm>
            <a:off x="609600" y="16764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Activations (which pixels caused the feature to have a high magnitude)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3ECD9E-4BA1-8746-0CBB-07DEABF4FA81}"/>
              </a:ext>
            </a:extLst>
          </p:cNvPr>
          <p:cNvSpPr txBox="1"/>
          <p:nvPr/>
        </p:nvSpPr>
        <p:spPr>
          <a:xfrm>
            <a:off x="615950" y="2876515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patches that had high activations </a:t>
            </a:r>
          </a:p>
        </p:txBody>
      </p:sp>
    </p:spTree>
    <p:extLst>
      <p:ext uri="{BB962C8B-B14F-4D97-AF65-F5344CB8AC3E}">
        <p14:creationId xmlns:p14="http://schemas.microsoft.com/office/powerpoint/2010/main" val="10705899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356" y="941173"/>
            <a:ext cx="8901289" cy="4343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00B93-05D9-8B6E-6DCC-A2D469573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400800"/>
            <a:ext cx="906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Visualizing and Understanding Convolutional Networks [</a:t>
            </a:r>
            <a:r>
              <a:rPr lang="en-US" altLang="en-US" sz="1800" dirty="0">
                <a:latin typeface="Arial" panose="020B0604020202020204" pitchFamily="34" charset="0"/>
                <a:hlinkClick r:id="rId3"/>
              </a:rPr>
              <a:t>Zeiler and Fergus, ECCV 2014</a:t>
            </a:r>
            <a:r>
              <a:rPr lang="en-US" altLang="en-US" sz="1800" dirty="0">
                <a:latin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0188080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43" y="990601"/>
            <a:ext cx="8863914" cy="3314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05DBC8-CE5F-5C99-7F75-738BB8680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400800"/>
            <a:ext cx="9067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Visualizing and Understanding Convolutional Networks [</a:t>
            </a:r>
            <a:r>
              <a:rPr lang="en-US" altLang="en-US" sz="1800" dirty="0">
                <a:latin typeface="Arial" panose="020B0604020202020204" pitchFamily="34" charset="0"/>
                <a:hlinkClick r:id="rId3"/>
              </a:rPr>
              <a:t>Zeiler and Fergus, ECCV 2014</a:t>
            </a:r>
            <a:r>
              <a:rPr lang="en-US" altLang="en-US" sz="1800" dirty="0">
                <a:latin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653758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4 and 5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14400"/>
            <a:ext cx="9015249" cy="55626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A14EE8-1CE7-73AC-6901-662736D92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519446"/>
            <a:ext cx="9067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Visualizing and Understanding Convolutional Networks [</a:t>
            </a:r>
            <a:r>
              <a:rPr lang="en-US" altLang="en-US" sz="1600" dirty="0">
                <a:latin typeface="Arial" panose="020B0604020202020204" pitchFamily="34" charset="0"/>
                <a:hlinkClick r:id="rId3"/>
              </a:rPr>
              <a:t>Zeiler and Fergus, ECCV 2014</a:t>
            </a:r>
            <a:r>
              <a:rPr lang="en-US" altLang="en-US" sz="1600" dirty="0">
                <a:latin typeface="Arial" panose="020B060402020202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098524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21DA-E623-FD4C-F49C-11620FD7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6304C-B204-76FA-4923-A50C94A14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8674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Models trained on ImageNet are used as pretrained “backbones” for other vision tasks</a:t>
            </a:r>
          </a:p>
          <a:p>
            <a:endParaRPr lang="en-US" dirty="0"/>
          </a:p>
          <a:p>
            <a:r>
              <a:rPr lang="en-US" dirty="0"/>
              <a:t>Mask-RCNN samples patches in feature maps and predicts boxes, object region, and </a:t>
            </a:r>
            <a:r>
              <a:rPr lang="en-US" dirty="0" err="1"/>
              <a:t>keypoints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Many image generation and segmentation methods are based on U-Net: </a:t>
            </a:r>
            <a:r>
              <a:rPr lang="en-US" dirty="0" err="1"/>
              <a:t>downsamples</a:t>
            </a:r>
            <a:r>
              <a:rPr lang="en-US" dirty="0"/>
              <a:t> while deepening features, then </a:t>
            </a:r>
            <a:r>
              <a:rPr lang="en-US" dirty="0" err="1"/>
              <a:t>upsamples</a:t>
            </a:r>
            <a:r>
              <a:rPr lang="en-US" dirty="0"/>
              <a:t> with skip connections</a:t>
            </a:r>
          </a:p>
          <a:p>
            <a:endParaRPr lang="en-US" dirty="0"/>
          </a:p>
        </p:txBody>
      </p:sp>
      <p:pic>
        <p:nvPicPr>
          <p:cNvPr id="4" name="Picture 2" descr="42: A blog on A.I.">
            <a:extLst>
              <a:ext uri="{FF2B5EF4-FFF2-40B4-BE49-F238E27FC236}">
                <a16:creationId xmlns:a16="http://schemas.microsoft.com/office/drawing/2014/main" id="{63B6567C-6CBC-5F87-4657-3526D37EE9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5"/>
          <a:stretch/>
        </p:blipFill>
        <p:spPr bwMode="auto">
          <a:xfrm>
            <a:off x="8229599" y="5181600"/>
            <a:ext cx="289766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21DD4-DB90-B83B-2BC5-94B12AC8F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3200400"/>
            <a:ext cx="2215605" cy="14700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B7B4AD0-7895-40E2-186B-DA53F22AE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564" y="1447800"/>
            <a:ext cx="4072338" cy="111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6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113985</TotalTime>
  <Words>2066</Words>
  <Application>Microsoft Office PowerPoint</Application>
  <PresentationFormat>Widescreen</PresentationFormat>
  <Paragraphs>305</Paragraphs>
  <Slides>43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Aptos</vt:lpstr>
      <vt:lpstr>Arial</vt:lpstr>
      <vt:lpstr>Calibri</vt:lpstr>
      <vt:lpstr>Consolas</vt:lpstr>
      <vt:lpstr>NimbusRomNo9L-Regu</vt:lpstr>
      <vt:lpstr>NimbusRomNo9L-ReguItal</vt:lpstr>
      <vt:lpstr>Wingdings</vt:lpstr>
      <vt:lpstr>Office Theme</vt:lpstr>
      <vt:lpstr>Deep Learning Optimization and Computer Vision</vt:lpstr>
      <vt:lpstr>Today’s Lecture</vt:lpstr>
      <vt:lpstr>Training a deep network</vt:lpstr>
      <vt:lpstr>Training a deep network</vt:lpstr>
      <vt:lpstr>Training a deep network</vt:lpstr>
      <vt:lpstr>Training a deep network</vt:lpstr>
      <vt:lpstr>Training Trick: Data Augmentation</vt:lpstr>
      <vt:lpstr>Applying Data Augmentation</vt:lpstr>
      <vt:lpstr>Training deep networks is a craft</vt:lpstr>
      <vt:lpstr>Q1-3</vt:lpstr>
      <vt:lpstr>Adapting Networks to New Tasks</vt:lpstr>
      <vt:lpstr>Adapting Networks to New Tasks</vt:lpstr>
      <vt:lpstr>Linear probe, a.k.a. Feature extraction</vt:lpstr>
      <vt:lpstr>How to apply linear probe</vt:lpstr>
      <vt:lpstr>How to apply linear probe</vt:lpstr>
      <vt:lpstr>How to apply linear probe</vt:lpstr>
      <vt:lpstr>Pre-trained networks can provide very good features, as shown in “CNN Features off-the-shelf: an Astounding Baseline for Recognition”</vt:lpstr>
      <vt:lpstr>Fine-tuning</vt:lpstr>
      <vt:lpstr>How to apply fine-tuning</vt:lpstr>
      <vt:lpstr>Q4-6</vt:lpstr>
      <vt:lpstr>Comparing linear probe, fine-tuning, and training from scratch, when does each have an advantage and why?</vt:lpstr>
      <vt:lpstr>PowerPoint Presentation</vt:lpstr>
      <vt:lpstr>Statistical template approach to object detection</vt:lpstr>
      <vt:lpstr>PowerPoint Presentation</vt:lpstr>
      <vt:lpstr>Fast R-CNN – Girshick 2015</vt:lpstr>
      <vt:lpstr>Faster R-CNN – Ren et al. 2016</vt:lpstr>
      <vt:lpstr>PowerPoint Presentation</vt:lpstr>
      <vt:lpstr>Mask R-CNN – He Gxioxari Dollar Girshick (2017)</vt:lpstr>
      <vt:lpstr>Mask RCNN was top performing object detector, instance segmenter, keypoint detector (at time of release and for a bit after)</vt:lpstr>
      <vt:lpstr>PowerPoint Presentation</vt:lpstr>
      <vt:lpstr>PowerPoint Presentation</vt:lpstr>
      <vt:lpstr>Top performing object detector, keypoint segmenter, instance segmenter (at time of release and for a bit after)</vt:lpstr>
      <vt:lpstr>Example detections and instance segmentations</vt:lpstr>
      <vt:lpstr>Example detections and instance segmentations</vt:lpstr>
      <vt:lpstr>Example keypoint detections</vt:lpstr>
      <vt:lpstr>U-Net Architecture</vt:lpstr>
      <vt:lpstr>What does the CNN learn?</vt:lpstr>
      <vt:lpstr>Map activation back to the input pixel space</vt:lpstr>
      <vt:lpstr>Layer 1 (visualization of randomly sampled features)</vt:lpstr>
      <vt:lpstr>Layer 2</vt:lpstr>
      <vt:lpstr>Layer 3</vt:lpstr>
      <vt:lpstr>Layer 4 and 5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240</cp:revision>
  <cp:lastPrinted>2023-01-18T22:14:20Z</cp:lastPrinted>
  <dcterms:created xsi:type="dcterms:W3CDTF">2009-12-16T02:55:56Z</dcterms:created>
  <dcterms:modified xsi:type="dcterms:W3CDTF">2026-10-22T00:52:11Z</dcterms:modified>
</cp:coreProperties>
</file>