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7" r:id="rId2"/>
    <p:sldId id="405" r:id="rId3"/>
    <p:sldId id="444" r:id="rId4"/>
    <p:sldId id="412" r:id="rId5"/>
    <p:sldId id="413" r:id="rId6"/>
    <p:sldId id="414" r:id="rId7"/>
    <p:sldId id="416" r:id="rId8"/>
    <p:sldId id="417" r:id="rId9"/>
    <p:sldId id="415" r:id="rId10"/>
    <p:sldId id="419" r:id="rId11"/>
    <p:sldId id="420" r:id="rId12"/>
    <p:sldId id="421" r:id="rId13"/>
    <p:sldId id="422" r:id="rId14"/>
    <p:sldId id="418" r:id="rId15"/>
    <p:sldId id="423" r:id="rId16"/>
    <p:sldId id="427" r:id="rId17"/>
    <p:sldId id="658" r:id="rId18"/>
    <p:sldId id="651" r:id="rId19"/>
    <p:sldId id="659" r:id="rId20"/>
    <p:sldId id="652" r:id="rId21"/>
    <p:sldId id="653" r:id="rId22"/>
    <p:sldId id="654" r:id="rId23"/>
    <p:sldId id="655" r:id="rId24"/>
    <p:sldId id="656" r:id="rId25"/>
    <p:sldId id="657" r:id="rId26"/>
    <p:sldId id="449" r:id="rId27"/>
    <p:sldId id="445" r:id="rId28"/>
    <p:sldId id="438" r:id="rId29"/>
    <p:sldId id="446" r:id="rId30"/>
    <p:sldId id="426" r:id="rId31"/>
    <p:sldId id="660" r:id="rId32"/>
    <p:sldId id="424" r:id="rId33"/>
    <p:sldId id="425" r:id="rId34"/>
    <p:sldId id="439" r:id="rId35"/>
    <p:sldId id="448" r:id="rId36"/>
    <p:sldId id="403" r:id="rId37"/>
    <p:sldId id="451" r:id="rId38"/>
    <p:sldId id="661" r:id="rId39"/>
    <p:sldId id="386" r:id="rId40"/>
  </p:sldIdLst>
  <p:sldSz cx="12192000" cy="6858000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5760" userDrawn="1">
          <p15:clr>
            <a:srgbClr val="A4A3A4"/>
          </p15:clr>
        </p15:guide>
        <p15:guide id="3" pos="384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754D7F-345A-4A7E-ACC0-C0F8F4DE7183}" v="87" dt="2026-10-06T03:08:33.2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258" y="84"/>
      </p:cViewPr>
      <p:guideLst>
        <p:guide pos="5760"/>
        <p:guide pos="384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iem, Derek W" userId="08a2a5d7-ecbe-4300-b3e9-ea7b21108f06" providerId="ADAL" clId="{56B97E5F-FBF2-4CA1-AC83-62102CBE087E}"/>
    <pc:docChg chg="undo custSel addSld delSld modSld">
      <pc:chgData name="Hoiem, Derek W" userId="08a2a5d7-ecbe-4300-b3e9-ea7b21108f06" providerId="ADAL" clId="{56B97E5F-FBF2-4CA1-AC83-62102CBE087E}" dt="2026-10-06T03:10:05.335" v="1073" actId="27636"/>
      <pc:docMkLst>
        <pc:docMk/>
      </pc:docMkLst>
      <pc:sldChg chg="del">
        <pc:chgData name="Hoiem, Derek W" userId="08a2a5d7-ecbe-4300-b3e9-ea7b21108f06" providerId="ADAL" clId="{56B97E5F-FBF2-4CA1-AC83-62102CBE087E}" dt="2026-10-06T03:08:37.395" v="1068" actId="47"/>
        <pc:sldMkLst>
          <pc:docMk/>
          <pc:sldMk cId="3293907233" sldId="377"/>
        </pc:sldMkLst>
      </pc:sldChg>
      <pc:sldChg chg="mod modShow">
        <pc:chgData name="Hoiem, Derek W" userId="08a2a5d7-ecbe-4300-b3e9-ea7b21108f06" providerId="ADAL" clId="{56B97E5F-FBF2-4CA1-AC83-62102CBE087E}" dt="2026-10-06T02:21:16.070" v="883" actId="729"/>
        <pc:sldMkLst>
          <pc:docMk/>
          <pc:sldMk cId="2997090322" sldId="405"/>
        </pc:sldMkLst>
      </pc:sldChg>
      <pc:sldChg chg="del">
        <pc:chgData name="Hoiem, Derek W" userId="08a2a5d7-ecbe-4300-b3e9-ea7b21108f06" providerId="ADAL" clId="{56B97E5F-FBF2-4CA1-AC83-62102CBE087E}" dt="2026-10-06T03:07:11.910" v="1061" actId="47"/>
        <pc:sldMkLst>
          <pc:docMk/>
          <pc:sldMk cId="1322928372" sldId="428"/>
        </pc:sldMkLst>
      </pc:sldChg>
      <pc:sldChg chg="del">
        <pc:chgData name="Hoiem, Derek W" userId="08a2a5d7-ecbe-4300-b3e9-ea7b21108f06" providerId="ADAL" clId="{56B97E5F-FBF2-4CA1-AC83-62102CBE087E}" dt="2026-10-06T03:07:46.753" v="1064" actId="47"/>
        <pc:sldMkLst>
          <pc:docMk/>
          <pc:sldMk cId="42634618" sldId="429"/>
        </pc:sldMkLst>
      </pc:sldChg>
      <pc:sldChg chg="del">
        <pc:chgData name="Hoiem, Derek W" userId="08a2a5d7-ecbe-4300-b3e9-ea7b21108f06" providerId="ADAL" clId="{56B97E5F-FBF2-4CA1-AC83-62102CBE087E}" dt="2026-10-06T03:06:01.951" v="1059" actId="47"/>
        <pc:sldMkLst>
          <pc:docMk/>
          <pc:sldMk cId="4154413506" sldId="430"/>
        </pc:sldMkLst>
      </pc:sldChg>
      <pc:sldChg chg="del">
        <pc:chgData name="Hoiem, Derek W" userId="08a2a5d7-ecbe-4300-b3e9-ea7b21108f06" providerId="ADAL" clId="{56B97E5F-FBF2-4CA1-AC83-62102CBE087E}" dt="2026-10-06T03:06:01.951" v="1059" actId="47"/>
        <pc:sldMkLst>
          <pc:docMk/>
          <pc:sldMk cId="1403834998" sldId="431"/>
        </pc:sldMkLst>
      </pc:sldChg>
      <pc:sldChg chg="del">
        <pc:chgData name="Hoiem, Derek W" userId="08a2a5d7-ecbe-4300-b3e9-ea7b21108f06" providerId="ADAL" clId="{56B97E5F-FBF2-4CA1-AC83-62102CBE087E}" dt="2026-10-06T03:06:01.951" v="1059" actId="47"/>
        <pc:sldMkLst>
          <pc:docMk/>
          <pc:sldMk cId="2482739520" sldId="432"/>
        </pc:sldMkLst>
      </pc:sldChg>
      <pc:sldChg chg="del">
        <pc:chgData name="Hoiem, Derek W" userId="08a2a5d7-ecbe-4300-b3e9-ea7b21108f06" providerId="ADAL" clId="{56B97E5F-FBF2-4CA1-AC83-62102CBE087E}" dt="2026-10-06T03:06:01.951" v="1059" actId="47"/>
        <pc:sldMkLst>
          <pc:docMk/>
          <pc:sldMk cId="2234653300" sldId="433"/>
        </pc:sldMkLst>
      </pc:sldChg>
      <pc:sldChg chg="del">
        <pc:chgData name="Hoiem, Derek W" userId="08a2a5d7-ecbe-4300-b3e9-ea7b21108f06" providerId="ADAL" clId="{56B97E5F-FBF2-4CA1-AC83-62102CBE087E}" dt="2026-10-06T03:06:01.951" v="1059" actId="47"/>
        <pc:sldMkLst>
          <pc:docMk/>
          <pc:sldMk cId="2465924222" sldId="434"/>
        </pc:sldMkLst>
      </pc:sldChg>
      <pc:sldChg chg="del">
        <pc:chgData name="Hoiem, Derek W" userId="08a2a5d7-ecbe-4300-b3e9-ea7b21108f06" providerId="ADAL" clId="{56B97E5F-FBF2-4CA1-AC83-62102CBE087E}" dt="2026-10-06T03:06:01.951" v="1059" actId="47"/>
        <pc:sldMkLst>
          <pc:docMk/>
          <pc:sldMk cId="1646327509" sldId="435"/>
        </pc:sldMkLst>
      </pc:sldChg>
      <pc:sldChg chg="modSp mod">
        <pc:chgData name="Hoiem, Derek W" userId="08a2a5d7-ecbe-4300-b3e9-ea7b21108f06" providerId="ADAL" clId="{56B97E5F-FBF2-4CA1-AC83-62102CBE087E}" dt="2026-10-06T03:10:05.335" v="1073" actId="27636"/>
        <pc:sldMkLst>
          <pc:docMk/>
          <pc:sldMk cId="2781014639" sldId="444"/>
        </pc:sldMkLst>
        <pc:spChg chg="mod">
          <ac:chgData name="Hoiem, Derek W" userId="08a2a5d7-ecbe-4300-b3e9-ea7b21108f06" providerId="ADAL" clId="{56B97E5F-FBF2-4CA1-AC83-62102CBE087E}" dt="2026-10-06T03:10:05.335" v="1073" actId="27636"/>
          <ac:spMkLst>
            <pc:docMk/>
            <pc:sldMk cId="2781014639" sldId="444"/>
            <ac:spMk id="3" creationId="{E3CD41FC-BAD3-5181-C4F0-F35D99CC1DE4}"/>
          </ac:spMkLst>
        </pc:spChg>
      </pc:sldChg>
      <pc:sldChg chg="del">
        <pc:chgData name="Hoiem, Derek W" userId="08a2a5d7-ecbe-4300-b3e9-ea7b21108f06" providerId="ADAL" clId="{56B97E5F-FBF2-4CA1-AC83-62102CBE087E}" dt="2026-10-06T03:08:14.271" v="1066" actId="47"/>
        <pc:sldMkLst>
          <pc:docMk/>
          <pc:sldMk cId="1152801306" sldId="452"/>
        </pc:sldMkLst>
      </pc:sldChg>
      <pc:sldChg chg="add del">
        <pc:chgData name="Hoiem, Derek W" userId="08a2a5d7-ecbe-4300-b3e9-ea7b21108f06" providerId="ADAL" clId="{56B97E5F-FBF2-4CA1-AC83-62102CBE087E}" dt="2026-10-06T02:56:17.378" v="885"/>
        <pc:sldMkLst>
          <pc:docMk/>
          <pc:sldMk cId="84746781" sldId="652"/>
        </pc:sldMkLst>
      </pc:sldChg>
      <pc:sldChg chg="modSp add mod">
        <pc:chgData name="Hoiem, Derek W" userId="08a2a5d7-ecbe-4300-b3e9-ea7b21108f06" providerId="ADAL" clId="{56B97E5F-FBF2-4CA1-AC83-62102CBE087E}" dt="2026-10-06T02:56:29.731" v="888" actId="20577"/>
        <pc:sldMkLst>
          <pc:docMk/>
          <pc:sldMk cId="2532647502" sldId="652"/>
        </pc:sldMkLst>
        <pc:spChg chg="mod">
          <ac:chgData name="Hoiem, Derek W" userId="08a2a5d7-ecbe-4300-b3e9-ea7b21108f06" providerId="ADAL" clId="{56B97E5F-FBF2-4CA1-AC83-62102CBE087E}" dt="2026-10-06T02:56:29.731" v="888" actId="20577"/>
          <ac:spMkLst>
            <pc:docMk/>
            <pc:sldMk cId="2532647502" sldId="652"/>
            <ac:spMk id="9" creationId="{00000000-0000-0000-0000-000000000000}"/>
          </ac:spMkLst>
        </pc:spChg>
      </pc:sldChg>
      <pc:sldChg chg="addSp modSp add mod">
        <pc:chgData name="Hoiem, Derek W" userId="08a2a5d7-ecbe-4300-b3e9-ea7b21108f06" providerId="ADAL" clId="{56B97E5F-FBF2-4CA1-AC83-62102CBE087E}" dt="2026-10-06T02:57:52.648" v="901" actId="1076"/>
        <pc:sldMkLst>
          <pc:docMk/>
          <pc:sldMk cId="346359190" sldId="653"/>
        </pc:sldMkLst>
        <pc:spChg chg="add mod">
          <ac:chgData name="Hoiem, Derek W" userId="08a2a5d7-ecbe-4300-b3e9-ea7b21108f06" providerId="ADAL" clId="{56B97E5F-FBF2-4CA1-AC83-62102CBE087E}" dt="2026-10-06T02:57:52.648" v="901" actId="1076"/>
          <ac:spMkLst>
            <pc:docMk/>
            <pc:sldMk cId="346359190" sldId="653"/>
            <ac:spMk id="4" creationId="{893FA9C8-4C39-3910-9295-0FD4B6323017}"/>
          </ac:spMkLst>
        </pc:spChg>
        <pc:spChg chg="mod">
          <ac:chgData name="Hoiem, Derek W" userId="08a2a5d7-ecbe-4300-b3e9-ea7b21108f06" providerId="ADAL" clId="{56B97E5F-FBF2-4CA1-AC83-62102CBE087E}" dt="2026-10-06T02:57:42.537" v="898" actId="1076"/>
          <ac:spMkLst>
            <pc:docMk/>
            <pc:sldMk cId="346359190" sldId="653"/>
            <ac:spMk id="7" creationId="{00000000-0000-0000-0000-000000000000}"/>
          </ac:spMkLst>
        </pc:spChg>
        <pc:spChg chg="mod">
          <ac:chgData name="Hoiem, Derek W" userId="08a2a5d7-ecbe-4300-b3e9-ea7b21108f06" providerId="ADAL" clId="{56B97E5F-FBF2-4CA1-AC83-62102CBE087E}" dt="2026-10-06T02:57:13.595" v="893" actId="1076"/>
          <ac:spMkLst>
            <pc:docMk/>
            <pc:sldMk cId="346359190" sldId="653"/>
            <ac:spMk id="9" creationId="{00000000-0000-0000-0000-000000000000}"/>
          </ac:spMkLst>
        </pc:spChg>
        <pc:spChg chg="mod">
          <ac:chgData name="Hoiem, Derek W" userId="08a2a5d7-ecbe-4300-b3e9-ea7b21108f06" providerId="ADAL" clId="{56B97E5F-FBF2-4CA1-AC83-62102CBE087E}" dt="2026-10-06T02:57:10.067" v="892" actId="1076"/>
          <ac:spMkLst>
            <pc:docMk/>
            <pc:sldMk cId="346359190" sldId="653"/>
            <ac:spMk id="11" creationId="{00000000-0000-0000-0000-000000000000}"/>
          </ac:spMkLst>
        </pc:spChg>
      </pc:sldChg>
      <pc:sldChg chg="add del">
        <pc:chgData name="Hoiem, Derek W" userId="08a2a5d7-ecbe-4300-b3e9-ea7b21108f06" providerId="ADAL" clId="{56B97E5F-FBF2-4CA1-AC83-62102CBE087E}" dt="2026-10-06T02:56:17.378" v="885"/>
        <pc:sldMkLst>
          <pc:docMk/>
          <pc:sldMk cId="3494554129" sldId="653"/>
        </pc:sldMkLst>
      </pc:sldChg>
      <pc:sldChg chg="add del">
        <pc:chgData name="Hoiem, Derek W" userId="08a2a5d7-ecbe-4300-b3e9-ea7b21108f06" providerId="ADAL" clId="{56B97E5F-FBF2-4CA1-AC83-62102CBE087E}" dt="2026-10-06T02:56:17.378" v="885"/>
        <pc:sldMkLst>
          <pc:docMk/>
          <pc:sldMk cId="740988751" sldId="654"/>
        </pc:sldMkLst>
      </pc:sldChg>
      <pc:sldChg chg="add">
        <pc:chgData name="Hoiem, Derek W" userId="08a2a5d7-ecbe-4300-b3e9-ea7b21108f06" providerId="ADAL" clId="{56B97E5F-FBF2-4CA1-AC83-62102CBE087E}" dt="2026-10-06T02:56:17.432" v="886"/>
        <pc:sldMkLst>
          <pc:docMk/>
          <pc:sldMk cId="2680635020" sldId="654"/>
        </pc:sldMkLst>
      </pc:sldChg>
      <pc:sldChg chg="add del">
        <pc:chgData name="Hoiem, Derek W" userId="08a2a5d7-ecbe-4300-b3e9-ea7b21108f06" providerId="ADAL" clId="{56B97E5F-FBF2-4CA1-AC83-62102CBE087E}" dt="2026-10-06T02:56:17.378" v="885"/>
        <pc:sldMkLst>
          <pc:docMk/>
          <pc:sldMk cId="840201155" sldId="655"/>
        </pc:sldMkLst>
      </pc:sldChg>
      <pc:sldChg chg="addSp delSp modSp add mod">
        <pc:chgData name="Hoiem, Derek W" userId="08a2a5d7-ecbe-4300-b3e9-ea7b21108f06" providerId="ADAL" clId="{56B97E5F-FBF2-4CA1-AC83-62102CBE087E}" dt="2026-10-06T03:01:08.502" v="943" actId="20577"/>
        <pc:sldMkLst>
          <pc:docMk/>
          <pc:sldMk cId="4014610162" sldId="655"/>
        </pc:sldMkLst>
        <pc:spChg chg="add">
          <ac:chgData name="Hoiem, Derek W" userId="08a2a5d7-ecbe-4300-b3e9-ea7b21108f06" providerId="ADAL" clId="{56B97E5F-FBF2-4CA1-AC83-62102CBE087E}" dt="2026-10-06T02:58:17.271" v="903" actId="22"/>
          <ac:spMkLst>
            <pc:docMk/>
            <pc:sldMk cId="4014610162" sldId="655"/>
            <ac:spMk id="4" creationId="{BE201563-4768-B521-C37F-9FB144D3B0E7}"/>
          </ac:spMkLst>
        </pc:spChg>
        <pc:spChg chg="del">
          <ac:chgData name="Hoiem, Derek W" userId="08a2a5d7-ecbe-4300-b3e9-ea7b21108f06" providerId="ADAL" clId="{56B97E5F-FBF2-4CA1-AC83-62102CBE087E}" dt="2026-10-06T02:58:16.773" v="902" actId="478"/>
          <ac:spMkLst>
            <pc:docMk/>
            <pc:sldMk cId="4014610162" sldId="655"/>
            <ac:spMk id="7" creationId="{00000000-0000-0000-0000-000000000000}"/>
          </ac:spMkLst>
        </pc:spChg>
        <pc:spChg chg="mod">
          <ac:chgData name="Hoiem, Derek W" userId="08a2a5d7-ecbe-4300-b3e9-ea7b21108f06" providerId="ADAL" clId="{56B97E5F-FBF2-4CA1-AC83-62102CBE087E}" dt="2026-10-06T03:01:08.502" v="943" actId="20577"/>
          <ac:spMkLst>
            <pc:docMk/>
            <pc:sldMk cId="4014610162" sldId="655"/>
            <ac:spMk id="10" creationId="{00000000-0000-0000-0000-000000000000}"/>
          </ac:spMkLst>
        </pc:spChg>
        <pc:spChg chg="add">
          <ac:chgData name="Hoiem, Derek W" userId="08a2a5d7-ecbe-4300-b3e9-ea7b21108f06" providerId="ADAL" clId="{56B97E5F-FBF2-4CA1-AC83-62102CBE087E}" dt="2026-10-06T02:58:17.271" v="903" actId="22"/>
          <ac:spMkLst>
            <pc:docMk/>
            <pc:sldMk cId="4014610162" sldId="655"/>
            <ac:spMk id="11" creationId="{E8119940-AB13-B35B-FAFA-7D1B6C76C590}"/>
          </ac:spMkLst>
        </pc:spChg>
        <pc:spChg chg="add mod">
          <ac:chgData name="Hoiem, Derek W" userId="08a2a5d7-ecbe-4300-b3e9-ea7b21108f06" providerId="ADAL" clId="{56B97E5F-FBF2-4CA1-AC83-62102CBE087E}" dt="2026-10-06T03:00:45.011" v="940" actId="20577"/>
          <ac:spMkLst>
            <pc:docMk/>
            <pc:sldMk cId="4014610162" sldId="655"/>
            <ac:spMk id="12" creationId="{BC7638A5-51AC-E34B-8632-ED33D77E6C01}"/>
          </ac:spMkLst>
        </pc:spChg>
        <pc:spChg chg="add mod">
          <ac:chgData name="Hoiem, Derek W" userId="08a2a5d7-ecbe-4300-b3e9-ea7b21108f06" providerId="ADAL" clId="{56B97E5F-FBF2-4CA1-AC83-62102CBE087E}" dt="2026-10-06T03:00:40.673" v="939" actId="20577"/>
          <ac:spMkLst>
            <pc:docMk/>
            <pc:sldMk cId="4014610162" sldId="655"/>
            <ac:spMk id="14" creationId="{DB25CD7A-6345-3577-210F-68E9D66F5D05}"/>
          </ac:spMkLst>
        </pc:spChg>
      </pc:sldChg>
      <pc:sldChg chg="modSp add mod">
        <pc:chgData name="Hoiem, Derek W" userId="08a2a5d7-ecbe-4300-b3e9-ea7b21108f06" providerId="ADAL" clId="{56B97E5F-FBF2-4CA1-AC83-62102CBE087E}" dt="2026-10-06T03:01:40.960" v="958" actId="1076"/>
        <pc:sldMkLst>
          <pc:docMk/>
          <pc:sldMk cId="60327175" sldId="656"/>
        </pc:sldMkLst>
        <pc:spChg chg="mod">
          <ac:chgData name="Hoiem, Derek W" userId="08a2a5d7-ecbe-4300-b3e9-ea7b21108f06" providerId="ADAL" clId="{56B97E5F-FBF2-4CA1-AC83-62102CBE087E}" dt="2026-10-06T03:01:31.840" v="955" actId="20577"/>
          <ac:spMkLst>
            <pc:docMk/>
            <pc:sldMk cId="60327175" sldId="656"/>
            <ac:spMk id="2" creationId="{88DD4113-8817-0459-6AFD-7193C4A8E454}"/>
          </ac:spMkLst>
        </pc:spChg>
        <pc:spChg chg="mod">
          <ac:chgData name="Hoiem, Derek W" userId="08a2a5d7-ecbe-4300-b3e9-ea7b21108f06" providerId="ADAL" clId="{56B97E5F-FBF2-4CA1-AC83-62102CBE087E}" dt="2026-10-06T03:01:40.960" v="958" actId="1076"/>
          <ac:spMkLst>
            <pc:docMk/>
            <pc:sldMk cId="60327175" sldId="656"/>
            <ac:spMk id="7" creationId="{00000000-0000-0000-0000-000000000000}"/>
          </ac:spMkLst>
        </pc:spChg>
      </pc:sldChg>
      <pc:sldChg chg="add del">
        <pc:chgData name="Hoiem, Derek W" userId="08a2a5d7-ecbe-4300-b3e9-ea7b21108f06" providerId="ADAL" clId="{56B97E5F-FBF2-4CA1-AC83-62102CBE087E}" dt="2026-10-06T02:56:17.378" v="885"/>
        <pc:sldMkLst>
          <pc:docMk/>
          <pc:sldMk cId="3944536220" sldId="656"/>
        </pc:sldMkLst>
      </pc:sldChg>
      <pc:sldChg chg="add del">
        <pc:chgData name="Hoiem, Derek W" userId="08a2a5d7-ecbe-4300-b3e9-ea7b21108f06" providerId="ADAL" clId="{56B97E5F-FBF2-4CA1-AC83-62102CBE087E}" dt="2026-10-06T02:56:17.378" v="885"/>
        <pc:sldMkLst>
          <pc:docMk/>
          <pc:sldMk cId="891938426" sldId="657"/>
        </pc:sldMkLst>
      </pc:sldChg>
      <pc:sldChg chg="addSp delSp modSp add mod">
        <pc:chgData name="Hoiem, Derek W" userId="08a2a5d7-ecbe-4300-b3e9-ea7b21108f06" providerId="ADAL" clId="{56B97E5F-FBF2-4CA1-AC83-62102CBE087E}" dt="2026-10-06T03:05:34.815" v="1058" actId="5793"/>
        <pc:sldMkLst>
          <pc:docMk/>
          <pc:sldMk cId="1653600332" sldId="657"/>
        </pc:sldMkLst>
        <pc:spChg chg="add mod">
          <ac:chgData name="Hoiem, Derek W" userId="08a2a5d7-ecbe-4300-b3e9-ea7b21108f06" providerId="ADAL" clId="{56B97E5F-FBF2-4CA1-AC83-62102CBE087E}" dt="2026-10-06T03:02:43.628" v="964" actId="1076"/>
          <ac:spMkLst>
            <pc:docMk/>
            <pc:sldMk cId="1653600332" sldId="657"/>
            <ac:spMk id="4" creationId="{0E96CCF1-87B5-DF79-713B-63C094DD07FB}"/>
          </ac:spMkLst>
        </pc:spChg>
        <pc:spChg chg="add mod">
          <ac:chgData name="Hoiem, Derek W" userId="08a2a5d7-ecbe-4300-b3e9-ea7b21108f06" providerId="ADAL" clId="{56B97E5F-FBF2-4CA1-AC83-62102CBE087E}" dt="2026-10-06T03:02:32.371" v="962" actId="1076"/>
          <ac:spMkLst>
            <pc:docMk/>
            <pc:sldMk cId="1653600332" sldId="657"/>
            <ac:spMk id="7" creationId="{31312087-FBB9-189D-DBE2-C1805725A28D}"/>
          </ac:spMkLst>
        </pc:spChg>
        <pc:spChg chg="mod">
          <ac:chgData name="Hoiem, Derek W" userId="08a2a5d7-ecbe-4300-b3e9-ea7b21108f06" providerId="ADAL" clId="{56B97E5F-FBF2-4CA1-AC83-62102CBE087E}" dt="2026-10-06T03:05:26.357" v="1056" actId="5793"/>
          <ac:spMkLst>
            <pc:docMk/>
            <pc:sldMk cId="1653600332" sldId="657"/>
            <ac:spMk id="9" creationId="{00000000-0000-0000-0000-000000000000}"/>
          </ac:spMkLst>
        </pc:spChg>
        <pc:spChg chg="mod">
          <ac:chgData name="Hoiem, Derek W" userId="08a2a5d7-ecbe-4300-b3e9-ea7b21108f06" providerId="ADAL" clId="{56B97E5F-FBF2-4CA1-AC83-62102CBE087E}" dt="2026-10-06T03:05:34.815" v="1058" actId="5793"/>
          <ac:spMkLst>
            <pc:docMk/>
            <pc:sldMk cId="1653600332" sldId="657"/>
            <ac:spMk id="11" creationId="{00000000-0000-0000-0000-000000000000}"/>
          </ac:spMkLst>
        </pc:spChg>
        <pc:spChg chg="add del">
          <ac:chgData name="Hoiem, Derek W" userId="08a2a5d7-ecbe-4300-b3e9-ea7b21108f06" providerId="ADAL" clId="{56B97E5F-FBF2-4CA1-AC83-62102CBE087E}" dt="2026-10-06T03:02:59.861" v="966" actId="22"/>
          <ac:spMkLst>
            <pc:docMk/>
            <pc:sldMk cId="1653600332" sldId="657"/>
            <ac:spMk id="15" creationId="{E49EC75E-3866-5BCF-8D7C-CB77FE96AC35}"/>
          </ac:spMkLst>
        </pc:spChg>
        <pc:spChg chg="add del">
          <ac:chgData name="Hoiem, Derek W" userId="08a2a5d7-ecbe-4300-b3e9-ea7b21108f06" providerId="ADAL" clId="{56B97E5F-FBF2-4CA1-AC83-62102CBE087E}" dt="2026-10-06T03:02:59.861" v="966" actId="22"/>
          <ac:spMkLst>
            <pc:docMk/>
            <pc:sldMk cId="1653600332" sldId="657"/>
            <ac:spMk id="17" creationId="{D6C16151-007E-03C7-4D45-977536693E65}"/>
          </ac:spMkLst>
        </pc:spChg>
        <pc:spChg chg="add mod">
          <ac:chgData name="Hoiem, Derek W" userId="08a2a5d7-ecbe-4300-b3e9-ea7b21108f06" providerId="ADAL" clId="{56B97E5F-FBF2-4CA1-AC83-62102CBE087E}" dt="2026-10-06T03:05:03.625" v="1018" actId="1076"/>
          <ac:spMkLst>
            <pc:docMk/>
            <pc:sldMk cId="1653600332" sldId="657"/>
            <ac:spMk id="18" creationId="{E3D92D2B-5272-9D88-45CE-092E29946BE4}"/>
          </ac:spMkLst>
        </pc:spChg>
        <pc:spChg chg="add mod">
          <ac:chgData name="Hoiem, Derek W" userId="08a2a5d7-ecbe-4300-b3e9-ea7b21108f06" providerId="ADAL" clId="{56B97E5F-FBF2-4CA1-AC83-62102CBE087E}" dt="2026-10-06T03:05:16.946" v="1055" actId="20577"/>
          <ac:spMkLst>
            <pc:docMk/>
            <pc:sldMk cId="1653600332" sldId="657"/>
            <ac:spMk id="20" creationId="{FA0A37BF-7583-596F-E14F-4E4A5602980C}"/>
          </ac:spMkLst>
        </pc:spChg>
        <pc:graphicFrameChg chg="add del">
          <ac:chgData name="Hoiem, Derek W" userId="08a2a5d7-ecbe-4300-b3e9-ea7b21108f06" providerId="ADAL" clId="{56B97E5F-FBF2-4CA1-AC83-62102CBE087E}" dt="2026-10-06T03:02:59.861" v="966" actId="22"/>
          <ac:graphicFrameMkLst>
            <pc:docMk/>
            <pc:sldMk cId="1653600332" sldId="657"/>
            <ac:graphicFrameMk id="13" creationId="{92EF6ABA-4C40-608C-0A31-825BF06F5AFE}"/>
          </ac:graphicFrameMkLst>
        </pc:graphicFrameChg>
      </pc:sldChg>
      <pc:sldChg chg="add">
        <pc:chgData name="Hoiem, Derek W" userId="08a2a5d7-ecbe-4300-b3e9-ea7b21108f06" providerId="ADAL" clId="{56B97E5F-FBF2-4CA1-AC83-62102CBE087E}" dt="2026-10-06T03:06:52.369" v="1060"/>
        <pc:sldMkLst>
          <pc:docMk/>
          <pc:sldMk cId="2583956120" sldId="658"/>
        </pc:sldMkLst>
      </pc:sldChg>
      <pc:sldChg chg="modSp add mod">
        <pc:chgData name="Hoiem, Derek W" userId="08a2a5d7-ecbe-4300-b3e9-ea7b21108f06" providerId="ADAL" clId="{56B97E5F-FBF2-4CA1-AC83-62102CBE087E}" dt="2026-10-06T03:07:42.776" v="1063" actId="1076"/>
        <pc:sldMkLst>
          <pc:docMk/>
          <pc:sldMk cId="4126464390" sldId="659"/>
        </pc:sldMkLst>
        <pc:spChg chg="mod">
          <ac:chgData name="Hoiem, Derek W" userId="08a2a5d7-ecbe-4300-b3e9-ea7b21108f06" providerId="ADAL" clId="{56B97E5F-FBF2-4CA1-AC83-62102CBE087E}" dt="2026-10-06T03:07:42.776" v="1063" actId="1076"/>
          <ac:spMkLst>
            <pc:docMk/>
            <pc:sldMk cId="4126464390" sldId="659"/>
            <ac:spMk id="5" creationId="{15669D0B-15B8-A50C-4C98-367A54FAF153}"/>
          </ac:spMkLst>
        </pc:spChg>
      </pc:sldChg>
      <pc:sldChg chg="add">
        <pc:chgData name="Hoiem, Derek W" userId="08a2a5d7-ecbe-4300-b3e9-ea7b21108f06" providerId="ADAL" clId="{56B97E5F-FBF2-4CA1-AC83-62102CBE087E}" dt="2026-10-06T03:08:06.837" v="1065"/>
        <pc:sldMkLst>
          <pc:docMk/>
          <pc:sldMk cId="3174455907" sldId="660"/>
        </pc:sldMkLst>
      </pc:sldChg>
      <pc:sldChg chg="add">
        <pc:chgData name="Hoiem, Derek W" userId="08a2a5d7-ecbe-4300-b3e9-ea7b21108f06" providerId="ADAL" clId="{56B97E5F-FBF2-4CA1-AC83-62102CBE087E}" dt="2026-10-06T03:08:33.191" v="1067"/>
        <pc:sldMkLst>
          <pc:docMk/>
          <pc:sldMk cId="4129590206" sldId="6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26379A4-E3D8-4BFF-B335-84A42BDB90BB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2150"/>
            <a:ext cx="615950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2B94B3A-2FE2-4C1A-8A43-CDED18E15F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38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07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B94B3A-2FE2-4C1A-8A43-CDED18E15F6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5476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We are finding the tree structure that greedily minimizes the expected variance of y given x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/>
                  <a:t>We are predicting the variance of </a:t>
                </a:r>
                <a:r>
                  <a:rPr lang="en-US" b="0" i="0" dirty="0">
                    <a:latin typeface="Cambria Math" panose="02040503050406030204" pitchFamily="18" charset="0"/>
                  </a:rPr>
                  <a:t>𝑦</a:t>
                </a:r>
                <a:r>
                  <a:rPr lang="en-US"/>
                  <a:t> conditioned on the leaf node resulting from the tree and </a:t>
                </a:r>
                <a:r>
                  <a:rPr lang="en-US" i="0" dirty="0">
                    <a:latin typeface="Cambria Math" panose="02040503050406030204" pitchFamily="18" charset="0"/>
                  </a:rPr>
                  <a:t>𝑥</a:t>
                </a:r>
                <a:endParaRPr lang="en-US"/>
              </a:p>
              <a:p>
                <a:endParaRPr lang="en-US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931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1"/>
            <a:ext cx="103632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355975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CDB59-9847-4CB0-83F0-A7D794EE9A4F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F8B48-BF4E-49AE-9E1F-7170C40F46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6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516E0-6A50-4836-B4F5-3524719C157E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6343F-BABC-41F6-9B0C-D812C1D8C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11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29210-9692-4612-B68C-365DB2DCEB60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94632-D59F-418A-A674-10C96B10F3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47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28997-0822-40EB-BD32-4D63A7ECDE75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66A0E-5411-46C2-B90D-692530250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2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55DC6-C35C-4D7B-945F-1FFE93FDF03C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92B30-C64E-44CD-9B62-28AA39DB0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05BE7-A753-49C8-8F67-2864F2426999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BE5C1-B568-4119-8891-941DF9CD86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256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B695D-2A2C-4639-A181-438653FF3B45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2D524-F789-4380-A657-4CB0BC42EB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192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A1EB5-3BBD-4BFE-B3FA-132A5A21529B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F5C7D-ADCC-4C79-98CF-A8133849A6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11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B394C-40CA-49C5-92BA-47991F4D25CF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1A59F-F3EF-4649-A68C-8619606AB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9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3B33F-6BFD-4001-B747-0DC3428FE28C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B2E6C-4FFF-4E1B-AD2B-11442CEE8D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24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6FFEC-4831-46C6-A327-7BAF7D94ADE6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9E7E0-0D14-44D8-9313-41CECFC16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59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0"/>
            <a:ext cx="10972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66800"/>
            <a:ext cx="10972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BC265AF-F096-4C65-BDFD-F4EDA2A4BE8F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1120C53-826E-4EE9-BE67-E92EA16E1D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hyperlink" Target="https://www.cs.toronto.edu/~urtasun/courses/CSC411_Fall16/06_trees_handout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toronto.edu/~urtasun/courses/CSC411_Fall16/06_trees_handout.pdf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toronto.edu/~urtasun/courses/CSC411_Fall16/06_trees_handout.pdf" TargetMode="Externa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hyperlink" Target="https://www.cs.toronto.edu/~urtasun/courses/CSC411_Fall16/06_trees_handout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toronto.edu/~urtasun/courses/CSC411_Fall16/06_trees_handout.pdf" TargetMode="Externa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toronto.edu/~urtasun/courses/CSC411_Fall16/06_trees_handout.pdf" TargetMode="External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toronto.edu/~urtasun/courses/CSC411_Fall16/06_trees_handout.pdf" TargetMode="External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Eq3" Type="http://schemas.openxmlformats.org/officeDocument/2006/relationships/image" Target="../media/eqfb_s17_3.png"/><Relationship Id="rId2" Type="http://schemas.openxmlformats.org/officeDocument/2006/relationships/hyperlink" Target="https://www.cs.toronto.edu/~urtasun/courses/CSC411_Fall16/06_trees_handout.pdf" TargetMode="External"/><Relationship Id="rIdEq2" Type="http://schemas.openxmlformats.org/officeDocument/2006/relationships/image" Target="../media/eqfb_s17_2.png"/><Relationship Id="rId1" Type="http://schemas.openxmlformats.org/officeDocument/2006/relationships/slideLayout" Target="../slideLayouts/slideLayout2.xml"/><Relationship Id="rIdEq1" Type="http://schemas.openxmlformats.org/officeDocument/2006/relationships/image" Target="../media/eqfb_s17_1.png"/><Relationship Id="rId4" Type="http://schemas.openxmlformats.org/officeDocument/2006/relationships/image" Target="../media/image10.png"/><Relationship Id="rIdEq4" Type="http://schemas.openxmlformats.org/officeDocument/2006/relationships/image" Target="../media/eqfb_s17_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hyperlink" Target="https://www.cs.toronto.edu/~urtasun/courses/CSC411_Fall16/06_trees_handout.pdf" TargetMode="External"/><Relationship Id="rId1" Type="http://schemas.openxmlformats.org/officeDocument/2006/relationships/slideLayout" Target="../slideLayouts/slideLayout2.xml"/><Relationship Id="rIdEq1" Type="http://schemas.openxmlformats.org/officeDocument/2006/relationships/image" Target="../media/eqfb_s19_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cs.toronto.edu/~urtasun/courses/CSC411_Fall16/06_trees_handout.pdf" TargetMode="External"/><Relationship Id="rId1" Type="http://schemas.openxmlformats.org/officeDocument/2006/relationships/slideLayout" Target="../slideLayouts/slideLayout2.xml"/><Relationship Id="rIdEq1" Type="http://schemas.openxmlformats.org/officeDocument/2006/relationships/image" Target="../media/eqfb_s20_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Eq3" Type="http://schemas.openxmlformats.org/officeDocument/2006/relationships/image" Target="../media/eqfb_s21_3.png"/><Relationship Id="rId2" Type="http://schemas.openxmlformats.org/officeDocument/2006/relationships/hyperlink" Target="https://www.cs.toronto.edu/~urtasun/courses/CSC411_Fall16/06_trees_handout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s.toronto.edu/~urtasun/courses/CSC411_Fall16/06_trees_handout.pdf" TargetMode="External"/><Relationship Id="rId1" Type="http://schemas.openxmlformats.org/officeDocument/2006/relationships/slideLayout" Target="../slideLayouts/slideLayout2.xml"/><Relationship Id="rIdEq1" Type="http://schemas.openxmlformats.org/officeDocument/2006/relationships/image" Target="../media/eqfb_s22_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cs.toronto.edu/~urtasun/courses/CSC411_Fall16/06_trees_handout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hyperlink" Target="https://www.cs.toronto.edu/~urtasun/courses/CSC411_Fall16/06_trees_handout.pdf" TargetMode="External"/><Relationship Id="rId1" Type="http://schemas.openxmlformats.org/officeDocument/2006/relationships/slideLayout" Target="../slideLayouts/slideLayout2.xml"/><Relationship Id="rIdEq1" Type="http://schemas.openxmlformats.org/officeDocument/2006/relationships/image" Target="../media/eqfb_s25_1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5" Type="http://schemas.openxmlformats.org/officeDocument/2006/relationships/image" Target="../media/image200.png"/><Relationship Id="rId4" Type="http://schemas.openxmlformats.org/officeDocument/2006/relationships/image" Target="../media/image19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tinyurl.com/441AML-L12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toronto.edu/~urtasun/courses/CSC411_Fall16/06_trees_handout.pdf" TargetMode="External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inyurl.com/441AML-L12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Eq1" Type="http://schemas.openxmlformats.org/officeDocument/2006/relationships/image" Target="../media/eqfb_s31_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tinyurl.com/441AML-L12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Eq2" Type="http://schemas.openxmlformats.org/officeDocument/2006/relationships/image" Target="../media/eqfb_s38_2.png"/><Relationship Id="rId1" Type="http://schemas.openxmlformats.org/officeDocument/2006/relationships/slideLayout" Target="../slideLayouts/slideLayout2.xml"/><Relationship Id="rIdEq1" Type="http://schemas.openxmlformats.org/officeDocument/2006/relationships/image" Target="../media/eqfb_s38_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E614F1C-2D93-42D0-B229-768199449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403089" y="0"/>
            <a:ext cx="478891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2345DDD-8324-900B-8799-D5C4C5621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74735" y="640081"/>
            <a:ext cx="3377183" cy="3708895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4400">
                <a:solidFill>
                  <a:schemeClr val="bg1"/>
                </a:solidFill>
              </a:rPr>
              <a:t>Decision and Regression Trees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A543550-73A7-C84B-01CD-F58047D204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4735" y="4571999"/>
            <a:ext cx="3377184" cy="1645921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</a:rPr>
              <a:t>Applied Machine Learning</a:t>
            </a:r>
            <a:br>
              <a:rPr lang="en-US" sz="2000">
                <a:solidFill>
                  <a:schemeClr val="bg1"/>
                </a:solidFill>
              </a:rPr>
            </a:br>
            <a:r>
              <a:rPr lang="en-US" sz="2000">
                <a:solidFill>
                  <a:schemeClr val="bg1"/>
                </a:solidFill>
              </a:rPr>
              <a:t>Derek Hoiem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05388E-9844-B90B-A930-CB2EA1FE2DD7}"/>
              </a:ext>
            </a:extLst>
          </p:cNvPr>
          <p:cNvSpPr txBox="1"/>
          <p:nvPr/>
        </p:nvSpPr>
        <p:spPr>
          <a:xfrm>
            <a:off x="7501153" y="6330876"/>
            <a:ext cx="4050765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</a:rPr>
              <a:t>Dall-E: A dirt road splits around a large gnarly tree, fractal art</a:t>
            </a:r>
          </a:p>
          <a:p>
            <a:pPr>
              <a:spcAft>
                <a:spcPts val="600"/>
              </a:spcAft>
            </a:pPr>
            <a:endParaRPr lang="en-US" sz="140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6" name="Picture 45" descr="A picture containing blur&#10;&#10;Description automatically generated">
            <a:extLst>
              <a:ext uri="{FF2B5EF4-FFF2-40B4-BE49-F238E27FC236}">
                <a16:creationId xmlns:a16="http://schemas.microsoft.com/office/drawing/2014/main" id="{D1189D28-AE03-5414-6E35-968E0BD84E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13" y="-1"/>
            <a:ext cx="7424402" cy="739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299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CF94B-F205-FA2A-3AA0-7A7EF8768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classification and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F36D5-C957-18F9-66B1-411F0583E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Nearest neighbor is widely used</a:t>
            </a:r>
          </a:p>
          <a:p>
            <a:pPr lvl="1"/>
            <a:r>
              <a:rPr lang="en-US" dirty="0"/>
              <a:t>Super-powers: can instantly learn new classes and predict from one or many examples</a:t>
            </a:r>
          </a:p>
          <a:p>
            <a:endParaRPr lang="en-US" dirty="0"/>
          </a:p>
          <a:p>
            <a:r>
              <a:rPr lang="en-US" dirty="0"/>
              <a:t>Naïve Bayes represents a common assumption as part of density estimation, more typical as part of an approach rather than the final predictor</a:t>
            </a:r>
          </a:p>
          <a:p>
            <a:pPr lvl="1"/>
            <a:r>
              <a:rPr lang="en-US" dirty="0"/>
              <a:t>Super-powers: Fast estimation from lots of data; not terrible estimation from limited data</a:t>
            </a:r>
          </a:p>
          <a:p>
            <a:endParaRPr lang="en-US" dirty="0"/>
          </a:p>
          <a:p>
            <a:r>
              <a:rPr lang="en-US" dirty="0"/>
              <a:t>Logistic Regression is widely used</a:t>
            </a:r>
          </a:p>
          <a:p>
            <a:pPr lvl="1"/>
            <a:r>
              <a:rPr lang="en-US" dirty="0"/>
              <a:t>Super-powers: Effective prediction from high-dimensional features; good confidence estimates</a:t>
            </a:r>
          </a:p>
          <a:p>
            <a:endParaRPr lang="en-US" dirty="0"/>
          </a:p>
          <a:p>
            <a:r>
              <a:rPr lang="en-US" dirty="0"/>
              <a:t>Linear Regression is widely used</a:t>
            </a:r>
          </a:p>
          <a:p>
            <a:pPr lvl="1"/>
            <a:r>
              <a:rPr lang="en-US" dirty="0"/>
              <a:t>Super-powers: Can extrapolate, explain relationships, and predict continuous values from many variables</a:t>
            </a:r>
          </a:p>
          <a:p>
            <a:endParaRPr lang="en-US" dirty="0"/>
          </a:p>
          <a:p>
            <a:r>
              <a:rPr lang="en-US" dirty="0"/>
              <a:t>Almost all algorithms involve nearest neighbor, logistic regression, or linear regression</a:t>
            </a:r>
          </a:p>
          <a:p>
            <a:pPr lvl="1"/>
            <a:r>
              <a:rPr lang="en-US" dirty="0"/>
              <a:t>The main learning challenge is typically </a:t>
            </a:r>
            <a:r>
              <a:rPr lang="en-US" b="1" dirty="0"/>
              <a:t>feature learning</a:t>
            </a:r>
          </a:p>
        </p:txBody>
      </p:sp>
    </p:spTree>
    <p:extLst>
      <p:ext uri="{BB962C8B-B14F-4D97-AF65-F5344CB8AC3E}">
        <p14:creationId xmlns:p14="http://schemas.microsoft.com/office/powerpoint/2010/main" val="2997090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D41FC-BAD3-5181-C4F0-F35D99CC1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5103245" cy="5135563"/>
          </a:xfrm>
        </p:spPr>
        <p:txBody>
          <a:bodyPr>
            <a:normAutofit fontScale="85000" lnSpcReduction="1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So far, we’ve seen two main choices for how to use features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Nearest neighbor uses all the features jointly to find similar examples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Linear models make predictions out of weighted sums of the features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 you wanted to give someone a rule to split the ‘o’ from the ‘x’, what other idea might you try?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CCEB40E-B8E1-98A5-44A3-6E933C4E8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C27E3F-01A9-D90C-BB1D-81E239CD0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82355" y="3396224"/>
            <a:ext cx="212540" cy="262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3F644D-52D8-C1E4-6656-7A8D4ACCF781}"/>
              </a:ext>
            </a:extLst>
          </p:cNvPr>
          <p:cNvSpPr/>
          <p:nvPr/>
        </p:nvSpPr>
        <p:spPr>
          <a:xfrm>
            <a:off x="8642590" y="2596506"/>
            <a:ext cx="1566054" cy="81038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DC2BFA2-3DDD-6A01-2DE7-34BF66B39B79}"/>
              </a:ext>
            </a:extLst>
          </p:cNvPr>
          <p:cNvGrpSpPr>
            <a:grpSpLocks/>
          </p:cNvGrpSpPr>
          <p:nvPr/>
        </p:nvGrpSpPr>
        <p:grpSpPr bwMode="auto">
          <a:xfrm>
            <a:off x="8229600" y="1676400"/>
            <a:ext cx="2743200" cy="2427288"/>
            <a:chOff x="4267200" y="2667000"/>
            <a:chExt cx="4038600" cy="341733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0B23288-EDFF-FED2-39A8-12B954F896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32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80F8DED-69D3-2519-68CF-05D93F8D76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3889" y="4806193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8" name="TextBox 6">
              <a:extLst>
                <a:ext uri="{FF2B5EF4-FFF2-40B4-BE49-F238E27FC236}">
                  <a16:creationId xmlns:a16="http://schemas.microsoft.com/office/drawing/2014/main" id="{10819C59-C10D-E792-02B5-8D029054CC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61419" y="5029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BB693ECB-19CE-27BD-98A1-9C18B38922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00" y="4038600"/>
              <a:ext cx="228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0" name="TextBox 8">
              <a:extLst>
                <a:ext uri="{FF2B5EF4-FFF2-40B4-BE49-F238E27FC236}">
                  <a16:creationId xmlns:a16="http://schemas.microsoft.com/office/drawing/2014/main" id="{C6B6F58C-F4B6-A888-DBA5-0448F4630D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800" y="2895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14DAA8DD-B863-8108-681C-F722ACE72D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800" y="3429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2" name="TextBox 10">
              <a:extLst>
                <a:ext uri="{FF2B5EF4-FFF2-40B4-BE49-F238E27FC236}">
                  <a16:creationId xmlns:a16="http://schemas.microsoft.com/office/drawing/2014/main" id="{73A5548D-E5AF-0F3E-2780-061E5403FC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1346" y="503805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3" name="TextBox 11">
              <a:extLst>
                <a:ext uri="{FF2B5EF4-FFF2-40B4-BE49-F238E27FC236}">
                  <a16:creationId xmlns:a16="http://schemas.microsoft.com/office/drawing/2014/main" id="{5CAF737A-93EC-5DEB-3634-1A1C70C38F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41854" y="3473175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4" name="TextBox 12">
              <a:extLst>
                <a:ext uri="{FF2B5EF4-FFF2-40B4-BE49-F238E27FC236}">
                  <a16:creationId xmlns:a16="http://schemas.microsoft.com/office/drawing/2014/main" id="{ADA93372-4C96-8180-9A72-189D09E885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3035" y="3759094"/>
              <a:ext cx="3257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827A307D-A3D5-2C9B-97BB-6D0607DB05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3200" y="44196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16" name="TextBox 14">
              <a:extLst>
                <a:ext uri="{FF2B5EF4-FFF2-40B4-BE49-F238E27FC236}">
                  <a16:creationId xmlns:a16="http://schemas.microsoft.com/office/drawing/2014/main" id="{D534645E-1376-5EA0-D39F-11BA00074D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55008" y="4290684"/>
              <a:ext cx="3257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8488A08B-2073-2F65-D145-237ABA93F1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4000" y="4114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18" name="TextBox 16">
              <a:extLst>
                <a:ext uri="{FF2B5EF4-FFF2-40B4-BE49-F238E27FC236}">
                  <a16:creationId xmlns:a16="http://schemas.microsoft.com/office/drawing/2014/main" id="{3D7930B9-950B-2F49-EE5E-3537DCD894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74326" y="4697519"/>
              <a:ext cx="3257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19" name="TextBox 17">
              <a:extLst>
                <a:ext uri="{FF2B5EF4-FFF2-40B4-BE49-F238E27FC236}">
                  <a16:creationId xmlns:a16="http://schemas.microsoft.com/office/drawing/2014/main" id="{4E05264C-2ED4-B257-DB0D-2CCC19E6F7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9800" y="4343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0" name="TextBox 18">
              <a:extLst>
                <a:ext uri="{FF2B5EF4-FFF2-40B4-BE49-F238E27FC236}">
                  <a16:creationId xmlns:a16="http://schemas.microsoft.com/office/drawing/2014/main" id="{2893BD53-2E3C-32B1-4854-A93BA9FEDD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9800" y="3962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E15016F-CDC9-5B31-A99D-D8265E717A71}"/>
                </a:ext>
              </a:extLst>
            </p:cNvPr>
            <p:cNvCxnSpPr/>
            <p:nvPr/>
          </p:nvCxnSpPr>
          <p:spPr>
            <a:xfrm flipV="1">
              <a:off x="4876800" y="5638317"/>
              <a:ext cx="3429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1">
              <a:extLst>
                <a:ext uri="{FF2B5EF4-FFF2-40B4-BE49-F238E27FC236}">
                  <a16:creationId xmlns:a16="http://schemas.microsoft.com/office/drawing/2014/main" id="{D2ADCD64-8263-3AFA-0C4C-26F95E02B4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7200" y="51816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/>
                <a:t>x2</a:t>
              </a:r>
            </a:p>
          </p:txBody>
        </p:sp>
        <p:sp>
          <p:nvSpPr>
            <p:cNvPr id="24" name="TextBox 22">
              <a:extLst>
                <a:ext uri="{FF2B5EF4-FFF2-40B4-BE49-F238E27FC236}">
                  <a16:creationId xmlns:a16="http://schemas.microsoft.com/office/drawing/2014/main" id="{A84687FD-3F7A-3EB7-F14A-074861C7FE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5400" y="57150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/>
                <a:t>x1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4662E1C0-3115-DE10-634D-A1AF48B07E15}"/>
                </a:ext>
              </a:extLst>
            </p:cNvPr>
            <p:cNvCxnSpPr/>
            <p:nvPr/>
          </p:nvCxnSpPr>
          <p:spPr>
            <a:xfrm rot="5400000" flipH="1" flipV="1">
              <a:off x="3389555" y="4152658"/>
              <a:ext cx="2972904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21FF52EB-45EB-1705-AC9E-8E78B6FACC2D}"/>
              </a:ext>
            </a:extLst>
          </p:cNvPr>
          <p:cNvSpPr txBox="1"/>
          <p:nvPr/>
        </p:nvSpPr>
        <p:spPr>
          <a:xfrm>
            <a:off x="6277284" y="4521532"/>
            <a:ext cx="4695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If x2 &lt; 0.6 and x2 &gt; 0.2 and x1 &lt; 0.7, ‘o’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Else ‘x’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EE9616F-2A2B-3FE8-9AA9-8F11E4D53290}"/>
              </a:ext>
            </a:extLst>
          </p:cNvPr>
          <p:cNvSpPr txBox="1"/>
          <p:nvPr/>
        </p:nvSpPr>
        <p:spPr>
          <a:xfrm>
            <a:off x="6380272" y="5700126"/>
            <a:ext cx="5317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Can we learn these kinds of rules automatically?</a:t>
            </a:r>
          </a:p>
        </p:txBody>
      </p:sp>
    </p:spTree>
    <p:extLst>
      <p:ext uri="{BB962C8B-B14F-4D97-AF65-F5344CB8AC3E}">
        <p14:creationId xmlns:p14="http://schemas.microsoft.com/office/powerpoint/2010/main" val="278101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EBC45-9CFC-F80B-FE27-2230A165C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trees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10A9A0-34FF-55BF-F2D5-68082E441521}"/>
              </a:ext>
            </a:extLst>
          </p:cNvPr>
          <p:cNvSpPr txBox="1"/>
          <p:nvPr/>
        </p:nvSpPr>
        <p:spPr>
          <a:xfrm>
            <a:off x="0" y="6550223"/>
            <a:ext cx="28296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Fig Credit: </a:t>
            </a: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Zemel, Urtasun, Fidler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5E35BA-D7DE-FBF6-9893-E6902E9AFB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568" b="11846"/>
          <a:stretch/>
        </p:blipFill>
        <p:spPr>
          <a:xfrm>
            <a:off x="609600" y="2564808"/>
            <a:ext cx="7772400" cy="36835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2B725-1E52-829A-DE81-7F1A1E3FE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12208"/>
            <a:ext cx="10972800" cy="1752600"/>
          </a:xfrm>
        </p:spPr>
        <p:txBody>
          <a:bodyPr>
            <a:normAutofit/>
          </a:bodyPr>
          <a:lstStyle/>
          <a:p>
            <a:r>
              <a:rPr lang="en-US"/>
              <a:t>Training: Iteratively choose the attribute and split value that best separates the classes for the data in the current node</a:t>
            </a:r>
          </a:p>
          <a:p>
            <a:r>
              <a:rPr lang="en-US"/>
              <a:t>Combines feature selection/modeling with prediction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898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458AF-9605-1FF3-CD50-CA0082801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Tree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0A1B9-8578-0D6C-481D-E7EB49368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285C6B-273E-9979-E265-07119C3E6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990600"/>
            <a:ext cx="8716556" cy="58741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2B82B2-9DF7-9043-79A4-3521102FC2C3}"/>
              </a:ext>
            </a:extLst>
          </p:cNvPr>
          <p:cNvSpPr txBox="1"/>
          <p:nvPr/>
        </p:nvSpPr>
        <p:spPr>
          <a:xfrm>
            <a:off x="0" y="6550223"/>
            <a:ext cx="2980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Slide Credit: </a:t>
            </a: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Zemel, Urtasun, Fidler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389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2762F-73D3-65D3-C77B-B8467BCF9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with discrete inputs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B8484B-34C5-F6F9-0B1F-EE744DBDAC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11"/>
          <a:stretch/>
        </p:blipFill>
        <p:spPr>
          <a:xfrm>
            <a:off x="1752600" y="914400"/>
            <a:ext cx="7582417" cy="53967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0F438B-CCB1-0C51-69C4-172CB433643B}"/>
              </a:ext>
            </a:extLst>
          </p:cNvPr>
          <p:cNvSpPr txBox="1"/>
          <p:nvPr/>
        </p:nvSpPr>
        <p:spPr>
          <a:xfrm>
            <a:off x="0" y="6550223"/>
            <a:ext cx="2980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Slide Credit: </a:t>
            </a: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Zemel, Urtasun, Fidler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601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2762F-73D3-65D3-C77B-B8467BCF9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with discrete inputs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0F438B-CCB1-0C51-69C4-172CB433643B}"/>
              </a:ext>
            </a:extLst>
          </p:cNvPr>
          <p:cNvSpPr txBox="1"/>
          <p:nvPr/>
        </p:nvSpPr>
        <p:spPr>
          <a:xfrm>
            <a:off x="0" y="6550223"/>
            <a:ext cx="3267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Figure Source: </a:t>
            </a: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Zemel, Urtasun, Fidler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94D354-8DDA-CACA-75E9-8BC579C44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001677"/>
            <a:ext cx="7727991" cy="54836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64BBE4-E1E3-CB6C-7CAB-66711ECFC8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811"/>
          <a:stretch/>
        </p:blipFill>
        <p:spPr>
          <a:xfrm>
            <a:off x="0" y="2476451"/>
            <a:ext cx="3961383" cy="2819498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8D288B1D-7138-9FC4-29EF-3A423F070C2E}"/>
              </a:ext>
            </a:extLst>
          </p:cNvPr>
          <p:cNvSpPr/>
          <p:nvPr/>
        </p:nvSpPr>
        <p:spPr>
          <a:xfrm>
            <a:off x="4191000" y="3743517"/>
            <a:ext cx="533400" cy="2950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368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5F9A8-AAB1-1141-9F8E-CD1DEEBAF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747D2-085B-750A-8FFE-7C02EA0A60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3661AB-EE7A-5962-24B7-FDB79199B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066800"/>
            <a:ext cx="7100031" cy="5257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1B9306-F5A2-A44D-C950-6C002DCDC17C}"/>
              </a:ext>
            </a:extLst>
          </p:cNvPr>
          <p:cNvSpPr txBox="1"/>
          <p:nvPr/>
        </p:nvSpPr>
        <p:spPr>
          <a:xfrm>
            <a:off x="0" y="6550223"/>
            <a:ext cx="3267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Figure Source: </a:t>
            </a: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Zemel, Urtasun, Fidler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755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1762-BB30-6942-3DEF-A60569700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tree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B2BAB-3AFC-F809-D7B7-413BA2157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922" y="1447800"/>
            <a:ext cx="60198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/>
              <a:t>Training</a:t>
            </a:r>
            <a:endParaRPr lang="en-US" sz="2800"/>
          </a:p>
          <a:p>
            <a:pPr marL="0" indent="0">
              <a:buNone/>
            </a:pPr>
            <a:r>
              <a:rPr lang="en-US" sz="2800"/>
              <a:t>Recursively, for each node in tree: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/>
              <a:t>If labels in the node are mixed:</a:t>
            </a:r>
          </a:p>
          <a:p>
            <a:pPr marL="1314450" lvl="2" indent="-514350">
              <a:buFont typeface="+mj-lt"/>
              <a:buAutoNum type="alphaLcPeriod"/>
            </a:pPr>
            <a:r>
              <a:rPr lang="en-US"/>
              <a:t>Choose attribute and split values based on data that reaches each node</a:t>
            </a:r>
          </a:p>
          <a:p>
            <a:pPr marL="1314450" lvl="2" indent="-514350">
              <a:buFont typeface="+mj-lt"/>
              <a:buAutoNum type="alphaLcPeriod"/>
            </a:pPr>
            <a:r>
              <a:rPr lang="en-US"/>
              <a:t>Branch and create 2 (or more) nodes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/>
              <a:t>Return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B072A64-028A-7D1A-448C-71D2C8F3F143}"/>
              </a:ext>
            </a:extLst>
          </p:cNvPr>
          <p:cNvGrpSpPr>
            <a:grpSpLocks/>
          </p:cNvGrpSpPr>
          <p:nvPr/>
        </p:nvGrpSpPr>
        <p:grpSpPr bwMode="auto">
          <a:xfrm>
            <a:off x="6858000" y="2754312"/>
            <a:ext cx="4038600" cy="3417888"/>
            <a:chOff x="4267200" y="2667000"/>
            <a:chExt cx="4038600" cy="341733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FE65FF7-2BFA-D67A-2942-FF470D7F60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32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B02775F-FF76-2162-BC41-D8A89DEC23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66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1" name="TextBox 6">
              <a:extLst>
                <a:ext uri="{FF2B5EF4-FFF2-40B4-BE49-F238E27FC236}">
                  <a16:creationId xmlns:a16="http://schemas.microsoft.com/office/drawing/2014/main" id="{ECCD0BA7-5A60-DCC2-EDE8-417FB7F608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6600" y="4191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743966B5-A22A-D80E-A98C-40AB680521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00" y="4038600"/>
              <a:ext cx="228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34E27F0A-A177-A7A4-71AA-A1ED13287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800" y="2895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4" name="TextBox 9">
              <a:extLst>
                <a:ext uri="{FF2B5EF4-FFF2-40B4-BE49-F238E27FC236}">
                  <a16:creationId xmlns:a16="http://schemas.microsoft.com/office/drawing/2014/main" id="{A705910C-1F87-8DF6-0C33-720C7D55FC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800" y="3429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67EB4A33-3375-9241-6F3A-4E26E42CB1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8400" y="3048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131E4B28-0551-BB7E-5A37-2103D25CE3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3657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7" name="TextBox 12">
              <a:extLst>
                <a:ext uri="{FF2B5EF4-FFF2-40B4-BE49-F238E27FC236}">
                  <a16:creationId xmlns:a16="http://schemas.microsoft.com/office/drawing/2014/main" id="{C54C3B36-6130-FD9A-BA2C-B7935203FE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2200" y="3352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95ECC2DB-0774-B565-BABD-518CF35315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3200" y="44196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19" name="TextBox 14">
              <a:extLst>
                <a:ext uri="{FF2B5EF4-FFF2-40B4-BE49-F238E27FC236}">
                  <a16:creationId xmlns:a16="http://schemas.microsoft.com/office/drawing/2014/main" id="{615320BE-39B2-4BE4-9F77-B5570822C9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1600" y="4648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id="{DDBBDA0E-B52C-7933-8F6D-607388D5D4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4000" y="4114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1" name="TextBox 16">
              <a:extLst>
                <a:ext uri="{FF2B5EF4-FFF2-40B4-BE49-F238E27FC236}">
                  <a16:creationId xmlns:a16="http://schemas.microsoft.com/office/drawing/2014/main" id="{5FD5FC01-B4DE-FB13-F377-91DFF53565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3600" y="5029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2" name="TextBox 17">
              <a:extLst>
                <a:ext uri="{FF2B5EF4-FFF2-40B4-BE49-F238E27FC236}">
                  <a16:creationId xmlns:a16="http://schemas.microsoft.com/office/drawing/2014/main" id="{ED1D0DAF-2C7D-94DD-BD2D-E2D4E2F6FA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9800" y="4343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3" name="TextBox 18">
              <a:extLst>
                <a:ext uri="{FF2B5EF4-FFF2-40B4-BE49-F238E27FC236}">
                  <a16:creationId xmlns:a16="http://schemas.microsoft.com/office/drawing/2014/main" id="{E8CAE8A2-727F-2DFB-5D46-60DF2E1B35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9800" y="3962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62AC9F05-EB05-21D1-CB29-DE659E7ABD0D}"/>
                </a:ext>
              </a:extLst>
            </p:cNvPr>
            <p:cNvCxnSpPr/>
            <p:nvPr/>
          </p:nvCxnSpPr>
          <p:spPr>
            <a:xfrm rot="5400000" flipH="1" flipV="1">
              <a:off x="3389555" y="4152658"/>
              <a:ext cx="2972904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8F947A2-E74A-73AB-9CDE-327AFD864050}"/>
                </a:ext>
              </a:extLst>
            </p:cNvPr>
            <p:cNvCxnSpPr/>
            <p:nvPr/>
          </p:nvCxnSpPr>
          <p:spPr>
            <a:xfrm flipV="1">
              <a:off x="4876800" y="5638317"/>
              <a:ext cx="3429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1">
              <a:extLst>
                <a:ext uri="{FF2B5EF4-FFF2-40B4-BE49-F238E27FC236}">
                  <a16:creationId xmlns:a16="http://schemas.microsoft.com/office/drawing/2014/main" id="{1D8DB70F-A7B2-590B-FFE8-A7203A6EAE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7200" y="51816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/>
                <a:t>x2</a:t>
              </a:r>
            </a:p>
          </p:txBody>
        </p:sp>
        <p:sp>
          <p:nvSpPr>
            <p:cNvPr id="27" name="TextBox 22">
              <a:extLst>
                <a:ext uri="{FF2B5EF4-FFF2-40B4-BE49-F238E27FC236}">
                  <a16:creationId xmlns:a16="http://schemas.microsoft.com/office/drawing/2014/main" id="{E9138003-58A7-E12C-285D-CEFCE08340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5400" y="57150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/>
                <a:t>x1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9526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1762-BB30-6942-3DEF-A60569700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tree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B2BAB-3AFC-F809-D7B7-413BA2157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922" y="1447800"/>
            <a:ext cx="60198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/>
              <a:t>Training</a:t>
            </a:r>
            <a:endParaRPr lang="en-US" sz="2800"/>
          </a:p>
          <a:p>
            <a:pPr marL="0" indent="0">
              <a:buNone/>
            </a:pPr>
            <a:r>
              <a:rPr lang="en-US" sz="2800"/>
              <a:t>Recursively, for each node in tree: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/>
              <a:t>If labels in the node are mixed:</a:t>
            </a:r>
          </a:p>
          <a:p>
            <a:pPr marL="1314450" lvl="2" indent="-514350">
              <a:buFont typeface="+mj-lt"/>
              <a:buAutoNum type="alphaLcPeriod"/>
            </a:pPr>
            <a:r>
              <a:rPr lang="en-US"/>
              <a:t>Choose attribute and split values based on data that reaches each node</a:t>
            </a:r>
          </a:p>
          <a:p>
            <a:pPr marL="1314450" lvl="2" indent="-514350">
              <a:buFont typeface="+mj-lt"/>
              <a:buAutoNum type="alphaLcPeriod"/>
            </a:pPr>
            <a:r>
              <a:rPr lang="en-US"/>
              <a:t>Branch and create 2 (or more) nodes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/>
              <a:t>Return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B072A64-028A-7D1A-448C-71D2C8F3F143}"/>
              </a:ext>
            </a:extLst>
          </p:cNvPr>
          <p:cNvGrpSpPr>
            <a:grpSpLocks/>
          </p:cNvGrpSpPr>
          <p:nvPr/>
        </p:nvGrpSpPr>
        <p:grpSpPr bwMode="auto">
          <a:xfrm>
            <a:off x="6858000" y="2754312"/>
            <a:ext cx="4038600" cy="3417888"/>
            <a:chOff x="4267200" y="2667000"/>
            <a:chExt cx="4038600" cy="341733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FE65FF7-2BFA-D67A-2942-FF470D7F60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32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B02775F-FF76-2162-BC41-D8A89DEC23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66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1" name="TextBox 6">
              <a:extLst>
                <a:ext uri="{FF2B5EF4-FFF2-40B4-BE49-F238E27FC236}">
                  <a16:creationId xmlns:a16="http://schemas.microsoft.com/office/drawing/2014/main" id="{ECCD0BA7-5A60-DCC2-EDE8-417FB7F608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6600" y="4191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743966B5-A22A-D80E-A98C-40AB680521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00" y="4038600"/>
              <a:ext cx="228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34E27F0A-A177-A7A4-71AA-A1ED13287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800" y="2895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4" name="TextBox 9">
              <a:extLst>
                <a:ext uri="{FF2B5EF4-FFF2-40B4-BE49-F238E27FC236}">
                  <a16:creationId xmlns:a16="http://schemas.microsoft.com/office/drawing/2014/main" id="{A705910C-1F87-8DF6-0C33-720C7D55FC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800" y="3429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67EB4A33-3375-9241-6F3A-4E26E42CB1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8400" y="3048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131E4B28-0551-BB7E-5A37-2103D25CE3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3657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7" name="TextBox 12">
              <a:extLst>
                <a:ext uri="{FF2B5EF4-FFF2-40B4-BE49-F238E27FC236}">
                  <a16:creationId xmlns:a16="http://schemas.microsoft.com/office/drawing/2014/main" id="{C54C3B36-6130-FD9A-BA2C-B7935203FE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2200" y="3352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95ECC2DB-0774-B565-BABD-518CF35315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3200" y="44196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19" name="TextBox 14">
              <a:extLst>
                <a:ext uri="{FF2B5EF4-FFF2-40B4-BE49-F238E27FC236}">
                  <a16:creationId xmlns:a16="http://schemas.microsoft.com/office/drawing/2014/main" id="{615320BE-39B2-4BE4-9F77-B5570822C9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1600" y="4648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id="{DDBBDA0E-B52C-7933-8F6D-607388D5D4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4000" y="4114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1" name="TextBox 16">
              <a:extLst>
                <a:ext uri="{FF2B5EF4-FFF2-40B4-BE49-F238E27FC236}">
                  <a16:creationId xmlns:a16="http://schemas.microsoft.com/office/drawing/2014/main" id="{5FD5FC01-B4DE-FB13-F377-91DFF53565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3600" y="5029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2" name="TextBox 17">
              <a:extLst>
                <a:ext uri="{FF2B5EF4-FFF2-40B4-BE49-F238E27FC236}">
                  <a16:creationId xmlns:a16="http://schemas.microsoft.com/office/drawing/2014/main" id="{ED1D0DAF-2C7D-94DD-BD2D-E2D4E2F6FA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9800" y="4343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3" name="TextBox 18">
              <a:extLst>
                <a:ext uri="{FF2B5EF4-FFF2-40B4-BE49-F238E27FC236}">
                  <a16:creationId xmlns:a16="http://schemas.microsoft.com/office/drawing/2014/main" id="{E8CAE8A2-727F-2DFB-5D46-60DF2E1B35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9800" y="3962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62AC9F05-EB05-21D1-CB29-DE659E7ABD0D}"/>
                </a:ext>
              </a:extLst>
            </p:cNvPr>
            <p:cNvCxnSpPr/>
            <p:nvPr/>
          </p:nvCxnSpPr>
          <p:spPr>
            <a:xfrm rot="5400000" flipH="1" flipV="1">
              <a:off x="3389555" y="4152658"/>
              <a:ext cx="2972904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8F947A2-E74A-73AB-9CDE-327AFD864050}"/>
                </a:ext>
              </a:extLst>
            </p:cNvPr>
            <p:cNvCxnSpPr/>
            <p:nvPr/>
          </p:nvCxnSpPr>
          <p:spPr>
            <a:xfrm flipV="1">
              <a:off x="4876800" y="5638317"/>
              <a:ext cx="3429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1">
              <a:extLst>
                <a:ext uri="{FF2B5EF4-FFF2-40B4-BE49-F238E27FC236}">
                  <a16:creationId xmlns:a16="http://schemas.microsoft.com/office/drawing/2014/main" id="{1D8DB70F-A7B2-590B-FFE8-A7203A6EAE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7200" y="51816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/>
                <a:t>x2</a:t>
              </a:r>
            </a:p>
          </p:txBody>
        </p:sp>
        <p:sp>
          <p:nvSpPr>
            <p:cNvPr id="27" name="TextBox 22">
              <a:extLst>
                <a:ext uri="{FF2B5EF4-FFF2-40B4-BE49-F238E27FC236}">
                  <a16:creationId xmlns:a16="http://schemas.microsoft.com/office/drawing/2014/main" id="{E9138003-58A7-E12C-285D-CEFCE08340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5400" y="57150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/>
                <a:t>x1</a:t>
              </a:r>
            </a:p>
          </p:txBody>
        </p: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F14990C-37B1-3FED-C40B-D08CC1413991}"/>
              </a:ext>
            </a:extLst>
          </p:cNvPr>
          <p:cNvCxnSpPr/>
          <p:nvPr/>
        </p:nvCxnSpPr>
        <p:spPr>
          <a:xfrm>
            <a:off x="7478065" y="4114465"/>
            <a:ext cx="3657600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E4452B5-CEBF-98A5-3417-B1B67F01F84C}"/>
              </a:ext>
            </a:extLst>
          </p:cNvPr>
          <p:cNvSpPr txBox="1"/>
          <p:nvPr/>
        </p:nvSpPr>
        <p:spPr>
          <a:xfrm>
            <a:off x="8458200" y="381000"/>
            <a:ext cx="1075936" cy="369332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/>
              <a:t>x2 &lt; 0.6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EC1B8A-6B1E-E012-4A24-E7F9725CA97F}"/>
              </a:ext>
            </a:extLst>
          </p:cNvPr>
          <p:cNvSpPr txBox="1"/>
          <p:nvPr/>
        </p:nvSpPr>
        <p:spPr>
          <a:xfrm>
            <a:off x="6862482" y="578285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(0,0)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735A2D-D7D9-C45E-84C1-602670701012}"/>
              </a:ext>
            </a:extLst>
          </p:cNvPr>
          <p:cNvSpPr txBox="1"/>
          <p:nvPr/>
        </p:nvSpPr>
        <p:spPr>
          <a:xfrm>
            <a:off x="10806087" y="577934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614492-1295-494A-73E4-FCC7175EEE3C}"/>
              </a:ext>
            </a:extLst>
          </p:cNvPr>
          <p:cNvSpPr txBox="1"/>
          <p:nvPr/>
        </p:nvSpPr>
        <p:spPr>
          <a:xfrm>
            <a:off x="7146160" y="256975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66404C0-17C4-41D0-A6BA-AABA6170ED2A}"/>
              </a:ext>
            </a:extLst>
          </p:cNvPr>
          <p:cNvCxnSpPr>
            <a:stCxn id="4" idx="2"/>
          </p:cNvCxnSpPr>
          <p:nvPr/>
        </p:nvCxnSpPr>
        <p:spPr>
          <a:xfrm flipH="1">
            <a:off x="8305800" y="750332"/>
            <a:ext cx="690368" cy="392668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FD31DD8-8DC9-8A10-A2EB-11FA007BE631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8996168" y="750332"/>
            <a:ext cx="537968" cy="403892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31E5898E-A264-FF10-E6AD-74257CE3D98F}"/>
              </a:ext>
            </a:extLst>
          </p:cNvPr>
          <p:cNvSpPr txBox="1"/>
          <p:nvPr/>
        </p:nvSpPr>
        <p:spPr>
          <a:xfrm>
            <a:off x="9347982" y="75275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D3758CD-551C-360C-79CF-D22E85CD116B}"/>
              </a:ext>
            </a:extLst>
          </p:cNvPr>
          <p:cNvSpPr txBox="1"/>
          <p:nvPr/>
        </p:nvSpPr>
        <p:spPr>
          <a:xfrm>
            <a:off x="8305800" y="76425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075435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1762-BB30-6942-3DEF-A60569700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tree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B2BAB-3AFC-F809-D7B7-413BA2157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922" y="1447800"/>
            <a:ext cx="60198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/>
              <a:t>Training</a:t>
            </a:r>
            <a:endParaRPr lang="en-US" sz="2800"/>
          </a:p>
          <a:p>
            <a:pPr marL="0" indent="0">
              <a:buNone/>
            </a:pPr>
            <a:r>
              <a:rPr lang="en-US" sz="2800"/>
              <a:t>Recursively, for each node in tree: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/>
              <a:t>If labels in the node are mixed:</a:t>
            </a:r>
          </a:p>
          <a:p>
            <a:pPr marL="1314450" lvl="2" indent="-514350">
              <a:buFont typeface="+mj-lt"/>
              <a:buAutoNum type="alphaLcPeriod"/>
            </a:pPr>
            <a:r>
              <a:rPr lang="en-US"/>
              <a:t>Choose attribute and split values based on data that reaches each node</a:t>
            </a:r>
          </a:p>
          <a:p>
            <a:pPr marL="1314450" lvl="2" indent="-514350">
              <a:buFont typeface="+mj-lt"/>
              <a:buAutoNum type="alphaLcPeriod"/>
            </a:pPr>
            <a:r>
              <a:rPr lang="en-US"/>
              <a:t>Branch and create 2 (or more) nodes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/>
              <a:t>Return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B072A64-028A-7D1A-448C-71D2C8F3F143}"/>
              </a:ext>
            </a:extLst>
          </p:cNvPr>
          <p:cNvGrpSpPr>
            <a:grpSpLocks/>
          </p:cNvGrpSpPr>
          <p:nvPr/>
        </p:nvGrpSpPr>
        <p:grpSpPr bwMode="auto">
          <a:xfrm>
            <a:off x="6858000" y="2754312"/>
            <a:ext cx="4038600" cy="3417888"/>
            <a:chOff x="4267200" y="2667000"/>
            <a:chExt cx="4038600" cy="341733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FE65FF7-2BFA-D67A-2942-FF470D7F60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32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B02775F-FF76-2162-BC41-D8A89DEC23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66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1" name="TextBox 6">
              <a:extLst>
                <a:ext uri="{FF2B5EF4-FFF2-40B4-BE49-F238E27FC236}">
                  <a16:creationId xmlns:a16="http://schemas.microsoft.com/office/drawing/2014/main" id="{ECCD0BA7-5A60-DCC2-EDE8-417FB7F608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6600" y="4191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743966B5-A22A-D80E-A98C-40AB680521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00" y="4038600"/>
              <a:ext cx="228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34E27F0A-A177-A7A4-71AA-A1ED13287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800" y="2895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4" name="TextBox 9">
              <a:extLst>
                <a:ext uri="{FF2B5EF4-FFF2-40B4-BE49-F238E27FC236}">
                  <a16:creationId xmlns:a16="http://schemas.microsoft.com/office/drawing/2014/main" id="{A705910C-1F87-8DF6-0C33-720C7D55FC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800" y="3429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67EB4A33-3375-9241-6F3A-4E26E42CB1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8400" y="3048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131E4B28-0551-BB7E-5A37-2103D25CE3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3657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7" name="TextBox 12">
              <a:extLst>
                <a:ext uri="{FF2B5EF4-FFF2-40B4-BE49-F238E27FC236}">
                  <a16:creationId xmlns:a16="http://schemas.microsoft.com/office/drawing/2014/main" id="{C54C3B36-6130-FD9A-BA2C-B7935203FE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2200" y="3352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95ECC2DB-0774-B565-BABD-518CF35315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3200" y="44196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19" name="TextBox 14">
              <a:extLst>
                <a:ext uri="{FF2B5EF4-FFF2-40B4-BE49-F238E27FC236}">
                  <a16:creationId xmlns:a16="http://schemas.microsoft.com/office/drawing/2014/main" id="{615320BE-39B2-4BE4-9F77-B5570822C9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1600" y="4648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id="{DDBBDA0E-B52C-7933-8F6D-607388D5D4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4000" y="4114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1" name="TextBox 16">
              <a:extLst>
                <a:ext uri="{FF2B5EF4-FFF2-40B4-BE49-F238E27FC236}">
                  <a16:creationId xmlns:a16="http://schemas.microsoft.com/office/drawing/2014/main" id="{5FD5FC01-B4DE-FB13-F377-91DFF53565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3600" y="5029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2" name="TextBox 17">
              <a:extLst>
                <a:ext uri="{FF2B5EF4-FFF2-40B4-BE49-F238E27FC236}">
                  <a16:creationId xmlns:a16="http://schemas.microsoft.com/office/drawing/2014/main" id="{ED1D0DAF-2C7D-94DD-BD2D-E2D4E2F6FA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9800" y="4343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3" name="TextBox 18">
              <a:extLst>
                <a:ext uri="{FF2B5EF4-FFF2-40B4-BE49-F238E27FC236}">
                  <a16:creationId xmlns:a16="http://schemas.microsoft.com/office/drawing/2014/main" id="{E8CAE8A2-727F-2DFB-5D46-60DF2E1B35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9800" y="3962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62AC9F05-EB05-21D1-CB29-DE659E7ABD0D}"/>
                </a:ext>
              </a:extLst>
            </p:cNvPr>
            <p:cNvCxnSpPr/>
            <p:nvPr/>
          </p:nvCxnSpPr>
          <p:spPr>
            <a:xfrm rot="5400000" flipH="1" flipV="1">
              <a:off x="3389555" y="4152658"/>
              <a:ext cx="2972904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8F947A2-E74A-73AB-9CDE-327AFD864050}"/>
                </a:ext>
              </a:extLst>
            </p:cNvPr>
            <p:cNvCxnSpPr/>
            <p:nvPr/>
          </p:nvCxnSpPr>
          <p:spPr>
            <a:xfrm flipV="1">
              <a:off x="4876800" y="5638317"/>
              <a:ext cx="3429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1">
              <a:extLst>
                <a:ext uri="{FF2B5EF4-FFF2-40B4-BE49-F238E27FC236}">
                  <a16:creationId xmlns:a16="http://schemas.microsoft.com/office/drawing/2014/main" id="{1D8DB70F-A7B2-590B-FFE8-A7203A6EAE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7200" y="51816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/>
                <a:t>x2</a:t>
              </a:r>
            </a:p>
          </p:txBody>
        </p:sp>
        <p:sp>
          <p:nvSpPr>
            <p:cNvPr id="27" name="TextBox 22">
              <a:extLst>
                <a:ext uri="{FF2B5EF4-FFF2-40B4-BE49-F238E27FC236}">
                  <a16:creationId xmlns:a16="http://schemas.microsoft.com/office/drawing/2014/main" id="{E9138003-58A7-E12C-285D-CEFCE08340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5400" y="57150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/>
                <a:t>x1</a:t>
              </a:r>
            </a:p>
          </p:txBody>
        </p: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F14990C-37B1-3FED-C40B-D08CC1413991}"/>
              </a:ext>
            </a:extLst>
          </p:cNvPr>
          <p:cNvCxnSpPr/>
          <p:nvPr/>
        </p:nvCxnSpPr>
        <p:spPr>
          <a:xfrm>
            <a:off x="7478065" y="4114465"/>
            <a:ext cx="3657600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E4452B5-CEBF-98A5-3417-B1B67F01F84C}"/>
              </a:ext>
            </a:extLst>
          </p:cNvPr>
          <p:cNvSpPr txBox="1"/>
          <p:nvPr/>
        </p:nvSpPr>
        <p:spPr>
          <a:xfrm>
            <a:off x="8458200" y="381000"/>
            <a:ext cx="1075936" cy="369332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/>
              <a:t>x2 &lt; 0.6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EC1B8A-6B1E-E012-4A24-E7F9725CA97F}"/>
              </a:ext>
            </a:extLst>
          </p:cNvPr>
          <p:cNvSpPr txBox="1"/>
          <p:nvPr/>
        </p:nvSpPr>
        <p:spPr>
          <a:xfrm>
            <a:off x="6862482" y="578285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(0,0)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735A2D-D7D9-C45E-84C1-602670701012}"/>
              </a:ext>
            </a:extLst>
          </p:cNvPr>
          <p:cNvSpPr txBox="1"/>
          <p:nvPr/>
        </p:nvSpPr>
        <p:spPr>
          <a:xfrm>
            <a:off x="10806087" y="577934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614492-1295-494A-73E4-FCC7175EEE3C}"/>
              </a:ext>
            </a:extLst>
          </p:cNvPr>
          <p:cNvSpPr txBox="1"/>
          <p:nvPr/>
        </p:nvSpPr>
        <p:spPr>
          <a:xfrm>
            <a:off x="7146160" y="256975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66404C0-17C4-41D0-A6BA-AABA6170ED2A}"/>
              </a:ext>
            </a:extLst>
          </p:cNvPr>
          <p:cNvCxnSpPr>
            <a:stCxn id="4" idx="2"/>
          </p:cNvCxnSpPr>
          <p:nvPr/>
        </p:nvCxnSpPr>
        <p:spPr>
          <a:xfrm flipH="1">
            <a:off x="8305800" y="750332"/>
            <a:ext cx="690368" cy="392668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FD31DD8-8DC9-8A10-A2EB-11FA007BE631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8996168" y="750332"/>
            <a:ext cx="537968" cy="403892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CC58326-A4F0-D689-68E2-84A5DD409217}"/>
              </a:ext>
            </a:extLst>
          </p:cNvPr>
          <p:cNvCxnSpPr>
            <a:cxnSpLocks/>
          </p:cNvCxnSpPr>
          <p:nvPr/>
        </p:nvCxnSpPr>
        <p:spPr>
          <a:xfrm>
            <a:off x="9601200" y="4126135"/>
            <a:ext cx="0" cy="1599977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8F3DCC2E-790C-A9AB-DED8-479528EBC9A3}"/>
              </a:ext>
            </a:extLst>
          </p:cNvPr>
          <p:cNvSpPr txBox="1"/>
          <p:nvPr/>
        </p:nvSpPr>
        <p:spPr>
          <a:xfrm>
            <a:off x="7623538" y="1257047"/>
            <a:ext cx="1075936" cy="369332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/>
              <a:t>x1 &lt; 0.7 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8CE9B1E-C55A-C2A4-17BF-03624D112D9E}"/>
              </a:ext>
            </a:extLst>
          </p:cNvPr>
          <p:cNvCxnSpPr>
            <a:cxnSpLocks/>
          </p:cNvCxnSpPr>
          <p:nvPr/>
        </p:nvCxnSpPr>
        <p:spPr>
          <a:xfrm flipH="1">
            <a:off x="7618277" y="1689853"/>
            <a:ext cx="218251" cy="171535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15">
            <a:extLst>
              <a:ext uri="{FF2B5EF4-FFF2-40B4-BE49-F238E27FC236}">
                <a16:creationId xmlns:a16="http://schemas.microsoft.com/office/drawing/2014/main" id="{0418A75F-2AA9-AC34-BEF1-110A46E4A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0470" y="1764208"/>
            <a:ext cx="325730" cy="36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00B050"/>
                </a:solidFill>
              </a:rPr>
              <a:t>o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1C318F2-AA30-67A8-365A-C96D5826E47F}"/>
              </a:ext>
            </a:extLst>
          </p:cNvPr>
          <p:cNvCxnSpPr>
            <a:cxnSpLocks/>
          </p:cNvCxnSpPr>
          <p:nvPr/>
        </p:nvCxnSpPr>
        <p:spPr>
          <a:xfrm>
            <a:off x="8382000" y="1730005"/>
            <a:ext cx="162749" cy="154516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8">
            <a:extLst>
              <a:ext uri="{FF2B5EF4-FFF2-40B4-BE49-F238E27FC236}">
                <a16:creationId xmlns:a16="http://schemas.microsoft.com/office/drawing/2014/main" id="{275959B1-11FC-39CE-ABD4-0D2A774D5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0094" y="1763886"/>
            <a:ext cx="312906" cy="36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FDC3301-FBC2-54D0-E9E0-67B52BF8E8BF}"/>
              </a:ext>
            </a:extLst>
          </p:cNvPr>
          <p:cNvSpPr txBox="1"/>
          <p:nvPr/>
        </p:nvSpPr>
        <p:spPr>
          <a:xfrm>
            <a:off x="9347982" y="75275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44ED227-20BE-4F9B-AE1C-035DE40E6A83}"/>
              </a:ext>
            </a:extLst>
          </p:cNvPr>
          <p:cNvSpPr txBox="1"/>
          <p:nvPr/>
        </p:nvSpPr>
        <p:spPr>
          <a:xfrm>
            <a:off x="8305800" y="76425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450038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1762-BB30-6942-3DEF-A60569700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tree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B2BAB-3AFC-F809-D7B7-413BA2157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922" y="1447800"/>
            <a:ext cx="60198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/>
              <a:t>Training</a:t>
            </a:r>
            <a:endParaRPr lang="en-US" sz="2800"/>
          </a:p>
          <a:p>
            <a:pPr marL="0" indent="0">
              <a:buNone/>
            </a:pPr>
            <a:r>
              <a:rPr lang="en-US" sz="2800"/>
              <a:t>Recursively, for each node in tree: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/>
              <a:t>If labels in the node are mixed:</a:t>
            </a:r>
          </a:p>
          <a:p>
            <a:pPr marL="1314450" lvl="2" indent="-514350">
              <a:buFont typeface="+mj-lt"/>
              <a:buAutoNum type="alphaLcPeriod"/>
            </a:pPr>
            <a:r>
              <a:rPr lang="en-US"/>
              <a:t>Choose attribute and split values based on data that reaches each node</a:t>
            </a:r>
          </a:p>
          <a:p>
            <a:pPr marL="1314450" lvl="2" indent="-514350">
              <a:buFont typeface="+mj-lt"/>
              <a:buAutoNum type="alphaLcPeriod"/>
            </a:pPr>
            <a:r>
              <a:rPr lang="en-US"/>
              <a:t>Branch and create 2 (or more) nodes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/>
              <a:t>Return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B072A64-028A-7D1A-448C-71D2C8F3F143}"/>
              </a:ext>
            </a:extLst>
          </p:cNvPr>
          <p:cNvGrpSpPr>
            <a:grpSpLocks/>
          </p:cNvGrpSpPr>
          <p:nvPr/>
        </p:nvGrpSpPr>
        <p:grpSpPr bwMode="auto">
          <a:xfrm>
            <a:off x="6858000" y="2754312"/>
            <a:ext cx="4038600" cy="3417888"/>
            <a:chOff x="4267200" y="2667000"/>
            <a:chExt cx="4038600" cy="341733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FE65FF7-2BFA-D67A-2942-FF470D7F60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32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B02775F-FF76-2162-BC41-D8A89DEC23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66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1" name="TextBox 6">
              <a:extLst>
                <a:ext uri="{FF2B5EF4-FFF2-40B4-BE49-F238E27FC236}">
                  <a16:creationId xmlns:a16="http://schemas.microsoft.com/office/drawing/2014/main" id="{ECCD0BA7-5A60-DCC2-EDE8-417FB7F608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6600" y="4191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743966B5-A22A-D80E-A98C-40AB680521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00" y="4038600"/>
              <a:ext cx="228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34E27F0A-A177-A7A4-71AA-A1ED13287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800" y="2895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4" name="TextBox 9">
              <a:extLst>
                <a:ext uri="{FF2B5EF4-FFF2-40B4-BE49-F238E27FC236}">
                  <a16:creationId xmlns:a16="http://schemas.microsoft.com/office/drawing/2014/main" id="{A705910C-1F87-8DF6-0C33-720C7D55FC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800" y="3429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67EB4A33-3375-9241-6F3A-4E26E42CB1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8400" y="3048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131E4B28-0551-BB7E-5A37-2103D25CE3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3657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7" name="TextBox 12">
              <a:extLst>
                <a:ext uri="{FF2B5EF4-FFF2-40B4-BE49-F238E27FC236}">
                  <a16:creationId xmlns:a16="http://schemas.microsoft.com/office/drawing/2014/main" id="{C54C3B36-6130-FD9A-BA2C-B7935203FE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2200" y="3352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95ECC2DB-0774-B565-BABD-518CF35315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3200" y="44196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19" name="TextBox 14">
              <a:extLst>
                <a:ext uri="{FF2B5EF4-FFF2-40B4-BE49-F238E27FC236}">
                  <a16:creationId xmlns:a16="http://schemas.microsoft.com/office/drawing/2014/main" id="{615320BE-39B2-4BE4-9F77-B5570822C9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1600" y="4648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id="{DDBBDA0E-B52C-7933-8F6D-607388D5D4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4000" y="4114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1" name="TextBox 16">
              <a:extLst>
                <a:ext uri="{FF2B5EF4-FFF2-40B4-BE49-F238E27FC236}">
                  <a16:creationId xmlns:a16="http://schemas.microsoft.com/office/drawing/2014/main" id="{5FD5FC01-B4DE-FB13-F377-91DFF53565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3600" y="5029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2" name="TextBox 17">
              <a:extLst>
                <a:ext uri="{FF2B5EF4-FFF2-40B4-BE49-F238E27FC236}">
                  <a16:creationId xmlns:a16="http://schemas.microsoft.com/office/drawing/2014/main" id="{ED1D0DAF-2C7D-94DD-BD2D-E2D4E2F6FA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9800" y="4343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3" name="TextBox 18">
              <a:extLst>
                <a:ext uri="{FF2B5EF4-FFF2-40B4-BE49-F238E27FC236}">
                  <a16:creationId xmlns:a16="http://schemas.microsoft.com/office/drawing/2014/main" id="{E8CAE8A2-727F-2DFB-5D46-60DF2E1B35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9800" y="3962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62AC9F05-EB05-21D1-CB29-DE659E7ABD0D}"/>
                </a:ext>
              </a:extLst>
            </p:cNvPr>
            <p:cNvCxnSpPr/>
            <p:nvPr/>
          </p:nvCxnSpPr>
          <p:spPr>
            <a:xfrm rot="5400000" flipH="1" flipV="1">
              <a:off x="3389555" y="4152658"/>
              <a:ext cx="2972904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8F947A2-E74A-73AB-9CDE-327AFD864050}"/>
                </a:ext>
              </a:extLst>
            </p:cNvPr>
            <p:cNvCxnSpPr/>
            <p:nvPr/>
          </p:nvCxnSpPr>
          <p:spPr>
            <a:xfrm flipV="1">
              <a:off x="4876800" y="5638317"/>
              <a:ext cx="3429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1">
              <a:extLst>
                <a:ext uri="{FF2B5EF4-FFF2-40B4-BE49-F238E27FC236}">
                  <a16:creationId xmlns:a16="http://schemas.microsoft.com/office/drawing/2014/main" id="{1D8DB70F-A7B2-590B-FFE8-A7203A6EAE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7200" y="51816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/>
                <a:t>x2</a:t>
              </a:r>
            </a:p>
          </p:txBody>
        </p:sp>
        <p:sp>
          <p:nvSpPr>
            <p:cNvPr id="27" name="TextBox 22">
              <a:extLst>
                <a:ext uri="{FF2B5EF4-FFF2-40B4-BE49-F238E27FC236}">
                  <a16:creationId xmlns:a16="http://schemas.microsoft.com/office/drawing/2014/main" id="{E9138003-58A7-E12C-285D-CEFCE08340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5400" y="57150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/>
                <a:t>x1</a:t>
              </a:r>
            </a:p>
          </p:txBody>
        </p: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F14990C-37B1-3FED-C40B-D08CC1413991}"/>
              </a:ext>
            </a:extLst>
          </p:cNvPr>
          <p:cNvCxnSpPr/>
          <p:nvPr/>
        </p:nvCxnSpPr>
        <p:spPr>
          <a:xfrm>
            <a:off x="7478065" y="4114465"/>
            <a:ext cx="3657600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E4452B5-CEBF-98A5-3417-B1B67F01F84C}"/>
              </a:ext>
            </a:extLst>
          </p:cNvPr>
          <p:cNvSpPr txBox="1"/>
          <p:nvPr/>
        </p:nvSpPr>
        <p:spPr>
          <a:xfrm>
            <a:off x="8458200" y="381000"/>
            <a:ext cx="1075936" cy="369332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/>
              <a:t>x2 &lt; 0.6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EC1B8A-6B1E-E012-4A24-E7F9725CA97F}"/>
              </a:ext>
            </a:extLst>
          </p:cNvPr>
          <p:cNvSpPr txBox="1"/>
          <p:nvPr/>
        </p:nvSpPr>
        <p:spPr>
          <a:xfrm>
            <a:off x="6862482" y="578285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(0,0)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735A2D-D7D9-C45E-84C1-602670701012}"/>
              </a:ext>
            </a:extLst>
          </p:cNvPr>
          <p:cNvSpPr txBox="1"/>
          <p:nvPr/>
        </p:nvSpPr>
        <p:spPr>
          <a:xfrm>
            <a:off x="10806087" y="577934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614492-1295-494A-73E4-FCC7175EEE3C}"/>
              </a:ext>
            </a:extLst>
          </p:cNvPr>
          <p:cNvSpPr txBox="1"/>
          <p:nvPr/>
        </p:nvSpPr>
        <p:spPr>
          <a:xfrm>
            <a:off x="7146160" y="256975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66404C0-17C4-41D0-A6BA-AABA6170ED2A}"/>
              </a:ext>
            </a:extLst>
          </p:cNvPr>
          <p:cNvCxnSpPr>
            <a:stCxn id="4" idx="2"/>
          </p:cNvCxnSpPr>
          <p:nvPr/>
        </p:nvCxnSpPr>
        <p:spPr>
          <a:xfrm flipH="1">
            <a:off x="8305800" y="750332"/>
            <a:ext cx="690368" cy="392668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FD31DD8-8DC9-8A10-A2EB-11FA007BE631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8996168" y="750332"/>
            <a:ext cx="537968" cy="403892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CC58326-A4F0-D689-68E2-84A5DD409217}"/>
              </a:ext>
            </a:extLst>
          </p:cNvPr>
          <p:cNvCxnSpPr>
            <a:cxnSpLocks/>
          </p:cNvCxnSpPr>
          <p:nvPr/>
        </p:nvCxnSpPr>
        <p:spPr>
          <a:xfrm>
            <a:off x="7459066" y="3516436"/>
            <a:ext cx="3589934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8F3DCC2E-790C-A9AB-DED8-479528EBC9A3}"/>
              </a:ext>
            </a:extLst>
          </p:cNvPr>
          <p:cNvSpPr txBox="1"/>
          <p:nvPr/>
        </p:nvSpPr>
        <p:spPr>
          <a:xfrm>
            <a:off x="7623538" y="1257047"/>
            <a:ext cx="1075936" cy="369332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/>
              <a:t>x1 &lt; 0.7 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8CE9B1E-C55A-C2A4-17BF-03624D112D9E}"/>
              </a:ext>
            </a:extLst>
          </p:cNvPr>
          <p:cNvCxnSpPr>
            <a:cxnSpLocks/>
          </p:cNvCxnSpPr>
          <p:nvPr/>
        </p:nvCxnSpPr>
        <p:spPr>
          <a:xfrm flipH="1">
            <a:off x="7618277" y="1689853"/>
            <a:ext cx="218251" cy="171535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15">
            <a:extLst>
              <a:ext uri="{FF2B5EF4-FFF2-40B4-BE49-F238E27FC236}">
                <a16:creationId xmlns:a16="http://schemas.microsoft.com/office/drawing/2014/main" id="{0418A75F-2AA9-AC34-BEF1-110A46E4A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0470" y="1764208"/>
            <a:ext cx="325730" cy="36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00B050"/>
                </a:solidFill>
              </a:rPr>
              <a:t>o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1C318F2-AA30-67A8-365A-C96D5826E47F}"/>
              </a:ext>
            </a:extLst>
          </p:cNvPr>
          <p:cNvCxnSpPr>
            <a:cxnSpLocks/>
          </p:cNvCxnSpPr>
          <p:nvPr/>
        </p:nvCxnSpPr>
        <p:spPr>
          <a:xfrm>
            <a:off x="8382000" y="1730005"/>
            <a:ext cx="162749" cy="154516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8">
            <a:extLst>
              <a:ext uri="{FF2B5EF4-FFF2-40B4-BE49-F238E27FC236}">
                <a16:creationId xmlns:a16="http://schemas.microsoft.com/office/drawing/2014/main" id="{275959B1-11FC-39CE-ABD4-0D2A774D5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0094" y="1763886"/>
            <a:ext cx="312906" cy="36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0ABEE7-7A9A-B9D1-AEED-29260E39C26D}"/>
              </a:ext>
            </a:extLst>
          </p:cNvPr>
          <p:cNvSpPr txBox="1"/>
          <p:nvPr/>
        </p:nvSpPr>
        <p:spPr>
          <a:xfrm>
            <a:off x="9152106" y="1287022"/>
            <a:ext cx="1075936" cy="369332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/>
              <a:t>x2 &lt; 0.8 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263A6A2-5572-DAA0-BD63-1CDE54EF97E0}"/>
              </a:ext>
            </a:extLst>
          </p:cNvPr>
          <p:cNvCxnSpPr>
            <a:cxnSpLocks/>
          </p:cNvCxnSpPr>
          <p:nvPr/>
        </p:nvCxnSpPr>
        <p:spPr>
          <a:xfrm flipH="1">
            <a:off x="9146845" y="1719828"/>
            <a:ext cx="218251" cy="171535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75DEC13-80AB-9E72-1B72-6C44F12DB3C7}"/>
              </a:ext>
            </a:extLst>
          </p:cNvPr>
          <p:cNvCxnSpPr>
            <a:cxnSpLocks/>
          </p:cNvCxnSpPr>
          <p:nvPr/>
        </p:nvCxnSpPr>
        <p:spPr>
          <a:xfrm>
            <a:off x="9910568" y="1759980"/>
            <a:ext cx="162749" cy="154516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8">
            <a:extLst>
              <a:ext uri="{FF2B5EF4-FFF2-40B4-BE49-F238E27FC236}">
                <a16:creationId xmlns:a16="http://schemas.microsoft.com/office/drawing/2014/main" id="{DE38F8FA-E56E-4578-6279-2F2688706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4347" y="1841737"/>
            <a:ext cx="312906" cy="36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FF0000"/>
                </a:solidFill>
              </a:rPr>
              <a:t>x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39B3974-2FF9-0E11-4AE7-F5D7CCEF2620}"/>
              </a:ext>
            </a:extLst>
          </p:cNvPr>
          <p:cNvCxnSpPr>
            <a:cxnSpLocks/>
          </p:cNvCxnSpPr>
          <p:nvPr/>
        </p:nvCxnSpPr>
        <p:spPr>
          <a:xfrm>
            <a:off x="9601200" y="4126135"/>
            <a:ext cx="0" cy="1599977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BBD41465-5AD6-0951-2545-BE52D8EAE59D}"/>
              </a:ext>
            </a:extLst>
          </p:cNvPr>
          <p:cNvSpPr txBox="1"/>
          <p:nvPr/>
        </p:nvSpPr>
        <p:spPr>
          <a:xfrm>
            <a:off x="9347982" y="75275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3B5144E-6694-4853-0164-56F6FC6BA1A8}"/>
              </a:ext>
            </a:extLst>
          </p:cNvPr>
          <p:cNvSpPr txBox="1"/>
          <p:nvPr/>
        </p:nvSpPr>
        <p:spPr>
          <a:xfrm>
            <a:off x="8305800" y="76425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12810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1762-BB30-6942-3DEF-A60569700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tree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B2BAB-3AFC-F809-D7B7-413BA2157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922" y="1447800"/>
            <a:ext cx="60198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/>
              <a:t>Training</a:t>
            </a:r>
            <a:endParaRPr lang="en-US" sz="2800"/>
          </a:p>
          <a:p>
            <a:pPr marL="0" indent="0">
              <a:buNone/>
            </a:pPr>
            <a:r>
              <a:rPr lang="en-US" sz="2800"/>
              <a:t>Recursively, for each node in tree: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/>
              <a:t>If labels in the node are mixed:</a:t>
            </a:r>
          </a:p>
          <a:p>
            <a:pPr marL="1314450" lvl="2" indent="-514350">
              <a:buFont typeface="+mj-lt"/>
              <a:buAutoNum type="alphaLcPeriod"/>
            </a:pPr>
            <a:r>
              <a:rPr lang="en-US"/>
              <a:t>Choose attribute and split values based on data that reaches each node</a:t>
            </a:r>
          </a:p>
          <a:p>
            <a:pPr marL="1314450" lvl="2" indent="-514350">
              <a:buFont typeface="+mj-lt"/>
              <a:buAutoNum type="alphaLcPeriod"/>
            </a:pPr>
            <a:r>
              <a:rPr lang="en-US"/>
              <a:t>Branch and create 2 (or more) nodes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/>
              <a:t>Return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B072A64-028A-7D1A-448C-71D2C8F3F143}"/>
              </a:ext>
            </a:extLst>
          </p:cNvPr>
          <p:cNvGrpSpPr>
            <a:grpSpLocks/>
          </p:cNvGrpSpPr>
          <p:nvPr/>
        </p:nvGrpSpPr>
        <p:grpSpPr bwMode="auto">
          <a:xfrm>
            <a:off x="6858000" y="3287712"/>
            <a:ext cx="4038600" cy="3417888"/>
            <a:chOff x="4267200" y="2667000"/>
            <a:chExt cx="4038600" cy="341733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FE65FF7-2BFA-D67A-2942-FF470D7F60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32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B02775F-FF76-2162-BC41-D8A89DEC23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66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1" name="TextBox 6">
              <a:extLst>
                <a:ext uri="{FF2B5EF4-FFF2-40B4-BE49-F238E27FC236}">
                  <a16:creationId xmlns:a16="http://schemas.microsoft.com/office/drawing/2014/main" id="{ECCD0BA7-5A60-DCC2-EDE8-417FB7F608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6600" y="4191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743966B5-A22A-D80E-A98C-40AB680521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00" y="4038600"/>
              <a:ext cx="228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34E27F0A-A177-A7A4-71AA-A1ED13287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800" y="2895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4" name="TextBox 9">
              <a:extLst>
                <a:ext uri="{FF2B5EF4-FFF2-40B4-BE49-F238E27FC236}">
                  <a16:creationId xmlns:a16="http://schemas.microsoft.com/office/drawing/2014/main" id="{A705910C-1F87-8DF6-0C33-720C7D55FC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800" y="3429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67EB4A33-3375-9241-6F3A-4E26E42CB1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8400" y="3048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131E4B28-0551-BB7E-5A37-2103D25CE3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3657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17" name="TextBox 12">
              <a:extLst>
                <a:ext uri="{FF2B5EF4-FFF2-40B4-BE49-F238E27FC236}">
                  <a16:creationId xmlns:a16="http://schemas.microsoft.com/office/drawing/2014/main" id="{C54C3B36-6130-FD9A-BA2C-B7935203FE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2200" y="3352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95ECC2DB-0774-B565-BABD-518CF35315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3200" y="44196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19" name="TextBox 14">
              <a:extLst>
                <a:ext uri="{FF2B5EF4-FFF2-40B4-BE49-F238E27FC236}">
                  <a16:creationId xmlns:a16="http://schemas.microsoft.com/office/drawing/2014/main" id="{615320BE-39B2-4BE4-9F77-B5570822C9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1600" y="4648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id="{DDBBDA0E-B52C-7933-8F6D-607388D5D4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4000" y="4114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1" name="TextBox 16">
              <a:extLst>
                <a:ext uri="{FF2B5EF4-FFF2-40B4-BE49-F238E27FC236}">
                  <a16:creationId xmlns:a16="http://schemas.microsoft.com/office/drawing/2014/main" id="{5FD5FC01-B4DE-FB13-F377-91DFF53565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3600" y="5029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2" name="TextBox 17">
              <a:extLst>
                <a:ext uri="{FF2B5EF4-FFF2-40B4-BE49-F238E27FC236}">
                  <a16:creationId xmlns:a16="http://schemas.microsoft.com/office/drawing/2014/main" id="{ED1D0DAF-2C7D-94DD-BD2D-E2D4E2F6FA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9800" y="4343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23" name="TextBox 18">
              <a:extLst>
                <a:ext uri="{FF2B5EF4-FFF2-40B4-BE49-F238E27FC236}">
                  <a16:creationId xmlns:a16="http://schemas.microsoft.com/office/drawing/2014/main" id="{E8CAE8A2-727F-2DFB-5D46-60DF2E1B35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9800" y="3962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62AC9F05-EB05-21D1-CB29-DE659E7ABD0D}"/>
                </a:ext>
              </a:extLst>
            </p:cNvPr>
            <p:cNvCxnSpPr/>
            <p:nvPr/>
          </p:nvCxnSpPr>
          <p:spPr>
            <a:xfrm rot="5400000" flipH="1" flipV="1">
              <a:off x="3389555" y="4152658"/>
              <a:ext cx="2972904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8F947A2-E74A-73AB-9CDE-327AFD864050}"/>
                </a:ext>
              </a:extLst>
            </p:cNvPr>
            <p:cNvCxnSpPr/>
            <p:nvPr/>
          </p:nvCxnSpPr>
          <p:spPr>
            <a:xfrm flipV="1">
              <a:off x="4876800" y="5638317"/>
              <a:ext cx="3429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1">
              <a:extLst>
                <a:ext uri="{FF2B5EF4-FFF2-40B4-BE49-F238E27FC236}">
                  <a16:creationId xmlns:a16="http://schemas.microsoft.com/office/drawing/2014/main" id="{1D8DB70F-A7B2-590B-FFE8-A7203A6EAE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7200" y="51816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/>
                <a:t>x2</a:t>
              </a:r>
            </a:p>
          </p:txBody>
        </p:sp>
        <p:sp>
          <p:nvSpPr>
            <p:cNvPr id="27" name="TextBox 22">
              <a:extLst>
                <a:ext uri="{FF2B5EF4-FFF2-40B4-BE49-F238E27FC236}">
                  <a16:creationId xmlns:a16="http://schemas.microsoft.com/office/drawing/2014/main" id="{E9138003-58A7-E12C-285D-CEFCE08340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5400" y="57150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/>
                <a:t>x1</a:t>
              </a:r>
            </a:p>
          </p:txBody>
        </p: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F14990C-37B1-3FED-C40B-D08CC1413991}"/>
              </a:ext>
            </a:extLst>
          </p:cNvPr>
          <p:cNvCxnSpPr/>
          <p:nvPr/>
        </p:nvCxnSpPr>
        <p:spPr>
          <a:xfrm>
            <a:off x="7478065" y="4647865"/>
            <a:ext cx="3657600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E4452B5-CEBF-98A5-3417-B1B67F01F84C}"/>
              </a:ext>
            </a:extLst>
          </p:cNvPr>
          <p:cNvSpPr txBox="1"/>
          <p:nvPr/>
        </p:nvSpPr>
        <p:spPr>
          <a:xfrm>
            <a:off x="8458200" y="381000"/>
            <a:ext cx="1075936" cy="369332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/>
              <a:t>x2 &lt; 0.6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EC1B8A-6B1E-E012-4A24-E7F9725CA97F}"/>
              </a:ext>
            </a:extLst>
          </p:cNvPr>
          <p:cNvSpPr txBox="1"/>
          <p:nvPr/>
        </p:nvSpPr>
        <p:spPr>
          <a:xfrm>
            <a:off x="6862482" y="631625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(0,0)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735A2D-D7D9-C45E-84C1-602670701012}"/>
              </a:ext>
            </a:extLst>
          </p:cNvPr>
          <p:cNvSpPr txBox="1"/>
          <p:nvPr/>
        </p:nvSpPr>
        <p:spPr>
          <a:xfrm>
            <a:off x="10806087" y="631274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614492-1295-494A-73E4-FCC7175EEE3C}"/>
              </a:ext>
            </a:extLst>
          </p:cNvPr>
          <p:cNvSpPr txBox="1"/>
          <p:nvPr/>
        </p:nvSpPr>
        <p:spPr>
          <a:xfrm>
            <a:off x="7146160" y="310315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66404C0-17C4-41D0-A6BA-AABA6170ED2A}"/>
              </a:ext>
            </a:extLst>
          </p:cNvPr>
          <p:cNvCxnSpPr>
            <a:stCxn id="4" idx="2"/>
          </p:cNvCxnSpPr>
          <p:nvPr/>
        </p:nvCxnSpPr>
        <p:spPr>
          <a:xfrm flipH="1">
            <a:off x="8305800" y="750332"/>
            <a:ext cx="690368" cy="392668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FD31DD8-8DC9-8A10-A2EB-11FA007BE631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8996168" y="750332"/>
            <a:ext cx="537968" cy="403892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CC58326-A4F0-D689-68E2-84A5DD409217}"/>
              </a:ext>
            </a:extLst>
          </p:cNvPr>
          <p:cNvCxnSpPr>
            <a:cxnSpLocks/>
          </p:cNvCxnSpPr>
          <p:nvPr/>
        </p:nvCxnSpPr>
        <p:spPr>
          <a:xfrm>
            <a:off x="7459066" y="4049836"/>
            <a:ext cx="3589934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8F3DCC2E-790C-A9AB-DED8-479528EBC9A3}"/>
              </a:ext>
            </a:extLst>
          </p:cNvPr>
          <p:cNvSpPr txBox="1"/>
          <p:nvPr/>
        </p:nvSpPr>
        <p:spPr>
          <a:xfrm>
            <a:off x="7623538" y="1257047"/>
            <a:ext cx="1075936" cy="369332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/>
              <a:t>x1 &lt; 0.7 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8CE9B1E-C55A-C2A4-17BF-03624D112D9E}"/>
              </a:ext>
            </a:extLst>
          </p:cNvPr>
          <p:cNvCxnSpPr>
            <a:cxnSpLocks/>
          </p:cNvCxnSpPr>
          <p:nvPr/>
        </p:nvCxnSpPr>
        <p:spPr>
          <a:xfrm flipH="1">
            <a:off x="7618277" y="1689853"/>
            <a:ext cx="218251" cy="171535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15">
            <a:extLst>
              <a:ext uri="{FF2B5EF4-FFF2-40B4-BE49-F238E27FC236}">
                <a16:creationId xmlns:a16="http://schemas.microsoft.com/office/drawing/2014/main" id="{0418A75F-2AA9-AC34-BEF1-110A46E4A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0470" y="1764208"/>
            <a:ext cx="325730" cy="36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00B050"/>
                </a:solidFill>
              </a:rPr>
              <a:t>o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1C318F2-AA30-67A8-365A-C96D5826E47F}"/>
              </a:ext>
            </a:extLst>
          </p:cNvPr>
          <p:cNvCxnSpPr>
            <a:cxnSpLocks/>
          </p:cNvCxnSpPr>
          <p:nvPr/>
        </p:nvCxnSpPr>
        <p:spPr>
          <a:xfrm>
            <a:off x="8382000" y="1730005"/>
            <a:ext cx="162749" cy="154516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8">
            <a:extLst>
              <a:ext uri="{FF2B5EF4-FFF2-40B4-BE49-F238E27FC236}">
                <a16:creationId xmlns:a16="http://schemas.microsoft.com/office/drawing/2014/main" id="{275959B1-11FC-39CE-ABD4-0D2A774D5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0094" y="1763886"/>
            <a:ext cx="312906" cy="36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0ABEE7-7A9A-B9D1-AEED-29260E39C26D}"/>
              </a:ext>
            </a:extLst>
          </p:cNvPr>
          <p:cNvSpPr txBox="1"/>
          <p:nvPr/>
        </p:nvSpPr>
        <p:spPr>
          <a:xfrm>
            <a:off x="9152106" y="1287022"/>
            <a:ext cx="1075936" cy="369332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/>
              <a:t>x2 &lt; 0.8 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263A6A2-5572-DAA0-BD63-1CDE54EF97E0}"/>
              </a:ext>
            </a:extLst>
          </p:cNvPr>
          <p:cNvCxnSpPr>
            <a:cxnSpLocks/>
          </p:cNvCxnSpPr>
          <p:nvPr/>
        </p:nvCxnSpPr>
        <p:spPr>
          <a:xfrm flipH="1">
            <a:off x="9146845" y="1719828"/>
            <a:ext cx="218251" cy="171535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75DEC13-80AB-9E72-1B72-6C44F12DB3C7}"/>
              </a:ext>
            </a:extLst>
          </p:cNvPr>
          <p:cNvCxnSpPr>
            <a:cxnSpLocks/>
          </p:cNvCxnSpPr>
          <p:nvPr/>
        </p:nvCxnSpPr>
        <p:spPr>
          <a:xfrm>
            <a:off x="9910568" y="1759980"/>
            <a:ext cx="162749" cy="154516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8">
            <a:extLst>
              <a:ext uri="{FF2B5EF4-FFF2-40B4-BE49-F238E27FC236}">
                <a16:creationId xmlns:a16="http://schemas.microsoft.com/office/drawing/2014/main" id="{DE38F8FA-E56E-4578-6279-2F2688706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4347" y="1841737"/>
            <a:ext cx="312906" cy="36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223A469-55CE-58BF-7513-5D14BE786B6A}"/>
              </a:ext>
            </a:extLst>
          </p:cNvPr>
          <p:cNvSpPr txBox="1"/>
          <p:nvPr/>
        </p:nvSpPr>
        <p:spPr>
          <a:xfrm>
            <a:off x="8906779" y="1986227"/>
            <a:ext cx="726481" cy="261610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/>
              <a:t>x1 &lt; 0.4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6318830-AFCF-03DE-12EC-22AE66F389B0}"/>
              </a:ext>
            </a:extLst>
          </p:cNvPr>
          <p:cNvSpPr txBox="1"/>
          <p:nvPr/>
        </p:nvSpPr>
        <p:spPr>
          <a:xfrm>
            <a:off x="9346836" y="2555488"/>
            <a:ext cx="726481" cy="261610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/>
              <a:t>x1 &lt; 0.5 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6D689D9-D005-3872-E7B3-38C746E624F1}"/>
              </a:ext>
            </a:extLst>
          </p:cNvPr>
          <p:cNvCxnSpPr>
            <a:cxnSpLocks/>
          </p:cNvCxnSpPr>
          <p:nvPr/>
        </p:nvCxnSpPr>
        <p:spPr>
          <a:xfrm>
            <a:off x="9601200" y="4659535"/>
            <a:ext cx="0" cy="1599977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C647497-8FC7-8999-998A-060BEFCC16C5}"/>
              </a:ext>
            </a:extLst>
          </p:cNvPr>
          <p:cNvCxnSpPr>
            <a:cxnSpLocks/>
          </p:cNvCxnSpPr>
          <p:nvPr/>
        </p:nvCxnSpPr>
        <p:spPr>
          <a:xfrm>
            <a:off x="8697233" y="4049836"/>
            <a:ext cx="0" cy="609699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2E413C8-441A-2BDE-07EB-52ECF55DDEE2}"/>
              </a:ext>
            </a:extLst>
          </p:cNvPr>
          <p:cNvCxnSpPr>
            <a:cxnSpLocks/>
          </p:cNvCxnSpPr>
          <p:nvPr/>
        </p:nvCxnSpPr>
        <p:spPr>
          <a:xfrm>
            <a:off x="9144000" y="4038166"/>
            <a:ext cx="0" cy="609699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CA47B50-BA5F-66E4-AE95-A0827588E1F2}"/>
              </a:ext>
            </a:extLst>
          </p:cNvPr>
          <p:cNvCxnSpPr>
            <a:cxnSpLocks/>
          </p:cNvCxnSpPr>
          <p:nvPr/>
        </p:nvCxnSpPr>
        <p:spPr>
          <a:xfrm>
            <a:off x="9428914" y="2315760"/>
            <a:ext cx="162749" cy="154516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2E595AA5-E9BB-8753-A521-99443183961E}"/>
              </a:ext>
            </a:extLst>
          </p:cNvPr>
          <p:cNvCxnSpPr>
            <a:cxnSpLocks/>
          </p:cNvCxnSpPr>
          <p:nvPr/>
        </p:nvCxnSpPr>
        <p:spPr>
          <a:xfrm flipH="1">
            <a:off x="8886527" y="2328146"/>
            <a:ext cx="218251" cy="171535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8">
            <a:extLst>
              <a:ext uri="{FF2B5EF4-FFF2-40B4-BE49-F238E27FC236}">
                <a16:creationId xmlns:a16="http://schemas.microsoft.com/office/drawing/2014/main" id="{F0D6581F-B558-611A-73DE-F8797933A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7012" y="2467632"/>
            <a:ext cx="312906" cy="36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FF0000"/>
                </a:solidFill>
              </a:rPr>
              <a:t>x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872981B-9062-9B8B-5A0A-375D58A6C622}"/>
              </a:ext>
            </a:extLst>
          </p:cNvPr>
          <p:cNvCxnSpPr>
            <a:cxnSpLocks/>
          </p:cNvCxnSpPr>
          <p:nvPr/>
        </p:nvCxnSpPr>
        <p:spPr>
          <a:xfrm>
            <a:off x="9827557" y="2879135"/>
            <a:ext cx="162749" cy="154516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8">
            <a:extLst>
              <a:ext uri="{FF2B5EF4-FFF2-40B4-BE49-F238E27FC236}">
                <a16:creationId xmlns:a16="http://schemas.microsoft.com/office/drawing/2014/main" id="{D1CA2C22-49F8-CE99-D90B-F44175183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4595" y="2894183"/>
            <a:ext cx="312906" cy="36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54" name="TextBox 12">
            <a:extLst>
              <a:ext uri="{FF2B5EF4-FFF2-40B4-BE49-F238E27FC236}">
                <a16:creationId xmlns:a16="http://schemas.microsoft.com/office/drawing/2014/main" id="{F4573FFE-6C24-3218-AC71-A33004CB8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03184" y="2939931"/>
            <a:ext cx="325730" cy="36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00B050"/>
                </a:solidFill>
              </a:rPr>
              <a:t>o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38F67F0-B5F2-C753-482E-BE9634D627AA}"/>
              </a:ext>
            </a:extLst>
          </p:cNvPr>
          <p:cNvCxnSpPr>
            <a:cxnSpLocks/>
          </p:cNvCxnSpPr>
          <p:nvPr/>
        </p:nvCxnSpPr>
        <p:spPr>
          <a:xfrm flipH="1">
            <a:off x="9319788" y="2847917"/>
            <a:ext cx="218251" cy="171535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CE0E3447-2841-82E1-7711-5936920393CC}"/>
              </a:ext>
            </a:extLst>
          </p:cNvPr>
          <p:cNvSpPr txBox="1"/>
          <p:nvPr/>
        </p:nvSpPr>
        <p:spPr>
          <a:xfrm>
            <a:off x="9347982" y="75275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BEB6E5E-B8B6-24D9-B0F5-044F3BF497AD}"/>
              </a:ext>
            </a:extLst>
          </p:cNvPr>
          <p:cNvSpPr txBox="1"/>
          <p:nvPr/>
        </p:nvSpPr>
        <p:spPr>
          <a:xfrm>
            <a:off x="8305800" y="76425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2430719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1762-BB30-6942-3DEF-A60569700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tree algorithm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008FD1A-90D1-D89A-95D7-610A31042016}"/>
              </a:ext>
            </a:extLst>
          </p:cNvPr>
          <p:cNvGrpSpPr>
            <a:grpSpLocks/>
          </p:cNvGrpSpPr>
          <p:nvPr/>
        </p:nvGrpSpPr>
        <p:grpSpPr bwMode="auto">
          <a:xfrm>
            <a:off x="6858000" y="3287712"/>
            <a:ext cx="4038600" cy="3417888"/>
            <a:chOff x="4267200" y="2667000"/>
            <a:chExt cx="4038600" cy="341733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DBEF231-1B5A-861E-33C0-3649ADE9AD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32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BD7B364-AAFC-D54B-19BF-D248A35B3F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6600" y="35052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29" name="TextBox 6">
              <a:extLst>
                <a:ext uri="{FF2B5EF4-FFF2-40B4-BE49-F238E27FC236}">
                  <a16:creationId xmlns:a16="http://schemas.microsoft.com/office/drawing/2014/main" id="{F99720D6-0A21-1A28-172B-0254AFCD7D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6600" y="4191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30" name="TextBox 7">
              <a:extLst>
                <a:ext uri="{FF2B5EF4-FFF2-40B4-BE49-F238E27FC236}">
                  <a16:creationId xmlns:a16="http://schemas.microsoft.com/office/drawing/2014/main" id="{CDD3F07E-70F9-3109-FFC9-F157081FAC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00" y="4038600"/>
              <a:ext cx="228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31" name="TextBox 8">
              <a:extLst>
                <a:ext uri="{FF2B5EF4-FFF2-40B4-BE49-F238E27FC236}">
                  <a16:creationId xmlns:a16="http://schemas.microsoft.com/office/drawing/2014/main" id="{F3BB5587-DFF0-C83F-1C66-F5D635C2FA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800" y="2895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32" name="TextBox 9">
              <a:extLst>
                <a:ext uri="{FF2B5EF4-FFF2-40B4-BE49-F238E27FC236}">
                  <a16:creationId xmlns:a16="http://schemas.microsoft.com/office/drawing/2014/main" id="{C81A2228-1E57-1F51-543F-7F074F2642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800" y="3429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33" name="TextBox 10">
              <a:extLst>
                <a:ext uri="{FF2B5EF4-FFF2-40B4-BE49-F238E27FC236}">
                  <a16:creationId xmlns:a16="http://schemas.microsoft.com/office/drawing/2014/main" id="{954CEF74-2486-0F6D-DE7D-6A214795EA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8400" y="3048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34" name="TextBox 11">
              <a:extLst>
                <a:ext uri="{FF2B5EF4-FFF2-40B4-BE49-F238E27FC236}">
                  <a16:creationId xmlns:a16="http://schemas.microsoft.com/office/drawing/2014/main" id="{E0033404-5454-73E2-C6D7-CBF9B9DF62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36576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35" name="TextBox 12">
              <a:extLst>
                <a:ext uri="{FF2B5EF4-FFF2-40B4-BE49-F238E27FC236}">
                  <a16:creationId xmlns:a16="http://schemas.microsoft.com/office/drawing/2014/main" id="{6F12D23A-C109-10A6-69E9-3EC6509667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2200" y="3352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36" name="TextBox 13">
              <a:extLst>
                <a:ext uri="{FF2B5EF4-FFF2-40B4-BE49-F238E27FC236}">
                  <a16:creationId xmlns:a16="http://schemas.microsoft.com/office/drawing/2014/main" id="{FD1F1D71-EE6E-7D69-32EA-CF79610A55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3200" y="44196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37" name="TextBox 14">
              <a:extLst>
                <a:ext uri="{FF2B5EF4-FFF2-40B4-BE49-F238E27FC236}">
                  <a16:creationId xmlns:a16="http://schemas.microsoft.com/office/drawing/2014/main" id="{C3F22D90-C157-D807-A4FF-644DE7F6C9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1600" y="4648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38" name="TextBox 15">
              <a:extLst>
                <a:ext uri="{FF2B5EF4-FFF2-40B4-BE49-F238E27FC236}">
                  <a16:creationId xmlns:a16="http://schemas.microsoft.com/office/drawing/2014/main" id="{3C199847-8C02-4AAE-2003-4648A771E9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4000" y="41148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39" name="TextBox 16">
              <a:extLst>
                <a:ext uri="{FF2B5EF4-FFF2-40B4-BE49-F238E27FC236}">
                  <a16:creationId xmlns:a16="http://schemas.microsoft.com/office/drawing/2014/main" id="{BE512E7A-62E1-3CDD-4A87-1B1BE4E8C5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3600" y="50292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40" name="TextBox 17">
              <a:extLst>
                <a:ext uri="{FF2B5EF4-FFF2-40B4-BE49-F238E27FC236}">
                  <a16:creationId xmlns:a16="http://schemas.microsoft.com/office/drawing/2014/main" id="{15476E59-66C0-FEFD-6608-C712BD25E8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9800" y="4343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sp>
          <p:nvSpPr>
            <p:cNvPr id="41" name="TextBox 18">
              <a:extLst>
                <a:ext uri="{FF2B5EF4-FFF2-40B4-BE49-F238E27FC236}">
                  <a16:creationId xmlns:a16="http://schemas.microsoft.com/office/drawing/2014/main" id="{E870551C-2387-BD60-4F59-743E83E34D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9800" y="3962400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b="1">
                  <a:solidFill>
                    <a:srgbClr val="00B050"/>
                  </a:solidFill>
                </a:rPr>
                <a:t>o</a:t>
              </a: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D3A63D11-E11D-4AE3-5380-E08F00ED0265}"/>
                </a:ext>
              </a:extLst>
            </p:cNvPr>
            <p:cNvCxnSpPr/>
            <p:nvPr/>
          </p:nvCxnSpPr>
          <p:spPr>
            <a:xfrm rot="5400000" flipH="1" flipV="1">
              <a:off x="3389555" y="4152658"/>
              <a:ext cx="2972904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A8F2821-D235-B941-F9B3-F718D2A818D3}"/>
                </a:ext>
              </a:extLst>
            </p:cNvPr>
            <p:cNvCxnSpPr/>
            <p:nvPr/>
          </p:nvCxnSpPr>
          <p:spPr>
            <a:xfrm flipV="1">
              <a:off x="4876800" y="5638317"/>
              <a:ext cx="3429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21">
              <a:extLst>
                <a:ext uri="{FF2B5EF4-FFF2-40B4-BE49-F238E27FC236}">
                  <a16:creationId xmlns:a16="http://schemas.microsoft.com/office/drawing/2014/main" id="{91AD9C22-9D34-DC46-8CC2-AF64335DE8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7200" y="51816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/>
                <a:t>x2</a:t>
              </a:r>
            </a:p>
          </p:txBody>
        </p:sp>
        <p:sp>
          <p:nvSpPr>
            <p:cNvPr id="45" name="TextBox 22">
              <a:extLst>
                <a:ext uri="{FF2B5EF4-FFF2-40B4-BE49-F238E27FC236}">
                  <a16:creationId xmlns:a16="http://schemas.microsoft.com/office/drawing/2014/main" id="{BDBE9CB4-1AEB-312B-49A9-8E342601B2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05400" y="5715000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/>
                <a:t>x1</a:t>
              </a:r>
            </a:p>
          </p:txBody>
        </p:sp>
      </p:grp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ACD6E61-20F3-A8E5-8958-023986630AD6}"/>
              </a:ext>
            </a:extLst>
          </p:cNvPr>
          <p:cNvCxnSpPr/>
          <p:nvPr/>
        </p:nvCxnSpPr>
        <p:spPr>
          <a:xfrm>
            <a:off x="7478065" y="4647865"/>
            <a:ext cx="3657600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92CD74B1-7C67-F51D-0138-C767250121F9}"/>
              </a:ext>
            </a:extLst>
          </p:cNvPr>
          <p:cNvSpPr txBox="1"/>
          <p:nvPr/>
        </p:nvSpPr>
        <p:spPr>
          <a:xfrm>
            <a:off x="6862482" y="631625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(0,0)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EC2295A-B421-3D3F-9568-1145FDBFB758}"/>
              </a:ext>
            </a:extLst>
          </p:cNvPr>
          <p:cNvSpPr txBox="1"/>
          <p:nvPr/>
        </p:nvSpPr>
        <p:spPr>
          <a:xfrm>
            <a:off x="10806087" y="631274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D857AC7-6B06-4EE9-57B8-8B21763DDC5F}"/>
              </a:ext>
            </a:extLst>
          </p:cNvPr>
          <p:cNvCxnSpPr>
            <a:cxnSpLocks/>
          </p:cNvCxnSpPr>
          <p:nvPr/>
        </p:nvCxnSpPr>
        <p:spPr>
          <a:xfrm>
            <a:off x="7459066" y="4049836"/>
            <a:ext cx="3589934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FB9D90F-9F29-B341-8DBD-F010F13DDB14}"/>
              </a:ext>
            </a:extLst>
          </p:cNvPr>
          <p:cNvCxnSpPr>
            <a:cxnSpLocks/>
          </p:cNvCxnSpPr>
          <p:nvPr/>
        </p:nvCxnSpPr>
        <p:spPr>
          <a:xfrm>
            <a:off x="9601200" y="4659535"/>
            <a:ext cx="0" cy="1599977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06D0D26-4D01-E056-243B-D52FCF9E5714}"/>
              </a:ext>
            </a:extLst>
          </p:cNvPr>
          <p:cNvCxnSpPr>
            <a:cxnSpLocks/>
          </p:cNvCxnSpPr>
          <p:nvPr/>
        </p:nvCxnSpPr>
        <p:spPr>
          <a:xfrm>
            <a:off x="8697233" y="4049836"/>
            <a:ext cx="0" cy="609699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1556B62-95E7-241E-2821-DAD1F539DC44}"/>
              </a:ext>
            </a:extLst>
          </p:cNvPr>
          <p:cNvCxnSpPr>
            <a:cxnSpLocks/>
          </p:cNvCxnSpPr>
          <p:nvPr/>
        </p:nvCxnSpPr>
        <p:spPr>
          <a:xfrm>
            <a:off x="9144000" y="4038166"/>
            <a:ext cx="0" cy="609699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F081215F-E117-2AB5-1049-00F110A14849}"/>
              </a:ext>
            </a:extLst>
          </p:cNvPr>
          <p:cNvSpPr txBox="1"/>
          <p:nvPr/>
        </p:nvSpPr>
        <p:spPr>
          <a:xfrm>
            <a:off x="10858500" y="4223375"/>
            <a:ext cx="190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/>
              <a:t>*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5A338B4-C573-A506-1656-C90790E6AE39}"/>
              </a:ext>
            </a:extLst>
          </p:cNvPr>
          <p:cNvSpPr txBox="1"/>
          <p:nvPr/>
        </p:nvSpPr>
        <p:spPr>
          <a:xfrm>
            <a:off x="8247487" y="4570399"/>
            <a:ext cx="190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/>
              <a:t>*</a:t>
            </a:r>
          </a:p>
        </p:txBody>
      </p:sp>
      <p:sp>
        <p:nvSpPr>
          <p:cNvPr id="55" name="Content Placeholder 54">
            <a:extLst>
              <a:ext uri="{FF2B5EF4-FFF2-40B4-BE49-F238E27FC236}">
                <a16:creationId xmlns:a16="http://schemas.microsoft.com/office/drawing/2014/main" id="{AD162D4C-3A74-8926-FAA2-07FF39A2C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3600" b="1">
              <a:latin typeface="+mn-lt"/>
            </a:endParaRPr>
          </a:p>
          <a:p>
            <a:pPr marL="0" indent="0">
              <a:buNone/>
            </a:pPr>
            <a:r>
              <a:rPr lang="en-US" sz="3600" b="1">
                <a:latin typeface="+mn-lt"/>
              </a:rPr>
              <a:t>Prediction</a:t>
            </a:r>
            <a:endParaRPr lang="en-US" sz="3600">
              <a:latin typeface="+mn-lt"/>
            </a:endParaRPr>
          </a:p>
          <a:p>
            <a:pPr marL="342900" indent="-342900">
              <a:buAutoNum type="arabicPeriod"/>
            </a:pPr>
            <a:r>
              <a:rPr lang="en-US" sz="3200">
                <a:latin typeface="+mn-lt"/>
              </a:rPr>
              <a:t>Check conditions to descend tree</a:t>
            </a:r>
          </a:p>
          <a:p>
            <a:pPr marL="342900" indent="-342900">
              <a:buAutoNum type="arabicPeriod"/>
            </a:pPr>
            <a:r>
              <a:rPr lang="en-US" sz="3200">
                <a:latin typeface="+mn-lt"/>
              </a:rPr>
              <a:t>Return label of leaf node</a:t>
            </a:r>
            <a:endParaRPr lang="en-US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44E8DF7-FDD7-3EF9-A555-87D03F16BFCA}"/>
              </a:ext>
            </a:extLst>
          </p:cNvPr>
          <p:cNvSpPr txBox="1"/>
          <p:nvPr/>
        </p:nvSpPr>
        <p:spPr>
          <a:xfrm>
            <a:off x="8458200" y="381000"/>
            <a:ext cx="1075936" cy="369332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/>
              <a:t>x2 &lt; 0.6 </a:t>
            </a: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7F31C5AC-AF2B-41F2-F682-7256CDC15987}"/>
              </a:ext>
            </a:extLst>
          </p:cNvPr>
          <p:cNvCxnSpPr>
            <a:stCxn id="102" idx="2"/>
          </p:cNvCxnSpPr>
          <p:nvPr/>
        </p:nvCxnSpPr>
        <p:spPr>
          <a:xfrm flipH="1">
            <a:off x="8305800" y="750332"/>
            <a:ext cx="690368" cy="392668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C664BC7D-0B03-1B9E-838A-F3899F050157}"/>
              </a:ext>
            </a:extLst>
          </p:cNvPr>
          <p:cNvCxnSpPr>
            <a:cxnSpLocks/>
            <a:stCxn id="102" idx="2"/>
          </p:cNvCxnSpPr>
          <p:nvPr/>
        </p:nvCxnSpPr>
        <p:spPr>
          <a:xfrm>
            <a:off x="8996168" y="750332"/>
            <a:ext cx="537968" cy="403892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1E2D6C6A-E860-4A17-F625-D24BDDB11F9A}"/>
              </a:ext>
            </a:extLst>
          </p:cNvPr>
          <p:cNvSpPr txBox="1"/>
          <p:nvPr/>
        </p:nvSpPr>
        <p:spPr>
          <a:xfrm>
            <a:off x="7623538" y="1257047"/>
            <a:ext cx="1075936" cy="369332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/>
              <a:t>x1 &lt; 0.7 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FA4C9FE8-0606-C3C9-1995-6EA4DD2AA3E0}"/>
              </a:ext>
            </a:extLst>
          </p:cNvPr>
          <p:cNvCxnSpPr>
            <a:cxnSpLocks/>
          </p:cNvCxnSpPr>
          <p:nvPr/>
        </p:nvCxnSpPr>
        <p:spPr>
          <a:xfrm flipH="1">
            <a:off x="7618277" y="1689853"/>
            <a:ext cx="218251" cy="171535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5">
            <a:extLst>
              <a:ext uri="{FF2B5EF4-FFF2-40B4-BE49-F238E27FC236}">
                <a16:creationId xmlns:a16="http://schemas.microsoft.com/office/drawing/2014/main" id="{668947EA-E9BC-0B9E-53A1-611EBFB4F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0470" y="1764208"/>
            <a:ext cx="325730" cy="36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00B050"/>
                </a:solidFill>
              </a:rPr>
              <a:t>o</a:t>
            </a:r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D27636EB-0B4B-00C9-9582-01096666F35E}"/>
              </a:ext>
            </a:extLst>
          </p:cNvPr>
          <p:cNvCxnSpPr>
            <a:cxnSpLocks/>
          </p:cNvCxnSpPr>
          <p:nvPr/>
        </p:nvCxnSpPr>
        <p:spPr>
          <a:xfrm>
            <a:off x="8382000" y="1730005"/>
            <a:ext cx="162749" cy="154516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8">
            <a:extLst>
              <a:ext uri="{FF2B5EF4-FFF2-40B4-BE49-F238E27FC236}">
                <a16:creationId xmlns:a16="http://schemas.microsoft.com/office/drawing/2014/main" id="{E7C5F4F7-151B-EB38-5849-704F2D963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0094" y="1763886"/>
            <a:ext cx="312906" cy="36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C312BD25-8D04-D031-0D2F-2719BFBDC0B5}"/>
              </a:ext>
            </a:extLst>
          </p:cNvPr>
          <p:cNvSpPr txBox="1"/>
          <p:nvPr/>
        </p:nvSpPr>
        <p:spPr>
          <a:xfrm>
            <a:off x="9152106" y="1287022"/>
            <a:ext cx="1075936" cy="369332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/>
              <a:t>x2 &lt; 0.8 </a:t>
            </a: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CDF33B0B-6492-5CB2-2FEF-AD96C60D92E6}"/>
              </a:ext>
            </a:extLst>
          </p:cNvPr>
          <p:cNvCxnSpPr>
            <a:cxnSpLocks/>
          </p:cNvCxnSpPr>
          <p:nvPr/>
        </p:nvCxnSpPr>
        <p:spPr>
          <a:xfrm flipH="1">
            <a:off x="9146845" y="1719828"/>
            <a:ext cx="218251" cy="171535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AD687BDF-7C16-F2A3-B0F7-3EABF757A574}"/>
              </a:ext>
            </a:extLst>
          </p:cNvPr>
          <p:cNvCxnSpPr>
            <a:cxnSpLocks/>
          </p:cNvCxnSpPr>
          <p:nvPr/>
        </p:nvCxnSpPr>
        <p:spPr>
          <a:xfrm>
            <a:off x="9910568" y="1759980"/>
            <a:ext cx="162749" cy="154516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8">
            <a:extLst>
              <a:ext uri="{FF2B5EF4-FFF2-40B4-BE49-F238E27FC236}">
                <a16:creationId xmlns:a16="http://schemas.microsoft.com/office/drawing/2014/main" id="{2E1B75F8-E675-E2F5-F0CC-2C35C489B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4347" y="1841737"/>
            <a:ext cx="312906" cy="36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03B0B866-36FE-7E37-0624-65F0B002CD35}"/>
              </a:ext>
            </a:extLst>
          </p:cNvPr>
          <p:cNvSpPr txBox="1"/>
          <p:nvPr/>
        </p:nvSpPr>
        <p:spPr>
          <a:xfrm>
            <a:off x="8906779" y="1986227"/>
            <a:ext cx="726481" cy="261610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/>
              <a:t>x1 &lt; 0.4 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C46522BC-5FDA-419E-2CC7-07F530636DBC}"/>
              </a:ext>
            </a:extLst>
          </p:cNvPr>
          <p:cNvSpPr txBox="1"/>
          <p:nvPr/>
        </p:nvSpPr>
        <p:spPr>
          <a:xfrm>
            <a:off x="9346836" y="2555488"/>
            <a:ext cx="726481" cy="261610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/>
              <a:t>x1 &lt; 0.5 </a:t>
            </a: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1BCE7620-4A09-231C-8485-1FEB87594603}"/>
              </a:ext>
            </a:extLst>
          </p:cNvPr>
          <p:cNvCxnSpPr>
            <a:cxnSpLocks/>
          </p:cNvCxnSpPr>
          <p:nvPr/>
        </p:nvCxnSpPr>
        <p:spPr>
          <a:xfrm>
            <a:off x="9428914" y="2315760"/>
            <a:ext cx="162749" cy="154516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65AD82CE-615C-C8EE-7C47-08931BB4390C}"/>
              </a:ext>
            </a:extLst>
          </p:cNvPr>
          <p:cNvCxnSpPr>
            <a:cxnSpLocks/>
          </p:cNvCxnSpPr>
          <p:nvPr/>
        </p:nvCxnSpPr>
        <p:spPr>
          <a:xfrm flipH="1">
            <a:off x="8886527" y="2328146"/>
            <a:ext cx="218251" cy="171535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8">
            <a:extLst>
              <a:ext uri="{FF2B5EF4-FFF2-40B4-BE49-F238E27FC236}">
                <a16:creationId xmlns:a16="http://schemas.microsoft.com/office/drawing/2014/main" id="{397E3690-5F7A-3B34-DBA7-F322A1E11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7012" y="2467632"/>
            <a:ext cx="312906" cy="36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FF0000"/>
                </a:solidFill>
              </a:rPr>
              <a:t>x</a:t>
            </a:r>
          </a:p>
        </p:txBody>
      </p: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815711E5-EF00-0F9F-F3A6-A2E6C7060F83}"/>
              </a:ext>
            </a:extLst>
          </p:cNvPr>
          <p:cNvCxnSpPr>
            <a:cxnSpLocks/>
          </p:cNvCxnSpPr>
          <p:nvPr/>
        </p:nvCxnSpPr>
        <p:spPr>
          <a:xfrm>
            <a:off x="9827557" y="2879135"/>
            <a:ext cx="162749" cy="154516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8">
            <a:extLst>
              <a:ext uri="{FF2B5EF4-FFF2-40B4-BE49-F238E27FC236}">
                <a16:creationId xmlns:a16="http://schemas.microsoft.com/office/drawing/2014/main" id="{02CCE27A-BEC6-1591-F91A-B814C2C9F5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4595" y="2894183"/>
            <a:ext cx="312906" cy="36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21" name="TextBox 12">
            <a:extLst>
              <a:ext uri="{FF2B5EF4-FFF2-40B4-BE49-F238E27FC236}">
                <a16:creationId xmlns:a16="http://schemas.microsoft.com/office/drawing/2014/main" id="{E5DA3428-2718-4D9E-9302-44F7D0B9D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03184" y="2939931"/>
            <a:ext cx="325730" cy="36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00B050"/>
                </a:solidFill>
              </a:rPr>
              <a:t>o</a:t>
            </a:r>
          </a:p>
        </p:txBody>
      </p: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ADEB75DE-A74C-A92C-4003-7925E66DC1E2}"/>
              </a:ext>
            </a:extLst>
          </p:cNvPr>
          <p:cNvCxnSpPr>
            <a:cxnSpLocks/>
          </p:cNvCxnSpPr>
          <p:nvPr/>
        </p:nvCxnSpPr>
        <p:spPr>
          <a:xfrm flipH="1">
            <a:off x="9319788" y="2847917"/>
            <a:ext cx="218251" cy="171535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283203CD-FA08-FB5F-AE52-B80FB63AEA3D}"/>
              </a:ext>
            </a:extLst>
          </p:cNvPr>
          <p:cNvSpPr txBox="1"/>
          <p:nvPr/>
        </p:nvSpPr>
        <p:spPr>
          <a:xfrm>
            <a:off x="9347982" y="75275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n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AB1238A-DB9F-FC9E-CE2B-76EA3161E25B}"/>
              </a:ext>
            </a:extLst>
          </p:cNvPr>
          <p:cNvSpPr txBox="1"/>
          <p:nvPr/>
        </p:nvSpPr>
        <p:spPr>
          <a:xfrm>
            <a:off x="8305800" y="76425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820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D38F6-4F50-F563-0762-BB0D094D6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do you choose what/where to split?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8E47D-77D3-3E08-E145-757CFF824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0DD965-305B-867A-35CE-CB0321DF9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838200"/>
            <a:ext cx="8266634" cy="5638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F0C355-FF9E-070E-D707-A64E781FA454}"/>
              </a:ext>
            </a:extLst>
          </p:cNvPr>
          <p:cNvSpPr txBox="1"/>
          <p:nvPr/>
        </p:nvSpPr>
        <p:spPr>
          <a:xfrm>
            <a:off x="0" y="6550223"/>
            <a:ext cx="3070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Slide Source: </a:t>
            </a: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Zemel, Urtasun, Fidler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078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A4492-56B7-5B6B-016E-EB5907C00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Quantifying Uncertainty: Coin Flip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1878D-589B-8688-39AC-D067C6DBF1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45543B-515F-F779-5954-E5DFCA7E0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990600"/>
            <a:ext cx="8413555" cy="5867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22C695-49A7-AC2B-8849-24A2A861AD86}"/>
              </a:ext>
            </a:extLst>
          </p:cNvPr>
          <p:cNvSpPr txBox="1"/>
          <p:nvPr/>
        </p:nvSpPr>
        <p:spPr>
          <a:xfrm>
            <a:off x="0" y="6550223"/>
            <a:ext cx="3070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Slide Source: </a:t>
            </a: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Zemel, Urtasun, Fidler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201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A4492-56B7-5B6B-016E-EB5907C00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Quantifying Uncertainty: Coin Flip Example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22C695-49A7-AC2B-8849-24A2A861AD86}"/>
              </a:ext>
            </a:extLst>
          </p:cNvPr>
          <p:cNvSpPr txBox="1"/>
          <p:nvPr/>
        </p:nvSpPr>
        <p:spPr>
          <a:xfrm>
            <a:off x="0" y="6550223"/>
            <a:ext cx="3070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Slide Source: </a:t>
            </a: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Zemel, Urtasun, Fidler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Picture 6" descr="Bar charts of two coin distributions: 8/9 vs 1/9 and 4/9 vs 5/9"/>
          <p:cNvPicPr>
            <a:picLocks noChangeAspect="1"/>
          </p:cNvPicPr>
          <p:nvPr/>
        </p:nvPicPr>
        <p:blipFill>
          <a:blip r:embed="rId3"/>
          <a:srcRect l="14650" t="24353" r="12768" b="40817"/>
          <a:stretch>
            <a:fillRect/>
          </a:stretch>
        </p:blipFill>
        <p:spPr>
          <a:xfrm>
            <a:off x="1631852" y="2426677"/>
            <a:ext cx="5064370" cy="18358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27E2FB0-E571-A71F-DC0D-93E661F764D2}"/>
                  </a:ext>
                </a:extLst>
              </p:cNvPr>
              <p:cNvSpPr txBox="1"/>
              <p:nvPr/>
            </p:nvSpPr>
            <p:spPr>
              <a:xfrm>
                <a:off x="7772022" y="2070355"/>
                <a:ext cx="3657977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Why does entropy have that equation?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the probability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has value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a:rPr lang="en-US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US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/>
                  <a:t> is the number of binary search steps needed to identify value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Entropy is expectation of the number of binary search steps (i.e. bits) needed to identify the value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27E2FB0-E571-A71F-DC0D-93E661F764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022" y="2070355"/>
                <a:ext cx="3657977" cy="3416320"/>
              </a:xfrm>
              <a:prstGeom prst="rect">
                <a:avLst/>
              </a:prstGeom>
              <a:blipFill>
                <a:blip r:embed="rId4"/>
                <a:stretch>
                  <a:fillRect l="-1500" t="-1071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Equation 9"/>
              <p:cNvSpPr txBox="1"/>
              <p:nvPr/>
            </p:nvSpPr>
            <p:spPr>
              <a:xfrm>
                <a:off x="668215" y="1160585"/>
                <a:ext cx="1474147" cy="4013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600"/>
                  </a:spcBef>
                  <a:buNone/>
                </a:pPr>
                <a:r>
                  <a:rPr lang="en-US" sz="2000" b="1" dirty="0"/>
                  <a:t>Entropy </a:t>
                </a:r>
                <a14:m>
                  <m:oMath xmlns:m="http://schemas.openxmlformats.org/officeDocument/2006/math">
                    <m:r>
                      <a:rPr lang="en-US" sz="2000" b="0" i="1" dirty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/>
                  <a:t>:</a:t>
                </a:r>
              </a:p>
            </p:txBody>
          </p:sp>
        </mc:Choice>
        <mc:Fallback xmlns="">
          <p:sp>
            <p:nvSpPr>
              <p:cNvPr id="9" name="Equation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215" y="1160585"/>
                <a:ext cx="1474147" cy="401320"/>
              </a:xfrm>
              <a:prstGeom prst="rect">
                <a:avLst/>
              </a:prstGeom>
              <a:blipFill>
                <a:blip r:embed="rIdEq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 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Equation 10"/>
              <p:cNvSpPr txBox="1"/>
              <p:nvPr/>
            </p:nvSpPr>
            <p:spPr>
              <a:xfrm>
                <a:off x="2785071" y="1603717"/>
                <a:ext cx="3433182" cy="6682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6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b="0" i="1" dirty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2400" b="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dirty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sz="2400" b="0" i="1" dirty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dirty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b="0" i="1" dirty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  <m:sup/>
                        <m:e>
                          <m:r>
                            <a:rPr lang="en-US" sz="2400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b="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2400" b="0" i="1" dirty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400" b="0" i="0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dirty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400" b="0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US" sz="2400" b="0" i="1" dirty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sz="2400" b="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Equation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5071" y="1603717"/>
                <a:ext cx="3433182" cy="668288"/>
              </a:xfrm>
              <a:prstGeom prst="rect">
                <a:avLst/>
              </a:prstGeom>
              <a:blipFill>
                <a:blip r:embed="rIdEq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 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Equation 11"/>
              <p:cNvSpPr txBox="1"/>
              <p:nvPr/>
            </p:nvSpPr>
            <p:spPr>
              <a:xfrm>
                <a:off x="1067120" y="4417255"/>
                <a:ext cx="2719115" cy="6626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6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000" b="0" i="1" dirty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dirty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000" b="0" i="1" dirty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func>
                        <m:funcPr>
                          <m:ctrlPr>
                            <a:rPr lang="en-US" sz="2000" b="0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dirty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f>
                            <m:fPr>
                              <m:ctrlPr>
                                <a:rPr lang="en-US" sz="2000" b="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dirty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US" sz="2000" b="0" i="1" dirty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e>
                      </m:func>
                      <m:r>
                        <a:rPr lang="en-US" sz="2000" b="0" i="1" dirty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dirty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func>
                        <m:funcPr>
                          <m:ctrlPr>
                            <a:rPr lang="en-US" sz="2000" b="0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dirty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f>
                            <m:fPr>
                              <m:ctrlPr>
                                <a:rPr lang="en-US" sz="2000" b="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dirty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e>
                      </m:func>
                      <m:r>
                        <a:rPr lang="en-US" sz="2000" b="0" i="1" dirty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2000" b="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Equation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120" y="4417255"/>
                <a:ext cx="2719115" cy="662654"/>
              </a:xfrm>
              <a:prstGeom prst="rect">
                <a:avLst/>
              </a:prstGeom>
              <a:blipFill>
                <a:blip r:embed="rIdEq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 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Equation 12"/>
              <p:cNvSpPr txBox="1"/>
              <p:nvPr/>
            </p:nvSpPr>
            <p:spPr>
              <a:xfrm>
                <a:off x="4368105" y="4417255"/>
                <a:ext cx="3010314" cy="6657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6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000" b="0" i="1" dirty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dirty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000" b="0" i="1" dirty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func>
                        <m:funcPr>
                          <m:ctrlPr>
                            <a:rPr lang="en-US" sz="2000" b="0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dirty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f>
                            <m:fPr>
                              <m:ctrlPr>
                                <a:rPr lang="en-US" sz="2000" b="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dirty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2000" b="0" i="1" dirty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e>
                      </m:func>
                      <m:r>
                        <a:rPr lang="en-US" sz="2000" b="0" i="1" dirty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dirty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000" b="0" i="1" dirty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func>
                        <m:funcPr>
                          <m:ctrlPr>
                            <a:rPr lang="en-US" sz="2000" b="0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0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dirty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fName>
                        <m:e>
                          <m:f>
                            <m:fPr>
                              <m:ctrlPr>
                                <a:rPr lang="en-US" sz="2000" b="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dirty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2000" b="0" i="1" dirty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e>
                      </m:func>
                      <m:r>
                        <a:rPr lang="en-US" sz="2000" b="0" i="1" dirty="0">
                          <a:latin typeface="Cambria Math" panose="02040503050406030204" pitchFamily="18" charset="0"/>
                        </a:rPr>
                        <m:t>≈0.99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Equation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8105" y="4417255"/>
                <a:ext cx="3010314" cy="665702"/>
              </a:xfrm>
              <a:prstGeom prst="rect">
                <a:avLst/>
              </a:prstGeom>
              <a:blipFill>
                <a:blip r:embed="rIdEq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 </a:t>
                </a:r>
              </a:p>
            </p:txBody>
          </p:sp>
        </mc:Fallback>
      </mc:AlternateContent>
      <p:sp>
        <p:nvSpPr>
          <p:cNvPr id="13" name="TextBox 13"/>
          <p:cNvSpPr txBox="1"/>
          <p:nvPr/>
        </p:nvSpPr>
        <p:spPr>
          <a:xfrm>
            <a:off x="914400" y="5591908"/>
            <a:ext cx="6748656" cy="787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How surprised are we by a new value in the sequence?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How much information does it convey?</a:t>
            </a:r>
          </a:p>
        </p:txBody>
      </p:sp>
    </p:spTree>
    <p:extLst>
      <p:ext uri="{BB962C8B-B14F-4D97-AF65-F5344CB8AC3E}">
        <p14:creationId xmlns:p14="http://schemas.microsoft.com/office/powerpoint/2010/main" val="2583956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3F6BE-782F-1538-82E5-0665C7AB4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Entropy Explanation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DE8EEF-93B4-54F8-22C7-3B448A2CD7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Q: Why is entropy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/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  <m:sSub>
                              <m:sSubPr>
                                <m:ctrlPr>
                                  <a:rPr lang="en-US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  <m:r>
                          <m:rPr>
                            <m:nor/>
                          </m:rPr>
                          <a:rPr lang="en-US" i="0" dirty="0"/>
                          <m:t> </m:t>
                        </m:r>
                      </m:e>
                    </m:nary>
                  </m:oMath>
                </a14:m>
                <a:r>
                  <a:rPr lang="en-US" dirty="0"/>
                  <a:t>?</a:t>
                </a:r>
              </a:p>
              <a:p>
                <a:pPr marL="0" indent="0">
                  <a:buNone/>
                </a:pPr>
                <a:r>
                  <a:rPr lang="en-US" dirty="0"/>
                  <a:t>A: Entropy = average number of bits needed to encode X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E.g.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Expected bits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0.5∗1+0.25∗2+0∗0+0.25∗2=1.5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Entropy =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−0.5∗</m:t>
                    </m:r>
                    <m:func>
                      <m:func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400" i="0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i="0" dirty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0.5</m:t>
                        </m:r>
                      </m:e>
                    </m:func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−0.25∗</m:t>
                    </m:r>
                    <m:func>
                      <m:func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400" i="0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i="0" dirty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0.25</m:t>
                        </m:r>
                      </m:e>
                    </m:fun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−0−0.25∗</m:t>
                    </m:r>
                    <m:func>
                      <m:func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400" b="0" i="0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b="0" i="0" dirty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0.25</m:t>
                        </m:r>
                      </m:e>
                    </m:fun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DE8EEF-93B4-54F8-22C7-3B448A2CD7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89" t="-1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EC7CF83-3C43-4192-3A4A-013FD06C69D7}"/>
              </a:ext>
            </a:extLst>
          </p:cNvPr>
          <p:cNvGraphicFramePr>
            <a:graphicFrameLocks noGrp="1"/>
          </p:cNvGraphicFramePr>
          <p:nvPr/>
        </p:nvGraphicFramePr>
        <p:xfrm>
          <a:off x="2286000" y="2816701"/>
          <a:ext cx="6502400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0480">
                  <a:extLst>
                    <a:ext uri="{9D8B030D-6E8A-4147-A177-3AD203B41FA5}">
                      <a16:colId xmlns:a16="http://schemas.microsoft.com/office/drawing/2014/main" val="3183531968"/>
                    </a:ext>
                  </a:extLst>
                </a:gridCol>
                <a:gridCol w="1300480">
                  <a:extLst>
                    <a:ext uri="{9D8B030D-6E8A-4147-A177-3AD203B41FA5}">
                      <a16:colId xmlns:a16="http://schemas.microsoft.com/office/drawing/2014/main" val="557442894"/>
                    </a:ext>
                  </a:extLst>
                </a:gridCol>
                <a:gridCol w="1300480">
                  <a:extLst>
                    <a:ext uri="{9D8B030D-6E8A-4147-A177-3AD203B41FA5}">
                      <a16:colId xmlns:a16="http://schemas.microsoft.com/office/drawing/2014/main" val="2423439448"/>
                    </a:ext>
                  </a:extLst>
                </a:gridCol>
                <a:gridCol w="1300480">
                  <a:extLst>
                    <a:ext uri="{9D8B030D-6E8A-4147-A177-3AD203B41FA5}">
                      <a16:colId xmlns:a16="http://schemas.microsoft.com/office/drawing/2014/main" val="1050970439"/>
                    </a:ext>
                  </a:extLst>
                </a:gridCol>
                <a:gridCol w="1300480">
                  <a:extLst>
                    <a:ext uri="{9D8B030D-6E8A-4147-A177-3AD203B41FA5}">
                      <a16:colId xmlns:a16="http://schemas.microsoft.com/office/drawing/2014/main" val="478845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X=</a:t>
                      </a: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6412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P(X)</a:t>
                      </a: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50%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25%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0%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25%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6637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Encoding</a:t>
                      </a: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1-0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1-1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9335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Bits Used</a:t>
                      </a: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47843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3342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A4492-56B7-5B6B-016E-EB5907C00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Quantifying Uncertainty: Coin Flip Example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22C695-49A7-AC2B-8849-24A2A861AD86}"/>
              </a:ext>
            </a:extLst>
          </p:cNvPr>
          <p:cNvSpPr txBox="1"/>
          <p:nvPr/>
        </p:nvSpPr>
        <p:spPr>
          <a:xfrm>
            <a:off x="0" y="6550223"/>
            <a:ext cx="3070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Slide Source: </a:t>
            </a: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Zemel, Urtasun, Fidler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Picture 3" descr="Plot of entropy versus probability p of heads; peaks at 1.0 when p = 0.5"/>
          <p:cNvPicPr>
            <a:picLocks noChangeAspect="1"/>
          </p:cNvPicPr>
          <p:nvPr/>
        </p:nvPicPr>
        <p:blipFill>
          <a:blip r:embed="rId3"/>
          <a:srcRect l="5339" t="31162" r="7287" b="6975"/>
          <a:stretch>
            <a:fillRect/>
          </a:stretch>
        </p:blipFill>
        <p:spPr>
          <a:xfrm>
            <a:off x="2194560" y="2616591"/>
            <a:ext cx="6682154" cy="35169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669D0B-15B8-A50C-4C98-367A54FAF153}"/>
              </a:ext>
            </a:extLst>
          </p:cNvPr>
          <p:cNvSpPr txBox="1"/>
          <p:nvPr/>
        </p:nvSpPr>
        <p:spPr>
          <a:xfrm>
            <a:off x="2393795" y="1331109"/>
            <a:ext cx="16225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Entropy: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Equation 8"/>
              <p:cNvSpPr txBox="1"/>
              <p:nvPr/>
            </p:nvSpPr>
            <p:spPr>
              <a:xfrm>
                <a:off x="3903785" y="1104314"/>
                <a:ext cx="3974052" cy="763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6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800" b="0" i="1" dirty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2800" b="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sz="2800" b="0" i="1" dirty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800" b="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b="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800" b="0" i="1" dirty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  <m:sup/>
                        <m:e>
                          <m:r>
                            <a:rPr lang="en-US" sz="2800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800" b="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2800" b="0" i="1" dirty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800" b="0" i="0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800" b="0" i="0" dirty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800" b="0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US" sz="2800" b="0" i="1" dirty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sz="2800" b="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b="0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Equation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785" y="1104314"/>
                <a:ext cx="3974052" cy="763406"/>
              </a:xfrm>
              <a:prstGeom prst="rect">
                <a:avLst/>
              </a:prstGeom>
              <a:blipFill>
                <a:blip r:embed="rIdEq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 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6464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8BC72-ACAC-634A-0F85-EA4CA4F8E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Entropy of a Joint Distribution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131B3A-318E-5131-D9AE-0C03E9C45643}"/>
              </a:ext>
            </a:extLst>
          </p:cNvPr>
          <p:cNvSpPr txBox="1"/>
          <p:nvPr/>
        </p:nvSpPr>
        <p:spPr>
          <a:xfrm>
            <a:off x="0" y="6550223"/>
            <a:ext cx="3070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Slide Source: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Zemel, Urtasun, Fidler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quation 7"/>
              <p:cNvSpPr txBox="1"/>
              <p:nvPr/>
            </p:nvSpPr>
            <p:spPr>
              <a:xfrm>
                <a:off x="1266092" y="1125415"/>
                <a:ext cx="8722315" cy="4632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marR="0" lvl="0" indent="-34290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Example: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={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Raining, Not raining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}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,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={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Cloudy, Not cloudy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}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Equation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6092" y="1125415"/>
                <a:ext cx="8722315" cy="463296"/>
              </a:xfrm>
              <a:prstGeom prst="rect">
                <a:avLst/>
              </a:prstGeom>
              <a:blipFill>
                <a:blip r:embed="rIdEq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 </a:t>
                </a:r>
              </a:p>
            </p:txBody>
          </p:sp>
        </mc:Fallback>
      </mc:AlternateContent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3362178" y="1652954"/>
          <a:ext cx="4009293" cy="1519311"/>
        </p:xfrm>
        <a:graphic>
          <a:graphicData uri="http://schemas.openxmlformats.org/drawingml/2006/table">
            <a:tbl>
              <a:tblPr/>
              <a:tblGrid>
                <a:gridCol w="1336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6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6437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45720" marR="45720" anchor="ctr">
                    <a:lnL w="12700" cmpd="sng"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Cloudy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Not Cloudy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43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Raining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24/100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1/100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43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Not Raining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25/100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50/100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9" name="Equation 9"/>
              <p:cNvSpPr txBox="1"/>
              <p:nvPr/>
            </p:nvSpPr>
            <p:spPr>
              <a:xfrm>
                <a:off x="1107704" y="3606132"/>
                <a:ext cx="8666668" cy="24849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eqArr>
                        <m:eqArr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eqArr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𝐻</m:t>
                          </m:r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𝑋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𝑌</m:t>
                              </m:r>
                            </m:e>
                          </m:d>
                          <m:r>
                            <m:rPr>
                              <m:aln/>
                            </m:r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∈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𝑋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∈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𝑌</m:t>
                                  </m:r>
                                </m:sub>
                                <m:sup/>
                                <m:e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24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4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𝑥</m:t>
                                      </m:r>
                                      <m:r>
                                        <a:rPr kumimoji="0" lang="en-US" sz="24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,</m:t>
                                      </m:r>
                                      <m:r>
                                        <a:rPr kumimoji="0" lang="en-US" sz="24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𝑦</m:t>
                                      </m:r>
                                    </m:e>
                                  </m:d>
                                  <m:func>
                                    <m:funcPr>
                                      <m:ctrlPr>
                                        <a:rPr kumimoji="0" lang="en-US" sz="24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uncPr>
                                    <m:fName>
                                      <m:sSub>
                                        <m:sSubPr>
                                          <m:ctrlPr>
                                            <a:rPr kumimoji="0" lang="en-US" sz="2400" b="0" i="0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0" lang="en-US" sz="2400" b="0" i="0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log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4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fName>
                                    <m:e>
                                      <m:r>
                                        <a:rPr kumimoji="0" lang="en-US" sz="24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kumimoji="0" lang="en-US" sz="24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24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𝑥</m:t>
                                          </m:r>
                                          <m:r>
                                            <a:rPr kumimoji="0" lang="en-US" sz="24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,</m:t>
                                          </m:r>
                                          <m:r>
                                            <a:rPr kumimoji="0" lang="en-US" sz="24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</m:d>
                                    </m:e>
                                  </m:func>
                                </m:e>
                              </m:nary>
                            </m:e>
                          </m:nary>
                        </m:e>
                        <m:e>
                          <m:r>
                            <m:rPr>
                              <m:aln/>
                            </m:r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24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100</m:t>
                              </m:r>
                            </m:den>
                          </m:f>
                          <m:func>
                            <m:func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kumimoji="0" lang="en-US" sz="2400" b="0" i="0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400" b="0" i="0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f>
                                <m:fPr>
                                  <m:ctrlP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24</m:t>
                                  </m:r>
                                </m:num>
                                <m:den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func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100</m:t>
                              </m:r>
                            </m:den>
                          </m:f>
                          <m:func>
                            <m:func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kumimoji="0" lang="en-US" sz="2400" b="0" i="0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400" b="0" i="0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f>
                                <m:fPr>
                                  <m:ctrlP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func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25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100</m:t>
                              </m:r>
                            </m:den>
                          </m:f>
                          <m:func>
                            <m:func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kumimoji="0" lang="en-US" sz="2400" b="0" i="0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400" b="0" i="0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f>
                                <m:fPr>
                                  <m:ctrlP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25</m:t>
                                  </m:r>
                                </m:num>
                                <m:den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func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50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100</m:t>
                              </m:r>
                            </m:den>
                          </m:f>
                          <m:func>
                            <m:func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kumimoji="0" lang="en-US" sz="2400" b="0" i="0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400" b="0" i="0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f>
                                <m:fPr>
                                  <m:ctrlP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50</m:t>
                                  </m:r>
                                </m:num>
                                <m:den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func>
                        </m:e>
                        <m:e/>
                        <m:e>
                          <m:r>
                            <m:rPr>
                              <m:aln/>
                            </m:r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≈</m:t>
                          </m:r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1.56</m:t>
                          </m:r>
                          <m:r>
                            <m:rPr>
                              <m:nor/>
                            </m:rP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bits</m:t>
                          </m:r>
                        </m:e>
                      </m:eqAr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" name="Equation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704" y="3606132"/>
                <a:ext cx="8666668" cy="24849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2647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45D40-6B99-22F1-3B92-B5594A1F5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Specific Conditional Entropy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84B53F-9C90-876C-67C7-ADF517847B09}"/>
              </a:ext>
            </a:extLst>
          </p:cNvPr>
          <p:cNvSpPr txBox="1"/>
          <p:nvPr/>
        </p:nvSpPr>
        <p:spPr>
          <a:xfrm>
            <a:off x="0" y="6550223"/>
            <a:ext cx="3070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Slide Source: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Zemel, Urtasun, Fidler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Equation 7"/>
              <p:cNvSpPr txBox="1"/>
              <p:nvPr/>
            </p:nvSpPr>
            <p:spPr>
              <a:xfrm>
                <a:off x="4717952" y="858267"/>
                <a:ext cx="3572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R="0" lvl="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𝑌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={</m:t>
                      </m:r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Cloudy, Not cloudy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}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" name="Equation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7952" y="858267"/>
                <a:ext cx="3572325" cy="461665"/>
              </a:xfrm>
              <a:prstGeom prst="rect">
                <a:avLst/>
              </a:prstGeom>
              <a:blipFill>
                <a:blip r:embed="rId3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3763108" y="1371600"/>
          <a:ext cx="4009293" cy="1308294"/>
        </p:xfrm>
        <a:graphic>
          <a:graphicData uri="http://schemas.openxmlformats.org/drawingml/2006/table">
            <a:tbl>
              <a:tblPr/>
              <a:tblGrid>
                <a:gridCol w="1336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6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609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45720" marR="45720" anchor="ctr">
                    <a:lnL w="12700" cmpd="sng"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Cloudy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Not Cloudy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09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Raining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24/100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1/100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09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Not Raining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25/100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50/100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9" name="Equation 9"/>
              <p:cNvSpPr txBox="1"/>
              <p:nvPr/>
            </p:nvSpPr>
            <p:spPr>
              <a:xfrm>
                <a:off x="1266092" y="2890351"/>
                <a:ext cx="8743622" cy="4632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R="0" lvl="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What is the entropy of cloudiness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, 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given that it is raining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?</a:t>
                </a:r>
              </a:p>
            </p:txBody>
          </p:sp>
        </mc:Choice>
        <mc:Fallback>
          <p:sp>
            <p:nvSpPr>
              <p:cNvPr id="9" name="Equation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6092" y="2890351"/>
                <a:ext cx="8743622" cy="463296"/>
              </a:xfrm>
              <a:prstGeom prst="rect">
                <a:avLst/>
              </a:prstGeom>
              <a:blipFill>
                <a:blip r:embed="rId4"/>
                <a:stretch>
                  <a:fillRect l="-1116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Equation 10"/>
              <p:cNvSpPr txBox="1"/>
              <p:nvPr/>
            </p:nvSpPr>
            <p:spPr>
              <a:xfrm>
                <a:off x="3024554" y="3249637"/>
                <a:ext cx="4944050" cy="19052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eqArr>
                        <m:eqArr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eqArr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𝐻</m:t>
                          </m:r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𝑌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|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𝑋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d>
                          <m:r>
                            <m:rPr>
                              <m:aln/>
                            </m:r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∈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𝑌</m:t>
                              </m:r>
                            </m:sub>
                            <m:sup/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|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</m:d>
                              <m:func>
                                <m:funcPr>
                                  <m:ctrlP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uncPr>
                                <m:fName>
                                  <m:sSub>
                                    <m:sSubPr>
                                      <m:ctrlPr>
                                        <a:rPr kumimoji="0" lang="en-US" sz="2400" b="0" i="0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kumimoji="0" lang="en-US" sz="2400" b="0" i="0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log</m:t>
                                      </m:r>
                                    </m:e>
                                    <m:sub>
                                      <m:r>
                                        <a:rPr kumimoji="0" lang="en-US" sz="24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b>
                                  </m:sSub>
                                </m:fName>
                                <m:e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24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4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𝑦</m:t>
                                      </m:r>
                                      <m:r>
                                        <a:rPr kumimoji="0" lang="en-US" sz="24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|</m:t>
                                      </m:r>
                                      <m:r>
                                        <a:rPr kumimoji="0" lang="en-US" sz="24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nary>
                        </m:e>
                        <m:e>
                          <m:r>
                            <m:rPr>
                              <m:aln/>
                            </m:r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24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25</m:t>
                              </m:r>
                            </m:den>
                          </m:f>
                          <m:func>
                            <m:func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kumimoji="0" lang="en-US" sz="2400" b="0" i="0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400" b="0" i="0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f>
                                <m:fPr>
                                  <m:ctrlP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24</m:t>
                                  </m:r>
                                </m:num>
                                <m:den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25</m:t>
                                  </m:r>
                                </m:den>
                              </m:f>
                            </m:e>
                          </m:func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25</m:t>
                              </m:r>
                            </m:den>
                          </m:f>
                          <m:func>
                            <m:func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kumimoji="0" lang="en-US" sz="2400" b="0" i="0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400" b="0" i="0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f>
                                <m:fPr>
                                  <m:ctrlP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25</m:t>
                                  </m:r>
                                </m:den>
                              </m:f>
                            </m:e>
                          </m:func>
                        </m:e>
                        <m:e>
                          <m:r>
                            <m:rPr>
                              <m:aln/>
                            </m:r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≈</m:t>
                          </m:r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0.24</m:t>
                          </m:r>
                          <m:r>
                            <m:rPr>
                              <m:nor/>
                            </m:rP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bits</m:t>
                          </m:r>
                        </m:e>
                      </m:eqAr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Equation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4554" y="3249637"/>
                <a:ext cx="4944050" cy="1905261"/>
              </a:xfrm>
              <a:prstGeom prst="rect">
                <a:avLst/>
              </a:prstGeom>
              <a:blipFill>
                <a:blip r:embed="rIdEq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 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Equation 11"/>
              <p:cNvSpPr txBox="1"/>
              <p:nvPr/>
            </p:nvSpPr>
            <p:spPr>
              <a:xfrm>
                <a:off x="1266092" y="5611618"/>
                <a:ext cx="8881855" cy="683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R="0" lvl="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We used: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|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𝑝</m:t>
                        </m:r>
                        <m:d>
                          <m:dPr>
                            <m:ctrlP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</m:t>
                            </m:r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</m:d>
                      </m:num>
                      <m:den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𝑝</m:t>
                        </m:r>
                        <m:d>
                          <m:dPr>
                            <m:ctrlP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</m:d>
                      </m:den>
                    </m:f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,  and 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naryPr>
                      <m:sub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sub>
                      <m:sup/>
                      <m:e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𝑝</m:t>
                        </m:r>
                        <m:d>
                          <m:dPr>
                            <m:ctrlP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</m:t>
                            </m:r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</m:d>
                      </m:e>
                    </m:nary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  (sum in a row)</a:t>
                </a:r>
              </a:p>
            </p:txBody>
          </p:sp>
        </mc:Choice>
        <mc:Fallback>
          <p:sp>
            <p:nvSpPr>
              <p:cNvPr id="11" name="Equation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6092" y="5611618"/>
                <a:ext cx="8881855" cy="683329"/>
              </a:xfrm>
              <a:prstGeom prst="rect">
                <a:avLst/>
              </a:prstGeom>
              <a:blipFill>
                <a:blip r:embed="rId5"/>
                <a:stretch>
                  <a:fillRect l="-1098" r="-69" b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93FA9C8-4C39-3910-9295-0FD4B6323017}"/>
                  </a:ext>
                </a:extLst>
              </p:cNvPr>
              <p:cNvSpPr txBox="1"/>
              <p:nvPr/>
            </p:nvSpPr>
            <p:spPr>
              <a:xfrm>
                <a:off x="1315844" y="1804078"/>
                <a:ext cx="273846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={</m:t>
                      </m:r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Raining, 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Not raining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}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93FA9C8-4C39-3910-9295-0FD4B63230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5844" y="1804078"/>
                <a:ext cx="2738460" cy="830997"/>
              </a:xfrm>
              <a:prstGeom prst="rect">
                <a:avLst/>
              </a:prstGeom>
              <a:blipFill>
                <a:blip r:embed="rId6"/>
                <a:stretch>
                  <a:fillRect b="-110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359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45D40-6B99-22F1-3B92-B5594A1F5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Conditional Entropy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84B53F-9C90-876C-67C7-ADF517847B09}"/>
              </a:ext>
            </a:extLst>
          </p:cNvPr>
          <p:cNvSpPr txBox="1"/>
          <p:nvPr/>
        </p:nvSpPr>
        <p:spPr>
          <a:xfrm>
            <a:off x="0" y="6550223"/>
            <a:ext cx="3070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Slide Source: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Zemel, Urtasun, Fidler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3995225" y="1336431"/>
          <a:ext cx="4009293" cy="1793631"/>
        </p:xfrm>
        <a:graphic>
          <a:graphicData uri="http://schemas.openxmlformats.org/drawingml/2006/table">
            <a:tbl>
              <a:tblPr/>
              <a:tblGrid>
                <a:gridCol w="1336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6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7877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45720" marR="45720" anchor="ctr">
                    <a:lnL w="12700" cmpd="sng"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Cloudy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Not Cloudy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87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Raining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24/100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1/100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87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Not Raining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25/100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50/100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Box 8"/>
          <p:cNvSpPr txBox="1"/>
          <p:nvPr/>
        </p:nvSpPr>
        <p:spPr>
          <a:xfrm>
            <a:off x="2180492" y="3833446"/>
            <a:ext cx="5079033" cy="4632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 expected conditional entropy: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Equation 9"/>
              <p:cNvSpPr txBox="1"/>
              <p:nvPr/>
            </p:nvSpPr>
            <p:spPr>
              <a:xfrm>
                <a:off x="3657600" y="4501662"/>
                <a:ext cx="4653380" cy="1380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eqArr>
                        <m:eqArr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eqArr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𝐻</m:t>
                          </m:r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𝑌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|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𝑋</m:t>
                              </m:r>
                            </m:e>
                          </m:d>
                          <m:r>
                            <m:rPr>
                              <m:aln/>
                            </m:r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∈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𝑋</m:t>
                              </m:r>
                            </m:sub>
                            <m:sup/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𝑌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|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𝑋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</m:e>
                        <m:e>
                          <m:r>
                            <m:rPr>
                              <m:aln/>
                            </m:r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∈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𝑋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∈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𝑌</m:t>
                                  </m:r>
                                </m:sub>
                                <m:sup/>
                                <m:e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24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4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𝑥</m:t>
                                      </m:r>
                                      <m:r>
                                        <a:rPr kumimoji="0" lang="en-US" sz="24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,</m:t>
                                      </m:r>
                                      <m:r>
                                        <a:rPr kumimoji="0" lang="en-US" sz="24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𝑦</m:t>
                                      </m:r>
                                    </m:e>
                                  </m:d>
                                  <m:func>
                                    <m:funcPr>
                                      <m:ctrlPr>
                                        <a:rPr kumimoji="0" lang="en-US" sz="24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uncPr>
                                    <m:fName>
                                      <m:sSub>
                                        <m:sSubPr>
                                          <m:ctrlPr>
                                            <a:rPr kumimoji="0" lang="en-US" sz="2400" b="0" i="0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0" lang="en-US" sz="2400" b="0" i="0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log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4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fName>
                                    <m:e>
                                      <m:r>
                                        <a:rPr kumimoji="0" lang="en-US" sz="24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kumimoji="0" lang="en-US" sz="24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24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  <m:r>
                                            <a:rPr kumimoji="0" lang="en-US" sz="24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|</m:t>
                                          </m:r>
                                          <m:r>
                                            <a:rPr kumimoji="0" lang="en-US" sz="24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func>
                                </m:e>
                              </m:nary>
                            </m:e>
                          </m:nary>
                        </m:e>
                      </m:eqAr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Equation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4501662"/>
                <a:ext cx="4653380" cy="1380867"/>
              </a:xfrm>
              <a:prstGeom prst="rect">
                <a:avLst/>
              </a:prstGeom>
              <a:blipFill>
                <a:blip r:embed="rIdEq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 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06350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45D40-6B99-22F1-3B92-B5594A1F5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Conditional Entropy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84B53F-9C90-876C-67C7-ADF517847B09}"/>
              </a:ext>
            </a:extLst>
          </p:cNvPr>
          <p:cNvSpPr txBox="1"/>
          <p:nvPr/>
        </p:nvSpPr>
        <p:spPr>
          <a:xfrm>
            <a:off x="0" y="6550223"/>
            <a:ext cx="3070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Slide Source: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Zemel, Urtasun, Fidler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3995225" y="1406769"/>
          <a:ext cx="4009293" cy="1477107"/>
        </p:xfrm>
        <a:graphic>
          <a:graphicData uri="http://schemas.openxmlformats.org/drawingml/2006/table">
            <a:tbl>
              <a:tblPr/>
              <a:tblGrid>
                <a:gridCol w="1336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6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369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45720" marR="45720" anchor="ctr">
                    <a:lnL w="12700" cmpd="sng"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Cloudy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Not Cloudy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36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Raining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24/100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1/100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36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Not Raining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25/100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50/100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extBox 9"/>
          <p:cNvSpPr txBox="1"/>
          <p:nvPr/>
        </p:nvSpPr>
        <p:spPr>
          <a:xfrm>
            <a:off x="2110154" y="3024554"/>
            <a:ext cx="9472874" cy="8351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What is the entropy of cloudiness, given the knowledge of whether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or not it is raining?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Equation 10"/>
              <p:cNvSpPr txBox="1"/>
              <p:nvPr/>
            </p:nvSpPr>
            <p:spPr>
              <a:xfrm>
                <a:off x="2672862" y="3910818"/>
                <a:ext cx="8226291" cy="20486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eqArr>
                        <m:eqArr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eqArr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𝐻</m:t>
                          </m:r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𝑌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|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𝑋</m:t>
                              </m:r>
                            </m:e>
                          </m:d>
                          <m:r>
                            <m:rPr>
                              <m:aln/>
                            </m:r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∈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𝑋</m:t>
                              </m:r>
                            </m:sub>
                            <m:sup/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𝑌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|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𝑋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</m:t>
                                  </m:r>
                                  <m:r>
                                    <a:rPr kumimoji="0" lang="en-US" sz="24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</m:e>
                        <m:e>
                          <m:r>
                            <m:rPr>
                              <m:aln/>
                            </m:r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4</m:t>
                              </m:r>
                            </m:den>
                          </m:f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𝐻</m:t>
                          </m:r>
                          <m:d>
                            <m:dPr>
                              <m:ctrlPr>
                                <a:rPr kumimoji="0" lang="en-US" sz="24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kumimoji="0" lang="en-US" sz="24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cloud</m:t>
                              </m:r>
                              <m:r>
                                <m:rPr>
                                  <m:sty m:val="p"/>
                                </m:rPr>
                                <a:rPr kumimoji="0" lang="en-US" sz="24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iness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|</m:t>
                              </m:r>
                              <m:r>
                                <m:rPr>
                                  <m:nor/>
                                </m:rPr>
                                <a:rPr kumimoji="0" lang="en-US" sz="24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is raining</m:t>
                              </m:r>
                            </m:e>
                          </m:d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4</m:t>
                              </m:r>
                            </m:den>
                          </m:f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𝐻</m:t>
                          </m:r>
                          <m:d>
                            <m:dPr>
                              <m:ctrlPr>
                                <a:rPr kumimoji="0" lang="en-US" sz="24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kumimoji="0" lang="en-US" sz="24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cloud</m:t>
                              </m:r>
                              <m:r>
                                <m:rPr>
                                  <m:sty m:val="p"/>
                                </m:rPr>
                                <a:rPr kumimoji="0" lang="en-US" sz="24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iness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|</m:t>
                              </m:r>
                              <m:r>
                                <m:rPr>
                                  <m:nor/>
                                </m:rPr>
                                <a:rPr kumimoji="0" lang="en-US" sz="24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not raining</m:t>
                              </m:r>
                            </m:e>
                          </m:d>
                        </m:e>
                        <m:e>
                          <m:r>
                            <m:rPr>
                              <m:aln/>
                            </m:r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≈</m:t>
                          </m:r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0.7</m:t>
                          </m:r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49</m:t>
                          </m:r>
                          <m:r>
                            <m:rPr>
                              <m:nor/>
                            </m:rP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bits</m:t>
                          </m:r>
                        </m:e>
                      </m:eqAr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Equation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2862" y="3910818"/>
                <a:ext cx="8226291" cy="20486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Equation 7">
                <a:extLst>
                  <a:ext uri="{FF2B5EF4-FFF2-40B4-BE49-F238E27FC236}">
                    <a16:creationId xmlns:a16="http://schemas.microsoft.com/office/drawing/2014/main" id="{BE201563-4768-B521-C37F-9FB144D3B0E7}"/>
                  </a:ext>
                </a:extLst>
              </p:cNvPr>
              <p:cNvSpPr txBox="1"/>
              <p:nvPr/>
            </p:nvSpPr>
            <p:spPr>
              <a:xfrm>
                <a:off x="4717952" y="858267"/>
                <a:ext cx="3572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R="0" lvl="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𝑌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={</m:t>
                      </m:r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Cloudy, Not cloudy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}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4" name="Equation 7">
                <a:extLst>
                  <a:ext uri="{FF2B5EF4-FFF2-40B4-BE49-F238E27FC236}">
                    <a16:creationId xmlns:a16="http://schemas.microsoft.com/office/drawing/2014/main" id="{BE201563-4768-B521-C37F-9FB144D3B0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7952" y="858267"/>
                <a:ext cx="3572325" cy="461665"/>
              </a:xfrm>
              <a:prstGeom prst="rect">
                <a:avLst/>
              </a:prstGeom>
              <a:blipFill>
                <a:blip r:embed="rId4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8119940-AB13-B35B-FAFA-7D1B6C76C590}"/>
                  </a:ext>
                </a:extLst>
              </p:cNvPr>
              <p:cNvSpPr txBox="1"/>
              <p:nvPr/>
            </p:nvSpPr>
            <p:spPr>
              <a:xfrm>
                <a:off x="1315844" y="1804078"/>
                <a:ext cx="273846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={</m:t>
                      </m:r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Raining, 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Not raining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}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8119940-AB13-B35B-FAFA-7D1B6C76C5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5844" y="1804078"/>
                <a:ext cx="2738460" cy="830997"/>
              </a:xfrm>
              <a:prstGeom prst="rect">
                <a:avLst/>
              </a:prstGeom>
              <a:blipFill>
                <a:blip r:embed="rId5"/>
                <a:stretch>
                  <a:fillRect b="-110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BC7638A5-51AC-E34B-8632-ED33D77E6C01}"/>
              </a:ext>
            </a:extLst>
          </p:cNvPr>
          <p:cNvSpPr txBox="1"/>
          <p:nvPr/>
        </p:nvSpPr>
        <p:spPr>
          <a:xfrm flipH="1">
            <a:off x="3661802" y="5379662"/>
            <a:ext cx="1534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0.242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25CD7A-6345-3577-210F-68E9D66F5D05}"/>
              </a:ext>
            </a:extLst>
          </p:cNvPr>
          <p:cNvSpPr txBox="1"/>
          <p:nvPr/>
        </p:nvSpPr>
        <p:spPr>
          <a:xfrm flipH="1">
            <a:off x="7280477" y="5384367"/>
            <a:ext cx="1534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0.918</a:t>
            </a:r>
          </a:p>
        </p:txBody>
      </p:sp>
    </p:spTree>
    <p:extLst>
      <p:ext uri="{BB962C8B-B14F-4D97-AF65-F5344CB8AC3E}">
        <p14:creationId xmlns:p14="http://schemas.microsoft.com/office/powerpoint/2010/main" val="40146101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D4113-8817-0459-6AFD-7193C4A8E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Come useful properties of conditional entropy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Equation 7"/>
              <p:cNvSpPr txBox="1"/>
              <p:nvPr/>
            </p:nvSpPr>
            <p:spPr>
              <a:xfrm>
                <a:off x="609600" y="1757604"/>
                <a:ext cx="9613081" cy="29854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800100" marR="0" lvl="0" indent="-34290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𝐻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 is always non-negative</a:t>
                </a:r>
              </a:p>
              <a:p>
                <a:pPr marL="800100" marR="0" lvl="0" indent="-34290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Chain rule: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𝐻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𝐻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|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𝐻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𝐻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|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𝐻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</m:e>
                    </m:d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  <a:p>
                <a:pPr marL="800100" marR="0" lvl="0" indent="-34290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If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 and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 independent, then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 doesn’t tell us anything about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:</a:t>
                </a:r>
                <a:b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</a:b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𝐻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|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𝐻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</m:e>
                    </m:d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  <a:p>
                <a:pPr marL="800100" marR="0" lvl="0" indent="-34290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But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 tells us everything about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: 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𝐻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|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  <a:p>
                <a:pPr marL="800100" marR="0" lvl="0" indent="-34290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By knowing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, we can only decrease uncertainty about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:</a:t>
                </a:r>
                <a:b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</a:b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𝐻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|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𝐻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</m:e>
                    </m:d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" name="Equation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757604"/>
                <a:ext cx="9613081" cy="2985433"/>
              </a:xfrm>
              <a:prstGeom prst="rect">
                <a:avLst/>
              </a:prstGeom>
              <a:blipFill>
                <a:blip r:embed="rId3"/>
                <a:stretch>
                  <a:fillRect t="-1429" b="-22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3271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D4113-8817-0459-6AFD-7193C4A8E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Information Gain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64671A-FC99-264F-A0E1-24A1DF0AE332}"/>
              </a:ext>
            </a:extLst>
          </p:cNvPr>
          <p:cNvSpPr txBox="1"/>
          <p:nvPr/>
        </p:nvSpPr>
        <p:spPr>
          <a:xfrm>
            <a:off x="0" y="6550223"/>
            <a:ext cx="3070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Slide Source: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Zemel, Urtasun, Fidler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8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209084"/>
              </p:ext>
            </p:extLst>
          </p:nvPr>
        </p:nvGraphicFramePr>
        <p:xfrm>
          <a:off x="3742006" y="984738"/>
          <a:ext cx="4009293" cy="1392702"/>
        </p:xfrm>
        <a:graphic>
          <a:graphicData uri="http://schemas.openxmlformats.org/drawingml/2006/table">
            <a:tbl>
              <a:tblPr/>
              <a:tblGrid>
                <a:gridCol w="1336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6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4234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45720" marR="45720" anchor="ctr">
                    <a:lnL w="12700" cmpd="sng"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Cloudy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Not Cloudy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23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Raining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24/100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1/100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23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Not Raining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25/100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00"/>
                          </a:solidFill>
                        </a:rPr>
                        <a:t>50/100</a:t>
                      </a:r>
                      <a:endParaRPr lang="en-US" sz="2000" dirty="0"/>
                    </a:p>
                  </a:txBody>
                  <a:tcPr marL="45720" marR="4572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extBox 9"/>
          <p:cNvSpPr txBox="1"/>
          <p:nvPr/>
        </p:nvSpPr>
        <p:spPr>
          <a:xfrm>
            <a:off x="1899138" y="2602523"/>
            <a:ext cx="9356199" cy="8351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How much information about cloudiness do we get by discovering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whether it is raining?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Equation 10"/>
              <p:cNvSpPr txBox="1"/>
              <p:nvPr/>
            </p:nvSpPr>
            <p:spPr>
              <a:xfrm>
                <a:off x="3938954" y="3390314"/>
                <a:ext cx="3203131" cy="9326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eqArr>
                        <m:eqArr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eqArr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𝐼𝐺</m:t>
                          </m:r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𝑌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|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𝑋</m:t>
                              </m:r>
                            </m:e>
                          </m:d>
                          <m:r>
                            <m:rPr>
                              <m:aln/>
                            </m:r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𝐻</m:t>
                          </m:r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𝑌</m:t>
                              </m:r>
                            </m:e>
                          </m:d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𝐻</m:t>
                          </m:r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𝑌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|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𝑋</m:t>
                              </m:r>
                            </m:e>
                          </m:d>
                        </m:e>
                        <m:e>
                          <m:r>
                            <m:rPr>
                              <m:aln/>
                            </m:r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≈</m:t>
                          </m:r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0.25</m:t>
                          </m:r>
                          <m:r>
                            <m:rPr>
                              <m:nor/>
                            </m:rP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bits</m:t>
                          </m:r>
                        </m:e>
                      </m:eqAr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Equation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8954" y="3390314"/>
                <a:ext cx="3203131" cy="932688"/>
              </a:xfrm>
              <a:prstGeom prst="rect">
                <a:avLst/>
              </a:prstGeom>
              <a:blipFill>
                <a:blip r:embed="rIdEq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 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Equation 11"/>
              <p:cNvSpPr txBox="1"/>
              <p:nvPr/>
            </p:nvSpPr>
            <p:spPr>
              <a:xfrm>
                <a:off x="1899138" y="4445391"/>
                <a:ext cx="7914090" cy="18004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R="0" lvl="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Also called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information gain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 in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 due to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  <a:p>
                <a:pPr marL="342900" marR="0" lvl="0" indent="-34290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If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 is completely uninformative about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: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𝐼𝐺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|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  <a:p>
                <a:pPr marL="342900" marR="0" lvl="0" indent="-34290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If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𝑋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 is completely informative about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: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𝐼𝐺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|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𝐻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</m:e>
                    </m:d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  <a:p>
                <a:pPr marR="0" lvl="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How can we use this to construct our decision tree?</a:t>
                </a:r>
              </a:p>
            </p:txBody>
          </p:sp>
        </mc:Choice>
        <mc:Fallback>
          <p:sp>
            <p:nvSpPr>
              <p:cNvPr id="11" name="Equation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138" y="4445391"/>
                <a:ext cx="7914090" cy="1800493"/>
              </a:xfrm>
              <a:prstGeom prst="rect">
                <a:avLst/>
              </a:prstGeom>
              <a:blipFill>
                <a:blip r:embed="rId3"/>
                <a:stretch>
                  <a:fillRect l="-1233" t="-2365"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Equation 7">
                <a:extLst>
                  <a:ext uri="{FF2B5EF4-FFF2-40B4-BE49-F238E27FC236}">
                    <a16:creationId xmlns:a16="http://schemas.microsoft.com/office/drawing/2014/main" id="{0E96CCF1-87B5-DF79-713B-63C094DD07FB}"/>
                  </a:ext>
                </a:extLst>
              </p:cNvPr>
              <p:cNvSpPr txBox="1"/>
              <p:nvPr/>
            </p:nvSpPr>
            <p:spPr>
              <a:xfrm>
                <a:off x="4737166" y="523073"/>
                <a:ext cx="4630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R="0" lvl="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𝑌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4" name="Equation 7">
                <a:extLst>
                  <a:ext uri="{FF2B5EF4-FFF2-40B4-BE49-F238E27FC236}">
                    <a16:creationId xmlns:a16="http://schemas.microsoft.com/office/drawing/2014/main" id="{0E96CCF1-87B5-DF79-713B-63C094DD07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166" y="523073"/>
                <a:ext cx="46307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1312087-FBB9-189D-DBE2-C1805725A28D}"/>
                  </a:ext>
                </a:extLst>
              </p:cNvPr>
              <p:cNvSpPr txBox="1"/>
              <p:nvPr/>
            </p:nvSpPr>
            <p:spPr>
              <a:xfrm>
                <a:off x="2230244" y="1187425"/>
                <a:ext cx="273846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1312087-FBB9-189D-DBE2-C1805725A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0244" y="1187425"/>
                <a:ext cx="273846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3D92D2B-5272-9D88-45CE-092E29946BE4}"/>
                  </a:ext>
                </a:extLst>
              </p:cNvPr>
              <p:cNvSpPr txBox="1"/>
              <p:nvPr/>
            </p:nvSpPr>
            <p:spPr>
              <a:xfrm>
                <a:off x="5521991" y="3109673"/>
                <a:ext cx="7873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3D92D2B-5272-9D88-45CE-092E29946B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1991" y="3109673"/>
                <a:ext cx="78739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A0A37BF-7583-596F-E14F-4E4A5602980C}"/>
                  </a:ext>
                </a:extLst>
              </p:cNvPr>
              <p:cNvSpPr txBox="1"/>
              <p:nvPr/>
            </p:nvSpPr>
            <p:spPr>
              <a:xfrm>
                <a:off x="6575673" y="3109673"/>
                <a:ext cx="9156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≈0.75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A0A37BF-7583-596F-E14F-4E4A56029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5673" y="3109673"/>
                <a:ext cx="91563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36003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B9ECA-0195-0777-1885-458583CB3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Terminology Recap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02AA37-090F-E3F4-6AC3-F9AEB986BF7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990600"/>
                <a:ext cx="5141552" cy="56388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800" dirty="0"/>
                  <a:t>Entropy,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: measures uncertainty of X</a:t>
                </a:r>
              </a:p>
              <a:p>
                <a:r>
                  <a:rPr lang="en-US" sz="2800" dirty="0"/>
                  <a:t>Specific conditional entropy,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: measures uncertainty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800" dirty="0"/>
                  <a:t> if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800" dirty="0"/>
                  <a:t> is known to have a particular value</a:t>
                </a:r>
              </a:p>
              <a:p>
                <a:r>
                  <a:rPr lang="en-US" sz="2800" dirty="0"/>
                  <a:t>Conditional entropy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r>
                  <a:rPr lang="en-US" sz="2800" dirty="0"/>
                  <a:t>: measures expected uncertainty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800" dirty="0"/>
                  <a:t> if I know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/>
                  <a:t>Information gain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: measures how much knowing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800" dirty="0"/>
                  <a:t> would reduce my uncertainty in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02AA37-090F-E3F4-6AC3-F9AEB986BF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990600"/>
                <a:ext cx="5141552" cy="5638800"/>
              </a:xfrm>
              <a:blipFill>
                <a:blip r:embed="rId2"/>
                <a:stretch>
                  <a:fillRect l="-2135" t="-1838" r="-32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2015D66-D89B-7DFC-615A-38CCB720C4F5}"/>
                  </a:ext>
                </a:extLst>
              </p:cNvPr>
              <p:cNvSpPr txBox="1"/>
              <p:nvPr/>
            </p:nvSpPr>
            <p:spPr>
              <a:xfrm>
                <a:off x="5617333" y="762000"/>
                <a:ext cx="6067751" cy="11378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/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800" b="0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800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2015D66-D89B-7DFC-615A-38CCB720C4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7333" y="762000"/>
                <a:ext cx="6067751" cy="11378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A62EAC9-6077-7E37-8810-C9C72400E455}"/>
                  </a:ext>
                </a:extLst>
              </p:cNvPr>
              <p:cNvSpPr txBox="1"/>
              <p:nvPr/>
            </p:nvSpPr>
            <p:spPr>
              <a:xfrm>
                <a:off x="5751152" y="2267568"/>
                <a:ext cx="5933932" cy="764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A62EAC9-6077-7E37-8810-C9C72400E4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1152" y="2267568"/>
                <a:ext cx="5933932" cy="7645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281CD31-0AF8-EA90-0177-429B93F04144}"/>
                  </a:ext>
                </a:extLst>
              </p:cNvPr>
              <p:cNvSpPr txBox="1"/>
              <p:nvPr/>
            </p:nvSpPr>
            <p:spPr>
              <a:xfrm>
                <a:off x="5699577" y="3232945"/>
                <a:ext cx="5686557" cy="11859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/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281CD31-0AF8-EA90-0177-429B93F041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9577" y="3232945"/>
                <a:ext cx="5686557" cy="118596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956425B-236A-5B11-BFBD-58E8EA53C6E5}"/>
                  </a:ext>
                </a:extLst>
              </p:cNvPr>
              <p:cNvSpPr txBox="1"/>
              <p:nvPr/>
            </p:nvSpPr>
            <p:spPr>
              <a:xfrm>
                <a:off x="6586091" y="5000935"/>
                <a:ext cx="413023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I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956425B-236A-5B11-BFBD-58E8EA53C6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6091" y="5000935"/>
                <a:ext cx="4130233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63899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CF008-0861-D6C2-223C-958D3A4C4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Constructing decision tree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951A97B-5516-CD1B-94AF-D24D9F2EE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922" y="1447800"/>
            <a:ext cx="60198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Training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Recursively, for each node in tree: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If labels in the node are mixed:</a:t>
            </a:r>
          </a:p>
          <a:p>
            <a:pPr marL="1314450" lvl="2" indent="-514350">
              <a:buFont typeface="+mj-lt"/>
              <a:buAutoNum type="alphaLcPeriod"/>
            </a:pPr>
            <a:r>
              <a:rPr lang="en-US" dirty="0"/>
              <a:t>Choose attribute and split values based on data that reaches each node</a:t>
            </a:r>
          </a:p>
          <a:p>
            <a:pPr marL="1314450" lvl="2" indent="-514350">
              <a:buFont typeface="+mj-lt"/>
              <a:buAutoNum type="alphaLcPeriod"/>
            </a:pPr>
            <a:r>
              <a:rPr lang="en-US" dirty="0"/>
              <a:t>Branch and create 2 (or more) nodes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Return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D558887A-C66B-6D5B-15BC-D9D6292158BC}"/>
              </a:ext>
            </a:extLst>
          </p:cNvPr>
          <p:cNvSpPr/>
          <p:nvPr/>
        </p:nvSpPr>
        <p:spPr>
          <a:xfrm>
            <a:off x="5991498" y="3162300"/>
            <a:ext cx="762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3565B3-9AAC-7501-9C03-A806FC5E8AED}"/>
              </a:ext>
            </a:extLst>
          </p:cNvPr>
          <p:cNvSpPr txBox="1"/>
          <p:nvPr/>
        </p:nvSpPr>
        <p:spPr>
          <a:xfrm>
            <a:off x="7010401" y="1981200"/>
            <a:ext cx="42672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/>
              <a:t>Measure information gain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/>
              <a:t>For each discrete attribute: compute information gain of split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/>
              <a:t>For each continuous attribute: select most informative threshold and compute its information gain. Can be done efficiently based on sorted values.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Select attribute / threshold with highest information gain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F84A23-FE9D-4ABE-B57A-4CDB6AB02EC4}"/>
              </a:ext>
            </a:extLst>
          </p:cNvPr>
          <p:cNvSpPr/>
          <p:nvPr/>
        </p:nvSpPr>
        <p:spPr>
          <a:xfrm>
            <a:off x="1524000" y="2971800"/>
            <a:ext cx="4343400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2109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6FA15-3C0E-EB2B-FAD4-14687D999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Q1-Q3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9A48EC-FA7E-6F4B-883C-43F544EAA0EA}"/>
              </a:ext>
            </a:extLst>
          </p:cNvPr>
          <p:cNvSpPr/>
          <p:nvPr/>
        </p:nvSpPr>
        <p:spPr>
          <a:xfrm>
            <a:off x="7924800" y="2514600"/>
            <a:ext cx="27432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75DA4-6A94-1B7C-5991-E537CAD61A89}"/>
              </a:ext>
            </a:extLst>
          </p:cNvPr>
          <p:cNvSpPr txBox="1"/>
          <p:nvPr/>
        </p:nvSpPr>
        <p:spPr>
          <a:xfrm>
            <a:off x="1828800" y="1006614"/>
            <a:ext cx="762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hlinkClick r:id="rId2"/>
              </a:rPr>
              <a:t>https://tinyurl.com/441AML-L12</a:t>
            </a:r>
            <a:r>
              <a:rPr lang="en-US" sz="4000" dirty="0"/>
              <a:t> </a:t>
            </a:r>
          </a:p>
        </p:txBody>
      </p:sp>
      <p:pic>
        <p:nvPicPr>
          <p:cNvPr id="5" name="Picture 4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0283FBDE-79D6-5886-72DB-F86736620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300" y="2152650"/>
            <a:ext cx="4102100" cy="410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5508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6FA15-3C0E-EB2B-FAD4-14687D999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B2329-DB77-203F-5F5F-640C999F4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1BE277-B93B-DCF8-602C-57C5E2395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-41819"/>
            <a:ext cx="9034550" cy="63245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8E17DB-2D70-BCD4-65AE-31C290B0C203}"/>
              </a:ext>
            </a:extLst>
          </p:cNvPr>
          <p:cNvSpPr txBox="1"/>
          <p:nvPr/>
        </p:nvSpPr>
        <p:spPr>
          <a:xfrm>
            <a:off x="0" y="6550223"/>
            <a:ext cx="3070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Slide Source: </a:t>
            </a: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Zemel, Urtasun, Fidler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9A48EC-FA7E-6F4B-883C-43F544EAA0EA}"/>
              </a:ext>
            </a:extLst>
          </p:cNvPr>
          <p:cNvSpPr/>
          <p:nvPr/>
        </p:nvSpPr>
        <p:spPr>
          <a:xfrm>
            <a:off x="7924800" y="2514600"/>
            <a:ext cx="27432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975317-A3C3-18E1-DA4D-91882C2D9BF7}"/>
              </a:ext>
            </a:extLst>
          </p:cNvPr>
          <p:cNvSpPr txBox="1"/>
          <p:nvPr/>
        </p:nvSpPr>
        <p:spPr>
          <a:xfrm>
            <a:off x="1397000" y="3429000"/>
            <a:ext cx="3079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Q3 answer explained</a:t>
            </a:r>
          </a:p>
        </p:txBody>
      </p:sp>
    </p:spTree>
    <p:extLst>
      <p:ext uri="{BB962C8B-B14F-4D97-AF65-F5344CB8AC3E}">
        <p14:creationId xmlns:p14="http://schemas.microsoft.com/office/powerpoint/2010/main" val="24310902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21B6E-0084-8A8A-230B-4D5B83653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if you need to predict a continuous value?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E33998-0250-4510-52BE-B772E4C443A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Regression Tree</a:t>
                </a:r>
              </a:p>
              <a:p>
                <a:pPr lvl="1"/>
                <a:r>
                  <a:rPr lang="en-US" dirty="0"/>
                  <a:t>Same idea, but choose splits to minimize sum squared error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𝑛𝑜𝑑𝑒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𝑛𝑜𝑑𝑒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𝑛𝑜𝑑𝑒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typically returns the mean prediction value of data points in the leaf node containing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What are we minimizing?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E33998-0250-4510-52BE-B772E4C443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78" t="-1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utoShape 2" descr="equation">
            <a:extLst>
              <a:ext uri="{FF2B5EF4-FFF2-40B4-BE49-F238E27FC236}">
                <a16:creationId xmlns:a16="http://schemas.microsoft.com/office/drawing/2014/main" id="{8D3EDC13-5E68-05B0-6D08-B0BB8C7039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9C1DEC6-1376-952A-FEFF-E19CA42C4214}"/>
              </a:ext>
            </a:extLst>
          </p:cNvPr>
          <p:cNvSpPr txBox="1">
            <a:spLocks/>
          </p:cNvSpPr>
          <p:nvPr/>
        </p:nvSpPr>
        <p:spPr bwMode="auto">
          <a:xfrm>
            <a:off x="2336800" y="4356240"/>
            <a:ext cx="8509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Q4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D9A892-9CCE-37F6-57C5-8B212BEF73C2}"/>
              </a:ext>
            </a:extLst>
          </p:cNvPr>
          <p:cNvSpPr txBox="1"/>
          <p:nvPr/>
        </p:nvSpPr>
        <p:spPr>
          <a:xfrm>
            <a:off x="381000" y="5418277"/>
            <a:ext cx="5715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hlinkClick r:id="rId4"/>
              </a:rPr>
              <a:t>https://tinyurl.com/441AML-L12</a:t>
            </a:r>
            <a:r>
              <a:rPr lang="en-US" sz="2800" dirty="0"/>
              <a:t> </a:t>
            </a:r>
          </a:p>
        </p:txBody>
      </p:sp>
      <p:pic>
        <p:nvPicPr>
          <p:cNvPr id="15" name="Picture 14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E615CC0F-1650-B6F6-CBED-1C3569131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625" y="3619640"/>
            <a:ext cx="2851150" cy="285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96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255DF-49CC-5E09-7DF7-D93655A85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a regression tree minimize?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16E5AA9-2A23-433F-F7AF-0DA8FFC7283A}"/>
                  </a:ext>
                </a:extLst>
              </p:cNvPr>
              <p:cNvSpPr txBox="1"/>
              <p:nvPr/>
            </p:nvSpPr>
            <p:spPr>
              <a:xfrm>
                <a:off x="609600" y="1407350"/>
                <a:ext cx="108648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Conditional variance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0" i="0" dirty="0" smtClean="0">
                        <a:latin typeface="Cambria Math" panose="02040503050406030204" pitchFamily="18" charset="0"/>
                      </a:rPr>
                      <m:t>V</m:t>
                    </m:r>
                    <m:r>
                      <m:rPr>
                        <m:nor/>
                      </m:rPr>
                      <a:rPr lang="en-US" sz="2800" i="0" dirty="0" smtClean="0">
                        <a:latin typeface="Cambria Math" panose="02040503050406030204" pitchFamily="18" charset="0"/>
                      </a:rPr>
                      <m:t>ar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err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 err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800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according to clustering given by tree: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16E5AA9-2A23-433F-F7AF-0DA8FFC728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407350"/>
                <a:ext cx="10864897" cy="523220"/>
              </a:xfrm>
              <a:prstGeom prst="rect">
                <a:avLst/>
              </a:prstGeom>
              <a:blipFill>
                <a:blip r:embed="rId3"/>
                <a:stretch>
                  <a:fillRect l="-1122" t="-12791" r="-56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Equation 12"/>
              <p:cNvSpPr txBox="1"/>
              <p:nvPr/>
            </p:nvSpPr>
            <p:spPr>
              <a:xfrm>
                <a:off x="633046" y="2110154"/>
                <a:ext cx="9290917" cy="5322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6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chr m:val="∑"/>
                          <m:supHide m:val="on"/>
                          <m:ctrlPr>
                            <a:rPr lang="en-US" sz="2000" b="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b="0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sz="2000" b="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dirty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sz="2000" b="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b="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dirty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2000" b="0" i="1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000" b="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dirty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000" b="0" i="1" dirty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000" b="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m:rPr>
                          <m:nor/>
                        </m:rPr>
                        <a:rPr lang="en-US" sz="2000" b="0" i="0" dirty="0">
                          <a:latin typeface="Cambria Math" panose="02040503050406030204" pitchFamily="18" charset="0"/>
                        </a:rPr>
                        <m:t> where </m:t>
                      </m:r>
                      <m:r>
                        <a:rPr lang="en-US" sz="2000" b="0" i="1" dirty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m:rPr>
                          <m:nor/>
                        </m:rPr>
                        <a:rPr lang="en-US" sz="2000" b="0" i="0" dirty="0">
                          <a:latin typeface="Cambria Math" panose="02040503050406030204" pitchFamily="18" charset="0"/>
                        </a:rPr>
                        <m:t> is mean of </m:t>
                      </m:r>
                      <m:sSub>
                        <m:sSubPr>
                          <m:ctrlPr>
                            <a:rPr lang="en-US" sz="2000" b="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000" b="0" i="0" dirty="0">
                          <a:latin typeface="Cambria Math" panose="02040503050406030204" pitchFamily="18" charset="0"/>
                        </a:rPr>
                        <m:t>’s with corresponding </m:t>
                      </m:r>
                      <m:sSub>
                        <m:sSubPr>
                          <m:ctrlPr>
                            <a:rPr lang="en-US" sz="2000" b="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000" b="0" i="0" dirty="0">
                          <a:latin typeface="Cambria Math" panose="02040503050406030204" pitchFamily="18" charset="0"/>
                        </a:rPr>
                        <m:t> in the same node as </m:t>
                      </m:r>
                      <m:sSub>
                        <m:sSubPr>
                          <m:ctrlPr>
                            <a:rPr lang="en-US" sz="2000" b="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Equation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046" y="2110154"/>
                <a:ext cx="9290917" cy="532283"/>
              </a:xfrm>
              <a:prstGeom prst="rect">
                <a:avLst/>
              </a:prstGeom>
              <a:blipFill>
                <a:blip r:embed="rIdEq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 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44559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3E996-E73F-F25B-4B03-25DF01BD4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Variants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E7F4CB-5826-D0CD-AA43-5358BF2E26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/>
                  <a:t>Different splitting criteria, e.g. Gini index: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1−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en-US"/>
                  <a:t> (very similar result, a little faster to compute)</a:t>
                </a:r>
              </a:p>
              <a:p>
                <a:r>
                  <a:rPr lang="en-US"/>
                  <a:t>Most commonly, split on one attribute at a time </a:t>
                </a:r>
              </a:p>
              <a:p>
                <a:pPr lvl="1"/>
                <a:r>
                  <a:rPr lang="en-US"/>
                  <a:t>In case of continuous vector data, can also split on linear projections of features</a:t>
                </a:r>
              </a:p>
              <a:p>
                <a:r>
                  <a:rPr lang="en-US"/>
                  <a:t>Can stop early</a:t>
                </a:r>
              </a:p>
              <a:p>
                <a:pPr lvl="1"/>
                <a:r>
                  <a:rPr lang="en-US"/>
                  <a:t>when leaf node contains fewer than </a:t>
                </a:r>
                <a:r>
                  <a:rPr lang="en-US" err="1"/>
                  <a:t>N</a:t>
                </a:r>
                <a:r>
                  <a:rPr lang="en-US" baseline="-25000" err="1"/>
                  <a:t>min</a:t>
                </a:r>
                <a:r>
                  <a:rPr lang="en-US"/>
                  <a:t> points</a:t>
                </a:r>
              </a:p>
              <a:p>
                <a:pPr lvl="1"/>
                <a:r>
                  <a:rPr lang="en-US"/>
                  <a:t>when max tree depth is reached</a:t>
                </a:r>
              </a:p>
              <a:p>
                <a:r>
                  <a:rPr lang="en-US"/>
                  <a:t>Can also predict multiple continuous values or multiple classes</a:t>
                </a:r>
              </a:p>
              <a:p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E7F4CB-5826-D0CD-AA43-5358BF2E26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8" t="-950" r="-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37977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03740-5D36-336B-4EDE-9C76FE562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Tree vs. 1-NN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BE666-06E2-9E59-8A35-8A97F52CE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6471730" cy="5135563"/>
          </a:xfrm>
        </p:spPr>
        <p:txBody>
          <a:bodyPr>
            <a:normAutofit lnSpcReduction="10000"/>
          </a:bodyPr>
          <a:lstStyle/>
          <a:p>
            <a:r>
              <a:rPr lang="en-US"/>
              <a:t>Both have piecewise-linear decisions</a:t>
            </a:r>
          </a:p>
          <a:p>
            <a:r>
              <a:rPr lang="en-US"/>
              <a:t>Decision tree is typically  “axis-aligned”</a:t>
            </a:r>
          </a:p>
          <a:p>
            <a:r>
              <a:rPr lang="en-US"/>
              <a:t>Decision tree has ability for early stopping to improve generalization</a:t>
            </a:r>
          </a:p>
          <a:p>
            <a:endParaRPr lang="en-US"/>
          </a:p>
          <a:p>
            <a:r>
              <a:rPr lang="en-US"/>
              <a:t>True power of decision trees arrives with ensembles (lots of small or randomized trees)</a:t>
            </a: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A93E1B64-7707-9651-EB47-2F8BD4787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9300" y="-58099"/>
            <a:ext cx="3983100" cy="3276600"/>
          </a:xfrm>
          <a:prstGeom prst="rect">
            <a:avLst/>
          </a:prstGeom>
        </p:spPr>
      </p:pic>
      <p:grpSp>
        <p:nvGrpSpPr>
          <p:cNvPr id="161" name="Group 160">
            <a:extLst>
              <a:ext uri="{FF2B5EF4-FFF2-40B4-BE49-F238E27FC236}">
                <a16:creationId xmlns:a16="http://schemas.microsoft.com/office/drawing/2014/main" id="{ED54192D-8687-5EBA-6FDD-24596120CC74}"/>
              </a:ext>
            </a:extLst>
          </p:cNvPr>
          <p:cNvGrpSpPr/>
          <p:nvPr/>
        </p:nvGrpSpPr>
        <p:grpSpPr>
          <a:xfrm>
            <a:off x="7411341" y="3126925"/>
            <a:ext cx="4359018" cy="3731075"/>
            <a:chOff x="2133600" y="3048000"/>
            <a:chExt cx="4359018" cy="3731075"/>
          </a:xfrm>
        </p:grpSpPr>
        <p:pic>
          <p:nvPicPr>
            <p:cNvPr id="136" name="Picture 135">
              <a:extLst>
                <a:ext uri="{FF2B5EF4-FFF2-40B4-BE49-F238E27FC236}">
                  <a16:creationId xmlns:a16="http://schemas.microsoft.com/office/drawing/2014/main" id="{0CD18765-78A8-FF65-9A19-97C475E36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33600" y="3048000"/>
              <a:ext cx="4359018" cy="3731075"/>
            </a:xfrm>
            <a:prstGeom prst="rect">
              <a:avLst/>
            </a:prstGeom>
          </p:spPr>
        </p:pic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98FC2993-C999-9BCC-8495-0A65E6D10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59768" y="4396581"/>
              <a:ext cx="381000" cy="45720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05314C69-7096-26A1-D30A-2934686C635E}"/>
                </a:ext>
              </a:extLst>
            </p:cNvPr>
            <p:cNvCxnSpPr>
              <a:cxnSpLocks/>
            </p:cNvCxnSpPr>
            <p:nvPr/>
          </p:nvCxnSpPr>
          <p:spPr>
            <a:xfrm>
              <a:off x="3708779" y="3962400"/>
              <a:ext cx="431989" cy="43418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481B161-1E02-A970-9B2B-8C1D9E9D5BA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52800" y="4555556"/>
              <a:ext cx="406968" cy="29822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FADF47A3-BFAF-7A57-A255-5DA53576FF4A}"/>
                </a:ext>
              </a:extLst>
            </p:cNvPr>
            <p:cNvCxnSpPr>
              <a:cxnSpLocks/>
            </p:cNvCxnSpPr>
            <p:nvPr/>
          </p:nvCxnSpPr>
          <p:spPr>
            <a:xfrm>
              <a:off x="3708779" y="3974755"/>
              <a:ext cx="787021" cy="6384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09604E26-5F00-108D-8929-5FC7CF6E8F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87141" y="4038600"/>
              <a:ext cx="208659" cy="45720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F9B90A59-A5D6-FBAC-BBB8-382B4A9E93A6}"/>
                </a:ext>
              </a:extLst>
            </p:cNvPr>
            <p:cNvCxnSpPr>
              <a:cxnSpLocks/>
            </p:cNvCxnSpPr>
            <p:nvPr/>
          </p:nvCxnSpPr>
          <p:spPr>
            <a:xfrm>
              <a:off x="4281279" y="4473600"/>
              <a:ext cx="504419" cy="43993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67CFF42F-C396-5514-8741-BDFBED540D0F}"/>
                </a:ext>
              </a:extLst>
            </p:cNvPr>
            <p:cNvCxnSpPr>
              <a:cxnSpLocks/>
            </p:cNvCxnSpPr>
            <p:nvPr/>
          </p:nvCxnSpPr>
          <p:spPr>
            <a:xfrm>
              <a:off x="4774500" y="4900139"/>
              <a:ext cx="740927" cy="1347422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2" name="TextBox 161">
            <a:extLst>
              <a:ext uri="{FF2B5EF4-FFF2-40B4-BE49-F238E27FC236}">
                <a16:creationId xmlns:a16="http://schemas.microsoft.com/office/drawing/2014/main" id="{0B89F515-05F5-A0D6-0521-852112639CF4}"/>
              </a:ext>
            </a:extLst>
          </p:cNvPr>
          <p:cNvSpPr txBox="1"/>
          <p:nvPr/>
        </p:nvSpPr>
        <p:spPr>
          <a:xfrm>
            <a:off x="10063439" y="87868"/>
            <a:ext cx="171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DT Boundaries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EB529CE0-9CE8-044B-5C93-8BD40A470BEB}"/>
              </a:ext>
            </a:extLst>
          </p:cNvPr>
          <p:cNvSpPr txBox="1"/>
          <p:nvPr/>
        </p:nvSpPr>
        <p:spPr>
          <a:xfrm>
            <a:off x="9815978" y="3483347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1-NN Boundaries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675304E-25A7-12ED-A300-71E454E4889C}"/>
              </a:ext>
            </a:extLst>
          </p:cNvPr>
          <p:cNvCxnSpPr>
            <a:cxnSpLocks/>
          </p:cNvCxnSpPr>
          <p:nvPr/>
        </p:nvCxnSpPr>
        <p:spPr>
          <a:xfrm flipH="1">
            <a:off x="8053771" y="4644350"/>
            <a:ext cx="595623" cy="5975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48017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656ED-4DEB-A458-BC71-B916794CA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Regression Tree for Temperature Prediction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8B8F8-EA88-4905-7990-C644FD94E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Min leaf size: 200</a:t>
            </a:r>
          </a:p>
          <a:p>
            <a:r>
              <a:rPr lang="en-US"/>
              <a:t>RMSE= 3.42</a:t>
            </a:r>
          </a:p>
          <a:p>
            <a:r>
              <a:rPr lang="en-US"/>
              <a:t>R</a:t>
            </a:r>
            <a:r>
              <a:rPr lang="en-US" baseline="30000"/>
              <a:t>2</a:t>
            </a:r>
            <a:r>
              <a:rPr lang="en-US"/>
              <a:t>=0.88</a:t>
            </a:r>
            <a:endParaRPr lang="en-US" baseline="3000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3224162-8942-E9F5-8E15-FD7A05B65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173" y="533400"/>
            <a:ext cx="7038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B96E72-F1B4-5CDD-D548-F4D1AD5A5479}"/>
              </a:ext>
            </a:extLst>
          </p:cNvPr>
          <p:cNvSpPr txBox="1"/>
          <p:nvPr/>
        </p:nvSpPr>
        <p:spPr>
          <a:xfrm>
            <a:off x="7690660" y="1200705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Chicago, yesterday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CA3E92-4D87-8142-9835-682B766D65B0}"/>
              </a:ext>
            </a:extLst>
          </p:cNvPr>
          <p:cNvSpPr txBox="1"/>
          <p:nvPr/>
        </p:nvSpPr>
        <p:spPr>
          <a:xfrm>
            <a:off x="5938060" y="4267200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Chicago, yesterday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4E2E71-6419-6654-45FA-032255FA08AD}"/>
              </a:ext>
            </a:extLst>
          </p:cNvPr>
          <p:cNvSpPr txBox="1"/>
          <p:nvPr/>
        </p:nvSpPr>
        <p:spPr>
          <a:xfrm>
            <a:off x="10034038" y="4221041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Chicago, yesterday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88216C-4DD6-3566-76A4-A4ABF1C4F3E5}"/>
              </a:ext>
            </a:extLst>
          </p:cNvPr>
          <p:cNvSpPr txBox="1"/>
          <p:nvPr/>
        </p:nvSpPr>
        <p:spPr>
          <a:xfrm>
            <a:off x="2966260" y="2514600"/>
            <a:ext cx="2403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Milwaukee, yesterday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2D060F-29B4-0209-F7A1-059818051A57}"/>
              </a:ext>
            </a:extLst>
          </p:cNvPr>
          <p:cNvSpPr txBox="1"/>
          <p:nvPr/>
        </p:nvSpPr>
        <p:spPr>
          <a:xfrm>
            <a:off x="8806925" y="2514600"/>
            <a:ext cx="2736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Grand Rapids, yesterday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AC479D-9044-666C-7DCB-7C58D565E722}"/>
              </a:ext>
            </a:extLst>
          </p:cNvPr>
          <p:cNvSpPr txBox="1"/>
          <p:nvPr/>
        </p:nvSpPr>
        <p:spPr>
          <a:xfrm>
            <a:off x="181024" y="4843681"/>
            <a:ext cx="611204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dirty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from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sklearn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sz="800" b="0" dirty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import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tree</a:t>
            </a:r>
          </a:p>
          <a:p>
            <a:r>
              <a:rPr lang="en-US" sz="800" b="0" dirty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from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sklearn.tree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sz="800" b="0" dirty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import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DecisionTreeRegressor</a:t>
            </a:r>
            <a:endParaRPr lang="en-US" sz="800" b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  <a:p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model = 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DecisionTreeRegressor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random_state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8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0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min_samples_leaf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8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200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model.fit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x_train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y_train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y_pred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= 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model.predict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x_val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tree_rmse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= 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np.sqrt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np.mean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((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y_pred-y_val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)**</a:t>
            </a:r>
            <a:r>
              <a:rPr lang="en-US" sz="8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))</a:t>
            </a:r>
          </a:p>
          <a:p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tree_mae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= 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np.sqrt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np.median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np.</a:t>
            </a:r>
            <a:r>
              <a:rPr lang="en-US" sz="800" b="0" dirty="0" err="1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abs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y_pred-y_val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)))</a:t>
            </a:r>
          </a:p>
          <a:p>
            <a:r>
              <a:rPr lang="en-US" sz="800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print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800" b="0" dirty="0">
                <a:solidFill>
                  <a:srgbClr val="A31515"/>
                </a:solidFill>
                <a:effectLst/>
                <a:latin typeface="Courier New" panose="02070309020205020404" pitchFamily="49" charset="0"/>
              </a:rPr>
              <a:t>'LR: RMSE={}, MAE={}'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  <a:r>
              <a:rPr lang="en-US" sz="800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format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tree_rmse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tree_mae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))</a:t>
            </a:r>
          </a:p>
          <a:p>
            <a:r>
              <a:rPr lang="en-US" sz="800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print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800" b="0" dirty="0">
                <a:solidFill>
                  <a:srgbClr val="A31515"/>
                </a:solidFill>
                <a:effectLst/>
                <a:latin typeface="Courier New" panose="02070309020205020404" pitchFamily="49" charset="0"/>
              </a:rPr>
              <a:t>'R^2: {}'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  <a:r>
              <a:rPr lang="en-US" sz="800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format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8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-tree_rmse**</a:t>
            </a:r>
            <a:r>
              <a:rPr lang="en-US" sz="8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/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np.mean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((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y_pred-y_pred.mean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())**</a:t>
            </a:r>
            <a:r>
              <a:rPr lang="en-US" sz="8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)))</a:t>
            </a:r>
          </a:p>
          <a:p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plt.figure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figsize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=(</a:t>
            </a:r>
            <a:r>
              <a:rPr lang="en-US" sz="8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20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</a:t>
            </a:r>
            <a:r>
              <a:rPr lang="en-US" sz="8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20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))</a:t>
            </a:r>
          </a:p>
          <a:p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tree.plot_tree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(model)</a:t>
            </a:r>
          </a:p>
          <a:p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plt.show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</a:t>
            </a:r>
          </a:p>
          <a:p>
            <a:r>
              <a:rPr lang="en-US" sz="800" b="0" dirty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for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f </a:t>
            </a:r>
            <a:r>
              <a:rPr lang="en-US" sz="8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in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[</a:t>
            </a:r>
            <a:r>
              <a:rPr lang="en-US" sz="8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334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8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372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8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405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]:</a:t>
            </a:r>
          </a:p>
          <a:p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</a:t>
            </a:r>
            <a:r>
              <a:rPr lang="en-US" sz="800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print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800" b="0" dirty="0">
                <a:solidFill>
                  <a:srgbClr val="A31515"/>
                </a:solidFill>
                <a:effectLst/>
                <a:latin typeface="Courier New" panose="02070309020205020404" pitchFamily="49" charset="0"/>
              </a:rPr>
              <a:t>'{}: {}, {}'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  <a:r>
              <a:rPr lang="en-US" sz="800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format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(f, 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feature_to_city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[f], </a:t>
            </a:r>
            <a:r>
              <a:rPr lang="en-US" sz="8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feature_to_day</a:t>
            </a:r>
            <a:r>
              <a:rPr lang="en-US" sz="8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[f]))</a:t>
            </a:r>
          </a:p>
        </p:txBody>
      </p:sp>
    </p:spTree>
    <p:extLst>
      <p:ext uri="{BB962C8B-B14F-4D97-AF65-F5344CB8AC3E}">
        <p14:creationId xmlns:p14="http://schemas.microsoft.com/office/powerpoint/2010/main" val="289763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D2F492-08FD-0678-21AB-8277433F8B7C}"/>
              </a:ext>
            </a:extLst>
          </p:cNvPr>
          <p:cNvSpPr txBox="1"/>
          <p:nvPr/>
        </p:nvSpPr>
        <p:spPr>
          <a:xfrm>
            <a:off x="152400" y="1185605"/>
            <a:ext cx="105156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from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sklearn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sz="2000" b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import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tree</a:t>
            </a:r>
          </a:p>
          <a:p>
            <a:r>
              <a:rPr lang="en-US" sz="2000" b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from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sklearn.tree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sz="2000" b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import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DecisionTreeRegressor</a:t>
            </a:r>
            <a:endParaRPr lang="en-US" sz="2000" b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  <a:p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model = 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DecisionTreeRegressor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random_state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2000" b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0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min_samples_leaf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2000" b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200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model.fit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x_train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y_train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y_pred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= 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model.predict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x_val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tree_rmse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= 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np.sqrt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np.mean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((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y_pred-y_val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)**</a:t>
            </a:r>
            <a:r>
              <a:rPr lang="en-US" sz="2000" b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))</a:t>
            </a:r>
          </a:p>
          <a:p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tree_mae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= 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np.sqrt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np.median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np.</a:t>
            </a:r>
            <a:r>
              <a:rPr lang="en-US" sz="2000" b="0" err="1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abs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y_pred-y_val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)))</a:t>
            </a:r>
          </a:p>
          <a:p>
            <a:r>
              <a:rPr lang="en-US" sz="2000" b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print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2000" b="0">
                <a:solidFill>
                  <a:srgbClr val="A31515"/>
                </a:solidFill>
                <a:effectLst/>
                <a:latin typeface="Courier New" panose="02070309020205020404" pitchFamily="49" charset="0"/>
              </a:rPr>
              <a:t>'LR: RMSE={}, MAE={}'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  <a:r>
              <a:rPr lang="en-US" sz="2000" b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format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tree_rmse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tree_mae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))</a:t>
            </a:r>
          </a:p>
          <a:p>
            <a:r>
              <a:rPr lang="en-US" sz="2000" b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print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2000" b="0">
                <a:solidFill>
                  <a:srgbClr val="A31515"/>
                </a:solidFill>
                <a:effectLst/>
                <a:latin typeface="Courier New" panose="02070309020205020404" pitchFamily="49" charset="0"/>
              </a:rPr>
              <a:t>'R^2: {}'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  <a:r>
              <a:rPr lang="en-US" sz="2000" b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format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2000" b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-tree_rmse**</a:t>
            </a:r>
            <a:r>
              <a:rPr lang="en-US" sz="2000" b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/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np.mean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((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y_pred-y_pred.mean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())**</a:t>
            </a:r>
            <a:r>
              <a:rPr lang="en-US" sz="2000" b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)))</a:t>
            </a:r>
          </a:p>
          <a:p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plt.figure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figsize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=(</a:t>
            </a:r>
            <a:r>
              <a:rPr lang="en-US" sz="2000" b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20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</a:t>
            </a:r>
            <a:r>
              <a:rPr lang="en-US" sz="2000" b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20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))</a:t>
            </a:r>
          </a:p>
          <a:p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tree.plot_tree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(model)</a:t>
            </a:r>
          </a:p>
          <a:p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plt.show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</a:t>
            </a:r>
          </a:p>
          <a:p>
            <a:r>
              <a:rPr lang="en-US" sz="2000" b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for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f </a:t>
            </a:r>
            <a:r>
              <a:rPr lang="en-US" sz="2000" b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in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[</a:t>
            </a:r>
            <a:r>
              <a:rPr lang="en-US" sz="2000" b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334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2000" b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372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2000" b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405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]: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</a:t>
            </a:r>
            <a:r>
              <a:rPr lang="en-US" sz="2000" b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print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2000" b="0">
                <a:solidFill>
                  <a:srgbClr val="A31515"/>
                </a:solidFill>
                <a:effectLst/>
                <a:latin typeface="Courier New" panose="02070309020205020404" pitchFamily="49" charset="0"/>
              </a:rPr>
              <a:t>'{}: {}, {}'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  <a:r>
              <a:rPr lang="en-US" sz="2000" b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format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(f, 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feature_to_city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[f], </a:t>
            </a:r>
            <a:r>
              <a:rPr lang="en-US" sz="2000" b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feature_to_day</a:t>
            </a:r>
            <a:r>
              <a:rPr lang="en-US" sz="2000" b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[f]))</a:t>
            </a:r>
          </a:p>
        </p:txBody>
      </p:sp>
    </p:spTree>
    <p:extLst>
      <p:ext uri="{BB962C8B-B14F-4D97-AF65-F5344CB8AC3E}">
        <p14:creationId xmlns:p14="http://schemas.microsoft.com/office/powerpoint/2010/main" val="2159657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9AFBB-74C4-FC0B-FAAF-2FA934F05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Classification/Regression Trees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95E1A-02A1-BEFF-9734-1DC162D02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5715000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Key Assumptions</a:t>
            </a:r>
          </a:p>
          <a:p>
            <a:pPr lvl="1"/>
            <a:r>
              <a:rPr lang="en-US"/>
              <a:t>Samples with similar features have similar predictions</a:t>
            </a:r>
          </a:p>
          <a:p>
            <a:r>
              <a:rPr lang="en-US"/>
              <a:t>Model Parameters</a:t>
            </a:r>
          </a:p>
          <a:p>
            <a:pPr lvl="1"/>
            <a:r>
              <a:rPr lang="en-US"/>
              <a:t>Tree structure with split criteria at each internal node and prediction at each leaf node</a:t>
            </a:r>
          </a:p>
          <a:p>
            <a:r>
              <a:rPr lang="en-US"/>
              <a:t>Designs</a:t>
            </a:r>
          </a:p>
          <a:p>
            <a:pPr lvl="1"/>
            <a:r>
              <a:rPr lang="en-US"/>
              <a:t>Limits on tree growth</a:t>
            </a:r>
          </a:p>
          <a:p>
            <a:pPr lvl="1"/>
            <a:r>
              <a:rPr lang="en-US"/>
              <a:t>What kinds of splits are considered</a:t>
            </a:r>
          </a:p>
          <a:p>
            <a:pPr lvl="1"/>
            <a:r>
              <a:rPr lang="en-US"/>
              <a:t>Criterion for choosing attribute/split (e.g. </a:t>
            </a:r>
            <a:r>
              <a:rPr lang="en-US" err="1"/>
              <a:t>gini</a:t>
            </a:r>
            <a:r>
              <a:rPr lang="en-US"/>
              <a:t> impurity score is another common choice)</a:t>
            </a:r>
          </a:p>
          <a:p>
            <a:r>
              <a:rPr lang="en-US"/>
              <a:t>When to Use</a:t>
            </a:r>
          </a:p>
          <a:p>
            <a:pPr lvl="1"/>
            <a:r>
              <a:rPr lang="en-US"/>
              <a:t>Want an explainable decision function (e.g. for medical diagnosis)</a:t>
            </a:r>
          </a:p>
          <a:p>
            <a:pPr lvl="1"/>
            <a:r>
              <a:rPr lang="en-US"/>
              <a:t>As part of an ensemble (as we’ll see Thursday)</a:t>
            </a:r>
          </a:p>
          <a:p>
            <a:r>
              <a:rPr lang="en-US"/>
              <a:t>When Not to Use</a:t>
            </a:r>
          </a:p>
          <a:p>
            <a:pPr lvl="1"/>
            <a:r>
              <a:rPr lang="en-US"/>
              <a:t>One tree is not a great performer, but a forest is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6435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FD3F4-7EBB-6A1A-2B02-98FE52960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Q5-Q8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165001-0CCC-F5DF-5353-F2FF464FE313}"/>
              </a:ext>
            </a:extLst>
          </p:cNvPr>
          <p:cNvSpPr txBox="1"/>
          <p:nvPr/>
        </p:nvSpPr>
        <p:spPr>
          <a:xfrm>
            <a:off x="1828800" y="1006614"/>
            <a:ext cx="762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hlinkClick r:id="rId2"/>
              </a:rPr>
              <a:t>https://tinyurl.com/441AML-L12</a:t>
            </a:r>
            <a:r>
              <a:rPr lang="en-US" sz="4000" dirty="0"/>
              <a:t> </a:t>
            </a:r>
          </a:p>
        </p:txBody>
      </p:sp>
      <p:pic>
        <p:nvPicPr>
          <p:cNvPr id="3" name="Picture 2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334872D2-6764-CE3D-00C8-C8E73C696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0" y="2051050"/>
            <a:ext cx="4102100" cy="410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7347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90BAB-9923-F259-ECE2-85003EE67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Things to remember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105BB-A31D-25A3-D581-BE9A33B9F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14400"/>
            <a:ext cx="4876800" cy="5943600"/>
          </a:xfrm>
        </p:spPr>
        <p:txBody>
          <a:bodyPr>
            <a:normAutofit/>
          </a:bodyPr>
          <a:lstStyle/>
          <a:p>
            <a:r>
              <a:rPr lang="en-US" sz="2800"/>
              <a:t>Decision/regression trees learn to split up the feature space into partitions with similar values</a:t>
            </a:r>
          </a:p>
          <a:p>
            <a:endParaRPr lang="en-US" sz="2800"/>
          </a:p>
          <a:p>
            <a:r>
              <a:rPr lang="en-US" sz="2800"/>
              <a:t>Entropy is a measure of uncertainty</a:t>
            </a:r>
          </a:p>
          <a:p>
            <a:endParaRPr lang="en-US" sz="2800"/>
          </a:p>
          <a:p>
            <a:r>
              <a:rPr lang="en-US" sz="2800"/>
              <a:t>Information gain measures how much particular knowledge reduces prediction uncertainty </a:t>
            </a:r>
          </a:p>
          <a:p>
            <a:endParaRPr lang="en-US" sz="2800"/>
          </a:p>
          <a:p>
            <a:endParaRPr lang="en-US" sz="28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AF1D92-0EFF-41A1-F908-BE024B0F7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9039" y="133350"/>
            <a:ext cx="3404161" cy="28003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Equation 10"/>
              <p:cNvSpPr txBox="1"/>
              <p:nvPr/>
            </p:nvSpPr>
            <p:spPr>
              <a:xfrm>
                <a:off x="6945959" y="3522082"/>
                <a:ext cx="3974052" cy="763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6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800" b="0" i="1" dirty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2800" b="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sz="2800" b="0" i="1" dirty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800" b="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b="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800" b="0" i="1" dirty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  <m:sup/>
                        <m:e>
                          <m:r>
                            <a:rPr lang="en-US" sz="2800" b="0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800" b="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2800" b="0" i="1" dirty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sz="2800" b="0" i="0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800" b="0" i="0" dirty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sz="2800" b="0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US" sz="2800" b="0" i="1" dirty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sz="2800" b="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b="0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Equation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5959" y="3522082"/>
                <a:ext cx="3974052" cy="763406"/>
              </a:xfrm>
              <a:prstGeom prst="rect">
                <a:avLst/>
              </a:prstGeom>
              <a:blipFill>
                <a:blip r:embed="rIdEq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 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Equation 11"/>
              <p:cNvSpPr txBox="1"/>
              <p:nvPr/>
            </p:nvSpPr>
            <p:spPr>
              <a:xfrm>
                <a:off x="6899332" y="5631727"/>
                <a:ext cx="3715612" cy="5252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6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800" b="0" i="1" dirty="0">
                          <a:latin typeface="Cambria Math" panose="02040503050406030204" pitchFamily="18" charset="0"/>
                        </a:rPr>
                        <m:t>𝐼𝐺</m:t>
                      </m:r>
                      <m:d>
                        <m:dPr>
                          <m:ctrlPr>
                            <a:rPr lang="en-US" sz="2800" b="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800" b="0" i="1" dirty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800" b="0" i="1" dirty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sz="2800" b="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2800" b="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US" sz="2800" b="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dirty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sz="2800" b="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800" b="0" i="1" dirty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800" b="0" i="1" dirty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Equation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9332" y="5631727"/>
                <a:ext cx="3715612" cy="525272"/>
              </a:xfrm>
              <a:prstGeom prst="rect">
                <a:avLst/>
              </a:prstGeom>
              <a:blipFill>
                <a:blip r:embed="rIdEq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 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95902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00CBF-F490-1F1F-C831-A2AFCA110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Thursday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91260-2043-00D3-4CE2-6E24405E4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Ensembles: model averaging and forests</a:t>
            </a:r>
          </a:p>
        </p:txBody>
      </p:sp>
    </p:spTree>
    <p:extLst>
      <p:ext uri="{BB962C8B-B14F-4D97-AF65-F5344CB8AC3E}">
        <p14:creationId xmlns:p14="http://schemas.microsoft.com/office/powerpoint/2010/main" val="1092307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1393</TotalTime>
  <Words>2400</Words>
  <Application>Microsoft Office PowerPoint</Application>
  <PresentationFormat>Widescreen</PresentationFormat>
  <Paragraphs>506</Paragraphs>
  <Slides>39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Cambria Math</vt:lpstr>
      <vt:lpstr>Courier New</vt:lpstr>
      <vt:lpstr>Office Theme</vt:lpstr>
      <vt:lpstr>Decision and Regression Trees</vt:lpstr>
      <vt:lpstr>Recap of classification and regression</vt:lpstr>
      <vt:lpstr>PowerPoint Presentation</vt:lpstr>
      <vt:lpstr>Decision trees</vt:lpstr>
      <vt:lpstr>Decision Tree Classification</vt:lpstr>
      <vt:lpstr>Example with discrete inputs</vt:lpstr>
      <vt:lpstr>Example with discrete inputs</vt:lpstr>
      <vt:lpstr>Decision Trees</vt:lpstr>
      <vt:lpstr>Decision tree algorithm</vt:lpstr>
      <vt:lpstr>Decision tree algorithm</vt:lpstr>
      <vt:lpstr>Decision tree algorithm</vt:lpstr>
      <vt:lpstr>Decision tree algorithm</vt:lpstr>
      <vt:lpstr>Decision tree algorithm</vt:lpstr>
      <vt:lpstr>Decision tree algorithm</vt:lpstr>
      <vt:lpstr>How do you choose what/where to split?</vt:lpstr>
      <vt:lpstr>Quantifying Uncertainty: Coin Flip Example</vt:lpstr>
      <vt:lpstr>Quantifying Uncertainty: Coin Flip Example</vt:lpstr>
      <vt:lpstr>Entropy Explanation</vt:lpstr>
      <vt:lpstr>Quantifying Uncertainty: Coin Flip Example</vt:lpstr>
      <vt:lpstr>Entropy of a Joint Distribution</vt:lpstr>
      <vt:lpstr>Specific Conditional Entropy</vt:lpstr>
      <vt:lpstr>Conditional Entropy</vt:lpstr>
      <vt:lpstr>Conditional Entropy</vt:lpstr>
      <vt:lpstr>Come useful properties of conditional entropy</vt:lpstr>
      <vt:lpstr>Information Gain</vt:lpstr>
      <vt:lpstr>Terminology Recap</vt:lpstr>
      <vt:lpstr>Constructing decision tree</vt:lpstr>
      <vt:lpstr>Q1-Q3</vt:lpstr>
      <vt:lpstr>PowerPoint Presentation</vt:lpstr>
      <vt:lpstr>What if you need to predict a continuous value?</vt:lpstr>
      <vt:lpstr>What does a regression tree minimize?</vt:lpstr>
      <vt:lpstr>Variants</vt:lpstr>
      <vt:lpstr>Decision Tree vs. 1-NN</vt:lpstr>
      <vt:lpstr>Regression Tree for Temperature Prediction </vt:lpstr>
      <vt:lpstr>PowerPoint Presentation</vt:lpstr>
      <vt:lpstr>Classification/Regression Trees Summary</vt:lpstr>
      <vt:lpstr>Q5-Q8</vt:lpstr>
      <vt:lpstr>Things to remember</vt:lpstr>
      <vt:lpstr>Thursday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Derek Hoiem</dc:creator>
  <cp:lastModifiedBy>Hoiem, Derek W</cp:lastModifiedBy>
  <cp:revision>1</cp:revision>
  <cp:lastPrinted>2023-01-18T22:14:20Z</cp:lastPrinted>
  <dcterms:created xsi:type="dcterms:W3CDTF">2009-12-16T02:55:56Z</dcterms:created>
  <dcterms:modified xsi:type="dcterms:W3CDTF">2026-10-06T03:10:12Z</dcterms:modified>
</cp:coreProperties>
</file>