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1063" r:id="rId3"/>
    <p:sldId id="1068" r:id="rId4"/>
    <p:sldId id="1069" r:id="rId5"/>
    <p:sldId id="1070" r:id="rId6"/>
    <p:sldId id="1083" r:id="rId7"/>
    <p:sldId id="1071" r:id="rId8"/>
    <p:sldId id="1072" r:id="rId9"/>
    <p:sldId id="1073" r:id="rId10"/>
    <p:sldId id="1074" r:id="rId11"/>
    <p:sldId id="1075" r:id="rId12"/>
    <p:sldId id="1082" r:id="rId13"/>
    <p:sldId id="1076" r:id="rId14"/>
    <p:sldId id="1066" r:id="rId15"/>
    <p:sldId id="1064" r:id="rId16"/>
    <p:sldId id="1065" r:id="rId17"/>
    <p:sldId id="1067" r:id="rId18"/>
    <p:sldId id="1077" r:id="rId19"/>
    <p:sldId id="1084" r:id="rId20"/>
    <p:sldId id="1080" r:id="rId21"/>
    <p:sldId id="1078" r:id="rId22"/>
    <p:sldId id="542" r:id="rId23"/>
    <p:sldId id="1086" r:id="rId24"/>
    <p:sldId id="1087" r:id="rId25"/>
    <p:sldId id="1088" r:id="rId26"/>
    <p:sldId id="1089" r:id="rId27"/>
    <p:sldId id="1081" r:id="rId28"/>
    <p:sldId id="549" r:id="rId29"/>
    <p:sldId id="550" r:id="rId30"/>
    <p:sldId id="561" r:id="rId31"/>
    <p:sldId id="562" r:id="rId32"/>
    <p:sldId id="563" r:id="rId33"/>
    <p:sldId id="564" r:id="rId34"/>
    <p:sldId id="565" r:id="rId35"/>
    <p:sldId id="566" r:id="rId36"/>
    <p:sldId id="569" r:id="rId37"/>
    <p:sldId id="1079" r:id="rId38"/>
    <p:sldId id="1085" r:id="rId39"/>
    <p:sldId id="1056" r:id="rId40"/>
    <p:sldId id="1059" r:id="rId41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7B8A1"/>
    <a:srgbClr val="64FFDA"/>
    <a:srgbClr val="B9E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8F48B-8E74-4F0B-9335-101490F4638C}" v="87" dt="2026-09-29T16:57:29.2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7" autoAdjust="0"/>
    <p:restoredTop sz="83407" autoAdjust="0"/>
  </p:normalViewPr>
  <p:slideViewPr>
    <p:cSldViewPr>
      <p:cViewPr varScale="1">
        <p:scale>
          <a:sx n="65" d="100"/>
          <a:sy n="65" d="100"/>
        </p:scale>
        <p:origin x="1206" y="72"/>
      </p:cViewPr>
      <p:guideLst>
        <p:guide pos="5760"/>
        <p:guide pos="384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modSld sldOrd">
      <pc:chgData name="Hoiem, Derek W" userId="08a2a5d7-ecbe-4300-b3e9-ea7b21108f06" providerId="ADAL" clId="{56B97E5F-FBF2-4CA1-AC83-62102CBE087E}" dt="2026-09-29T17:04:08.819" v="840" actId="20577"/>
      <pc:docMkLst>
        <pc:docMk/>
      </pc:docMkLst>
      <pc:sldChg chg="addSp delSp modSp mod">
        <pc:chgData name="Hoiem, Derek W" userId="08a2a5d7-ecbe-4300-b3e9-ea7b21108f06" providerId="ADAL" clId="{56B97E5F-FBF2-4CA1-AC83-62102CBE087E}" dt="2026-09-29T16:57:29.261" v="752" actId="6549"/>
        <pc:sldMkLst>
          <pc:docMk/>
          <pc:sldMk cId="0" sldId="549"/>
        </pc:sldMkLst>
        <pc:spChg chg="add mod">
          <ac:chgData name="Hoiem, Derek W" userId="08a2a5d7-ecbe-4300-b3e9-ea7b21108f06" providerId="ADAL" clId="{56B97E5F-FBF2-4CA1-AC83-62102CBE087E}" dt="2026-09-29T16:54:18.935" v="723" actId="208"/>
          <ac:spMkLst>
            <pc:docMk/>
            <pc:sldMk cId="0" sldId="549"/>
            <ac:spMk id="4" creationId="{D4119DCB-B378-E7D3-153B-9E5FBA8F1F0E}"/>
          </ac:spMkLst>
        </pc:spChg>
        <pc:spChg chg="mod">
          <ac:chgData name="Hoiem, Derek W" userId="08a2a5d7-ecbe-4300-b3e9-ea7b21108f06" providerId="ADAL" clId="{56B97E5F-FBF2-4CA1-AC83-62102CBE087E}" dt="2026-09-29T16:57:22.665" v="744" actId="6549"/>
          <ac:spMkLst>
            <pc:docMk/>
            <pc:sldMk cId="0" sldId="549"/>
            <ac:spMk id="80899" creationId="{00000000-0000-0000-0000-000000000000}"/>
          </ac:spMkLst>
        </pc:spChg>
        <pc:spChg chg="mod">
          <ac:chgData name="Hoiem, Derek W" userId="08a2a5d7-ecbe-4300-b3e9-ea7b21108f06" providerId="ADAL" clId="{56B97E5F-FBF2-4CA1-AC83-62102CBE087E}" dt="2026-09-29T16:57:29.261" v="752" actId="6549"/>
          <ac:spMkLst>
            <pc:docMk/>
            <pc:sldMk cId="0" sldId="549"/>
            <ac:spMk id="80903" creationId="{00000000-0000-0000-0000-000000000000}"/>
          </ac:spMkLst>
        </pc:spChg>
        <pc:spChg chg="add mod">
          <ac:chgData name="Hoiem, Derek W" userId="08a2a5d7-ecbe-4300-b3e9-ea7b21108f06" providerId="ADAL" clId="{56B97E5F-FBF2-4CA1-AC83-62102CBE087E}" dt="2026-09-29T16:53:04.759" v="705" actId="1076"/>
          <ac:spMkLst>
            <pc:docMk/>
            <pc:sldMk cId="0" sldId="549"/>
            <ac:spMk id="80904" creationId="{00000000-0000-0000-0000-000000000000}"/>
          </ac:spMkLst>
        </pc:spChg>
        <pc:graphicFrameChg chg="del mod replId">
          <ac:chgData name="Hoiem, Derek W" userId="08a2a5d7-ecbe-4300-b3e9-ea7b21108f06" providerId="ADAL" clId="{56B97E5F-FBF2-4CA1-AC83-62102CBE087E}" dt="2026-09-29T16:52:49.158" v="689"/>
          <ac:graphicFrameMkLst>
            <pc:docMk/>
            <pc:sldMk cId="0" sldId="549"/>
            <ac:graphicFrameMk id="2" creationId="{00000000-0000-0000-0000-000000000000}"/>
          </ac:graphicFrameMkLst>
        </pc:graphicFrameChg>
        <pc:picChg chg="mod">
          <ac:chgData name="Hoiem, Derek W" userId="08a2a5d7-ecbe-4300-b3e9-ea7b21108f06" providerId="ADAL" clId="{56B97E5F-FBF2-4CA1-AC83-62102CBE087E}" dt="2026-09-29T16:53:57.667" v="719" actId="1076"/>
          <ac:picMkLst>
            <pc:docMk/>
            <pc:sldMk cId="0" sldId="549"/>
            <ac:picMk id="80901" creationId="{00000000-0000-0000-0000-000000000000}"/>
          </ac:picMkLst>
        </pc:picChg>
        <pc:picChg chg="del">
          <ac:chgData name="Hoiem, Derek W" userId="08a2a5d7-ecbe-4300-b3e9-ea7b21108f06" providerId="ADAL" clId="{56B97E5F-FBF2-4CA1-AC83-62102CBE087E}" dt="2026-09-29T16:53:27.306" v="712" actId="478"/>
          <ac:picMkLst>
            <pc:docMk/>
            <pc:sldMk cId="0" sldId="549"/>
            <ac:picMk id="80902" creationId="{00000000-0000-0000-0000-000000000000}"/>
          </ac:picMkLst>
        </pc:picChg>
      </pc:sldChg>
      <pc:sldChg chg="modSp mod">
        <pc:chgData name="Hoiem, Derek W" userId="08a2a5d7-ecbe-4300-b3e9-ea7b21108f06" providerId="ADAL" clId="{56B97E5F-FBF2-4CA1-AC83-62102CBE087E}" dt="2026-09-29T17:04:08.819" v="840" actId="20577"/>
        <pc:sldMkLst>
          <pc:docMk/>
          <pc:sldMk cId="3185990548" sldId="1059"/>
        </pc:sldMkLst>
        <pc:spChg chg="mod">
          <ac:chgData name="Hoiem, Derek W" userId="08a2a5d7-ecbe-4300-b3e9-ea7b21108f06" providerId="ADAL" clId="{56B97E5F-FBF2-4CA1-AC83-62102CBE087E}" dt="2026-09-29T17:04:08.819" v="840" actId="20577"/>
          <ac:spMkLst>
            <pc:docMk/>
            <pc:sldMk cId="3185990548" sldId="1059"/>
            <ac:spMk id="3" creationId="{4B644B55-40C4-1A30-7F0A-1DA8F88BE3F1}"/>
          </ac:spMkLst>
        </pc:spChg>
      </pc:sldChg>
      <pc:sldChg chg="modSp mod">
        <pc:chgData name="Hoiem, Derek W" userId="08a2a5d7-ecbe-4300-b3e9-ea7b21108f06" providerId="ADAL" clId="{56B97E5F-FBF2-4CA1-AC83-62102CBE087E}" dt="2026-09-29T16:22:06.541" v="306" actId="20577"/>
        <pc:sldMkLst>
          <pc:docMk/>
          <pc:sldMk cId="1725387707" sldId="1071"/>
        </pc:sldMkLst>
        <pc:spChg chg="mod">
          <ac:chgData name="Hoiem, Derek W" userId="08a2a5d7-ecbe-4300-b3e9-ea7b21108f06" providerId="ADAL" clId="{56B97E5F-FBF2-4CA1-AC83-62102CBE087E}" dt="2026-09-29T16:22:06.541" v="306" actId="20577"/>
          <ac:spMkLst>
            <pc:docMk/>
            <pc:sldMk cId="1725387707" sldId="1071"/>
            <ac:spMk id="3" creationId="{82D30D82-380B-7A2E-7D6F-383818CD8CA0}"/>
          </ac:spMkLst>
        </pc:spChg>
      </pc:sldChg>
      <pc:sldChg chg="addSp delSp modSp mod">
        <pc:chgData name="Hoiem, Derek W" userId="08a2a5d7-ecbe-4300-b3e9-ea7b21108f06" providerId="ADAL" clId="{56B97E5F-FBF2-4CA1-AC83-62102CBE087E}" dt="2026-09-29T16:52:35.187" v="687" actId="1076"/>
        <pc:sldMkLst>
          <pc:docMk/>
          <pc:sldMk cId="3699535782" sldId="1081"/>
        </pc:sldMkLst>
        <pc:spChg chg="mod">
          <ac:chgData name="Hoiem, Derek W" userId="08a2a5d7-ecbe-4300-b3e9-ea7b21108f06" providerId="ADAL" clId="{56B97E5F-FBF2-4CA1-AC83-62102CBE087E}" dt="2026-09-29T16:50:58.724" v="661" actId="1076"/>
          <ac:spMkLst>
            <pc:docMk/>
            <pc:sldMk cId="3699535782" sldId="1081"/>
            <ac:spMk id="2" creationId="{F8BE8465-5F39-5A98-7C76-1AEF9DA05F46}"/>
          </ac:spMkLst>
        </pc:spChg>
        <pc:spChg chg="add mod">
          <ac:chgData name="Hoiem, Derek W" userId="08a2a5d7-ecbe-4300-b3e9-ea7b21108f06" providerId="ADAL" clId="{56B97E5F-FBF2-4CA1-AC83-62102CBE087E}" dt="2026-09-29T16:51:46.137" v="675" actId="114"/>
          <ac:spMkLst>
            <pc:docMk/>
            <pc:sldMk cId="3699535782" sldId="1081"/>
            <ac:spMk id="4" creationId="{E47F90DB-2925-5F02-C6BB-F3B52E970065}"/>
          </ac:spMkLst>
        </pc:spChg>
        <pc:spChg chg="add mod">
          <ac:chgData name="Hoiem, Derek W" userId="08a2a5d7-ecbe-4300-b3e9-ea7b21108f06" providerId="ADAL" clId="{56B97E5F-FBF2-4CA1-AC83-62102CBE087E}" dt="2026-09-29T16:51:42.659" v="674" actId="114"/>
          <ac:spMkLst>
            <pc:docMk/>
            <pc:sldMk cId="3699535782" sldId="1081"/>
            <ac:spMk id="6" creationId="{2511F2ED-02E2-A677-89DE-9E9605622983}"/>
          </ac:spMkLst>
        </pc:spChg>
        <pc:spChg chg="add mod">
          <ac:chgData name="Hoiem, Derek W" userId="08a2a5d7-ecbe-4300-b3e9-ea7b21108f06" providerId="ADAL" clId="{56B97E5F-FBF2-4CA1-AC83-62102CBE087E}" dt="2026-09-29T16:52:35.187" v="687" actId="1076"/>
          <ac:spMkLst>
            <pc:docMk/>
            <pc:sldMk cId="3699535782" sldId="1081"/>
            <ac:spMk id="7" creationId="{82D17F51-AD66-F191-8457-9CC987B542C0}"/>
          </ac:spMkLst>
        </pc:spChg>
        <pc:picChg chg="del">
          <ac:chgData name="Hoiem, Derek W" userId="08a2a5d7-ecbe-4300-b3e9-ea7b21108f06" providerId="ADAL" clId="{56B97E5F-FBF2-4CA1-AC83-62102CBE087E}" dt="2026-09-29T16:51:33.776" v="672" actId="478"/>
          <ac:picMkLst>
            <pc:docMk/>
            <pc:sldMk cId="3699535782" sldId="1081"/>
            <ac:picMk id="5" creationId="{9BF7779B-FB72-6C40-E73C-7012F1EAC6CF}"/>
          </ac:picMkLst>
        </pc:picChg>
        <pc:picChg chg="del">
          <ac:chgData name="Hoiem, Derek W" userId="08a2a5d7-ecbe-4300-b3e9-ea7b21108f06" providerId="ADAL" clId="{56B97E5F-FBF2-4CA1-AC83-62102CBE087E}" dt="2026-09-29T16:52:27.511" v="685" actId="478"/>
          <ac:picMkLst>
            <pc:docMk/>
            <pc:sldMk cId="3699535782" sldId="1081"/>
            <ac:picMk id="9" creationId="{15A30A5B-9A65-BE47-8969-40D04D44AB94}"/>
          </ac:picMkLst>
        </pc:picChg>
        <pc:picChg chg="del">
          <ac:chgData name="Hoiem, Derek W" userId="08a2a5d7-ecbe-4300-b3e9-ea7b21108f06" providerId="ADAL" clId="{56B97E5F-FBF2-4CA1-AC83-62102CBE087E}" dt="2026-09-29T16:50:38.530" v="655" actId="478"/>
          <ac:picMkLst>
            <pc:docMk/>
            <pc:sldMk cId="3699535782" sldId="1081"/>
            <ac:picMk id="12" creationId="{12D68338-A052-E162-51CC-C98D9EB5FDD8}"/>
          </ac:picMkLst>
        </pc:picChg>
      </pc:sldChg>
      <pc:sldChg chg="modSp mod">
        <pc:chgData name="Hoiem, Derek W" userId="08a2a5d7-ecbe-4300-b3e9-ea7b21108f06" providerId="ADAL" clId="{56B97E5F-FBF2-4CA1-AC83-62102CBE087E}" dt="2026-09-29T16:19:55.953" v="294" actId="20577"/>
        <pc:sldMkLst>
          <pc:docMk/>
          <pc:sldMk cId="2617309031" sldId="1083"/>
        </pc:sldMkLst>
        <pc:spChg chg="mod">
          <ac:chgData name="Hoiem, Derek W" userId="08a2a5d7-ecbe-4300-b3e9-ea7b21108f06" providerId="ADAL" clId="{56B97E5F-FBF2-4CA1-AC83-62102CBE087E}" dt="2026-09-29T16:19:55.953" v="294" actId="20577"/>
          <ac:spMkLst>
            <pc:docMk/>
            <pc:sldMk cId="2617309031" sldId="1083"/>
            <ac:spMk id="3" creationId="{D1B65E94-2A88-68AA-882A-7447380AD681}"/>
          </ac:spMkLst>
        </pc:spChg>
      </pc:sldChg>
      <pc:sldChg chg="addSp delSp modSp new mod">
        <pc:chgData name="Hoiem, Derek W" userId="08a2a5d7-ecbe-4300-b3e9-ea7b21108f06" providerId="ADAL" clId="{56B97E5F-FBF2-4CA1-AC83-62102CBE087E}" dt="2026-09-29T16:42:14.366" v="324" actId="1076"/>
        <pc:sldMkLst>
          <pc:docMk/>
          <pc:sldMk cId="418532547" sldId="1086"/>
        </pc:sldMkLst>
        <pc:spChg chg="del">
          <ac:chgData name="Hoiem, Derek W" userId="08a2a5d7-ecbe-4300-b3e9-ea7b21108f06" providerId="ADAL" clId="{56B97E5F-FBF2-4CA1-AC83-62102CBE087E}" dt="2026-09-29T16:41:29.449" v="308" actId="478"/>
          <ac:spMkLst>
            <pc:docMk/>
            <pc:sldMk cId="418532547" sldId="1086"/>
            <ac:spMk id="2" creationId="{80FE926F-A29D-D8B2-9F06-9ED29549ED7A}"/>
          </ac:spMkLst>
        </pc:spChg>
        <pc:spChg chg="del">
          <ac:chgData name="Hoiem, Derek W" userId="08a2a5d7-ecbe-4300-b3e9-ea7b21108f06" providerId="ADAL" clId="{56B97E5F-FBF2-4CA1-AC83-62102CBE087E}" dt="2026-09-29T16:41:29.449" v="308" actId="478"/>
          <ac:spMkLst>
            <pc:docMk/>
            <pc:sldMk cId="418532547" sldId="1086"/>
            <ac:spMk id="3" creationId="{C4F7758E-9BF6-86E0-659C-551577CBA277}"/>
          </ac:spMkLst>
        </pc:spChg>
        <pc:spChg chg="del">
          <ac:chgData name="Hoiem, Derek W" userId="08a2a5d7-ecbe-4300-b3e9-ea7b21108f06" providerId="ADAL" clId="{56B97E5F-FBF2-4CA1-AC83-62102CBE087E}" dt="2026-09-29T16:41:29.449" v="308" actId="478"/>
          <ac:spMkLst>
            <pc:docMk/>
            <pc:sldMk cId="418532547" sldId="1086"/>
            <ac:spMk id="4" creationId="{8C3E5380-7C7A-6617-AA7C-16B170BA5C50}"/>
          </ac:spMkLst>
        </pc:spChg>
        <pc:spChg chg="del">
          <ac:chgData name="Hoiem, Derek W" userId="08a2a5d7-ecbe-4300-b3e9-ea7b21108f06" providerId="ADAL" clId="{56B97E5F-FBF2-4CA1-AC83-62102CBE087E}" dt="2026-09-29T16:41:29.449" v="308" actId="478"/>
          <ac:spMkLst>
            <pc:docMk/>
            <pc:sldMk cId="418532547" sldId="1086"/>
            <ac:spMk id="5" creationId="{A6A0ECC7-8926-4E44-C187-91DCA5526BAA}"/>
          </ac:spMkLst>
        </pc:spChg>
        <pc:spChg chg="add mod">
          <ac:chgData name="Hoiem, Derek W" userId="08a2a5d7-ecbe-4300-b3e9-ea7b21108f06" providerId="ADAL" clId="{56B97E5F-FBF2-4CA1-AC83-62102CBE087E}" dt="2026-09-29T16:41:53.207" v="312" actId="1076"/>
          <ac:spMkLst>
            <pc:docMk/>
            <pc:sldMk cId="418532547" sldId="1086"/>
            <ac:spMk id="6" creationId="{1647CFAA-A764-40FA-A400-8DDB451FD88C}"/>
          </ac:spMkLst>
        </pc:spChg>
        <pc:spChg chg="add mod">
          <ac:chgData name="Hoiem, Derek W" userId="08a2a5d7-ecbe-4300-b3e9-ea7b21108f06" providerId="ADAL" clId="{56B97E5F-FBF2-4CA1-AC83-62102CBE087E}" dt="2026-09-29T16:41:56.466" v="314" actId="1076"/>
          <ac:spMkLst>
            <pc:docMk/>
            <pc:sldMk cId="418532547" sldId="1086"/>
            <ac:spMk id="8" creationId="{DDE1579B-6A81-819A-B1D1-454689E5A29C}"/>
          </ac:spMkLst>
        </pc:spChg>
        <pc:spChg chg="add mod">
          <ac:chgData name="Hoiem, Derek W" userId="08a2a5d7-ecbe-4300-b3e9-ea7b21108f06" providerId="ADAL" clId="{56B97E5F-FBF2-4CA1-AC83-62102CBE087E}" dt="2026-09-29T16:41:59.864" v="316" actId="1076"/>
          <ac:spMkLst>
            <pc:docMk/>
            <pc:sldMk cId="418532547" sldId="1086"/>
            <ac:spMk id="10" creationId="{64081469-10D3-EB8A-1E61-91AF3C57683B}"/>
          </ac:spMkLst>
        </pc:spChg>
        <pc:spChg chg="add mod">
          <ac:chgData name="Hoiem, Derek W" userId="08a2a5d7-ecbe-4300-b3e9-ea7b21108f06" providerId="ADAL" clId="{56B97E5F-FBF2-4CA1-AC83-62102CBE087E}" dt="2026-09-29T16:42:02.589" v="318" actId="1076"/>
          <ac:spMkLst>
            <pc:docMk/>
            <pc:sldMk cId="418532547" sldId="1086"/>
            <ac:spMk id="12" creationId="{31B329C9-A393-5FAC-7753-3C22F278A16B}"/>
          </ac:spMkLst>
        </pc:spChg>
        <pc:spChg chg="add mod">
          <ac:chgData name="Hoiem, Derek W" userId="08a2a5d7-ecbe-4300-b3e9-ea7b21108f06" providerId="ADAL" clId="{56B97E5F-FBF2-4CA1-AC83-62102CBE087E}" dt="2026-09-29T16:42:06.575" v="320" actId="1076"/>
          <ac:spMkLst>
            <pc:docMk/>
            <pc:sldMk cId="418532547" sldId="1086"/>
            <ac:spMk id="14" creationId="{C74897E3-C489-C109-6C62-07F7CED19590}"/>
          </ac:spMkLst>
        </pc:spChg>
        <pc:spChg chg="add mod">
          <ac:chgData name="Hoiem, Derek W" userId="08a2a5d7-ecbe-4300-b3e9-ea7b21108f06" providerId="ADAL" clId="{56B97E5F-FBF2-4CA1-AC83-62102CBE087E}" dt="2026-09-29T16:42:09.738" v="322" actId="1076"/>
          <ac:spMkLst>
            <pc:docMk/>
            <pc:sldMk cId="418532547" sldId="1086"/>
            <ac:spMk id="16" creationId="{0AD69FA6-4238-71C0-3527-C92B973A80CF}"/>
          </ac:spMkLst>
        </pc:spChg>
        <pc:spChg chg="add mod">
          <ac:chgData name="Hoiem, Derek W" userId="08a2a5d7-ecbe-4300-b3e9-ea7b21108f06" providerId="ADAL" clId="{56B97E5F-FBF2-4CA1-AC83-62102CBE087E}" dt="2026-09-29T16:42:14.366" v="324" actId="1076"/>
          <ac:spMkLst>
            <pc:docMk/>
            <pc:sldMk cId="418532547" sldId="1086"/>
            <ac:spMk id="18" creationId="{8BD2DB1F-A911-25BA-E825-E56E1B7A4B20}"/>
          </ac:spMkLst>
        </pc:spChg>
      </pc:sldChg>
      <pc:sldChg chg="addSp delSp modSp add mod modTransition">
        <pc:chgData name="Hoiem, Derek W" userId="08a2a5d7-ecbe-4300-b3e9-ea7b21108f06" providerId="ADAL" clId="{56B97E5F-FBF2-4CA1-AC83-62102CBE087E}" dt="2026-09-29T16:48:20.874" v="629"/>
        <pc:sldMkLst>
          <pc:docMk/>
          <pc:sldMk cId="4157513059" sldId="1087"/>
        </pc:sldMkLst>
        <pc:spChg chg="add del mod">
          <ac:chgData name="Hoiem, Derek W" userId="08a2a5d7-ecbe-4300-b3e9-ea7b21108f06" providerId="ADAL" clId="{56B97E5F-FBF2-4CA1-AC83-62102CBE087E}" dt="2026-09-29T16:43:29.545" v="338"/>
          <ac:spMkLst>
            <pc:docMk/>
            <pc:sldMk cId="4157513059" sldId="1087"/>
            <ac:spMk id="9" creationId="{E708647E-A1F9-6249-2AA9-AA07A10AEC50}"/>
          </ac:spMkLst>
        </pc:spChg>
        <pc:spChg chg="add">
          <ac:chgData name="Hoiem, Derek W" userId="08a2a5d7-ecbe-4300-b3e9-ea7b21108f06" providerId="ADAL" clId="{56B97E5F-FBF2-4CA1-AC83-62102CBE087E}" dt="2026-09-29T16:45:17.873" v="481" actId="22"/>
          <ac:spMkLst>
            <pc:docMk/>
            <pc:sldMk cId="4157513059" sldId="1087"/>
            <ac:spMk id="13" creationId="{EE559AD4-1FE0-1753-EF84-29B93B44A9B2}"/>
          </ac:spMkLst>
        </pc:spChg>
        <pc:cxnChg chg="add mod">
          <ac:chgData name="Hoiem, Derek W" userId="08a2a5d7-ecbe-4300-b3e9-ea7b21108f06" providerId="ADAL" clId="{56B97E5F-FBF2-4CA1-AC83-62102CBE087E}" dt="2026-09-29T16:43:13.147" v="335" actId="1076"/>
          <ac:cxnSpMkLst>
            <pc:docMk/>
            <pc:sldMk cId="4157513059" sldId="1087"/>
            <ac:cxnSpMk id="3" creationId="{3E1CDE5C-96C6-0253-CFAB-4A1068BBCBA0}"/>
          </ac:cxnSpMkLst>
        </pc:cxnChg>
      </pc:sldChg>
      <pc:sldChg chg="addSp modSp add mod modTransition">
        <pc:chgData name="Hoiem, Derek W" userId="08a2a5d7-ecbe-4300-b3e9-ea7b21108f06" providerId="ADAL" clId="{56B97E5F-FBF2-4CA1-AC83-62102CBE087E}" dt="2026-09-29T16:48:22.873" v="630"/>
        <pc:sldMkLst>
          <pc:docMk/>
          <pc:sldMk cId="2985417427" sldId="1088"/>
        </pc:sldMkLst>
        <pc:spChg chg="add mod">
          <ac:chgData name="Hoiem, Derek W" userId="08a2a5d7-ecbe-4300-b3e9-ea7b21108f06" providerId="ADAL" clId="{56B97E5F-FBF2-4CA1-AC83-62102CBE087E}" dt="2026-09-29T16:43:42.766" v="342" actId="207"/>
          <ac:spMkLst>
            <pc:docMk/>
            <pc:sldMk cId="2985417427" sldId="1088"/>
            <ac:spMk id="4" creationId="{3DFFC47B-8C5A-96DE-7C64-A26D561C7E89}"/>
          </ac:spMkLst>
        </pc:spChg>
        <pc:spChg chg="add mod">
          <ac:chgData name="Hoiem, Derek W" userId="08a2a5d7-ecbe-4300-b3e9-ea7b21108f06" providerId="ADAL" clId="{56B97E5F-FBF2-4CA1-AC83-62102CBE087E}" dt="2026-09-29T16:44:33.998" v="367" actId="1076"/>
          <ac:spMkLst>
            <pc:docMk/>
            <pc:sldMk cId="2985417427" sldId="1088"/>
            <ac:spMk id="11" creationId="{EE8F81CF-14BB-4D3A-FD8A-C4D30D4EB56D}"/>
          </ac:spMkLst>
        </pc:spChg>
        <pc:spChg chg="add mod">
          <ac:chgData name="Hoiem, Derek W" userId="08a2a5d7-ecbe-4300-b3e9-ea7b21108f06" providerId="ADAL" clId="{56B97E5F-FBF2-4CA1-AC83-62102CBE087E}" dt="2026-09-29T16:45:16.263" v="480" actId="1076"/>
          <ac:spMkLst>
            <pc:docMk/>
            <pc:sldMk cId="2985417427" sldId="1088"/>
            <ac:spMk id="15" creationId="{4261A28B-73AC-B14C-970D-325607B455D0}"/>
          </ac:spMkLst>
        </pc:spChg>
        <pc:spChg chg="add mod">
          <ac:chgData name="Hoiem, Derek W" userId="08a2a5d7-ecbe-4300-b3e9-ea7b21108f06" providerId="ADAL" clId="{56B97E5F-FBF2-4CA1-AC83-62102CBE087E}" dt="2026-09-29T16:45:39.895" v="538" actId="20577"/>
          <ac:spMkLst>
            <pc:docMk/>
            <pc:sldMk cId="2985417427" sldId="1088"/>
            <ac:spMk id="19" creationId="{D2653973-55D3-B44D-6E68-6FE709588331}"/>
          </ac:spMkLst>
        </pc:spChg>
        <pc:cxnChg chg="mod">
          <ac:chgData name="Hoiem, Derek W" userId="08a2a5d7-ecbe-4300-b3e9-ea7b21108f06" providerId="ADAL" clId="{56B97E5F-FBF2-4CA1-AC83-62102CBE087E}" dt="2026-09-29T16:43:58.196" v="344" actId="14100"/>
          <ac:cxnSpMkLst>
            <pc:docMk/>
            <pc:sldMk cId="2985417427" sldId="1088"/>
            <ac:cxnSpMk id="3" creationId="{B0095721-DBC7-0D58-8C0F-BA058633EB01}"/>
          </ac:cxnSpMkLst>
        </pc:cxnChg>
        <pc:cxnChg chg="add mod">
          <ac:chgData name="Hoiem, Derek W" userId="08a2a5d7-ecbe-4300-b3e9-ea7b21108f06" providerId="ADAL" clId="{56B97E5F-FBF2-4CA1-AC83-62102CBE087E}" dt="2026-09-29T16:44:19.094" v="350" actId="693"/>
          <ac:cxnSpMkLst>
            <pc:docMk/>
            <pc:sldMk cId="2985417427" sldId="1088"/>
            <ac:cxnSpMk id="7" creationId="{B0C681E8-8889-F619-11AC-37490C53A4D1}"/>
          </ac:cxnSpMkLst>
        </pc:cxnChg>
      </pc:sldChg>
      <pc:sldChg chg="addSp delSp modSp add mod modTransition">
        <pc:chgData name="Hoiem, Derek W" userId="08a2a5d7-ecbe-4300-b3e9-ea7b21108f06" providerId="ADAL" clId="{56B97E5F-FBF2-4CA1-AC83-62102CBE087E}" dt="2026-09-29T16:48:24.379" v="631"/>
        <pc:sldMkLst>
          <pc:docMk/>
          <pc:sldMk cId="3444377790" sldId="1089"/>
        </pc:sldMkLst>
        <pc:spChg chg="add mod">
          <ac:chgData name="Hoiem, Derek W" userId="08a2a5d7-ecbe-4300-b3e9-ea7b21108f06" providerId="ADAL" clId="{56B97E5F-FBF2-4CA1-AC83-62102CBE087E}" dt="2026-09-29T16:46:24.130" v="579" actId="1076"/>
          <ac:spMkLst>
            <pc:docMk/>
            <pc:sldMk cId="3444377790" sldId="1089"/>
            <ac:spMk id="5" creationId="{FAE467B4-4A70-C815-1067-2FDEB55EC840}"/>
          </ac:spMkLst>
        </pc:spChg>
        <pc:spChg chg="add mod">
          <ac:chgData name="Hoiem, Derek W" userId="08a2a5d7-ecbe-4300-b3e9-ea7b21108f06" providerId="ADAL" clId="{56B97E5F-FBF2-4CA1-AC83-62102CBE087E}" dt="2026-09-29T16:46:15.100" v="556" actId="1076"/>
          <ac:spMkLst>
            <pc:docMk/>
            <pc:sldMk cId="3444377790" sldId="1089"/>
            <ac:spMk id="13" creationId="{017303D9-12A8-5379-F043-D841500EF870}"/>
          </ac:spMkLst>
        </pc:spChg>
        <pc:spChg chg="del">
          <ac:chgData name="Hoiem, Derek W" userId="08a2a5d7-ecbe-4300-b3e9-ea7b21108f06" providerId="ADAL" clId="{56B97E5F-FBF2-4CA1-AC83-62102CBE087E}" dt="2026-09-29T16:45:54.371" v="540" actId="478"/>
          <ac:spMkLst>
            <pc:docMk/>
            <pc:sldMk cId="3444377790" sldId="1089"/>
            <ac:spMk id="15" creationId="{576C212D-6D3C-8557-0620-634798097A6C}"/>
          </ac:spMkLst>
        </pc:spChg>
        <pc:spChg chg="del">
          <ac:chgData name="Hoiem, Derek W" userId="08a2a5d7-ecbe-4300-b3e9-ea7b21108f06" providerId="ADAL" clId="{56B97E5F-FBF2-4CA1-AC83-62102CBE087E}" dt="2026-09-29T16:45:54.371" v="540" actId="478"/>
          <ac:spMkLst>
            <pc:docMk/>
            <pc:sldMk cId="3444377790" sldId="1089"/>
            <ac:spMk id="19" creationId="{D9C8BE71-4F6A-465C-1FF3-A05CF481860D}"/>
          </ac:spMkLst>
        </pc:spChg>
        <pc:spChg chg="add mod">
          <ac:chgData name="Hoiem, Derek W" userId="08a2a5d7-ecbe-4300-b3e9-ea7b21108f06" providerId="ADAL" clId="{56B97E5F-FBF2-4CA1-AC83-62102CBE087E}" dt="2026-09-29T16:47:16.563" v="625" actId="1076"/>
          <ac:spMkLst>
            <pc:docMk/>
            <pc:sldMk cId="3444377790" sldId="1089"/>
            <ac:spMk id="22" creationId="{27EA6122-7A96-4D42-7AF2-974F8E6F5D77}"/>
          </ac:spMkLst>
        </pc:spChg>
        <pc:cxnChg chg="add mod">
          <ac:chgData name="Hoiem, Derek W" userId="08a2a5d7-ecbe-4300-b3e9-ea7b21108f06" providerId="ADAL" clId="{56B97E5F-FBF2-4CA1-AC83-62102CBE087E}" dt="2026-09-29T16:47:53.277" v="628" actId="14100"/>
          <ac:cxnSpMkLst>
            <pc:docMk/>
            <pc:sldMk cId="3444377790" sldId="1089"/>
            <ac:cxnSpMk id="17" creationId="{D102598C-AB26-4044-E9DF-B8F03CBE845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34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71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93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5893F9-9E6E-47B4-B8FE-0A59E02EFF9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38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52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096F29-F946-436A-8460-9ABE207C5C60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22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71030-AC51-4A09-A25E-5FA357B75AFA}" type="slidenum">
              <a:rPr lang="en-US"/>
              <a:pPr/>
              <a:t>30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me give you an intuition of what is going on. Suppose we have the standard line fitting problem in presence of outliers.</a:t>
            </a:r>
          </a:p>
          <a:p>
            <a:r>
              <a:rPr lang="en-US"/>
              <a:t>We can formulate this problem as follows: want to find the best partition of points in inlier set and outlier set such that…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objective consists of adjusting the parameters of a model function so as to best fit a data set. </a:t>
            </a:r>
          </a:p>
          <a:p>
            <a:r>
              <a:rPr lang="en-US"/>
              <a:t>"best" is defined by a function f that needs to be minimized.</a:t>
            </a:r>
          </a:p>
          <a:p>
            <a:endParaRPr lang="en-US"/>
          </a:p>
          <a:p>
            <a:r>
              <a:rPr lang="en-US"/>
              <a:t>Such that the best parameter of fitting the line give rise to a residual error lower that delta</a:t>
            </a:r>
          </a:p>
          <a:p>
            <a:endParaRPr lang="en-US"/>
          </a:p>
          <a:p>
            <a:r>
              <a:rPr lang="en-US"/>
              <a:t>as when the sum, </a:t>
            </a:r>
            <a:r>
              <a:rPr lang="en-US" i="1"/>
              <a:t>S</a:t>
            </a:r>
            <a:r>
              <a:rPr lang="en-US"/>
              <a:t>, of squared residuals </a:t>
            </a:r>
          </a:p>
        </p:txBody>
      </p:sp>
    </p:spTree>
    <p:extLst>
      <p:ext uri="{BB962C8B-B14F-4D97-AF65-F5344CB8AC3E}">
        <p14:creationId xmlns:p14="http://schemas.microsoft.com/office/powerpoint/2010/main" val="2593208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1A7C6-64BD-4260-B379-19E577421018}" type="slidenum">
              <a:rPr lang="en-US"/>
              <a:pPr/>
              <a:t>31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me give you an intuition of what is going on. Suppose we have the standard line fitting problem in presence of outliers.</a:t>
            </a:r>
          </a:p>
          <a:p>
            <a:r>
              <a:rPr lang="en-US"/>
              <a:t>We can formulate this problem as follows: want to find the best partition of points in inlier set and outlier set such that…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objective consists of adjusting the parameters of a model function so as to best fit a data set. </a:t>
            </a:r>
          </a:p>
          <a:p>
            <a:r>
              <a:rPr lang="en-US"/>
              <a:t>"best" is defined by a function f that needs to be minimized.</a:t>
            </a:r>
          </a:p>
          <a:p>
            <a:endParaRPr lang="en-US"/>
          </a:p>
          <a:p>
            <a:r>
              <a:rPr lang="en-US"/>
              <a:t>Such that the best parameter of fitting the line give rise to a residual error lower that delta</a:t>
            </a:r>
          </a:p>
          <a:p>
            <a:endParaRPr lang="en-US"/>
          </a:p>
          <a:p>
            <a:r>
              <a:rPr lang="en-US"/>
              <a:t>as when the sum, </a:t>
            </a:r>
            <a:r>
              <a:rPr lang="en-US" i="1"/>
              <a:t>S</a:t>
            </a:r>
            <a:r>
              <a:rPr lang="en-US"/>
              <a:t>, of squared residuals </a:t>
            </a:r>
          </a:p>
        </p:txBody>
      </p:sp>
    </p:spTree>
    <p:extLst>
      <p:ext uri="{BB962C8B-B14F-4D97-AF65-F5344CB8AC3E}">
        <p14:creationId xmlns:p14="http://schemas.microsoft.com/office/powerpoint/2010/main" val="1717261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68155-4F81-4408-A7FC-EA1CD92B6B85}" type="slidenum">
              <a:rPr lang="en-US"/>
              <a:pPr/>
              <a:t>32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me give you an intuition of what is going on. Suppose we have the standard line fitting problem in presence of outliers.</a:t>
            </a:r>
          </a:p>
          <a:p>
            <a:r>
              <a:rPr lang="en-US"/>
              <a:t>We can formulate this problem as follows: want to find the best partition of points in inlier set and outlier set such that…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objective consists of adjusting the parameters of a model function so as to best fit a data set. </a:t>
            </a:r>
          </a:p>
          <a:p>
            <a:r>
              <a:rPr lang="en-US"/>
              <a:t>"best" is defined by a function f that needs to be minimized.</a:t>
            </a:r>
          </a:p>
          <a:p>
            <a:endParaRPr lang="en-US"/>
          </a:p>
          <a:p>
            <a:r>
              <a:rPr lang="en-US"/>
              <a:t>Such that the best parameter of fitting the line give rise to a residual error lower that delta</a:t>
            </a:r>
          </a:p>
          <a:p>
            <a:endParaRPr lang="en-US"/>
          </a:p>
          <a:p>
            <a:r>
              <a:rPr lang="en-US"/>
              <a:t>as when the sum, </a:t>
            </a:r>
            <a:r>
              <a:rPr lang="en-US" i="1"/>
              <a:t>S</a:t>
            </a:r>
            <a:r>
              <a:rPr lang="en-US"/>
              <a:t>, of squared residuals </a:t>
            </a:r>
          </a:p>
        </p:txBody>
      </p:sp>
    </p:spTree>
    <p:extLst>
      <p:ext uri="{BB962C8B-B14F-4D97-AF65-F5344CB8AC3E}">
        <p14:creationId xmlns:p14="http://schemas.microsoft.com/office/powerpoint/2010/main" val="1633680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CE023-128E-4856-BCB6-506FF27BFF96}" type="slidenum">
              <a:rPr lang="en-US"/>
              <a:pPr/>
              <a:t>33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me give you an intuition of what is going on. Suppose we have the standard line fitting problem in presence of outliers.</a:t>
            </a:r>
          </a:p>
          <a:p>
            <a:r>
              <a:rPr lang="en-US"/>
              <a:t>We can formulate this problem as follows: want to find the best partition of points in inlier set and outlier set such that…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The objective consists of adjusting the parameters of a model function so as to best fit a data set. </a:t>
            </a:r>
          </a:p>
          <a:p>
            <a:r>
              <a:rPr lang="en-US"/>
              <a:t>"best" is defined by a function f that needs to be minimized.</a:t>
            </a:r>
          </a:p>
          <a:p>
            <a:endParaRPr lang="en-US"/>
          </a:p>
          <a:p>
            <a:r>
              <a:rPr lang="en-US"/>
              <a:t>Such that the best parameter of fitting the line give rise to a residual error lower that delta</a:t>
            </a:r>
          </a:p>
          <a:p>
            <a:endParaRPr lang="en-US"/>
          </a:p>
          <a:p>
            <a:r>
              <a:rPr lang="en-US"/>
              <a:t>as when the sum, </a:t>
            </a:r>
            <a:r>
              <a:rPr lang="en-US" i="1"/>
              <a:t>S</a:t>
            </a:r>
            <a:r>
              <a:rPr lang="en-US"/>
              <a:t>, of squared residuals </a:t>
            </a:r>
          </a:p>
        </p:txBody>
      </p:sp>
    </p:spTree>
    <p:extLst>
      <p:ext uri="{BB962C8B-B14F-4D97-AF65-F5344CB8AC3E}">
        <p14:creationId xmlns:p14="http://schemas.microsoft.com/office/powerpoint/2010/main" val="3697820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6C0EBD-25A8-4D2D-84D6-A0B57D3202AA}" type="slidenum">
              <a:rPr lang="en-US"/>
              <a:pPr/>
              <a:t>34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give you an intuition of what is going on. Suppose we have the standard line fitting problem in presence of outliers.</a:t>
            </a:r>
          </a:p>
          <a:p>
            <a:r>
              <a:rPr lang="en-US" dirty="0"/>
              <a:t>We can formulate this problem as follows: want to find the best partition of points in </a:t>
            </a:r>
            <a:r>
              <a:rPr lang="en-US" dirty="0" err="1"/>
              <a:t>inlier</a:t>
            </a:r>
            <a:r>
              <a:rPr lang="en-US" dirty="0"/>
              <a:t> set and outlier set such that…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objective consists of adjusting the parameters of a model function so as to best fit a data set. </a:t>
            </a:r>
          </a:p>
          <a:p>
            <a:r>
              <a:rPr lang="en-US" dirty="0"/>
              <a:t>"best" is defined by a function f that needs to be minimized.</a:t>
            </a:r>
          </a:p>
          <a:p>
            <a:endParaRPr lang="en-US" dirty="0"/>
          </a:p>
          <a:p>
            <a:r>
              <a:rPr lang="en-US" dirty="0"/>
              <a:t>Such that the best parameter of fitting the line give rise to a residual error lower that delta</a:t>
            </a:r>
          </a:p>
          <a:p>
            <a:endParaRPr lang="en-US" dirty="0"/>
          </a:p>
          <a:p>
            <a:r>
              <a:rPr lang="en-US" dirty="0"/>
              <a:t>as when the sum, </a:t>
            </a:r>
            <a:r>
              <a:rPr lang="en-US" i="1" dirty="0"/>
              <a:t>S</a:t>
            </a:r>
            <a:r>
              <a:rPr lang="en-US" dirty="0"/>
              <a:t>, of squared residuals </a:t>
            </a:r>
          </a:p>
        </p:txBody>
      </p:sp>
    </p:spTree>
    <p:extLst>
      <p:ext uri="{BB962C8B-B14F-4D97-AF65-F5344CB8AC3E}">
        <p14:creationId xmlns:p14="http://schemas.microsoft.com/office/powerpoint/2010/main" val="405675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56533-F005-4B55-94F1-56B3E59B39F3}" type="slidenum">
              <a:rPr lang="en-US"/>
              <a:pPr/>
              <a:t>35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15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F9DED-C3AA-40F6-ACE9-AC54436C1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35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wardsdatascience.com/density-based-algorithm-for-outlier-detection-8f278d2f7983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tinyurl.com/AML441-L1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3.png"/><Relationship Id="rId7" Type="http://schemas.openxmlformats.org/officeDocument/2006/relationships/image" Target="../media/image3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6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8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50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50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colab.research.google.com/drive/1bPRkR1Kzq7NKlsv4Avki6yVoA1mVC7uH?usp=sharin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tinyurl.com/AML441-L11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olorful, fabric&#10;&#10;Description automatically generated">
            <a:extLst>
              <a:ext uri="{FF2B5EF4-FFF2-40B4-BE49-F238E27FC236}">
                <a16:creationId xmlns:a16="http://schemas.microsoft.com/office/drawing/2014/main" id="{1F0AFE6B-77CC-C284-97B3-98E56D172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0864" y="0"/>
            <a:ext cx="6858000" cy="685800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968EB073-27D4-42DD-B533-EFFE0B20B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803871" y="0"/>
            <a:ext cx="638812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0400" y="533400"/>
            <a:ext cx="4806184" cy="36373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Outliers and Robust Estimation</a:t>
            </a:r>
            <a:br>
              <a:rPr lang="en-US" sz="6000" dirty="0">
                <a:solidFill>
                  <a:schemeClr val="bg1"/>
                </a:solidFill>
              </a:rPr>
            </a:b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10400" y="4309202"/>
            <a:ext cx="4806184" cy="180203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l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chemeClr val="bg1"/>
                </a:solidFill>
              </a:rPr>
              <a:t>Applied Machine Learning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Derek Hoiem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E5DE13-848E-FE6E-EEB3-D890E5FB1652}"/>
              </a:ext>
            </a:extLst>
          </p:cNvPr>
          <p:cNvSpPr txBox="1"/>
          <p:nvPr/>
        </p:nvSpPr>
        <p:spPr>
          <a:xfrm>
            <a:off x="6477000" y="6519446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Dall-E</a:t>
            </a:r>
          </a:p>
        </p:txBody>
      </p:sp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E579C-7522-411E-5AEE-BDD2037E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class: Robust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C3A5B-72EE-CACA-2180-B6F7C28D7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Robust statistics and quantiles</a:t>
            </a:r>
          </a:p>
          <a:p>
            <a:endParaRPr lang="en-US" dirty="0"/>
          </a:p>
          <a:p>
            <a:r>
              <a:rPr lang="en-US" dirty="0"/>
              <a:t>Detecting outliers</a:t>
            </a:r>
          </a:p>
          <a:p>
            <a:endParaRPr lang="en-US" dirty="0"/>
          </a:p>
          <a:p>
            <a:r>
              <a:rPr lang="en-US" dirty="0"/>
              <a:t>Robust fitting</a:t>
            </a:r>
          </a:p>
          <a:p>
            <a:pPr lvl="1"/>
            <a:r>
              <a:rPr lang="en-US" dirty="0"/>
              <a:t>Reweighted least squares</a:t>
            </a:r>
          </a:p>
          <a:p>
            <a:pPr lvl="1"/>
            <a:r>
              <a:rPr lang="en-US" dirty="0"/>
              <a:t>RANSAC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478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C8ABA-107E-81BD-D6FC-59248B6DF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A6133-6067-0264-E62E-36D633892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3124200" cy="5135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Compute the mean value of data within a window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8B3B2-65D0-1087-AC96-7C00561EEE9B}"/>
              </a:ext>
            </a:extLst>
          </p:cNvPr>
          <p:cNvSpPr txBox="1"/>
          <p:nvPr/>
        </p:nvSpPr>
        <p:spPr>
          <a:xfrm>
            <a:off x="5257800" y="6110923"/>
            <a:ext cx="4194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Sinusoidal signal (200 points)</a:t>
            </a:r>
          </a:p>
          <a:p>
            <a:r>
              <a:rPr lang="en-US" dirty="0"/>
              <a:t>11-element window for moving average</a:t>
            </a:r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A3185CE5-3175-5E88-D6FD-B5C12E1C5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0" y="723900"/>
            <a:ext cx="7235172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A015E8C-4B65-F999-DE69-D8BC88DC6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09331"/>
              </p:ext>
            </p:extLst>
          </p:nvPr>
        </p:nvGraphicFramePr>
        <p:xfrm>
          <a:off x="152400" y="4267200"/>
          <a:ext cx="4568175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575">
                  <a:extLst>
                    <a:ext uri="{9D8B030D-6E8A-4147-A177-3AD203B41FA5}">
                      <a16:colId xmlns:a16="http://schemas.microsoft.com/office/drawing/2014/main" val="2741643088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1767393460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3899684874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3675345490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2453087410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789010722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4091076717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1759986624"/>
                    </a:ext>
                  </a:extLst>
                </a:gridCol>
                <a:gridCol w="507575">
                  <a:extLst>
                    <a:ext uri="{9D8B030D-6E8A-4147-A177-3AD203B41FA5}">
                      <a16:colId xmlns:a16="http://schemas.microsoft.com/office/drawing/2014/main" val="114449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8349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8831A5A-90B4-A4D9-599C-E98DA07DE95E}"/>
              </a:ext>
            </a:extLst>
          </p:cNvPr>
          <p:cNvSpPr txBox="1"/>
          <p:nvPr/>
        </p:nvSpPr>
        <p:spPr>
          <a:xfrm>
            <a:off x="2216918" y="5741591"/>
            <a:ext cx="1640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(1+1+2)/3=4/3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5B4E79-C60F-48D6-2274-174D3CA41CD7}"/>
              </a:ext>
            </a:extLst>
          </p:cNvPr>
          <p:cNvCxnSpPr>
            <a:stCxn id="6" idx="0"/>
          </p:cNvCxnSpPr>
          <p:nvPr/>
        </p:nvCxnSpPr>
        <p:spPr>
          <a:xfrm flipV="1">
            <a:off x="3037015" y="5085080"/>
            <a:ext cx="295789" cy="656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5D9252-5CC2-7779-383A-E510F430E899}"/>
              </a:ext>
            </a:extLst>
          </p:cNvPr>
          <p:cNvSpPr txBox="1"/>
          <p:nvPr/>
        </p:nvSpPr>
        <p:spPr>
          <a:xfrm>
            <a:off x="109638" y="3921323"/>
            <a:ext cx="3797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Example: moving average with 3-size window</a:t>
            </a:r>
          </a:p>
        </p:txBody>
      </p:sp>
    </p:spTree>
    <p:extLst>
      <p:ext uri="{BB962C8B-B14F-4D97-AF65-F5344CB8AC3E}">
        <p14:creationId xmlns:p14="http://schemas.microsoft.com/office/powerpoint/2010/main" val="306129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C8ABA-107E-81BD-D6FC-59248B6DF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A6133-6067-0264-E62E-36D633892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3124200" cy="5135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Moving average is robust to random additive noise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Noisy signal = clean signal + noise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If noise has zero mean, then it gets averaged out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8B3B2-65D0-1087-AC96-7C00561EEE9B}"/>
              </a:ext>
            </a:extLst>
          </p:cNvPr>
          <p:cNvSpPr txBox="1"/>
          <p:nvPr/>
        </p:nvSpPr>
        <p:spPr>
          <a:xfrm>
            <a:off x="5486400" y="6061393"/>
            <a:ext cx="5012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Sinusoidal signal + 0.2 </a:t>
            </a:r>
            <a:r>
              <a:rPr lang="en-US" dirty="0" err="1"/>
              <a:t>stdev</a:t>
            </a:r>
            <a:r>
              <a:rPr lang="en-US" dirty="0"/>
              <a:t> noise (200 points)</a:t>
            </a:r>
          </a:p>
          <a:p>
            <a:r>
              <a:rPr lang="en-US" dirty="0"/>
              <a:t>11-element window for moving average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69F931A-7B53-9B1A-09E8-A4EB6E0EE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775" y="1068586"/>
            <a:ext cx="6470787" cy="483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041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1ACCE-BD27-E93C-CCF5-4088604E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average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7B2C4-DE4C-ADF4-3415-53E166753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85" y="1133875"/>
            <a:ext cx="4068555" cy="5135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Moving average is not robust to outliers because these can pull the average far in one direction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82D94A8-FAFD-B995-ECD2-FF5982C7C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155" y="990600"/>
            <a:ext cx="6629400" cy="49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03FD18-9FDA-8D9D-5FA2-269DBF106392}"/>
              </a:ext>
            </a:extLst>
          </p:cNvPr>
          <p:cNvSpPr txBox="1"/>
          <p:nvPr/>
        </p:nvSpPr>
        <p:spPr>
          <a:xfrm>
            <a:off x="5486400" y="6061393"/>
            <a:ext cx="5186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Sinusoidal signal w/ 5% outliers (replaced with 1)</a:t>
            </a:r>
          </a:p>
          <a:p>
            <a:r>
              <a:rPr lang="en-US" dirty="0"/>
              <a:t>11-element window for moving average</a:t>
            </a:r>
          </a:p>
        </p:txBody>
      </p:sp>
    </p:spTree>
    <p:extLst>
      <p:ext uri="{BB962C8B-B14F-4D97-AF65-F5344CB8AC3E}">
        <p14:creationId xmlns:p14="http://schemas.microsoft.com/office/powerpoint/2010/main" val="353207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A3D3D-A455-972D-A85E-ECC301DA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outliers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65E94-2A88-68AA-882A-7447380AD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334000" cy="58674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Simple noise can sometimes lead to majorly wrong values</a:t>
            </a:r>
          </a:p>
          <a:p>
            <a:pPr lvl="1"/>
            <a:r>
              <a:rPr lang="en-US" dirty="0"/>
              <a:t>E.g. in estimating point clouds, slight errors in estimating corresponding pixels can lead to large errors in 3D point estimates</a:t>
            </a:r>
          </a:p>
          <a:p>
            <a:r>
              <a:rPr lang="en-US" dirty="0"/>
              <a:t>Data may have missing values that are filled with constants</a:t>
            </a:r>
          </a:p>
          <a:p>
            <a:pPr lvl="1"/>
            <a:r>
              <a:rPr lang="en-US" dirty="0"/>
              <a:t>E.g. unknown salaries may be filled with “0”</a:t>
            </a:r>
          </a:p>
          <a:p>
            <a:r>
              <a:rPr lang="en-US" dirty="0"/>
              <a:t>Data may have incorrectly entered values</a:t>
            </a:r>
          </a:p>
          <a:p>
            <a:pPr lvl="1"/>
            <a:r>
              <a:rPr lang="en-US" dirty="0"/>
              <a:t>E.g. some salaries are entered in thousands or some entries had typos</a:t>
            </a:r>
          </a:p>
          <a:p>
            <a:r>
              <a:rPr lang="en-US" dirty="0"/>
              <a:t>Naturally occurring processes are not fully modeled</a:t>
            </a:r>
          </a:p>
          <a:p>
            <a:pPr lvl="1"/>
            <a:r>
              <a:rPr lang="en-US" dirty="0"/>
              <a:t>E.g. stocks could split or merge, or a company could go bankrupt, leading to misleading or exceptional price changes</a:t>
            </a:r>
          </a:p>
          <a:p>
            <a:pPr lvl="1"/>
            <a:r>
              <a:rPr lang="en-US" dirty="0"/>
              <a:t>Sensors may be occasionally blocked by another object, or briefly output erroneous values</a:t>
            </a:r>
          </a:p>
          <a:p>
            <a:r>
              <a:rPr lang="en-US" dirty="0"/>
              <a:t>Values could be correct but non-representative</a:t>
            </a:r>
          </a:p>
          <a:p>
            <a:pPr lvl="1"/>
            <a:r>
              <a:rPr lang="en-US" dirty="0"/>
              <a:t>E.g. average net worth of Harvard drop-outs is very high, partly due to Bill Gates ($115B), Mark Zuckerburg ($258B)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B7E2E-69E5-7241-E839-258B6A9F0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766" y="1002323"/>
            <a:ext cx="4711772" cy="23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09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068A-4314-4042-51D5-603147130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Median is more robust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30D82-380B-7A2E-7D6F-383818CD8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Moving median: return median within each window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Mean(1, 2, 6)=3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Median(1, 2, 6) =2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Mean(1, 2, 96) = 33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Median(1, 2, 96) = 2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56BBC97-3BA6-F445-BC0C-9D1BD8649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474025"/>
              </p:ext>
            </p:extLst>
          </p:nvPr>
        </p:nvGraphicFramePr>
        <p:xfrm>
          <a:off x="5181600" y="1828800"/>
          <a:ext cx="609600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5442">
                  <a:extLst>
                    <a:ext uri="{9D8B030D-6E8A-4147-A177-3AD203B41FA5}">
                      <a16:colId xmlns:a16="http://schemas.microsoft.com/office/drawing/2014/main" val="2697222796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2741643088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1767393460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3899684874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3675345490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2453087410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789010722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4091076717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1759986624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114449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83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41859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D77DF3C-4A57-98BE-E51A-5C20A4811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050678"/>
              </p:ext>
            </p:extLst>
          </p:nvPr>
        </p:nvGraphicFramePr>
        <p:xfrm>
          <a:off x="5181600" y="3558381"/>
          <a:ext cx="6096004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5442">
                  <a:extLst>
                    <a:ext uri="{9D8B030D-6E8A-4147-A177-3AD203B41FA5}">
                      <a16:colId xmlns:a16="http://schemas.microsoft.com/office/drawing/2014/main" val="2697222796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2741643088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1767393460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3899684874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3675345490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2453087410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789010722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4091076717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1759986624"/>
                    </a:ext>
                  </a:extLst>
                </a:gridCol>
                <a:gridCol w="565618">
                  <a:extLst>
                    <a:ext uri="{9D8B030D-6E8A-4147-A177-3AD203B41FA5}">
                      <a16:colId xmlns:a16="http://schemas.microsoft.com/office/drawing/2014/main" val="114449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-47/3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203/3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203/3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205/3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83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418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90D88A8-CCEA-1ED1-D8D6-0386F248A763}"/>
              </a:ext>
            </a:extLst>
          </p:cNvPr>
          <p:cNvSpPr txBox="1"/>
          <p:nvPr/>
        </p:nvSpPr>
        <p:spPr>
          <a:xfrm>
            <a:off x="9144000" y="4670901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2       2      3</a:t>
            </a:r>
          </a:p>
        </p:txBody>
      </p:sp>
    </p:spTree>
    <p:extLst>
      <p:ext uri="{BB962C8B-B14F-4D97-AF65-F5344CB8AC3E}">
        <p14:creationId xmlns:p14="http://schemas.microsoft.com/office/powerpoint/2010/main" val="172538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956C-B591-858C-D207-7E920EF6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median vs. moving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7697A-9FC3-70AD-1C5C-EE97CAB77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39ACAAD5-EFB8-1C85-FC21-FA7158C2A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131" y="1567656"/>
            <a:ext cx="53244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C26CB3D7-7C78-6020-A226-892789DF9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21" y="1676400"/>
            <a:ext cx="53244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7D7333-5B3E-C4A4-A73A-F9E85061EEC7}"/>
              </a:ext>
            </a:extLst>
          </p:cNvPr>
          <p:cNvSpPr txBox="1"/>
          <p:nvPr/>
        </p:nvSpPr>
        <p:spPr>
          <a:xfrm>
            <a:off x="2209800" y="5628980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Gaussian noise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143B5-933F-7F61-8196-E8D5DC15F68B}"/>
              </a:ext>
            </a:extLst>
          </p:cNvPr>
          <p:cNvSpPr txBox="1"/>
          <p:nvPr/>
        </p:nvSpPr>
        <p:spPr>
          <a:xfrm>
            <a:off x="8104763" y="5571887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5% Outlier noise</a:t>
            </a:r>
          </a:p>
        </p:txBody>
      </p:sp>
    </p:spTree>
    <p:extLst>
      <p:ext uri="{BB962C8B-B14F-4D97-AF65-F5344CB8AC3E}">
        <p14:creationId xmlns:p14="http://schemas.microsoft.com/office/powerpoint/2010/main" val="104303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6405-6601-2F34-D221-1432F190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median vs. moving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779D5-C9D8-E134-8D77-D93252453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1"/>
            <a:ext cx="10972800" cy="513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F8ABEC5-B66C-D16A-305F-8A9536D1D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90" y="1799539"/>
            <a:ext cx="5839665" cy="436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5607F0-9122-F243-EFDA-514819C936D5}"/>
              </a:ext>
            </a:extLst>
          </p:cNvPr>
          <p:cNvSpPr txBox="1"/>
          <p:nvPr/>
        </p:nvSpPr>
        <p:spPr>
          <a:xfrm>
            <a:off x="7543800" y="6077892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25% outlier noise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F2430493-A41A-0026-F5E0-22D4EDC90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5" y="1981200"/>
            <a:ext cx="5478590" cy="409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8C6A30-7510-E8B5-EBB9-7835A5432C16}"/>
              </a:ext>
            </a:extLst>
          </p:cNvPr>
          <p:cNvSpPr txBox="1"/>
          <p:nvPr/>
        </p:nvSpPr>
        <p:spPr>
          <a:xfrm>
            <a:off x="1723774" y="6077892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10% outlier noise</a:t>
            </a:r>
          </a:p>
        </p:txBody>
      </p:sp>
    </p:spTree>
    <p:extLst>
      <p:ext uri="{BB962C8B-B14F-4D97-AF65-F5344CB8AC3E}">
        <p14:creationId xmlns:p14="http://schemas.microsoft.com/office/powerpoint/2010/main" val="373474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72309-1A56-FD73-0E2D-00F2CCFDB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Min and Max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B282D-D536-E809-ADEF-0DB171A45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Min of range</a:t>
            </a:r>
          </a:p>
          <a:p>
            <a:pPr lvl="1"/>
            <a:r>
              <a:rPr lang="en-US" dirty="0"/>
              <a:t>True: 25</a:t>
            </a:r>
          </a:p>
          <a:p>
            <a:pPr lvl="1"/>
            <a:r>
              <a:rPr lang="en-US" dirty="0"/>
              <a:t>Min data: 4</a:t>
            </a:r>
          </a:p>
          <a:p>
            <a:pPr lvl="1"/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pct: 27</a:t>
            </a:r>
          </a:p>
          <a:p>
            <a:pPr lvl="1"/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pct: 30</a:t>
            </a:r>
          </a:p>
          <a:p>
            <a:endParaRPr lang="en-US" dirty="0"/>
          </a:p>
          <a:p>
            <a:r>
              <a:rPr lang="en-US" dirty="0"/>
              <a:t>Max of range</a:t>
            </a:r>
          </a:p>
          <a:p>
            <a:pPr lvl="1"/>
            <a:r>
              <a:rPr lang="en-US" dirty="0"/>
              <a:t>True: 75</a:t>
            </a:r>
          </a:p>
          <a:p>
            <a:pPr lvl="1"/>
            <a:r>
              <a:rPr lang="en-US" dirty="0"/>
              <a:t>Max data: 198</a:t>
            </a:r>
          </a:p>
          <a:p>
            <a:pPr lvl="1"/>
            <a:r>
              <a:rPr lang="en-US" dirty="0"/>
              <a:t>95</a:t>
            </a:r>
            <a:r>
              <a:rPr lang="en-US" baseline="30000" dirty="0"/>
              <a:t>th</a:t>
            </a:r>
            <a:r>
              <a:rPr lang="en-US" dirty="0"/>
              <a:t> pct: 76</a:t>
            </a:r>
          </a:p>
          <a:p>
            <a:pPr lvl="1"/>
            <a:r>
              <a:rPr lang="en-US" dirty="0"/>
              <a:t>90</a:t>
            </a:r>
            <a:r>
              <a:rPr lang="en-US" baseline="30000" dirty="0"/>
              <a:t>th</a:t>
            </a:r>
            <a:r>
              <a:rPr lang="en-US" dirty="0"/>
              <a:t> pct: 72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E3007398-869B-CFAC-E2AF-DAA84DFD4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82"/>
          <a:stretch/>
        </p:blipFill>
        <p:spPr bwMode="auto">
          <a:xfrm>
            <a:off x="4724400" y="1295399"/>
            <a:ext cx="7155443" cy="529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79C9B3-DD47-7C82-5097-84F7E7CA9F8F}"/>
              </a:ext>
            </a:extLst>
          </p:cNvPr>
          <p:cNvSpPr txBox="1"/>
          <p:nvPr/>
        </p:nvSpPr>
        <p:spPr>
          <a:xfrm>
            <a:off x="5257800" y="914400"/>
            <a:ext cx="5884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 “clean” points in U(25, 75) + 20 outliers in U(0, 200)</a:t>
            </a:r>
          </a:p>
        </p:txBody>
      </p:sp>
    </p:spTree>
    <p:extLst>
      <p:ext uri="{BB962C8B-B14F-4D97-AF65-F5344CB8AC3E}">
        <p14:creationId xmlns:p14="http://schemas.microsoft.com/office/powerpoint/2010/main" val="932509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ED2F1-21CA-3164-E89B-30AFD03D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Min and Max in clean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87541-34D1-ECD9-2F98-6F2E833EC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3505200" cy="5135563"/>
          </a:xfrm>
        </p:spPr>
        <p:txBody>
          <a:bodyPr/>
          <a:lstStyle/>
          <a:p>
            <a:r>
              <a:rPr lang="en-US" dirty="0"/>
              <a:t>(min, 5</a:t>
            </a:r>
            <a:r>
              <a:rPr lang="en-US" baseline="30000" dirty="0"/>
              <a:t>th</a:t>
            </a:r>
            <a:r>
              <a:rPr lang="en-US" dirty="0"/>
              <a:t>, 10</a:t>
            </a:r>
            <a:r>
              <a:rPr lang="en-US" baseline="30000" dirty="0"/>
              <a:t>th</a:t>
            </a:r>
            <a:r>
              <a:rPr lang="en-US" dirty="0"/>
              <a:t>) = (25, 28, 30)</a:t>
            </a:r>
          </a:p>
          <a:p>
            <a:endParaRPr lang="en-US" dirty="0"/>
          </a:p>
          <a:p>
            <a:r>
              <a:rPr lang="en-US" dirty="0"/>
              <a:t>(max, 95</a:t>
            </a:r>
            <a:r>
              <a:rPr lang="en-US" baseline="30000" dirty="0"/>
              <a:t>th</a:t>
            </a:r>
            <a:r>
              <a:rPr lang="en-US" dirty="0"/>
              <a:t>, 90</a:t>
            </a:r>
            <a:r>
              <a:rPr lang="en-US" baseline="30000" dirty="0"/>
              <a:t>th</a:t>
            </a:r>
            <a:r>
              <a:rPr lang="en-US" dirty="0"/>
              <a:t>) = (75, 72, 70)</a:t>
            </a:r>
          </a:p>
          <a:p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BA9BCAD7-240B-BBBE-6269-D6FD92D8B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7246851" cy="580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292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3436-8490-CE16-61D7-DA9494EC0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33" y="2826544"/>
            <a:ext cx="4523867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Percentiles give consistent under-estimate of range when data is clean. Can we correct for this?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FF8BFDD-54A3-03B0-1A9B-6F5AC8BB7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838200"/>
            <a:ext cx="7246851" cy="580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47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05BE-9DB8-AB65-0721-4211491D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Min and Max, Corrected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39903B-E5A5-0321-0FE8-22E506F9A0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Corrected by assuming that distribution is uniform, so e.g.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𝑝𝑐𝑡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,90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𝑝𝑐𝑡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,90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𝑝𝑐𝑡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,10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∗0.1/0.8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39903B-E5A5-0321-0FE8-22E506F9A0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70" name="Picture 6">
            <a:extLst>
              <a:ext uri="{FF2B5EF4-FFF2-40B4-BE49-F238E27FC236}">
                <a16:creationId xmlns:a16="http://schemas.microsoft.com/office/drawing/2014/main" id="{63D49641-B1CE-5860-80EE-C028F9713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57097"/>
            <a:ext cx="5257800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>
            <a:extLst>
              <a:ext uri="{FF2B5EF4-FFF2-40B4-BE49-F238E27FC236}">
                <a16:creationId xmlns:a16="http://schemas.microsoft.com/office/drawing/2014/main" id="{8E9F4EB8-C60C-7C2F-14BA-68FF585BE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2251235"/>
            <a:ext cx="5172075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4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FBA8-C211-35EB-1A0C-B832B0687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outliers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88FB2-7C28-4477-AFD9-BEA214BAF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Outlier detection involves identifying which data points are distractors, not just robustly estimating statistics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we can detect and remove outliers, we can use any method for further analysis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How might we detect outliers with PCA and/or Gaussian Mixture Model?</a:t>
            </a:r>
          </a:p>
        </p:txBody>
      </p:sp>
    </p:spTree>
    <p:extLst>
      <p:ext uri="{BB962C8B-B14F-4D97-AF65-F5344CB8AC3E}">
        <p14:creationId xmlns:p14="http://schemas.microsoft.com/office/powerpoint/2010/main" val="1618642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36775-4F1F-9A43-0A97-25EE99E42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outliers: low probability data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CC53B-106E-6C89-3CDA-86816D83F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Estimate 40 component diagonal GMM</a:t>
            </a:r>
          </a:p>
          <a:p>
            <a:r>
              <a:rPr lang="en-US" dirty="0"/>
              <a:t>Find 20 lowest probability examples (only considering features, not labels)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66B216F-1489-0CBB-B53A-D7FD175CD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4343400"/>
            <a:ext cx="112585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58F92DB-2318-513A-FA51-FCC6FFB62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5425282"/>
            <a:ext cx="112585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686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C0B8B-CFB0-D5A4-F45E-621E5F40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 outliers: PCA Reconstruction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D5FAC-DE22-5F42-AA5B-F6E0CC176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Compress to 100 PCA coefficients</a:t>
            </a:r>
          </a:p>
          <a:p>
            <a:r>
              <a:rPr lang="en-US" dirty="0"/>
              <a:t>Reconstruct, and measure reconstruction error</a:t>
            </a:r>
          </a:p>
          <a:p>
            <a:r>
              <a:rPr lang="en-US" dirty="0"/>
              <a:t>Show examples with highest reconstruction error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5AA6B-3000-50D5-B289-6631B81AB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42" y="3878263"/>
            <a:ext cx="112585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739B336-2690-A081-DA3F-778536B28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02213"/>
            <a:ext cx="112585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259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681B-6683-A63D-8FF8-59E983CF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10972800" cy="914400"/>
          </a:xfrm>
        </p:spPr>
        <p:txBody>
          <a:bodyPr>
            <a:normAutofit/>
          </a:bodyPr>
          <a:lstStyle/>
          <a:p>
            <a:r>
              <a:rPr lang="en-US" dirty="0"/>
              <a:t>Detect outliers: UMAP Embedding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980D6FD-07A9-D2A3-9449-354C6360F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6724262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3F43FC-98EB-900B-86B3-9721925E35EF}"/>
              </a:ext>
            </a:extLst>
          </p:cNvPr>
          <p:cNvSpPr txBox="1"/>
          <p:nvPr/>
        </p:nvSpPr>
        <p:spPr>
          <a:xfrm>
            <a:off x="1757138" y="6398697"/>
            <a:ext cx="4331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‘all’ (50,000 points), 100 neighbors, 200s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746788F-F188-FBCE-0825-9E1CB0F505E3}"/>
              </a:ext>
            </a:extLst>
          </p:cNvPr>
          <p:cNvCxnSpPr/>
          <p:nvPr/>
        </p:nvCxnSpPr>
        <p:spPr>
          <a:xfrm flipV="1">
            <a:off x="6705600" y="2502694"/>
            <a:ext cx="1600200" cy="136048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8" name="Picture 8">
            <a:extLst>
              <a:ext uri="{FF2B5EF4-FFF2-40B4-BE49-F238E27FC236}">
                <a16:creationId xmlns:a16="http://schemas.microsoft.com/office/drawing/2014/main" id="{5AE425D9-9562-4397-855B-E56E70A89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354" y="1828372"/>
            <a:ext cx="1243013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83E36C1D-D295-DE32-7B2F-6E7FE9F57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061" y="638390"/>
            <a:ext cx="1116806" cy="111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D42C67-ED13-D100-DE1B-CB9F01FED823}"/>
              </a:ext>
            </a:extLst>
          </p:cNvPr>
          <p:cNvCxnSpPr>
            <a:cxnSpLocks/>
          </p:cNvCxnSpPr>
          <p:nvPr/>
        </p:nvCxnSpPr>
        <p:spPr>
          <a:xfrm flipV="1">
            <a:off x="2322466" y="1828372"/>
            <a:ext cx="4901469" cy="160062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72" name="Picture 12">
            <a:extLst>
              <a:ext uri="{FF2B5EF4-FFF2-40B4-BE49-F238E27FC236}">
                <a16:creationId xmlns:a16="http://schemas.microsoft.com/office/drawing/2014/main" id="{EB28CABB-20CE-1C34-64B5-4565AFCAA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6" y="893402"/>
            <a:ext cx="1468798" cy="1468798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E2D1C8-7249-BC9A-8442-5224D2C79C51}"/>
              </a:ext>
            </a:extLst>
          </p:cNvPr>
          <p:cNvCxnSpPr>
            <a:cxnSpLocks/>
          </p:cNvCxnSpPr>
          <p:nvPr/>
        </p:nvCxnSpPr>
        <p:spPr>
          <a:xfrm flipH="1" flipV="1">
            <a:off x="1447800" y="2362200"/>
            <a:ext cx="1057615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74" name="Picture 14">
            <a:extLst>
              <a:ext uri="{FF2B5EF4-FFF2-40B4-BE49-F238E27FC236}">
                <a16:creationId xmlns:a16="http://schemas.microsoft.com/office/drawing/2014/main" id="{6456DEC0-9BB3-FA05-49F6-33CD2CF99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309" y="5358178"/>
            <a:ext cx="1243013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1E70963-0CC6-86A6-670B-CF775210C707}"/>
              </a:ext>
            </a:extLst>
          </p:cNvPr>
          <p:cNvCxnSpPr>
            <a:cxnSpLocks/>
          </p:cNvCxnSpPr>
          <p:nvPr/>
        </p:nvCxnSpPr>
        <p:spPr>
          <a:xfrm>
            <a:off x="4518515" y="4564340"/>
            <a:ext cx="2931281" cy="195524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76" name="Picture 16">
            <a:extLst>
              <a:ext uri="{FF2B5EF4-FFF2-40B4-BE49-F238E27FC236}">
                <a16:creationId xmlns:a16="http://schemas.microsoft.com/office/drawing/2014/main" id="{A26C9879-5DAC-F497-79B6-70B644045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493" y="1828372"/>
            <a:ext cx="1243013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8" name="Picture 18">
            <a:extLst>
              <a:ext uri="{FF2B5EF4-FFF2-40B4-BE49-F238E27FC236}">
                <a16:creationId xmlns:a16="http://schemas.microsoft.com/office/drawing/2014/main" id="{EB3A352A-B8C0-5BB9-1373-12906A496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493" y="3109363"/>
            <a:ext cx="1243013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109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E44B-BBFF-25A7-04E6-50C07BB48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outliers based on density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9A067-AB93-2952-0ACB-8DB16AA73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486400" cy="5715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Based on neighborhood density: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average density based on some samples, e.g. inverse density is average distance to K neighbors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point has much lower density than its neighbors, it is an outlier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Based on a radius: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average number of points within some radius of another point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Any points that have much lower density than average are outliers 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3E606475-3F9F-3CE1-BBA4-63D632991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2323"/>
            <a:ext cx="40481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A15E7F3D-7B17-7C6D-841B-3DFB0DB9A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329" y="3490500"/>
            <a:ext cx="359946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1ED6E0-F54F-6E49-1BC3-DF17BF1E5FD7}"/>
              </a:ext>
            </a:extLst>
          </p:cNvPr>
          <p:cNvSpPr txBox="1"/>
          <p:nvPr/>
        </p:nvSpPr>
        <p:spPr>
          <a:xfrm>
            <a:off x="3886200" y="6474023"/>
            <a:ext cx="7890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Figs: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https://towardsdatascience.com/density-based-algorithm-for-outlier-detection-8f278d2f7983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8492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4784A-D820-481D-7B7C-F1C01FC2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Q1-Q2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E698E-F320-4E08-50C3-53FAC6EB2DA9}"/>
              </a:ext>
            </a:extLst>
          </p:cNvPr>
          <p:cNvSpPr txBox="1"/>
          <p:nvPr/>
        </p:nvSpPr>
        <p:spPr>
          <a:xfrm>
            <a:off x="3048000" y="114300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2"/>
              </a:rPr>
              <a:t>https://tinyurl.com/AML441-L11</a:t>
            </a:r>
            <a:r>
              <a:rPr lang="en-US" sz="3200" dirty="0"/>
              <a:t> </a:t>
            </a:r>
          </a:p>
        </p:txBody>
      </p:sp>
      <p:pic>
        <p:nvPicPr>
          <p:cNvPr id="7" name="Picture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24F69F8-165B-24FF-1A1E-2409FC12D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9" y="1930974"/>
            <a:ext cx="4469825" cy="446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19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2" name="Picture 10" descr="Defining Outliers – cartoon flashback">
            <a:extLst>
              <a:ext uri="{FF2B5EF4-FFF2-40B4-BE49-F238E27FC236}">
                <a16:creationId xmlns:a16="http://schemas.microsoft.com/office/drawing/2014/main" id="{35F9FF35-3BB3-A456-1D3F-D9CACCC44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12" y="72503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2192C3-6321-4032-963C-825138F9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minute break</a:t>
            </a:r>
          </a:p>
        </p:txBody>
      </p:sp>
      <p:pic>
        <p:nvPicPr>
          <p:cNvPr id="13314" name="Picture 2" descr="One does not sImply remove outliers When oneâ€™s DATA PLATFORM is cobbled  together from old washine machine PARTS AND ONEâ€™s data gnawed by ratS -  One Does Not Simply | Make a">
            <a:extLst>
              <a:ext uri="{FF2B5EF4-FFF2-40B4-BE49-F238E27FC236}">
                <a16:creationId xmlns:a16="http://schemas.microsoft.com/office/drawing/2014/main" id="{1A9D3C81-6BBD-4E2A-4952-BE28871B5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130395"/>
            <a:ext cx="4794187" cy="369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There seem to be too many outliers for me to use the mean.... Maybe i'll  just use...the median... - You Complete Me | Make a Meme">
            <a:extLst>
              <a:ext uri="{FF2B5EF4-FFF2-40B4-BE49-F238E27FC236}">
                <a16:creationId xmlns:a16="http://schemas.microsoft.com/office/drawing/2014/main" id="{F1473CC5-CA37-15C3-2F97-1FBF831D1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88" y="3265652"/>
            <a:ext cx="5715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Outlier - Imgflip">
            <a:extLst>
              <a:ext uri="{FF2B5EF4-FFF2-40B4-BE49-F238E27FC236}">
                <a16:creationId xmlns:a16="http://schemas.microsoft.com/office/drawing/2014/main" id="{A12BF783-6ECA-3EC8-ACFB-FF1F1FDF6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88" y="731837"/>
            <a:ext cx="5715000" cy="239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844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FA7C3-20A1-D5B5-A78F-F97E7DC0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EF650-DBB6-C1EF-00C6-135F74ABD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Fitting data with robustness to outliers</a:t>
            </a:r>
          </a:p>
        </p:txBody>
      </p:sp>
    </p:spTree>
    <p:extLst>
      <p:ext uri="{BB962C8B-B14F-4D97-AF65-F5344CB8AC3E}">
        <p14:creationId xmlns:p14="http://schemas.microsoft.com/office/powerpoint/2010/main" val="3563600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squares line fitting</a:t>
            </a:r>
          </a:p>
        </p:txBody>
      </p:sp>
      <p:sp>
        <p:nvSpPr>
          <p:cNvPr id="30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/>
            <a:r>
              <a:rPr lang="en-US" sz="2000"/>
              <a:t>Data: </a:t>
            </a:r>
            <a:r>
              <a:rPr lang="en-US" sz="2000">
                <a:latin typeface="Times New Roman" pitchFamily="18" charset="0"/>
              </a:rPr>
              <a:t>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baseline="-25000">
                <a:latin typeface="Times New Roman" pitchFamily="18" charset="0"/>
              </a:rPr>
              <a:t>1</a:t>
            </a:r>
            <a:r>
              <a:rPr lang="en-US" sz="2000">
                <a:latin typeface="Times New Roman" pitchFamily="18" charset="0"/>
              </a:rPr>
              <a:t>), …, (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n</a:t>
            </a:r>
            <a:r>
              <a:rPr lang="en-US" sz="2000">
                <a:latin typeface="Times New Roman" pitchFamily="18" charset="0"/>
              </a:rPr>
              <a:t>)</a:t>
            </a:r>
          </a:p>
          <a:p>
            <a:pPr marL="0" indent="0"/>
            <a:r>
              <a:rPr lang="en-US" sz="2000"/>
              <a:t>Line equation: </a:t>
            </a:r>
            <a:r>
              <a:rPr lang="en-US" sz="2000" i="1">
                <a:latin typeface="Times New Roman" pitchFamily="18" charset="0"/>
              </a:rPr>
              <a:t>y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= m</a:t>
            </a:r>
            <a:r>
              <a:rPr lang="en-US" sz="1200" i="1">
                <a:latin typeface="Times New Roman" pitchFamily="18" charset="0"/>
              </a:rPr>
              <a:t> </a:t>
            </a:r>
            <a:r>
              <a:rPr lang="en-US" sz="2000" i="1">
                <a:latin typeface="Times New Roman" pitchFamily="18" charset="0"/>
              </a:rPr>
              <a:t>x</a:t>
            </a:r>
            <a:r>
              <a:rPr lang="en-US" sz="2000" i="1" baseline="-25000">
                <a:latin typeface="Times New Roman" pitchFamily="18" charset="0"/>
              </a:rPr>
              <a:t>i</a:t>
            </a:r>
            <a:r>
              <a:rPr lang="en-US" sz="2000" i="1">
                <a:latin typeface="Times New Roman" pitchFamily="18" charset="0"/>
              </a:rPr>
              <a:t> + b</a:t>
            </a:r>
          </a:p>
          <a:p>
            <a:pPr marL="0" indent="0"/>
            <a:r>
              <a:rPr lang="en-US" sz="2000"/>
              <a:t>Find (</a:t>
            </a:r>
            <a:r>
              <a:rPr lang="en-US" sz="2000" i="1">
                <a:latin typeface="Times New Roman" pitchFamily="18" charset="0"/>
              </a:rPr>
              <a:t>m</a:t>
            </a:r>
            <a:r>
              <a:rPr lang="en-US" sz="2000">
                <a:latin typeface="Times New Roman" pitchFamily="18" charset="0"/>
              </a:rPr>
              <a:t>, </a:t>
            </a:r>
            <a:r>
              <a:rPr lang="en-US" sz="2000" i="1">
                <a:latin typeface="Times New Roman" pitchFamily="18" charset="0"/>
              </a:rPr>
              <a:t>b</a:t>
            </a:r>
            <a:r>
              <a:rPr lang="en-US" sz="2000"/>
              <a:t>) to minimize </a:t>
            </a:r>
          </a:p>
        </p:txBody>
      </p:sp>
      <p:graphicFrame>
        <p:nvGraphicFramePr>
          <p:cNvPr id="1660933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762250" y="5029200"/>
          <a:ext cx="294005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87240" imgH="419040" progId="Equation.3">
                  <p:embed/>
                </p:oleObj>
              </mc:Choice>
              <mc:Fallback>
                <p:oleObj name="Equation" r:id="rId4" imgW="1587240" imgH="419040" progId="Equation.3">
                  <p:embed/>
                  <p:pic>
                    <p:nvPicPr>
                      <p:cNvPr id="16609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0" y="5029200"/>
                        <a:ext cx="2940050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308226" y="3013075"/>
          <a:ext cx="7573963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73240" imgH="990360" progId="Equation.3">
                  <p:embed/>
                </p:oleObj>
              </mc:Choice>
              <mc:Fallback>
                <p:oleObj name="Equation" r:id="rId6" imgW="3873240" imgH="990360" progId="Equation.3">
                  <p:embed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226" y="3013075"/>
                        <a:ext cx="7573963" cy="193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/>
          <p:cNvGraphicFramePr>
            <a:graphicFrameLocks noChangeAspect="1"/>
          </p:cNvGraphicFramePr>
          <p:nvPr/>
        </p:nvGraphicFramePr>
        <p:xfrm>
          <a:off x="2259014" y="2232026"/>
          <a:ext cx="31781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98320" imgH="291960" progId="Equation.3">
                  <p:embed/>
                </p:oleObj>
              </mc:Choice>
              <mc:Fallback>
                <p:oleObj name="Equation" r:id="rId8" imgW="1498320" imgH="291960" progId="Equation.3">
                  <p:embed/>
                  <p:pic>
                    <p:nvPicPr>
                      <p:cNvPr id="30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4" y="2232026"/>
                        <a:ext cx="3178175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Rectangle 9"/>
          <p:cNvSpPr>
            <a:spLocks noChangeArrowheads="1"/>
          </p:cNvSpPr>
          <p:nvPr/>
        </p:nvSpPr>
        <p:spPr bwMode="auto">
          <a:xfrm>
            <a:off x="7924801" y="1905000"/>
            <a:ext cx="923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</a:rPr>
              <a:t>(</a:t>
            </a:r>
            <a:r>
              <a:rPr lang="en-US" sz="2400" i="1">
                <a:latin typeface="Times New Roman" pitchFamily="18" charset="0"/>
              </a:rPr>
              <a:t>x</a:t>
            </a:r>
            <a:r>
              <a:rPr lang="en-US" sz="2400" i="1" baseline="-25000">
                <a:latin typeface="Times New Roman" pitchFamily="18" charset="0"/>
              </a:rPr>
              <a:t>i</a:t>
            </a:r>
            <a:r>
              <a:rPr lang="en-US" sz="2400">
                <a:latin typeface="Times New Roman" pitchFamily="18" charset="0"/>
              </a:rPr>
              <a:t>, </a:t>
            </a:r>
            <a:r>
              <a:rPr lang="en-US" sz="2400" i="1">
                <a:latin typeface="Times New Roman" pitchFamily="18" charset="0"/>
              </a:rPr>
              <a:t>y</a:t>
            </a:r>
            <a:r>
              <a:rPr lang="en-US" sz="2400" i="1" baseline="-25000">
                <a:latin typeface="Times New Roman" pitchFamily="18" charset="0"/>
              </a:rPr>
              <a:t>i</a:t>
            </a:r>
            <a:r>
              <a:rPr lang="en-US" sz="2400">
                <a:latin typeface="Times New Roman" pitchFamily="18" charset="0"/>
              </a:rPr>
              <a:t>)</a:t>
            </a:r>
          </a:p>
        </p:txBody>
      </p:sp>
      <p:sp>
        <p:nvSpPr>
          <p:cNvPr id="3083" name="Rectangle 10"/>
          <p:cNvSpPr>
            <a:spLocks noChangeArrowheads="1"/>
          </p:cNvSpPr>
          <p:nvPr/>
        </p:nvSpPr>
        <p:spPr bwMode="auto">
          <a:xfrm>
            <a:off x="8686800" y="1066800"/>
            <a:ext cx="1239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latin typeface="Times New Roman" pitchFamily="18" charset="0"/>
              </a:rPr>
              <a:t>y=mx+b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2517776" y="6019801"/>
          <a:ext cx="4157663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08160" imgH="253800" progId="Equation.3">
                  <p:embed/>
                </p:oleObj>
              </mc:Choice>
              <mc:Fallback>
                <p:oleObj name="Equation" r:id="rId10" imgW="2108160" imgH="253800" progId="Equation.3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6" y="6019801"/>
                        <a:ext cx="4157663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413858" y="6550224"/>
            <a:ext cx="2254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Modified from S. Lazebnik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1647CFAA-A764-40FA-A400-8DDB451FD88C}"/>
              </a:ext>
            </a:extLst>
          </p:cNvPr>
          <p:cNvSpPr/>
          <p:nvPr/>
        </p:nvSpPr>
        <p:spPr>
          <a:xfrm>
            <a:off x="8001000" y="17145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DE1579B-6A81-819A-B1D1-454689E5A29C}"/>
              </a:ext>
            </a:extLst>
          </p:cNvPr>
          <p:cNvSpPr/>
          <p:nvPr/>
        </p:nvSpPr>
        <p:spPr>
          <a:xfrm>
            <a:off x="7467600" y="31570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4081469-10D3-EB8A-1E61-91AF3C57683B}"/>
              </a:ext>
            </a:extLst>
          </p:cNvPr>
          <p:cNvSpPr/>
          <p:nvPr/>
        </p:nvSpPr>
        <p:spPr>
          <a:xfrm>
            <a:off x="5334000" y="33856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B329C9-A393-5FAC-7753-3C22F278A16B}"/>
              </a:ext>
            </a:extLst>
          </p:cNvPr>
          <p:cNvSpPr/>
          <p:nvPr/>
        </p:nvSpPr>
        <p:spPr>
          <a:xfrm>
            <a:off x="3962400" y="4876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4897E3-C489-C109-6C62-07F7CED19590}"/>
              </a:ext>
            </a:extLst>
          </p:cNvPr>
          <p:cNvSpPr/>
          <p:nvPr/>
        </p:nvSpPr>
        <p:spPr>
          <a:xfrm>
            <a:off x="6781800" y="2667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AD69FA6-4238-71C0-3527-C92B973A80CF}"/>
              </a:ext>
            </a:extLst>
          </p:cNvPr>
          <p:cNvSpPr/>
          <p:nvPr/>
        </p:nvSpPr>
        <p:spPr>
          <a:xfrm>
            <a:off x="8763000" y="60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BD2DB1F-A911-25BA-E825-E56E1B7A4B20}"/>
              </a:ext>
            </a:extLst>
          </p:cNvPr>
          <p:cNvSpPr/>
          <p:nvPr/>
        </p:nvSpPr>
        <p:spPr>
          <a:xfrm>
            <a:off x="2438400" y="5943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32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BABD-92F0-8DDE-A24D-45E9EBD39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A76FAC43-B54A-5DE3-41A2-E3848F58A2CB}"/>
              </a:ext>
            </a:extLst>
          </p:cNvPr>
          <p:cNvSpPr/>
          <p:nvPr/>
        </p:nvSpPr>
        <p:spPr>
          <a:xfrm>
            <a:off x="8001000" y="17145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D3A503E-B5AA-6F82-51E8-4CD30FA6FC2E}"/>
              </a:ext>
            </a:extLst>
          </p:cNvPr>
          <p:cNvSpPr/>
          <p:nvPr/>
        </p:nvSpPr>
        <p:spPr>
          <a:xfrm>
            <a:off x="7467600" y="31570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8DC5DD1-0D07-F7D0-F0A2-DD59C0E92E08}"/>
              </a:ext>
            </a:extLst>
          </p:cNvPr>
          <p:cNvSpPr/>
          <p:nvPr/>
        </p:nvSpPr>
        <p:spPr>
          <a:xfrm>
            <a:off x="5334000" y="33856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9802225-914C-9FF4-31D1-CC497FFEF9FE}"/>
              </a:ext>
            </a:extLst>
          </p:cNvPr>
          <p:cNvSpPr/>
          <p:nvPr/>
        </p:nvSpPr>
        <p:spPr>
          <a:xfrm>
            <a:off x="3962400" y="4876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5639E5-E5ED-9AC8-1E94-4CD44FA85B71}"/>
              </a:ext>
            </a:extLst>
          </p:cNvPr>
          <p:cNvSpPr/>
          <p:nvPr/>
        </p:nvSpPr>
        <p:spPr>
          <a:xfrm>
            <a:off x="6781800" y="2667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00FBCC3-A865-8F5E-72A9-DD26324A6AE3}"/>
              </a:ext>
            </a:extLst>
          </p:cNvPr>
          <p:cNvSpPr/>
          <p:nvPr/>
        </p:nvSpPr>
        <p:spPr>
          <a:xfrm>
            <a:off x="8763000" y="60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D5E6F2-405E-8C5F-2F39-586A88532D55}"/>
              </a:ext>
            </a:extLst>
          </p:cNvPr>
          <p:cNvSpPr/>
          <p:nvPr/>
        </p:nvSpPr>
        <p:spPr>
          <a:xfrm>
            <a:off x="2438400" y="5943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1CDE5C-96C6-0253-CFAB-4A1068BBCBA0}"/>
              </a:ext>
            </a:extLst>
          </p:cNvPr>
          <p:cNvCxnSpPr>
            <a:cxnSpLocks/>
          </p:cNvCxnSpPr>
          <p:nvPr/>
        </p:nvCxnSpPr>
        <p:spPr>
          <a:xfrm flipH="1">
            <a:off x="2552700" y="32845"/>
            <a:ext cx="7467600" cy="6705600"/>
          </a:xfrm>
          <a:prstGeom prst="line">
            <a:avLst/>
          </a:prstGeom>
          <a:ln w="571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E559AD4-1FE0-1753-EF84-29B93B44A9B2}"/>
              </a:ext>
            </a:extLst>
          </p:cNvPr>
          <p:cNvSpPr txBox="1"/>
          <p:nvPr/>
        </p:nvSpPr>
        <p:spPr>
          <a:xfrm>
            <a:off x="4343400" y="5353450"/>
            <a:ext cx="2971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Least squares line fit based on clean points</a:t>
            </a:r>
          </a:p>
        </p:txBody>
      </p:sp>
    </p:spTree>
    <p:extLst>
      <p:ext uri="{BB962C8B-B14F-4D97-AF65-F5344CB8AC3E}">
        <p14:creationId xmlns:p14="http://schemas.microsoft.com/office/powerpoint/2010/main" val="41575130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45C0F-9184-302A-6217-AA8032B23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6780123C-9AFB-63FF-7B05-0F88A4E26A91}"/>
              </a:ext>
            </a:extLst>
          </p:cNvPr>
          <p:cNvSpPr/>
          <p:nvPr/>
        </p:nvSpPr>
        <p:spPr>
          <a:xfrm>
            <a:off x="8001000" y="17145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2C8D67-5FD9-A470-F53A-C86D04F71213}"/>
              </a:ext>
            </a:extLst>
          </p:cNvPr>
          <p:cNvSpPr/>
          <p:nvPr/>
        </p:nvSpPr>
        <p:spPr>
          <a:xfrm>
            <a:off x="7467600" y="31570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132B875-96D8-29E7-52C8-3CDA467884D1}"/>
              </a:ext>
            </a:extLst>
          </p:cNvPr>
          <p:cNvSpPr/>
          <p:nvPr/>
        </p:nvSpPr>
        <p:spPr>
          <a:xfrm>
            <a:off x="5334000" y="33856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2A985B6-5375-6764-D7A4-DBF27CF24724}"/>
              </a:ext>
            </a:extLst>
          </p:cNvPr>
          <p:cNvSpPr/>
          <p:nvPr/>
        </p:nvSpPr>
        <p:spPr>
          <a:xfrm>
            <a:off x="3962400" y="4876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1595BAD-5DF3-06D5-64C0-A5C7693F6756}"/>
              </a:ext>
            </a:extLst>
          </p:cNvPr>
          <p:cNvSpPr/>
          <p:nvPr/>
        </p:nvSpPr>
        <p:spPr>
          <a:xfrm>
            <a:off x="6781800" y="2667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E5FC715-DBBE-E696-3CA2-B6C2DE069DE1}"/>
              </a:ext>
            </a:extLst>
          </p:cNvPr>
          <p:cNvSpPr/>
          <p:nvPr/>
        </p:nvSpPr>
        <p:spPr>
          <a:xfrm>
            <a:off x="8763000" y="60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FCD33A8-A73E-362C-F8CF-0BFC85987C81}"/>
              </a:ext>
            </a:extLst>
          </p:cNvPr>
          <p:cNvSpPr/>
          <p:nvPr/>
        </p:nvSpPr>
        <p:spPr>
          <a:xfrm>
            <a:off x="2438400" y="5943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095721-DBC7-0D58-8C0F-BA058633EB01}"/>
              </a:ext>
            </a:extLst>
          </p:cNvPr>
          <p:cNvCxnSpPr>
            <a:cxnSpLocks/>
          </p:cNvCxnSpPr>
          <p:nvPr/>
        </p:nvCxnSpPr>
        <p:spPr>
          <a:xfrm flipH="1">
            <a:off x="2552700" y="32845"/>
            <a:ext cx="7467600" cy="6705600"/>
          </a:xfrm>
          <a:prstGeom prst="line">
            <a:avLst/>
          </a:prstGeom>
          <a:ln w="571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3DFFC47B-8C5A-96DE-7C64-A26D561C7E89}"/>
              </a:ext>
            </a:extLst>
          </p:cNvPr>
          <p:cNvSpPr/>
          <p:nvPr/>
        </p:nvSpPr>
        <p:spPr>
          <a:xfrm>
            <a:off x="3166242" y="673976"/>
            <a:ext cx="228600" cy="228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C681E8-8889-F619-11AC-37490C53A4D1}"/>
              </a:ext>
            </a:extLst>
          </p:cNvPr>
          <p:cNvCxnSpPr>
            <a:cxnSpLocks/>
          </p:cNvCxnSpPr>
          <p:nvPr/>
        </p:nvCxnSpPr>
        <p:spPr>
          <a:xfrm flipH="1">
            <a:off x="1981200" y="0"/>
            <a:ext cx="8039100" cy="419100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E8F81CF-14BB-4D3A-FD8A-C4D30D4EB56D}"/>
              </a:ext>
            </a:extLst>
          </p:cNvPr>
          <p:cNvSpPr txBox="1"/>
          <p:nvPr/>
        </p:nvSpPr>
        <p:spPr>
          <a:xfrm>
            <a:off x="1828937" y="83294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Outlier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61A28B-73AC-B14C-970D-325607B455D0}"/>
              </a:ext>
            </a:extLst>
          </p:cNvPr>
          <p:cNvSpPr txBox="1"/>
          <p:nvPr/>
        </p:nvSpPr>
        <p:spPr>
          <a:xfrm>
            <a:off x="4343400" y="5353450"/>
            <a:ext cx="2971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Least squares line fit based on clean points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653973-55D3-B44D-6E68-6FE709588331}"/>
              </a:ext>
            </a:extLst>
          </p:cNvPr>
          <p:cNvSpPr txBox="1"/>
          <p:nvPr/>
        </p:nvSpPr>
        <p:spPr>
          <a:xfrm>
            <a:off x="309315" y="2006795"/>
            <a:ext cx="29712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Least squares line fit based on all points, heavily influenced by outlier</a:t>
            </a:r>
          </a:p>
        </p:txBody>
      </p:sp>
    </p:spTree>
    <p:extLst>
      <p:ext uri="{BB962C8B-B14F-4D97-AF65-F5344CB8AC3E}">
        <p14:creationId xmlns:p14="http://schemas.microsoft.com/office/powerpoint/2010/main" val="29854174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BE4A9-345B-9A29-B506-D68108A44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86884E3F-EB0E-4DFC-EA93-EB6EFB1A1070}"/>
              </a:ext>
            </a:extLst>
          </p:cNvPr>
          <p:cNvSpPr/>
          <p:nvPr/>
        </p:nvSpPr>
        <p:spPr>
          <a:xfrm>
            <a:off x="8001000" y="17145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CA064F-3DDD-D8DB-4632-599722EEC6ED}"/>
              </a:ext>
            </a:extLst>
          </p:cNvPr>
          <p:cNvSpPr/>
          <p:nvPr/>
        </p:nvSpPr>
        <p:spPr>
          <a:xfrm>
            <a:off x="7467600" y="31570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FE3419-5A0D-CC9D-7FEB-8198213C323C}"/>
              </a:ext>
            </a:extLst>
          </p:cNvPr>
          <p:cNvSpPr/>
          <p:nvPr/>
        </p:nvSpPr>
        <p:spPr>
          <a:xfrm>
            <a:off x="5334000" y="3385645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E62A5C0-5025-E8E1-B74D-A65E6A6B2692}"/>
              </a:ext>
            </a:extLst>
          </p:cNvPr>
          <p:cNvSpPr/>
          <p:nvPr/>
        </p:nvSpPr>
        <p:spPr>
          <a:xfrm>
            <a:off x="3962400" y="48768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D9F46C-5AC6-1A31-D9DC-01C8E034F5C1}"/>
              </a:ext>
            </a:extLst>
          </p:cNvPr>
          <p:cNvSpPr/>
          <p:nvPr/>
        </p:nvSpPr>
        <p:spPr>
          <a:xfrm>
            <a:off x="6781800" y="2667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B745DC-8EC1-ECD5-E0A6-AE44BB420C5A}"/>
              </a:ext>
            </a:extLst>
          </p:cNvPr>
          <p:cNvSpPr/>
          <p:nvPr/>
        </p:nvSpPr>
        <p:spPr>
          <a:xfrm>
            <a:off x="8763000" y="60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30B7FE-A525-F3E6-5697-77263EBE9C55}"/>
              </a:ext>
            </a:extLst>
          </p:cNvPr>
          <p:cNvSpPr/>
          <p:nvPr/>
        </p:nvSpPr>
        <p:spPr>
          <a:xfrm>
            <a:off x="2438400" y="5943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76CE49-1DA7-871E-D2C0-C9C9764AA181}"/>
              </a:ext>
            </a:extLst>
          </p:cNvPr>
          <p:cNvCxnSpPr>
            <a:cxnSpLocks/>
          </p:cNvCxnSpPr>
          <p:nvPr/>
        </p:nvCxnSpPr>
        <p:spPr>
          <a:xfrm flipH="1">
            <a:off x="2552700" y="32845"/>
            <a:ext cx="7467600" cy="6705600"/>
          </a:xfrm>
          <a:prstGeom prst="line">
            <a:avLst/>
          </a:prstGeom>
          <a:ln w="571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59AB8A7A-5F0E-C7B7-E3F3-DFD2F9684A9D}"/>
              </a:ext>
            </a:extLst>
          </p:cNvPr>
          <p:cNvSpPr/>
          <p:nvPr/>
        </p:nvSpPr>
        <p:spPr>
          <a:xfrm>
            <a:off x="3166242" y="673976"/>
            <a:ext cx="228600" cy="228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ACE4385-5EE1-F9A9-B4C8-87097762A61F}"/>
              </a:ext>
            </a:extLst>
          </p:cNvPr>
          <p:cNvCxnSpPr>
            <a:cxnSpLocks/>
          </p:cNvCxnSpPr>
          <p:nvPr/>
        </p:nvCxnSpPr>
        <p:spPr>
          <a:xfrm flipH="1">
            <a:off x="1981200" y="0"/>
            <a:ext cx="8039100" cy="419100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C5D8DF6-89CE-06CC-7697-1BB99B238A2D}"/>
              </a:ext>
            </a:extLst>
          </p:cNvPr>
          <p:cNvSpPr txBox="1"/>
          <p:nvPr/>
        </p:nvSpPr>
        <p:spPr>
          <a:xfrm>
            <a:off x="1828937" y="83294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Outlier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467B4-4A70-C815-1067-2FDEB55EC840}"/>
              </a:ext>
            </a:extLst>
          </p:cNvPr>
          <p:cNvSpPr txBox="1"/>
          <p:nvPr/>
        </p:nvSpPr>
        <p:spPr>
          <a:xfrm>
            <a:off x="3372422" y="6057900"/>
            <a:ext cx="2971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LSQ w/o outlier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7303D9-12A8-5379-F043-D841500EF870}"/>
              </a:ext>
            </a:extLst>
          </p:cNvPr>
          <p:cNvSpPr txBox="1"/>
          <p:nvPr/>
        </p:nvSpPr>
        <p:spPr>
          <a:xfrm>
            <a:off x="195015" y="3238335"/>
            <a:ext cx="2971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LSQ w/ outlier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102598C-AB26-4044-E9DF-B8F03CBE845C}"/>
              </a:ext>
            </a:extLst>
          </p:cNvPr>
          <p:cNvCxnSpPr>
            <a:cxnSpLocks/>
          </p:cNvCxnSpPr>
          <p:nvPr/>
        </p:nvCxnSpPr>
        <p:spPr>
          <a:xfrm flipH="1">
            <a:off x="2261106" y="119555"/>
            <a:ext cx="7492494" cy="6461565"/>
          </a:xfrm>
          <a:prstGeom prst="line">
            <a:avLst/>
          </a:prstGeom>
          <a:ln w="5715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7EA6122-7A96-4D42-7AF2-974F8E6F5D77}"/>
              </a:ext>
            </a:extLst>
          </p:cNvPr>
          <p:cNvSpPr txBox="1"/>
          <p:nvPr/>
        </p:nvSpPr>
        <p:spPr>
          <a:xfrm>
            <a:off x="378682" y="4909810"/>
            <a:ext cx="2971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Minimize L1 error, robust to outliers</a:t>
            </a:r>
          </a:p>
        </p:txBody>
      </p:sp>
    </p:spTree>
    <p:extLst>
      <p:ext uri="{BB962C8B-B14F-4D97-AF65-F5344CB8AC3E}">
        <p14:creationId xmlns:p14="http://schemas.microsoft.com/office/powerpoint/2010/main" val="3444377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8465-5F39-5A98-7C76-1AEF9DA0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49" y="228601"/>
            <a:ext cx="118872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Iteratively Reweighted Least Squares (IRLS) – outlier handling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A70F4-C9AE-D7E0-1A57-0351C34410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8714" y="1447800"/>
                <a:ext cx="8458200" cy="5135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Goal solve an optimization involving a robust norm, e.g.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=1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Initialize weights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to 1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Solve for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that minimize weighed squared error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Assign new weights based on error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9A70F4-C9AE-D7E0-1A57-0351C34410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8714" y="1447800"/>
                <a:ext cx="8458200" cy="5135563"/>
              </a:xfrm>
              <a:blipFill>
                <a:blip r:embed="rId3"/>
                <a:stretch>
                  <a:fillRect l="-1873" t="-1544" r="-1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99037855-472C-BA49-A58A-D153CA201823}"/>
              </a:ext>
            </a:extLst>
          </p:cNvPr>
          <p:cNvSpPr/>
          <p:nvPr/>
        </p:nvSpPr>
        <p:spPr>
          <a:xfrm flipV="1">
            <a:off x="217714" y="3276600"/>
            <a:ext cx="381000" cy="19520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47F90DB-2925-5F02-C6BB-F3B52E970065}"/>
                  </a:ext>
                </a:extLst>
              </p:cNvPr>
              <p:cNvSpPr txBox="1"/>
              <p:nvPr/>
            </p:nvSpPr>
            <p:spPr>
              <a:xfrm>
                <a:off x="6842049" y="3748533"/>
                <a:ext cx="4751237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 i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nor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m:rPr>
                              <m:sty m:val="p"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lim>
                      </m:limLow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b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47F90DB-2925-5F02-C6BB-F3B52E970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049" y="3748533"/>
                <a:ext cx="4751237" cy="10082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11F2ED-02E2-A677-89DE-9E9605622983}"/>
                  </a:ext>
                </a:extLst>
              </p:cNvPr>
              <p:cNvSpPr txBox="1"/>
              <p:nvPr/>
            </p:nvSpPr>
            <p:spPr>
              <a:xfrm>
                <a:off x="7696200" y="1621691"/>
                <a:ext cx="3690562" cy="1176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US" sz="2800" i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nor/>
                            </m:rPr>
                            <a:rPr lang="en-US" sz="2800" i="0"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m:rPr>
                              <m:sty m:val="p"/>
                            </m:rPr>
                            <a:rPr lang="en-US" sz="2800" i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𝛽</m:t>
                          </m:r>
                        </m:lim>
                      </m:limLow>
                      <m:nary>
                        <m:naryPr>
                          <m:chr m:val="∑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11F2ED-02E2-A677-89DE-9E9605622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1621691"/>
                <a:ext cx="3690562" cy="11762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D17F51-AD66-F191-8457-9CC987B542C0}"/>
                  </a:ext>
                </a:extLst>
              </p:cNvPr>
              <p:cNvSpPr txBox="1"/>
              <p:nvPr/>
            </p:nvSpPr>
            <p:spPr>
              <a:xfrm>
                <a:off x="6614376" y="5707381"/>
                <a:ext cx="3607462" cy="579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pl-PL" sz="2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l-PL" sz="280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pl-PL" sz="280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d>
                            <m:dPr>
                              <m:ctrlPr>
                                <a:rPr lang="pl-PL" sz="2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280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bSup>
                      <m:r>
                        <a:rPr lang="pl-PL" sz="28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l-PL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pl-P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l-PL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8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pl-PL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l-PL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l-PL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pl-PL" sz="2800" i="1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D17F51-AD66-F191-8457-9CC987B54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376" y="5707381"/>
                <a:ext cx="3607462" cy="5795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535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12877800" cy="685800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Robust least squares, aka M-estimation (another way to deal with outliers)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89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057400" y="838200"/>
                <a:ext cx="8610600" cy="1981200"/>
              </a:xfrm>
            </p:spPr>
            <p:txBody>
              <a:bodyPr>
                <a:normAutofit fontScale="92500" lnSpcReduction="20000"/>
              </a:bodyPr>
              <a:lstStyle/>
              <a:p>
                <a:pPr>
                  <a:buNone/>
                </a:pPr>
                <a:r>
                  <a:rPr lang="en-US" sz="2400" dirty="0"/>
                  <a:t>General approach: </a:t>
                </a:r>
              </a:p>
              <a:p>
                <a:pPr>
                  <a:buFontTx/>
                  <a:buNone/>
                </a:pPr>
                <a:r>
                  <a:rPr lang="en-US" sz="2400" dirty="0"/>
                  <a:t>    minimize</a:t>
                </a:r>
                <a:br>
                  <a:rPr lang="en-US" sz="2400" dirty="0"/>
                </a:br>
                <a:endParaRPr lang="en-US" sz="2400" dirty="0"/>
              </a:p>
              <a:p>
                <a:pPr>
                  <a:buNone/>
                </a:pPr>
                <a:r>
                  <a:rPr lang="en-US" sz="2400" i="1" dirty="0">
                    <a:latin typeface="Times New Roman" pitchFamily="18" charset="0"/>
                  </a:rPr>
                  <a:t>	</a:t>
                </a:r>
              </a:p>
              <a:p>
                <a:pPr>
                  <a:buNone/>
                </a:pPr>
                <a:r>
                  <a:rPr lang="en-US" sz="2400" i="1" dirty="0">
                    <a:latin typeface="Times New Roman" pitchFamily="18" charset="0"/>
                  </a:rPr>
                  <a:t>	</a:t>
                </a:r>
                <a:r>
                  <a:rPr lang="en-US" sz="2400" i="1" dirty="0" err="1">
                    <a:latin typeface="Times New Roman" pitchFamily="18" charset="0"/>
                  </a:rPr>
                  <a:t>u</a:t>
                </a:r>
                <a:r>
                  <a:rPr lang="en-US" sz="2400" i="1" baseline="-25000" dirty="0" err="1">
                    <a:latin typeface="Times New Roman" pitchFamily="18" charset="0"/>
                  </a:rPr>
                  <a:t>i</a:t>
                </a:r>
                <a:r>
                  <a:rPr lang="en-US" sz="2400" i="1" baseline="-25000" dirty="0">
                    <a:latin typeface="Times New Roman" pitchFamily="18" charset="0"/>
                  </a:rPr>
                  <a:t> </a:t>
                </a:r>
                <a:r>
                  <a:rPr lang="en-US" sz="2400" dirty="0">
                    <a:latin typeface="Times New Roman" pitchFamily="18" charset="0"/>
                  </a:rPr>
                  <a:t>(</a:t>
                </a:r>
                <a:r>
                  <a:rPr lang="en-US" sz="2400" i="1" dirty="0">
                    <a:latin typeface="Times New Roman" pitchFamily="18" charset="0"/>
                  </a:rPr>
                  <a:t>x</a:t>
                </a:r>
                <a:r>
                  <a:rPr lang="en-US" sz="2400" i="1" baseline="-25000" dirty="0">
                    <a:latin typeface="Times New Roman" pitchFamily="18" charset="0"/>
                  </a:rPr>
                  <a:t>i</a:t>
                </a:r>
                <a:r>
                  <a:rPr lang="en-US" sz="2400" dirty="0">
                    <a:latin typeface="Times New Roman" pitchFamily="18" charset="0"/>
                  </a:rPr>
                  <a:t>, </a:t>
                </a:r>
                <a:r>
                  <a:rPr lang="el-GR" sz="2400" i="1" dirty="0">
                    <a:latin typeface="Times New Roman" pitchFamily="18" charset="0"/>
                    <a:cs typeface="Times New Roman" pitchFamily="18" charset="0"/>
                  </a:rPr>
                  <a:t>θ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)</a:t>
                </a:r>
                <a:r>
                  <a:rPr lang="en-US" sz="2400" dirty="0">
                    <a:cs typeface="Times New Roman" pitchFamily="18" charset="0"/>
                  </a:rPr>
                  <a:t> – residual of </a:t>
                </a:r>
                <a:r>
                  <a:rPr lang="en-US" sz="2400" dirty="0" err="1">
                    <a:cs typeface="Times New Roman" pitchFamily="18" charset="0"/>
                  </a:rPr>
                  <a:t>i</a:t>
                </a:r>
                <a:r>
                  <a:rPr lang="en-US" sz="2400" baseline="30000" dirty="0" err="1">
                    <a:cs typeface="Times New Roman" pitchFamily="18" charset="0"/>
                  </a:rPr>
                  <a:t>th</a:t>
                </a:r>
                <a:r>
                  <a:rPr lang="en-US" sz="2400" dirty="0">
                    <a:cs typeface="Times New Roman" pitchFamily="18" charset="0"/>
                  </a:rPr>
                  <a:t> point </a:t>
                </a:r>
                <a:r>
                  <a:rPr lang="en-US" sz="2400" dirty="0" err="1">
                    <a:cs typeface="Times New Roman" pitchFamily="18" charset="0"/>
                  </a:rPr>
                  <a:t>w.r.t</a:t>
                </a:r>
                <a:r>
                  <a:rPr lang="en-US" sz="2400" dirty="0">
                    <a:cs typeface="Times New Roman" pitchFamily="18" charset="0"/>
                  </a:rPr>
                  <a:t>. model parameters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𝜃</m:t>
                    </m:r>
                  </m:oMath>
                </a14:m>
                <a:br>
                  <a:rPr lang="en-US" sz="2400" dirty="0">
                    <a:cs typeface="Times New Roman" pitchFamily="18" charset="0"/>
                  </a:rPr>
                </a:br>
                <a:r>
                  <a:rPr lang="el-GR" sz="2400" i="1" dirty="0">
                    <a:cs typeface="Times New Roman" pitchFamily="18" charset="0"/>
                  </a:rPr>
                  <a:t>ρ</a:t>
                </a:r>
                <a:r>
                  <a:rPr lang="en-US" sz="2400" dirty="0">
                    <a:cs typeface="Times New Roman" pitchFamily="18" charset="0"/>
                  </a:rPr>
                  <a:t> – robust function</a:t>
                </a:r>
                <a:r>
                  <a:rPr lang="en-US" sz="2400" dirty="0"/>
                  <a:t> with scale parameter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2400" dirty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808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057400" y="838200"/>
                <a:ext cx="8610600" cy="1981200"/>
              </a:xfrm>
              <a:blipFill>
                <a:blip r:embed="rId3"/>
                <a:stretch>
                  <a:fillRect l="-921" t="-5231" b="-2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0900" name="Object 4"/>
          <p:cNvGraphicFramePr>
            <a:graphicFrameLocks noChangeAspect="1"/>
          </p:cNvGraphicFramePr>
          <p:nvPr/>
        </p:nvGraphicFramePr>
        <p:xfrm>
          <a:off x="4191001" y="1295400"/>
          <a:ext cx="2352675" cy="747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342720" progId="Equation.3">
                  <p:embed/>
                </p:oleObj>
              </mc:Choice>
              <mc:Fallback>
                <p:oleObj name="Equation" r:id="rId4" imgW="1079280" imgH="342720" progId="Equation.3">
                  <p:embed/>
                  <p:pic>
                    <p:nvPicPr>
                      <p:cNvPr id="809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1" y="1295400"/>
                        <a:ext cx="2352675" cy="7474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3128964"/>
            <a:ext cx="4724400" cy="3424237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0903" name="Rectangle 7"/>
              <p:cNvSpPr>
                <a:spLocks noChangeArrowheads="1"/>
              </p:cNvSpPr>
              <p:nvPr/>
            </p:nvSpPr>
            <p:spPr bwMode="auto">
              <a:xfrm>
                <a:off x="6781800" y="3352800"/>
                <a:ext cx="3352800" cy="17358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20000"/>
                  </a:spcBef>
                </a:pPr>
                <a:r>
                  <a:rPr lang="en-US" sz="2400" dirty="0">
                    <a:solidFill>
                      <a:srgbClr val="000000"/>
                    </a:solidFill>
                    <a:latin typeface="Futura Bk BT" pitchFamily="34" charset="0"/>
                    <a:cs typeface="Arial" charset="0"/>
                  </a:rPr>
                  <a:t>The robust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𝜌</m:t>
                    </m:r>
                  </m:oMath>
                </a14:m>
                <a:endParaRPr lang="en-US" sz="2000" dirty="0">
                  <a:solidFill>
                    <a:srgbClr val="000000"/>
                  </a:solidFill>
                  <a:latin typeface="Futura Bk BT" pitchFamily="34" charset="0"/>
                  <a:cs typeface="Arial" charset="0"/>
                </a:endParaRPr>
              </a:p>
              <a:p>
                <a:pPr eaLnBrk="0" hangingPunct="0">
                  <a:spcBef>
                    <a:spcPct val="20000"/>
                  </a:spcBef>
                  <a:buFontTx/>
                  <a:buChar char="•"/>
                </a:pPr>
                <a:r>
                  <a:rPr lang="en-US" dirty="0">
                    <a:solidFill>
                      <a:srgbClr val="000000"/>
                    </a:solidFill>
                    <a:latin typeface="Futura Bk BT" pitchFamily="34" charset="0"/>
                    <a:cs typeface="Arial" charset="0"/>
                  </a:rPr>
                  <a:t> Favors a configuration </a:t>
                </a:r>
              </a:p>
              <a:p>
                <a:pPr eaLnBrk="0" hangingPunct="0">
                  <a:spcBef>
                    <a:spcPct val="20000"/>
                  </a:spcBef>
                </a:pPr>
                <a:r>
                  <a:rPr lang="en-US" dirty="0">
                    <a:solidFill>
                      <a:srgbClr val="000000"/>
                    </a:solidFill>
                    <a:latin typeface="Futura Bk BT" pitchFamily="34" charset="0"/>
                    <a:cs typeface="Arial" charset="0"/>
                  </a:rPr>
                  <a:t>with small residuals</a:t>
                </a:r>
              </a:p>
              <a:p>
                <a:pPr eaLnBrk="0" hangingPunct="0">
                  <a:spcBef>
                    <a:spcPct val="20000"/>
                  </a:spcBef>
                  <a:buFontTx/>
                  <a:buChar char="•"/>
                </a:pPr>
                <a:r>
                  <a:rPr lang="en-US" dirty="0">
                    <a:solidFill>
                      <a:srgbClr val="000000"/>
                    </a:solidFill>
                    <a:latin typeface="Futura Bk BT" pitchFamily="34" charset="0"/>
                    <a:cs typeface="Arial" charset="0"/>
                  </a:rPr>
                  <a:t> Constant penalty for large residuals</a:t>
                </a:r>
                <a:endParaRPr lang="en-US" i="1" dirty="0">
                  <a:solidFill>
                    <a:srgbClr val="000000"/>
                  </a:solidFill>
                  <a:latin typeface="Futura Bk BT" pitchFamily="34" charset="0"/>
                  <a:cs typeface="Arial" charset="0"/>
                </a:endParaRPr>
              </a:p>
            </p:txBody>
          </p:sp>
        </mc:Choice>
        <mc:Fallback>
          <p:sp>
            <p:nvSpPr>
              <p:cNvPr id="80903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1800" y="3352800"/>
                <a:ext cx="3352800" cy="1735860"/>
              </a:xfrm>
              <a:prstGeom prst="rect">
                <a:avLst/>
              </a:prstGeom>
              <a:blipFill>
                <a:blip r:embed="rId7"/>
                <a:stretch>
                  <a:fillRect l="-2909" t="-2807" r="-1818" b="-4561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0904" name="Object 8"/>
              <p:cNvSpPr txBox="1"/>
              <p:nvPr/>
            </p:nvSpPr>
            <p:spPr bwMode="auto">
              <a:xfrm>
                <a:off x="7037388" y="900636"/>
                <a:ext cx="3630612" cy="9281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80904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7388" y="900636"/>
                <a:ext cx="3630612" cy="928164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651102" y="6550224"/>
            <a:ext cx="2016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Slide from S. Savarese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119DCB-B378-E7D3-153B-9E5FBA8F1F0E}"/>
                  </a:ext>
                </a:extLst>
              </p:cNvPr>
              <p:cNvSpPr txBox="1"/>
              <p:nvPr/>
            </p:nvSpPr>
            <p:spPr>
              <a:xfrm>
                <a:off x="1600200" y="3163377"/>
                <a:ext cx="2050882" cy="62273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pl-PL" sz="20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pl-PL" sz="20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sz="200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pl-PL" sz="2000" i="1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pl-PL" sz="200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pl-PL" sz="200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pl-P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pl-PL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4119DCB-B378-E7D3-153B-9E5FBA8F1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3163377"/>
                <a:ext cx="2050882" cy="6227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Estimator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Initialize: e.g., choose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𝜃</m:t>
                    </m:r>
                  </m:oMath>
                </a14:m>
                <a:r>
                  <a:rPr lang="en-US" sz="2800" dirty="0"/>
                  <a:t> by least squares fit and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Choose </a:t>
                </a:r>
                <a:r>
                  <a:rPr lang="en-US" sz="2800" dirty="0" err="1"/>
                  <a:t>params</a:t>
                </a:r>
                <a:r>
                  <a:rPr lang="en-US" sz="2800" dirty="0"/>
                  <a:t> to minimize:</a:t>
                </a:r>
              </a:p>
              <a:p>
                <a:pPr marL="914400" lvl="1" indent="-514350"/>
                <a:r>
                  <a:rPr lang="en-US" sz="2400" dirty="0"/>
                  <a:t>E.g., gradient descent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Compute new 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/>
                  <a:t>Repeat (2) and (3) until convergence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67" b="-1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288615"/>
              </p:ext>
            </p:extLst>
          </p:nvPr>
        </p:nvGraphicFramePr>
        <p:xfrm>
          <a:off x="3352800" y="4495800"/>
          <a:ext cx="3276600" cy="4973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22360" imgH="215640" progId="Equation.3">
                  <p:embed/>
                </p:oleObj>
              </mc:Choice>
              <mc:Fallback>
                <p:oleObj name="Equation" r:id="rId3" imgW="1422360" imgH="21564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495800"/>
                        <a:ext cx="3276600" cy="4973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546825"/>
              </p:ext>
            </p:extLst>
          </p:nvPr>
        </p:nvGraphicFramePr>
        <p:xfrm>
          <a:off x="5562600" y="2819400"/>
          <a:ext cx="3082925" cy="916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36480" imgH="457200" progId="Equation.3">
                  <p:embed/>
                </p:oleObj>
              </mc:Choice>
              <mc:Fallback>
                <p:oleObj name="Equation" r:id="rId5" imgW="1536480" imgH="457200" progId="Equation.3">
                  <p:embed/>
                  <p:pic>
                    <p:nvPicPr>
                      <p:cNvPr id="146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819400"/>
                        <a:ext cx="3082925" cy="916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2455653" y="1976020"/>
          <a:ext cx="327660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22400" imgH="215900" progId="Equation.3">
                  <p:embed/>
                </p:oleObj>
              </mc:Choice>
              <mc:Fallback>
                <p:oleObj name="Equation" r:id="rId3" imgW="1422400" imgH="2159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5653" y="1976020"/>
                        <a:ext cx="327660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65" name="Rectangle 33"/>
          <p:cNvSpPr>
            <a:spLocks noChangeArrowheads="1"/>
          </p:cNvSpPr>
          <p:nvPr/>
        </p:nvSpPr>
        <p:spPr bwMode="auto">
          <a:xfrm>
            <a:off x="1683198" y="179388"/>
            <a:ext cx="1680268" cy="52322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/>
              <a:t>RANSAC</a:t>
            </a:r>
          </a:p>
        </p:txBody>
      </p:sp>
      <p:sp>
        <p:nvSpPr>
          <p:cNvPr id="146467" name="Text Box 35"/>
          <p:cNvSpPr txBox="1">
            <a:spLocks noChangeArrowheads="1"/>
          </p:cNvSpPr>
          <p:nvPr/>
        </p:nvSpPr>
        <p:spPr bwMode="auto">
          <a:xfrm>
            <a:off x="1676400" y="4038601"/>
            <a:ext cx="8610600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400" dirty="0">
                <a:cs typeface="Arial" charset="0"/>
              </a:rPr>
              <a:t>Algorithm:</a:t>
            </a:r>
          </a:p>
          <a:p>
            <a:pPr marL="342900" indent="-342900"/>
            <a:endParaRPr lang="en-US" sz="900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Sample</a:t>
            </a:r>
            <a:r>
              <a:rPr lang="en-US" sz="2000" dirty="0">
                <a:cs typeface="Arial" charset="0"/>
              </a:rPr>
              <a:t> (randomly) the number of points required to fit the model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Solve</a:t>
            </a:r>
            <a:r>
              <a:rPr lang="en-US" sz="2000" dirty="0">
                <a:cs typeface="Arial" charset="0"/>
              </a:rPr>
              <a:t> for model parameters using samples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Score</a:t>
            </a:r>
            <a:r>
              <a:rPr lang="en-US" sz="2000" dirty="0">
                <a:cs typeface="Arial" charset="0"/>
              </a:rPr>
              <a:t> by the fraction of inliers within a preset threshold of the model</a:t>
            </a:r>
          </a:p>
          <a:p>
            <a:pPr marL="342900" indent="-342900"/>
            <a:endParaRPr lang="en-US" sz="2000" b="1" dirty="0">
              <a:cs typeface="Arial" charset="0"/>
            </a:endParaRPr>
          </a:p>
          <a:p>
            <a:pPr marL="342900" indent="-342900"/>
            <a:r>
              <a:rPr lang="en-US" sz="2000" b="1" dirty="0">
                <a:cs typeface="Arial" charset="0"/>
              </a:rPr>
              <a:t>Repeat</a:t>
            </a:r>
            <a:r>
              <a:rPr lang="en-US" sz="2000" dirty="0">
                <a:cs typeface="Arial" charset="0"/>
              </a:rPr>
              <a:t> 1-3 until the best model is found with high confidence</a:t>
            </a:r>
          </a:p>
        </p:txBody>
      </p:sp>
      <p:sp>
        <p:nvSpPr>
          <p:cNvPr id="146470" name="Text Box 38"/>
          <p:cNvSpPr txBox="1">
            <a:spLocks noChangeArrowheads="1"/>
          </p:cNvSpPr>
          <p:nvPr/>
        </p:nvSpPr>
        <p:spPr bwMode="auto">
          <a:xfrm>
            <a:off x="7985125" y="45370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sp>
        <p:nvSpPr>
          <p:cNvPr id="31" name="Rectangle 40"/>
          <p:cNvSpPr>
            <a:spLocks noChangeArrowheads="1"/>
          </p:cNvSpPr>
          <p:nvPr/>
        </p:nvSpPr>
        <p:spPr bwMode="auto">
          <a:xfrm>
            <a:off x="1676401" y="1219200"/>
            <a:ext cx="2079625" cy="304800"/>
          </a:xfrm>
          <a:prstGeom prst="rect">
            <a:avLst/>
          </a:prstGeom>
          <a:noFill/>
          <a:ln w="508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1400">
                <a:solidFill>
                  <a:schemeClr val="accent2"/>
                </a:solidFill>
              </a:rPr>
              <a:t>Fischler &amp; Bolles in ‘81.</a:t>
            </a:r>
          </a:p>
        </p:txBody>
      </p:sp>
      <p:sp>
        <p:nvSpPr>
          <p:cNvPr id="32" name="Rectangle 42"/>
          <p:cNvSpPr>
            <a:spLocks noChangeArrowheads="1"/>
          </p:cNvSpPr>
          <p:nvPr/>
        </p:nvSpPr>
        <p:spPr bwMode="auto">
          <a:xfrm>
            <a:off x="1676401" y="685800"/>
            <a:ext cx="3095625" cy="3365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aseline="-25000"/>
              <a:t>(</a:t>
            </a:r>
            <a:r>
              <a:rPr lang="en-US" sz="2400" baseline="-25000">
                <a:solidFill>
                  <a:srgbClr val="FF0000"/>
                </a:solidFill>
              </a:rPr>
              <a:t>RAN</a:t>
            </a:r>
            <a:r>
              <a:rPr lang="en-US" sz="2400" baseline="-25000"/>
              <a:t>dom </a:t>
            </a:r>
            <a:r>
              <a:rPr lang="en-US" sz="2400" baseline="-25000">
                <a:solidFill>
                  <a:srgbClr val="FF0000"/>
                </a:solidFill>
              </a:rPr>
              <a:t>SA</a:t>
            </a:r>
            <a:r>
              <a:rPr lang="en-US" sz="2400" baseline="-25000"/>
              <a:t>mple </a:t>
            </a:r>
            <a:r>
              <a:rPr lang="en-US" sz="2400" baseline="-25000">
                <a:solidFill>
                  <a:srgbClr val="FF0000"/>
                </a:solidFill>
              </a:rPr>
              <a:t>C</a:t>
            </a:r>
            <a:r>
              <a:rPr lang="en-US" sz="2400" baseline="-25000"/>
              <a:t>onsensus) :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Oval 2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1" name="Oval 3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2" name="Oval 4"/>
          <p:cNvSpPr>
            <a:spLocks noChangeArrowheads="1"/>
          </p:cNvSpPr>
          <p:nvPr/>
        </p:nvSpPr>
        <p:spPr bwMode="auto">
          <a:xfrm>
            <a:off x="83820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3" name="Oval 5"/>
          <p:cNvSpPr>
            <a:spLocks noChangeArrowheads="1"/>
          </p:cNvSpPr>
          <p:nvPr/>
        </p:nvSpPr>
        <p:spPr bwMode="auto">
          <a:xfrm>
            <a:off x="7772400" y="2445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4" name="Oval 6"/>
          <p:cNvSpPr>
            <a:spLocks noChangeArrowheads="1"/>
          </p:cNvSpPr>
          <p:nvPr/>
        </p:nvSpPr>
        <p:spPr bwMode="auto">
          <a:xfrm>
            <a:off x="5410200" y="2140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5" name="Oval 7"/>
          <p:cNvSpPr>
            <a:spLocks noChangeArrowheads="1"/>
          </p:cNvSpPr>
          <p:nvPr/>
        </p:nvSpPr>
        <p:spPr bwMode="auto">
          <a:xfrm>
            <a:off x="57912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6" name="Oval 8"/>
          <p:cNvSpPr>
            <a:spLocks noChangeArrowheads="1"/>
          </p:cNvSpPr>
          <p:nvPr/>
        </p:nvSpPr>
        <p:spPr bwMode="auto">
          <a:xfrm>
            <a:off x="5029200" y="2902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7" name="Oval 9"/>
          <p:cNvSpPr>
            <a:spLocks noChangeArrowheads="1"/>
          </p:cNvSpPr>
          <p:nvPr/>
        </p:nvSpPr>
        <p:spPr bwMode="auto">
          <a:xfrm>
            <a:off x="7391400" y="540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8" name="Oval 10"/>
          <p:cNvSpPr>
            <a:spLocks noChangeArrowheads="1"/>
          </p:cNvSpPr>
          <p:nvPr/>
        </p:nvSpPr>
        <p:spPr bwMode="auto">
          <a:xfrm>
            <a:off x="7543800" y="1150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299" name="Oval 11"/>
          <p:cNvSpPr>
            <a:spLocks noChangeArrowheads="1"/>
          </p:cNvSpPr>
          <p:nvPr/>
        </p:nvSpPr>
        <p:spPr bwMode="auto">
          <a:xfrm>
            <a:off x="6248400" y="2064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0" name="Oval 12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1" name="Oval 13"/>
          <p:cNvSpPr>
            <a:spLocks noChangeArrowheads="1"/>
          </p:cNvSpPr>
          <p:nvPr/>
        </p:nvSpPr>
        <p:spPr bwMode="auto">
          <a:xfrm>
            <a:off x="77724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2" name="Oval 14"/>
          <p:cNvSpPr>
            <a:spLocks noChangeArrowheads="1"/>
          </p:cNvSpPr>
          <p:nvPr/>
        </p:nvSpPr>
        <p:spPr bwMode="auto">
          <a:xfrm>
            <a:off x="7086600" y="1378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3" name="Oval 15"/>
          <p:cNvSpPr>
            <a:spLocks noChangeArrowheads="1"/>
          </p:cNvSpPr>
          <p:nvPr/>
        </p:nvSpPr>
        <p:spPr bwMode="auto">
          <a:xfrm>
            <a:off x="6858000" y="1226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4" name="Oval 16"/>
          <p:cNvSpPr>
            <a:spLocks noChangeArrowheads="1"/>
          </p:cNvSpPr>
          <p:nvPr/>
        </p:nvSpPr>
        <p:spPr bwMode="auto">
          <a:xfrm>
            <a:off x="83058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5" name="Oval 17"/>
          <p:cNvSpPr>
            <a:spLocks noChangeArrowheads="1"/>
          </p:cNvSpPr>
          <p:nvPr/>
        </p:nvSpPr>
        <p:spPr bwMode="auto">
          <a:xfrm>
            <a:off x="7772400" y="845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6" name="Oval 18"/>
          <p:cNvSpPr>
            <a:spLocks noChangeArrowheads="1"/>
          </p:cNvSpPr>
          <p:nvPr/>
        </p:nvSpPr>
        <p:spPr bwMode="auto">
          <a:xfrm>
            <a:off x="8229600" y="464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7" name="Oval 19"/>
          <p:cNvSpPr>
            <a:spLocks noChangeArrowheads="1"/>
          </p:cNvSpPr>
          <p:nvPr/>
        </p:nvSpPr>
        <p:spPr bwMode="auto">
          <a:xfrm>
            <a:off x="5715000" y="311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09" name="Oval 21"/>
          <p:cNvSpPr>
            <a:spLocks noChangeArrowheads="1"/>
          </p:cNvSpPr>
          <p:nvPr/>
        </p:nvSpPr>
        <p:spPr bwMode="auto">
          <a:xfrm>
            <a:off x="7315200" y="2826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10" name="Oval 22"/>
          <p:cNvSpPr>
            <a:spLocks noChangeArrowheads="1"/>
          </p:cNvSpPr>
          <p:nvPr/>
        </p:nvSpPr>
        <p:spPr bwMode="auto">
          <a:xfrm>
            <a:off x="7010400" y="3359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12" name="Oval 24"/>
          <p:cNvSpPr>
            <a:spLocks noChangeArrowheads="1"/>
          </p:cNvSpPr>
          <p:nvPr/>
        </p:nvSpPr>
        <p:spPr bwMode="auto">
          <a:xfrm>
            <a:off x="6096000" y="616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13" name="Oval 25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14" name="Oval 26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00FF00"/>
          </a:solidFill>
          <a:ln w="508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17" name="Oval 29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00FF00"/>
          </a:solidFill>
          <a:ln w="508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21" name="Rectangle 33"/>
          <p:cNvSpPr>
            <a:spLocks noChangeArrowheads="1"/>
          </p:cNvSpPr>
          <p:nvPr/>
        </p:nvSpPr>
        <p:spPr bwMode="auto">
          <a:xfrm>
            <a:off x="1683198" y="179388"/>
            <a:ext cx="1680268" cy="52322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/>
              <a:t>RANSAC</a:t>
            </a:r>
          </a:p>
        </p:txBody>
      </p:sp>
      <p:sp>
        <p:nvSpPr>
          <p:cNvPr id="140328" name="Text Box 40"/>
          <p:cNvSpPr txBox="1">
            <a:spLocks noChangeArrowheads="1"/>
          </p:cNvSpPr>
          <p:nvPr/>
        </p:nvSpPr>
        <p:spPr bwMode="auto">
          <a:xfrm>
            <a:off x="7985125" y="45370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sp>
        <p:nvSpPr>
          <p:cNvPr id="140333" name="Rectangle 45"/>
          <p:cNvSpPr>
            <a:spLocks noChangeArrowheads="1"/>
          </p:cNvSpPr>
          <p:nvPr/>
        </p:nvSpPr>
        <p:spPr bwMode="auto">
          <a:xfrm>
            <a:off x="1676400" y="4537494"/>
            <a:ext cx="8610600" cy="3738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1676400" y="4038601"/>
            <a:ext cx="8610600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400" dirty="0">
                <a:cs typeface="Arial" charset="0"/>
              </a:rPr>
              <a:t>Algorithm:</a:t>
            </a:r>
          </a:p>
          <a:p>
            <a:pPr marL="342900" indent="-342900"/>
            <a:endParaRPr lang="en-US" sz="900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Sample</a:t>
            </a:r>
            <a:r>
              <a:rPr lang="en-US" sz="2000" dirty="0">
                <a:cs typeface="Arial" charset="0"/>
              </a:rPr>
              <a:t> (randomly) the number of points required to fit the model (#=2)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Solve</a:t>
            </a:r>
            <a:r>
              <a:rPr lang="en-US" sz="2000" dirty="0">
                <a:cs typeface="Arial" charset="0"/>
              </a:rPr>
              <a:t> for model parameters using samples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Score</a:t>
            </a:r>
            <a:r>
              <a:rPr lang="en-US" sz="2000" dirty="0">
                <a:cs typeface="Arial" charset="0"/>
              </a:rPr>
              <a:t> by the fraction of inliers within a preset threshold of the model</a:t>
            </a:r>
          </a:p>
          <a:p>
            <a:pPr marL="342900" indent="-342900"/>
            <a:endParaRPr lang="en-US" sz="2000" b="1" dirty="0">
              <a:cs typeface="Arial" charset="0"/>
            </a:endParaRPr>
          </a:p>
          <a:p>
            <a:pPr marL="342900" indent="-342900"/>
            <a:r>
              <a:rPr lang="en-US" sz="2000" b="1" dirty="0">
                <a:cs typeface="Arial" charset="0"/>
              </a:rPr>
              <a:t>Repeat</a:t>
            </a:r>
            <a:r>
              <a:rPr lang="en-US" sz="2000" dirty="0">
                <a:cs typeface="Arial" charset="0"/>
              </a:rPr>
              <a:t> 1-3 until the best model is found with high confidence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22248" y="6550224"/>
            <a:ext cx="204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Illustration by Savarese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28800" y="1143000"/>
            <a:ext cx="2393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 fitting example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Oval 2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3" name="Oval 3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4" name="Oval 4"/>
          <p:cNvSpPr>
            <a:spLocks noChangeArrowheads="1"/>
          </p:cNvSpPr>
          <p:nvPr/>
        </p:nvSpPr>
        <p:spPr bwMode="auto">
          <a:xfrm>
            <a:off x="83820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5" name="Oval 5"/>
          <p:cNvSpPr>
            <a:spLocks noChangeArrowheads="1"/>
          </p:cNvSpPr>
          <p:nvPr/>
        </p:nvSpPr>
        <p:spPr bwMode="auto">
          <a:xfrm>
            <a:off x="7772400" y="2445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6" name="Oval 6"/>
          <p:cNvSpPr>
            <a:spLocks noChangeArrowheads="1"/>
          </p:cNvSpPr>
          <p:nvPr/>
        </p:nvSpPr>
        <p:spPr bwMode="auto">
          <a:xfrm>
            <a:off x="5410200" y="2140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7" name="Oval 7"/>
          <p:cNvSpPr>
            <a:spLocks noChangeArrowheads="1"/>
          </p:cNvSpPr>
          <p:nvPr/>
        </p:nvSpPr>
        <p:spPr bwMode="auto">
          <a:xfrm>
            <a:off x="57912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8" name="Oval 8"/>
          <p:cNvSpPr>
            <a:spLocks noChangeArrowheads="1"/>
          </p:cNvSpPr>
          <p:nvPr/>
        </p:nvSpPr>
        <p:spPr bwMode="auto">
          <a:xfrm>
            <a:off x="5029200" y="2902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89" name="Oval 9"/>
          <p:cNvSpPr>
            <a:spLocks noChangeArrowheads="1"/>
          </p:cNvSpPr>
          <p:nvPr/>
        </p:nvSpPr>
        <p:spPr bwMode="auto">
          <a:xfrm>
            <a:off x="7391400" y="540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0" name="Oval 10"/>
          <p:cNvSpPr>
            <a:spLocks noChangeArrowheads="1"/>
          </p:cNvSpPr>
          <p:nvPr/>
        </p:nvSpPr>
        <p:spPr bwMode="auto">
          <a:xfrm>
            <a:off x="7543800" y="1150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1" name="Oval 11"/>
          <p:cNvSpPr>
            <a:spLocks noChangeArrowheads="1"/>
          </p:cNvSpPr>
          <p:nvPr/>
        </p:nvSpPr>
        <p:spPr bwMode="auto">
          <a:xfrm>
            <a:off x="6248400" y="2064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2" name="Oval 12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3" name="Oval 13"/>
          <p:cNvSpPr>
            <a:spLocks noChangeArrowheads="1"/>
          </p:cNvSpPr>
          <p:nvPr/>
        </p:nvSpPr>
        <p:spPr bwMode="auto">
          <a:xfrm>
            <a:off x="77724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4" name="Oval 14"/>
          <p:cNvSpPr>
            <a:spLocks noChangeArrowheads="1"/>
          </p:cNvSpPr>
          <p:nvPr/>
        </p:nvSpPr>
        <p:spPr bwMode="auto">
          <a:xfrm>
            <a:off x="7086600" y="1378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5" name="Oval 15"/>
          <p:cNvSpPr>
            <a:spLocks noChangeArrowheads="1"/>
          </p:cNvSpPr>
          <p:nvPr/>
        </p:nvSpPr>
        <p:spPr bwMode="auto">
          <a:xfrm>
            <a:off x="6858000" y="1226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6" name="Oval 16"/>
          <p:cNvSpPr>
            <a:spLocks noChangeArrowheads="1"/>
          </p:cNvSpPr>
          <p:nvPr/>
        </p:nvSpPr>
        <p:spPr bwMode="auto">
          <a:xfrm>
            <a:off x="83058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7" name="Oval 17"/>
          <p:cNvSpPr>
            <a:spLocks noChangeArrowheads="1"/>
          </p:cNvSpPr>
          <p:nvPr/>
        </p:nvSpPr>
        <p:spPr bwMode="auto">
          <a:xfrm>
            <a:off x="7772400" y="845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8" name="Oval 18"/>
          <p:cNvSpPr>
            <a:spLocks noChangeArrowheads="1"/>
          </p:cNvSpPr>
          <p:nvPr/>
        </p:nvSpPr>
        <p:spPr bwMode="auto">
          <a:xfrm>
            <a:off x="8229600" y="464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499" name="Oval 19"/>
          <p:cNvSpPr>
            <a:spLocks noChangeArrowheads="1"/>
          </p:cNvSpPr>
          <p:nvPr/>
        </p:nvSpPr>
        <p:spPr bwMode="auto">
          <a:xfrm>
            <a:off x="5715000" y="311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01" name="Oval 21"/>
          <p:cNvSpPr>
            <a:spLocks noChangeArrowheads="1"/>
          </p:cNvSpPr>
          <p:nvPr/>
        </p:nvSpPr>
        <p:spPr bwMode="auto">
          <a:xfrm>
            <a:off x="7315200" y="2826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02" name="Oval 22"/>
          <p:cNvSpPr>
            <a:spLocks noChangeArrowheads="1"/>
          </p:cNvSpPr>
          <p:nvPr/>
        </p:nvSpPr>
        <p:spPr bwMode="auto">
          <a:xfrm>
            <a:off x="7010400" y="3359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04" name="Oval 24"/>
          <p:cNvSpPr>
            <a:spLocks noChangeArrowheads="1"/>
          </p:cNvSpPr>
          <p:nvPr/>
        </p:nvSpPr>
        <p:spPr bwMode="auto">
          <a:xfrm>
            <a:off x="6096000" y="616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05" name="Oval 25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06" name="Oval 26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00FF00"/>
          </a:solidFill>
          <a:ln w="508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09" name="Oval 29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00FF00"/>
          </a:solidFill>
          <a:ln w="508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8513" name="Rectangle 33"/>
          <p:cNvSpPr>
            <a:spLocks noChangeArrowheads="1"/>
          </p:cNvSpPr>
          <p:nvPr/>
        </p:nvSpPr>
        <p:spPr bwMode="auto">
          <a:xfrm>
            <a:off x="1683198" y="179388"/>
            <a:ext cx="1680268" cy="52322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/>
              <a:t>RANSAC</a:t>
            </a:r>
          </a:p>
        </p:txBody>
      </p:sp>
      <p:sp>
        <p:nvSpPr>
          <p:cNvPr id="148514" name="Line 34"/>
          <p:cNvSpPr>
            <a:spLocks noChangeShapeType="1"/>
          </p:cNvSpPr>
          <p:nvPr/>
        </p:nvSpPr>
        <p:spPr bwMode="auto">
          <a:xfrm>
            <a:off x="5212766" y="898847"/>
            <a:ext cx="4267200" cy="2286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4" name="Text Box 40"/>
          <p:cNvSpPr txBox="1">
            <a:spLocks noChangeArrowheads="1"/>
          </p:cNvSpPr>
          <p:nvPr/>
        </p:nvSpPr>
        <p:spPr bwMode="auto">
          <a:xfrm>
            <a:off x="7985125" y="45370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sp>
        <p:nvSpPr>
          <p:cNvPr id="35" name="Rectangle 45"/>
          <p:cNvSpPr>
            <a:spLocks noChangeArrowheads="1"/>
          </p:cNvSpPr>
          <p:nvPr/>
        </p:nvSpPr>
        <p:spPr bwMode="auto">
          <a:xfrm>
            <a:off x="1676400" y="4849482"/>
            <a:ext cx="8610600" cy="3738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5"/>
          <p:cNvSpPr txBox="1">
            <a:spLocks noChangeArrowheads="1"/>
          </p:cNvSpPr>
          <p:nvPr/>
        </p:nvSpPr>
        <p:spPr bwMode="auto">
          <a:xfrm>
            <a:off x="1676400" y="4038601"/>
            <a:ext cx="8610600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400" dirty="0">
                <a:cs typeface="Arial" charset="0"/>
              </a:rPr>
              <a:t>Algorithm:</a:t>
            </a:r>
          </a:p>
          <a:p>
            <a:pPr marL="342900" indent="-342900"/>
            <a:endParaRPr lang="en-US" sz="900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Sample</a:t>
            </a:r>
            <a:r>
              <a:rPr lang="en-US" sz="2000" dirty="0">
                <a:cs typeface="Arial" charset="0"/>
              </a:rPr>
              <a:t> (randomly) the number of points required to fit the model (#=2)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Solve</a:t>
            </a:r>
            <a:r>
              <a:rPr lang="en-US" sz="2000" dirty="0">
                <a:cs typeface="Arial" charset="0"/>
              </a:rPr>
              <a:t> for model parameters using samples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Score</a:t>
            </a:r>
            <a:r>
              <a:rPr lang="en-US" sz="2000" dirty="0">
                <a:cs typeface="Arial" charset="0"/>
              </a:rPr>
              <a:t> by the fraction of inliers within a preset threshold of the model</a:t>
            </a:r>
          </a:p>
          <a:p>
            <a:pPr marL="342900" indent="-342900"/>
            <a:endParaRPr lang="en-US" sz="2000" b="1" dirty="0">
              <a:cs typeface="Arial" charset="0"/>
            </a:endParaRPr>
          </a:p>
          <a:p>
            <a:pPr marL="342900" indent="-342900"/>
            <a:r>
              <a:rPr lang="en-US" sz="2000" b="1" dirty="0">
                <a:cs typeface="Arial" charset="0"/>
              </a:rPr>
              <a:t>Repeat</a:t>
            </a:r>
            <a:r>
              <a:rPr lang="en-US" sz="2000" dirty="0">
                <a:cs typeface="Arial" charset="0"/>
              </a:rPr>
              <a:t> 1-3 until the best model is found with high confidence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828800" y="1143000"/>
            <a:ext cx="2393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 fitting example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Oval 2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1" name="Oval 3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2" name="Oval 4"/>
          <p:cNvSpPr>
            <a:spLocks noChangeArrowheads="1"/>
          </p:cNvSpPr>
          <p:nvPr/>
        </p:nvSpPr>
        <p:spPr bwMode="auto">
          <a:xfrm>
            <a:off x="83820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3" name="Oval 5"/>
          <p:cNvSpPr>
            <a:spLocks noChangeArrowheads="1"/>
          </p:cNvSpPr>
          <p:nvPr/>
        </p:nvSpPr>
        <p:spPr bwMode="auto">
          <a:xfrm>
            <a:off x="7772400" y="2445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4" name="Oval 6"/>
          <p:cNvSpPr>
            <a:spLocks noChangeArrowheads="1"/>
          </p:cNvSpPr>
          <p:nvPr/>
        </p:nvSpPr>
        <p:spPr bwMode="auto">
          <a:xfrm>
            <a:off x="5410200" y="2140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5" name="Oval 7"/>
          <p:cNvSpPr>
            <a:spLocks noChangeArrowheads="1"/>
          </p:cNvSpPr>
          <p:nvPr/>
        </p:nvSpPr>
        <p:spPr bwMode="auto">
          <a:xfrm>
            <a:off x="57912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6" name="Oval 8"/>
          <p:cNvSpPr>
            <a:spLocks noChangeArrowheads="1"/>
          </p:cNvSpPr>
          <p:nvPr/>
        </p:nvSpPr>
        <p:spPr bwMode="auto">
          <a:xfrm>
            <a:off x="5029200" y="2902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7" name="Oval 9"/>
          <p:cNvSpPr>
            <a:spLocks noChangeArrowheads="1"/>
          </p:cNvSpPr>
          <p:nvPr/>
        </p:nvSpPr>
        <p:spPr bwMode="auto">
          <a:xfrm>
            <a:off x="7391400" y="540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8" name="Oval 10"/>
          <p:cNvSpPr>
            <a:spLocks noChangeArrowheads="1"/>
          </p:cNvSpPr>
          <p:nvPr/>
        </p:nvSpPr>
        <p:spPr bwMode="auto">
          <a:xfrm>
            <a:off x="7543800" y="1150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39" name="Oval 11"/>
          <p:cNvSpPr>
            <a:spLocks noChangeArrowheads="1"/>
          </p:cNvSpPr>
          <p:nvPr/>
        </p:nvSpPr>
        <p:spPr bwMode="auto">
          <a:xfrm>
            <a:off x="6248400" y="2064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0" name="Oval 12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1" name="Oval 13"/>
          <p:cNvSpPr>
            <a:spLocks noChangeArrowheads="1"/>
          </p:cNvSpPr>
          <p:nvPr/>
        </p:nvSpPr>
        <p:spPr bwMode="auto">
          <a:xfrm>
            <a:off x="77724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2" name="Oval 14"/>
          <p:cNvSpPr>
            <a:spLocks noChangeArrowheads="1"/>
          </p:cNvSpPr>
          <p:nvPr/>
        </p:nvSpPr>
        <p:spPr bwMode="auto">
          <a:xfrm>
            <a:off x="7086600" y="1378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3" name="Oval 15"/>
          <p:cNvSpPr>
            <a:spLocks noChangeArrowheads="1"/>
          </p:cNvSpPr>
          <p:nvPr/>
        </p:nvSpPr>
        <p:spPr bwMode="auto">
          <a:xfrm>
            <a:off x="6858000" y="1226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4" name="Oval 16"/>
          <p:cNvSpPr>
            <a:spLocks noChangeArrowheads="1"/>
          </p:cNvSpPr>
          <p:nvPr/>
        </p:nvSpPr>
        <p:spPr bwMode="auto">
          <a:xfrm>
            <a:off x="83058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5" name="Oval 17"/>
          <p:cNvSpPr>
            <a:spLocks noChangeArrowheads="1"/>
          </p:cNvSpPr>
          <p:nvPr/>
        </p:nvSpPr>
        <p:spPr bwMode="auto">
          <a:xfrm>
            <a:off x="7772400" y="845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6" name="Oval 18"/>
          <p:cNvSpPr>
            <a:spLocks noChangeArrowheads="1"/>
          </p:cNvSpPr>
          <p:nvPr/>
        </p:nvSpPr>
        <p:spPr bwMode="auto">
          <a:xfrm>
            <a:off x="8229600" y="464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7" name="Oval 19"/>
          <p:cNvSpPr>
            <a:spLocks noChangeArrowheads="1"/>
          </p:cNvSpPr>
          <p:nvPr/>
        </p:nvSpPr>
        <p:spPr bwMode="auto">
          <a:xfrm>
            <a:off x="5715000" y="311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8" name="Oval 20"/>
          <p:cNvSpPr>
            <a:spLocks noChangeArrowheads="1"/>
          </p:cNvSpPr>
          <p:nvPr/>
        </p:nvSpPr>
        <p:spPr bwMode="auto">
          <a:xfrm>
            <a:off x="8382000" y="25216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49" name="Oval 21"/>
          <p:cNvSpPr>
            <a:spLocks noChangeArrowheads="1"/>
          </p:cNvSpPr>
          <p:nvPr/>
        </p:nvSpPr>
        <p:spPr bwMode="auto">
          <a:xfrm>
            <a:off x="7315200" y="2826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0" name="Oval 22"/>
          <p:cNvSpPr>
            <a:spLocks noChangeArrowheads="1"/>
          </p:cNvSpPr>
          <p:nvPr/>
        </p:nvSpPr>
        <p:spPr bwMode="auto">
          <a:xfrm>
            <a:off x="7010400" y="3359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1" name="Oval 23"/>
          <p:cNvSpPr>
            <a:spLocks noChangeArrowheads="1"/>
          </p:cNvSpPr>
          <p:nvPr/>
        </p:nvSpPr>
        <p:spPr bwMode="auto">
          <a:xfrm>
            <a:off x="7772400" y="24454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2" name="Oval 24"/>
          <p:cNvSpPr>
            <a:spLocks noChangeArrowheads="1"/>
          </p:cNvSpPr>
          <p:nvPr/>
        </p:nvSpPr>
        <p:spPr bwMode="auto">
          <a:xfrm>
            <a:off x="6096000" y="616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3" name="Oval 25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4" name="Oval 26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00FF00"/>
          </a:solidFill>
          <a:ln w="508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5" name="Oval 27"/>
          <p:cNvSpPr>
            <a:spLocks noChangeArrowheads="1"/>
          </p:cNvSpPr>
          <p:nvPr/>
        </p:nvSpPr>
        <p:spPr bwMode="auto">
          <a:xfrm>
            <a:off x="7086600" y="13786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6" name="Oval 28"/>
          <p:cNvSpPr>
            <a:spLocks noChangeArrowheads="1"/>
          </p:cNvSpPr>
          <p:nvPr/>
        </p:nvSpPr>
        <p:spPr bwMode="auto">
          <a:xfrm>
            <a:off x="6858000" y="12262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7" name="Oval 29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00FF00"/>
          </a:solidFill>
          <a:ln w="508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0558" name="Line 30"/>
          <p:cNvSpPr>
            <a:spLocks noChangeShapeType="1"/>
          </p:cNvSpPr>
          <p:nvPr/>
        </p:nvSpPr>
        <p:spPr bwMode="auto">
          <a:xfrm flipH="1">
            <a:off x="8870366" y="3048000"/>
            <a:ext cx="228600" cy="38100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150559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449080"/>
              </p:ext>
            </p:extLst>
          </p:nvPr>
        </p:nvGraphicFramePr>
        <p:xfrm>
          <a:off x="9403767" y="2743201"/>
          <a:ext cx="328613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" imgH="177480" progId="Equation.3">
                  <p:embed/>
                </p:oleObj>
              </mc:Choice>
              <mc:Fallback>
                <p:oleObj name="Equation" r:id="rId3" imgW="139680" imgH="177480" progId="Equation.3">
                  <p:embed/>
                  <p:pic>
                    <p:nvPicPr>
                      <p:cNvPr id="15055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03767" y="2743201"/>
                        <a:ext cx="328613" cy="417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60" name="Line 32"/>
          <p:cNvSpPr>
            <a:spLocks noChangeShapeType="1"/>
          </p:cNvSpPr>
          <p:nvPr/>
        </p:nvSpPr>
        <p:spPr bwMode="auto">
          <a:xfrm flipH="1">
            <a:off x="9175166" y="2590800"/>
            <a:ext cx="228600" cy="38100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0561" name="Rectangle 33"/>
          <p:cNvSpPr>
            <a:spLocks noChangeArrowheads="1"/>
          </p:cNvSpPr>
          <p:nvPr/>
        </p:nvSpPr>
        <p:spPr bwMode="auto">
          <a:xfrm>
            <a:off x="1683198" y="179388"/>
            <a:ext cx="1680268" cy="52322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/>
              <a:t>RANSAC</a:t>
            </a:r>
          </a:p>
        </p:txBody>
      </p:sp>
      <p:sp>
        <p:nvSpPr>
          <p:cNvPr id="150562" name="Line 34"/>
          <p:cNvSpPr>
            <a:spLocks noChangeShapeType="1"/>
          </p:cNvSpPr>
          <p:nvPr/>
        </p:nvSpPr>
        <p:spPr bwMode="auto">
          <a:xfrm>
            <a:off x="5212766" y="914400"/>
            <a:ext cx="4267200" cy="22860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0564" name="Line 36"/>
          <p:cNvSpPr>
            <a:spLocks noChangeShapeType="1"/>
          </p:cNvSpPr>
          <p:nvPr/>
        </p:nvSpPr>
        <p:spPr bwMode="auto">
          <a:xfrm>
            <a:off x="5517566" y="457200"/>
            <a:ext cx="4267200" cy="2286000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0565" name="Line 37"/>
          <p:cNvSpPr>
            <a:spLocks noChangeShapeType="1"/>
          </p:cNvSpPr>
          <p:nvPr/>
        </p:nvSpPr>
        <p:spPr bwMode="auto">
          <a:xfrm>
            <a:off x="4984166" y="1371600"/>
            <a:ext cx="4267200" cy="2286000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50566" name="Text Box 38"/>
          <p:cNvSpPr txBox="1">
            <a:spLocks noChangeArrowheads="1"/>
          </p:cNvSpPr>
          <p:nvPr/>
        </p:nvSpPr>
        <p:spPr bwMode="auto">
          <a:xfrm>
            <a:off x="1981200" y="29368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graphicFrame>
        <p:nvGraphicFramePr>
          <p:cNvPr id="150567" name="Object 39"/>
          <p:cNvGraphicFramePr>
            <a:graphicFrameLocks noChangeAspect="1"/>
          </p:cNvGraphicFramePr>
          <p:nvPr/>
        </p:nvGraphicFramePr>
        <p:xfrm>
          <a:off x="2590800" y="3200400"/>
          <a:ext cx="11112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57200" imgH="215640" progId="Equation.3">
                  <p:embed/>
                </p:oleObj>
              </mc:Choice>
              <mc:Fallback>
                <p:oleObj name="Equation" r:id="rId5" imgW="457200" imgH="215640" progId="Equation.3">
                  <p:embed/>
                  <p:pic>
                    <p:nvPicPr>
                      <p:cNvPr id="150567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200400"/>
                        <a:ext cx="1111250" cy="52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40"/>
          <p:cNvSpPr txBox="1">
            <a:spLocks noChangeArrowheads="1"/>
          </p:cNvSpPr>
          <p:nvPr/>
        </p:nvSpPr>
        <p:spPr bwMode="auto">
          <a:xfrm>
            <a:off x="1981200" y="29368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676400" y="5188788"/>
            <a:ext cx="8610600" cy="3738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Text Box 35"/>
          <p:cNvSpPr txBox="1">
            <a:spLocks noChangeArrowheads="1"/>
          </p:cNvSpPr>
          <p:nvPr/>
        </p:nvSpPr>
        <p:spPr bwMode="auto">
          <a:xfrm>
            <a:off x="1676400" y="4038601"/>
            <a:ext cx="8610600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400" dirty="0">
                <a:cs typeface="Arial" charset="0"/>
              </a:rPr>
              <a:t>Algorithm:</a:t>
            </a:r>
          </a:p>
          <a:p>
            <a:pPr marL="342900" indent="-342900"/>
            <a:endParaRPr lang="en-US" sz="900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Sample</a:t>
            </a:r>
            <a:r>
              <a:rPr lang="en-US" sz="2000" dirty="0">
                <a:cs typeface="Arial" charset="0"/>
              </a:rPr>
              <a:t> (randomly) the number of points required to fit the model (#=2)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Solve</a:t>
            </a:r>
            <a:r>
              <a:rPr lang="en-US" sz="2000" dirty="0">
                <a:cs typeface="Arial" charset="0"/>
              </a:rPr>
              <a:t> for model parameters using samples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Score</a:t>
            </a:r>
            <a:r>
              <a:rPr lang="en-US" sz="2000" dirty="0">
                <a:cs typeface="Arial" charset="0"/>
              </a:rPr>
              <a:t> by the fraction of inliers within a preset threshold of the model</a:t>
            </a:r>
          </a:p>
          <a:p>
            <a:pPr marL="342900" indent="-342900"/>
            <a:endParaRPr lang="en-US" sz="2000" b="1" dirty="0">
              <a:cs typeface="Arial" charset="0"/>
            </a:endParaRPr>
          </a:p>
          <a:p>
            <a:pPr marL="342900" indent="-342900"/>
            <a:r>
              <a:rPr lang="en-US" sz="2000" b="1" dirty="0">
                <a:cs typeface="Arial" charset="0"/>
              </a:rPr>
              <a:t>Repeat</a:t>
            </a:r>
            <a:r>
              <a:rPr lang="en-US" sz="2000" dirty="0">
                <a:cs typeface="Arial" charset="0"/>
              </a:rPr>
              <a:t> 1-3 until the best model is found with high confidence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828800" y="1143000"/>
            <a:ext cx="2393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 fitting example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Oval 2"/>
          <p:cNvSpPr>
            <a:spLocks noChangeArrowheads="1"/>
          </p:cNvSpPr>
          <p:nvPr/>
        </p:nvSpPr>
        <p:spPr bwMode="auto">
          <a:xfrm>
            <a:off x="5410200" y="2140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39" name="Oval 3"/>
          <p:cNvSpPr>
            <a:spLocks noChangeArrowheads="1"/>
          </p:cNvSpPr>
          <p:nvPr/>
        </p:nvSpPr>
        <p:spPr bwMode="auto">
          <a:xfrm>
            <a:off x="57912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0" name="Oval 4"/>
          <p:cNvSpPr>
            <a:spLocks noChangeArrowheads="1"/>
          </p:cNvSpPr>
          <p:nvPr/>
        </p:nvSpPr>
        <p:spPr bwMode="auto">
          <a:xfrm>
            <a:off x="5029200" y="2902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1" name="Oval 5"/>
          <p:cNvSpPr>
            <a:spLocks noChangeArrowheads="1"/>
          </p:cNvSpPr>
          <p:nvPr/>
        </p:nvSpPr>
        <p:spPr bwMode="auto">
          <a:xfrm>
            <a:off x="7391400" y="540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2" name="Oval 6"/>
          <p:cNvSpPr>
            <a:spLocks noChangeArrowheads="1"/>
          </p:cNvSpPr>
          <p:nvPr/>
        </p:nvSpPr>
        <p:spPr bwMode="auto">
          <a:xfrm>
            <a:off x="7543800" y="1150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3" name="Oval 7"/>
          <p:cNvSpPr>
            <a:spLocks noChangeArrowheads="1"/>
          </p:cNvSpPr>
          <p:nvPr/>
        </p:nvSpPr>
        <p:spPr bwMode="auto">
          <a:xfrm>
            <a:off x="6248400" y="2064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4" name="Oval 8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5" name="Oval 9"/>
          <p:cNvSpPr>
            <a:spLocks noChangeArrowheads="1"/>
          </p:cNvSpPr>
          <p:nvPr/>
        </p:nvSpPr>
        <p:spPr bwMode="auto">
          <a:xfrm>
            <a:off x="77724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6" name="Oval 10"/>
          <p:cNvSpPr>
            <a:spLocks noChangeArrowheads="1"/>
          </p:cNvSpPr>
          <p:nvPr/>
        </p:nvSpPr>
        <p:spPr bwMode="auto">
          <a:xfrm>
            <a:off x="7086600" y="1378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7" name="Oval 11"/>
          <p:cNvSpPr>
            <a:spLocks noChangeArrowheads="1"/>
          </p:cNvSpPr>
          <p:nvPr/>
        </p:nvSpPr>
        <p:spPr bwMode="auto">
          <a:xfrm>
            <a:off x="6858000" y="1226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8" name="Oval 12"/>
          <p:cNvSpPr>
            <a:spLocks noChangeArrowheads="1"/>
          </p:cNvSpPr>
          <p:nvPr/>
        </p:nvSpPr>
        <p:spPr bwMode="auto">
          <a:xfrm>
            <a:off x="8305800" y="83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49" name="Oval 13"/>
          <p:cNvSpPr>
            <a:spLocks noChangeArrowheads="1"/>
          </p:cNvSpPr>
          <p:nvPr/>
        </p:nvSpPr>
        <p:spPr bwMode="auto">
          <a:xfrm>
            <a:off x="7772400" y="845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0" name="Oval 14"/>
          <p:cNvSpPr>
            <a:spLocks noChangeArrowheads="1"/>
          </p:cNvSpPr>
          <p:nvPr/>
        </p:nvSpPr>
        <p:spPr bwMode="auto">
          <a:xfrm>
            <a:off x="8229600" y="4642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1" name="Oval 15"/>
          <p:cNvSpPr>
            <a:spLocks noChangeArrowheads="1"/>
          </p:cNvSpPr>
          <p:nvPr/>
        </p:nvSpPr>
        <p:spPr bwMode="auto">
          <a:xfrm>
            <a:off x="5715000" y="311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2" name="Oval 16"/>
          <p:cNvSpPr>
            <a:spLocks noChangeArrowheads="1"/>
          </p:cNvSpPr>
          <p:nvPr/>
        </p:nvSpPr>
        <p:spPr bwMode="auto">
          <a:xfrm>
            <a:off x="8382000" y="2521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3" name="Oval 17"/>
          <p:cNvSpPr>
            <a:spLocks noChangeArrowheads="1"/>
          </p:cNvSpPr>
          <p:nvPr/>
        </p:nvSpPr>
        <p:spPr bwMode="auto">
          <a:xfrm>
            <a:off x="7315200" y="2826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4" name="Oval 18"/>
          <p:cNvSpPr>
            <a:spLocks noChangeArrowheads="1"/>
          </p:cNvSpPr>
          <p:nvPr/>
        </p:nvSpPr>
        <p:spPr bwMode="auto">
          <a:xfrm>
            <a:off x="7010400" y="3359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5" name="Oval 19"/>
          <p:cNvSpPr>
            <a:spLocks noChangeArrowheads="1"/>
          </p:cNvSpPr>
          <p:nvPr/>
        </p:nvSpPr>
        <p:spPr bwMode="auto">
          <a:xfrm>
            <a:off x="7772400" y="24454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6" name="Oval 20"/>
          <p:cNvSpPr>
            <a:spLocks noChangeArrowheads="1"/>
          </p:cNvSpPr>
          <p:nvPr/>
        </p:nvSpPr>
        <p:spPr bwMode="auto">
          <a:xfrm>
            <a:off x="6096000" y="6166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7" name="Oval 21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FF0000"/>
          </a:solidFill>
          <a:ln w="508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8" name="Oval 22"/>
          <p:cNvSpPr>
            <a:spLocks noChangeArrowheads="1"/>
          </p:cNvSpPr>
          <p:nvPr/>
        </p:nvSpPr>
        <p:spPr bwMode="auto">
          <a:xfrm>
            <a:off x="5410200" y="21406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59" name="Oval 23"/>
          <p:cNvSpPr>
            <a:spLocks noChangeArrowheads="1"/>
          </p:cNvSpPr>
          <p:nvPr/>
        </p:nvSpPr>
        <p:spPr bwMode="auto">
          <a:xfrm>
            <a:off x="5791200" y="2521625"/>
            <a:ext cx="259766" cy="256032"/>
          </a:xfrm>
          <a:prstGeom prst="ellipse">
            <a:avLst/>
          </a:prstGeom>
          <a:solidFill>
            <a:srgbClr val="00FF00"/>
          </a:solidFill>
          <a:ln w="127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0" name="Oval 24"/>
          <p:cNvSpPr>
            <a:spLocks noChangeArrowheads="1"/>
          </p:cNvSpPr>
          <p:nvPr/>
        </p:nvSpPr>
        <p:spPr bwMode="auto">
          <a:xfrm>
            <a:off x="5029200" y="29026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1" name="Oval 25"/>
          <p:cNvSpPr>
            <a:spLocks noChangeArrowheads="1"/>
          </p:cNvSpPr>
          <p:nvPr/>
        </p:nvSpPr>
        <p:spPr bwMode="auto">
          <a:xfrm>
            <a:off x="7391400" y="5404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2" name="Oval 26"/>
          <p:cNvSpPr>
            <a:spLocks noChangeArrowheads="1"/>
          </p:cNvSpPr>
          <p:nvPr/>
        </p:nvSpPr>
        <p:spPr bwMode="auto">
          <a:xfrm>
            <a:off x="7543800" y="11500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3" name="Oval 27"/>
          <p:cNvSpPr>
            <a:spLocks noChangeArrowheads="1"/>
          </p:cNvSpPr>
          <p:nvPr/>
        </p:nvSpPr>
        <p:spPr bwMode="auto">
          <a:xfrm>
            <a:off x="6248400" y="2064425"/>
            <a:ext cx="259766" cy="256032"/>
          </a:xfrm>
          <a:prstGeom prst="ellipse">
            <a:avLst/>
          </a:prstGeom>
          <a:solidFill>
            <a:srgbClr val="00FF00"/>
          </a:solidFill>
          <a:ln w="12700" algn="ctr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4" name="Oval 28"/>
          <p:cNvSpPr>
            <a:spLocks noChangeArrowheads="1"/>
          </p:cNvSpPr>
          <p:nvPr/>
        </p:nvSpPr>
        <p:spPr bwMode="auto">
          <a:xfrm>
            <a:off x="6477000" y="15310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5" name="Oval 29"/>
          <p:cNvSpPr>
            <a:spLocks noChangeArrowheads="1"/>
          </p:cNvSpPr>
          <p:nvPr/>
        </p:nvSpPr>
        <p:spPr bwMode="auto">
          <a:xfrm>
            <a:off x="7772400" y="832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6" name="Oval 30"/>
          <p:cNvSpPr>
            <a:spLocks noChangeArrowheads="1"/>
          </p:cNvSpPr>
          <p:nvPr/>
        </p:nvSpPr>
        <p:spPr bwMode="auto">
          <a:xfrm>
            <a:off x="7086600" y="13786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7" name="Oval 31"/>
          <p:cNvSpPr>
            <a:spLocks noChangeArrowheads="1"/>
          </p:cNvSpPr>
          <p:nvPr/>
        </p:nvSpPr>
        <p:spPr bwMode="auto">
          <a:xfrm>
            <a:off x="6858000" y="12262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8" name="Oval 32"/>
          <p:cNvSpPr>
            <a:spLocks noChangeArrowheads="1"/>
          </p:cNvSpPr>
          <p:nvPr/>
        </p:nvSpPr>
        <p:spPr bwMode="auto">
          <a:xfrm>
            <a:off x="8305800" y="832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69" name="Oval 33"/>
          <p:cNvSpPr>
            <a:spLocks noChangeArrowheads="1"/>
          </p:cNvSpPr>
          <p:nvPr/>
        </p:nvSpPr>
        <p:spPr bwMode="auto">
          <a:xfrm>
            <a:off x="7772400" y="8452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70" name="Oval 34"/>
          <p:cNvSpPr>
            <a:spLocks noChangeArrowheads="1"/>
          </p:cNvSpPr>
          <p:nvPr/>
        </p:nvSpPr>
        <p:spPr bwMode="auto">
          <a:xfrm>
            <a:off x="8229600" y="4642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71" name="Oval 35"/>
          <p:cNvSpPr>
            <a:spLocks noChangeArrowheads="1"/>
          </p:cNvSpPr>
          <p:nvPr/>
        </p:nvSpPr>
        <p:spPr bwMode="auto">
          <a:xfrm>
            <a:off x="7086600" y="1835825"/>
            <a:ext cx="259766" cy="256032"/>
          </a:xfrm>
          <a:prstGeom prst="ellipse">
            <a:avLst/>
          </a:prstGeom>
          <a:solidFill>
            <a:srgbClr val="3366FF"/>
          </a:solidFill>
          <a:ln w="50800" algn="ctr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2372" name="Line 36"/>
          <p:cNvSpPr>
            <a:spLocks noChangeShapeType="1"/>
          </p:cNvSpPr>
          <p:nvPr/>
        </p:nvSpPr>
        <p:spPr bwMode="auto">
          <a:xfrm>
            <a:off x="4450766" y="2867444"/>
            <a:ext cx="533400" cy="60960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142373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673094"/>
              </p:ext>
            </p:extLst>
          </p:nvPr>
        </p:nvGraphicFramePr>
        <p:xfrm>
          <a:off x="4298367" y="3211932"/>
          <a:ext cx="328613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680" imgH="177480" progId="Equation.3">
                  <p:embed/>
                </p:oleObj>
              </mc:Choice>
              <mc:Fallback>
                <p:oleObj name="Equation" r:id="rId3" imgW="139680" imgH="177480" progId="Equation.3">
                  <p:embed/>
                  <p:pic>
                    <p:nvPicPr>
                      <p:cNvPr id="14237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367" y="3211932"/>
                        <a:ext cx="328613" cy="417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74" name="Line 38"/>
          <p:cNvSpPr>
            <a:spLocks noChangeShapeType="1"/>
          </p:cNvSpPr>
          <p:nvPr/>
        </p:nvSpPr>
        <p:spPr bwMode="auto">
          <a:xfrm>
            <a:off x="4984166" y="3477044"/>
            <a:ext cx="533400" cy="60960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2375" name="Rectangle 39"/>
          <p:cNvSpPr>
            <a:spLocks noChangeArrowheads="1"/>
          </p:cNvSpPr>
          <p:nvPr/>
        </p:nvSpPr>
        <p:spPr bwMode="auto">
          <a:xfrm>
            <a:off x="1683198" y="179388"/>
            <a:ext cx="1680268" cy="52322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/>
              <a:t>RANSAC</a:t>
            </a:r>
          </a:p>
        </p:txBody>
      </p:sp>
      <p:sp>
        <p:nvSpPr>
          <p:cNvPr id="142377" name="Line 41"/>
          <p:cNvSpPr>
            <a:spLocks noChangeShapeType="1"/>
          </p:cNvSpPr>
          <p:nvPr/>
        </p:nvSpPr>
        <p:spPr bwMode="auto">
          <a:xfrm flipV="1">
            <a:off x="4679366" y="200444"/>
            <a:ext cx="3810000" cy="3581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42380" name="Text Box 44"/>
          <p:cNvSpPr txBox="1">
            <a:spLocks noChangeArrowheads="1"/>
          </p:cNvSpPr>
          <p:nvPr/>
        </p:nvSpPr>
        <p:spPr bwMode="auto">
          <a:xfrm>
            <a:off x="7985125" y="4537075"/>
            <a:ext cx="184150" cy="4572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en-US" sz="2400"/>
          </a:p>
        </p:txBody>
      </p:sp>
      <p:graphicFrame>
        <p:nvGraphicFramePr>
          <p:cNvPr id="48" name="Object 39"/>
          <p:cNvGraphicFramePr>
            <a:graphicFrameLocks noChangeAspect="1"/>
          </p:cNvGraphicFramePr>
          <p:nvPr/>
        </p:nvGraphicFramePr>
        <p:xfrm>
          <a:off x="8685214" y="3657601"/>
          <a:ext cx="126682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20560" imgH="215640" progId="Equation.3">
                  <p:embed/>
                </p:oleObj>
              </mc:Choice>
              <mc:Fallback>
                <p:oleObj name="Equation" r:id="rId5" imgW="520560" imgH="215640" progId="Equation.3">
                  <p:embed/>
                  <p:pic>
                    <p:nvPicPr>
                      <p:cNvPr id="48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5214" y="3657601"/>
                        <a:ext cx="1266825" cy="525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1676400" y="5749506"/>
            <a:ext cx="8610600" cy="37381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1676400" y="4038601"/>
            <a:ext cx="8610600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US" sz="2400" dirty="0">
                <a:cs typeface="Arial" charset="0"/>
              </a:rPr>
              <a:t>Algorithm:</a:t>
            </a:r>
          </a:p>
          <a:p>
            <a:pPr marL="342900" indent="-342900"/>
            <a:endParaRPr lang="en-US" sz="900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Sample</a:t>
            </a:r>
            <a:r>
              <a:rPr lang="en-US" sz="2000" dirty="0">
                <a:cs typeface="Arial" charset="0"/>
              </a:rPr>
              <a:t> (randomly) the number of points required to fit the model (#=2)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Solve</a:t>
            </a:r>
            <a:r>
              <a:rPr lang="en-US" sz="2000" dirty="0">
                <a:cs typeface="Arial" charset="0"/>
              </a:rPr>
              <a:t> for model parameters using samples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</a:rPr>
              <a:t>Score</a:t>
            </a:r>
            <a:r>
              <a:rPr lang="en-US" sz="2000" dirty="0">
                <a:cs typeface="Arial" charset="0"/>
              </a:rPr>
              <a:t> by the fraction of inliers within a preset threshold of the model</a:t>
            </a:r>
          </a:p>
          <a:p>
            <a:pPr marL="342900" indent="-342900"/>
            <a:endParaRPr lang="en-US" sz="2000" b="1" dirty="0">
              <a:cs typeface="Arial" charset="0"/>
            </a:endParaRPr>
          </a:p>
          <a:p>
            <a:pPr marL="342900" indent="-342900"/>
            <a:r>
              <a:rPr lang="en-US" sz="2000" b="1" dirty="0">
                <a:cs typeface="Arial" charset="0"/>
              </a:rPr>
              <a:t>Repeat</a:t>
            </a:r>
            <a:r>
              <a:rPr lang="en-US" sz="2000" dirty="0">
                <a:cs typeface="Arial" charset="0"/>
              </a:rPr>
              <a:t> 1-3 until the best model is found with high confidence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58" grpId="0" animBg="1"/>
      <p:bldP spid="142359" grpId="0" animBg="1"/>
      <p:bldP spid="142360" grpId="0" animBg="1"/>
      <p:bldP spid="142361" grpId="0" animBg="1"/>
      <p:bldP spid="142362" grpId="0" animBg="1"/>
      <p:bldP spid="142363" grpId="0" animBg="1"/>
      <p:bldP spid="142364" grpId="0" animBg="1"/>
      <p:bldP spid="142365" grpId="0" animBg="1"/>
      <p:bldP spid="142366" grpId="0" animBg="1"/>
      <p:bldP spid="142367" grpId="0" animBg="1"/>
      <p:bldP spid="142368" grpId="0" animBg="1"/>
      <p:bldP spid="142369" grpId="0" animBg="1"/>
      <p:bldP spid="142370" grpId="0" animBg="1"/>
      <p:bldP spid="142371" grpId="0" animBg="1"/>
      <p:bldP spid="142372" grpId="0" animBg="1"/>
      <p:bldP spid="142374" grpId="0" animBg="1"/>
      <p:bldP spid="14237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76200"/>
            <a:ext cx="8229600" cy="1143000"/>
          </a:xfrm>
        </p:spPr>
        <p:txBody>
          <a:bodyPr/>
          <a:lstStyle/>
          <a:p>
            <a:r>
              <a:rPr lang="en-US" dirty="0"/>
              <a:t>How to choose parameters?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990600"/>
            <a:ext cx="8229600" cy="282098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Number of samples </a:t>
            </a:r>
            <a:r>
              <a:rPr lang="en-US" sz="2400" i="1" dirty="0"/>
              <a:t>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Choose </a:t>
            </a:r>
            <a:r>
              <a:rPr lang="en-US" sz="1900" i="1" dirty="0"/>
              <a:t>N</a:t>
            </a:r>
            <a:r>
              <a:rPr lang="en-US" sz="1900" dirty="0"/>
              <a:t> so that, with probability </a:t>
            </a:r>
            <a:r>
              <a:rPr lang="en-US" sz="1900" i="1" dirty="0"/>
              <a:t>p</a:t>
            </a:r>
            <a:r>
              <a:rPr lang="en-US" sz="1900" dirty="0"/>
              <a:t>, at least one random sample is free from outliers (e.g. </a:t>
            </a:r>
            <a:r>
              <a:rPr lang="en-US" sz="1900" i="1" dirty="0"/>
              <a:t>p</a:t>
            </a:r>
            <a:r>
              <a:rPr lang="en-US" sz="1900" dirty="0"/>
              <a:t>=0.99) (outlier ratio: </a:t>
            </a:r>
            <a:r>
              <a:rPr lang="en-US" sz="1900" i="1" dirty="0"/>
              <a:t>e </a:t>
            </a:r>
            <a:r>
              <a:rPr lang="en-US" sz="1900" dirty="0"/>
              <a:t>)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Number of sampled points </a:t>
            </a:r>
            <a:r>
              <a:rPr lang="en-US" sz="2400" i="1" dirty="0"/>
              <a:t>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Minimum number needed to fit the model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Distance threshold </a:t>
            </a:r>
            <a:r>
              <a:rPr lang="en-US" sz="2400" i="1" dirty="0">
                <a:sym typeface="Symbol" pitchFamily="18" charset="2"/>
              </a:rPr>
              <a:t>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Choose </a:t>
            </a:r>
            <a:r>
              <a:rPr lang="en-US" sz="1600" i="1" dirty="0">
                <a:sym typeface="Symbol" pitchFamily="18" charset="2"/>
              </a:rPr>
              <a:t></a:t>
            </a:r>
            <a:r>
              <a:rPr lang="en-US" sz="1500" dirty="0"/>
              <a:t>  so that a good point with noise is likely (e.g., </a:t>
            </a:r>
            <a:r>
              <a:rPr lang="en-US" sz="1500" dirty="0" err="1"/>
              <a:t>prob</a:t>
            </a:r>
            <a:r>
              <a:rPr lang="en-US" sz="1500" dirty="0"/>
              <a:t>=0.95) within threshold</a:t>
            </a:r>
          </a:p>
          <a:p>
            <a:pPr lvl="1">
              <a:lnSpc>
                <a:spcPct val="90000"/>
              </a:lnSpc>
            </a:pPr>
            <a:r>
              <a:rPr lang="en-US" sz="1500" dirty="0"/>
              <a:t>Zero-mean Gaussian noise with std. dev. </a:t>
            </a:r>
            <a:r>
              <a:rPr lang="el-GR" sz="1500" dirty="0"/>
              <a:t>σ</a:t>
            </a:r>
            <a:r>
              <a:rPr lang="en-US" sz="1500" dirty="0"/>
              <a:t>: t</a:t>
            </a:r>
            <a:r>
              <a:rPr lang="en-US" sz="1300" baseline="30000" dirty="0"/>
              <a:t>2</a:t>
            </a:r>
            <a:r>
              <a:rPr lang="en-US" sz="1300" dirty="0"/>
              <a:t>=3.84</a:t>
            </a:r>
            <a:r>
              <a:rPr lang="el-GR" sz="1300" dirty="0"/>
              <a:t>σ</a:t>
            </a:r>
            <a:r>
              <a:rPr lang="en-US" sz="1300" baseline="30000" dirty="0"/>
              <a:t>2</a:t>
            </a: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  <p:graphicFrame>
        <p:nvGraphicFramePr>
          <p:cNvPr id="273412" name="Object 4"/>
          <p:cNvGraphicFramePr>
            <a:graphicFrameLocks noChangeAspect="1"/>
          </p:cNvGraphicFramePr>
          <p:nvPr/>
        </p:nvGraphicFramePr>
        <p:xfrm>
          <a:off x="1981200" y="4267200"/>
          <a:ext cx="315595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03240" imgH="241200" progId="Equation.3">
                  <p:embed/>
                </p:oleObj>
              </mc:Choice>
              <mc:Fallback>
                <p:oleObj name="Equation" r:id="rId3" imgW="1803240" imgH="241200" progId="Equation.3">
                  <p:embed/>
                  <p:pic>
                    <p:nvPicPr>
                      <p:cNvPr id="2734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267200"/>
                        <a:ext cx="3155950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506" name="Group 98"/>
          <p:cNvGraphicFramePr>
            <a:graphicFrameLocks noGrp="1"/>
          </p:cNvGraphicFramePr>
          <p:nvPr/>
        </p:nvGraphicFramePr>
        <p:xfrm>
          <a:off x="5638800" y="4200525"/>
          <a:ext cx="4800600" cy="2194560"/>
        </p:xfrm>
        <a:graphic>
          <a:graphicData uri="http://schemas.openxmlformats.org/drawingml/2006/table">
            <a:tbl>
              <a:tblPr/>
              <a:tblGrid>
                <a:gridCol w="60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proportion of outliers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 </a:t>
                      </a: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s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25%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11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11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72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146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293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163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588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78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272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1177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73503" name="Text Box 95"/>
          <p:cNvSpPr txBox="1">
            <a:spLocks noChangeArrowheads="1"/>
          </p:cNvSpPr>
          <p:nvPr/>
        </p:nvSpPr>
        <p:spPr bwMode="auto">
          <a:xfrm>
            <a:off x="8324090" y="6550224"/>
            <a:ext cx="23439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modified from  M. Pollefeys</a:t>
            </a:r>
          </a:p>
        </p:txBody>
      </p:sp>
      <p:sp>
        <p:nvSpPr>
          <p:cNvPr id="273507" name="Rectangle 99"/>
          <p:cNvSpPr>
            <a:spLocks noChangeArrowheads="1"/>
          </p:cNvSpPr>
          <p:nvPr/>
        </p:nvSpPr>
        <p:spPr bwMode="auto">
          <a:xfrm>
            <a:off x="1803400" y="4029075"/>
            <a:ext cx="3500438" cy="914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B90040-E771-2D9F-B93C-4F175F852F0F}"/>
              </a:ext>
            </a:extLst>
          </p:cNvPr>
          <p:cNvSpPr txBox="1"/>
          <p:nvPr/>
        </p:nvSpPr>
        <p:spPr>
          <a:xfrm>
            <a:off x="609600" y="565062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Advanced algorithms automatically find N and </a:t>
            </a:r>
            <a:r>
              <a:rPr lang="en-US" sz="2400" i="1" dirty="0">
                <a:sym typeface="Symbol" pitchFamily="18" charset="2"/>
              </a:rPr>
              <a:t>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RANSAC conclusions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914400"/>
            <a:ext cx="8229600" cy="586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400" dirty="0"/>
              <a:t>Good</a:t>
            </a:r>
          </a:p>
          <a:p>
            <a:r>
              <a:rPr lang="en-US" sz="2800" dirty="0"/>
              <a:t>Robust to outliers</a:t>
            </a:r>
          </a:p>
          <a:p>
            <a:r>
              <a:rPr lang="en-US" sz="2800" dirty="0"/>
              <a:t>Advanced forms can automatically estimate thresholds and number of iterations</a:t>
            </a:r>
          </a:p>
          <a:p>
            <a:endParaRPr lang="en-US" dirty="0"/>
          </a:p>
          <a:p>
            <a:pPr>
              <a:buNone/>
            </a:pPr>
            <a:r>
              <a:rPr lang="en-US" sz="3400" dirty="0"/>
              <a:t>Bad</a:t>
            </a:r>
          </a:p>
          <a:p>
            <a:r>
              <a:rPr lang="en-US" sz="2800" dirty="0"/>
              <a:t>Computational time grows quickly with fraction of outliers and number of parameters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CD08-09E2-8946-D7E9-8F5731DB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Colab</a:t>
            </a:r>
            <a:r>
              <a:rPr lang="en-US" dirty="0"/>
              <a:t>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AB049-7EA0-E56D-E79F-067C020D1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https://colab.research.google.com/drive/1bPRkR1Kzq7NKlsv4Avki6yVoA1mVC7uH?usp=sharing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59400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3C6DA-CCB9-FF00-B022-F082D8420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0789-932C-0A71-2B93-5B3B7831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Q3-Q6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43A6A-1F11-FB21-0198-BE12FD1EA4E5}"/>
              </a:ext>
            </a:extLst>
          </p:cNvPr>
          <p:cNvSpPr txBox="1"/>
          <p:nvPr/>
        </p:nvSpPr>
        <p:spPr>
          <a:xfrm>
            <a:off x="3048000" y="114300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2"/>
              </a:rPr>
              <a:t>https://tinyurl.com/AML441-L11</a:t>
            </a:r>
            <a:r>
              <a:rPr lang="en-US" sz="3200" dirty="0"/>
              <a:t> </a:t>
            </a:r>
          </a:p>
        </p:txBody>
      </p:sp>
      <p:pic>
        <p:nvPicPr>
          <p:cNvPr id="7" name="Picture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F31773FE-D37D-BF81-D123-70A2A214C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9" y="1930974"/>
            <a:ext cx="4469825" cy="446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9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E2C27-C227-2257-79FF-0D987C43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E76E3-21B1-4EFC-E7BE-4C48C583E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4419600" cy="5867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Median and quantiles are robust to outliers, while mean/min/max aren’t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Outliers can be detected as low probability points, low density points, poorly compressible points, or through 2D visualizations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Least squares is not robust to outliers. Use RANSAC or IRLS or robust loss function instead.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9FD1C94-3415-3E20-1430-FACCE2469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786" y="629240"/>
            <a:ext cx="3581400" cy="201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D3281E4-1A33-6E4C-BE7E-9EF9E8FB3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465" y="2752766"/>
            <a:ext cx="3032674" cy="231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DA9E51-FC5C-3EC3-4673-BFAE379E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4572000"/>
            <a:ext cx="2667000" cy="21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89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C9D7-6FD8-7B61-54ED-A9BEE20A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44B55-40C4-1A30-7F0A-1DA8F88BE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Thurs: optional review for exam</a:t>
            </a:r>
          </a:p>
          <a:p>
            <a:endParaRPr lang="en-US" dirty="0"/>
          </a:p>
          <a:p>
            <a:r>
              <a:rPr lang="en-US" dirty="0"/>
              <a:t>Exam 1: Thurs – Sun via CBTF</a:t>
            </a:r>
          </a:p>
          <a:p>
            <a:endParaRPr lang="en-US" dirty="0"/>
          </a:p>
          <a:p>
            <a:r>
              <a:rPr lang="en-US" dirty="0"/>
              <a:t>Next week: Decision trees and ensemble models</a:t>
            </a:r>
          </a:p>
          <a:p>
            <a:pPr lvl="1"/>
            <a:r>
              <a:rPr lang="en-US" dirty="0"/>
              <a:t>I will be out on Thursday, will use recording</a:t>
            </a:r>
          </a:p>
        </p:txBody>
      </p:sp>
    </p:spTree>
    <p:extLst>
      <p:ext uri="{BB962C8B-B14F-4D97-AF65-F5344CB8AC3E}">
        <p14:creationId xmlns:p14="http://schemas.microsoft.com/office/powerpoint/2010/main" val="3185990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149848</TotalTime>
  <Words>2266</Words>
  <Application>Microsoft Office PowerPoint</Application>
  <PresentationFormat>Widescreen</PresentationFormat>
  <Paragraphs>438</Paragraphs>
  <Slides>40</Slides>
  <Notes>14</Notes>
  <HiddenSlides>1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Cambria Math</vt:lpstr>
      <vt:lpstr>Futura Bk BT</vt:lpstr>
      <vt:lpstr>Symbol</vt:lpstr>
      <vt:lpstr>Times New Roman</vt:lpstr>
      <vt:lpstr>Office Theme</vt:lpstr>
      <vt:lpstr>Equation</vt:lpstr>
      <vt:lpstr>Outliers and Robust Estimation </vt:lpstr>
      <vt:lpstr>This class: Robust Estimation</vt:lpstr>
      <vt:lpstr>Moving average</vt:lpstr>
      <vt:lpstr>Moving average</vt:lpstr>
      <vt:lpstr>Moving average</vt:lpstr>
      <vt:lpstr>Why are outliers common?</vt:lpstr>
      <vt:lpstr>Median is more robust</vt:lpstr>
      <vt:lpstr>Moving median vs. moving mean</vt:lpstr>
      <vt:lpstr>Moving median vs. moving mean</vt:lpstr>
      <vt:lpstr>Robust Min and Max Estimation</vt:lpstr>
      <vt:lpstr>Robust Min and Max in clean data</vt:lpstr>
      <vt:lpstr>Percentiles give consistent under-estimate of range when data is clean. Can we correct for this?</vt:lpstr>
      <vt:lpstr>Robust Min and Max, Corrected</vt:lpstr>
      <vt:lpstr>Detecting outliers</vt:lpstr>
      <vt:lpstr>Detecting outliers: low probability data points</vt:lpstr>
      <vt:lpstr>Detect outliers: PCA Reconstruction Error</vt:lpstr>
      <vt:lpstr>Detect outliers: UMAP Embedding</vt:lpstr>
      <vt:lpstr>Identifying outliers based on density</vt:lpstr>
      <vt:lpstr>Q1-Q2</vt:lpstr>
      <vt:lpstr>2 minute break</vt:lpstr>
      <vt:lpstr>Robust estimation</vt:lpstr>
      <vt:lpstr>Least squares line fitting</vt:lpstr>
      <vt:lpstr>PowerPoint Presentation</vt:lpstr>
      <vt:lpstr>PowerPoint Presentation</vt:lpstr>
      <vt:lpstr>PowerPoint Presentation</vt:lpstr>
      <vt:lpstr>PowerPoint Presentation</vt:lpstr>
      <vt:lpstr>Iteratively Reweighted Least Squares (IRLS) – outlier handling</vt:lpstr>
      <vt:lpstr>Robust least squares, aka M-estimation (another way to deal with outliers)</vt:lpstr>
      <vt:lpstr>Robust Estimator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choose parameters?</vt:lpstr>
      <vt:lpstr>RANSAC conclusions</vt:lpstr>
      <vt:lpstr>Colab demo</vt:lpstr>
      <vt:lpstr>Q3-Q6</vt:lpstr>
      <vt:lpstr>Things to remember</vt:lpstr>
      <vt:lpstr>Next: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367</cp:revision>
  <cp:lastPrinted>2023-04-06T14:09:52Z</cp:lastPrinted>
  <dcterms:created xsi:type="dcterms:W3CDTF">2009-12-16T02:55:56Z</dcterms:created>
  <dcterms:modified xsi:type="dcterms:W3CDTF">2026-09-29T17:06:29Z</dcterms:modified>
</cp:coreProperties>
</file>