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445" r:id="rId3"/>
    <p:sldId id="1077" r:id="rId4"/>
    <p:sldId id="1073" r:id="rId5"/>
    <p:sldId id="1078" r:id="rId6"/>
    <p:sldId id="1074" r:id="rId7"/>
    <p:sldId id="1079" r:id="rId8"/>
    <p:sldId id="1080" r:id="rId9"/>
    <p:sldId id="1084" r:id="rId10"/>
    <p:sldId id="1085" r:id="rId11"/>
    <p:sldId id="1082" r:id="rId12"/>
    <p:sldId id="1083" r:id="rId13"/>
    <p:sldId id="1072" r:id="rId14"/>
    <p:sldId id="1086" r:id="rId15"/>
  </p:sldIdLst>
  <p:sldSz cx="12192000" cy="6858000"/>
  <p:notesSz cx="7010400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5760" userDrawn="1">
          <p15:clr>
            <a:srgbClr val="A4A3A4"/>
          </p15:clr>
        </p15:guide>
        <p15:guide id="3" pos="384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34EAC6-8F93-4CE2-A83F-138B7E5F49FD}" v="47" dt="2026-10-01T01:00:48.0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8" autoAdjust="0"/>
    <p:restoredTop sz="88601" autoAdjust="0"/>
  </p:normalViewPr>
  <p:slideViewPr>
    <p:cSldViewPr>
      <p:cViewPr varScale="1">
        <p:scale>
          <a:sx n="68" d="100"/>
          <a:sy n="68" d="100"/>
        </p:scale>
        <p:origin x="72" y="90"/>
      </p:cViewPr>
      <p:guideLst>
        <p:guide pos="5760"/>
        <p:guide pos="384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iem, Derek W" userId="08a2a5d7-ecbe-4300-b3e9-ea7b21108f06" providerId="ADAL" clId="{56B97E5F-FBF2-4CA1-AC83-62102CBE087E}"/>
    <pc:docChg chg="addSld modSld sldOrd">
      <pc:chgData name="Hoiem, Derek W" userId="08a2a5d7-ecbe-4300-b3e9-ea7b21108f06" providerId="ADAL" clId="{56B97E5F-FBF2-4CA1-AC83-62102CBE087E}" dt="2026-10-01T01:00:48.008" v="52"/>
      <pc:docMkLst>
        <pc:docMk/>
      </pc:docMkLst>
      <pc:sldChg chg="ord">
        <pc:chgData name="Hoiem, Derek W" userId="08a2a5d7-ecbe-4300-b3e9-ea7b21108f06" providerId="ADAL" clId="{56B97E5F-FBF2-4CA1-AC83-62102CBE087E}" dt="2026-09-30T21:22:40.307" v="44"/>
        <pc:sldMkLst>
          <pc:docMk/>
          <pc:sldMk cId="2659451489" sldId="445"/>
        </pc:sldMkLst>
      </pc:sldChg>
      <pc:sldChg chg="addSp modSp">
        <pc:chgData name="Hoiem, Derek W" userId="08a2a5d7-ecbe-4300-b3e9-ea7b21108f06" providerId="ADAL" clId="{56B97E5F-FBF2-4CA1-AC83-62102CBE087E}" dt="2026-09-28T16:55:37.898" v="1"/>
        <pc:sldMkLst>
          <pc:docMk/>
          <pc:sldMk cId="3043001170" sldId="1072"/>
        </pc:sldMkLst>
        <pc:spChg chg="mod">
          <ac:chgData name="Hoiem, Derek W" userId="08a2a5d7-ecbe-4300-b3e9-ea7b21108f06" providerId="ADAL" clId="{56B97E5F-FBF2-4CA1-AC83-62102CBE087E}" dt="2026-09-28T16:55:06.051" v="0"/>
          <ac:spMkLst>
            <pc:docMk/>
            <pc:sldMk cId="3043001170" sldId="1072"/>
            <ac:spMk id="5" creationId="{00CFF567-B395-E281-39B4-D80D4670AD25}"/>
          </ac:spMkLst>
        </pc:spChg>
        <pc:picChg chg="add">
          <ac:chgData name="Hoiem, Derek W" userId="08a2a5d7-ecbe-4300-b3e9-ea7b21108f06" providerId="ADAL" clId="{56B97E5F-FBF2-4CA1-AC83-62102CBE087E}" dt="2026-09-28T16:55:37.898" v="1"/>
          <ac:picMkLst>
            <pc:docMk/>
            <pc:sldMk cId="3043001170" sldId="1072"/>
            <ac:picMk id="4" creationId="{ECE14C38-7996-06B5-BBDD-9FA05B822BE5}"/>
          </ac:picMkLst>
        </pc:picChg>
      </pc:sldChg>
      <pc:sldChg chg="addSp delSp modSp add ord">
        <pc:chgData name="Hoiem, Derek W" userId="08a2a5d7-ecbe-4300-b3e9-ea7b21108f06" providerId="ADAL" clId="{56B97E5F-FBF2-4CA1-AC83-62102CBE087E}" dt="2026-09-28T17:14:37.910" v="38"/>
        <pc:sldMkLst>
          <pc:docMk/>
          <pc:sldMk cId="4292274697" sldId="1073"/>
        </pc:sldMkLst>
        <pc:spChg chg="add mod">
          <ac:chgData name="Hoiem, Derek W" userId="08a2a5d7-ecbe-4300-b3e9-ea7b21108f06" providerId="ADAL" clId="{56B97E5F-FBF2-4CA1-AC83-62102CBE087E}" dt="2026-09-28T16:56:20.005" v="3" actId="767"/>
          <ac:spMkLst>
            <pc:docMk/>
            <pc:sldMk cId="4292274697" sldId="1073"/>
            <ac:spMk id="3" creationId="{46B0CD35-A4FE-3857-A789-BAEEF64EDCB2}"/>
          </ac:spMkLst>
        </pc:spChg>
      </pc:sldChg>
      <pc:sldChg chg="ord modAnim">
        <pc:chgData name="Hoiem, Derek W" userId="08a2a5d7-ecbe-4300-b3e9-ea7b21108f06" providerId="ADAL" clId="{56B97E5F-FBF2-4CA1-AC83-62102CBE087E}" dt="2026-09-30T21:25:17.787" v="47"/>
        <pc:sldMkLst>
          <pc:docMk/>
          <pc:sldMk cId="34883656" sldId="1074"/>
        </pc:sldMkLst>
      </pc:sldChg>
      <pc:sldChg chg="add">
        <pc:chgData name="Hoiem, Derek W" userId="08a2a5d7-ecbe-4300-b3e9-ea7b21108f06" providerId="ADAL" clId="{56B97E5F-FBF2-4CA1-AC83-62102CBE087E}" dt="2026-09-28T17:09:42.958" v="5"/>
        <pc:sldMkLst>
          <pc:docMk/>
          <pc:sldMk cId="234426278" sldId="1077"/>
        </pc:sldMkLst>
      </pc:sldChg>
      <pc:sldChg chg="add">
        <pc:chgData name="Hoiem, Derek W" userId="08a2a5d7-ecbe-4300-b3e9-ea7b21108f06" providerId="ADAL" clId="{56B97E5F-FBF2-4CA1-AC83-62102CBE087E}" dt="2026-09-28T17:09:42.958" v="5"/>
        <pc:sldMkLst>
          <pc:docMk/>
          <pc:sldMk cId="2441004292" sldId="1078"/>
        </pc:sldMkLst>
      </pc:sldChg>
      <pc:sldChg chg="modSp add">
        <pc:chgData name="Hoiem, Derek W" userId="08a2a5d7-ecbe-4300-b3e9-ea7b21108f06" providerId="ADAL" clId="{56B97E5F-FBF2-4CA1-AC83-62102CBE087E}" dt="2026-09-28T17:13:23.779" v="36"/>
        <pc:sldMkLst>
          <pc:docMk/>
          <pc:sldMk cId="1262123709" sldId="1079"/>
        </pc:sldMkLst>
        <pc:graphicFrameChg chg="mod">
          <ac:chgData name="Hoiem, Derek W" userId="08a2a5d7-ecbe-4300-b3e9-ea7b21108f06" providerId="ADAL" clId="{56B97E5F-FBF2-4CA1-AC83-62102CBE087E}" dt="2026-09-28T17:13:23.779" v="36"/>
          <ac:graphicFrameMkLst>
            <pc:docMk/>
            <pc:sldMk cId="1262123709" sldId="1079"/>
            <ac:graphicFrameMk id="4" creationId="{CD54DA9B-8303-F046-55EA-642E0BB45345}"/>
          </ac:graphicFrameMkLst>
        </pc:graphicFrameChg>
      </pc:sldChg>
      <pc:sldChg chg="modSp add">
        <pc:chgData name="Hoiem, Derek W" userId="08a2a5d7-ecbe-4300-b3e9-ea7b21108f06" providerId="ADAL" clId="{56B97E5F-FBF2-4CA1-AC83-62102CBE087E}" dt="2026-10-01T01:00:48.008" v="52"/>
        <pc:sldMkLst>
          <pc:docMk/>
          <pc:sldMk cId="2268058530" sldId="1080"/>
        </pc:sldMkLst>
        <pc:graphicFrameChg chg="mod">
          <ac:chgData name="Hoiem, Derek W" userId="08a2a5d7-ecbe-4300-b3e9-ea7b21108f06" providerId="ADAL" clId="{56B97E5F-FBF2-4CA1-AC83-62102CBE087E}" dt="2026-10-01T01:00:48.008" v="52"/>
          <ac:graphicFrameMkLst>
            <pc:docMk/>
            <pc:sldMk cId="2268058530" sldId="1080"/>
            <ac:graphicFrameMk id="4" creationId="{95E3E988-6E1F-E03A-5AD9-FE9002908732}"/>
          </ac:graphicFrameMkLst>
        </pc:graphicFrameChg>
      </pc:sldChg>
      <pc:sldChg chg="add">
        <pc:chgData name="Hoiem, Derek W" userId="08a2a5d7-ecbe-4300-b3e9-ea7b21108f06" providerId="ADAL" clId="{56B97E5F-FBF2-4CA1-AC83-62102CBE087E}" dt="2026-09-30T21:20:35.665" v="39"/>
        <pc:sldMkLst>
          <pc:docMk/>
          <pc:sldMk cId="2620847251" sldId="1082"/>
        </pc:sldMkLst>
      </pc:sldChg>
      <pc:sldChg chg="add">
        <pc:chgData name="Hoiem, Derek W" userId="08a2a5d7-ecbe-4300-b3e9-ea7b21108f06" providerId="ADAL" clId="{56B97E5F-FBF2-4CA1-AC83-62102CBE087E}" dt="2026-09-30T21:20:56.340" v="40"/>
        <pc:sldMkLst>
          <pc:docMk/>
          <pc:sldMk cId="130185799" sldId="1083"/>
        </pc:sldMkLst>
      </pc:sldChg>
      <pc:sldChg chg="add">
        <pc:chgData name="Hoiem, Derek W" userId="08a2a5d7-ecbe-4300-b3e9-ea7b21108f06" providerId="ADAL" clId="{56B97E5F-FBF2-4CA1-AC83-62102CBE087E}" dt="2026-09-30T21:22:01.880" v="42"/>
        <pc:sldMkLst>
          <pc:docMk/>
          <pc:sldMk cId="2062257911" sldId="1084"/>
        </pc:sldMkLst>
      </pc:sldChg>
      <pc:sldChg chg="add">
        <pc:chgData name="Hoiem, Derek W" userId="08a2a5d7-ecbe-4300-b3e9-ea7b21108f06" providerId="ADAL" clId="{56B97E5F-FBF2-4CA1-AC83-62102CBE087E}" dt="2026-09-30T21:21:50.476" v="41"/>
        <pc:sldMkLst>
          <pc:docMk/>
          <pc:sldMk cId="3454172503" sldId="1084"/>
        </pc:sldMkLst>
      </pc:sldChg>
      <pc:sldChg chg="add">
        <pc:chgData name="Hoiem, Derek W" userId="08a2a5d7-ecbe-4300-b3e9-ea7b21108f06" providerId="ADAL" clId="{56B97E5F-FBF2-4CA1-AC83-62102CBE087E}" dt="2026-09-30T21:21:50.476" v="41"/>
        <pc:sldMkLst>
          <pc:docMk/>
          <pc:sldMk cId="623663066" sldId="1085"/>
        </pc:sldMkLst>
      </pc:sldChg>
      <pc:sldChg chg="add">
        <pc:chgData name="Hoiem, Derek W" userId="08a2a5d7-ecbe-4300-b3e9-ea7b21108f06" providerId="ADAL" clId="{56B97E5F-FBF2-4CA1-AC83-62102CBE087E}" dt="2026-09-30T21:22:01.880" v="42"/>
        <pc:sldMkLst>
          <pc:docMk/>
          <pc:sldMk cId="4238988315" sldId="1085"/>
        </pc:sldMkLst>
      </pc:sldChg>
      <pc:sldChg chg="addSp modSp">
        <pc:chgData name="Hoiem, Derek W" userId="08a2a5d7-ecbe-4300-b3e9-ea7b21108f06" providerId="ADAL" clId="{56B97E5F-FBF2-4CA1-AC83-62102CBE087E}" dt="2026-09-30T21:27:17.989" v="50"/>
        <pc:sldMkLst>
          <pc:docMk/>
          <pc:sldMk cId="668933044" sldId="1086"/>
        </pc:sldMkLst>
        <pc:spChg chg="mod">
          <ac:chgData name="Hoiem, Derek W" userId="08a2a5d7-ecbe-4300-b3e9-ea7b21108f06" providerId="ADAL" clId="{56B97E5F-FBF2-4CA1-AC83-62102CBE087E}" dt="2026-09-30T21:27:06.799" v="49" actId="14100"/>
          <ac:spMkLst>
            <pc:docMk/>
            <pc:sldMk cId="668933044" sldId="1086"/>
            <ac:spMk id="3" creationId="{29553342-E7E8-D05A-5B02-47C24F00151C}"/>
          </ac:spMkLst>
        </pc:spChg>
        <pc:picChg chg="add">
          <ac:chgData name="Hoiem, Derek W" userId="08a2a5d7-ecbe-4300-b3e9-ea7b21108f06" providerId="ADAL" clId="{56B97E5F-FBF2-4CA1-AC83-62102CBE087E}" dt="2026-09-30T21:27:17.989" v="50"/>
          <ac:picMkLst>
            <pc:docMk/>
            <pc:sldMk cId="668933044" sldId="1086"/>
            <ac:picMk id="5" creationId="{CA95E4BF-3866-EB4E-B7A0-431EEAD964D6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26379A4-E3D8-4BFF-B335-84A42BDB90BB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5450" y="692150"/>
            <a:ext cx="615950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387136"/>
            <a:ext cx="5608320" cy="4156234"/>
          </a:xfrm>
          <a:prstGeom prst="rect">
            <a:avLst/>
          </a:prstGeom>
        </p:spPr>
        <p:txBody>
          <a:bodyPr vert="horz" lIns="92830" tIns="46415" rIns="92830" bIns="4641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8"/>
            <a:ext cx="3037840" cy="461804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D2B94B3A-2FE2-4C1A-8A43-CDED18E15F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73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2B94B3A-2FE2-4C1A-8A43-CDED18E15F6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07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1"/>
            <a:ext cx="10363200" cy="1470025"/>
          </a:xfrm>
        </p:spPr>
        <p:txBody>
          <a:bodyPr>
            <a:normAutofit/>
          </a:bodyPr>
          <a:lstStyle>
            <a:lvl1pPr algn="ctr"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355975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1CDB59-9847-4CB0-83F0-A7D794EE9A4F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CF8B48-BF4E-49AE-9E1F-7170C40F46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4627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91440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990600"/>
            <a:ext cx="10972800" cy="5135563"/>
          </a:xfrm>
        </p:spPr>
        <p:txBody>
          <a:bodyPr>
            <a:normAutofit/>
          </a:bodyPr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F516E0-6A50-4836-B4F5-3524719C157E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6343F-BABC-41F6-9B0C-D812C1D8CD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011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E29210-9692-4612-B68C-365DB2DCEB60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94632-D59F-418A-A674-10C96B10F3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47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28997-0822-40EB-BD32-4D63A7ECDE75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66A0E-5411-46C2-B90D-6925302504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27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355DC6-C35C-4D7B-945F-1FFE93FDF03C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92B30-C64E-44CD-9B62-28AA39DB00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6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005BE7-A753-49C8-8F67-2864F2426999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6BE5C1-B568-4119-8891-941DF9CD86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256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B695D-2A2C-4639-A181-438653FF3B45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32D524-F789-4380-A657-4CB0BC42EB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192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CA1EB5-3BBD-4BFE-B3FA-132A5A21529B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BF5C7D-ADCC-4C79-98CF-A8133849A6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113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B394C-40CA-49C5-92BA-47991F4D25CF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21A59F-F3EF-4649-A68C-8619606AB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697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93B33F-6BFD-4001-B747-0DC3428FE28C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CB2E6C-4FFF-4E1B-AD2B-11442CEE8D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0240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6FFEC-4831-46C6-A327-7BAF7D94ADE6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9E7E0-0D14-44D8-9313-41CECFC160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5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0"/>
            <a:ext cx="109728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066800"/>
            <a:ext cx="109728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BC265AF-F096-4C65-BDFD-F4EDA2A4BE8F}" type="datetimeFigureOut">
              <a:rPr lang="en-US"/>
              <a:pPr>
                <a:defRPr/>
              </a:pPr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120C53-826E-4EE9-BE67-E92EA16E1D2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cs.cornell.edu/courses/cs4780/2018fa/lectures/lecturenote12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cott.fortmann-roe.com/docs/BiasVariance.htm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tinyurl.com/AML441-Exam1Review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hyperlink" Target="https://tinyurl.com/AML441-AllQ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E614F1C-2D93-42D0-B229-7681994499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7403089" y="0"/>
            <a:ext cx="4788912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345DDD-8324-900B-8799-D5C4C562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74735" y="640081"/>
            <a:ext cx="3377183" cy="3708895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bg1"/>
                </a:solidFill>
              </a:rPr>
              <a:t>Recap and Review – Exam 1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A543550-73A7-C84B-01CD-F58047D2046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74735" y="4571999"/>
            <a:ext cx="3377184" cy="164592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2000">
                <a:solidFill>
                  <a:schemeClr val="bg1"/>
                </a:solidFill>
              </a:rPr>
              <a:t>Applied Machine Learning</a:t>
            </a:r>
            <a:br>
              <a:rPr lang="en-US" sz="2000">
                <a:solidFill>
                  <a:schemeClr val="bg1"/>
                </a:solidFill>
              </a:rPr>
            </a:br>
            <a:r>
              <a:rPr lang="en-US" sz="2000">
                <a:solidFill>
                  <a:schemeClr val="bg1"/>
                </a:solidFill>
              </a:rPr>
              <a:t>Derek Hoiem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8B3490B-B704-45A0-3D1F-F4AD333070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4030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29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9D4BC-A111-FFEB-EA38-01EE17599D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Bias-Variance Trade-off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132E92-53A3-5496-2CAD-0CCC15B371E2}"/>
              </a:ext>
            </a:extLst>
          </p:cNvPr>
          <p:cNvSpPr txBox="1"/>
          <p:nvPr/>
        </p:nvSpPr>
        <p:spPr>
          <a:xfrm>
            <a:off x="152400" y="6400800"/>
            <a:ext cx="24160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See </a:t>
            </a:r>
            <a:r>
              <a:rPr lang="en-US" dirty="0">
                <a:hlinkClick r:id="rId2"/>
              </a:rPr>
              <a:t>this</a:t>
            </a:r>
            <a:r>
              <a:rPr lang="en-US" dirty="0"/>
              <a:t> for derivation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D21AC47-0A44-63CE-2884-EFCE6B53A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21" y="956775"/>
            <a:ext cx="11253201" cy="11149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B080DC4-A88A-CD06-5979-C5C3AE28A3D5}"/>
              </a:ext>
            </a:extLst>
          </p:cNvPr>
          <p:cNvSpPr txBox="1"/>
          <p:nvPr/>
        </p:nvSpPr>
        <p:spPr>
          <a:xfrm>
            <a:off x="10668000" y="6350177"/>
            <a:ext cx="11400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Fig Sources</a:t>
            </a:r>
            <a:endParaRPr lang="en-US" sz="1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A4A7AC-B338-7949-AA68-A5530A45038E}"/>
              </a:ext>
            </a:extLst>
          </p:cNvPr>
          <p:cNvSpPr txBox="1"/>
          <p:nvPr/>
        </p:nvSpPr>
        <p:spPr>
          <a:xfrm>
            <a:off x="762000" y="2609987"/>
            <a:ext cx="103329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Variance</a:t>
            </a:r>
            <a:r>
              <a:rPr lang="en-US" dirty="0"/>
              <a:t>: due to limited data</a:t>
            </a:r>
          </a:p>
          <a:p>
            <a:r>
              <a:rPr lang="en-US" dirty="0"/>
              <a:t>Different training samples will give different models that vary in predictions for the same test sample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B960FCE-ED53-F6F4-E1F8-F468CED60E66}"/>
              </a:ext>
            </a:extLst>
          </p:cNvPr>
          <p:cNvSpPr txBox="1"/>
          <p:nvPr/>
        </p:nvSpPr>
        <p:spPr>
          <a:xfrm>
            <a:off x="761999" y="3764077"/>
            <a:ext cx="47884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</a:t>
            </a:r>
            <a:r>
              <a:rPr lang="en-US" b="1" dirty="0"/>
              <a:t>Noise</a:t>
            </a:r>
            <a:r>
              <a:rPr lang="en-US" dirty="0"/>
              <a:t>”: irreducible error due to data/problem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1F572A-0CF1-79BC-96DC-89711FFC0556}"/>
              </a:ext>
            </a:extLst>
          </p:cNvPr>
          <p:cNvSpPr txBox="1"/>
          <p:nvPr/>
        </p:nvSpPr>
        <p:spPr>
          <a:xfrm>
            <a:off x="773288" y="4760454"/>
            <a:ext cx="6237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Bias</a:t>
            </a:r>
            <a:r>
              <a:rPr lang="en-US" dirty="0"/>
              <a:t>: error when optimal model is learned from infinite data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0602C90-B7C4-91C3-FDD5-3088A405F4C0}"/>
              </a:ext>
            </a:extLst>
          </p:cNvPr>
          <p:cNvSpPr txBox="1"/>
          <p:nvPr/>
        </p:nvSpPr>
        <p:spPr>
          <a:xfrm>
            <a:off x="773288" y="5431390"/>
            <a:ext cx="97273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Above is for regression.  </a:t>
            </a:r>
          </a:p>
          <a:p>
            <a:r>
              <a:rPr lang="en-US" dirty="0"/>
              <a:t>But same error = variance + noise + bias</a:t>
            </a:r>
            <a:r>
              <a:rPr lang="en-US" baseline="30000" dirty="0"/>
              <a:t>2</a:t>
            </a:r>
            <a:r>
              <a:rPr lang="en-US" dirty="0"/>
              <a:t> holds for classification error and logistic regression.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2659451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9E025-D7E6-B1A9-8A5E-CB0B2EFC4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7A1A9-19C4-7B8F-89BE-2622DD654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6F70D7-C7AD-ED44-A475-FB15BB9020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E900F3-999D-9588-9415-0FB7EF6F90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259305"/>
            <a:ext cx="7182914" cy="4572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61BAB3C-F388-AF36-5C18-7E2A480647E0}"/>
              </a:ext>
            </a:extLst>
          </p:cNvPr>
          <p:cNvSpPr txBox="1"/>
          <p:nvPr/>
        </p:nvSpPr>
        <p:spPr>
          <a:xfrm>
            <a:off x="7391401" y="2895600"/>
            <a:ext cx="4267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How to detect high variance: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 error is much higher than training error</a:t>
            </a:r>
          </a:p>
          <a:p>
            <a:endParaRPr lang="en-US" dirty="0"/>
          </a:p>
          <a:p>
            <a:r>
              <a:rPr lang="en-US" dirty="0"/>
              <a:t>How to detect high bias or noise: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training error is high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As you increase model complexity: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Training error will decrease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Test error may decrease (if you are currently “underfitting”) or increase (if you are “overfitting”)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58CB02D-D066-9E83-34FC-7A93886FDC3D}"/>
              </a:ext>
            </a:extLst>
          </p:cNvPr>
          <p:cNvSpPr txBox="1"/>
          <p:nvPr/>
        </p:nvSpPr>
        <p:spPr>
          <a:xfrm>
            <a:off x="1752600" y="1828800"/>
            <a:ext cx="1364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Underfitting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BEF77-5F29-BCE9-CA60-1D9309A7BDAF}"/>
              </a:ext>
            </a:extLst>
          </p:cNvPr>
          <p:cNvSpPr txBox="1"/>
          <p:nvPr/>
        </p:nvSpPr>
        <p:spPr>
          <a:xfrm>
            <a:off x="3914243" y="1828800"/>
            <a:ext cx="1236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Overfitting</a:t>
            </a:r>
          </a:p>
        </p:txBody>
      </p:sp>
    </p:spTree>
    <p:extLst>
      <p:ext uri="{BB962C8B-B14F-4D97-AF65-F5344CB8AC3E}">
        <p14:creationId xmlns:p14="http://schemas.microsoft.com/office/powerpoint/2010/main" val="2344262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0F901-AA33-BDA9-852A-7439FA92D5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Bias-Variance / Generalization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196675-E248-AD41-297B-B222690366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5301" y="1921452"/>
            <a:ext cx="6288200" cy="4002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B0CD35-A4FE-3857-A789-BAEEF64EDCB2}"/>
              </a:ext>
            </a:extLst>
          </p:cNvPr>
          <p:cNvSpPr txBox="1"/>
          <p:nvPr/>
        </p:nvSpPr>
        <p:spPr>
          <a:xfrm>
            <a:off x="525672" y="1934262"/>
            <a:ext cx="43332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Decreases variance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 regularization 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Decrease model complexity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 number of training examples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5D4E76-0C38-326C-0F17-5AFE709FE104}"/>
              </a:ext>
            </a:extLst>
          </p:cNvPr>
          <p:cNvSpPr txBox="1"/>
          <p:nvPr/>
        </p:nvSpPr>
        <p:spPr>
          <a:xfrm>
            <a:off x="525672" y="3922704"/>
            <a:ext cx="4709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Decreases bias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Decrease regularization weight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Increase model complexity, or select model that can better fit data</a:t>
            </a:r>
          </a:p>
        </p:txBody>
      </p:sp>
    </p:spTree>
    <p:extLst>
      <p:ext uri="{BB962C8B-B14F-4D97-AF65-F5344CB8AC3E}">
        <p14:creationId xmlns:p14="http://schemas.microsoft.com/office/powerpoint/2010/main" val="4292274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3004D-12AC-1268-B81D-D790C21EB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BE6E7-33E2-04DC-25F1-41B0FD959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 vs training size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3A721-8190-B8A2-B632-7DE10D9924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9202" y="1138237"/>
            <a:ext cx="5410592" cy="2228770"/>
          </a:xfrm>
          <a:ln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As we get more training data:</a:t>
            </a:r>
          </a:p>
          <a:p>
            <a:pPr marL="971550" lvl="1" indent="-514350">
              <a:buAutoNum type="arabicPeriod"/>
            </a:pPr>
            <a:r>
              <a:rPr lang="en-US" dirty="0"/>
              <a:t>The same model has more difficulty fitting the training data</a:t>
            </a:r>
          </a:p>
          <a:p>
            <a:pPr marL="971550" lvl="1" indent="-514350">
              <a:buAutoNum type="arabicPeriod"/>
            </a:pPr>
            <a:r>
              <a:rPr lang="en-US" dirty="0"/>
              <a:t>But the test error becomes closer to training error (reduced generalization error)</a:t>
            </a:r>
          </a:p>
          <a:p>
            <a:pPr marL="971550" lvl="1" indent="-514350">
              <a:buAutoNum type="arabicPeriod"/>
            </a:pPr>
            <a:r>
              <a:rPr lang="en-US" dirty="0"/>
              <a:t>Overall test performance improves</a:t>
            </a: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3FA82550-AAA5-0994-65E8-070B7E705879}"/>
              </a:ext>
            </a:extLst>
          </p:cNvPr>
          <p:cNvSpPr/>
          <p:nvPr/>
        </p:nvSpPr>
        <p:spPr>
          <a:xfrm>
            <a:off x="1003300" y="3033713"/>
            <a:ext cx="4384675" cy="1349375"/>
          </a:xfrm>
          <a:custGeom>
            <a:avLst/>
            <a:gdLst>
              <a:gd name="connsiteX0" fmla="*/ 0 w 4384110"/>
              <a:gd name="connsiteY0" fmla="*/ 0 h 1349049"/>
              <a:gd name="connsiteX1" fmla="*/ 25052 w 4384110"/>
              <a:gd name="connsiteY1" fmla="*/ 112734 h 1349049"/>
              <a:gd name="connsiteX2" fmla="*/ 75156 w 4384110"/>
              <a:gd name="connsiteY2" fmla="*/ 187890 h 1349049"/>
              <a:gd name="connsiteX3" fmla="*/ 112734 w 4384110"/>
              <a:gd name="connsiteY3" fmla="*/ 212942 h 1349049"/>
              <a:gd name="connsiteX4" fmla="*/ 137787 w 4384110"/>
              <a:gd name="connsiteY4" fmla="*/ 237994 h 1349049"/>
              <a:gd name="connsiteX5" fmla="*/ 212943 w 4384110"/>
              <a:gd name="connsiteY5" fmla="*/ 263047 h 1349049"/>
              <a:gd name="connsiteX6" fmla="*/ 250521 w 4384110"/>
              <a:gd name="connsiteY6" fmla="*/ 275573 h 1349049"/>
              <a:gd name="connsiteX7" fmla="*/ 275573 w 4384110"/>
              <a:gd name="connsiteY7" fmla="*/ 313151 h 1349049"/>
              <a:gd name="connsiteX8" fmla="*/ 313151 w 4384110"/>
              <a:gd name="connsiteY8" fmla="*/ 325677 h 1349049"/>
              <a:gd name="connsiteX9" fmla="*/ 350729 w 4384110"/>
              <a:gd name="connsiteY9" fmla="*/ 350729 h 1349049"/>
              <a:gd name="connsiteX10" fmla="*/ 425885 w 4384110"/>
              <a:gd name="connsiteY10" fmla="*/ 375781 h 1349049"/>
              <a:gd name="connsiteX11" fmla="*/ 463463 w 4384110"/>
              <a:gd name="connsiteY11" fmla="*/ 388307 h 1349049"/>
              <a:gd name="connsiteX12" fmla="*/ 513567 w 4384110"/>
              <a:gd name="connsiteY12" fmla="*/ 400833 h 1349049"/>
              <a:gd name="connsiteX13" fmla="*/ 563671 w 4384110"/>
              <a:gd name="connsiteY13" fmla="*/ 425885 h 1349049"/>
              <a:gd name="connsiteX14" fmla="*/ 651354 w 4384110"/>
              <a:gd name="connsiteY14" fmla="*/ 450937 h 1349049"/>
              <a:gd name="connsiteX15" fmla="*/ 688932 w 4384110"/>
              <a:gd name="connsiteY15" fmla="*/ 475989 h 1349049"/>
              <a:gd name="connsiteX16" fmla="*/ 776614 w 4384110"/>
              <a:gd name="connsiteY16" fmla="*/ 501041 h 1349049"/>
              <a:gd name="connsiteX17" fmla="*/ 814192 w 4384110"/>
              <a:gd name="connsiteY17" fmla="*/ 526093 h 1349049"/>
              <a:gd name="connsiteX18" fmla="*/ 939452 w 4384110"/>
              <a:gd name="connsiteY18" fmla="*/ 563671 h 1349049"/>
              <a:gd name="connsiteX19" fmla="*/ 977030 w 4384110"/>
              <a:gd name="connsiteY19" fmla="*/ 588723 h 1349049"/>
              <a:gd name="connsiteX20" fmla="*/ 1064713 w 4384110"/>
              <a:gd name="connsiteY20" fmla="*/ 613775 h 1349049"/>
              <a:gd name="connsiteX21" fmla="*/ 1139869 w 4384110"/>
              <a:gd name="connsiteY21" fmla="*/ 638827 h 1349049"/>
              <a:gd name="connsiteX22" fmla="*/ 1177447 w 4384110"/>
              <a:gd name="connsiteY22" fmla="*/ 651353 h 1349049"/>
              <a:gd name="connsiteX23" fmla="*/ 1215025 w 4384110"/>
              <a:gd name="connsiteY23" fmla="*/ 676405 h 1349049"/>
              <a:gd name="connsiteX24" fmla="*/ 1277655 w 4384110"/>
              <a:gd name="connsiteY24" fmla="*/ 688931 h 1349049"/>
              <a:gd name="connsiteX25" fmla="*/ 1315233 w 4384110"/>
              <a:gd name="connsiteY25" fmla="*/ 713984 h 1349049"/>
              <a:gd name="connsiteX26" fmla="*/ 1402915 w 4384110"/>
              <a:gd name="connsiteY26" fmla="*/ 739036 h 1349049"/>
              <a:gd name="connsiteX27" fmla="*/ 1478071 w 4384110"/>
              <a:gd name="connsiteY27" fmla="*/ 789140 h 1349049"/>
              <a:gd name="connsiteX28" fmla="*/ 1515650 w 4384110"/>
              <a:gd name="connsiteY28" fmla="*/ 814192 h 1349049"/>
              <a:gd name="connsiteX29" fmla="*/ 1665962 w 4384110"/>
              <a:gd name="connsiteY29" fmla="*/ 864296 h 1349049"/>
              <a:gd name="connsiteX30" fmla="*/ 1703540 w 4384110"/>
              <a:gd name="connsiteY30" fmla="*/ 876822 h 1349049"/>
              <a:gd name="connsiteX31" fmla="*/ 1741118 w 4384110"/>
              <a:gd name="connsiteY31" fmla="*/ 889348 h 1349049"/>
              <a:gd name="connsiteX32" fmla="*/ 1853852 w 4384110"/>
              <a:gd name="connsiteY32" fmla="*/ 951978 h 1349049"/>
              <a:gd name="connsiteX33" fmla="*/ 1891430 w 4384110"/>
              <a:gd name="connsiteY33" fmla="*/ 977030 h 1349049"/>
              <a:gd name="connsiteX34" fmla="*/ 1929008 w 4384110"/>
              <a:gd name="connsiteY34" fmla="*/ 1014608 h 1349049"/>
              <a:gd name="connsiteX35" fmla="*/ 2004165 w 4384110"/>
              <a:gd name="connsiteY35" fmla="*/ 1039660 h 1349049"/>
              <a:gd name="connsiteX36" fmla="*/ 2041743 w 4384110"/>
              <a:gd name="connsiteY36" fmla="*/ 1052186 h 1349049"/>
              <a:gd name="connsiteX37" fmla="*/ 2718148 w 4384110"/>
              <a:gd name="connsiteY37" fmla="*/ 1077238 h 1349049"/>
              <a:gd name="connsiteX38" fmla="*/ 2956143 w 4384110"/>
              <a:gd name="connsiteY38" fmla="*/ 1102290 h 1349049"/>
              <a:gd name="connsiteX39" fmla="*/ 3018773 w 4384110"/>
              <a:gd name="connsiteY39" fmla="*/ 1114816 h 1349049"/>
              <a:gd name="connsiteX40" fmla="*/ 3081403 w 4384110"/>
              <a:gd name="connsiteY40" fmla="*/ 1152394 h 1349049"/>
              <a:gd name="connsiteX41" fmla="*/ 3331924 w 4384110"/>
              <a:gd name="connsiteY41" fmla="*/ 1189973 h 1349049"/>
              <a:gd name="connsiteX42" fmla="*/ 3457184 w 4384110"/>
              <a:gd name="connsiteY42" fmla="*/ 1215025 h 1349049"/>
              <a:gd name="connsiteX43" fmla="*/ 3507288 w 4384110"/>
              <a:gd name="connsiteY43" fmla="*/ 1227551 h 1349049"/>
              <a:gd name="connsiteX44" fmla="*/ 3620022 w 4384110"/>
              <a:gd name="connsiteY44" fmla="*/ 1240077 h 1349049"/>
              <a:gd name="connsiteX45" fmla="*/ 3657600 w 4384110"/>
              <a:gd name="connsiteY45" fmla="*/ 1252603 h 1349049"/>
              <a:gd name="connsiteX46" fmla="*/ 4296428 w 4384110"/>
              <a:gd name="connsiteY46" fmla="*/ 1277655 h 1349049"/>
              <a:gd name="connsiteX47" fmla="*/ 4384110 w 4384110"/>
              <a:gd name="connsiteY47" fmla="*/ 1315233 h 1349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384110" h="1349049">
                <a:moveTo>
                  <a:pt x="0" y="0"/>
                </a:moveTo>
                <a:cubicBezTo>
                  <a:pt x="3399" y="20392"/>
                  <a:pt x="10368" y="86303"/>
                  <a:pt x="25052" y="112734"/>
                </a:cubicBezTo>
                <a:cubicBezTo>
                  <a:pt x="39674" y="139054"/>
                  <a:pt x="50104" y="171189"/>
                  <a:pt x="75156" y="187890"/>
                </a:cubicBezTo>
                <a:cubicBezTo>
                  <a:pt x="87682" y="196241"/>
                  <a:pt x="100978" y="203538"/>
                  <a:pt x="112734" y="212942"/>
                </a:cubicBezTo>
                <a:cubicBezTo>
                  <a:pt x="121956" y="220319"/>
                  <a:pt x="127224" y="232712"/>
                  <a:pt x="137787" y="237994"/>
                </a:cubicBezTo>
                <a:cubicBezTo>
                  <a:pt x="161406" y="249804"/>
                  <a:pt x="187891" y="254696"/>
                  <a:pt x="212943" y="263047"/>
                </a:cubicBezTo>
                <a:lnTo>
                  <a:pt x="250521" y="275573"/>
                </a:lnTo>
                <a:cubicBezTo>
                  <a:pt x="258872" y="288099"/>
                  <a:pt x="263818" y="303747"/>
                  <a:pt x="275573" y="313151"/>
                </a:cubicBezTo>
                <a:cubicBezTo>
                  <a:pt x="285883" y="321399"/>
                  <a:pt x="301341" y="319772"/>
                  <a:pt x="313151" y="325677"/>
                </a:cubicBezTo>
                <a:cubicBezTo>
                  <a:pt x="326616" y="332410"/>
                  <a:pt x="336972" y="344615"/>
                  <a:pt x="350729" y="350729"/>
                </a:cubicBezTo>
                <a:cubicBezTo>
                  <a:pt x="374860" y="361454"/>
                  <a:pt x="400833" y="367430"/>
                  <a:pt x="425885" y="375781"/>
                </a:cubicBezTo>
                <a:cubicBezTo>
                  <a:pt x="438411" y="379956"/>
                  <a:pt x="450654" y="385105"/>
                  <a:pt x="463463" y="388307"/>
                </a:cubicBezTo>
                <a:cubicBezTo>
                  <a:pt x="480164" y="392482"/>
                  <a:pt x="497448" y="394788"/>
                  <a:pt x="513567" y="400833"/>
                </a:cubicBezTo>
                <a:cubicBezTo>
                  <a:pt x="531051" y="407389"/>
                  <a:pt x="546508" y="418530"/>
                  <a:pt x="563671" y="425885"/>
                </a:cubicBezTo>
                <a:cubicBezTo>
                  <a:pt x="588827" y="436666"/>
                  <a:pt x="625931" y="444581"/>
                  <a:pt x="651354" y="450937"/>
                </a:cubicBezTo>
                <a:cubicBezTo>
                  <a:pt x="663880" y="459288"/>
                  <a:pt x="675467" y="469256"/>
                  <a:pt x="688932" y="475989"/>
                </a:cubicBezTo>
                <a:cubicBezTo>
                  <a:pt x="706902" y="484974"/>
                  <a:pt x="760561" y="497028"/>
                  <a:pt x="776614" y="501041"/>
                </a:cubicBezTo>
                <a:cubicBezTo>
                  <a:pt x="789140" y="509392"/>
                  <a:pt x="800355" y="520163"/>
                  <a:pt x="814192" y="526093"/>
                </a:cubicBezTo>
                <a:cubicBezTo>
                  <a:pt x="863207" y="547099"/>
                  <a:pt x="888932" y="529991"/>
                  <a:pt x="939452" y="563671"/>
                </a:cubicBezTo>
                <a:cubicBezTo>
                  <a:pt x="951978" y="572022"/>
                  <a:pt x="963565" y="581990"/>
                  <a:pt x="977030" y="588723"/>
                </a:cubicBezTo>
                <a:cubicBezTo>
                  <a:pt x="998079" y="599248"/>
                  <a:pt x="1044645" y="607755"/>
                  <a:pt x="1064713" y="613775"/>
                </a:cubicBezTo>
                <a:cubicBezTo>
                  <a:pt x="1090006" y="621363"/>
                  <a:pt x="1114817" y="630476"/>
                  <a:pt x="1139869" y="638827"/>
                </a:cubicBezTo>
                <a:cubicBezTo>
                  <a:pt x="1152395" y="643002"/>
                  <a:pt x="1166461" y="644029"/>
                  <a:pt x="1177447" y="651353"/>
                </a:cubicBezTo>
                <a:cubicBezTo>
                  <a:pt x="1189973" y="659704"/>
                  <a:pt x="1200929" y="671119"/>
                  <a:pt x="1215025" y="676405"/>
                </a:cubicBezTo>
                <a:cubicBezTo>
                  <a:pt x="1234960" y="683880"/>
                  <a:pt x="1256778" y="684756"/>
                  <a:pt x="1277655" y="688931"/>
                </a:cubicBezTo>
                <a:cubicBezTo>
                  <a:pt x="1290181" y="697282"/>
                  <a:pt x="1301396" y="708054"/>
                  <a:pt x="1315233" y="713984"/>
                </a:cubicBezTo>
                <a:cubicBezTo>
                  <a:pt x="1343613" y="726147"/>
                  <a:pt x="1375491" y="723800"/>
                  <a:pt x="1402915" y="739036"/>
                </a:cubicBezTo>
                <a:cubicBezTo>
                  <a:pt x="1429235" y="753658"/>
                  <a:pt x="1453019" y="772439"/>
                  <a:pt x="1478071" y="789140"/>
                </a:cubicBezTo>
                <a:cubicBezTo>
                  <a:pt x="1490597" y="797491"/>
                  <a:pt x="1501368" y="809431"/>
                  <a:pt x="1515650" y="814192"/>
                </a:cubicBezTo>
                <a:lnTo>
                  <a:pt x="1665962" y="864296"/>
                </a:lnTo>
                <a:lnTo>
                  <a:pt x="1703540" y="876822"/>
                </a:lnTo>
                <a:cubicBezTo>
                  <a:pt x="1716066" y="880997"/>
                  <a:pt x="1730132" y="882024"/>
                  <a:pt x="1741118" y="889348"/>
                </a:cubicBezTo>
                <a:cubicBezTo>
                  <a:pt x="1825817" y="945814"/>
                  <a:pt x="1720920" y="878127"/>
                  <a:pt x="1853852" y="951978"/>
                </a:cubicBezTo>
                <a:cubicBezTo>
                  <a:pt x="1867012" y="959289"/>
                  <a:pt x="1879865" y="967392"/>
                  <a:pt x="1891430" y="977030"/>
                </a:cubicBezTo>
                <a:cubicBezTo>
                  <a:pt x="1905039" y="988371"/>
                  <a:pt x="1913523" y="1006005"/>
                  <a:pt x="1929008" y="1014608"/>
                </a:cubicBezTo>
                <a:cubicBezTo>
                  <a:pt x="1952092" y="1027433"/>
                  <a:pt x="1979113" y="1031309"/>
                  <a:pt x="2004165" y="1039660"/>
                </a:cubicBezTo>
                <a:cubicBezTo>
                  <a:pt x="2016691" y="1043835"/>
                  <a:pt x="2028545" y="1051809"/>
                  <a:pt x="2041743" y="1052186"/>
                </a:cubicBezTo>
                <a:cubicBezTo>
                  <a:pt x="2559563" y="1066981"/>
                  <a:pt x="2334159" y="1057028"/>
                  <a:pt x="2718148" y="1077238"/>
                </a:cubicBezTo>
                <a:cubicBezTo>
                  <a:pt x="2825020" y="1112862"/>
                  <a:pt x="2713179" y="1079151"/>
                  <a:pt x="2956143" y="1102290"/>
                </a:cubicBezTo>
                <a:cubicBezTo>
                  <a:pt x="2977337" y="1104308"/>
                  <a:pt x="2997896" y="1110641"/>
                  <a:pt x="3018773" y="1114816"/>
                </a:cubicBezTo>
                <a:cubicBezTo>
                  <a:pt x="3039650" y="1127342"/>
                  <a:pt x="3059239" y="1142319"/>
                  <a:pt x="3081403" y="1152394"/>
                </a:cubicBezTo>
                <a:cubicBezTo>
                  <a:pt x="3170790" y="1193025"/>
                  <a:pt x="3222018" y="1182123"/>
                  <a:pt x="3331924" y="1189973"/>
                </a:cubicBezTo>
                <a:cubicBezTo>
                  <a:pt x="3373677" y="1198324"/>
                  <a:pt x="3415875" y="1204698"/>
                  <a:pt x="3457184" y="1215025"/>
                </a:cubicBezTo>
                <a:cubicBezTo>
                  <a:pt x="3473885" y="1219200"/>
                  <a:pt x="3490273" y="1224933"/>
                  <a:pt x="3507288" y="1227551"/>
                </a:cubicBezTo>
                <a:cubicBezTo>
                  <a:pt x="3544658" y="1233300"/>
                  <a:pt x="3582444" y="1235902"/>
                  <a:pt x="3620022" y="1240077"/>
                </a:cubicBezTo>
                <a:cubicBezTo>
                  <a:pt x="3632548" y="1244252"/>
                  <a:pt x="3644417" y="1251871"/>
                  <a:pt x="3657600" y="1252603"/>
                </a:cubicBezTo>
                <a:cubicBezTo>
                  <a:pt x="3870378" y="1264424"/>
                  <a:pt x="4296428" y="1277655"/>
                  <a:pt x="4296428" y="1277655"/>
                </a:cubicBezTo>
                <a:cubicBezTo>
                  <a:pt x="4376497" y="1331034"/>
                  <a:pt x="4350294" y="1349049"/>
                  <a:pt x="4384110" y="1315233"/>
                </a:cubicBezTo>
              </a:path>
            </a:pathLst>
          </a:cu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480F6152-570A-EBD6-3ABA-05F1951A3F9B}"/>
              </a:ext>
            </a:extLst>
          </p:cNvPr>
          <p:cNvSpPr/>
          <p:nvPr/>
        </p:nvSpPr>
        <p:spPr>
          <a:xfrm>
            <a:off x="990600" y="4697412"/>
            <a:ext cx="4371975" cy="541338"/>
          </a:xfrm>
          <a:custGeom>
            <a:avLst/>
            <a:gdLst>
              <a:gd name="connsiteX0" fmla="*/ 0 w 4371584"/>
              <a:gd name="connsiteY0" fmla="*/ 541208 h 541208"/>
              <a:gd name="connsiteX1" fmla="*/ 450937 w 4371584"/>
              <a:gd name="connsiteY1" fmla="*/ 528682 h 541208"/>
              <a:gd name="connsiteX2" fmla="*/ 563671 w 4371584"/>
              <a:gd name="connsiteY2" fmla="*/ 491104 h 541208"/>
              <a:gd name="connsiteX3" fmla="*/ 626302 w 4371584"/>
              <a:gd name="connsiteY3" fmla="*/ 478578 h 541208"/>
              <a:gd name="connsiteX4" fmla="*/ 776614 w 4371584"/>
              <a:gd name="connsiteY4" fmla="*/ 453526 h 541208"/>
              <a:gd name="connsiteX5" fmla="*/ 851770 w 4371584"/>
              <a:gd name="connsiteY5" fmla="*/ 415948 h 541208"/>
              <a:gd name="connsiteX6" fmla="*/ 889348 w 4371584"/>
              <a:gd name="connsiteY6" fmla="*/ 403421 h 541208"/>
              <a:gd name="connsiteX7" fmla="*/ 914400 w 4371584"/>
              <a:gd name="connsiteY7" fmla="*/ 365843 h 541208"/>
              <a:gd name="connsiteX8" fmla="*/ 951978 w 4371584"/>
              <a:gd name="connsiteY8" fmla="*/ 353317 h 541208"/>
              <a:gd name="connsiteX9" fmla="*/ 1052186 w 4371584"/>
              <a:gd name="connsiteY9" fmla="*/ 328265 h 541208"/>
              <a:gd name="connsiteX10" fmla="*/ 1177447 w 4371584"/>
              <a:gd name="connsiteY10" fmla="*/ 303213 h 541208"/>
              <a:gd name="connsiteX11" fmla="*/ 1778696 w 4371584"/>
              <a:gd name="connsiteY11" fmla="*/ 278161 h 541208"/>
              <a:gd name="connsiteX12" fmla="*/ 2167003 w 4371584"/>
              <a:gd name="connsiteY12" fmla="*/ 253109 h 541208"/>
              <a:gd name="connsiteX13" fmla="*/ 2217107 w 4371584"/>
              <a:gd name="connsiteY13" fmla="*/ 240583 h 541208"/>
              <a:gd name="connsiteX14" fmla="*/ 2342367 w 4371584"/>
              <a:gd name="connsiteY14" fmla="*/ 215531 h 541208"/>
              <a:gd name="connsiteX15" fmla="*/ 2392471 w 4371584"/>
              <a:gd name="connsiteY15" fmla="*/ 203005 h 541208"/>
              <a:gd name="connsiteX16" fmla="*/ 2592888 w 4371584"/>
              <a:gd name="connsiteY16" fmla="*/ 190479 h 541208"/>
              <a:gd name="connsiteX17" fmla="*/ 2680570 w 4371584"/>
              <a:gd name="connsiteY17" fmla="*/ 165427 h 541208"/>
              <a:gd name="connsiteX18" fmla="*/ 2743200 w 4371584"/>
              <a:gd name="connsiteY18" fmla="*/ 152901 h 541208"/>
              <a:gd name="connsiteX19" fmla="*/ 2793304 w 4371584"/>
              <a:gd name="connsiteY19" fmla="*/ 140375 h 541208"/>
              <a:gd name="connsiteX20" fmla="*/ 3068877 w 4371584"/>
              <a:gd name="connsiteY20" fmla="*/ 127849 h 541208"/>
              <a:gd name="connsiteX21" fmla="*/ 3519814 w 4371584"/>
              <a:gd name="connsiteY21" fmla="*/ 102797 h 541208"/>
              <a:gd name="connsiteX22" fmla="*/ 3807913 w 4371584"/>
              <a:gd name="connsiteY22" fmla="*/ 90271 h 541208"/>
              <a:gd name="connsiteX23" fmla="*/ 3945699 w 4371584"/>
              <a:gd name="connsiteY23" fmla="*/ 52693 h 541208"/>
              <a:gd name="connsiteX24" fmla="*/ 3983277 w 4371584"/>
              <a:gd name="connsiteY24" fmla="*/ 40167 h 541208"/>
              <a:gd name="connsiteX25" fmla="*/ 4221271 w 4371584"/>
              <a:gd name="connsiteY25" fmla="*/ 27641 h 541208"/>
              <a:gd name="connsiteX26" fmla="*/ 4271376 w 4371584"/>
              <a:gd name="connsiteY26" fmla="*/ 15115 h 541208"/>
              <a:gd name="connsiteX27" fmla="*/ 4308954 w 4371584"/>
              <a:gd name="connsiteY27" fmla="*/ 2589 h 541208"/>
              <a:gd name="connsiteX28" fmla="*/ 4371584 w 4371584"/>
              <a:gd name="connsiteY28" fmla="*/ 2589 h 541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371584" h="541208">
                <a:moveTo>
                  <a:pt x="0" y="541208"/>
                </a:moveTo>
                <a:cubicBezTo>
                  <a:pt x="150312" y="537033"/>
                  <a:pt x="300949" y="539395"/>
                  <a:pt x="450937" y="528682"/>
                </a:cubicBezTo>
                <a:cubicBezTo>
                  <a:pt x="489909" y="525898"/>
                  <a:pt x="525396" y="498759"/>
                  <a:pt x="563671" y="491104"/>
                </a:cubicBezTo>
                <a:cubicBezTo>
                  <a:pt x="584548" y="486929"/>
                  <a:pt x="605301" y="482078"/>
                  <a:pt x="626302" y="478578"/>
                </a:cubicBezTo>
                <a:cubicBezTo>
                  <a:pt x="689933" y="467973"/>
                  <a:pt x="717575" y="468286"/>
                  <a:pt x="776614" y="453526"/>
                </a:cubicBezTo>
                <a:cubicBezTo>
                  <a:pt x="839580" y="437784"/>
                  <a:pt x="790543" y="446562"/>
                  <a:pt x="851770" y="415948"/>
                </a:cubicBezTo>
                <a:cubicBezTo>
                  <a:pt x="863580" y="410043"/>
                  <a:pt x="876822" y="407597"/>
                  <a:pt x="889348" y="403421"/>
                </a:cubicBezTo>
                <a:cubicBezTo>
                  <a:pt x="897699" y="390895"/>
                  <a:pt x="902645" y="375247"/>
                  <a:pt x="914400" y="365843"/>
                </a:cubicBezTo>
                <a:cubicBezTo>
                  <a:pt x="924710" y="357595"/>
                  <a:pt x="939240" y="356791"/>
                  <a:pt x="951978" y="353317"/>
                </a:cubicBezTo>
                <a:cubicBezTo>
                  <a:pt x="985195" y="344258"/>
                  <a:pt x="1018424" y="335017"/>
                  <a:pt x="1052186" y="328265"/>
                </a:cubicBezTo>
                <a:lnTo>
                  <a:pt x="1177447" y="303213"/>
                </a:lnTo>
                <a:cubicBezTo>
                  <a:pt x="1416179" y="255467"/>
                  <a:pt x="1218781" y="291182"/>
                  <a:pt x="1778696" y="278161"/>
                </a:cubicBezTo>
                <a:cubicBezTo>
                  <a:pt x="1931317" y="227287"/>
                  <a:pt x="1767086" y="278104"/>
                  <a:pt x="2167003" y="253109"/>
                </a:cubicBezTo>
                <a:cubicBezTo>
                  <a:pt x="2184185" y="252035"/>
                  <a:pt x="2200274" y="244190"/>
                  <a:pt x="2217107" y="240583"/>
                </a:cubicBezTo>
                <a:cubicBezTo>
                  <a:pt x="2258742" y="231661"/>
                  <a:pt x="2301058" y="225858"/>
                  <a:pt x="2342367" y="215531"/>
                </a:cubicBezTo>
                <a:cubicBezTo>
                  <a:pt x="2359068" y="211356"/>
                  <a:pt x="2375341" y="204718"/>
                  <a:pt x="2392471" y="203005"/>
                </a:cubicBezTo>
                <a:cubicBezTo>
                  <a:pt x="2459075" y="196345"/>
                  <a:pt x="2526082" y="194654"/>
                  <a:pt x="2592888" y="190479"/>
                </a:cubicBezTo>
                <a:cubicBezTo>
                  <a:pt x="2634735" y="176530"/>
                  <a:pt x="2633385" y="175913"/>
                  <a:pt x="2680570" y="165427"/>
                </a:cubicBezTo>
                <a:cubicBezTo>
                  <a:pt x="2701353" y="160809"/>
                  <a:pt x="2722417" y="157519"/>
                  <a:pt x="2743200" y="152901"/>
                </a:cubicBezTo>
                <a:cubicBezTo>
                  <a:pt x="2760005" y="149166"/>
                  <a:pt x="2776139" y="141695"/>
                  <a:pt x="2793304" y="140375"/>
                </a:cubicBezTo>
                <a:cubicBezTo>
                  <a:pt x="2884986" y="133323"/>
                  <a:pt x="2977019" y="132024"/>
                  <a:pt x="3068877" y="127849"/>
                </a:cubicBezTo>
                <a:cubicBezTo>
                  <a:pt x="3237973" y="71484"/>
                  <a:pt x="3085502" y="118308"/>
                  <a:pt x="3519814" y="102797"/>
                </a:cubicBezTo>
                <a:lnTo>
                  <a:pt x="3807913" y="90271"/>
                </a:lnTo>
                <a:cubicBezTo>
                  <a:pt x="3896437" y="72566"/>
                  <a:pt x="3850345" y="84478"/>
                  <a:pt x="3945699" y="52693"/>
                </a:cubicBezTo>
                <a:cubicBezTo>
                  <a:pt x="3958225" y="48518"/>
                  <a:pt x="3970092" y="40861"/>
                  <a:pt x="3983277" y="40167"/>
                </a:cubicBezTo>
                <a:lnTo>
                  <a:pt x="4221271" y="27641"/>
                </a:lnTo>
                <a:cubicBezTo>
                  <a:pt x="4237973" y="23466"/>
                  <a:pt x="4254823" y="19844"/>
                  <a:pt x="4271376" y="15115"/>
                </a:cubicBezTo>
                <a:cubicBezTo>
                  <a:pt x="4284072" y="11488"/>
                  <a:pt x="4295852" y="4227"/>
                  <a:pt x="4308954" y="2589"/>
                </a:cubicBezTo>
                <a:cubicBezTo>
                  <a:pt x="4329669" y="0"/>
                  <a:pt x="4350707" y="2589"/>
                  <a:pt x="4371584" y="2589"/>
                </a:cubicBezTo>
              </a:path>
            </a:pathLst>
          </a:cu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8BA6C0-C096-35A8-4259-399D825B7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3068852"/>
            <a:ext cx="9159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>
                <a:solidFill>
                  <a:srgbClr val="FF0000"/>
                </a:solidFill>
              </a:rPr>
              <a:t>Testing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FFDFF2-88B1-B16E-37E7-7005C20B42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4525" y="4886326"/>
            <a:ext cx="10826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b="1" dirty="0">
                <a:solidFill>
                  <a:schemeClr val="accent1"/>
                </a:solidFill>
              </a:rPr>
              <a:t>Training</a:t>
            </a:r>
          </a:p>
        </p:txBody>
      </p:sp>
      <p:grpSp>
        <p:nvGrpSpPr>
          <p:cNvPr id="8" name="Group 3">
            <a:extLst>
              <a:ext uri="{FF2B5EF4-FFF2-40B4-BE49-F238E27FC236}">
                <a16:creationId xmlns:a16="http://schemas.microsoft.com/office/drawing/2014/main" id="{6386D5D7-008F-AF65-0727-A00B48FA7E0A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2057400"/>
            <a:ext cx="4789487" cy="3568700"/>
            <a:chOff x="1535668" y="2667794"/>
            <a:chExt cx="4788932" cy="3568938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890EE9F-BA9A-CBD4-685A-6A9C3366E8FD}"/>
                </a:ext>
              </a:extLst>
            </p:cNvPr>
            <p:cNvCxnSpPr/>
            <p:nvPr/>
          </p:nvCxnSpPr>
          <p:spPr>
            <a:xfrm flipV="1">
              <a:off x="1905512" y="5866819"/>
              <a:ext cx="4419088" cy="1588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6">
              <a:extLst>
                <a:ext uri="{FF2B5EF4-FFF2-40B4-BE49-F238E27FC236}">
                  <a16:creationId xmlns:a16="http://schemas.microsoft.com/office/drawing/2014/main" id="{68D2515B-465D-59B4-D39D-E153374E26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3200" y="5867400"/>
              <a:ext cx="32240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Number of Training Examples</a:t>
              </a: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B3207A93-072D-7697-463F-C04D0FD97E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1371520" y="4141636"/>
              <a:ext cx="69762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en-US"/>
                <a:t>Error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253B668-C3BC-6003-838E-E901E1A5E48F}"/>
                </a:ext>
              </a:extLst>
            </p:cNvPr>
            <p:cNvCxnSpPr/>
            <p:nvPr/>
          </p:nvCxnSpPr>
          <p:spPr>
            <a:xfrm rot="5400000" flipH="1" flipV="1">
              <a:off x="304413" y="4267307"/>
              <a:ext cx="3200613" cy="158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5">
            <a:extLst>
              <a:ext uri="{FF2B5EF4-FFF2-40B4-BE49-F238E27FC236}">
                <a16:creationId xmlns:a16="http://schemas.microsoft.com/office/drawing/2014/main" id="{EF079CC5-5FEB-CB1D-EF80-034333B21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720" y="1653479"/>
            <a:ext cx="144142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dirty="0"/>
              <a:t>Fixed model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79A6006B-C257-3E79-B9E1-3340B2B9D7EA}"/>
              </a:ext>
            </a:extLst>
          </p:cNvPr>
          <p:cNvCxnSpPr/>
          <p:nvPr/>
        </p:nvCxnSpPr>
        <p:spPr>
          <a:xfrm>
            <a:off x="1003300" y="4389544"/>
            <a:ext cx="7545386" cy="1412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CC9A01A-9D3A-E70F-D8B4-6A5A249D072B}"/>
              </a:ext>
            </a:extLst>
          </p:cNvPr>
          <p:cNvCxnSpPr/>
          <p:nvPr/>
        </p:nvCxnSpPr>
        <p:spPr>
          <a:xfrm>
            <a:off x="1055686" y="4548189"/>
            <a:ext cx="7545386" cy="141288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EED005E-E3D5-367B-82BC-5BFBE1E84D5F}"/>
              </a:ext>
            </a:extLst>
          </p:cNvPr>
          <p:cNvSpPr txBox="1"/>
          <p:nvPr/>
        </p:nvSpPr>
        <p:spPr>
          <a:xfrm>
            <a:off x="5859043" y="4247538"/>
            <a:ext cx="26757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Test error with infinite training examples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A0EF77-31C5-A083-43A9-1C7DE5B80FF9}"/>
              </a:ext>
            </a:extLst>
          </p:cNvPr>
          <p:cNvSpPr txBox="1"/>
          <p:nvPr/>
        </p:nvSpPr>
        <p:spPr>
          <a:xfrm>
            <a:off x="5834459" y="4626218"/>
            <a:ext cx="27558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Train error with infinite training examples</a:t>
            </a:r>
          </a:p>
        </p:txBody>
      </p:sp>
      <p:sp>
        <p:nvSpPr>
          <p:cNvPr id="18" name="Right Brace 17">
            <a:extLst>
              <a:ext uri="{FF2B5EF4-FFF2-40B4-BE49-F238E27FC236}">
                <a16:creationId xmlns:a16="http://schemas.microsoft.com/office/drawing/2014/main" id="{61733D79-0E96-C365-CE22-12A60344526A}"/>
              </a:ext>
            </a:extLst>
          </p:cNvPr>
          <p:cNvSpPr/>
          <p:nvPr/>
        </p:nvSpPr>
        <p:spPr>
          <a:xfrm>
            <a:off x="8686800" y="4509148"/>
            <a:ext cx="76200" cy="180329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013FEC8-5138-66FF-831A-DA69A1D18AB4}"/>
              </a:ext>
            </a:extLst>
          </p:cNvPr>
          <p:cNvSpPr txBox="1"/>
          <p:nvPr/>
        </p:nvSpPr>
        <p:spPr>
          <a:xfrm>
            <a:off x="8747771" y="4343157"/>
            <a:ext cx="3119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Due to difference in P(</a:t>
            </a:r>
            <a:r>
              <a:rPr lang="en-US" sz="1600" dirty="0" err="1"/>
              <a:t>y|x</a:t>
            </a:r>
            <a:r>
              <a:rPr lang="en-US" sz="1600" dirty="0"/>
              <a:t>) in training and test (function shift)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73500C6B-67D7-8386-E6B7-8DDB3E171B0E}"/>
              </a:ext>
            </a:extLst>
          </p:cNvPr>
          <p:cNvSpPr/>
          <p:nvPr/>
        </p:nvSpPr>
        <p:spPr>
          <a:xfrm>
            <a:off x="2709929" y="3933783"/>
            <a:ext cx="123805" cy="46666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CFFEC6-BE45-206B-E0A5-424C0D8AC939}"/>
              </a:ext>
            </a:extLst>
          </p:cNvPr>
          <p:cNvSpPr txBox="1"/>
          <p:nvPr/>
        </p:nvSpPr>
        <p:spPr>
          <a:xfrm>
            <a:off x="2846565" y="2868611"/>
            <a:ext cx="3119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Due to limited training data (model variance) and distribution shift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0ED045B-94B0-6AF1-AED2-2CE264F60A7E}"/>
              </a:ext>
            </a:extLst>
          </p:cNvPr>
          <p:cNvCxnSpPr>
            <a:cxnSpLocks/>
          </p:cNvCxnSpPr>
          <p:nvPr/>
        </p:nvCxnSpPr>
        <p:spPr>
          <a:xfrm flipH="1" flipV="1">
            <a:off x="5744024" y="4968081"/>
            <a:ext cx="393876" cy="58181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Right Brace 22">
            <a:extLst>
              <a:ext uri="{FF2B5EF4-FFF2-40B4-BE49-F238E27FC236}">
                <a16:creationId xmlns:a16="http://schemas.microsoft.com/office/drawing/2014/main" id="{EF310D12-E431-FB27-30FD-4D15D39A4EC7}"/>
              </a:ext>
            </a:extLst>
          </p:cNvPr>
          <p:cNvSpPr/>
          <p:nvPr/>
        </p:nvSpPr>
        <p:spPr>
          <a:xfrm>
            <a:off x="5513554" y="4639163"/>
            <a:ext cx="152462" cy="613873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07085F3-4AD4-2600-9FFB-C1CDA04DB552}"/>
              </a:ext>
            </a:extLst>
          </p:cNvPr>
          <p:cNvCxnSpPr>
            <a:cxnSpLocks/>
          </p:cNvCxnSpPr>
          <p:nvPr/>
        </p:nvCxnSpPr>
        <p:spPr>
          <a:xfrm flipV="1">
            <a:off x="2873390" y="3691176"/>
            <a:ext cx="86306" cy="43403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0865E5A-B94F-F9EE-DBBC-C1A82E20AF66}"/>
              </a:ext>
            </a:extLst>
          </p:cNvPr>
          <p:cNvSpPr txBox="1"/>
          <p:nvPr/>
        </p:nvSpPr>
        <p:spPr>
          <a:xfrm>
            <a:off x="6172200" y="5473512"/>
            <a:ext cx="31198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Due to limited power of model (model bias) and unavoidable intrinsic error (Bayes optimal error)</a:t>
            </a:r>
          </a:p>
        </p:txBody>
      </p:sp>
    </p:spTree>
    <p:extLst>
      <p:ext uri="{BB962C8B-B14F-4D97-AF65-F5344CB8AC3E}">
        <p14:creationId xmlns:p14="http://schemas.microsoft.com/office/powerpoint/2010/main" val="24410042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2F7C9-7F09-222A-1A8F-063D6DCBD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think about a ML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646AD6-C211-665F-D55B-74F606FC99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What are your inputs and outputs?</a:t>
            </a:r>
          </a:p>
          <a:p>
            <a:pPr marL="914400" lvl="1" indent="-514350"/>
            <a:r>
              <a:rPr lang="en-US" dirty="0"/>
              <a:t>Are your features tabular or continuous or mixed?</a:t>
            </a:r>
          </a:p>
          <a:p>
            <a:pPr marL="914400" lvl="1" indent="-514350"/>
            <a:r>
              <a:rPr lang="en-US" dirty="0"/>
              <a:t>Are you trying to predict a categorical label (classification) or a continuous value (regression)?</a:t>
            </a:r>
          </a:p>
          <a:p>
            <a:pPr marL="914400" lvl="1" indent="-514350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Do you expect a simple distance in features to be predictive, or that the features are linearly correlated with the target? </a:t>
            </a:r>
          </a:p>
          <a:p>
            <a:pPr marL="914400" lvl="1" indent="-514350"/>
            <a:r>
              <a:rPr lang="en-US" dirty="0"/>
              <a:t>NN relies on example distance (can normalize or use representation learning ahead of time if needed)</a:t>
            </a:r>
          </a:p>
          <a:p>
            <a:pPr marL="914400" lvl="1" indent="-514350"/>
            <a:r>
              <a:rPr lang="en-US" dirty="0"/>
              <a:t>Linear models learn feature weights, but rely on a direct (linear) relationship between features and target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much training data do you have?</a:t>
            </a:r>
          </a:p>
          <a:p>
            <a:pPr marL="914400" lvl="1" indent="-514350"/>
            <a:r>
              <a:rPr lang="en-US" dirty="0"/>
              <a:t>With more data, it’s possible to use more complex models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How important is training time? Prediction time?</a:t>
            </a:r>
          </a:p>
          <a:p>
            <a:pPr lvl="1"/>
            <a:r>
              <a:rPr lang="en-US" dirty="0"/>
              <a:t>NN is fast in training, relatively slow in prediction compared to linear models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3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106B2-5936-A1E4-84C2-9C7B0FBE66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8E0B72-F4A8-0430-3C7C-849E771F6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Classification methods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CD54DA9B-8303-F046-55EA-642E0BB453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4832099"/>
                  </p:ext>
                </p:extLst>
              </p:nvPr>
            </p:nvGraphicFramePr>
            <p:xfrm>
              <a:off x="381000" y="1143000"/>
              <a:ext cx="11430000" cy="5367465"/>
            </p:xfrm>
            <a:graphic>
              <a:graphicData uri="http://schemas.openxmlformats.org/drawingml/2006/table">
                <a:tbl>
                  <a:tblPr firstRow="1" bandRow="1">
                    <a:tableStyleId>{74C1A8A3-306A-4EB7-A6B1-4F7E0EB9C5D6}</a:tableStyleId>
                  </a:tblPr>
                  <a:tblGrid>
                    <a:gridCol w="1447800">
                      <a:extLst>
                        <a:ext uri="{9D8B030D-6E8A-4147-A177-3AD203B41FA5}">
                          <a16:colId xmlns:a16="http://schemas.microsoft.com/office/drawing/2014/main" val="187806707"/>
                        </a:ext>
                      </a:extLst>
                    </a:gridCol>
                    <a:gridCol w="2895600">
                      <a:extLst>
                        <a:ext uri="{9D8B030D-6E8A-4147-A177-3AD203B41FA5}">
                          <a16:colId xmlns:a16="http://schemas.microsoft.com/office/drawing/2014/main" val="2748674675"/>
                        </a:ext>
                      </a:extLst>
                    </a:gridCol>
                    <a:gridCol w="2819400">
                      <a:extLst>
                        <a:ext uri="{9D8B030D-6E8A-4147-A177-3AD203B41FA5}">
                          <a16:colId xmlns:a16="http://schemas.microsoft.com/office/drawing/2014/main" val="2326245811"/>
                        </a:ext>
                      </a:extLst>
                    </a:gridCol>
                    <a:gridCol w="1981200">
                      <a:extLst>
                        <a:ext uri="{9D8B030D-6E8A-4147-A177-3AD203B41FA5}">
                          <a16:colId xmlns:a16="http://schemas.microsoft.com/office/drawing/2014/main" val="2492252709"/>
                        </a:ext>
                      </a:extLst>
                    </a:gridCol>
                    <a:gridCol w="2286000">
                      <a:extLst>
                        <a:ext uri="{9D8B030D-6E8A-4147-A177-3AD203B41FA5}">
                          <a16:colId xmlns:a16="http://schemas.microsoft.com/office/drawing/2014/main" val="10227449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Nearest Neighbor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Naïve Bayes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Linear Logistic Regression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Linear SVM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4447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Objective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Instance-Based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Probabilistic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Probabilistic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Margin-based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31062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Decision Boundary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Partition by example distance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Usually linear, assumes features conditionally independent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Linear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Linear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29636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Model /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arg</m:t>
                                    </m:r>
                                    <m:limLow>
                                      <m:limLowPr>
                                        <m:ctrl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  <m:t>min</m:t>
                                        </m:r>
                                      </m:e>
                                      <m:lim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lim>
                                    </m:limLow>
                                  </m:fName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𝑑𝑖𝑠𝑡</m:t>
                                    </m:r>
                                    <m:d>
                                      <m:d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𝑡𝑟𝑛</m:t>
                                            </m:r>
                                          </m:sub>
                                        </m:sSub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[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],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US" sz="1600" dirty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𝑡𝑟𝑛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  <m:t>argmax</m:t>
                                        </m:r>
                                      </m:e>
                                      <m:lim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lim>
                                    </m:limLow>
                                  </m:fName>
                                  <m:e>
                                    <m:nary>
                                      <m:naryPr>
                                        <m:chr m:val="∏"/>
                                        <m:supHide m:val="on"/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/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d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</m:nary>
                                  </m:e>
                                </m:func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sz="16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endParaRPr lang="en-US" sz="16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  <m:t>argmax</m:t>
                                        </m:r>
                                      </m:e>
                                      <m:lim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lim>
                                    </m:limLow>
                                  </m:fName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𝑃</m:t>
                                    </m:r>
                                    <m:d>
                                      <m:d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:endParaRPr lang="en-US" sz="1600" b="0" i="1" dirty="0">
                            <a:latin typeface="Cambria Math" panose="02040503050406030204" pitchFamily="18" charset="0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𝑠𝑐𝑜𝑟𝑒</m:t>
                                </m:r>
                                <m:d>
                                  <m:d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=1</m:t>
                                    </m:r>
                                  </m:e>
                                </m:d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 </m:t>
                                </m:r>
                                <m:sSup>
                                  <m:sSupPr>
                                    <m:ctrlP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1" i="1" smtClean="0">
                                        <a:latin typeface="Cambria Math" panose="02040503050406030204" pitchFamily="18" charset="0"/>
                                      </a:rPr>
                                      <m:t>𝒘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𝒙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𝑏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63000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Strengths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Low bias</a:t>
                          </a:r>
                        </a:p>
                        <a:p>
                          <a:r>
                            <a:rPr lang="en-US" sz="1600" dirty="0"/>
                            <a:t>* No training time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Simple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Estimate from limited data</a:t>
                          </a:r>
                        </a:p>
                        <a:p>
                          <a:r>
                            <a:rPr lang="en-US" sz="1600" dirty="0"/>
                            <a:t>* Simple</a:t>
                          </a:r>
                        </a:p>
                        <a:p>
                          <a:r>
                            <a:rPr lang="en-US" sz="1600" dirty="0"/>
                            <a:t>* Fast training/prediction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Powerful in high dimensions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Good confidence estimates</a:t>
                          </a:r>
                        </a:p>
                        <a:p>
                          <a:r>
                            <a:rPr lang="en-US" sz="1600" dirty="0"/>
                            <a:t>* Fast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Powerful in high dimensions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Good generalization theory</a:t>
                          </a:r>
                        </a:p>
                        <a:p>
                          <a:r>
                            <a:rPr lang="en-US" sz="1600" dirty="0"/>
                            <a:t>* Fast prediction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289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Limitations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good and normalized input features</a:t>
                          </a:r>
                        </a:p>
                        <a:p>
                          <a:r>
                            <a:rPr lang="en-US" sz="1600" dirty="0"/>
                            <a:t>* Relatively slow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Limited modeling power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good input features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individually useful input features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334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327038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CD54DA9B-8303-F046-55EA-642E0BB453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34832099"/>
                  </p:ext>
                </p:extLst>
              </p:nvPr>
            </p:nvGraphicFramePr>
            <p:xfrm>
              <a:off x="381000" y="1143000"/>
              <a:ext cx="11430000" cy="5367465"/>
            </p:xfrm>
            <a:graphic>
              <a:graphicData uri="http://schemas.openxmlformats.org/drawingml/2006/table">
                <a:tbl>
                  <a:tblPr firstRow="1" bandRow="1">
                    <a:tableStyleId>{74C1A8A3-306A-4EB7-A6B1-4F7E0EB9C5D6}</a:tableStyleId>
                  </a:tblPr>
                  <a:tblGrid>
                    <a:gridCol w="1447800">
                      <a:extLst>
                        <a:ext uri="{9D8B030D-6E8A-4147-A177-3AD203B41FA5}">
                          <a16:colId xmlns:a16="http://schemas.microsoft.com/office/drawing/2014/main" val="187806707"/>
                        </a:ext>
                      </a:extLst>
                    </a:gridCol>
                    <a:gridCol w="2895600">
                      <a:extLst>
                        <a:ext uri="{9D8B030D-6E8A-4147-A177-3AD203B41FA5}">
                          <a16:colId xmlns:a16="http://schemas.microsoft.com/office/drawing/2014/main" val="2748674675"/>
                        </a:ext>
                      </a:extLst>
                    </a:gridCol>
                    <a:gridCol w="2819400">
                      <a:extLst>
                        <a:ext uri="{9D8B030D-6E8A-4147-A177-3AD203B41FA5}">
                          <a16:colId xmlns:a16="http://schemas.microsoft.com/office/drawing/2014/main" val="2326245811"/>
                        </a:ext>
                      </a:extLst>
                    </a:gridCol>
                    <a:gridCol w="1981200">
                      <a:extLst>
                        <a:ext uri="{9D8B030D-6E8A-4147-A177-3AD203B41FA5}">
                          <a16:colId xmlns:a16="http://schemas.microsoft.com/office/drawing/2014/main" val="2492252709"/>
                        </a:ext>
                      </a:extLst>
                    </a:gridCol>
                    <a:gridCol w="2286000">
                      <a:extLst>
                        <a:ext uri="{9D8B030D-6E8A-4147-A177-3AD203B41FA5}">
                          <a16:colId xmlns:a16="http://schemas.microsoft.com/office/drawing/2014/main" val="1022744985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Nearest Neighbor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Naïve Bayes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Linear Logistic Regression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Linear SVM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4447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Objective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Instance-Based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Probabilistic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Probabilistic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Margin-based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310628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Decision Boundary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Partition by example distance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Usually linear, assumes features conditionally independent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Linear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Linear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2963656"/>
                      </a:ext>
                    </a:extLst>
                  </a:tr>
                  <a:tr h="968185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Model /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105" t="-173585" r="-245263" b="-285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3996" t="-173585" r="-151620" b="-285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1846" t="-173585" r="-116000" b="-28553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267" t="-173585" r="-533" b="-28553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6300043"/>
                      </a:ext>
                    </a:extLst>
                  </a:tr>
                  <a:tr h="15544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Strengths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Low bias</a:t>
                          </a:r>
                        </a:p>
                        <a:p>
                          <a:r>
                            <a:rPr lang="en-US" sz="1600" dirty="0"/>
                            <a:t>* No training time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Simple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Estimate from limited data</a:t>
                          </a:r>
                        </a:p>
                        <a:p>
                          <a:r>
                            <a:rPr lang="en-US" sz="1600" dirty="0"/>
                            <a:t>* Simple</a:t>
                          </a:r>
                        </a:p>
                        <a:p>
                          <a:r>
                            <a:rPr lang="en-US" sz="1600" dirty="0"/>
                            <a:t>* Fast training/prediction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Powerful in high dimensions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Good confidence estimates</a:t>
                          </a:r>
                        </a:p>
                        <a:p>
                          <a:r>
                            <a:rPr lang="en-US" sz="1600" dirty="0"/>
                            <a:t>* Fast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Powerful in high dimensions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Good generalization theory</a:t>
                          </a:r>
                        </a:p>
                        <a:p>
                          <a:r>
                            <a:rPr lang="en-US" sz="1600" dirty="0"/>
                            <a:t>* Fast prediction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2899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Limitations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good and normalized input features</a:t>
                          </a:r>
                        </a:p>
                        <a:p>
                          <a:r>
                            <a:rPr lang="en-US" sz="1600" dirty="0"/>
                            <a:t>* Relatively slow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Limited modeling power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good input features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individually useful input features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334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3270384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88F46005-DBF1-0C0C-3751-6B5671B4F7D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43800" y="2847221"/>
            <a:ext cx="1978772" cy="49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123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220487-B5D6-E41F-0EDF-74F9B45366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419029-543D-A48C-F163-D96030B22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Regression methods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5E3E988-6E1F-E03A-5AD9-FE90029087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5636900"/>
                  </p:ext>
                </p:extLst>
              </p:nvPr>
            </p:nvGraphicFramePr>
            <p:xfrm>
              <a:off x="381000" y="1143000"/>
              <a:ext cx="11430000" cy="4813173"/>
            </p:xfrm>
            <a:graphic>
              <a:graphicData uri="http://schemas.openxmlformats.org/drawingml/2006/table">
                <a:tbl>
                  <a:tblPr firstRow="1" bandRow="1">
                    <a:tableStyleId>{74C1A8A3-306A-4EB7-A6B1-4F7E0EB9C5D6}</a:tableStyleId>
                  </a:tblPr>
                  <a:tblGrid>
                    <a:gridCol w="1447800">
                      <a:extLst>
                        <a:ext uri="{9D8B030D-6E8A-4147-A177-3AD203B41FA5}">
                          <a16:colId xmlns:a16="http://schemas.microsoft.com/office/drawing/2014/main" val="187806707"/>
                        </a:ext>
                      </a:extLst>
                    </a:gridCol>
                    <a:gridCol w="2895600">
                      <a:extLst>
                        <a:ext uri="{9D8B030D-6E8A-4147-A177-3AD203B41FA5}">
                          <a16:colId xmlns:a16="http://schemas.microsoft.com/office/drawing/2014/main" val="2748674675"/>
                        </a:ext>
                      </a:extLst>
                    </a:gridCol>
                    <a:gridCol w="2819400">
                      <a:extLst>
                        <a:ext uri="{9D8B030D-6E8A-4147-A177-3AD203B41FA5}">
                          <a16:colId xmlns:a16="http://schemas.microsoft.com/office/drawing/2014/main" val="2326245811"/>
                        </a:ext>
                      </a:extLst>
                    </a:gridCol>
                    <a:gridCol w="1981200">
                      <a:extLst>
                        <a:ext uri="{9D8B030D-6E8A-4147-A177-3AD203B41FA5}">
                          <a16:colId xmlns:a16="http://schemas.microsoft.com/office/drawing/2014/main" val="2492252709"/>
                        </a:ext>
                      </a:extLst>
                    </a:gridCol>
                    <a:gridCol w="2286000">
                      <a:extLst>
                        <a:ext uri="{9D8B030D-6E8A-4147-A177-3AD203B41FA5}">
                          <a16:colId xmlns:a16="http://schemas.microsoft.com/office/drawing/2014/main" val="10227449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Nearest Neighbor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Naïve Bayes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Linear Regression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Decision Tree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4447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Objective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Instance-Based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Probabilistic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Data fit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Probabilistic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310628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Decision Boundary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Partition by example distance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Usually linear, assumes features conditionally independent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Linear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Partition by selected boundaries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2963656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Model /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arg</m:t>
                                    </m:r>
                                    <m:limLow>
                                      <m:limLowPr>
                                        <m:ctrl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  <m:t>min</m:t>
                                        </m:r>
                                      </m:e>
                                      <m:lim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lim>
                                    </m:limLow>
                                  </m:fName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𝑑𝑖𝑠𝑡</m:t>
                                    </m:r>
                                    <m:d>
                                      <m:d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sSub>
                                          <m:sSub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𝑋</m:t>
                                            </m:r>
                                          </m:e>
                                          <m:sub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𝑡𝑟𝑛</m:t>
                                            </m:r>
                                          </m:sub>
                                        </m:sSub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[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],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𝑥</m:t>
                                        </m:r>
                                      </m:e>
                                    </m:d>
                                  </m:e>
                                </m:func>
                              </m:oMath>
                            </m:oMathPara>
                          </a14:m>
                          <a:endParaRPr lang="en-US" sz="1600" dirty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𝑡𝑟𝑛</m:t>
                                    </m:r>
                                  </m:sub>
                                </m:sSub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e>
                                      <m:sup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∗</m:t>
                                        </m:r>
                                      </m:sup>
                                    </m:sSup>
                                  </m:e>
                                </m:d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func>
                                  <m:func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limLow>
                                      <m:limLowPr>
                                        <m:ctrl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limLow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1600" b="0" i="0" smtClean="0">
                                            <a:latin typeface="Cambria Math" panose="02040503050406030204" pitchFamily="18" charset="0"/>
                                          </a:rPr>
                                          <m:t>argmax</m:t>
                                        </m:r>
                                      </m:e>
                                      <m:lim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lim>
                                    </m:limLow>
                                  </m:fName>
                                  <m:e>
                                    <m:nary>
                                      <m:naryPr>
                                        <m:chr m:val="∏"/>
                                        <m:supHide m:val="on"/>
                                        <m:ctrlP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naryPr>
                                      <m:sub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𝑖</m:t>
                                        </m:r>
                                      </m:sub>
                                      <m:sup/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d>
                                          <m:dPr>
                                            <m:ctrlP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dPr>
                                          <m:e>
                                            <m:sSub>
                                              <m:sSubPr>
                                                <m:ctrlP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sSubPr>
                                              <m:e>
                                                <m: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𝑥</m:t>
                                                </m:r>
                                              </m:e>
                                              <m:sub>
                                                <m:r>
                                                  <a:rPr lang="en-US" sz="1600" b="0" i="1" smtClean="0">
                                                    <a:latin typeface="Cambria Math" panose="02040503050406030204" pitchFamily="18" charset="0"/>
                                                  </a:rPr>
                                                  <m:t>𝑖</m:t>
                                                </m:r>
                                              </m:sub>
                                            </m:sSub>
                                          </m:e>
                                          <m:e>
                                            <m:r>
                                              <a:rPr lang="en-US" sz="1600" b="0" i="1" smtClean="0">
                                                <a:latin typeface="Cambria Math" panose="02040503050406030204" pitchFamily="18" charset="0"/>
                                              </a:rPr>
                                              <m:t>𝑦</m:t>
                                            </m:r>
                                          </m:e>
                                        </m:d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(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)</m:t>
                                        </m:r>
                                      </m:e>
                                    </m:nary>
                                  </m:e>
                                </m:func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𝑇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dirty="0">
                              <a:latin typeface="Cambria Math" panose="02040503050406030204" pitchFamily="18" charset="0"/>
                            </a:rPr>
                            <a:t>Conjunctive rules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>
                                <m:sSup>
                                  <m:sSupPr>
                                    <m:ctrlP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</m:sup>
                                </m:sSup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𝑙𝑒𝑎𝑓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16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3630004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Strengths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Low bias</a:t>
                          </a:r>
                        </a:p>
                        <a:p>
                          <a:r>
                            <a:rPr lang="en-US" sz="1600" dirty="0"/>
                            <a:t>* No training time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Simple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Estimate from limited data</a:t>
                          </a:r>
                        </a:p>
                        <a:p>
                          <a:r>
                            <a:rPr lang="en-US" sz="1600" dirty="0"/>
                            <a:t>* Simple</a:t>
                          </a:r>
                        </a:p>
                        <a:p>
                          <a:r>
                            <a:rPr lang="en-US" sz="1600" dirty="0"/>
                            <a:t>* Fast training/prediction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Powerful in high dimensions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Fast prediction</a:t>
                          </a:r>
                        </a:p>
                        <a:p>
                          <a:r>
                            <a:rPr lang="en-US" sz="1600" dirty="0"/>
                            <a:t>* Coefficients may be interpretable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Explainable decision function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Does not require feature scaling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2899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Limitations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good and normalized input features</a:t>
                          </a:r>
                        </a:p>
                        <a:p>
                          <a:r>
                            <a:rPr lang="en-US" sz="1600" dirty="0"/>
                            <a:t>* Relatively slow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Limited modeling power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good input features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One tree tends to either generalize poorly or underfit the data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334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3270384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4" name="Table 4">
                <a:extLst>
                  <a:ext uri="{FF2B5EF4-FFF2-40B4-BE49-F238E27FC236}">
                    <a16:creationId xmlns:a16="http://schemas.microsoft.com/office/drawing/2014/main" id="{95E3E988-6E1F-E03A-5AD9-FE900290873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15636900"/>
                  </p:ext>
                </p:extLst>
              </p:nvPr>
            </p:nvGraphicFramePr>
            <p:xfrm>
              <a:off x="381000" y="1143000"/>
              <a:ext cx="11430000" cy="4813173"/>
            </p:xfrm>
            <a:graphic>
              <a:graphicData uri="http://schemas.openxmlformats.org/drawingml/2006/table">
                <a:tbl>
                  <a:tblPr firstRow="1" bandRow="1">
                    <a:tableStyleId>{74C1A8A3-306A-4EB7-A6B1-4F7E0EB9C5D6}</a:tableStyleId>
                  </a:tblPr>
                  <a:tblGrid>
                    <a:gridCol w="1447800">
                      <a:extLst>
                        <a:ext uri="{9D8B030D-6E8A-4147-A177-3AD203B41FA5}">
                          <a16:colId xmlns:a16="http://schemas.microsoft.com/office/drawing/2014/main" val="187806707"/>
                        </a:ext>
                      </a:extLst>
                    </a:gridCol>
                    <a:gridCol w="2895600">
                      <a:extLst>
                        <a:ext uri="{9D8B030D-6E8A-4147-A177-3AD203B41FA5}">
                          <a16:colId xmlns:a16="http://schemas.microsoft.com/office/drawing/2014/main" val="2748674675"/>
                        </a:ext>
                      </a:extLst>
                    </a:gridCol>
                    <a:gridCol w="2819400">
                      <a:extLst>
                        <a:ext uri="{9D8B030D-6E8A-4147-A177-3AD203B41FA5}">
                          <a16:colId xmlns:a16="http://schemas.microsoft.com/office/drawing/2014/main" val="2326245811"/>
                        </a:ext>
                      </a:extLst>
                    </a:gridCol>
                    <a:gridCol w="1981200">
                      <a:extLst>
                        <a:ext uri="{9D8B030D-6E8A-4147-A177-3AD203B41FA5}">
                          <a16:colId xmlns:a16="http://schemas.microsoft.com/office/drawing/2014/main" val="2492252709"/>
                        </a:ext>
                      </a:extLst>
                    </a:gridCol>
                    <a:gridCol w="2286000">
                      <a:extLst>
                        <a:ext uri="{9D8B030D-6E8A-4147-A177-3AD203B41FA5}">
                          <a16:colId xmlns:a16="http://schemas.microsoft.com/office/drawing/2014/main" val="1022744985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Nearest Neighbor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Naïve Bayes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Linear Regression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Decision Tree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64447403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Objective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Instance-Based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Probabilistic 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Data fit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Probabilistic 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783106286"/>
                      </a:ext>
                    </a:extLst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Decision Boundary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Partition by example distance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Usually linear, assumes features conditionally independent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Linear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Partition by selected boundaries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372963656"/>
                      </a:ext>
                    </a:extLst>
                  </a:tr>
                  <a:tr h="683133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Model /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0105" t="-207143" r="-245263" b="-4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153996" t="-207143" r="-151620" b="-4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361846" t="-207143" r="-116000" b="-4053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400267" t="-207143" r="-533" b="-40535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736300043"/>
                      </a:ext>
                    </a:extLst>
                  </a:tr>
                  <a:tr h="155448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Strengths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Low bias</a:t>
                          </a:r>
                        </a:p>
                        <a:p>
                          <a:r>
                            <a:rPr lang="en-US" sz="1600" dirty="0"/>
                            <a:t>* No training time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Simple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Estimate from limited data</a:t>
                          </a:r>
                        </a:p>
                        <a:p>
                          <a:r>
                            <a:rPr lang="en-US" sz="1600" dirty="0"/>
                            <a:t>* Simple</a:t>
                          </a:r>
                        </a:p>
                        <a:p>
                          <a:r>
                            <a:rPr lang="en-US" sz="1600" dirty="0"/>
                            <a:t>* Fast training/prediction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Powerful in high dimensions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Fast prediction</a:t>
                          </a:r>
                        </a:p>
                        <a:p>
                          <a:r>
                            <a:rPr lang="en-US" sz="1600" dirty="0"/>
                            <a:t>* Coefficients may be interpretable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Explainable decision function</a:t>
                          </a:r>
                        </a:p>
                        <a:p>
                          <a:r>
                            <a:rPr lang="en-US" sz="1600" dirty="0"/>
                            <a:t>* Widely applicable</a:t>
                          </a:r>
                        </a:p>
                        <a:p>
                          <a:r>
                            <a:rPr lang="en-US" sz="1600" dirty="0"/>
                            <a:t>* Does not require feature scaling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128993"/>
                      </a:ext>
                    </a:extLst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en-US" dirty="0"/>
                            <a:t>Limitations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good and normalized input features</a:t>
                          </a:r>
                        </a:p>
                        <a:p>
                          <a:r>
                            <a:rPr lang="en-US" sz="1600" dirty="0"/>
                            <a:t>* Relatively slow prediction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Limited modeling power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Relies on good input features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600" dirty="0"/>
                            <a:t>* One tree tends to either generalize poorly or underfit the data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69733445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327038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15C339F1-B1E3-6DE5-0675-CA8E59FB6B64}"/>
              </a:ext>
            </a:extLst>
          </p:cNvPr>
          <p:cNvSpPr/>
          <p:nvPr/>
        </p:nvSpPr>
        <p:spPr>
          <a:xfrm>
            <a:off x="7543800" y="914400"/>
            <a:ext cx="1981200" cy="5257800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5D71ACD-22FB-59DA-2943-9782B09BA09E}"/>
              </a:ext>
            </a:extLst>
          </p:cNvPr>
          <p:cNvSpPr/>
          <p:nvPr/>
        </p:nvSpPr>
        <p:spPr>
          <a:xfrm>
            <a:off x="9583615" y="914400"/>
            <a:ext cx="2438400" cy="556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058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A948A-4886-5810-C31D-35BD43D346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3CA84-5F6D-5A38-65F7-FBF61B87F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Training a 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9956E3F-2929-DE7F-7B79-98D136C97D3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600" y="990600"/>
                <a:ext cx="10972800" cy="5638800"/>
              </a:xfrm>
            </p:spPr>
            <p:txBody>
              <a:bodyPr>
                <a:normAutofit fontScale="92500" lnSpcReduction="10000"/>
              </a:bodyPr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32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200" b="1" i="1">
                            <a:latin typeface="Cambria Math" panose="02040503050406030204" pitchFamily="18" charset="0"/>
                          </a:rPr>
                          <m:t>𝑿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;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</m:d>
                  </m:oMath>
                </a14:m>
                <a:r>
                  <a:rPr lang="en-US" dirty="0"/>
                  <a:t>: the model, e.g.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𝒙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/>
                  <a:t>: parameters of the model (e.g. </a:t>
                </a:r>
                <a14:m>
                  <m:oMath xmlns:m="http://schemas.openxmlformats.org/officeDocument/2006/math"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r>
                  <a:rPr lang="en-US" dirty="0"/>
                  <a:t>)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: pairs of training samples</a:t>
                </a:r>
              </a:p>
              <a:p>
                <a14:m>
                  <m:oMath xmlns:m="http://schemas.openxmlformats.org/officeDocument/2006/math">
                    <m:r>
                      <a:rPr lang="en-US" sz="320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𝑜𝑠𝑠</m:t>
                    </m:r>
                  </m:oMath>
                </a14:m>
                <a:r>
                  <a:rPr lang="en-US" dirty="0"/>
                  <a:t>(): defines what makes a good model</a:t>
                </a:r>
              </a:p>
              <a:p>
                <a:pPr lvl="1"/>
                <a:r>
                  <a:rPr lang="en-US" dirty="0"/>
                  <a:t>Good predictions, e.g. minimize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  <m:sup/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log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sSub>
                          <m:sSubPr>
                            <m:ctrlPr>
                              <a:rPr lang="en-US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1" smtClean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Likely parameters, e.g. minimize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</a:rPr>
                          <m:t>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  <m:r>
                      <a:rPr lang="en-US" b="1" i="1" smtClean="0">
                        <a:latin typeface="Cambria Math" panose="02040503050406030204" pitchFamily="18" charset="0"/>
                      </a:rPr>
                      <m:t>𝒘</m:t>
                    </m:r>
                  </m:oMath>
                </a14:m>
                <a:endParaRPr lang="en-US" b="1" dirty="0"/>
              </a:p>
              <a:p>
                <a:pPr lvl="2"/>
                <a:r>
                  <a:rPr lang="en-US" dirty="0"/>
                  <a:t>Regularization and priors indicate preference for particular solutions, which tends to improve generalization (for well chosen parameters) and can be necessary to obtain a unique solution</a:t>
                </a:r>
              </a:p>
              <a:p>
                <a:pPr lvl="1"/>
                <a:endParaRPr lang="en-US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F02714-2A62-CA35-FC84-0B5ABCC5C36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0" y="990600"/>
                <a:ext cx="10972800" cy="5638800"/>
              </a:xfrm>
              <a:blipFill>
                <a:blip r:embed="rId2"/>
                <a:stretch>
                  <a:fillRect r="-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7DAF235F-9B6B-8936-EA79-736DC7496A95}"/>
                  </a:ext>
                </a:extLst>
              </p:cNvPr>
              <p:cNvSpPr txBox="1"/>
              <p:nvPr/>
            </p:nvSpPr>
            <p:spPr>
              <a:xfrm>
                <a:off x="2209800" y="1371600"/>
                <a:ext cx="7239000" cy="10969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>
                      <m:sSup>
                        <m:sSup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p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sz="4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4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4400" b="0" i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4400" b="0" i="0" smtClean="0">
                                  <a:latin typeface="Cambria Math" panose="02040503050406030204" pitchFamily="18" charset="0"/>
                                </a:rPr>
                                <m:t>argmin</m:t>
                              </m:r>
                            </m:e>
                            <m:lim>
                              <m:r>
                                <a:rPr lang="en-US" sz="4400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lim>
                          </m:limLow>
                        </m:fName>
                        <m:e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4400" b="0" i="1" smtClean="0">
                              <a:latin typeface="Cambria Math" panose="02040503050406030204" pitchFamily="18" charset="0"/>
                            </a:rPr>
                            <m:t>𝑜𝑠𝑠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4400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4400" b="1" i="1">
                                  <a:latin typeface="Cambria Math" panose="02040503050406030204" pitchFamily="18" charset="0"/>
                                </a:rPr>
                                <m:t>𝑿</m:t>
                              </m:r>
                              <m:r>
                                <a:rPr lang="en-US" sz="4400" i="1">
                                  <a:latin typeface="Cambria Math" panose="02040503050406030204" pitchFamily="18" charset="0"/>
                                </a:rPr>
                                <m:t>;</m:t>
                              </m:r>
                              <m:r>
                                <a:rPr lang="en-US" sz="4400" i="1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e>
                          </m:d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4400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sz="4400" i="1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4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F321B613-F11E-273E-C081-37F6CA5213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9800" y="1371600"/>
                <a:ext cx="7239000" cy="10969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62257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0B2D3-0DF8-FC9D-3D50-8FB53E7353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A2002-47C4-701A-2D12-33C02D73E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evaluation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46719-F5FA-203C-153A-40BCFF4FB7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219200"/>
            <a:ext cx="10972800" cy="5135563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Collect/define training, validation, and test sets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Decide on some candidate models and hyperparameters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 each candidate: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Learn parameters with </a:t>
            </a:r>
            <a:r>
              <a:rPr lang="en-US" b="1" dirty="0"/>
              <a:t>training set</a:t>
            </a:r>
          </a:p>
          <a:p>
            <a:pPr marL="914400" lvl="1" indent="-514350">
              <a:buFont typeface="+mj-lt"/>
              <a:buAutoNum type="alphaLcPeriod"/>
            </a:pPr>
            <a:r>
              <a:rPr lang="en-US" dirty="0"/>
              <a:t>Evaluate trained model on the </a:t>
            </a:r>
            <a:r>
              <a:rPr lang="en-US" b="1" dirty="0"/>
              <a:t>validation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Select best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Evaluate best model’s performance on the </a:t>
            </a:r>
            <a:r>
              <a:rPr lang="en-US" b="1" dirty="0"/>
              <a:t>test set</a:t>
            </a:r>
          </a:p>
          <a:p>
            <a:pPr marL="914400" lvl="1" indent="-514350"/>
            <a:r>
              <a:rPr lang="en-US" dirty="0"/>
              <a:t>Cross-validation can be used as an alternative</a:t>
            </a:r>
          </a:p>
          <a:p>
            <a:pPr marL="914400" lvl="1" indent="-514350"/>
            <a:r>
              <a:rPr lang="en-US" dirty="0"/>
              <a:t>Common measures include error or accuracy, root mean squared error, precision-recall</a:t>
            </a:r>
          </a:p>
        </p:txBody>
      </p:sp>
    </p:spTree>
    <p:extLst>
      <p:ext uri="{BB962C8B-B14F-4D97-AF65-F5344CB8AC3E}">
        <p14:creationId xmlns:p14="http://schemas.microsoft.com/office/powerpoint/2010/main" val="42389883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48FC9-37D7-C1BA-0690-C99BDF165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18EC0-C1F4-5176-C10A-78E9F4596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PCA/Embedding (L5)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49339-305F-78D0-051D-C2134A0C08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990600"/>
            <a:ext cx="6781800" cy="5135563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PCA reduces dimensions by linear projection</a:t>
            </a:r>
          </a:p>
          <a:p>
            <a:pPr lvl="1"/>
            <a:r>
              <a:rPr lang="en-US" dirty="0"/>
              <a:t>Preserves variance to reproduce data as well as possible, according to mean squared error</a:t>
            </a:r>
          </a:p>
          <a:p>
            <a:pPr lvl="1"/>
            <a:r>
              <a:rPr lang="en-US" dirty="0"/>
              <a:t>May not preserve local connectivity structure or discriminative information</a:t>
            </a:r>
          </a:p>
          <a:p>
            <a:endParaRPr lang="en-US" dirty="0"/>
          </a:p>
          <a:p>
            <a:r>
              <a:rPr lang="en-US" dirty="0"/>
              <a:t>Other methods try to preserve relationships between points</a:t>
            </a:r>
          </a:p>
          <a:p>
            <a:pPr lvl="1"/>
            <a:r>
              <a:rPr lang="en-US" dirty="0"/>
              <a:t>MDS: preserve pairwise distances</a:t>
            </a:r>
          </a:p>
          <a:p>
            <a:pPr lvl="1"/>
            <a:r>
              <a:rPr lang="en-US" dirty="0" err="1"/>
              <a:t>IsoMap</a:t>
            </a:r>
            <a:r>
              <a:rPr lang="en-US" dirty="0"/>
              <a:t>: MDS but using a graph-based distance</a:t>
            </a:r>
          </a:p>
          <a:p>
            <a:pPr lvl="1"/>
            <a:r>
              <a:rPr lang="en-US" dirty="0"/>
              <a:t>t-SNE: preserve a probabilistic distribution of neighbors for each point (also focusing on closest points)</a:t>
            </a:r>
          </a:p>
          <a:p>
            <a:pPr lvl="1"/>
            <a:r>
              <a:rPr lang="en-US" dirty="0"/>
              <a:t>UMAP: incorporates k-</a:t>
            </a:r>
            <a:r>
              <a:rPr lang="en-US" dirty="0" err="1"/>
              <a:t>nn</a:t>
            </a:r>
            <a:r>
              <a:rPr lang="en-US" dirty="0"/>
              <a:t> structure, spectral embedding, and more to achieve good embeddings relatively quickly</a:t>
            </a:r>
          </a:p>
          <a:p>
            <a:pPr lvl="1"/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7A1601B-A511-FF41-EA00-14F1E1DF16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124200"/>
            <a:ext cx="4285862" cy="327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Screen Shot 2013-12-02 at 10.00.27 PM.png">
            <a:extLst>
              <a:ext uri="{FF2B5EF4-FFF2-40B4-BE49-F238E27FC236}">
                <a16:creationId xmlns:a16="http://schemas.microsoft.com/office/drawing/2014/main" id="{4767268D-EEAA-2B08-71D4-1C8B3069DFB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44"/>
          <a:stretch/>
        </p:blipFill>
        <p:spPr>
          <a:xfrm>
            <a:off x="7696200" y="242737"/>
            <a:ext cx="4285862" cy="2881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8472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A578A-D308-ED4A-76EF-056F8261E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73507-4D7F-15C8-1152-3402539CE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Linear Regression (L6)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93E111-9351-C90B-4862-F800B92E9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914400"/>
            <a:ext cx="4876800" cy="5943600"/>
          </a:xfrm>
        </p:spPr>
        <p:txBody>
          <a:bodyPr>
            <a:noAutofit/>
          </a:bodyPr>
          <a:lstStyle/>
          <a:p>
            <a:endParaRPr lang="en-US" sz="2000" dirty="0"/>
          </a:p>
          <a:p>
            <a:r>
              <a:rPr lang="en-US" sz="2000" dirty="0"/>
              <a:t>Linear regression fits a linear model to a set of feature points to predict a continuous value</a:t>
            </a:r>
          </a:p>
          <a:p>
            <a:pPr lvl="1"/>
            <a:r>
              <a:rPr lang="en-US" sz="1800" dirty="0"/>
              <a:t>Explain relationships</a:t>
            </a:r>
          </a:p>
          <a:p>
            <a:pPr lvl="1"/>
            <a:r>
              <a:rPr lang="en-US" sz="1800" dirty="0"/>
              <a:t>Predict values</a:t>
            </a:r>
          </a:p>
          <a:p>
            <a:pPr lvl="1"/>
            <a:r>
              <a:rPr lang="en-US" sz="1800" dirty="0"/>
              <a:t>Extrapolate observations</a:t>
            </a:r>
          </a:p>
          <a:p>
            <a:endParaRPr lang="en-US" sz="2000" dirty="0"/>
          </a:p>
          <a:p>
            <a:r>
              <a:rPr lang="en-US" sz="2000" dirty="0"/>
              <a:t>Regularization prevents overfitting by restricting the magnitude of feature weights</a:t>
            </a:r>
          </a:p>
          <a:p>
            <a:pPr lvl="1"/>
            <a:r>
              <a:rPr lang="en-US" sz="1600" dirty="0"/>
              <a:t>L1: prefers to assign a lot of weight to the most useful features</a:t>
            </a:r>
          </a:p>
          <a:p>
            <a:pPr lvl="1"/>
            <a:r>
              <a:rPr lang="en-US" sz="1600" dirty="0"/>
              <a:t>L2: prefers to assign smaller weight to everything</a:t>
            </a:r>
          </a:p>
          <a:p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C6CA2BB-0C68-A8ED-FC50-8C6B685A7AE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965"/>
          <a:stretch/>
        </p:blipFill>
        <p:spPr>
          <a:xfrm>
            <a:off x="6781803" y="152400"/>
            <a:ext cx="3660290" cy="3657600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330793-E4C8-EB3B-42AB-C4890B628A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973" y="3990975"/>
            <a:ext cx="3295127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185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10D4B-868F-EAAB-6E50-82098105E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Practice questions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CFF567-B395-E281-39B4-D80D4670AD25}"/>
              </a:ext>
            </a:extLst>
          </p:cNvPr>
          <p:cNvSpPr txBox="1"/>
          <p:nvPr/>
        </p:nvSpPr>
        <p:spPr>
          <a:xfrm>
            <a:off x="1714500" y="1143000"/>
            <a:ext cx="8763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hlinkClick r:id="rId2"/>
              </a:rPr>
              <a:t>https://tinyurl.com/AML441-Exam1Review</a:t>
            </a:r>
            <a:r>
              <a:rPr lang="en-US" sz="3200" dirty="0"/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E14C38-7996-06B5-BBDD-9FA05B822B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133600"/>
            <a:ext cx="410527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001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EAC76D-D0FF-2504-D21D-90EE60B51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All in-class practice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53342-E7E8-D05A-5B02-47C24F001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2200" y="990600"/>
            <a:ext cx="9220200" cy="513556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https://tinyurl.com/AML441-AllQs</a:t>
            </a:r>
            <a:r>
              <a:rPr lang="en-US" dirty="0"/>
              <a:t>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95E4BF-3866-EB4E-B7A0-431EEAD964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2097088"/>
            <a:ext cx="4105275" cy="410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33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121631</TotalTime>
  <Words>1055</Words>
  <Application>Microsoft Office PowerPoint</Application>
  <PresentationFormat>Widescreen</PresentationFormat>
  <Paragraphs>195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Cambria Math</vt:lpstr>
      <vt:lpstr>Office Theme</vt:lpstr>
      <vt:lpstr>Recap and Review – Exam 1</vt:lpstr>
      <vt:lpstr>Bias-Variance Trade-off</vt:lpstr>
      <vt:lpstr>PowerPoint Presentation</vt:lpstr>
      <vt:lpstr>Bias-Variance / Generalization</vt:lpstr>
      <vt:lpstr>Performance vs training size</vt:lpstr>
      <vt:lpstr>How to think about a ML model</vt:lpstr>
      <vt:lpstr>Classification methods</vt:lpstr>
      <vt:lpstr>Regression methods</vt:lpstr>
      <vt:lpstr>Training a model</vt:lpstr>
      <vt:lpstr>Model evaluation process</vt:lpstr>
      <vt:lpstr>PCA/Embedding (L5)</vt:lpstr>
      <vt:lpstr>Linear Regression (L6)</vt:lpstr>
      <vt:lpstr>Practice questions</vt:lpstr>
      <vt:lpstr>All in-class practice 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Derek Hoiem</dc:creator>
  <cp:lastModifiedBy>Hoiem, Derek W</cp:lastModifiedBy>
  <cp:revision>257</cp:revision>
  <cp:lastPrinted>2023-01-18T22:14:20Z</cp:lastPrinted>
  <dcterms:created xsi:type="dcterms:W3CDTF">2009-12-16T02:55:56Z</dcterms:created>
  <dcterms:modified xsi:type="dcterms:W3CDTF">2026-10-01T15:57:09Z</dcterms:modified>
</cp:coreProperties>
</file>