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1049" r:id="rId3"/>
    <p:sldId id="1114" r:id="rId4"/>
    <p:sldId id="1074" r:id="rId5"/>
    <p:sldId id="1096" r:id="rId6"/>
    <p:sldId id="1075" r:id="rId7"/>
    <p:sldId id="1076" r:id="rId8"/>
    <p:sldId id="1077" r:id="rId9"/>
    <p:sldId id="1078" r:id="rId10"/>
    <p:sldId id="1079" r:id="rId11"/>
    <p:sldId id="1080" r:id="rId12"/>
    <p:sldId id="1081" r:id="rId13"/>
    <p:sldId id="1107" r:id="rId14"/>
    <p:sldId id="1098" r:id="rId15"/>
    <p:sldId id="1099" r:id="rId16"/>
    <p:sldId id="1100" r:id="rId17"/>
    <p:sldId id="1101" r:id="rId18"/>
    <p:sldId id="1084" r:id="rId19"/>
    <p:sldId id="1083" r:id="rId20"/>
    <p:sldId id="1109" r:id="rId21"/>
    <p:sldId id="1110" r:id="rId22"/>
    <p:sldId id="1111" r:id="rId23"/>
    <p:sldId id="1112" r:id="rId24"/>
    <p:sldId id="1113" r:id="rId25"/>
    <p:sldId id="1094" r:id="rId26"/>
    <p:sldId id="1093" r:id="rId27"/>
    <p:sldId id="1095" r:id="rId28"/>
    <p:sldId id="1106" r:id="rId29"/>
    <p:sldId id="258" r:id="rId30"/>
    <p:sldId id="259" r:id="rId31"/>
    <p:sldId id="1108" r:id="rId32"/>
    <p:sldId id="1092" r:id="rId33"/>
    <p:sldId id="1090" r:id="rId34"/>
    <p:sldId id="1091" r:id="rId35"/>
    <p:sldId id="1105" r:id="rId36"/>
    <p:sldId id="1085" r:id="rId37"/>
    <p:sldId id="1103" r:id="rId38"/>
    <p:sldId id="1104" r:id="rId39"/>
    <p:sldId id="1086" r:id="rId40"/>
    <p:sldId id="1087" r:id="rId41"/>
    <p:sldId id="1088" r:id="rId42"/>
    <p:sldId id="1089" r:id="rId43"/>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4FFDA"/>
    <a:srgbClr val="57B8A1"/>
    <a:srgbClr val="B9E7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E8C45-BAE5-49DF-9158-7E2A50447932}" v="38" dt="2025-12-04T16:58:25.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8" autoAdjust="0"/>
    <p:restoredTop sz="88601" autoAdjust="0"/>
  </p:normalViewPr>
  <p:slideViewPr>
    <p:cSldViewPr>
      <p:cViewPr varScale="1">
        <p:scale>
          <a:sx n="80" d="100"/>
          <a:sy n="80" d="100"/>
        </p:scale>
        <p:origin x="396" y="96"/>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iem, Derek W" userId="08a2a5d7-ecbe-4300-b3e9-ea7b21108f06" providerId="ADAL" clId="{56B97E5F-FBF2-4CA1-AC83-62102CBE087E}"/>
    <pc:docChg chg="undo custSel addSld delSld modSld sldOrd">
      <pc:chgData name="Hoiem, Derek W" userId="08a2a5d7-ecbe-4300-b3e9-ea7b21108f06" providerId="ADAL" clId="{56B97E5F-FBF2-4CA1-AC83-62102CBE087E}" dt="2025-12-04T16:58:46.693" v="5470" actId="1076"/>
      <pc:docMkLst>
        <pc:docMk/>
      </pc:docMkLst>
      <pc:sldChg chg="mod modShow">
        <pc:chgData name="Hoiem, Derek W" userId="08a2a5d7-ecbe-4300-b3e9-ea7b21108f06" providerId="ADAL" clId="{56B97E5F-FBF2-4CA1-AC83-62102CBE087E}" dt="2025-12-04T05:09:00.578" v="4543" actId="729"/>
        <pc:sldMkLst>
          <pc:docMk/>
          <pc:sldMk cId="3427979555" sldId="258"/>
        </pc:sldMkLst>
      </pc:sldChg>
      <pc:sldChg chg="mod modShow">
        <pc:chgData name="Hoiem, Derek W" userId="08a2a5d7-ecbe-4300-b3e9-ea7b21108f06" providerId="ADAL" clId="{56B97E5F-FBF2-4CA1-AC83-62102CBE087E}" dt="2025-12-04T05:09:03.356" v="4544" actId="729"/>
        <pc:sldMkLst>
          <pc:docMk/>
          <pc:sldMk cId="74718584" sldId="259"/>
        </pc:sldMkLst>
      </pc:sldChg>
      <pc:sldChg chg="del">
        <pc:chgData name="Hoiem, Derek W" userId="08a2a5d7-ecbe-4300-b3e9-ea7b21108f06" providerId="ADAL" clId="{56B97E5F-FBF2-4CA1-AC83-62102CBE087E}" dt="2025-12-04T05:16:05.392" v="4910" actId="47"/>
        <pc:sldMkLst>
          <pc:docMk/>
          <pc:sldMk cId="393734592" sldId="1082"/>
        </pc:sldMkLst>
      </pc:sldChg>
      <pc:sldChg chg="addSp delSp modSp mod">
        <pc:chgData name="Hoiem, Derek W" userId="08a2a5d7-ecbe-4300-b3e9-ea7b21108f06" providerId="ADAL" clId="{56B97E5F-FBF2-4CA1-AC83-62102CBE087E}" dt="2025-12-04T05:13:32.566" v="4818" actId="20577"/>
        <pc:sldMkLst>
          <pc:docMk/>
          <pc:sldMk cId="356066704" sldId="1083"/>
        </pc:sldMkLst>
        <pc:spChg chg="mod">
          <ac:chgData name="Hoiem, Derek W" userId="08a2a5d7-ecbe-4300-b3e9-ea7b21108f06" providerId="ADAL" clId="{56B97E5F-FBF2-4CA1-AC83-62102CBE087E}" dt="2025-12-04T05:13:32.566" v="4818" actId="20577"/>
          <ac:spMkLst>
            <pc:docMk/>
            <pc:sldMk cId="356066704" sldId="1083"/>
            <ac:spMk id="2" creationId="{EB3F96FB-1B17-288F-FCD3-DF13A90DD09E}"/>
          </ac:spMkLst>
        </pc:spChg>
        <pc:spChg chg="del mod">
          <ac:chgData name="Hoiem, Derek W" userId="08a2a5d7-ecbe-4300-b3e9-ea7b21108f06" providerId="ADAL" clId="{56B97E5F-FBF2-4CA1-AC83-62102CBE087E}" dt="2025-12-04T05:11:07.458" v="4590" actId="478"/>
          <ac:spMkLst>
            <pc:docMk/>
            <pc:sldMk cId="356066704" sldId="1083"/>
            <ac:spMk id="3" creationId="{23B1AE5E-7F9C-45D6-EEE5-476E5C03B407}"/>
          </ac:spMkLst>
        </pc:spChg>
        <pc:spChg chg="add del mod">
          <ac:chgData name="Hoiem, Derek W" userId="08a2a5d7-ecbe-4300-b3e9-ea7b21108f06" providerId="ADAL" clId="{56B97E5F-FBF2-4CA1-AC83-62102CBE087E}" dt="2025-12-04T05:11:09.840" v="4591" actId="478"/>
          <ac:spMkLst>
            <pc:docMk/>
            <pc:sldMk cId="356066704" sldId="1083"/>
            <ac:spMk id="4" creationId="{462DC6B4-2CE9-60BC-CA70-CD408C093178}"/>
          </ac:spMkLst>
        </pc:spChg>
        <pc:spChg chg="add mod">
          <ac:chgData name="Hoiem, Derek W" userId="08a2a5d7-ecbe-4300-b3e9-ea7b21108f06" providerId="ADAL" clId="{56B97E5F-FBF2-4CA1-AC83-62102CBE087E}" dt="2025-12-04T05:11:10.622" v="4592"/>
          <ac:spMkLst>
            <pc:docMk/>
            <pc:sldMk cId="356066704" sldId="1083"/>
            <ac:spMk id="5" creationId="{CF5D24F5-3771-E9FF-B5FC-40B15B757BA4}"/>
          </ac:spMkLst>
        </pc:spChg>
        <pc:spChg chg="add mod">
          <ac:chgData name="Hoiem, Derek W" userId="08a2a5d7-ecbe-4300-b3e9-ea7b21108f06" providerId="ADAL" clId="{56B97E5F-FBF2-4CA1-AC83-62102CBE087E}" dt="2025-12-04T05:11:10.622" v="4592"/>
          <ac:spMkLst>
            <pc:docMk/>
            <pc:sldMk cId="356066704" sldId="1083"/>
            <ac:spMk id="6" creationId="{CB3424AB-468D-B3F6-D32F-4D744B38C923}"/>
          </ac:spMkLst>
        </pc:spChg>
        <pc:spChg chg="add mod">
          <ac:chgData name="Hoiem, Derek W" userId="08a2a5d7-ecbe-4300-b3e9-ea7b21108f06" providerId="ADAL" clId="{56B97E5F-FBF2-4CA1-AC83-62102CBE087E}" dt="2025-12-04T05:11:10.622" v="4592"/>
          <ac:spMkLst>
            <pc:docMk/>
            <pc:sldMk cId="356066704" sldId="1083"/>
            <ac:spMk id="7" creationId="{B8DB2AF2-C70F-3F4B-90C3-7A88E82F0BBB}"/>
          </ac:spMkLst>
        </pc:spChg>
        <pc:spChg chg="add mod">
          <ac:chgData name="Hoiem, Derek W" userId="08a2a5d7-ecbe-4300-b3e9-ea7b21108f06" providerId="ADAL" clId="{56B97E5F-FBF2-4CA1-AC83-62102CBE087E}" dt="2025-12-04T05:11:10.622" v="4592"/>
          <ac:spMkLst>
            <pc:docMk/>
            <pc:sldMk cId="356066704" sldId="1083"/>
            <ac:spMk id="8" creationId="{3E03AF61-D411-CCAC-2FD8-33ACD5474DB5}"/>
          </ac:spMkLst>
        </pc:spChg>
        <pc:spChg chg="add mod">
          <ac:chgData name="Hoiem, Derek W" userId="08a2a5d7-ecbe-4300-b3e9-ea7b21108f06" providerId="ADAL" clId="{56B97E5F-FBF2-4CA1-AC83-62102CBE087E}" dt="2025-12-04T05:11:35.390" v="4597" actId="1076"/>
          <ac:spMkLst>
            <pc:docMk/>
            <pc:sldMk cId="356066704" sldId="1083"/>
            <ac:spMk id="9" creationId="{02168853-924E-D323-1BEA-05C9EE4D7575}"/>
          </ac:spMkLst>
        </pc:spChg>
        <pc:spChg chg="add mod">
          <ac:chgData name="Hoiem, Derek W" userId="08a2a5d7-ecbe-4300-b3e9-ea7b21108f06" providerId="ADAL" clId="{56B97E5F-FBF2-4CA1-AC83-62102CBE087E}" dt="2025-12-04T05:11:27.842" v="4595" actId="14100"/>
          <ac:spMkLst>
            <pc:docMk/>
            <pc:sldMk cId="356066704" sldId="1083"/>
            <ac:spMk id="10" creationId="{55B5E7E3-9A19-A94E-F818-B5E7F3B097DF}"/>
          </ac:spMkLst>
        </pc:spChg>
        <pc:spChg chg="add mod">
          <ac:chgData name="Hoiem, Derek W" userId="08a2a5d7-ecbe-4300-b3e9-ea7b21108f06" providerId="ADAL" clId="{56B97E5F-FBF2-4CA1-AC83-62102CBE087E}" dt="2025-12-04T05:11:27.842" v="4595" actId="14100"/>
          <ac:spMkLst>
            <pc:docMk/>
            <pc:sldMk cId="356066704" sldId="1083"/>
            <ac:spMk id="11" creationId="{828DCE5C-BB4D-C7DC-D4F6-9D5251D3030C}"/>
          </ac:spMkLst>
        </pc:spChg>
        <pc:spChg chg="add mod">
          <ac:chgData name="Hoiem, Derek W" userId="08a2a5d7-ecbe-4300-b3e9-ea7b21108f06" providerId="ADAL" clId="{56B97E5F-FBF2-4CA1-AC83-62102CBE087E}" dt="2025-12-04T05:11:27.842" v="4595" actId="14100"/>
          <ac:spMkLst>
            <pc:docMk/>
            <pc:sldMk cId="356066704" sldId="1083"/>
            <ac:spMk id="12" creationId="{EBCE7BEA-0260-FA18-72D7-A99F60303F0E}"/>
          </ac:spMkLst>
        </pc:spChg>
        <pc:spChg chg="add mod">
          <ac:chgData name="Hoiem, Derek W" userId="08a2a5d7-ecbe-4300-b3e9-ea7b21108f06" providerId="ADAL" clId="{56B97E5F-FBF2-4CA1-AC83-62102CBE087E}" dt="2025-12-04T05:11:27.842" v="4595" actId="14100"/>
          <ac:spMkLst>
            <pc:docMk/>
            <pc:sldMk cId="356066704" sldId="1083"/>
            <ac:spMk id="13" creationId="{A9382770-F555-B895-0955-7D22D1213F7D}"/>
          </ac:spMkLst>
        </pc:spChg>
        <pc:spChg chg="add mod">
          <ac:chgData name="Hoiem, Derek W" userId="08a2a5d7-ecbe-4300-b3e9-ea7b21108f06" providerId="ADAL" clId="{56B97E5F-FBF2-4CA1-AC83-62102CBE087E}" dt="2025-12-04T05:11:39.531" v="4598" actId="1076"/>
          <ac:spMkLst>
            <pc:docMk/>
            <pc:sldMk cId="356066704" sldId="1083"/>
            <ac:spMk id="14" creationId="{18B3C7A0-C19F-70F1-882E-23362901D668}"/>
          </ac:spMkLst>
        </pc:spChg>
        <pc:spChg chg="add mod">
          <ac:chgData name="Hoiem, Derek W" userId="08a2a5d7-ecbe-4300-b3e9-ea7b21108f06" providerId="ADAL" clId="{56B97E5F-FBF2-4CA1-AC83-62102CBE087E}" dt="2025-12-04T05:12:57.542" v="4797" actId="14100"/>
          <ac:spMkLst>
            <pc:docMk/>
            <pc:sldMk cId="356066704" sldId="1083"/>
            <ac:spMk id="15" creationId="{AB2A6B04-68D7-A09A-11E7-FDD58ADB5E72}"/>
          </ac:spMkLst>
        </pc:spChg>
      </pc:sldChg>
      <pc:sldChg chg="addSp delSp modSp mod ord">
        <pc:chgData name="Hoiem, Derek W" userId="08a2a5d7-ecbe-4300-b3e9-ea7b21108f06" providerId="ADAL" clId="{56B97E5F-FBF2-4CA1-AC83-62102CBE087E}" dt="2025-12-04T05:19:47.326" v="4912"/>
        <pc:sldMkLst>
          <pc:docMk/>
          <pc:sldMk cId="1333285714" sldId="1084"/>
        </pc:sldMkLst>
        <pc:spChg chg="mod">
          <ac:chgData name="Hoiem, Derek W" userId="08a2a5d7-ecbe-4300-b3e9-ea7b21108f06" providerId="ADAL" clId="{56B97E5F-FBF2-4CA1-AC83-62102CBE087E}" dt="2025-12-04T05:13:54.918" v="4853" actId="20577"/>
          <ac:spMkLst>
            <pc:docMk/>
            <pc:sldMk cId="1333285714" sldId="1084"/>
            <ac:spMk id="2" creationId="{7856655F-E043-048A-6853-9998345E428F}"/>
          </ac:spMkLst>
        </pc:spChg>
        <pc:spChg chg="del">
          <ac:chgData name="Hoiem, Derek W" userId="08a2a5d7-ecbe-4300-b3e9-ea7b21108f06" providerId="ADAL" clId="{56B97E5F-FBF2-4CA1-AC83-62102CBE087E}" dt="2025-12-04T05:13:59.065" v="4854" actId="478"/>
          <ac:spMkLst>
            <pc:docMk/>
            <pc:sldMk cId="1333285714" sldId="1084"/>
            <ac:spMk id="3" creationId="{E1131755-BD38-4C35-9ACB-DFBE9EF7EDCD}"/>
          </ac:spMkLst>
        </pc:spChg>
        <pc:spChg chg="add mod">
          <ac:chgData name="Hoiem, Derek W" userId="08a2a5d7-ecbe-4300-b3e9-ea7b21108f06" providerId="ADAL" clId="{56B97E5F-FBF2-4CA1-AC83-62102CBE087E}" dt="2025-12-04T05:13:59.065" v="4854" actId="478"/>
          <ac:spMkLst>
            <pc:docMk/>
            <pc:sldMk cId="1333285714" sldId="1084"/>
            <ac:spMk id="4" creationId="{D1925C96-FE93-09F4-57B5-9BF683A6D1AC}"/>
          </ac:spMkLst>
        </pc:spChg>
      </pc:sldChg>
      <pc:sldChg chg="add">
        <pc:chgData name="Hoiem, Derek W" userId="08a2a5d7-ecbe-4300-b3e9-ea7b21108f06" providerId="ADAL" clId="{56B97E5F-FBF2-4CA1-AC83-62102CBE087E}" dt="2025-12-04T04:24:21.394" v="30"/>
        <pc:sldMkLst>
          <pc:docMk/>
          <pc:sldMk cId="785175781" sldId="1085"/>
        </pc:sldMkLst>
      </pc:sldChg>
      <pc:sldChg chg="del mod modShow">
        <pc:chgData name="Hoiem, Derek W" userId="08a2a5d7-ecbe-4300-b3e9-ea7b21108f06" providerId="ADAL" clId="{56B97E5F-FBF2-4CA1-AC83-62102CBE087E}" dt="2025-12-04T04:24:18.305" v="29" actId="2696"/>
        <pc:sldMkLst>
          <pc:docMk/>
          <pc:sldMk cId="2943449299" sldId="1085"/>
        </pc:sldMkLst>
      </pc:sldChg>
      <pc:sldChg chg="add">
        <pc:chgData name="Hoiem, Derek W" userId="08a2a5d7-ecbe-4300-b3e9-ea7b21108f06" providerId="ADAL" clId="{56B97E5F-FBF2-4CA1-AC83-62102CBE087E}" dt="2025-12-04T04:24:21.394" v="30"/>
        <pc:sldMkLst>
          <pc:docMk/>
          <pc:sldMk cId="1688699378" sldId="1086"/>
        </pc:sldMkLst>
      </pc:sldChg>
      <pc:sldChg chg="del mod modShow">
        <pc:chgData name="Hoiem, Derek W" userId="08a2a5d7-ecbe-4300-b3e9-ea7b21108f06" providerId="ADAL" clId="{56B97E5F-FBF2-4CA1-AC83-62102CBE087E}" dt="2025-12-04T04:24:18.305" v="29" actId="2696"/>
        <pc:sldMkLst>
          <pc:docMk/>
          <pc:sldMk cId="4222421991" sldId="1086"/>
        </pc:sldMkLst>
      </pc:sldChg>
      <pc:sldChg chg="add">
        <pc:chgData name="Hoiem, Derek W" userId="08a2a5d7-ecbe-4300-b3e9-ea7b21108f06" providerId="ADAL" clId="{56B97E5F-FBF2-4CA1-AC83-62102CBE087E}" dt="2025-12-04T04:24:21.394" v="30"/>
        <pc:sldMkLst>
          <pc:docMk/>
          <pc:sldMk cId="946353650" sldId="1087"/>
        </pc:sldMkLst>
      </pc:sldChg>
      <pc:sldChg chg="del mod modShow">
        <pc:chgData name="Hoiem, Derek W" userId="08a2a5d7-ecbe-4300-b3e9-ea7b21108f06" providerId="ADAL" clId="{56B97E5F-FBF2-4CA1-AC83-62102CBE087E}" dt="2025-12-04T04:24:18.305" v="29" actId="2696"/>
        <pc:sldMkLst>
          <pc:docMk/>
          <pc:sldMk cId="1167516790" sldId="1087"/>
        </pc:sldMkLst>
      </pc:sldChg>
      <pc:sldChg chg="del">
        <pc:chgData name="Hoiem, Derek W" userId="08a2a5d7-ecbe-4300-b3e9-ea7b21108f06" providerId="ADAL" clId="{56B97E5F-FBF2-4CA1-AC83-62102CBE087E}" dt="2025-12-04T04:24:18.305" v="29" actId="2696"/>
        <pc:sldMkLst>
          <pc:docMk/>
          <pc:sldMk cId="1071806891" sldId="1088"/>
        </pc:sldMkLst>
      </pc:sldChg>
      <pc:sldChg chg="add mod modShow">
        <pc:chgData name="Hoiem, Derek W" userId="08a2a5d7-ecbe-4300-b3e9-ea7b21108f06" providerId="ADAL" clId="{56B97E5F-FBF2-4CA1-AC83-62102CBE087E}" dt="2025-12-04T16:57:47.883" v="5465" actId="729"/>
        <pc:sldMkLst>
          <pc:docMk/>
          <pc:sldMk cId="1683431625" sldId="1088"/>
        </pc:sldMkLst>
      </pc:sldChg>
      <pc:sldChg chg="del">
        <pc:chgData name="Hoiem, Derek W" userId="08a2a5d7-ecbe-4300-b3e9-ea7b21108f06" providerId="ADAL" clId="{56B97E5F-FBF2-4CA1-AC83-62102CBE087E}" dt="2025-12-04T04:24:18.305" v="29" actId="2696"/>
        <pc:sldMkLst>
          <pc:docMk/>
          <pc:sldMk cId="42901437" sldId="1089"/>
        </pc:sldMkLst>
      </pc:sldChg>
      <pc:sldChg chg="add mod modShow">
        <pc:chgData name="Hoiem, Derek W" userId="08a2a5d7-ecbe-4300-b3e9-ea7b21108f06" providerId="ADAL" clId="{56B97E5F-FBF2-4CA1-AC83-62102CBE087E}" dt="2025-12-04T16:57:52.399" v="5466" actId="729"/>
        <pc:sldMkLst>
          <pc:docMk/>
          <pc:sldMk cId="2578230396" sldId="1089"/>
        </pc:sldMkLst>
      </pc:sldChg>
      <pc:sldChg chg="mod modShow">
        <pc:chgData name="Hoiem, Derek W" userId="08a2a5d7-ecbe-4300-b3e9-ea7b21108f06" providerId="ADAL" clId="{56B97E5F-FBF2-4CA1-AC83-62102CBE087E}" dt="2025-12-04T05:09:11.769" v="4547" actId="729"/>
        <pc:sldMkLst>
          <pc:docMk/>
          <pc:sldMk cId="3179685916" sldId="1090"/>
        </pc:sldMkLst>
      </pc:sldChg>
      <pc:sldChg chg="mod modShow">
        <pc:chgData name="Hoiem, Derek W" userId="08a2a5d7-ecbe-4300-b3e9-ea7b21108f06" providerId="ADAL" clId="{56B97E5F-FBF2-4CA1-AC83-62102CBE087E}" dt="2025-12-04T05:09:14.402" v="4548" actId="729"/>
        <pc:sldMkLst>
          <pc:docMk/>
          <pc:sldMk cId="3972207255" sldId="1091"/>
        </pc:sldMkLst>
      </pc:sldChg>
      <pc:sldChg chg="mod modShow">
        <pc:chgData name="Hoiem, Derek W" userId="08a2a5d7-ecbe-4300-b3e9-ea7b21108f06" providerId="ADAL" clId="{56B97E5F-FBF2-4CA1-AC83-62102CBE087E}" dt="2025-12-04T05:09:10.028" v="4546" actId="729"/>
        <pc:sldMkLst>
          <pc:docMk/>
          <pc:sldMk cId="680355122" sldId="1092"/>
        </pc:sldMkLst>
      </pc:sldChg>
      <pc:sldChg chg="add">
        <pc:chgData name="Hoiem, Derek W" userId="08a2a5d7-ecbe-4300-b3e9-ea7b21108f06" providerId="ADAL" clId="{56B97E5F-FBF2-4CA1-AC83-62102CBE087E}" dt="2025-12-04T05:38:30.122" v="5440"/>
        <pc:sldMkLst>
          <pc:docMk/>
          <pc:sldMk cId="697449903" sldId="1093"/>
        </pc:sldMkLst>
      </pc:sldChg>
      <pc:sldChg chg="modSp del mod">
        <pc:chgData name="Hoiem, Derek W" userId="08a2a5d7-ecbe-4300-b3e9-ea7b21108f06" providerId="ADAL" clId="{56B97E5F-FBF2-4CA1-AC83-62102CBE087E}" dt="2025-12-04T05:38:26.545" v="5439" actId="2696"/>
        <pc:sldMkLst>
          <pc:docMk/>
          <pc:sldMk cId="3806313644" sldId="1093"/>
        </pc:sldMkLst>
        <pc:spChg chg="mod">
          <ac:chgData name="Hoiem, Derek W" userId="08a2a5d7-ecbe-4300-b3e9-ea7b21108f06" providerId="ADAL" clId="{56B97E5F-FBF2-4CA1-AC83-62102CBE087E}" dt="2025-12-04T05:33:23.001" v="5139" actId="20577"/>
          <ac:spMkLst>
            <pc:docMk/>
            <pc:sldMk cId="3806313644" sldId="1093"/>
            <ac:spMk id="2" creationId="{64AA0AEF-D243-5816-6DAE-C17F41497FD4}"/>
          </ac:spMkLst>
        </pc:spChg>
        <pc:spChg chg="mod">
          <ac:chgData name="Hoiem, Derek W" userId="08a2a5d7-ecbe-4300-b3e9-ea7b21108f06" providerId="ADAL" clId="{56B97E5F-FBF2-4CA1-AC83-62102CBE087E}" dt="2025-12-04T05:33:42.467" v="5195" actId="20577"/>
          <ac:spMkLst>
            <pc:docMk/>
            <pc:sldMk cId="3806313644" sldId="1093"/>
            <ac:spMk id="3" creationId="{7A000051-46DD-B014-F9D4-417FDA175A30}"/>
          </ac:spMkLst>
        </pc:spChg>
      </pc:sldChg>
      <pc:sldChg chg="add">
        <pc:chgData name="Hoiem, Derek W" userId="08a2a5d7-ecbe-4300-b3e9-ea7b21108f06" providerId="ADAL" clId="{56B97E5F-FBF2-4CA1-AC83-62102CBE087E}" dt="2025-12-04T05:38:30.122" v="5440"/>
        <pc:sldMkLst>
          <pc:docMk/>
          <pc:sldMk cId="1108556721" sldId="1094"/>
        </pc:sldMkLst>
      </pc:sldChg>
      <pc:sldChg chg="modSp del mod">
        <pc:chgData name="Hoiem, Derek W" userId="08a2a5d7-ecbe-4300-b3e9-ea7b21108f06" providerId="ADAL" clId="{56B97E5F-FBF2-4CA1-AC83-62102CBE087E}" dt="2025-12-04T05:38:26.545" v="5439" actId="2696"/>
        <pc:sldMkLst>
          <pc:docMk/>
          <pc:sldMk cId="4045541599" sldId="1094"/>
        </pc:sldMkLst>
        <pc:spChg chg="mod">
          <ac:chgData name="Hoiem, Derek W" userId="08a2a5d7-ecbe-4300-b3e9-ea7b21108f06" providerId="ADAL" clId="{56B97E5F-FBF2-4CA1-AC83-62102CBE087E}" dt="2025-12-04T05:23:05.017" v="5134" actId="20577"/>
          <ac:spMkLst>
            <pc:docMk/>
            <pc:sldMk cId="4045541599" sldId="1094"/>
            <ac:spMk id="3" creationId="{806EA30D-01F9-1E31-2382-B03C2C2FCE7F}"/>
          </ac:spMkLst>
        </pc:spChg>
      </pc:sldChg>
      <pc:sldChg chg="del">
        <pc:chgData name="Hoiem, Derek W" userId="08a2a5d7-ecbe-4300-b3e9-ea7b21108f06" providerId="ADAL" clId="{56B97E5F-FBF2-4CA1-AC83-62102CBE087E}" dt="2025-12-04T05:38:26.545" v="5439" actId="2696"/>
        <pc:sldMkLst>
          <pc:docMk/>
          <pc:sldMk cId="2157138985" sldId="1095"/>
        </pc:sldMkLst>
      </pc:sldChg>
      <pc:sldChg chg="modSp add mod">
        <pc:chgData name="Hoiem, Derek W" userId="08a2a5d7-ecbe-4300-b3e9-ea7b21108f06" providerId="ADAL" clId="{56B97E5F-FBF2-4CA1-AC83-62102CBE087E}" dt="2025-12-04T05:39:18.565" v="5464" actId="20577"/>
        <pc:sldMkLst>
          <pc:docMk/>
          <pc:sldMk cId="2457673167" sldId="1095"/>
        </pc:sldMkLst>
        <pc:spChg chg="mod">
          <ac:chgData name="Hoiem, Derek W" userId="08a2a5d7-ecbe-4300-b3e9-ea7b21108f06" providerId="ADAL" clId="{56B97E5F-FBF2-4CA1-AC83-62102CBE087E}" dt="2025-12-04T05:39:18.565" v="5464" actId="20577"/>
          <ac:spMkLst>
            <pc:docMk/>
            <pc:sldMk cId="2457673167" sldId="1095"/>
            <ac:spMk id="2" creationId="{48885ED5-1622-83FB-6718-19E2428E01B4}"/>
          </ac:spMkLst>
        </pc:spChg>
      </pc:sldChg>
      <pc:sldChg chg="modSp mod">
        <pc:chgData name="Hoiem, Derek W" userId="08a2a5d7-ecbe-4300-b3e9-ea7b21108f06" providerId="ADAL" clId="{56B97E5F-FBF2-4CA1-AC83-62102CBE087E}" dt="2025-12-04T05:14:57.128" v="4909" actId="20577"/>
        <pc:sldMkLst>
          <pc:docMk/>
          <pc:sldMk cId="2823045857" sldId="1096"/>
        </pc:sldMkLst>
        <pc:spChg chg="mod">
          <ac:chgData name="Hoiem, Derek W" userId="08a2a5d7-ecbe-4300-b3e9-ea7b21108f06" providerId="ADAL" clId="{56B97E5F-FBF2-4CA1-AC83-62102CBE087E}" dt="2025-12-04T05:14:57.128" v="4909" actId="20577"/>
          <ac:spMkLst>
            <pc:docMk/>
            <pc:sldMk cId="2823045857" sldId="1096"/>
            <ac:spMk id="3" creationId="{3E810F92-903B-23A9-AF39-8E7083664E5C}"/>
          </ac:spMkLst>
        </pc:spChg>
      </pc:sldChg>
      <pc:sldChg chg="addSp delSp modSp mod">
        <pc:chgData name="Hoiem, Derek W" userId="08a2a5d7-ecbe-4300-b3e9-ea7b21108f06" providerId="ADAL" clId="{56B97E5F-FBF2-4CA1-AC83-62102CBE087E}" dt="2025-12-04T16:58:46.693" v="5470" actId="1076"/>
        <pc:sldMkLst>
          <pc:docMk/>
          <pc:sldMk cId="4221507835" sldId="1098"/>
        </pc:sldMkLst>
        <pc:spChg chg="del">
          <ac:chgData name="Hoiem, Derek W" userId="08a2a5d7-ecbe-4300-b3e9-ea7b21108f06" providerId="ADAL" clId="{56B97E5F-FBF2-4CA1-AC83-62102CBE087E}" dt="2025-12-04T16:58:22.306" v="5467" actId="478"/>
          <ac:spMkLst>
            <pc:docMk/>
            <pc:sldMk cId="4221507835" sldId="1098"/>
            <ac:spMk id="3" creationId="{CC4B1E86-7FA5-F0CA-9E95-57F63A5F7FBF}"/>
          </ac:spMkLst>
        </pc:spChg>
        <pc:spChg chg="add del mod">
          <ac:chgData name="Hoiem, Derek W" userId="08a2a5d7-ecbe-4300-b3e9-ea7b21108f06" providerId="ADAL" clId="{56B97E5F-FBF2-4CA1-AC83-62102CBE087E}" dt="2025-12-04T16:58:24.530" v="5468" actId="478"/>
          <ac:spMkLst>
            <pc:docMk/>
            <pc:sldMk cId="4221507835" sldId="1098"/>
            <ac:spMk id="4" creationId="{B2D7292A-3905-52D3-53FA-735E1F777257}"/>
          </ac:spMkLst>
        </pc:spChg>
        <pc:spChg chg="add mod">
          <ac:chgData name="Hoiem, Derek W" userId="08a2a5d7-ecbe-4300-b3e9-ea7b21108f06" providerId="ADAL" clId="{56B97E5F-FBF2-4CA1-AC83-62102CBE087E}" dt="2025-12-04T16:58:46.693" v="5470" actId="1076"/>
          <ac:spMkLst>
            <pc:docMk/>
            <pc:sldMk cId="4221507835" sldId="1098"/>
            <ac:spMk id="6" creationId="{8DA63844-F653-B928-94A4-ED85F08D6A73}"/>
          </ac:spMkLst>
        </pc:spChg>
        <pc:picChg chg="del">
          <ac:chgData name="Hoiem, Derek W" userId="08a2a5d7-ecbe-4300-b3e9-ea7b21108f06" providerId="ADAL" clId="{56B97E5F-FBF2-4CA1-AC83-62102CBE087E}" dt="2025-12-04T16:58:22.306" v="5467" actId="478"/>
          <ac:picMkLst>
            <pc:docMk/>
            <pc:sldMk cId="4221507835" sldId="1098"/>
            <ac:picMk id="5" creationId="{7A2DB186-6DBD-0903-8B28-C14827F8436D}"/>
          </ac:picMkLst>
        </pc:picChg>
        <pc:picChg chg="add mod">
          <ac:chgData name="Hoiem, Derek W" userId="08a2a5d7-ecbe-4300-b3e9-ea7b21108f06" providerId="ADAL" clId="{56B97E5F-FBF2-4CA1-AC83-62102CBE087E}" dt="2025-12-04T16:58:46.693" v="5470" actId="1076"/>
          <ac:picMkLst>
            <pc:docMk/>
            <pc:sldMk cId="4221507835" sldId="1098"/>
            <ac:picMk id="7" creationId="{00C800CC-9757-60F0-4AD2-E8C7A7D2AA7D}"/>
          </ac:picMkLst>
        </pc:picChg>
      </pc:sldChg>
      <pc:sldChg chg="add">
        <pc:chgData name="Hoiem, Derek W" userId="08a2a5d7-ecbe-4300-b3e9-ea7b21108f06" providerId="ADAL" clId="{56B97E5F-FBF2-4CA1-AC83-62102CBE087E}" dt="2025-12-04T04:24:21.394" v="30"/>
        <pc:sldMkLst>
          <pc:docMk/>
          <pc:sldMk cId="1806349178" sldId="1103"/>
        </pc:sldMkLst>
      </pc:sldChg>
      <pc:sldChg chg="del mod modShow">
        <pc:chgData name="Hoiem, Derek W" userId="08a2a5d7-ecbe-4300-b3e9-ea7b21108f06" providerId="ADAL" clId="{56B97E5F-FBF2-4CA1-AC83-62102CBE087E}" dt="2025-12-04T04:24:18.305" v="29" actId="2696"/>
        <pc:sldMkLst>
          <pc:docMk/>
          <pc:sldMk cId="3412111130" sldId="1103"/>
        </pc:sldMkLst>
      </pc:sldChg>
      <pc:sldChg chg="add">
        <pc:chgData name="Hoiem, Derek W" userId="08a2a5d7-ecbe-4300-b3e9-ea7b21108f06" providerId="ADAL" clId="{56B97E5F-FBF2-4CA1-AC83-62102CBE087E}" dt="2025-12-04T04:24:21.394" v="30"/>
        <pc:sldMkLst>
          <pc:docMk/>
          <pc:sldMk cId="870939429" sldId="1104"/>
        </pc:sldMkLst>
      </pc:sldChg>
      <pc:sldChg chg="del mod modShow">
        <pc:chgData name="Hoiem, Derek W" userId="08a2a5d7-ecbe-4300-b3e9-ea7b21108f06" providerId="ADAL" clId="{56B97E5F-FBF2-4CA1-AC83-62102CBE087E}" dt="2025-12-04T04:24:18.305" v="29" actId="2696"/>
        <pc:sldMkLst>
          <pc:docMk/>
          <pc:sldMk cId="1411100084" sldId="1104"/>
        </pc:sldMkLst>
      </pc:sldChg>
      <pc:sldChg chg="mod modShow">
        <pc:chgData name="Hoiem, Derek W" userId="08a2a5d7-ecbe-4300-b3e9-ea7b21108f06" providerId="ADAL" clId="{56B97E5F-FBF2-4CA1-AC83-62102CBE087E}" dt="2025-12-04T05:09:17.289" v="4549" actId="729"/>
        <pc:sldMkLst>
          <pc:docMk/>
          <pc:sldMk cId="3022540942" sldId="1105"/>
        </pc:sldMkLst>
      </pc:sldChg>
      <pc:sldChg chg="mod modShow">
        <pc:chgData name="Hoiem, Derek W" userId="08a2a5d7-ecbe-4300-b3e9-ea7b21108f06" providerId="ADAL" clId="{56B97E5F-FBF2-4CA1-AC83-62102CBE087E}" dt="2025-12-04T05:08:57.079" v="4542" actId="729"/>
        <pc:sldMkLst>
          <pc:docMk/>
          <pc:sldMk cId="2454602944" sldId="1106"/>
        </pc:sldMkLst>
      </pc:sldChg>
      <pc:sldChg chg="mod modShow">
        <pc:chgData name="Hoiem, Derek W" userId="08a2a5d7-ecbe-4300-b3e9-ea7b21108f06" providerId="ADAL" clId="{56B97E5F-FBF2-4CA1-AC83-62102CBE087E}" dt="2025-12-04T05:09:05.362" v="4545" actId="729"/>
        <pc:sldMkLst>
          <pc:docMk/>
          <pc:sldMk cId="1045713361" sldId="1108"/>
        </pc:sldMkLst>
      </pc:sldChg>
      <pc:sldChg chg="addSp delSp modSp new mod">
        <pc:chgData name="Hoiem, Derek W" userId="08a2a5d7-ecbe-4300-b3e9-ea7b21108f06" providerId="ADAL" clId="{56B97E5F-FBF2-4CA1-AC83-62102CBE087E}" dt="2025-12-04T05:10:03.854" v="4559" actId="1076"/>
        <pc:sldMkLst>
          <pc:docMk/>
          <pc:sldMk cId="4157702014" sldId="1109"/>
        </pc:sldMkLst>
        <pc:spChg chg="mod">
          <ac:chgData name="Hoiem, Derek W" userId="08a2a5d7-ecbe-4300-b3e9-ea7b21108f06" providerId="ADAL" clId="{56B97E5F-FBF2-4CA1-AC83-62102CBE087E}" dt="2025-12-04T04:24:59.053" v="57" actId="20577"/>
          <ac:spMkLst>
            <pc:docMk/>
            <pc:sldMk cId="4157702014" sldId="1109"/>
            <ac:spMk id="2" creationId="{2DDFE8BE-E7B2-57CE-4230-A20D0CB73B8B}"/>
          </ac:spMkLst>
        </pc:spChg>
        <pc:spChg chg="del">
          <ac:chgData name="Hoiem, Derek W" userId="08a2a5d7-ecbe-4300-b3e9-ea7b21108f06" providerId="ADAL" clId="{56B97E5F-FBF2-4CA1-AC83-62102CBE087E}" dt="2025-12-04T05:09:45.901" v="4550"/>
          <ac:spMkLst>
            <pc:docMk/>
            <pc:sldMk cId="4157702014" sldId="1109"/>
            <ac:spMk id="3" creationId="{8706837B-3222-D3F7-015E-C49F3D0B0E29}"/>
          </ac:spMkLst>
        </pc:spChg>
        <pc:picChg chg="add mod">
          <ac:chgData name="Hoiem, Derek W" userId="08a2a5d7-ecbe-4300-b3e9-ea7b21108f06" providerId="ADAL" clId="{56B97E5F-FBF2-4CA1-AC83-62102CBE087E}" dt="2025-12-04T05:10:03.854" v="4559" actId="1076"/>
          <ac:picMkLst>
            <pc:docMk/>
            <pc:sldMk cId="4157702014" sldId="1109"/>
            <ac:picMk id="5" creationId="{11D5E16D-E519-15B6-0BB0-E0F465E7E5DB}"/>
          </ac:picMkLst>
        </pc:picChg>
      </pc:sldChg>
      <pc:sldChg chg="addSp delSp modSp new mod modNotesTx">
        <pc:chgData name="Hoiem, Derek W" userId="08a2a5d7-ecbe-4300-b3e9-ea7b21108f06" providerId="ADAL" clId="{56B97E5F-FBF2-4CA1-AC83-62102CBE087E}" dt="2025-12-04T04:44:42.723" v="1539" actId="20577"/>
        <pc:sldMkLst>
          <pc:docMk/>
          <pc:sldMk cId="2852170576" sldId="1110"/>
        </pc:sldMkLst>
        <pc:spChg chg="mod">
          <ac:chgData name="Hoiem, Derek W" userId="08a2a5d7-ecbe-4300-b3e9-ea7b21108f06" providerId="ADAL" clId="{56B97E5F-FBF2-4CA1-AC83-62102CBE087E}" dt="2025-12-04T04:42:19.625" v="958" actId="1076"/>
          <ac:spMkLst>
            <pc:docMk/>
            <pc:sldMk cId="2852170576" sldId="1110"/>
            <ac:spMk id="2" creationId="{D05C8F8C-919D-1F1A-74D9-D5794C95F0ED}"/>
          </ac:spMkLst>
        </pc:spChg>
        <pc:spChg chg="mod">
          <ac:chgData name="Hoiem, Derek W" userId="08a2a5d7-ecbe-4300-b3e9-ea7b21108f06" providerId="ADAL" clId="{56B97E5F-FBF2-4CA1-AC83-62102CBE087E}" dt="2025-12-04T04:43:33.584" v="1201" actId="20577"/>
          <ac:spMkLst>
            <pc:docMk/>
            <pc:sldMk cId="2852170576" sldId="1110"/>
            <ac:spMk id="3" creationId="{032B1986-3892-0FBA-3164-2B8E9CEA6C0B}"/>
          </ac:spMkLst>
        </pc:spChg>
        <pc:spChg chg="add del mod">
          <ac:chgData name="Hoiem, Derek W" userId="08a2a5d7-ecbe-4300-b3e9-ea7b21108f06" providerId="ADAL" clId="{56B97E5F-FBF2-4CA1-AC83-62102CBE087E}" dt="2025-12-04T04:42:37.879" v="968" actId="478"/>
          <ac:spMkLst>
            <pc:docMk/>
            <pc:sldMk cId="2852170576" sldId="1110"/>
            <ac:spMk id="5" creationId="{7AE2B8BF-E8E3-D6D6-A9CF-586CFED59834}"/>
          </ac:spMkLst>
        </pc:spChg>
        <pc:spChg chg="add mod">
          <ac:chgData name="Hoiem, Derek W" userId="08a2a5d7-ecbe-4300-b3e9-ea7b21108f06" providerId="ADAL" clId="{56B97E5F-FBF2-4CA1-AC83-62102CBE087E}" dt="2025-12-04T04:42:35.782" v="967" actId="20577"/>
          <ac:spMkLst>
            <pc:docMk/>
            <pc:sldMk cId="2852170576" sldId="1110"/>
            <ac:spMk id="9" creationId="{9D4F991D-CF8C-0C2A-C90B-1F4B87299AD0}"/>
          </ac:spMkLst>
        </pc:spChg>
        <pc:picChg chg="add mod">
          <ac:chgData name="Hoiem, Derek W" userId="08a2a5d7-ecbe-4300-b3e9-ea7b21108f06" providerId="ADAL" clId="{56B97E5F-FBF2-4CA1-AC83-62102CBE087E}" dt="2025-12-04T04:42:20.883" v="959" actId="1076"/>
          <ac:picMkLst>
            <pc:docMk/>
            <pc:sldMk cId="2852170576" sldId="1110"/>
            <ac:picMk id="7" creationId="{891FE197-855B-99C8-8E7C-026331CEB249}"/>
          </ac:picMkLst>
        </pc:picChg>
        <pc:picChg chg="add del mod">
          <ac:chgData name="Hoiem, Derek W" userId="08a2a5d7-ecbe-4300-b3e9-ea7b21108f06" providerId="ADAL" clId="{56B97E5F-FBF2-4CA1-AC83-62102CBE087E}" dt="2025-12-04T04:41:47.166" v="887" actId="478"/>
          <ac:picMkLst>
            <pc:docMk/>
            <pc:sldMk cId="2852170576" sldId="1110"/>
            <ac:picMk id="1026" creationId="{3066CE93-9B94-B199-E7AE-65D5C040A221}"/>
          </ac:picMkLst>
        </pc:picChg>
      </pc:sldChg>
      <pc:sldChg chg="modSp new mod">
        <pc:chgData name="Hoiem, Derek W" userId="08a2a5d7-ecbe-4300-b3e9-ea7b21108f06" providerId="ADAL" clId="{56B97E5F-FBF2-4CA1-AC83-62102CBE087E}" dt="2025-12-04T04:52:01.686" v="2681" actId="20577"/>
        <pc:sldMkLst>
          <pc:docMk/>
          <pc:sldMk cId="754083722" sldId="1111"/>
        </pc:sldMkLst>
        <pc:spChg chg="mod">
          <ac:chgData name="Hoiem, Derek W" userId="08a2a5d7-ecbe-4300-b3e9-ea7b21108f06" providerId="ADAL" clId="{56B97E5F-FBF2-4CA1-AC83-62102CBE087E}" dt="2025-12-04T04:46:42.847" v="1668" actId="20577"/>
          <ac:spMkLst>
            <pc:docMk/>
            <pc:sldMk cId="754083722" sldId="1111"/>
            <ac:spMk id="2" creationId="{2397BB81-500A-BB49-24EA-6ACF646EDF74}"/>
          </ac:spMkLst>
        </pc:spChg>
        <pc:spChg chg="mod">
          <ac:chgData name="Hoiem, Derek W" userId="08a2a5d7-ecbe-4300-b3e9-ea7b21108f06" providerId="ADAL" clId="{56B97E5F-FBF2-4CA1-AC83-62102CBE087E}" dt="2025-12-04T04:52:01.686" v="2681" actId="20577"/>
          <ac:spMkLst>
            <pc:docMk/>
            <pc:sldMk cId="754083722" sldId="1111"/>
            <ac:spMk id="3" creationId="{2F72DE9C-62A2-D065-1A9B-77983014BA70}"/>
          </ac:spMkLst>
        </pc:spChg>
      </pc:sldChg>
      <pc:sldChg chg="addSp modSp new mod">
        <pc:chgData name="Hoiem, Derek W" userId="08a2a5d7-ecbe-4300-b3e9-ea7b21108f06" providerId="ADAL" clId="{56B97E5F-FBF2-4CA1-AC83-62102CBE087E}" dt="2025-12-04T04:56:19.620" v="2840" actId="20577"/>
        <pc:sldMkLst>
          <pc:docMk/>
          <pc:sldMk cId="53126876" sldId="1112"/>
        </pc:sldMkLst>
        <pc:spChg chg="mod">
          <ac:chgData name="Hoiem, Derek W" userId="08a2a5d7-ecbe-4300-b3e9-ea7b21108f06" providerId="ADAL" clId="{56B97E5F-FBF2-4CA1-AC83-62102CBE087E}" dt="2025-12-04T04:55:45.113" v="2707" actId="20577"/>
          <ac:spMkLst>
            <pc:docMk/>
            <pc:sldMk cId="53126876" sldId="1112"/>
            <ac:spMk id="2" creationId="{B7FA285A-DD42-5FAC-3BD0-C0CF345757C5}"/>
          </ac:spMkLst>
        </pc:spChg>
        <pc:spChg chg="mod">
          <ac:chgData name="Hoiem, Derek W" userId="08a2a5d7-ecbe-4300-b3e9-ea7b21108f06" providerId="ADAL" clId="{56B97E5F-FBF2-4CA1-AC83-62102CBE087E}" dt="2025-12-04T04:56:19.620" v="2840" actId="20577"/>
          <ac:spMkLst>
            <pc:docMk/>
            <pc:sldMk cId="53126876" sldId="1112"/>
            <ac:spMk id="3" creationId="{54BB268C-41D5-3A87-2E44-2FA6F26E50B5}"/>
          </ac:spMkLst>
        </pc:spChg>
        <pc:picChg chg="add mod">
          <ac:chgData name="Hoiem, Derek W" userId="08a2a5d7-ecbe-4300-b3e9-ea7b21108f06" providerId="ADAL" clId="{56B97E5F-FBF2-4CA1-AC83-62102CBE087E}" dt="2025-12-04T04:55:35.376" v="2694" actId="14100"/>
          <ac:picMkLst>
            <pc:docMk/>
            <pc:sldMk cId="53126876" sldId="1112"/>
            <ac:picMk id="5" creationId="{4A29F622-4665-8D1A-4521-1282363BEE52}"/>
          </ac:picMkLst>
        </pc:picChg>
        <pc:picChg chg="add mod">
          <ac:chgData name="Hoiem, Derek W" userId="08a2a5d7-ecbe-4300-b3e9-ea7b21108f06" providerId="ADAL" clId="{56B97E5F-FBF2-4CA1-AC83-62102CBE087E}" dt="2025-12-04T04:55:37.979" v="2696" actId="14100"/>
          <ac:picMkLst>
            <pc:docMk/>
            <pc:sldMk cId="53126876" sldId="1112"/>
            <ac:picMk id="7" creationId="{6274B7BF-7435-FB35-4AC3-06CED80DD75B}"/>
          </ac:picMkLst>
        </pc:picChg>
        <pc:picChg chg="add mod">
          <ac:chgData name="Hoiem, Derek W" userId="08a2a5d7-ecbe-4300-b3e9-ea7b21108f06" providerId="ADAL" clId="{56B97E5F-FBF2-4CA1-AC83-62102CBE087E}" dt="2025-12-04T04:55:41.562" v="2699" actId="1076"/>
          <ac:picMkLst>
            <pc:docMk/>
            <pc:sldMk cId="53126876" sldId="1112"/>
            <ac:picMk id="9" creationId="{E89651C4-CCEA-B534-4EF0-CA1AB7C3DF79}"/>
          </ac:picMkLst>
        </pc:picChg>
      </pc:sldChg>
      <pc:sldChg chg="modSp new mod">
        <pc:chgData name="Hoiem, Derek W" userId="08a2a5d7-ecbe-4300-b3e9-ea7b21108f06" providerId="ADAL" clId="{56B97E5F-FBF2-4CA1-AC83-62102CBE087E}" dt="2025-12-04T05:04:15.210" v="4541" actId="27636"/>
        <pc:sldMkLst>
          <pc:docMk/>
          <pc:sldMk cId="2947310971" sldId="1113"/>
        </pc:sldMkLst>
        <pc:spChg chg="mod">
          <ac:chgData name="Hoiem, Derek W" userId="08a2a5d7-ecbe-4300-b3e9-ea7b21108f06" providerId="ADAL" clId="{56B97E5F-FBF2-4CA1-AC83-62102CBE087E}" dt="2025-12-04T04:56:38.227" v="2879" actId="20577"/>
          <ac:spMkLst>
            <pc:docMk/>
            <pc:sldMk cId="2947310971" sldId="1113"/>
            <ac:spMk id="2" creationId="{16A90C59-AF2A-4185-93A6-3D2AC57927C7}"/>
          </ac:spMkLst>
        </pc:spChg>
        <pc:spChg chg="mod">
          <ac:chgData name="Hoiem, Derek W" userId="08a2a5d7-ecbe-4300-b3e9-ea7b21108f06" providerId="ADAL" clId="{56B97E5F-FBF2-4CA1-AC83-62102CBE087E}" dt="2025-12-04T05:04:15.210" v="4541" actId="27636"/>
          <ac:spMkLst>
            <pc:docMk/>
            <pc:sldMk cId="2947310971" sldId="1113"/>
            <ac:spMk id="3" creationId="{C9584F16-815B-1A6A-E91C-7657F8554E89}"/>
          </ac:spMkLst>
        </pc:spChg>
      </pc:sldChg>
      <pc:sldChg chg="addSp modSp new mod">
        <pc:chgData name="Hoiem, Derek W" userId="08a2a5d7-ecbe-4300-b3e9-ea7b21108f06" providerId="ADAL" clId="{56B97E5F-FBF2-4CA1-AC83-62102CBE087E}" dt="2025-12-04T05:38:00.393" v="5438" actId="20577"/>
        <pc:sldMkLst>
          <pc:docMk/>
          <pc:sldMk cId="2058135480" sldId="1114"/>
        </pc:sldMkLst>
        <pc:spChg chg="mod">
          <ac:chgData name="Hoiem, Derek W" userId="08a2a5d7-ecbe-4300-b3e9-ea7b21108f06" providerId="ADAL" clId="{56B97E5F-FBF2-4CA1-AC83-62102CBE087E}" dt="2025-12-04T05:35:36.106" v="5298" actId="20577"/>
          <ac:spMkLst>
            <pc:docMk/>
            <pc:sldMk cId="2058135480" sldId="1114"/>
            <ac:spMk id="2" creationId="{C8E1FD6D-9B60-FDDE-F136-81A1EA145536}"/>
          </ac:spMkLst>
        </pc:spChg>
        <pc:spChg chg="mod">
          <ac:chgData name="Hoiem, Derek W" userId="08a2a5d7-ecbe-4300-b3e9-ea7b21108f06" providerId="ADAL" clId="{56B97E5F-FBF2-4CA1-AC83-62102CBE087E}" dt="2025-12-04T05:38:00.393" v="5438" actId="20577"/>
          <ac:spMkLst>
            <pc:docMk/>
            <pc:sldMk cId="2058135480" sldId="1114"/>
            <ac:spMk id="3" creationId="{8BFF1730-F273-553A-F6E0-FB9270C345F5}"/>
          </ac:spMkLst>
        </pc:spChg>
        <pc:spChg chg="add mod">
          <ac:chgData name="Hoiem, Derek W" userId="08a2a5d7-ecbe-4300-b3e9-ea7b21108f06" providerId="ADAL" clId="{56B97E5F-FBF2-4CA1-AC83-62102CBE087E}" dt="2025-12-04T05:37:26.284" v="5425" actId="1076"/>
          <ac:spMkLst>
            <pc:docMk/>
            <pc:sldMk cId="2058135480" sldId="1114"/>
            <ac:spMk id="5" creationId="{9580F2D5-DF39-633B-1ED2-BA57DC536154}"/>
          </ac:spMkLst>
        </pc:spChg>
        <pc:picChg chg="add mod">
          <ac:chgData name="Hoiem, Derek W" userId="08a2a5d7-ecbe-4300-b3e9-ea7b21108f06" providerId="ADAL" clId="{56B97E5F-FBF2-4CA1-AC83-62102CBE087E}" dt="2025-12-04T05:37:37.057" v="5427" actId="1076"/>
          <ac:picMkLst>
            <pc:docMk/>
            <pc:sldMk cId="2058135480" sldId="1114"/>
            <ac:picMk id="7" creationId="{37CBBD7C-016A-A19C-C7D1-57EB215DC66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12/3/2025</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a:t>
            </a:fld>
            <a:endParaRPr lang="en-US"/>
          </a:p>
        </p:txBody>
      </p:sp>
    </p:spTree>
    <p:extLst>
      <p:ext uri="{BB962C8B-B14F-4D97-AF65-F5344CB8AC3E}">
        <p14:creationId xmlns:p14="http://schemas.microsoft.com/office/powerpoint/2010/main" val="2128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sales --- someone fills out a form requesting information.  It sends sales person a text with key info to call the person.  After the call, it’s summarized and categorized and automatically stored in the sales software, and the next step in the sales process is triggered.</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21</a:t>
            </a:fld>
            <a:endParaRPr lang="en-US"/>
          </a:p>
        </p:txBody>
      </p:sp>
    </p:spTree>
    <p:extLst>
      <p:ext uri="{BB962C8B-B14F-4D97-AF65-F5344CB8AC3E}">
        <p14:creationId xmlns:p14="http://schemas.microsoft.com/office/powerpoint/2010/main" val="185967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great summer!</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27</a:t>
            </a:fld>
            <a:endParaRPr lang="en-US"/>
          </a:p>
        </p:txBody>
      </p:sp>
    </p:spTree>
    <p:extLst>
      <p:ext uri="{BB962C8B-B14F-4D97-AF65-F5344CB8AC3E}">
        <p14:creationId xmlns:p14="http://schemas.microsoft.com/office/powerpoint/2010/main" val="1419112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12/3/2025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12/3/2025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12/3/2025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12/3/2025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12/3/2025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12/3/2025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12/3/2025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12/3/2025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12/3/2025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12/3/2025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12/3/2025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12/3/2025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tinyurl.com/AML441-L2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youtube.com/watch?v=4cQWJViybAQ"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flex.illinois.edu/"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tinyurl.com/AML441-L26"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oxCTy8QWd1U&amp;t=13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B6E60-C6B2-31FA-26E8-8D2A15549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0" name="Rectangle 39">
            <a:extLst>
              <a:ext uri="{FF2B5EF4-FFF2-40B4-BE49-F238E27FC236}">
                <a16:creationId xmlns:a16="http://schemas.microsoft.com/office/drawing/2014/main" id="{968EB073-27D4-42DD-B533-EFFE0B20B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803871" y="0"/>
            <a:ext cx="638812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2345DDD-8324-900B-8799-D5C4C562106E}"/>
              </a:ext>
            </a:extLst>
          </p:cNvPr>
          <p:cNvSpPr>
            <a:spLocks noGrp="1"/>
          </p:cNvSpPr>
          <p:nvPr>
            <p:ph type="ctrTitle"/>
          </p:nvPr>
        </p:nvSpPr>
        <p:spPr>
          <a:xfrm>
            <a:off x="7010400" y="533400"/>
            <a:ext cx="4806184" cy="3637373"/>
          </a:xfrm>
          <a:noFill/>
        </p:spPr>
        <p:txBody>
          <a:bodyPr vert="horz" lIns="91440" tIns="45720" rIns="91440" bIns="45720" rtlCol="0" anchor="b">
            <a:normAutofit/>
          </a:bodyPr>
          <a:lstStyle/>
          <a:p>
            <a:pPr algn="l" eaLnBrk="1" hangingPunct="1">
              <a:lnSpc>
                <a:spcPct val="90000"/>
              </a:lnSpc>
            </a:pPr>
            <a:r>
              <a:rPr lang="en-US" sz="6000" dirty="0">
                <a:solidFill>
                  <a:schemeClr val="bg1"/>
                </a:solidFill>
              </a:rPr>
              <a:t>Conclusion</a:t>
            </a:r>
            <a:br>
              <a:rPr lang="en-US" sz="6000" dirty="0">
                <a:solidFill>
                  <a:schemeClr val="bg1"/>
                </a:solidFill>
              </a:rPr>
            </a:br>
            <a:endParaRPr lang="en-US" sz="6000" dirty="0">
              <a:solidFill>
                <a:schemeClr val="bg1"/>
              </a:solidFill>
            </a:endParaRPr>
          </a:p>
        </p:txBody>
      </p:sp>
      <p:sp>
        <p:nvSpPr>
          <p:cNvPr id="7" name="Subtitle 6">
            <a:extLst>
              <a:ext uri="{FF2B5EF4-FFF2-40B4-BE49-F238E27FC236}">
                <a16:creationId xmlns:a16="http://schemas.microsoft.com/office/drawing/2014/main" id="{AA543550-73A7-C84B-01CD-F58047D20465}"/>
              </a:ext>
            </a:extLst>
          </p:cNvPr>
          <p:cNvSpPr>
            <a:spLocks noGrp="1"/>
          </p:cNvSpPr>
          <p:nvPr>
            <p:ph type="subTitle" idx="1"/>
          </p:nvPr>
        </p:nvSpPr>
        <p:spPr>
          <a:xfrm>
            <a:off x="7010400" y="4309202"/>
            <a:ext cx="4806184" cy="1802038"/>
          </a:xfrm>
          <a:noFill/>
        </p:spPr>
        <p:txBody>
          <a:bodyPr vert="horz" lIns="91440" tIns="45720" rIns="91440" bIns="45720" rtlCol="0">
            <a:normAutofit/>
          </a:bodyPr>
          <a:lstStyle/>
          <a:p>
            <a:pPr algn="l" eaLnBrk="1" hangingPunct="1">
              <a:lnSpc>
                <a:spcPct val="90000"/>
              </a:lnSpc>
              <a:spcBef>
                <a:spcPts val="1000"/>
              </a:spcBef>
            </a:pPr>
            <a:r>
              <a:rPr lang="en-US" sz="2400" dirty="0">
                <a:solidFill>
                  <a:schemeClr val="bg1"/>
                </a:solidFill>
              </a:rPr>
              <a:t>Applied Machine Learning</a:t>
            </a:r>
          </a:p>
          <a:p>
            <a:pPr algn="l" eaLnBrk="1" hangingPunct="1">
              <a:lnSpc>
                <a:spcPct val="90000"/>
              </a:lnSpc>
              <a:spcBef>
                <a:spcPts val="1000"/>
              </a:spcBef>
            </a:pPr>
            <a:r>
              <a:rPr lang="en-US" sz="2400" dirty="0">
                <a:solidFill>
                  <a:schemeClr val="bg1"/>
                </a:solidFill>
              </a:rPr>
              <a:t>CS 441</a:t>
            </a:r>
          </a:p>
          <a:p>
            <a:pPr algn="l" eaLnBrk="1" hangingPunct="1">
              <a:lnSpc>
                <a:spcPct val="90000"/>
              </a:lnSpc>
              <a:spcBef>
                <a:spcPts val="1000"/>
              </a:spcBef>
            </a:pPr>
            <a:br>
              <a:rPr lang="en-US" sz="2400" dirty="0">
                <a:solidFill>
                  <a:schemeClr val="bg1"/>
                </a:solidFill>
              </a:rPr>
            </a:br>
            <a:r>
              <a:rPr lang="en-US" sz="2400" dirty="0">
                <a:solidFill>
                  <a:schemeClr val="bg1"/>
                </a:solidFill>
              </a:rPr>
              <a:t>Derek Hoiem</a:t>
            </a:r>
          </a:p>
        </p:txBody>
      </p:sp>
    </p:spTree>
    <p:extLst>
      <p:ext uri="{BB962C8B-B14F-4D97-AF65-F5344CB8AC3E}">
        <p14:creationId xmlns:p14="http://schemas.microsoft.com/office/powerpoint/2010/main" val="237029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8E153-8EEC-B675-805E-B4D1630E6046}"/>
              </a:ext>
            </a:extLst>
          </p:cNvPr>
          <p:cNvSpPr>
            <a:spLocks noGrp="1"/>
          </p:cNvSpPr>
          <p:nvPr>
            <p:ph type="title"/>
          </p:nvPr>
        </p:nvSpPr>
        <p:spPr/>
        <p:txBody>
          <a:bodyPr/>
          <a:lstStyle/>
          <a:p>
            <a:r>
              <a:rPr lang="en-US" dirty="0"/>
              <a:t>In supervised learning, always remember</a:t>
            </a:r>
          </a:p>
        </p:txBody>
      </p:sp>
      <p:sp>
        <p:nvSpPr>
          <p:cNvPr id="3" name="Content Placeholder 2">
            <a:extLst>
              <a:ext uri="{FF2B5EF4-FFF2-40B4-BE49-F238E27FC236}">
                <a16:creationId xmlns:a16="http://schemas.microsoft.com/office/drawing/2014/main" id="{0E3DF19F-42FC-5F70-C632-BC8CD2212CA3}"/>
              </a:ext>
            </a:extLst>
          </p:cNvPr>
          <p:cNvSpPr>
            <a:spLocks noGrp="1"/>
          </p:cNvSpPr>
          <p:nvPr>
            <p:ph idx="1"/>
          </p:nvPr>
        </p:nvSpPr>
        <p:spPr/>
        <p:txBody>
          <a:bodyPr>
            <a:normAutofit fontScale="70000" lnSpcReduction="20000"/>
          </a:bodyPr>
          <a:lstStyle/>
          <a:p>
            <a:endParaRPr lang="en-US" dirty="0"/>
          </a:p>
          <a:p>
            <a:r>
              <a:rPr lang="en-US" b="1" dirty="0"/>
              <a:t>Clean experiments</a:t>
            </a:r>
          </a:p>
          <a:p>
            <a:pPr lvl="1"/>
            <a:r>
              <a:rPr lang="en-US" dirty="0"/>
              <a:t>training set to learn model parameters</a:t>
            </a:r>
          </a:p>
          <a:p>
            <a:pPr lvl="1"/>
            <a:r>
              <a:rPr lang="en-US" dirty="0"/>
              <a:t>validation set to select method and hyperparameters</a:t>
            </a:r>
          </a:p>
          <a:p>
            <a:pPr lvl="1"/>
            <a:r>
              <a:rPr lang="en-US" dirty="0"/>
              <a:t>test set for final performance evaluation</a:t>
            </a:r>
          </a:p>
          <a:p>
            <a:pPr lvl="1"/>
            <a:endParaRPr lang="en-US" dirty="0"/>
          </a:p>
          <a:p>
            <a:r>
              <a:rPr lang="en-US" b="1" dirty="0"/>
              <a:t>Bias/variance trade-off</a:t>
            </a:r>
          </a:p>
          <a:p>
            <a:pPr lvl="1"/>
            <a:r>
              <a:rPr lang="en-US" dirty="0"/>
              <a:t>Avoidable error is due to challenge in fitting parameters (variance) and inability to perfectly fit the data (bias)</a:t>
            </a:r>
          </a:p>
          <a:p>
            <a:pPr lvl="1"/>
            <a:r>
              <a:rPr lang="en-US" dirty="0"/>
              <a:t>Model designs and hyperparameters often trade off between these, e.g. increasing model complexity can increase variance but reduce bias</a:t>
            </a:r>
          </a:p>
          <a:p>
            <a:pPr lvl="1"/>
            <a:r>
              <a:rPr lang="en-US" dirty="0"/>
              <a:t>Ensembles work around this trade-off, and modern deep networks often act like ensembles</a:t>
            </a:r>
          </a:p>
          <a:p>
            <a:endParaRPr lang="en-US" dirty="0"/>
          </a:p>
          <a:p>
            <a:r>
              <a:rPr lang="en-US" dirty="0"/>
              <a:t>People and algorithms use mental shortcuts that lead to a kind of </a:t>
            </a:r>
            <a:r>
              <a:rPr lang="en-US" b="1" dirty="0"/>
              <a:t>bias that can be harmful to society </a:t>
            </a:r>
            <a:r>
              <a:rPr lang="en-US" dirty="0"/>
              <a:t>– transparency and fairness require conscientious sourcing, development, and evaluation</a:t>
            </a:r>
          </a:p>
        </p:txBody>
      </p:sp>
    </p:spTree>
    <p:extLst>
      <p:ext uri="{BB962C8B-B14F-4D97-AF65-F5344CB8AC3E}">
        <p14:creationId xmlns:p14="http://schemas.microsoft.com/office/powerpoint/2010/main" val="260584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E503-61C9-4EF2-16C7-068A255AB021}"/>
              </a:ext>
            </a:extLst>
          </p:cNvPr>
          <p:cNvSpPr>
            <a:spLocks noGrp="1"/>
          </p:cNvSpPr>
          <p:nvPr>
            <p:ph type="title"/>
          </p:nvPr>
        </p:nvSpPr>
        <p:spPr/>
        <p:txBody>
          <a:bodyPr/>
          <a:lstStyle/>
          <a:p>
            <a:r>
              <a:rPr lang="en-US" dirty="0"/>
              <a:t>Data organization</a:t>
            </a:r>
          </a:p>
        </p:txBody>
      </p:sp>
      <p:sp>
        <p:nvSpPr>
          <p:cNvPr id="3" name="Content Placeholder 2">
            <a:extLst>
              <a:ext uri="{FF2B5EF4-FFF2-40B4-BE49-F238E27FC236}">
                <a16:creationId xmlns:a16="http://schemas.microsoft.com/office/drawing/2014/main" id="{C62B019C-0D83-2187-A6A7-C6CC79559477}"/>
              </a:ext>
            </a:extLst>
          </p:cNvPr>
          <p:cNvSpPr>
            <a:spLocks noGrp="1"/>
          </p:cNvSpPr>
          <p:nvPr>
            <p:ph idx="1"/>
          </p:nvPr>
        </p:nvSpPr>
        <p:spPr/>
        <p:txBody>
          <a:bodyPr>
            <a:normAutofit fontScale="85000" lnSpcReduction="10000"/>
          </a:bodyPr>
          <a:lstStyle/>
          <a:p>
            <a:r>
              <a:rPr lang="en-US" dirty="0"/>
              <a:t>PCA is used to compress a vector into fewer values in a way that can be decompressed with minimal mean squared difference</a:t>
            </a:r>
          </a:p>
          <a:p>
            <a:endParaRPr lang="en-US" dirty="0"/>
          </a:p>
          <a:p>
            <a:r>
              <a:rPr lang="en-US" dirty="0"/>
              <a:t>Clustering reveals common modes of data</a:t>
            </a:r>
          </a:p>
          <a:p>
            <a:pPr lvl="1"/>
            <a:r>
              <a:rPr lang="en-US" dirty="0"/>
              <a:t>K-means is an essential algorithm</a:t>
            </a:r>
          </a:p>
          <a:p>
            <a:pPr lvl="1"/>
            <a:endParaRPr lang="en-US" dirty="0"/>
          </a:p>
          <a:p>
            <a:r>
              <a:rPr lang="en-US" dirty="0"/>
              <a:t>Search for similar data items is an important application and is the computational foundation for clustering</a:t>
            </a:r>
          </a:p>
          <a:p>
            <a:pPr lvl="1"/>
            <a:r>
              <a:rPr lang="en-US" dirty="0"/>
              <a:t>FAISS is a very useful library for efficient search</a:t>
            </a:r>
          </a:p>
          <a:p>
            <a:pPr lvl="1"/>
            <a:r>
              <a:rPr lang="en-US" dirty="0"/>
              <a:t>Approximate search, e.g. trees and LSH, are needed when speed is a priority</a:t>
            </a:r>
          </a:p>
          <a:p>
            <a:pPr lvl="1"/>
            <a:r>
              <a:rPr lang="en-US" dirty="0"/>
              <a:t>Representation learning (e.g. with deep networks) is needed to make similarity meaningful</a:t>
            </a:r>
          </a:p>
          <a:p>
            <a:endParaRPr lang="en-US" dirty="0"/>
          </a:p>
          <a:p>
            <a:endParaRPr lang="en-US" dirty="0"/>
          </a:p>
        </p:txBody>
      </p:sp>
    </p:spTree>
    <p:extLst>
      <p:ext uri="{BB962C8B-B14F-4D97-AF65-F5344CB8AC3E}">
        <p14:creationId xmlns:p14="http://schemas.microsoft.com/office/powerpoint/2010/main" val="935346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B1DC4-5F13-8E0A-1667-AF60F5285397}"/>
              </a:ext>
            </a:extLst>
          </p:cNvPr>
          <p:cNvSpPr>
            <a:spLocks noGrp="1"/>
          </p:cNvSpPr>
          <p:nvPr>
            <p:ph type="title"/>
          </p:nvPr>
        </p:nvSpPr>
        <p:spPr/>
        <p:txBody>
          <a:bodyPr/>
          <a:lstStyle/>
          <a:p>
            <a:r>
              <a:rPr lang="en-US" dirty="0"/>
              <a:t>It’s all about the data</a:t>
            </a:r>
          </a:p>
        </p:txBody>
      </p:sp>
      <p:sp>
        <p:nvSpPr>
          <p:cNvPr id="3" name="Content Placeholder 2">
            <a:extLst>
              <a:ext uri="{FF2B5EF4-FFF2-40B4-BE49-F238E27FC236}">
                <a16:creationId xmlns:a16="http://schemas.microsoft.com/office/drawing/2014/main" id="{07726E56-EAA3-FB3C-8075-4490FB7595D5}"/>
              </a:ext>
            </a:extLst>
          </p:cNvPr>
          <p:cNvSpPr>
            <a:spLocks noGrp="1"/>
          </p:cNvSpPr>
          <p:nvPr>
            <p:ph idx="1"/>
          </p:nvPr>
        </p:nvSpPr>
        <p:spPr/>
        <p:txBody>
          <a:bodyPr/>
          <a:lstStyle/>
          <a:p>
            <a:r>
              <a:rPr lang="en-US" dirty="0"/>
              <a:t>Model architectures and computational techniques get all the attention, but there are often many reasonable choices that perform similarly</a:t>
            </a:r>
          </a:p>
          <a:p>
            <a:endParaRPr lang="en-US" dirty="0"/>
          </a:p>
          <a:p>
            <a:r>
              <a:rPr lang="en-US" dirty="0"/>
              <a:t>To get best performance, data requires more thought and effort than algorithms</a:t>
            </a:r>
          </a:p>
          <a:p>
            <a:endParaRPr lang="en-US" dirty="0"/>
          </a:p>
          <a:p>
            <a:r>
              <a:rPr lang="en-US" dirty="0"/>
              <a:t>Need creative ways to get freely supervised data, as well as careful curation of evaluation sets</a:t>
            </a:r>
          </a:p>
        </p:txBody>
      </p:sp>
    </p:spTree>
    <p:extLst>
      <p:ext uri="{BB962C8B-B14F-4D97-AF65-F5344CB8AC3E}">
        <p14:creationId xmlns:p14="http://schemas.microsoft.com/office/powerpoint/2010/main" val="3929367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3B9822-0ED2-3344-8D19-79A0620699B2}"/>
              </a:ext>
            </a:extLst>
          </p:cNvPr>
          <p:cNvSpPr txBox="1"/>
          <p:nvPr/>
        </p:nvSpPr>
        <p:spPr>
          <a:xfrm>
            <a:off x="367432" y="3088141"/>
            <a:ext cx="1371599" cy="1200329"/>
          </a:xfrm>
          <a:prstGeom prst="rect">
            <a:avLst/>
          </a:prstGeom>
          <a:noFill/>
        </p:spPr>
        <p:txBody>
          <a:bodyPr wrap="square" rtlCol="0">
            <a:spAutoFit/>
          </a:bodyPr>
          <a:lstStyle/>
          <a:p>
            <a:r>
              <a:rPr lang="en-US" b="1" i="1" dirty="0"/>
              <a:t>What are you trying to do?</a:t>
            </a:r>
          </a:p>
          <a:p>
            <a:endParaRPr lang="en-US" b="1" i="1" dirty="0"/>
          </a:p>
        </p:txBody>
      </p:sp>
      <p:sp>
        <p:nvSpPr>
          <p:cNvPr id="5" name="TextBox 4">
            <a:extLst>
              <a:ext uri="{FF2B5EF4-FFF2-40B4-BE49-F238E27FC236}">
                <a16:creationId xmlns:a16="http://schemas.microsoft.com/office/drawing/2014/main" id="{86CC4F6B-C0A0-CB41-334F-5C0874D53FD7}"/>
              </a:ext>
            </a:extLst>
          </p:cNvPr>
          <p:cNvSpPr txBox="1"/>
          <p:nvPr/>
        </p:nvSpPr>
        <p:spPr>
          <a:xfrm>
            <a:off x="2590801" y="3726058"/>
            <a:ext cx="1371599" cy="923330"/>
          </a:xfrm>
          <a:prstGeom prst="rect">
            <a:avLst/>
          </a:prstGeom>
          <a:noFill/>
        </p:spPr>
        <p:txBody>
          <a:bodyPr wrap="square" rtlCol="0">
            <a:spAutoFit/>
          </a:bodyPr>
          <a:lstStyle/>
          <a:p>
            <a:r>
              <a:rPr lang="en-US" i="1" dirty="0">
                <a:solidFill>
                  <a:schemeClr val="accent2">
                    <a:lumMod val="75000"/>
                  </a:schemeClr>
                </a:solidFill>
              </a:rPr>
              <a:t>Classify / Regress</a:t>
            </a:r>
          </a:p>
          <a:p>
            <a:endParaRPr lang="en-US" i="1" dirty="0">
              <a:solidFill>
                <a:schemeClr val="accent2">
                  <a:lumMod val="75000"/>
                </a:schemeClr>
              </a:solidFill>
            </a:endParaRPr>
          </a:p>
        </p:txBody>
      </p:sp>
      <p:sp>
        <p:nvSpPr>
          <p:cNvPr id="7" name="TextBox 6">
            <a:extLst>
              <a:ext uri="{FF2B5EF4-FFF2-40B4-BE49-F238E27FC236}">
                <a16:creationId xmlns:a16="http://schemas.microsoft.com/office/drawing/2014/main" id="{7D28919B-5F2D-4669-1173-844BF6B416D9}"/>
              </a:ext>
            </a:extLst>
          </p:cNvPr>
          <p:cNvSpPr txBox="1"/>
          <p:nvPr/>
        </p:nvSpPr>
        <p:spPr>
          <a:xfrm>
            <a:off x="2590800" y="6184529"/>
            <a:ext cx="1371599" cy="646331"/>
          </a:xfrm>
          <a:prstGeom prst="rect">
            <a:avLst/>
          </a:prstGeom>
          <a:noFill/>
        </p:spPr>
        <p:txBody>
          <a:bodyPr wrap="square" rtlCol="0">
            <a:spAutoFit/>
          </a:bodyPr>
          <a:lstStyle/>
          <a:p>
            <a:r>
              <a:rPr lang="en-US" i="1" dirty="0">
                <a:solidFill>
                  <a:schemeClr val="accent3">
                    <a:lumMod val="75000"/>
                  </a:schemeClr>
                </a:solidFill>
              </a:rPr>
              <a:t>Generate</a:t>
            </a:r>
          </a:p>
          <a:p>
            <a:endParaRPr lang="en-US" i="1" dirty="0">
              <a:solidFill>
                <a:schemeClr val="accent3">
                  <a:lumMod val="75000"/>
                </a:schemeClr>
              </a:solidFill>
            </a:endParaRPr>
          </a:p>
        </p:txBody>
      </p:sp>
      <p:sp>
        <p:nvSpPr>
          <p:cNvPr id="8" name="TextBox 7">
            <a:extLst>
              <a:ext uri="{FF2B5EF4-FFF2-40B4-BE49-F238E27FC236}">
                <a16:creationId xmlns:a16="http://schemas.microsoft.com/office/drawing/2014/main" id="{9EC923EC-B5E0-C633-2594-6B193DC6FB12}"/>
              </a:ext>
            </a:extLst>
          </p:cNvPr>
          <p:cNvSpPr txBox="1"/>
          <p:nvPr/>
        </p:nvSpPr>
        <p:spPr>
          <a:xfrm>
            <a:off x="2590800" y="1352467"/>
            <a:ext cx="1371599" cy="646331"/>
          </a:xfrm>
          <a:prstGeom prst="rect">
            <a:avLst/>
          </a:prstGeom>
          <a:noFill/>
        </p:spPr>
        <p:txBody>
          <a:bodyPr wrap="square" rtlCol="0">
            <a:spAutoFit/>
          </a:bodyPr>
          <a:lstStyle/>
          <a:p>
            <a:r>
              <a:rPr lang="en-US" i="1" dirty="0">
                <a:solidFill>
                  <a:schemeClr val="tx2">
                    <a:lumMod val="75000"/>
                  </a:schemeClr>
                </a:solidFill>
              </a:rPr>
              <a:t>Explore</a:t>
            </a:r>
          </a:p>
          <a:p>
            <a:endParaRPr lang="en-US" i="1" dirty="0">
              <a:solidFill>
                <a:schemeClr val="tx2">
                  <a:lumMod val="75000"/>
                </a:schemeClr>
              </a:solidFill>
            </a:endParaRPr>
          </a:p>
        </p:txBody>
      </p:sp>
      <p:sp>
        <p:nvSpPr>
          <p:cNvPr id="9" name="TextBox 8">
            <a:extLst>
              <a:ext uri="{FF2B5EF4-FFF2-40B4-BE49-F238E27FC236}">
                <a16:creationId xmlns:a16="http://schemas.microsoft.com/office/drawing/2014/main" id="{0B9B2A39-9D58-A477-BE08-047099081E1F}"/>
              </a:ext>
            </a:extLst>
          </p:cNvPr>
          <p:cNvSpPr txBox="1"/>
          <p:nvPr/>
        </p:nvSpPr>
        <p:spPr>
          <a:xfrm>
            <a:off x="4735881" y="381000"/>
            <a:ext cx="1371599" cy="369332"/>
          </a:xfrm>
          <a:prstGeom prst="rect">
            <a:avLst/>
          </a:prstGeom>
          <a:noFill/>
        </p:spPr>
        <p:txBody>
          <a:bodyPr wrap="square" rtlCol="0">
            <a:spAutoFit/>
          </a:bodyPr>
          <a:lstStyle/>
          <a:p>
            <a:r>
              <a:rPr lang="en-US" i="1" dirty="0">
                <a:solidFill>
                  <a:schemeClr val="tx2">
                    <a:lumMod val="75000"/>
                  </a:schemeClr>
                </a:solidFill>
              </a:rPr>
              <a:t>Visualize</a:t>
            </a:r>
          </a:p>
        </p:txBody>
      </p:sp>
      <p:sp>
        <p:nvSpPr>
          <p:cNvPr id="10" name="TextBox 9">
            <a:extLst>
              <a:ext uri="{FF2B5EF4-FFF2-40B4-BE49-F238E27FC236}">
                <a16:creationId xmlns:a16="http://schemas.microsoft.com/office/drawing/2014/main" id="{D33A1997-D2F5-51D2-14AA-24D851F780DC}"/>
              </a:ext>
            </a:extLst>
          </p:cNvPr>
          <p:cNvSpPr txBox="1"/>
          <p:nvPr/>
        </p:nvSpPr>
        <p:spPr>
          <a:xfrm>
            <a:off x="4735881" y="1318020"/>
            <a:ext cx="1371599" cy="646331"/>
          </a:xfrm>
          <a:prstGeom prst="rect">
            <a:avLst/>
          </a:prstGeom>
          <a:noFill/>
        </p:spPr>
        <p:txBody>
          <a:bodyPr wrap="square" rtlCol="0">
            <a:spAutoFit/>
          </a:bodyPr>
          <a:lstStyle/>
          <a:p>
            <a:r>
              <a:rPr lang="en-US" i="1" dirty="0">
                <a:solidFill>
                  <a:schemeClr val="tx2">
                    <a:lumMod val="75000"/>
                  </a:schemeClr>
                </a:solidFill>
              </a:rPr>
              <a:t>Cluster</a:t>
            </a:r>
          </a:p>
          <a:p>
            <a:endParaRPr lang="en-US" i="1" dirty="0">
              <a:solidFill>
                <a:schemeClr val="tx2">
                  <a:lumMod val="75000"/>
                </a:schemeClr>
              </a:solidFill>
            </a:endParaRPr>
          </a:p>
        </p:txBody>
      </p:sp>
      <p:sp>
        <p:nvSpPr>
          <p:cNvPr id="11" name="TextBox 10">
            <a:extLst>
              <a:ext uri="{FF2B5EF4-FFF2-40B4-BE49-F238E27FC236}">
                <a16:creationId xmlns:a16="http://schemas.microsoft.com/office/drawing/2014/main" id="{2CD7EB24-B8D7-288A-B5AC-31477A734264}"/>
              </a:ext>
            </a:extLst>
          </p:cNvPr>
          <p:cNvSpPr txBox="1"/>
          <p:nvPr/>
        </p:nvSpPr>
        <p:spPr>
          <a:xfrm>
            <a:off x="6874699" y="75949"/>
            <a:ext cx="1371599" cy="923330"/>
          </a:xfrm>
          <a:prstGeom prst="rect">
            <a:avLst/>
          </a:prstGeom>
          <a:noFill/>
        </p:spPr>
        <p:txBody>
          <a:bodyPr wrap="square" rtlCol="0">
            <a:spAutoFit/>
          </a:bodyPr>
          <a:lstStyle/>
          <a:p>
            <a:r>
              <a:rPr lang="en-US" b="1" dirty="0">
                <a:solidFill>
                  <a:schemeClr val="tx2">
                    <a:lumMod val="75000"/>
                  </a:schemeClr>
                </a:solidFill>
              </a:rPr>
              <a:t>UMAP</a:t>
            </a:r>
          </a:p>
          <a:p>
            <a:r>
              <a:rPr lang="en-US" b="1" dirty="0">
                <a:solidFill>
                  <a:schemeClr val="tx2">
                    <a:lumMod val="75000"/>
                  </a:schemeClr>
                </a:solidFill>
              </a:rPr>
              <a:t>TSNE</a:t>
            </a:r>
          </a:p>
          <a:p>
            <a:r>
              <a:rPr lang="en-US" b="1" dirty="0">
                <a:solidFill>
                  <a:schemeClr val="tx2">
                    <a:lumMod val="75000"/>
                  </a:schemeClr>
                </a:solidFill>
              </a:rPr>
              <a:t>PCA</a:t>
            </a:r>
          </a:p>
        </p:txBody>
      </p:sp>
      <p:sp>
        <p:nvSpPr>
          <p:cNvPr id="12" name="TextBox 11">
            <a:extLst>
              <a:ext uri="{FF2B5EF4-FFF2-40B4-BE49-F238E27FC236}">
                <a16:creationId xmlns:a16="http://schemas.microsoft.com/office/drawing/2014/main" id="{469E9F50-4A2A-2198-0C2E-2368CDC0B7E9}"/>
              </a:ext>
            </a:extLst>
          </p:cNvPr>
          <p:cNvSpPr txBox="1"/>
          <p:nvPr/>
        </p:nvSpPr>
        <p:spPr>
          <a:xfrm>
            <a:off x="6853822" y="1053693"/>
            <a:ext cx="1804145" cy="923330"/>
          </a:xfrm>
          <a:prstGeom prst="rect">
            <a:avLst/>
          </a:prstGeom>
          <a:noFill/>
        </p:spPr>
        <p:txBody>
          <a:bodyPr wrap="square" rtlCol="0">
            <a:spAutoFit/>
          </a:bodyPr>
          <a:lstStyle/>
          <a:p>
            <a:r>
              <a:rPr lang="en-US" b="1" dirty="0" err="1">
                <a:solidFill>
                  <a:schemeClr val="tx2">
                    <a:lumMod val="75000"/>
                  </a:schemeClr>
                </a:solidFill>
              </a:rPr>
              <a:t>Kmeans</a:t>
            </a:r>
            <a:endParaRPr lang="en-US" b="1" dirty="0">
              <a:solidFill>
                <a:schemeClr val="tx2">
                  <a:lumMod val="75000"/>
                </a:schemeClr>
              </a:solidFill>
            </a:endParaRPr>
          </a:p>
          <a:p>
            <a:r>
              <a:rPr lang="en-US" b="1" dirty="0">
                <a:solidFill>
                  <a:schemeClr val="tx2">
                    <a:lumMod val="75000"/>
                  </a:schemeClr>
                </a:solidFill>
              </a:rPr>
              <a:t>EM</a:t>
            </a:r>
          </a:p>
          <a:p>
            <a:r>
              <a:rPr lang="en-US" b="1" dirty="0">
                <a:solidFill>
                  <a:schemeClr val="tx2">
                    <a:lumMod val="75000"/>
                  </a:schemeClr>
                </a:solidFill>
              </a:rPr>
              <a:t>Agglomerative</a:t>
            </a:r>
          </a:p>
        </p:txBody>
      </p:sp>
      <p:sp>
        <p:nvSpPr>
          <p:cNvPr id="13" name="TextBox 12">
            <a:extLst>
              <a:ext uri="{FF2B5EF4-FFF2-40B4-BE49-F238E27FC236}">
                <a16:creationId xmlns:a16="http://schemas.microsoft.com/office/drawing/2014/main" id="{8DA2A25B-2368-D899-A82D-9F29DF3D3157}"/>
              </a:ext>
            </a:extLst>
          </p:cNvPr>
          <p:cNvSpPr txBox="1"/>
          <p:nvPr/>
        </p:nvSpPr>
        <p:spPr>
          <a:xfrm>
            <a:off x="4735881" y="2330211"/>
            <a:ext cx="1371599" cy="646331"/>
          </a:xfrm>
          <a:prstGeom prst="rect">
            <a:avLst/>
          </a:prstGeom>
          <a:noFill/>
        </p:spPr>
        <p:txBody>
          <a:bodyPr wrap="square" rtlCol="0">
            <a:spAutoFit/>
          </a:bodyPr>
          <a:lstStyle/>
          <a:p>
            <a:r>
              <a:rPr lang="en-US" i="1" dirty="0">
                <a:solidFill>
                  <a:schemeClr val="tx2">
                    <a:lumMod val="75000"/>
                  </a:schemeClr>
                </a:solidFill>
              </a:rPr>
              <a:t>Search</a:t>
            </a:r>
          </a:p>
          <a:p>
            <a:endParaRPr lang="en-US" i="1" dirty="0">
              <a:solidFill>
                <a:schemeClr val="tx2">
                  <a:lumMod val="75000"/>
                </a:schemeClr>
              </a:solidFill>
            </a:endParaRPr>
          </a:p>
        </p:txBody>
      </p:sp>
      <p:sp>
        <p:nvSpPr>
          <p:cNvPr id="14" name="TextBox 13">
            <a:extLst>
              <a:ext uri="{FF2B5EF4-FFF2-40B4-BE49-F238E27FC236}">
                <a16:creationId xmlns:a16="http://schemas.microsoft.com/office/drawing/2014/main" id="{7B9838EC-25CD-820F-3A22-21F76D1F4D69}"/>
              </a:ext>
            </a:extLst>
          </p:cNvPr>
          <p:cNvSpPr txBox="1"/>
          <p:nvPr/>
        </p:nvSpPr>
        <p:spPr>
          <a:xfrm>
            <a:off x="6852778" y="2075712"/>
            <a:ext cx="2003121" cy="923330"/>
          </a:xfrm>
          <a:prstGeom prst="rect">
            <a:avLst/>
          </a:prstGeom>
          <a:noFill/>
        </p:spPr>
        <p:txBody>
          <a:bodyPr wrap="square" rtlCol="0">
            <a:spAutoFit/>
          </a:bodyPr>
          <a:lstStyle/>
          <a:p>
            <a:r>
              <a:rPr lang="en-US" b="1" dirty="0">
                <a:solidFill>
                  <a:schemeClr val="tx2">
                    <a:lumMod val="75000"/>
                  </a:schemeClr>
                </a:solidFill>
              </a:rPr>
              <a:t>Brute Force</a:t>
            </a:r>
          </a:p>
          <a:p>
            <a:r>
              <a:rPr lang="en-US" b="1" dirty="0">
                <a:solidFill>
                  <a:schemeClr val="tx2">
                    <a:lumMod val="75000"/>
                  </a:schemeClr>
                </a:solidFill>
              </a:rPr>
              <a:t>LSH</a:t>
            </a:r>
          </a:p>
          <a:p>
            <a:r>
              <a:rPr lang="en-US" b="1" dirty="0">
                <a:solidFill>
                  <a:schemeClr val="tx2">
                    <a:lumMod val="75000"/>
                  </a:schemeClr>
                </a:solidFill>
              </a:rPr>
              <a:t>HNSW</a:t>
            </a:r>
          </a:p>
        </p:txBody>
      </p:sp>
      <p:sp>
        <p:nvSpPr>
          <p:cNvPr id="15" name="TextBox 14">
            <a:extLst>
              <a:ext uri="{FF2B5EF4-FFF2-40B4-BE49-F238E27FC236}">
                <a16:creationId xmlns:a16="http://schemas.microsoft.com/office/drawing/2014/main" id="{62CCCD9F-2DC6-A49B-7831-B6800348A927}"/>
              </a:ext>
            </a:extLst>
          </p:cNvPr>
          <p:cNvSpPr txBox="1"/>
          <p:nvPr/>
        </p:nvSpPr>
        <p:spPr>
          <a:xfrm>
            <a:off x="4735882" y="3407079"/>
            <a:ext cx="1371599" cy="1200329"/>
          </a:xfrm>
          <a:prstGeom prst="rect">
            <a:avLst/>
          </a:prstGeom>
          <a:noFill/>
        </p:spPr>
        <p:txBody>
          <a:bodyPr wrap="square" rtlCol="0">
            <a:spAutoFit/>
          </a:bodyPr>
          <a:lstStyle/>
          <a:p>
            <a:r>
              <a:rPr lang="en-US" i="1" dirty="0">
                <a:solidFill>
                  <a:schemeClr val="accent2">
                    <a:lumMod val="75000"/>
                  </a:schemeClr>
                </a:solidFill>
              </a:rPr>
              <a:t>Structured (image, text, audio)</a:t>
            </a:r>
          </a:p>
          <a:p>
            <a:endParaRPr lang="en-US" i="1" dirty="0">
              <a:solidFill>
                <a:schemeClr val="accent2">
                  <a:lumMod val="75000"/>
                </a:schemeClr>
              </a:solidFill>
            </a:endParaRPr>
          </a:p>
        </p:txBody>
      </p:sp>
      <p:sp>
        <p:nvSpPr>
          <p:cNvPr id="17" name="TextBox 16">
            <a:extLst>
              <a:ext uri="{FF2B5EF4-FFF2-40B4-BE49-F238E27FC236}">
                <a16:creationId xmlns:a16="http://schemas.microsoft.com/office/drawing/2014/main" id="{F986F8E7-35D8-8103-DFC5-2399BD8AD201}"/>
              </a:ext>
            </a:extLst>
          </p:cNvPr>
          <p:cNvSpPr txBox="1"/>
          <p:nvPr/>
        </p:nvSpPr>
        <p:spPr>
          <a:xfrm>
            <a:off x="4724397" y="4724151"/>
            <a:ext cx="1371599" cy="646331"/>
          </a:xfrm>
          <a:prstGeom prst="rect">
            <a:avLst/>
          </a:prstGeom>
          <a:noFill/>
        </p:spPr>
        <p:txBody>
          <a:bodyPr wrap="square" rtlCol="0">
            <a:spAutoFit/>
          </a:bodyPr>
          <a:lstStyle/>
          <a:p>
            <a:r>
              <a:rPr lang="en-US" i="1" dirty="0">
                <a:solidFill>
                  <a:schemeClr val="accent2">
                    <a:lumMod val="75000"/>
                  </a:schemeClr>
                </a:solidFill>
              </a:rPr>
              <a:t>Tabular</a:t>
            </a:r>
          </a:p>
          <a:p>
            <a:endParaRPr lang="en-US" i="1" dirty="0">
              <a:solidFill>
                <a:schemeClr val="accent2">
                  <a:lumMod val="75000"/>
                </a:schemeClr>
              </a:solidFill>
            </a:endParaRPr>
          </a:p>
        </p:txBody>
      </p:sp>
      <p:sp>
        <p:nvSpPr>
          <p:cNvPr id="19" name="TextBox 18">
            <a:extLst>
              <a:ext uri="{FF2B5EF4-FFF2-40B4-BE49-F238E27FC236}">
                <a16:creationId xmlns:a16="http://schemas.microsoft.com/office/drawing/2014/main" id="{AAAFFA22-C214-72F4-6362-52C183423218}"/>
              </a:ext>
            </a:extLst>
          </p:cNvPr>
          <p:cNvSpPr txBox="1"/>
          <p:nvPr/>
        </p:nvSpPr>
        <p:spPr>
          <a:xfrm>
            <a:off x="7199852" y="4187723"/>
            <a:ext cx="1371599" cy="646331"/>
          </a:xfrm>
          <a:prstGeom prst="rect">
            <a:avLst/>
          </a:prstGeom>
          <a:noFill/>
        </p:spPr>
        <p:txBody>
          <a:bodyPr wrap="square" rtlCol="0">
            <a:spAutoFit/>
          </a:bodyPr>
          <a:lstStyle/>
          <a:p>
            <a:r>
              <a:rPr lang="en-US" i="1" dirty="0">
                <a:solidFill>
                  <a:schemeClr val="accent2">
                    <a:lumMod val="75000"/>
                  </a:schemeClr>
                </a:solidFill>
              </a:rPr>
              <a:t>More Data</a:t>
            </a:r>
          </a:p>
          <a:p>
            <a:endParaRPr lang="en-US" i="1" dirty="0">
              <a:solidFill>
                <a:schemeClr val="accent2">
                  <a:lumMod val="75000"/>
                </a:schemeClr>
              </a:solidFill>
            </a:endParaRPr>
          </a:p>
        </p:txBody>
      </p:sp>
      <p:sp>
        <p:nvSpPr>
          <p:cNvPr id="20" name="TextBox 19">
            <a:extLst>
              <a:ext uri="{FF2B5EF4-FFF2-40B4-BE49-F238E27FC236}">
                <a16:creationId xmlns:a16="http://schemas.microsoft.com/office/drawing/2014/main" id="{C95BCB01-28D6-510C-8029-63073B9AE323}"/>
              </a:ext>
            </a:extLst>
          </p:cNvPr>
          <p:cNvSpPr txBox="1"/>
          <p:nvPr/>
        </p:nvSpPr>
        <p:spPr>
          <a:xfrm>
            <a:off x="9601198" y="2899757"/>
            <a:ext cx="2689449" cy="1200329"/>
          </a:xfrm>
          <a:prstGeom prst="rect">
            <a:avLst/>
          </a:prstGeom>
          <a:noFill/>
        </p:spPr>
        <p:txBody>
          <a:bodyPr wrap="square" rtlCol="0">
            <a:spAutoFit/>
          </a:bodyPr>
          <a:lstStyle/>
          <a:p>
            <a:r>
              <a:rPr lang="en-US" b="1" dirty="0">
                <a:solidFill>
                  <a:schemeClr val="accent2">
                    <a:lumMod val="75000"/>
                  </a:schemeClr>
                </a:solidFill>
              </a:rPr>
              <a:t>Pretrained network + linear, in-context, nearest-neighbor</a:t>
            </a:r>
          </a:p>
          <a:p>
            <a:endParaRPr lang="en-US" b="1" dirty="0">
              <a:solidFill>
                <a:schemeClr val="accent2">
                  <a:lumMod val="75000"/>
                </a:schemeClr>
              </a:solidFill>
            </a:endParaRPr>
          </a:p>
        </p:txBody>
      </p:sp>
      <p:sp>
        <p:nvSpPr>
          <p:cNvPr id="21" name="TextBox 20">
            <a:extLst>
              <a:ext uri="{FF2B5EF4-FFF2-40B4-BE49-F238E27FC236}">
                <a16:creationId xmlns:a16="http://schemas.microsoft.com/office/drawing/2014/main" id="{FF0AC9CE-3CCB-5776-9A9B-9E566305939B}"/>
              </a:ext>
            </a:extLst>
          </p:cNvPr>
          <p:cNvSpPr txBox="1"/>
          <p:nvPr/>
        </p:nvSpPr>
        <p:spPr>
          <a:xfrm>
            <a:off x="7199852" y="3473163"/>
            <a:ext cx="1371599" cy="646331"/>
          </a:xfrm>
          <a:prstGeom prst="rect">
            <a:avLst/>
          </a:prstGeom>
          <a:noFill/>
        </p:spPr>
        <p:txBody>
          <a:bodyPr wrap="square" rtlCol="0">
            <a:spAutoFit/>
          </a:bodyPr>
          <a:lstStyle/>
          <a:p>
            <a:r>
              <a:rPr lang="en-US" i="1" dirty="0">
                <a:solidFill>
                  <a:schemeClr val="accent2">
                    <a:lumMod val="75000"/>
                  </a:schemeClr>
                </a:solidFill>
              </a:rPr>
              <a:t>Little Data</a:t>
            </a:r>
          </a:p>
          <a:p>
            <a:endParaRPr lang="en-US" i="1" dirty="0">
              <a:solidFill>
                <a:schemeClr val="accent2">
                  <a:lumMod val="75000"/>
                </a:schemeClr>
              </a:solidFill>
            </a:endParaRPr>
          </a:p>
        </p:txBody>
      </p:sp>
      <p:sp>
        <p:nvSpPr>
          <p:cNvPr id="22" name="TextBox 21">
            <a:extLst>
              <a:ext uri="{FF2B5EF4-FFF2-40B4-BE49-F238E27FC236}">
                <a16:creationId xmlns:a16="http://schemas.microsoft.com/office/drawing/2014/main" id="{286EA36A-A66E-6178-9EEA-EDABA3705E8B}"/>
              </a:ext>
            </a:extLst>
          </p:cNvPr>
          <p:cNvSpPr txBox="1"/>
          <p:nvPr/>
        </p:nvSpPr>
        <p:spPr>
          <a:xfrm>
            <a:off x="7231167" y="5947848"/>
            <a:ext cx="1555835" cy="1200329"/>
          </a:xfrm>
          <a:prstGeom prst="rect">
            <a:avLst/>
          </a:prstGeom>
          <a:noFill/>
        </p:spPr>
        <p:txBody>
          <a:bodyPr wrap="square" rtlCol="0">
            <a:spAutoFit/>
          </a:bodyPr>
          <a:lstStyle/>
          <a:p>
            <a:r>
              <a:rPr lang="en-US" i="1" dirty="0">
                <a:solidFill>
                  <a:schemeClr val="accent2">
                    <a:lumMod val="75000"/>
                  </a:schemeClr>
                </a:solidFill>
              </a:rPr>
              <a:t>More Data, higher accuracy</a:t>
            </a:r>
          </a:p>
          <a:p>
            <a:endParaRPr lang="en-US" i="1" dirty="0">
              <a:solidFill>
                <a:schemeClr val="accent2">
                  <a:lumMod val="75000"/>
                </a:schemeClr>
              </a:solidFill>
            </a:endParaRPr>
          </a:p>
        </p:txBody>
      </p:sp>
      <p:sp>
        <p:nvSpPr>
          <p:cNvPr id="23" name="TextBox 22">
            <a:extLst>
              <a:ext uri="{FF2B5EF4-FFF2-40B4-BE49-F238E27FC236}">
                <a16:creationId xmlns:a16="http://schemas.microsoft.com/office/drawing/2014/main" id="{A1043857-4B31-7FB6-6E8D-5197B8290345}"/>
              </a:ext>
            </a:extLst>
          </p:cNvPr>
          <p:cNvSpPr txBox="1"/>
          <p:nvPr/>
        </p:nvSpPr>
        <p:spPr>
          <a:xfrm>
            <a:off x="7199852" y="4902283"/>
            <a:ext cx="1587150" cy="1200329"/>
          </a:xfrm>
          <a:prstGeom prst="rect">
            <a:avLst/>
          </a:prstGeom>
          <a:noFill/>
        </p:spPr>
        <p:txBody>
          <a:bodyPr wrap="square" rtlCol="0">
            <a:spAutoFit/>
          </a:bodyPr>
          <a:lstStyle/>
          <a:p>
            <a:r>
              <a:rPr lang="en-US" i="1" dirty="0">
                <a:solidFill>
                  <a:schemeClr val="accent2">
                    <a:lumMod val="75000"/>
                  </a:schemeClr>
                </a:solidFill>
              </a:rPr>
              <a:t>Little Data, more interpretable</a:t>
            </a:r>
          </a:p>
          <a:p>
            <a:endParaRPr lang="en-US" i="1" dirty="0">
              <a:solidFill>
                <a:schemeClr val="accent2">
                  <a:lumMod val="75000"/>
                </a:schemeClr>
              </a:solidFill>
            </a:endParaRPr>
          </a:p>
        </p:txBody>
      </p:sp>
      <p:sp>
        <p:nvSpPr>
          <p:cNvPr id="24" name="TextBox 23">
            <a:extLst>
              <a:ext uri="{FF2B5EF4-FFF2-40B4-BE49-F238E27FC236}">
                <a16:creationId xmlns:a16="http://schemas.microsoft.com/office/drawing/2014/main" id="{6BC4329B-A693-B254-24D7-206EAD3D093E}"/>
              </a:ext>
            </a:extLst>
          </p:cNvPr>
          <p:cNvSpPr txBox="1"/>
          <p:nvPr/>
        </p:nvSpPr>
        <p:spPr>
          <a:xfrm>
            <a:off x="4217217" y="6022735"/>
            <a:ext cx="3252139" cy="923330"/>
          </a:xfrm>
          <a:prstGeom prst="rect">
            <a:avLst/>
          </a:prstGeom>
          <a:noFill/>
        </p:spPr>
        <p:txBody>
          <a:bodyPr wrap="square" rtlCol="0">
            <a:spAutoFit/>
          </a:bodyPr>
          <a:lstStyle/>
          <a:p>
            <a:r>
              <a:rPr lang="en-US" b="1" dirty="0">
                <a:solidFill>
                  <a:schemeClr val="accent3">
                    <a:lumMod val="75000"/>
                  </a:schemeClr>
                </a:solidFill>
              </a:rPr>
              <a:t>Deep Generative Model (GAN, Diffusion, LLM)</a:t>
            </a:r>
          </a:p>
          <a:p>
            <a:endParaRPr lang="en-US" b="1" dirty="0">
              <a:solidFill>
                <a:schemeClr val="accent3">
                  <a:lumMod val="75000"/>
                </a:schemeClr>
              </a:solidFill>
            </a:endParaRPr>
          </a:p>
        </p:txBody>
      </p:sp>
      <p:sp>
        <p:nvSpPr>
          <p:cNvPr id="25" name="TextBox 24">
            <a:extLst>
              <a:ext uri="{FF2B5EF4-FFF2-40B4-BE49-F238E27FC236}">
                <a16:creationId xmlns:a16="http://schemas.microsoft.com/office/drawing/2014/main" id="{6B4254E8-0051-D9EE-DB61-1A708ABC0F0D}"/>
              </a:ext>
            </a:extLst>
          </p:cNvPr>
          <p:cNvSpPr txBox="1"/>
          <p:nvPr/>
        </p:nvSpPr>
        <p:spPr>
          <a:xfrm>
            <a:off x="9601198" y="4103658"/>
            <a:ext cx="2689449" cy="646331"/>
          </a:xfrm>
          <a:prstGeom prst="rect">
            <a:avLst/>
          </a:prstGeom>
          <a:noFill/>
        </p:spPr>
        <p:txBody>
          <a:bodyPr wrap="square" rtlCol="0">
            <a:spAutoFit/>
          </a:bodyPr>
          <a:lstStyle/>
          <a:p>
            <a:r>
              <a:rPr lang="en-US" b="1" dirty="0">
                <a:solidFill>
                  <a:schemeClr val="accent2">
                    <a:lumMod val="75000"/>
                  </a:schemeClr>
                </a:solidFill>
              </a:rPr>
              <a:t>Pretrained network + fine-tune, RAG</a:t>
            </a:r>
          </a:p>
        </p:txBody>
      </p:sp>
      <p:sp>
        <p:nvSpPr>
          <p:cNvPr id="26" name="TextBox 25">
            <a:extLst>
              <a:ext uri="{FF2B5EF4-FFF2-40B4-BE49-F238E27FC236}">
                <a16:creationId xmlns:a16="http://schemas.microsoft.com/office/drawing/2014/main" id="{C6C13DC8-0B5E-4F6D-DA24-8618472BA319}"/>
              </a:ext>
            </a:extLst>
          </p:cNvPr>
          <p:cNvSpPr txBox="1"/>
          <p:nvPr/>
        </p:nvSpPr>
        <p:spPr>
          <a:xfrm>
            <a:off x="9595460" y="4902283"/>
            <a:ext cx="2689449" cy="923330"/>
          </a:xfrm>
          <a:prstGeom prst="rect">
            <a:avLst/>
          </a:prstGeom>
          <a:noFill/>
        </p:spPr>
        <p:txBody>
          <a:bodyPr wrap="square" rtlCol="0">
            <a:spAutoFit/>
          </a:bodyPr>
          <a:lstStyle/>
          <a:p>
            <a:r>
              <a:rPr lang="en-US" b="1" dirty="0">
                <a:solidFill>
                  <a:schemeClr val="accent2">
                    <a:lumMod val="75000"/>
                  </a:schemeClr>
                </a:solidFill>
              </a:rPr>
              <a:t>Linear model (regressor, SVM, logistic regressor)</a:t>
            </a:r>
          </a:p>
        </p:txBody>
      </p:sp>
      <p:sp>
        <p:nvSpPr>
          <p:cNvPr id="27" name="TextBox 26">
            <a:extLst>
              <a:ext uri="{FF2B5EF4-FFF2-40B4-BE49-F238E27FC236}">
                <a16:creationId xmlns:a16="http://schemas.microsoft.com/office/drawing/2014/main" id="{02BB0CA5-E397-54BE-65AE-FD91088CE654}"/>
              </a:ext>
            </a:extLst>
          </p:cNvPr>
          <p:cNvSpPr txBox="1"/>
          <p:nvPr/>
        </p:nvSpPr>
        <p:spPr>
          <a:xfrm>
            <a:off x="9595460" y="5957968"/>
            <a:ext cx="2689449" cy="646331"/>
          </a:xfrm>
          <a:prstGeom prst="rect">
            <a:avLst/>
          </a:prstGeom>
          <a:noFill/>
        </p:spPr>
        <p:txBody>
          <a:bodyPr wrap="square" rtlCol="0">
            <a:spAutoFit/>
          </a:bodyPr>
          <a:lstStyle/>
          <a:p>
            <a:r>
              <a:rPr lang="en-US" b="1" dirty="0">
                <a:solidFill>
                  <a:schemeClr val="accent2">
                    <a:lumMod val="75000"/>
                  </a:schemeClr>
                </a:solidFill>
              </a:rPr>
              <a:t>Random forest, boosting, MLP</a:t>
            </a:r>
          </a:p>
        </p:txBody>
      </p:sp>
      <p:cxnSp>
        <p:nvCxnSpPr>
          <p:cNvPr id="29" name="Straight Arrow Connector 28">
            <a:extLst>
              <a:ext uri="{FF2B5EF4-FFF2-40B4-BE49-F238E27FC236}">
                <a16:creationId xmlns:a16="http://schemas.microsoft.com/office/drawing/2014/main" id="{7000105C-4F9C-6FA3-04D0-A5A87C8A7503}"/>
              </a:ext>
            </a:extLst>
          </p:cNvPr>
          <p:cNvCxnSpPr>
            <a:cxnSpLocks/>
          </p:cNvCxnSpPr>
          <p:nvPr/>
        </p:nvCxnSpPr>
        <p:spPr>
          <a:xfrm flipV="1">
            <a:off x="1680055" y="1575270"/>
            <a:ext cx="910745" cy="15128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334CCEA-6142-DE40-E7EC-7DD664AAA1CC}"/>
              </a:ext>
            </a:extLst>
          </p:cNvPr>
          <p:cNvCxnSpPr>
            <a:cxnSpLocks/>
          </p:cNvCxnSpPr>
          <p:nvPr/>
        </p:nvCxnSpPr>
        <p:spPr>
          <a:xfrm>
            <a:off x="1721285" y="3407079"/>
            <a:ext cx="791228" cy="49107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75E8009-6E08-5CD8-348B-EF6A3DD31B70}"/>
              </a:ext>
            </a:extLst>
          </p:cNvPr>
          <p:cNvCxnSpPr>
            <a:cxnSpLocks/>
          </p:cNvCxnSpPr>
          <p:nvPr/>
        </p:nvCxnSpPr>
        <p:spPr>
          <a:xfrm>
            <a:off x="1727549" y="3726057"/>
            <a:ext cx="931102" cy="245847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D342436-8FE2-8E08-09DC-415863EB7D42}"/>
              </a:ext>
            </a:extLst>
          </p:cNvPr>
          <p:cNvCxnSpPr>
            <a:cxnSpLocks/>
            <a:endCxn id="9" idx="1"/>
          </p:cNvCxnSpPr>
          <p:nvPr/>
        </p:nvCxnSpPr>
        <p:spPr>
          <a:xfrm flipV="1">
            <a:off x="3717358" y="565666"/>
            <a:ext cx="1018523" cy="8106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29D61EA-259F-67F5-B486-94CD8D70CC36}"/>
              </a:ext>
            </a:extLst>
          </p:cNvPr>
          <p:cNvCxnSpPr>
            <a:cxnSpLocks/>
          </p:cNvCxnSpPr>
          <p:nvPr/>
        </p:nvCxnSpPr>
        <p:spPr>
          <a:xfrm>
            <a:off x="3669604" y="1473966"/>
            <a:ext cx="1060014" cy="343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9ECF695-FB8A-0759-37D8-B34685D10689}"/>
              </a:ext>
            </a:extLst>
          </p:cNvPr>
          <p:cNvCxnSpPr>
            <a:cxnSpLocks/>
          </p:cNvCxnSpPr>
          <p:nvPr/>
        </p:nvCxnSpPr>
        <p:spPr>
          <a:xfrm>
            <a:off x="3646119" y="1688067"/>
            <a:ext cx="1083499" cy="9078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38CEF2D-5D86-FF25-F77C-F847A2529040}"/>
              </a:ext>
            </a:extLst>
          </p:cNvPr>
          <p:cNvCxnSpPr>
            <a:cxnSpLocks/>
            <a:endCxn id="11" idx="1"/>
          </p:cNvCxnSpPr>
          <p:nvPr/>
        </p:nvCxnSpPr>
        <p:spPr>
          <a:xfrm>
            <a:off x="5791200" y="537614"/>
            <a:ext cx="10834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A8DEF8C-FDF6-8E68-3E23-FACBA10E07EE}"/>
              </a:ext>
            </a:extLst>
          </p:cNvPr>
          <p:cNvCxnSpPr>
            <a:cxnSpLocks/>
            <a:endCxn id="12" idx="1"/>
          </p:cNvCxnSpPr>
          <p:nvPr/>
        </p:nvCxnSpPr>
        <p:spPr>
          <a:xfrm>
            <a:off x="5644017" y="1515358"/>
            <a:ext cx="120980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CFA0C6B-91EB-0752-D79A-A0B18C651845}"/>
              </a:ext>
            </a:extLst>
          </p:cNvPr>
          <p:cNvCxnSpPr>
            <a:cxnSpLocks/>
            <a:endCxn id="14" idx="1"/>
          </p:cNvCxnSpPr>
          <p:nvPr/>
        </p:nvCxnSpPr>
        <p:spPr>
          <a:xfrm flipV="1">
            <a:off x="5791200" y="2537377"/>
            <a:ext cx="1061578" cy="215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480F18A-5807-F89A-FBFC-6C05911218B7}"/>
              </a:ext>
            </a:extLst>
          </p:cNvPr>
          <p:cNvCxnSpPr>
            <a:cxnSpLocks/>
            <a:endCxn id="15" idx="1"/>
          </p:cNvCxnSpPr>
          <p:nvPr/>
        </p:nvCxnSpPr>
        <p:spPr>
          <a:xfrm>
            <a:off x="3717358" y="3971928"/>
            <a:ext cx="1018524" cy="3531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6318A18-992D-1750-D406-F06AD0DFA310}"/>
              </a:ext>
            </a:extLst>
          </p:cNvPr>
          <p:cNvCxnSpPr>
            <a:cxnSpLocks/>
          </p:cNvCxnSpPr>
          <p:nvPr/>
        </p:nvCxnSpPr>
        <p:spPr>
          <a:xfrm>
            <a:off x="3804777" y="4119494"/>
            <a:ext cx="924841" cy="77033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94DED6D-F853-ADB8-AD1C-E0807A6AD653}"/>
              </a:ext>
            </a:extLst>
          </p:cNvPr>
          <p:cNvCxnSpPr>
            <a:cxnSpLocks/>
          </p:cNvCxnSpPr>
          <p:nvPr/>
        </p:nvCxnSpPr>
        <p:spPr>
          <a:xfrm>
            <a:off x="3717358" y="6373284"/>
            <a:ext cx="405859" cy="336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43CE9A6-CA38-F7B7-77DE-E53433DC5CD6}"/>
              </a:ext>
            </a:extLst>
          </p:cNvPr>
          <p:cNvCxnSpPr>
            <a:cxnSpLocks/>
          </p:cNvCxnSpPr>
          <p:nvPr/>
        </p:nvCxnSpPr>
        <p:spPr>
          <a:xfrm>
            <a:off x="6084518" y="3648684"/>
            <a:ext cx="1018524" cy="3531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8E23D1A-1F61-A234-4C3E-FD7D62241EDB}"/>
              </a:ext>
            </a:extLst>
          </p:cNvPr>
          <p:cNvCxnSpPr>
            <a:cxnSpLocks/>
          </p:cNvCxnSpPr>
          <p:nvPr/>
        </p:nvCxnSpPr>
        <p:spPr>
          <a:xfrm>
            <a:off x="6084518" y="3813118"/>
            <a:ext cx="1052710" cy="54302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CBEEB8E-B2E8-5BCE-72F5-344B9A8C2E58}"/>
              </a:ext>
            </a:extLst>
          </p:cNvPr>
          <p:cNvCxnSpPr>
            <a:cxnSpLocks/>
            <a:endCxn id="23" idx="1"/>
          </p:cNvCxnSpPr>
          <p:nvPr/>
        </p:nvCxnSpPr>
        <p:spPr>
          <a:xfrm>
            <a:off x="5612438" y="4947417"/>
            <a:ext cx="1587414" cy="55503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F3AF494-4590-BC0B-67BC-96ED1D238444}"/>
              </a:ext>
            </a:extLst>
          </p:cNvPr>
          <p:cNvCxnSpPr>
            <a:cxnSpLocks/>
          </p:cNvCxnSpPr>
          <p:nvPr/>
        </p:nvCxnSpPr>
        <p:spPr>
          <a:xfrm>
            <a:off x="5644017" y="5070685"/>
            <a:ext cx="1587150" cy="101956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216131-1EA1-EECF-EA10-89959D27ECC0}"/>
              </a:ext>
            </a:extLst>
          </p:cNvPr>
          <p:cNvCxnSpPr>
            <a:cxnSpLocks/>
          </p:cNvCxnSpPr>
          <p:nvPr/>
        </p:nvCxnSpPr>
        <p:spPr>
          <a:xfrm>
            <a:off x="8444492" y="3674228"/>
            <a:ext cx="1150968" cy="977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99377E6-4677-304A-C793-9DD7DFB843AC}"/>
              </a:ext>
            </a:extLst>
          </p:cNvPr>
          <p:cNvCxnSpPr>
            <a:cxnSpLocks/>
            <a:endCxn id="25" idx="1"/>
          </p:cNvCxnSpPr>
          <p:nvPr/>
        </p:nvCxnSpPr>
        <p:spPr>
          <a:xfrm>
            <a:off x="8485864" y="4407260"/>
            <a:ext cx="1115334" cy="1956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7944B4D-F64D-6B97-05EC-1E206B050420}"/>
              </a:ext>
            </a:extLst>
          </p:cNvPr>
          <p:cNvCxnSpPr>
            <a:cxnSpLocks/>
            <a:endCxn id="26" idx="1"/>
          </p:cNvCxnSpPr>
          <p:nvPr/>
        </p:nvCxnSpPr>
        <p:spPr>
          <a:xfrm flipV="1">
            <a:off x="8657967" y="5363948"/>
            <a:ext cx="937493" cy="653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53B94E6-E2BF-13F6-D142-88B1E5256267}"/>
              </a:ext>
            </a:extLst>
          </p:cNvPr>
          <p:cNvCxnSpPr>
            <a:cxnSpLocks/>
            <a:endCxn id="27" idx="1"/>
          </p:cNvCxnSpPr>
          <p:nvPr/>
        </p:nvCxnSpPr>
        <p:spPr>
          <a:xfrm>
            <a:off x="8571451" y="6281134"/>
            <a:ext cx="102400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Rounded Corners 101">
            <a:extLst>
              <a:ext uri="{FF2B5EF4-FFF2-40B4-BE49-F238E27FC236}">
                <a16:creationId xmlns:a16="http://schemas.microsoft.com/office/drawing/2014/main" id="{88455B93-D1B0-84B8-0A98-01D336F915CA}"/>
              </a:ext>
            </a:extLst>
          </p:cNvPr>
          <p:cNvSpPr/>
          <p:nvPr/>
        </p:nvSpPr>
        <p:spPr>
          <a:xfrm>
            <a:off x="1828800" y="381000"/>
            <a:ext cx="1535482" cy="618279"/>
          </a:xfrm>
          <a:prstGeom prst="roundRect">
            <a:avLst/>
          </a:prstGeom>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Unsupervised</a:t>
            </a:r>
          </a:p>
        </p:txBody>
      </p:sp>
      <p:sp>
        <p:nvSpPr>
          <p:cNvPr id="103" name="Rectangle: Rounded Corners 102">
            <a:extLst>
              <a:ext uri="{FF2B5EF4-FFF2-40B4-BE49-F238E27FC236}">
                <a16:creationId xmlns:a16="http://schemas.microsoft.com/office/drawing/2014/main" id="{407C88B7-9B9D-701A-71C7-BAA826D870AD}"/>
              </a:ext>
            </a:extLst>
          </p:cNvPr>
          <p:cNvSpPr/>
          <p:nvPr/>
        </p:nvSpPr>
        <p:spPr>
          <a:xfrm>
            <a:off x="2587505" y="2958784"/>
            <a:ext cx="1796769" cy="618279"/>
          </a:xfrm>
          <a:prstGeom prst="round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Supervised</a:t>
            </a:r>
          </a:p>
        </p:txBody>
      </p:sp>
      <p:sp>
        <p:nvSpPr>
          <p:cNvPr id="104" name="Rectangle: Rounded Corners 103">
            <a:extLst>
              <a:ext uri="{FF2B5EF4-FFF2-40B4-BE49-F238E27FC236}">
                <a16:creationId xmlns:a16="http://schemas.microsoft.com/office/drawing/2014/main" id="{B652A1FB-90D4-2E24-05E6-E68A8D3640AC}"/>
              </a:ext>
            </a:extLst>
          </p:cNvPr>
          <p:cNvSpPr/>
          <p:nvPr/>
        </p:nvSpPr>
        <p:spPr>
          <a:xfrm>
            <a:off x="2796106" y="5260720"/>
            <a:ext cx="1796769" cy="618279"/>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Self-Supervised</a:t>
            </a:r>
          </a:p>
        </p:txBody>
      </p:sp>
    </p:spTree>
    <p:extLst>
      <p:ext uri="{BB962C8B-B14F-4D97-AF65-F5344CB8AC3E}">
        <p14:creationId xmlns:p14="http://schemas.microsoft.com/office/powerpoint/2010/main" val="46405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17" grpId="0"/>
      <p:bldP spid="19" grpId="0"/>
      <p:bldP spid="20" grpId="0"/>
      <p:bldP spid="21" grpId="0"/>
      <p:bldP spid="22" grpId="0"/>
      <p:bldP spid="23" grpId="0"/>
      <p:bldP spid="24" grpId="0"/>
      <p:bldP spid="25" grpId="0"/>
      <p:bldP spid="26" grpId="0"/>
      <p:bldP spid="27" grpId="0"/>
      <p:bldP spid="103" grpId="0" animBg="1"/>
      <p:bldP spid="1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476FF-F6ED-ED7B-12C1-341E5BA1E2DF}"/>
              </a:ext>
            </a:extLst>
          </p:cNvPr>
          <p:cNvSpPr>
            <a:spLocks noGrp="1"/>
          </p:cNvSpPr>
          <p:nvPr>
            <p:ph type="title"/>
          </p:nvPr>
        </p:nvSpPr>
        <p:spPr/>
        <p:txBody>
          <a:bodyPr/>
          <a:lstStyle/>
          <a:p>
            <a:r>
              <a:rPr lang="en-US" dirty="0"/>
              <a:t>Choosing the right tool for the job</a:t>
            </a:r>
          </a:p>
        </p:txBody>
      </p:sp>
      <p:sp>
        <p:nvSpPr>
          <p:cNvPr id="6" name="TextBox 5">
            <a:extLst>
              <a:ext uri="{FF2B5EF4-FFF2-40B4-BE49-F238E27FC236}">
                <a16:creationId xmlns:a16="http://schemas.microsoft.com/office/drawing/2014/main" id="{8DA63844-F653-B928-94A4-ED85F08D6A73}"/>
              </a:ext>
            </a:extLst>
          </p:cNvPr>
          <p:cNvSpPr txBox="1"/>
          <p:nvPr/>
        </p:nvSpPr>
        <p:spPr>
          <a:xfrm>
            <a:off x="2857500" y="1312204"/>
            <a:ext cx="6093994" cy="584775"/>
          </a:xfrm>
          <a:prstGeom prst="rect">
            <a:avLst/>
          </a:prstGeom>
          <a:noFill/>
        </p:spPr>
        <p:txBody>
          <a:bodyPr wrap="square">
            <a:spAutoFit/>
          </a:bodyPr>
          <a:lstStyle/>
          <a:p>
            <a:r>
              <a:rPr lang="en-US" sz="3200" dirty="0">
                <a:hlinkClick r:id="rId2"/>
              </a:rPr>
              <a:t>https://tinyurl.com/AML441-L26</a:t>
            </a:r>
            <a:r>
              <a:rPr lang="en-US" sz="3200" dirty="0"/>
              <a:t> </a:t>
            </a:r>
          </a:p>
        </p:txBody>
      </p:sp>
      <p:pic>
        <p:nvPicPr>
          <p:cNvPr id="7" name="Picture 6" descr="A qr code with a arrow&#10;&#10;AI-generated content may be incorrect.">
            <a:extLst>
              <a:ext uri="{FF2B5EF4-FFF2-40B4-BE49-F238E27FC236}">
                <a16:creationId xmlns:a16="http://schemas.microsoft.com/office/drawing/2014/main" id="{00C800CC-9757-60F0-4AD2-E8C7A7D2A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133600"/>
            <a:ext cx="3733800" cy="3733800"/>
          </a:xfrm>
          <a:prstGeom prst="rect">
            <a:avLst/>
          </a:prstGeom>
        </p:spPr>
      </p:pic>
    </p:spTree>
    <p:extLst>
      <p:ext uri="{BB962C8B-B14F-4D97-AF65-F5344CB8AC3E}">
        <p14:creationId xmlns:p14="http://schemas.microsoft.com/office/powerpoint/2010/main" val="4221507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476FF-F6ED-ED7B-12C1-341E5BA1E2DF}"/>
              </a:ext>
            </a:extLst>
          </p:cNvPr>
          <p:cNvSpPr>
            <a:spLocks noGrp="1"/>
          </p:cNvSpPr>
          <p:nvPr>
            <p:ph type="title"/>
          </p:nvPr>
        </p:nvSpPr>
        <p:spPr/>
        <p:txBody>
          <a:bodyPr/>
          <a:lstStyle/>
          <a:p>
            <a:r>
              <a:rPr lang="en-US" dirty="0"/>
              <a:t>Choosing the right tool for the job: answers</a:t>
            </a:r>
          </a:p>
        </p:txBody>
      </p:sp>
      <p:pic>
        <p:nvPicPr>
          <p:cNvPr id="5" name="Picture 4">
            <a:extLst>
              <a:ext uri="{FF2B5EF4-FFF2-40B4-BE49-F238E27FC236}">
                <a16:creationId xmlns:a16="http://schemas.microsoft.com/office/drawing/2014/main" id="{BBB8BE1C-7D22-7802-3A1B-A5CA0B63A850}"/>
              </a:ext>
            </a:extLst>
          </p:cNvPr>
          <p:cNvPicPr>
            <a:picLocks noChangeAspect="1"/>
          </p:cNvPicPr>
          <p:nvPr/>
        </p:nvPicPr>
        <p:blipFill rotWithShape="1">
          <a:blip r:embed="rId2"/>
          <a:srcRect b="6588"/>
          <a:stretch/>
        </p:blipFill>
        <p:spPr>
          <a:xfrm>
            <a:off x="381000" y="762000"/>
            <a:ext cx="5029200" cy="3124200"/>
          </a:xfrm>
          <a:prstGeom prst="rect">
            <a:avLst/>
          </a:prstGeom>
        </p:spPr>
      </p:pic>
      <p:sp>
        <p:nvSpPr>
          <p:cNvPr id="6" name="TextBox 5">
            <a:extLst>
              <a:ext uri="{FF2B5EF4-FFF2-40B4-BE49-F238E27FC236}">
                <a16:creationId xmlns:a16="http://schemas.microsoft.com/office/drawing/2014/main" id="{CD5DD6BA-8F44-E3C2-D422-E67A58168A29}"/>
              </a:ext>
            </a:extLst>
          </p:cNvPr>
          <p:cNvSpPr txBox="1"/>
          <p:nvPr/>
        </p:nvSpPr>
        <p:spPr>
          <a:xfrm>
            <a:off x="6083643" y="1371600"/>
            <a:ext cx="4794902" cy="1200329"/>
          </a:xfrm>
          <a:prstGeom prst="rect">
            <a:avLst/>
          </a:prstGeom>
          <a:noFill/>
        </p:spPr>
        <p:txBody>
          <a:bodyPr wrap="none" rtlCol="0">
            <a:spAutoFit/>
          </a:bodyPr>
          <a:lstStyle/>
          <a:p>
            <a:r>
              <a:rPr lang="en-US" b="1" dirty="0"/>
              <a:t>Random forest regressor</a:t>
            </a:r>
            <a:endParaRPr lang="en-US" dirty="0"/>
          </a:p>
          <a:p>
            <a:pPr marL="285750" indent="-285750">
              <a:buFont typeface="Arial" panose="020B0604020202020204" pitchFamily="34" charset="0"/>
              <a:buChar char="•"/>
            </a:pPr>
            <a:r>
              <a:rPr lang="en-US" dirty="0"/>
              <a:t>Regression problem</a:t>
            </a:r>
          </a:p>
          <a:p>
            <a:pPr marL="285750" indent="-285750">
              <a:buFont typeface="Arial" panose="020B0604020202020204" pitchFamily="34" charset="0"/>
              <a:buChar char="•"/>
            </a:pPr>
            <a:r>
              <a:rPr lang="en-US" dirty="0"/>
              <a:t>Mixed continuous and categorical features</a:t>
            </a:r>
          </a:p>
          <a:p>
            <a:pPr marL="285750" indent="-285750">
              <a:buFont typeface="Arial" panose="020B0604020202020204" pitchFamily="34" charset="0"/>
              <a:buChar char="•"/>
            </a:pPr>
            <a:r>
              <a:rPr lang="en-US" dirty="0"/>
              <a:t>Lots of training data available</a:t>
            </a:r>
          </a:p>
        </p:txBody>
      </p:sp>
      <p:pic>
        <p:nvPicPr>
          <p:cNvPr id="8" name="Picture 7">
            <a:extLst>
              <a:ext uri="{FF2B5EF4-FFF2-40B4-BE49-F238E27FC236}">
                <a16:creationId xmlns:a16="http://schemas.microsoft.com/office/drawing/2014/main" id="{E5EBB25C-3C4E-1A9E-609B-84AED14DD66C}"/>
              </a:ext>
            </a:extLst>
          </p:cNvPr>
          <p:cNvPicPr>
            <a:picLocks noChangeAspect="1"/>
          </p:cNvPicPr>
          <p:nvPr/>
        </p:nvPicPr>
        <p:blipFill>
          <a:blip r:embed="rId3"/>
          <a:stretch>
            <a:fillRect/>
          </a:stretch>
        </p:blipFill>
        <p:spPr>
          <a:xfrm>
            <a:off x="381000" y="4038600"/>
            <a:ext cx="5319584" cy="2681558"/>
          </a:xfrm>
          <a:prstGeom prst="rect">
            <a:avLst/>
          </a:prstGeom>
        </p:spPr>
      </p:pic>
      <p:sp>
        <p:nvSpPr>
          <p:cNvPr id="9" name="TextBox 8">
            <a:extLst>
              <a:ext uri="{FF2B5EF4-FFF2-40B4-BE49-F238E27FC236}">
                <a16:creationId xmlns:a16="http://schemas.microsoft.com/office/drawing/2014/main" id="{851AC8F7-C680-2EC3-F0BC-D9C47B731EC9}"/>
              </a:ext>
            </a:extLst>
          </p:cNvPr>
          <p:cNvSpPr txBox="1"/>
          <p:nvPr/>
        </p:nvSpPr>
        <p:spPr>
          <a:xfrm>
            <a:off x="6112476" y="4724400"/>
            <a:ext cx="4876800" cy="1754326"/>
          </a:xfrm>
          <a:prstGeom prst="rect">
            <a:avLst/>
          </a:prstGeom>
          <a:noFill/>
        </p:spPr>
        <p:txBody>
          <a:bodyPr wrap="square" rtlCol="0">
            <a:spAutoFit/>
          </a:bodyPr>
          <a:lstStyle/>
          <a:p>
            <a:r>
              <a:rPr lang="en-US" b="1" dirty="0"/>
              <a:t>Fine-tuned </a:t>
            </a:r>
            <a:r>
              <a:rPr lang="en-US" b="1" dirty="0" err="1"/>
              <a:t>ConvNet</a:t>
            </a:r>
            <a:endParaRPr lang="en-US" dirty="0"/>
          </a:p>
          <a:p>
            <a:pPr marL="285750" indent="-285750">
              <a:buFont typeface="Arial" panose="020B0604020202020204" pitchFamily="34" charset="0"/>
              <a:buChar char="•"/>
            </a:pPr>
            <a:r>
              <a:rPr lang="en-US" dirty="0"/>
              <a:t>Image classification (use deep network to take advantage of structured image data)</a:t>
            </a:r>
          </a:p>
          <a:p>
            <a:pPr marL="285750" indent="-285750">
              <a:buFont typeface="Arial" panose="020B0604020202020204" pitchFamily="34" charset="0"/>
              <a:buChar char="•"/>
            </a:pPr>
            <a:r>
              <a:rPr lang="en-US" dirty="0"/>
              <a:t>Limited data, so fine-tuning from pre-trained is much better than training from scratch</a:t>
            </a:r>
          </a:p>
        </p:txBody>
      </p:sp>
    </p:spTree>
    <p:extLst>
      <p:ext uri="{BB962C8B-B14F-4D97-AF65-F5344CB8AC3E}">
        <p14:creationId xmlns:p14="http://schemas.microsoft.com/office/powerpoint/2010/main" val="144478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6B3E0-6809-0DB2-9691-387D07E5BB6E}"/>
              </a:ext>
            </a:extLst>
          </p:cNvPr>
          <p:cNvSpPr>
            <a:spLocks noGrp="1"/>
          </p:cNvSpPr>
          <p:nvPr>
            <p:ph type="title"/>
          </p:nvPr>
        </p:nvSpPr>
        <p:spPr/>
        <p:txBody>
          <a:bodyPr/>
          <a:lstStyle/>
          <a:p>
            <a:r>
              <a:rPr lang="en-US" dirty="0"/>
              <a:t>Choosing the right tool for the job: answers</a:t>
            </a:r>
          </a:p>
        </p:txBody>
      </p:sp>
      <p:sp>
        <p:nvSpPr>
          <p:cNvPr id="3" name="Content Placeholder 2">
            <a:extLst>
              <a:ext uri="{FF2B5EF4-FFF2-40B4-BE49-F238E27FC236}">
                <a16:creationId xmlns:a16="http://schemas.microsoft.com/office/drawing/2014/main" id="{CD69AB91-A784-7AC3-DEEF-6DA636621F98}"/>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4B277FF-FA43-D29C-38DA-6BB691375320}"/>
              </a:ext>
            </a:extLst>
          </p:cNvPr>
          <p:cNvPicPr>
            <a:picLocks noChangeAspect="1"/>
          </p:cNvPicPr>
          <p:nvPr/>
        </p:nvPicPr>
        <p:blipFill>
          <a:blip r:embed="rId2"/>
          <a:stretch>
            <a:fillRect/>
          </a:stretch>
        </p:blipFill>
        <p:spPr>
          <a:xfrm>
            <a:off x="152400" y="1088992"/>
            <a:ext cx="5801535" cy="2305372"/>
          </a:xfrm>
          <a:prstGeom prst="rect">
            <a:avLst/>
          </a:prstGeom>
        </p:spPr>
      </p:pic>
      <p:sp>
        <p:nvSpPr>
          <p:cNvPr id="6" name="TextBox 5">
            <a:extLst>
              <a:ext uri="{FF2B5EF4-FFF2-40B4-BE49-F238E27FC236}">
                <a16:creationId xmlns:a16="http://schemas.microsoft.com/office/drawing/2014/main" id="{EDEFA3FC-CC26-8312-1E35-650F396241F6}"/>
              </a:ext>
            </a:extLst>
          </p:cNvPr>
          <p:cNvSpPr txBox="1"/>
          <p:nvPr/>
        </p:nvSpPr>
        <p:spPr>
          <a:xfrm>
            <a:off x="6083643" y="1371600"/>
            <a:ext cx="4584357" cy="2031325"/>
          </a:xfrm>
          <a:prstGeom prst="rect">
            <a:avLst/>
          </a:prstGeom>
          <a:noFill/>
        </p:spPr>
        <p:txBody>
          <a:bodyPr wrap="square" rtlCol="0">
            <a:spAutoFit/>
          </a:bodyPr>
          <a:lstStyle/>
          <a:p>
            <a:r>
              <a:rPr lang="en-US" b="1" dirty="0"/>
              <a:t>Fine-tune BERT</a:t>
            </a:r>
            <a:endParaRPr lang="en-US" dirty="0"/>
          </a:p>
          <a:p>
            <a:pPr marL="285750" indent="-285750">
              <a:buFont typeface="Arial" panose="020B0604020202020204" pitchFamily="34" charset="0"/>
              <a:buChar char="•"/>
            </a:pPr>
            <a:r>
              <a:rPr lang="en-US" dirty="0"/>
              <a:t>Using a deep network language model gives more effective features than word count</a:t>
            </a:r>
          </a:p>
          <a:p>
            <a:pPr marL="285750" indent="-285750">
              <a:buFont typeface="Arial" panose="020B0604020202020204" pitchFamily="34" charset="0"/>
              <a:buChar char="•"/>
            </a:pPr>
            <a:r>
              <a:rPr lang="en-US" dirty="0"/>
              <a:t>Plenty of data for fine-tuning</a:t>
            </a:r>
          </a:p>
          <a:p>
            <a:pPr marL="285750" indent="-285750">
              <a:buFont typeface="Arial" panose="020B0604020202020204" pitchFamily="34" charset="0"/>
              <a:buChar char="•"/>
            </a:pPr>
            <a:r>
              <a:rPr lang="en-US" dirty="0"/>
              <a:t>GPT-4 is slow/expensive and not easy to tune</a:t>
            </a:r>
          </a:p>
        </p:txBody>
      </p:sp>
      <p:pic>
        <p:nvPicPr>
          <p:cNvPr id="8" name="Picture 7">
            <a:extLst>
              <a:ext uri="{FF2B5EF4-FFF2-40B4-BE49-F238E27FC236}">
                <a16:creationId xmlns:a16="http://schemas.microsoft.com/office/drawing/2014/main" id="{FF5B6F7F-E29B-CEB9-82C3-CDDE84A06D00}"/>
              </a:ext>
            </a:extLst>
          </p:cNvPr>
          <p:cNvPicPr>
            <a:picLocks noChangeAspect="1"/>
          </p:cNvPicPr>
          <p:nvPr/>
        </p:nvPicPr>
        <p:blipFill>
          <a:blip r:embed="rId3"/>
          <a:stretch>
            <a:fillRect/>
          </a:stretch>
        </p:blipFill>
        <p:spPr>
          <a:xfrm>
            <a:off x="152400" y="3572500"/>
            <a:ext cx="5639587" cy="2924583"/>
          </a:xfrm>
          <a:prstGeom prst="rect">
            <a:avLst/>
          </a:prstGeom>
        </p:spPr>
      </p:pic>
      <p:sp>
        <p:nvSpPr>
          <p:cNvPr id="9" name="TextBox 8">
            <a:extLst>
              <a:ext uri="{FF2B5EF4-FFF2-40B4-BE49-F238E27FC236}">
                <a16:creationId xmlns:a16="http://schemas.microsoft.com/office/drawing/2014/main" id="{C8CB1BCB-D95B-83D2-B788-4705C33BC416}"/>
              </a:ext>
            </a:extLst>
          </p:cNvPr>
          <p:cNvSpPr txBox="1"/>
          <p:nvPr/>
        </p:nvSpPr>
        <p:spPr>
          <a:xfrm>
            <a:off x="6065922" y="4572000"/>
            <a:ext cx="4584357" cy="2031325"/>
          </a:xfrm>
          <a:prstGeom prst="rect">
            <a:avLst/>
          </a:prstGeom>
          <a:noFill/>
        </p:spPr>
        <p:txBody>
          <a:bodyPr wrap="square" rtlCol="0">
            <a:spAutoFit/>
          </a:bodyPr>
          <a:lstStyle/>
          <a:p>
            <a:r>
              <a:rPr lang="en-US" b="1" dirty="0"/>
              <a:t>NN w/ LWF-pretrained model</a:t>
            </a:r>
            <a:endParaRPr lang="en-US" dirty="0"/>
          </a:p>
          <a:p>
            <a:pPr marL="285750" indent="-285750">
              <a:buFont typeface="Arial" panose="020B0604020202020204" pitchFamily="34" charset="0"/>
              <a:buChar char="•"/>
            </a:pPr>
            <a:r>
              <a:rPr lang="en-US" dirty="0"/>
              <a:t>Training a deep network face classifier on a large dataset can provide good features</a:t>
            </a:r>
          </a:p>
          <a:p>
            <a:pPr marL="285750" indent="-285750">
              <a:buFont typeface="Arial" panose="020B0604020202020204" pitchFamily="34" charset="0"/>
              <a:buChar char="•"/>
            </a:pPr>
            <a:r>
              <a:rPr lang="en-US" dirty="0"/>
              <a:t>Only one example per face available, so use nearest neighbor (fine-tuning will overfit)</a:t>
            </a:r>
          </a:p>
        </p:txBody>
      </p:sp>
    </p:spTree>
    <p:extLst>
      <p:ext uri="{BB962C8B-B14F-4D97-AF65-F5344CB8AC3E}">
        <p14:creationId xmlns:p14="http://schemas.microsoft.com/office/powerpoint/2010/main" val="2445899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476FF-F6ED-ED7B-12C1-341E5BA1E2DF}"/>
              </a:ext>
            </a:extLst>
          </p:cNvPr>
          <p:cNvSpPr>
            <a:spLocks noGrp="1"/>
          </p:cNvSpPr>
          <p:nvPr>
            <p:ph type="title"/>
          </p:nvPr>
        </p:nvSpPr>
        <p:spPr/>
        <p:txBody>
          <a:bodyPr/>
          <a:lstStyle/>
          <a:p>
            <a:r>
              <a:rPr lang="en-US" dirty="0"/>
              <a:t>Choosing the right tool for the job: answers</a:t>
            </a:r>
          </a:p>
        </p:txBody>
      </p:sp>
      <p:pic>
        <p:nvPicPr>
          <p:cNvPr id="4" name="Picture 3">
            <a:extLst>
              <a:ext uri="{FF2B5EF4-FFF2-40B4-BE49-F238E27FC236}">
                <a16:creationId xmlns:a16="http://schemas.microsoft.com/office/drawing/2014/main" id="{A006E56D-76BF-CA6A-8DCF-1491CB51B347}"/>
              </a:ext>
            </a:extLst>
          </p:cNvPr>
          <p:cNvPicPr>
            <a:picLocks noChangeAspect="1"/>
          </p:cNvPicPr>
          <p:nvPr/>
        </p:nvPicPr>
        <p:blipFill>
          <a:blip r:embed="rId2"/>
          <a:stretch>
            <a:fillRect/>
          </a:stretch>
        </p:blipFill>
        <p:spPr>
          <a:xfrm>
            <a:off x="609600" y="1066800"/>
            <a:ext cx="5572903" cy="2229161"/>
          </a:xfrm>
          <a:prstGeom prst="rect">
            <a:avLst/>
          </a:prstGeom>
        </p:spPr>
      </p:pic>
      <p:pic>
        <p:nvPicPr>
          <p:cNvPr id="10" name="Picture 9">
            <a:extLst>
              <a:ext uri="{FF2B5EF4-FFF2-40B4-BE49-F238E27FC236}">
                <a16:creationId xmlns:a16="http://schemas.microsoft.com/office/drawing/2014/main" id="{A14629D9-B0B9-7F25-73D0-2E9640CB0AC9}"/>
              </a:ext>
            </a:extLst>
          </p:cNvPr>
          <p:cNvPicPr>
            <a:picLocks noChangeAspect="1"/>
          </p:cNvPicPr>
          <p:nvPr/>
        </p:nvPicPr>
        <p:blipFill>
          <a:blip r:embed="rId3"/>
          <a:stretch>
            <a:fillRect/>
          </a:stretch>
        </p:blipFill>
        <p:spPr>
          <a:xfrm>
            <a:off x="609600" y="4114800"/>
            <a:ext cx="5744377" cy="1829055"/>
          </a:xfrm>
          <a:prstGeom prst="rect">
            <a:avLst/>
          </a:prstGeom>
        </p:spPr>
      </p:pic>
      <p:sp>
        <p:nvSpPr>
          <p:cNvPr id="12" name="TextBox 11">
            <a:extLst>
              <a:ext uri="{FF2B5EF4-FFF2-40B4-BE49-F238E27FC236}">
                <a16:creationId xmlns:a16="http://schemas.microsoft.com/office/drawing/2014/main" id="{66C03129-33B9-EDFC-ECDD-A1744C224A07}"/>
              </a:ext>
            </a:extLst>
          </p:cNvPr>
          <p:cNvSpPr txBox="1"/>
          <p:nvPr/>
        </p:nvSpPr>
        <p:spPr>
          <a:xfrm>
            <a:off x="6705600" y="1066800"/>
            <a:ext cx="4584357" cy="1477328"/>
          </a:xfrm>
          <a:prstGeom prst="rect">
            <a:avLst/>
          </a:prstGeom>
          <a:noFill/>
        </p:spPr>
        <p:txBody>
          <a:bodyPr wrap="square" rtlCol="0">
            <a:spAutoFit/>
          </a:bodyPr>
          <a:lstStyle/>
          <a:p>
            <a:r>
              <a:rPr lang="en-US" b="1" dirty="0"/>
              <a:t>Transformer</a:t>
            </a:r>
            <a:endParaRPr lang="en-US" dirty="0"/>
          </a:p>
          <a:p>
            <a:pPr marL="285750" indent="-285750">
              <a:buFont typeface="Arial" panose="020B0604020202020204" pitchFamily="34" charset="0"/>
              <a:buChar char="•"/>
            </a:pPr>
            <a:r>
              <a:rPr lang="en-US" dirty="0"/>
              <a:t>Both images and text can be represented as tokens that can be processed together with the transformer</a:t>
            </a:r>
          </a:p>
          <a:p>
            <a:pPr marL="285750" indent="-285750">
              <a:buFont typeface="Arial" panose="020B0604020202020204" pitchFamily="34" charset="0"/>
              <a:buChar char="•"/>
            </a:pPr>
            <a:r>
              <a:rPr lang="en-US" dirty="0"/>
              <a:t>Plenty of data for training</a:t>
            </a:r>
          </a:p>
        </p:txBody>
      </p:sp>
      <p:sp>
        <p:nvSpPr>
          <p:cNvPr id="13" name="TextBox 12">
            <a:extLst>
              <a:ext uri="{FF2B5EF4-FFF2-40B4-BE49-F238E27FC236}">
                <a16:creationId xmlns:a16="http://schemas.microsoft.com/office/drawing/2014/main" id="{A0188BC6-4140-ADB3-F0EB-CE60B5FBF604}"/>
              </a:ext>
            </a:extLst>
          </p:cNvPr>
          <p:cNvSpPr txBox="1"/>
          <p:nvPr/>
        </p:nvSpPr>
        <p:spPr>
          <a:xfrm>
            <a:off x="6858000" y="4114800"/>
            <a:ext cx="4584357" cy="1477328"/>
          </a:xfrm>
          <a:prstGeom prst="rect">
            <a:avLst/>
          </a:prstGeom>
          <a:noFill/>
        </p:spPr>
        <p:txBody>
          <a:bodyPr wrap="square" rtlCol="0">
            <a:spAutoFit/>
          </a:bodyPr>
          <a:lstStyle/>
          <a:p>
            <a:r>
              <a:rPr lang="en-US" b="1" dirty="0"/>
              <a:t>Pre-trained model w/ linear classifier</a:t>
            </a:r>
            <a:endParaRPr lang="en-US" dirty="0"/>
          </a:p>
          <a:p>
            <a:pPr marL="285750" indent="-285750">
              <a:buFont typeface="Arial" panose="020B0604020202020204" pitchFamily="34" charset="0"/>
              <a:buChar char="•"/>
            </a:pPr>
            <a:r>
              <a:rPr lang="en-US" dirty="0"/>
              <a:t>Use good features from pre-trained model</a:t>
            </a:r>
          </a:p>
          <a:p>
            <a:pPr marL="285750" indent="-285750">
              <a:buFont typeface="Arial" panose="020B0604020202020204" pitchFamily="34" charset="0"/>
              <a:buChar char="•"/>
            </a:pPr>
            <a:r>
              <a:rPr lang="en-US" dirty="0"/>
              <a:t>Probably not enough examples to effectively fine-tune and validate</a:t>
            </a:r>
          </a:p>
        </p:txBody>
      </p:sp>
    </p:spTree>
    <p:extLst>
      <p:ext uri="{BB962C8B-B14F-4D97-AF65-F5344CB8AC3E}">
        <p14:creationId xmlns:p14="http://schemas.microsoft.com/office/powerpoint/2010/main" val="1170340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655F-E043-048A-6853-9998345E428F}"/>
              </a:ext>
            </a:extLst>
          </p:cNvPr>
          <p:cNvSpPr>
            <a:spLocks noGrp="1"/>
          </p:cNvSpPr>
          <p:nvPr>
            <p:ph type="title"/>
          </p:nvPr>
        </p:nvSpPr>
        <p:spPr/>
        <p:txBody>
          <a:bodyPr/>
          <a:lstStyle/>
          <a:p>
            <a:r>
              <a:rPr lang="en-US" dirty="0"/>
              <a:t>What questions do you have?</a:t>
            </a:r>
          </a:p>
        </p:txBody>
      </p:sp>
      <p:sp>
        <p:nvSpPr>
          <p:cNvPr id="4" name="Content Placeholder 3">
            <a:extLst>
              <a:ext uri="{FF2B5EF4-FFF2-40B4-BE49-F238E27FC236}">
                <a16:creationId xmlns:a16="http://schemas.microsoft.com/office/drawing/2014/main" id="{D1925C96-FE93-09F4-57B5-9BF683A6D1A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33285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F96FB-1B17-288F-FCD3-DF13A90DD09E}"/>
              </a:ext>
            </a:extLst>
          </p:cNvPr>
          <p:cNvSpPr>
            <a:spLocks noGrp="1"/>
          </p:cNvSpPr>
          <p:nvPr>
            <p:ph type="title"/>
          </p:nvPr>
        </p:nvSpPr>
        <p:spPr/>
        <p:txBody>
          <a:bodyPr/>
          <a:lstStyle/>
          <a:p>
            <a:r>
              <a:rPr lang="en-US" dirty="0"/>
              <a:t>Other related courses</a:t>
            </a:r>
          </a:p>
        </p:txBody>
      </p:sp>
      <p:sp>
        <p:nvSpPr>
          <p:cNvPr id="9" name="TextBox 8">
            <a:extLst>
              <a:ext uri="{FF2B5EF4-FFF2-40B4-BE49-F238E27FC236}">
                <a16:creationId xmlns:a16="http://schemas.microsoft.com/office/drawing/2014/main" id="{02168853-924E-D323-1BEA-05C9EE4D7575}"/>
              </a:ext>
            </a:extLst>
          </p:cNvPr>
          <p:cNvSpPr txBox="1"/>
          <p:nvPr/>
        </p:nvSpPr>
        <p:spPr>
          <a:xfrm>
            <a:off x="875459" y="1020944"/>
            <a:ext cx="3041025" cy="5986254"/>
          </a:xfrm>
          <a:prstGeom prst="rect">
            <a:avLst/>
          </a:prstGeom>
          <a:noFill/>
        </p:spPr>
        <p:txBody>
          <a:bodyPr wrap="square" rtlCol="0">
            <a:spAutoFit/>
          </a:bodyPr>
          <a:lstStyle/>
          <a:p>
            <a:pPr defTabSz="118872" fontAlgn="base"/>
            <a:r>
              <a:rPr lang="en-US" sz="1200" b="1" u="sng" dirty="0"/>
              <a:t>AI Core</a:t>
            </a:r>
          </a:p>
          <a:p>
            <a:pPr defTabSz="118872" fontAlgn="base"/>
            <a:r>
              <a:rPr lang="en-US" sz="900" b="1" dirty="0"/>
              <a:t>	</a:t>
            </a:r>
          </a:p>
          <a:p>
            <a:pPr defTabSz="118872" fontAlgn="base"/>
            <a:r>
              <a:rPr lang="en-US" sz="900" b="1" dirty="0"/>
              <a:t>	Machine Learning</a:t>
            </a:r>
          </a:p>
          <a:p>
            <a:pPr defTabSz="118872" fontAlgn="base"/>
            <a:r>
              <a:rPr lang="en-US" sz="900" dirty="0"/>
              <a:t>	CS 440 Artificial Intelligence</a:t>
            </a:r>
          </a:p>
          <a:p>
            <a:pPr defTabSz="118872" fontAlgn="base"/>
            <a:r>
              <a:rPr lang="en-US" sz="900" dirty="0"/>
              <a:t>	CS 441 Applied Machine learning</a:t>
            </a:r>
          </a:p>
          <a:p>
            <a:pPr defTabSz="118872" fontAlgn="base"/>
            <a:r>
              <a:rPr lang="en-US" sz="900" dirty="0"/>
              <a:t>	CS 442 Trustworthy Machine Learning</a:t>
            </a:r>
          </a:p>
          <a:p>
            <a:pPr defTabSz="118872" fontAlgn="base"/>
            <a:r>
              <a:rPr lang="en-US" sz="900" dirty="0"/>
              <a:t>	CS 443 Reinforcement Learning</a:t>
            </a:r>
          </a:p>
          <a:p>
            <a:pPr defTabSz="118872" fontAlgn="base"/>
            <a:r>
              <a:rPr lang="en-US" sz="900" dirty="0"/>
              <a:t>	CS 446 Machine Learning</a:t>
            </a:r>
          </a:p>
          <a:p>
            <a:pPr defTabSz="118872" fontAlgn="base"/>
            <a:r>
              <a:rPr lang="en-US" sz="900" i="1" dirty="0"/>
              <a:t>	CS 498 Introduction to Generative AI</a:t>
            </a:r>
          </a:p>
          <a:p>
            <a:pPr defTabSz="118872" fontAlgn="base"/>
            <a:r>
              <a:rPr lang="en-US" sz="900" i="1" dirty="0"/>
              <a:t>	CS 498 Agentic AI</a:t>
            </a:r>
          </a:p>
          <a:p>
            <a:pPr defTabSz="118872" fontAlgn="base"/>
            <a:r>
              <a:rPr lang="en-US" sz="900" i="1" dirty="0"/>
              <a:t>	</a:t>
            </a:r>
            <a:r>
              <a:rPr lang="en-US" sz="900" dirty="0"/>
              <a:t>CS 540 Deep Learning Theory</a:t>
            </a:r>
          </a:p>
          <a:p>
            <a:pPr defTabSz="118872" fontAlgn="base"/>
            <a:r>
              <a:rPr lang="en-US" sz="900" dirty="0"/>
              <a:t>	CS 542 Statistical Reinforcement Learning</a:t>
            </a:r>
          </a:p>
          <a:p>
            <a:pPr defTabSz="118872" fontAlgn="base"/>
            <a:r>
              <a:rPr lang="en-US" sz="900" dirty="0"/>
              <a:t>	CS 547 Deep Learning </a:t>
            </a:r>
          </a:p>
          <a:p>
            <a:pPr defTabSz="118872" fontAlgn="base"/>
            <a:r>
              <a:rPr lang="en-US" sz="900" i="1" dirty="0"/>
              <a:t>	CS 598 Learning to Learn</a:t>
            </a:r>
          </a:p>
          <a:p>
            <a:pPr defTabSz="118872" fontAlgn="base"/>
            <a:r>
              <a:rPr lang="en-US" sz="900" i="1" dirty="0"/>
              <a:t>	CS 598 Deep Generative Models</a:t>
            </a:r>
          </a:p>
          <a:p>
            <a:pPr defTabSz="118872" fontAlgn="base"/>
            <a:r>
              <a:rPr lang="en-US" sz="900" i="1" dirty="0"/>
              <a:t>	CS 598 Topic in LLM Agents</a:t>
            </a:r>
          </a:p>
          <a:p>
            <a:pPr defTabSz="118872" fontAlgn="base"/>
            <a:r>
              <a:rPr lang="en-US" sz="900" dirty="0"/>
              <a:t>	</a:t>
            </a:r>
          </a:p>
          <a:p>
            <a:pPr defTabSz="118872" fontAlgn="base"/>
            <a:r>
              <a:rPr lang="en-US" sz="900" b="1" dirty="0"/>
              <a:t>	Computer Vision</a:t>
            </a:r>
          </a:p>
          <a:p>
            <a:pPr defTabSz="118872" fontAlgn="base"/>
            <a:r>
              <a:rPr lang="en-US" sz="900" b="1" dirty="0"/>
              <a:t>	</a:t>
            </a:r>
            <a:r>
              <a:rPr lang="en-US" sz="900" dirty="0"/>
              <a:t>CS 444 Deep Learning for Computer Vision	</a:t>
            </a:r>
          </a:p>
          <a:p>
            <a:pPr defTabSz="118872" fontAlgn="base"/>
            <a:r>
              <a:rPr lang="en-US" sz="900" dirty="0"/>
              <a:t>	CS 445 Computational Photography</a:t>
            </a:r>
          </a:p>
          <a:p>
            <a:pPr defTabSz="118872" fontAlgn="base"/>
            <a:r>
              <a:rPr lang="en-US" sz="900" dirty="0"/>
              <a:t>	CS 543 Computer Vision</a:t>
            </a:r>
          </a:p>
          <a:p>
            <a:pPr defTabSz="118872" fontAlgn="base"/>
            <a:r>
              <a:rPr lang="en-US" sz="900" dirty="0"/>
              <a:t>	CS 544 Optimization in Computer Vision</a:t>
            </a:r>
          </a:p>
          <a:p>
            <a:pPr defTabSz="118872" fontAlgn="base"/>
            <a:r>
              <a:rPr lang="en-US" sz="900" i="1" dirty="0"/>
              <a:t>	CS 598 Computer Vision for Healthcare</a:t>
            </a:r>
          </a:p>
          <a:p>
            <a:pPr defTabSz="118872" fontAlgn="base"/>
            <a:r>
              <a:rPr lang="en-US" sz="900" i="1" dirty="0"/>
              <a:t>	CS 598 3D Vision</a:t>
            </a:r>
          </a:p>
          <a:p>
            <a:pPr defTabSz="118872" fontAlgn="base"/>
            <a:r>
              <a:rPr lang="en-US" sz="900" b="1" dirty="0"/>
              <a:t>	</a:t>
            </a:r>
          </a:p>
          <a:p>
            <a:pPr defTabSz="118872" fontAlgn="base"/>
            <a:r>
              <a:rPr lang="en-US" sz="900" b="1" dirty="0"/>
              <a:t>	Language</a:t>
            </a:r>
          </a:p>
          <a:p>
            <a:pPr defTabSz="118872" fontAlgn="base"/>
            <a:r>
              <a:rPr lang="en-US" sz="900" b="1" dirty="0"/>
              <a:t>	</a:t>
            </a:r>
            <a:r>
              <a:rPr lang="en-US" sz="900" dirty="0"/>
              <a:t>CS 410 Text Information Systems</a:t>
            </a:r>
          </a:p>
          <a:p>
            <a:pPr defTabSz="118872" fontAlgn="base"/>
            <a:r>
              <a:rPr lang="en-US" sz="900" dirty="0"/>
              <a:t>	CS 447 Natural Language Processing</a:t>
            </a:r>
          </a:p>
          <a:p>
            <a:pPr defTabSz="118872" fontAlgn="base"/>
            <a:r>
              <a:rPr lang="en-US" sz="900" dirty="0"/>
              <a:t>	CS 546 Advanced Topics in NLP</a:t>
            </a:r>
          </a:p>
          <a:p>
            <a:pPr defTabSz="118872" fontAlgn="base"/>
            <a:r>
              <a:rPr lang="en-US" sz="900" dirty="0"/>
              <a:t>	</a:t>
            </a:r>
          </a:p>
          <a:p>
            <a:pPr defTabSz="118872" fontAlgn="base"/>
            <a:r>
              <a:rPr lang="en-US" sz="900" b="1" dirty="0"/>
              <a:t>	Audio and Signals</a:t>
            </a:r>
          </a:p>
          <a:p>
            <a:pPr defTabSz="118872" fontAlgn="base"/>
            <a:r>
              <a:rPr lang="en-US" sz="900" b="1" dirty="0"/>
              <a:t>	</a:t>
            </a:r>
            <a:r>
              <a:rPr lang="en-US" sz="900" dirty="0"/>
              <a:t>CS 448 Audio Computing Laboratory</a:t>
            </a:r>
          </a:p>
          <a:p>
            <a:pPr defTabSz="118872" fontAlgn="base"/>
            <a:r>
              <a:rPr lang="en-US" sz="900" dirty="0"/>
              <a:t>	CS 545 Machine Learning for Signal Processing</a:t>
            </a:r>
          </a:p>
          <a:p>
            <a:pPr defTabSz="118872" fontAlgn="base"/>
            <a:r>
              <a:rPr lang="en-US" sz="900" dirty="0"/>
              <a:t>	</a:t>
            </a:r>
          </a:p>
          <a:p>
            <a:pPr defTabSz="118872" fontAlgn="base"/>
            <a:r>
              <a:rPr lang="en-US" sz="900" b="1" dirty="0"/>
              <a:t>	Robotics	</a:t>
            </a:r>
          </a:p>
          <a:p>
            <a:pPr defTabSz="118872" fontAlgn="base"/>
            <a:r>
              <a:rPr lang="en-US" sz="900" b="1" dirty="0"/>
              <a:t>	</a:t>
            </a:r>
            <a:r>
              <a:rPr lang="en-US" sz="900" dirty="0"/>
              <a:t>CS 452 Topics in Robotics</a:t>
            </a:r>
          </a:p>
          <a:p>
            <a:pPr defTabSz="118872" fontAlgn="base"/>
            <a:r>
              <a:rPr lang="en-US" sz="900" dirty="0"/>
              <a:t>	CS 588 Autonomous Vehicle System Engineering</a:t>
            </a:r>
          </a:p>
          <a:p>
            <a:pPr defTabSz="118872" fontAlgn="base"/>
            <a:endParaRPr lang="en-US" sz="900" dirty="0"/>
          </a:p>
          <a:p>
            <a:pPr defTabSz="118872"/>
            <a:endParaRPr lang="en-US" sz="4000" dirty="0"/>
          </a:p>
        </p:txBody>
      </p:sp>
      <p:sp>
        <p:nvSpPr>
          <p:cNvPr id="10" name="Rectangle 9">
            <a:extLst>
              <a:ext uri="{FF2B5EF4-FFF2-40B4-BE49-F238E27FC236}">
                <a16:creationId xmlns:a16="http://schemas.microsoft.com/office/drawing/2014/main" id="{55B5E7E3-9A19-A94E-F818-B5E7F3B097DF}"/>
              </a:ext>
            </a:extLst>
          </p:cNvPr>
          <p:cNvSpPr/>
          <p:nvPr/>
        </p:nvSpPr>
        <p:spPr>
          <a:xfrm>
            <a:off x="848549" y="1002267"/>
            <a:ext cx="7031940" cy="55734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28DCE5C-BB4D-C7DC-D4F6-9D5251D3030C}"/>
              </a:ext>
            </a:extLst>
          </p:cNvPr>
          <p:cNvSpPr txBox="1"/>
          <p:nvPr/>
        </p:nvSpPr>
        <p:spPr>
          <a:xfrm>
            <a:off x="2499806" y="3648794"/>
            <a:ext cx="206390" cy="584775"/>
          </a:xfrm>
          <a:prstGeom prst="rect">
            <a:avLst/>
          </a:prstGeom>
          <a:noFill/>
        </p:spPr>
        <p:txBody>
          <a:bodyPr wrap="square" rtlCol="0">
            <a:spAutoFit/>
          </a:bodyPr>
          <a:lstStyle/>
          <a:p>
            <a:pPr defTabSz="118872" fontAlgn="base"/>
            <a:endParaRPr lang="en-US" sz="800" dirty="0"/>
          </a:p>
          <a:p>
            <a:pPr defTabSz="118872" fontAlgn="base"/>
            <a:endParaRPr lang="en-US" sz="800" dirty="0"/>
          </a:p>
          <a:p>
            <a:pPr defTabSz="118872" fontAlgn="base"/>
            <a:endParaRPr lang="en-US" sz="800" dirty="0"/>
          </a:p>
          <a:p>
            <a:pPr defTabSz="118872" fontAlgn="base"/>
            <a:endParaRPr lang="en-US" sz="800" dirty="0"/>
          </a:p>
        </p:txBody>
      </p:sp>
      <p:sp>
        <p:nvSpPr>
          <p:cNvPr id="12" name="TextBox 11">
            <a:extLst>
              <a:ext uri="{FF2B5EF4-FFF2-40B4-BE49-F238E27FC236}">
                <a16:creationId xmlns:a16="http://schemas.microsoft.com/office/drawing/2014/main" id="{EBCE7BEA-0260-FA18-72D7-A99F60303F0E}"/>
              </a:ext>
            </a:extLst>
          </p:cNvPr>
          <p:cNvSpPr txBox="1"/>
          <p:nvPr/>
        </p:nvSpPr>
        <p:spPr>
          <a:xfrm>
            <a:off x="2759556" y="3699079"/>
            <a:ext cx="206390" cy="830997"/>
          </a:xfrm>
          <a:prstGeom prst="rect">
            <a:avLst/>
          </a:prstGeom>
          <a:noFill/>
        </p:spPr>
        <p:txBody>
          <a:bodyPr wrap="square" rtlCol="0">
            <a:spAutoFit/>
          </a:bodyPr>
          <a:lstStyle/>
          <a:p>
            <a:pPr defTabSz="118872" fontAlgn="base"/>
            <a:endParaRPr lang="en-US" sz="800" dirty="0"/>
          </a:p>
          <a:p>
            <a:pPr defTabSz="118872" fontAlgn="base"/>
            <a:endParaRPr lang="en-US" sz="800" dirty="0"/>
          </a:p>
          <a:p>
            <a:pPr defTabSz="118872" fontAlgn="base"/>
            <a:endParaRPr lang="en-US" sz="800" dirty="0"/>
          </a:p>
          <a:p>
            <a:pPr defTabSz="118872" fontAlgn="base"/>
            <a:endParaRPr lang="en-US" sz="800" dirty="0"/>
          </a:p>
          <a:p>
            <a:pPr defTabSz="118872" fontAlgn="base"/>
            <a:endParaRPr lang="en-US" sz="800" dirty="0"/>
          </a:p>
          <a:p>
            <a:pPr defTabSz="118872" fontAlgn="base"/>
            <a:endParaRPr lang="en-US" sz="800" dirty="0"/>
          </a:p>
        </p:txBody>
      </p:sp>
      <p:sp>
        <p:nvSpPr>
          <p:cNvPr id="13" name="TextBox 12">
            <a:extLst>
              <a:ext uri="{FF2B5EF4-FFF2-40B4-BE49-F238E27FC236}">
                <a16:creationId xmlns:a16="http://schemas.microsoft.com/office/drawing/2014/main" id="{A9382770-F555-B895-0955-7D22D1213F7D}"/>
              </a:ext>
            </a:extLst>
          </p:cNvPr>
          <p:cNvSpPr txBox="1"/>
          <p:nvPr/>
        </p:nvSpPr>
        <p:spPr>
          <a:xfrm>
            <a:off x="4104224" y="3339790"/>
            <a:ext cx="206390" cy="584775"/>
          </a:xfrm>
          <a:prstGeom prst="rect">
            <a:avLst/>
          </a:prstGeom>
          <a:noFill/>
        </p:spPr>
        <p:txBody>
          <a:bodyPr wrap="square" rtlCol="0">
            <a:spAutoFit/>
          </a:bodyPr>
          <a:lstStyle/>
          <a:p>
            <a:pPr defTabSz="118872" fontAlgn="base"/>
            <a:endParaRPr lang="en-US" sz="800" dirty="0"/>
          </a:p>
          <a:p>
            <a:pPr defTabSz="118872" fontAlgn="base"/>
            <a:endParaRPr lang="en-US" sz="800" dirty="0"/>
          </a:p>
          <a:p>
            <a:pPr defTabSz="118872" fontAlgn="base"/>
            <a:endParaRPr lang="en-US" sz="800" dirty="0"/>
          </a:p>
          <a:p>
            <a:pPr defTabSz="118872" fontAlgn="base"/>
            <a:endParaRPr lang="en-US" sz="800" dirty="0"/>
          </a:p>
        </p:txBody>
      </p:sp>
      <p:sp>
        <p:nvSpPr>
          <p:cNvPr id="14" name="TextBox 13">
            <a:extLst>
              <a:ext uri="{FF2B5EF4-FFF2-40B4-BE49-F238E27FC236}">
                <a16:creationId xmlns:a16="http://schemas.microsoft.com/office/drawing/2014/main" id="{18B3C7A0-C19F-70F1-882E-23362901D668}"/>
              </a:ext>
            </a:extLst>
          </p:cNvPr>
          <p:cNvSpPr txBox="1"/>
          <p:nvPr/>
        </p:nvSpPr>
        <p:spPr>
          <a:xfrm>
            <a:off x="3916484" y="1020944"/>
            <a:ext cx="3922169" cy="6309420"/>
          </a:xfrm>
          <a:prstGeom prst="rect">
            <a:avLst/>
          </a:prstGeom>
          <a:noFill/>
        </p:spPr>
        <p:txBody>
          <a:bodyPr wrap="square" rtlCol="0">
            <a:spAutoFit/>
          </a:bodyPr>
          <a:lstStyle/>
          <a:p>
            <a:pPr defTabSz="118872" fontAlgn="base"/>
            <a:r>
              <a:rPr lang="en-US" sz="1200" b="1" u="sng" dirty="0"/>
              <a:t>AI Breadth and Other Electives</a:t>
            </a:r>
            <a:endParaRPr lang="en-US" sz="1050" b="1" u="sng" dirty="0"/>
          </a:p>
          <a:p>
            <a:pPr defTabSz="118872" fontAlgn="base"/>
            <a:endParaRPr lang="en-US" sz="1000" b="1" dirty="0"/>
          </a:p>
          <a:p>
            <a:pPr defTabSz="118872" fontAlgn="base"/>
            <a:r>
              <a:rPr lang="en-US" sz="1000" b="1" dirty="0"/>
              <a:t>	Data Workflows</a:t>
            </a:r>
          </a:p>
          <a:p>
            <a:pPr defTabSz="118872" fontAlgn="base"/>
            <a:r>
              <a:rPr lang="en-US" sz="900" dirty="0"/>
              <a:t>	CS 412 Introduction to Data Mining (DAIS)</a:t>
            </a:r>
          </a:p>
          <a:p>
            <a:pPr defTabSz="118872" fontAlgn="base"/>
            <a:r>
              <a:rPr lang="en-US" sz="900" dirty="0"/>
              <a:t>	CS 470 Social &amp; Information Networks (DAIS)</a:t>
            </a:r>
          </a:p>
          <a:p>
            <a:pPr defTabSz="118872" fontAlgn="base"/>
            <a:r>
              <a:rPr lang="en-US" sz="900" dirty="0"/>
              <a:t>	CS 510 Advanced Information Retrieval (DAIS)</a:t>
            </a:r>
          </a:p>
          <a:p>
            <a:pPr defTabSz="118872" fontAlgn="base"/>
            <a:r>
              <a:rPr lang="en-US" sz="900" dirty="0"/>
              <a:t>	CS 512 Data Mining Principles  (DAIS)</a:t>
            </a:r>
          </a:p>
          <a:p>
            <a:pPr defTabSz="118872" fontAlgn="base"/>
            <a:r>
              <a:rPr lang="en-US" sz="900" dirty="0"/>
              <a:t>	CS 513 Theory &amp; Practice of Data Cleaning (DAIS)</a:t>
            </a:r>
          </a:p>
          <a:p>
            <a:pPr defTabSz="118872" fontAlgn="base"/>
            <a:r>
              <a:rPr lang="en-US" sz="900" dirty="0"/>
              <a:t>	CS 514 Advanced Social &amp; Information Networks (DAIS)</a:t>
            </a:r>
          </a:p>
          <a:p>
            <a:pPr defTabSz="118872" fontAlgn="base"/>
            <a:endParaRPr lang="en-US" sz="900" dirty="0"/>
          </a:p>
          <a:p>
            <a:pPr defTabSz="118872" fontAlgn="base"/>
            <a:r>
              <a:rPr lang="en-US" sz="1000" b="1" dirty="0"/>
              <a:t>	People &amp; AI </a:t>
            </a:r>
          </a:p>
          <a:p>
            <a:pPr defTabSz="118872" fontAlgn="base"/>
            <a:r>
              <a:rPr lang="en-US" sz="900" dirty="0"/>
              <a:t>	CS 464 Spec Top in Societal Impacts / Cyber Dystopia  (IC)</a:t>
            </a:r>
          </a:p>
          <a:p>
            <a:pPr defTabSz="118872" fontAlgn="base"/>
            <a:r>
              <a:rPr lang="en-US" sz="900" dirty="0"/>
              <a:t>	CS 565 Ethics in AI  (IC)</a:t>
            </a:r>
          </a:p>
          <a:p>
            <a:pPr defTabSz="118872" fontAlgn="base"/>
            <a:r>
              <a:rPr lang="en-US" sz="900" dirty="0"/>
              <a:t>	CS 568 User-Centered Machine Learning (IC)</a:t>
            </a:r>
          </a:p>
          <a:p>
            <a:pPr defTabSz="118872" fontAlgn="base"/>
            <a:r>
              <a:rPr lang="en-US" sz="900" dirty="0"/>
              <a:t>	CS 442 Trustworthy Machine Learning (SP)</a:t>
            </a:r>
          </a:p>
          <a:p>
            <a:pPr defTabSz="118872" fontAlgn="base"/>
            <a:r>
              <a:rPr lang="en-US" sz="900" dirty="0"/>
              <a:t>	CS 562 Advanced Topics in Security, Privacy and ML (SP)</a:t>
            </a:r>
          </a:p>
          <a:p>
            <a:pPr defTabSz="118872" fontAlgn="base"/>
            <a:r>
              <a:rPr lang="en-US" sz="900" dirty="0"/>
              <a:t>	CS 598 Language, Interfaces, and Communication (IC)</a:t>
            </a:r>
          </a:p>
          <a:p>
            <a:pPr defTabSz="118872" fontAlgn="base"/>
            <a:r>
              <a:rPr lang="en-US" sz="900" dirty="0"/>
              <a:t>	CS 598 CSS: Computational Social Science (IC)</a:t>
            </a:r>
          </a:p>
          <a:p>
            <a:pPr defTabSz="118872" fontAlgn="base"/>
            <a:endParaRPr lang="en-US" sz="900" dirty="0"/>
          </a:p>
          <a:p>
            <a:pPr defTabSz="118872" fontAlgn="base"/>
            <a:r>
              <a:rPr lang="en-US" sz="1000" b="1" dirty="0"/>
              <a:t>	ML Systems</a:t>
            </a:r>
          </a:p>
          <a:p>
            <a:pPr defTabSz="118872" fontAlgn="base"/>
            <a:r>
              <a:rPr lang="en-US" sz="900" dirty="0"/>
              <a:t>	CS 498 Machine Learning Systems (SN)</a:t>
            </a:r>
          </a:p>
          <a:p>
            <a:pPr defTabSz="118872" fontAlgn="base"/>
            <a:r>
              <a:rPr lang="en-US" sz="900" dirty="0"/>
              <a:t>	CS 598 Systems for GenAI (SN)</a:t>
            </a:r>
          </a:p>
          <a:p>
            <a:pPr defTabSz="118872" fontAlgn="base"/>
            <a:r>
              <a:rPr lang="en-US" sz="900" dirty="0"/>
              <a:t>	CS 521 ML and Compilers (PLFMSE) </a:t>
            </a:r>
          </a:p>
          <a:p>
            <a:pPr defTabSz="118872" fontAlgn="base"/>
            <a:r>
              <a:rPr lang="en-US" sz="900" dirty="0"/>
              <a:t>	CS 521 Trustworthy AI Systems (PLFMSE) </a:t>
            </a:r>
          </a:p>
          <a:p>
            <a:pPr defTabSz="118872" fontAlgn="base"/>
            <a:r>
              <a:rPr lang="en-US" sz="900" dirty="0"/>
              <a:t>	CS 598 ML for Code (PLFMSE)</a:t>
            </a:r>
          </a:p>
          <a:p>
            <a:pPr defTabSz="118872" fontAlgn="base"/>
            <a:r>
              <a:rPr lang="en-US" sz="900" dirty="0"/>
              <a:t>	CS 598 Software Quality Assurance with Generative AI  (PLFMSE)</a:t>
            </a:r>
          </a:p>
          <a:p>
            <a:pPr defTabSz="118872" fontAlgn="base"/>
            <a:r>
              <a:rPr lang="en-US" sz="900" dirty="0"/>
              <a:t>	CS 598 AI Efficiency: Systems and Algorithms (SN)</a:t>
            </a:r>
          </a:p>
          <a:p>
            <a:pPr defTabSz="118872" fontAlgn="base"/>
            <a:r>
              <a:rPr lang="en-US" sz="900" dirty="0"/>
              <a:t>	CS 598 APE - Advanced Perform Engineering (ACP)</a:t>
            </a:r>
          </a:p>
          <a:p>
            <a:pPr defTabSz="118872" fontAlgn="base"/>
            <a:endParaRPr lang="en-US" sz="900" dirty="0"/>
          </a:p>
          <a:p>
            <a:pPr defTabSz="118872" fontAlgn="base"/>
            <a:r>
              <a:rPr lang="en-US" sz="1000" b="1" dirty="0"/>
              <a:t>	Other AI Electives</a:t>
            </a:r>
          </a:p>
          <a:p>
            <a:pPr defTabSz="118872" fontAlgn="base"/>
            <a:r>
              <a:rPr lang="en-US" sz="900" dirty="0"/>
              <a:t>	CS 417 Introduction to Virtual Reality (IC)</a:t>
            </a:r>
          </a:p>
          <a:p>
            <a:pPr defTabSz="118872" fontAlgn="base"/>
            <a:r>
              <a:rPr lang="en-US" sz="900" dirty="0"/>
              <a:t>	CS 466 Introduction to Bioinformatics (BCB)</a:t>
            </a:r>
          </a:p>
          <a:p>
            <a:pPr defTabSz="118872" fontAlgn="base"/>
            <a:r>
              <a:rPr lang="en-US" sz="900" dirty="0"/>
              <a:t>	CS 469 Computational Advertising Infrastructure (IC)</a:t>
            </a:r>
          </a:p>
          <a:p>
            <a:pPr defTabSz="118872" fontAlgn="base"/>
            <a:r>
              <a:rPr lang="en-US" sz="900" dirty="0"/>
              <a:t>	CS 463 Computer Security II  (SP)</a:t>
            </a:r>
          </a:p>
          <a:p>
            <a:pPr defTabSz="118872" fontAlgn="base"/>
            <a:r>
              <a:rPr lang="en-US" sz="900" dirty="0"/>
              <a:t>	CS 473 Algorithms (Th)</a:t>
            </a:r>
          </a:p>
          <a:p>
            <a:pPr defTabSz="118872" fontAlgn="base"/>
            <a:r>
              <a:rPr lang="en-US" sz="900" dirty="0"/>
              <a:t>	CS 563 Advanced Computer Security (SP)</a:t>
            </a:r>
          </a:p>
          <a:p>
            <a:pPr defTabSz="118872" fontAlgn="base"/>
            <a:r>
              <a:rPr lang="en-US" sz="900" dirty="0"/>
              <a:t>	CS 582 Machine Learning for Bioinformatics (BCB)</a:t>
            </a:r>
          </a:p>
          <a:p>
            <a:pPr defTabSz="118872" fontAlgn="base"/>
            <a:r>
              <a:rPr lang="en-US" sz="900" dirty="0"/>
              <a:t>	CS 598 Deep Learning for Healthcare (BCB)</a:t>
            </a:r>
          </a:p>
          <a:p>
            <a:pPr defTabSz="118872" fontAlgn="base"/>
            <a:endParaRPr lang="en-US" sz="900" dirty="0"/>
          </a:p>
          <a:p>
            <a:pPr defTabSz="118872" fontAlgn="base"/>
            <a:endParaRPr lang="en-US" sz="900" dirty="0"/>
          </a:p>
          <a:p>
            <a:pPr defTabSz="118872" fontAlgn="base"/>
            <a:endParaRPr lang="en-US" sz="900" dirty="0"/>
          </a:p>
          <a:p>
            <a:pPr defTabSz="118872" fontAlgn="base"/>
            <a:endParaRPr lang="en-US" sz="900" dirty="0"/>
          </a:p>
          <a:p>
            <a:pPr defTabSz="118872" fontAlgn="base"/>
            <a:endParaRPr lang="en-US" sz="900" dirty="0"/>
          </a:p>
          <a:p>
            <a:pPr defTabSz="118872" fontAlgn="base"/>
            <a:endParaRPr lang="en-US" sz="900" dirty="0"/>
          </a:p>
        </p:txBody>
      </p:sp>
      <p:sp>
        <p:nvSpPr>
          <p:cNvPr id="15" name="TextBox 14">
            <a:extLst>
              <a:ext uri="{FF2B5EF4-FFF2-40B4-BE49-F238E27FC236}">
                <a16:creationId xmlns:a16="http://schemas.microsoft.com/office/drawing/2014/main" id="{AB2A6B04-68D7-A09A-11E7-FDD58ADB5E72}"/>
              </a:ext>
            </a:extLst>
          </p:cNvPr>
          <p:cNvSpPr txBox="1"/>
          <p:nvPr/>
        </p:nvSpPr>
        <p:spPr>
          <a:xfrm>
            <a:off x="8126286" y="2716861"/>
            <a:ext cx="3913314" cy="2308324"/>
          </a:xfrm>
          <a:prstGeom prst="rect">
            <a:avLst/>
          </a:prstGeom>
          <a:noFill/>
        </p:spPr>
        <p:txBody>
          <a:bodyPr wrap="square" rtlCol="0">
            <a:spAutoFit/>
          </a:bodyPr>
          <a:lstStyle/>
          <a:p>
            <a:r>
              <a:rPr lang="en-US" sz="2400" dirty="0"/>
              <a:t>AI MCS (preview)</a:t>
            </a:r>
          </a:p>
          <a:p>
            <a:pPr marL="285750" indent="-285750">
              <a:buFont typeface="Arial" panose="020B0604020202020204" pitchFamily="34" charset="0"/>
              <a:buChar char="•"/>
            </a:pPr>
            <a:r>
              <a:rPr lang="en-US" sz="2400" dirty="0"/>
              <a:t>3 AI Core, including 1 ML</a:t>
            </a:r>
          </a:p>
          <a:p>
            <a:pPr marL="285750" indent="-285750">
              <a:buFont typeface="Arial" panose="020B0604020202020204" pitchFamily="34" charset="0"/>
              <a:buChar char="•"/>
            </a:pPr>
            <a:r>
              <a:rPr lang="en-US" sz="2400" dirty="0"/>
              <a:t>1 each of Data Workflows, People &amp; AI, ML Systems</a:t>
            </a:r>
          </a:p>
          <a:p>
            <a:pPr marL="285750" indent="-285750">
              <a:buFont typeface="Arial" panose="020B0604020202020204" pitchFamily="34" charset="0"/>
              <a:buChar char="•"/>
            </a:pPr>
            <a:r>
              <a:rPr lang="en-US" sz="2400" dirty="0"/>
              <a:t>1 more of anything</a:t>
            </a:r>
          </a:p>
        </p:txBody>
      </p:sp>
    </p:spTree>
    <p:extLst>
      <p:ext uri="{BB962C8B-B14F-4D97-AF65-F5344CB8AC3E}">
        <p14:creationId xmlns:p14="http://schemas.microsoft.com/office/powerpoint/2010/main" val="35606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7C42-CB7F-47CB-0192-503223B3D317}"/>
              </a:ext>
            </a:extLst>
          </p:cNvPr>
          <p:cNvSpPr>
            <a:spLocks noGrp="1"/>
          </p:cNvSpPr>
          <p:nvPr>
            <p:ph type="title"/>
          </p:nvPr>
        </p:nvSpPr>
        <p:spPr/>
        <p:txBody>
          <a:bodyPr/>
          <a:lstStyle/>
          <a:p>
            <a:r>
              <a:rPr lang="en-US" dirty="0"/>
              <a:t>This class: Conclusion</a:t>
            </a:r>
          </a:p>
        </p:txBody>
      </p:sp>
      <p:sp>
        <p:nvSpPr>
          <p:cNvPr id="3" name="Content Placeholder 2">
            <a:extLst>
              <a:ext uri="{FF2B5EF4-FFF2-40B4-BE49-F238E27FC236}">
                <a16:creationId xmlns:a16="http://schemas.microsoft.com/office/drawing/2014/main" id="{7EEB0276-4524-54B5-FA5A-2E1C8AE768DD}"/>
              </a:ext>
            </a:extLst>
          </p:cNvPr>
          <p:cNvSpPr>
            <a:spLocks noGrp="1"/>
          </p:cNvSpPr>
          <p:nvPr>
            <p:ph idx="1"/>
          </p:nvPr>
        </p:nvSpPr>
        <p:spPr/>
        <p:txBody>
          <a:bodyPr>
            <a:normAutofit lnSpcReduction="10000"/>
          </a:bodyPr>
          <a:lstStyle/>
          <a:p>
            <a:endParaRPr lang="en-US" dirty="0"/>
          </a:p>
          <a:p>
            <a:endParaRPr lang="en-US" dirty="0"/>
          </a:p>
          <a:p>
            <a:r>
              <a:rPr lang="en-US" dirty="0"/>
              <a:t>Birds-eye view of </a:t>
            </a:r>
            <a:r>
              <a:rPr lang="en-US"/>
              <a:t>machine learning, recap</a:t>
            </a:r>
            <a:endParaRPr lang="en-US" dirty="0"/>
          </a:p>
          <a:p>
            <a:pPr marL="0" indent="0">
              <a:buNone/>
            </a:pPr>
            <a:endParaRPr lang="en-US" dirty="0"/>
          </a:p>
          <a:p>
            <a:r>
              <a:rPr lang="en-US" dirty="0"/>
              <a:t>Where to learn more</a:t>
            </a:r>
          </a:p>
          <a:p>
            <a:endParaRPr lang="en-US" dirty="0"/>
          </a:p>
          <a:p>
            <a:r>
              <a:rPr lang="en-US" dirty="0"/>
              <a:t>Trends and future of machine learning</a:t>
            </a:r>
          </a:p>
          <a:p>
            <a:endParaRPr lang="en-US" dirty="0"/>
          </a:p>
          <a:p>
            <a:r>
              <a:rPr lang="en-US" dirty="0"/>
              <a:t>Feedback and closing remarks</a:t>
            </a:r>
          </a:p>
        </p:txBody>
      </p:sp>
    </p:spTree>
    <p:extLst>
      <p:ext uri="{BB962C8B-B14F-4D97-AF65-F5344CB8AC3E}">
        <p14:creationId xmlns:p14="http://schemas.microsoft.com/office/powerpoint/2010/main" val="708283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E8BE-E7B2-57CE-4230-A20D0CB73B8B}"/>
              </a:ext>
            </a:extLst>
          </p:cNvPr>
          <p:cNvSpPr>
            <a:spLocks noGrp="1"/>
          </p:cNvSpPr>
          <p:nvPr>
            <p:ph type="title"/>
          </p:nvPr>
        </p:nvSpPr>
        <p:spPr/>
        <p:txBody>
          <a:bodyPr/>
          <a:lstStyle/>
          <a:p>
            <a:r>
              <a:rPr lang="en-US" dirty="0"/>
              <a:t>Where is AI going?</a:t>
            </a:r>
          </a:p>
        </p:txBody>
      </p:sp>
      <p:pic>
        <p:nvPicPr>
          <p:cNvPr id="5" name="Content Placeholder 4" descr="A robot walking into a closet&#10;&#10;AI-generated content may be incorrect.">
            <a:extLst>
              <a:ext uri="{FF2B5EF4-FFF2-40B4-BE49-F238E27FC236}">
                <a16:creationId xmlns:a16="http://schemas.microsoft.com/office/drawing/2014/main" id="{11D5E16D-E519-15B6-0BB0-E0F465E7E5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322"/>
          <a:stretch>
            <a:fillRect/>
          </a:stretch>
        </p:blipFill>
        <p:spPr>
          <a:xfrm>
            <a:off x="609600" y="990600"/>
            <a:ext cx="4370192" cy="5485369"/>
          </a:xfrm>
        </p:spPr>
      </p:pic>
    </p:spTree>
    <p:extLst>
      <p:ext uri="{BB962C8B-B14F-4D97-AF65-F5344CB8AC3E}">
        <p14:creationId xmlns:p14="http://schemas.microsoft.com/office/powerpoint/2010/main" val="4157702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8F8C-919D-1F1A-74D9-D5794C95F0ED}"/>
              </a:ext>
            </a:extLst>
          </p:cNvPr>
          <p:cNvSpPr>
            <a:spLocks noGrp="1"/>
          </p:cNvSpPr>
          <p:nvPr>
            <p:ph type="title"/>
          </p:nvPr>
        </p:nvSpPr>
        <p:spPr>
          <a:xfrm>
            <a:off x="653716" y="356598"/>
            <a:ext cx="10972800" cy="914400"/>
          </a:xfrm>
        </p:spPr>
        <p:txBody>
          <a:bodyPr>
            <a:normAutofit fontScale="90000"/>
          </a:bodyPr>
          <a:lstStyle/>
          <a:p>
            <a:r>
              <a:rPr lang="en-US" dirty="0"/>
              <a:t>Agentic AI Workflows – multi-decision processes involving humans and models working together</a:t>
            </a:r>
          </a:p>
        </p:txBody>
      </p:sp>
      <p:sp>
        <p:nvSpPr>
          <p:cNvPr id="3" name="Content Placeholder 2">
            <a:extLst>
              <a:ext uri="{FF2B5EF4-FFF2-40B4-BE49-F238E27FC236}">
                <a16:creationId xmlns:a16="http://schemas.microsoft.com/office/drawing/2014/main" id="{032B1986-3892-0FBA-3164-2B8E9CEA6C0B}"/>
              </a:ext>
            </a:extLst>
          </p:cNvPr>
          <p:cNvSpPr>
            <a:spLocks noGrp="1"/>
          </p:cNvSpPr>
          <p:nvPr>
            <p:ph idx="1"/>
          </p:nvPr>
        </p:nvSpPr>
        <p:spPr>
          <a:xfrm>
            <a:off x="609600" y="1389902"/>
            <a:ext cx="5943600" cy="5135563"/>
          </a:xfrm>
        </p:spPr>
        <p:txBody>
          <a:bodyPr>
            <a:normAutofit fontScale="77500" lnSpcReduction="20000"/>
          </a:bodyPr>
          <a:lstStyle/>
          <a:p>
            <a:endParaRPr lang="en-US" dirty="0"/>
          </a:p>
          <a:p>
            <a:r>
              <a:rPr lang="en-US" dirty="0"/>
              <a:t>Think about which of your daily tasks involve multiple software steps, e.g.</a:t>
            </a:r>
          </a:p>
          <a:p>
            <a:pPr lvl="1"/>
            <a:r>
              <a:rPr lang="en-US" dirty="0"/>
              <a:t>Checking multiple news feeds</a:t>
            </a:r>
          </a:p>
          <a:p>
            <a:pPr lvl="1"/>
            <a:r>
              <a:rPr lang="en-US" dirty="0"/>
              <a:t>Paying bills</a:t>
            </a:r>
          </a:p>
          <a:p>
            <a:pPr lvl="1"/>
            <a:r>
              <a:rPr lang="en-US" dirty="0"/>
              <a:t>Scheduling appointments</a:t>
            </a:r>
          </a:p>
          <a:p>
            <a:pPr marL="457200" lvl="1" indent="0">
              <a:buNone/>
            </a:pPr>
            <a:endParaRPr lang="en-US" dirty="0"/>
          </a:p>
          <a:p>
            <a:r>
              <a:rPr lang="en-US" dirty="0"/>
              <a:t>In business, e.g. sales, customer help, billing, reporting, there are many more of these</a:t>
            </a:r>
          </a:p>
          <a:p>
            <a:endParaRPr lang="en-US" dirty="0"/>
          </a:p>
          <a:p>
            <a:r>
              <a:rPr lang="en-US" dirty="0"/>
              <a:t>These can be automated using AI agents, and more complex processes can be built by stacking multiple workflows and human steps</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891FE197-855B-99C8-8E7C-026331CEB249}"/>
              </a:ext>
            </a:extLst>
          </p:cNvPr>
          <p:cNvPicPr>
            <a:picLocks noChangeAspect="1"/>
          </p:cNvPicPr>
          <p:nvPr/>
        </p:nvPicPr>
        <p:blipFill>
          <a:blip r:embed="rId3"/>
          <a:stretch>
            <a:fillRect/>
          </a:stretch>
        </p:blipFill>
        <p:spPr>
          <a:xfrm>
            <a:off x="7524119" y="2224078"/>
            <a:ext cx="4305331" cy="2409843"/>
          </a:xfrm>
          <a:prstGeom prst="rect">
            <a:avLst/>
          </a:prstGeom>
        </p:spPr>
      </p:pic>
      <p:sp>
        <p:nvSpPr>
          <p:cNvPr id="9" name="TextBox 8">
            <a:extLst>
              <a:ext uri="{FF2B5EF4-FFF2-40B4-BE49-F238E27FC236}">
                <a16:creationId xmlns:a16="http://schemas.microsoft.com/office/drawing/2014/main" id="{9D4F991D-CF8C-0C2A-C90B-1F4B87299AD0}"/>
              </a:ext>
            </a:extLst>
          </p:cNvPr>
          <p:cNvSpPr txBox="1"/>
          <p:nvPr/>
        </p:nvSpPr>
        <p:spPr>
          <a:xfrm>
            <a:off x="7620000" y="4724400"/>
            <a:ext cx="6093994" cy="261610"/>
          </a:xfrm>
          <a:prstGeom prst="rect">
            <a:avLst/>
          </a:prstGeom>
          <a:noFill/>
        </p:spPr>
        <p:txBody>
          <a:bodyPr wrap="square">
            <a:spAutoFit/>
          </a:bodyPr>
          <a:lstStyle/>
          <a:p>
            <a:r>
              <a:rPr lang="en-US" sz="1100" dirty="0">
                <a:hlinkClick r:id="rId4"/>
              </a:rPr>
              <a:t>https://www.youtube.com/watch?v=4cQWJViybAQ</a:t>
            </a:r>
            <a:r>
              <a:rPr lang="en-US" sz="1100" dirty="0"/>
              <a:t> </a:t>
            </a:r>
          </a:p>
        </p:txBody>
      </p:sp>
    </p:spTree>
    <p:extLst>
      <p:ext uri="{BB962C8B-B14F-4D97-AF65-F5344CB8AC3E}">
        <p14:creationId xmlns:p14="http://schemas.microsoft.com/office/powerpoint/2010/main" val="2852170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BB81-500A-BB49-24EA-6ACF646EDF74}"/>
              </a:ext>
            </a:extLst>
          </p:cNvPr>
          <p:cNvSpPr>
            <a:spLocks noGrp="1"/>
          </p:cNvSpPr>
          <p:nvPr>
            <p:ph type="title"/>
          </p:nvPr>
        </p:nvSpPr>
        <p:spPr/>
        <p:txBody>
          <a:bodyPr/>
          <a:lstStyle/>
          <a:p>
            <a:r>
              <a:rPr lang="en-US" dirty="0"/>
              <a:t>Automating work with computers</a:t>
            </a:r>
          </a:p>
        </p:txBody>
      </p:sp>
      <p:sp>
        <p:nvSpPr>
          <p:cNvPr id="3" name="Content Placeholder 2">
            <a:extLst>
              <a:ext uri="{FF2B5EF4-FFF2-40B4-BE49-F238E27FC236}">
                <a16:creationId xmlns:a16="http://schemas.microsoft.com/office/drawing/2014/main" id="{2F72DE9C-62A2-D065-1A9B-77983014BA70}"/>
              </a:ext>
            </a:extLst>
          </p:cNvPr>
          <p:cNvSpPr>
            <a:spLocks noGrp="1"/>
          </p:cNvSpPr>
          <p:nvPr>
            <p:ph idx="1"/>
          </p:nvPr>
        </p:nvSpPr>
        <p:spPr/>
        <p:txBody>
          <a:bodyPr>
            <a:normAutofit/>
          </a:bodyPr>
          <a:lstStyle/>
          <a:p>
            <a:endParaRPr lang="en-US" dirty="0"/>
          </a:p>
          <a:p>
            <a:pPr marL="514350" indent="-514350">
              <a:buAutoNum type="arabicPeriod"/>
            </a:pPr>
            <a:r>
              <a:rPr lang="en-US" dirty="0"/>
              <a:t>Model watches you perform your daily tasks to learn how you use software</a:t>
            </a:r>
          </a:p>
          <a:p>
            <a:pPr marL="514350" indent="-514350">
              <a:buAutoNum type="arabicPeriod"/>
            </a:pPr>
            <a:endParaRPr lang="en-US" dirty="0"/>
          </a:p>
          <a:p>
            <a:pPr marL="514350" indent="-514350">
              <a:buAutoNum type="arabicPeriod"/>
            </a:pPr>
            <a:r>
              <a:rPr lang="en-US" dirty="0"/>
              <a:t>You can ask it to do something for you, e.g. draft your emails which requires looking up information in various systems</a:t>
            </a:r>
          </a:p>
          <a:p>
            <a:pPr marL="514350" indent="-514350">
              <a:buAutoNum type="arabicPeriod"/>
            </a:pPr>
            <a:endParaRPr lang="en-US" dirty="0"/>
          </a:p>
          <a:p>
            <a:pPr marL="514350" indent="-514350">
              <a:buAutoNum type="arabicPeriod"/>
            </a:pPr>
            <a:r>
              <a:rPr lang="en-US" dirty="0"/>
              <a:t>You can work with the agent, talking through what you’re trying to do so that it solves problems for you in parallel</a:t>
            </a:r>
          </a:p>
        </p:txBody>
      </p:sp>
    </p:spTree>
    <p:extLst>
      <p:ext uri="{BB962C8B-B14F-4D97-AF65-F5344CB8AC3E}">
        <p14:creationId xmlns:p14="http://schemas.microsoft.com/office/powerpoint/2010/main" val="754083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285A-DD42-5FAC-3BD0-C0CF345757C5}"/>
              </a:ext>
            </a:extLst>
          </p:cNvPr>
          <p:cNvSpPr>
            <a:spLocks noGrp="1"/>
          </p:cNvSpPr>
          <p:nvPr>
            <p:ph type="title"/>
          </p:nvPr>
        </p:nvSpPr>
        <p:spPr/>
        <p:txBody>
          <a:bodyPr/>
          <a:lstStyle/>
          <a:p>
            <a:r>
              <a:rPr lang="en-US" dirty="0"/>
              <a:t>Robots</a:t>
            </a:r>
          </a:p>
        </p:txBody>
      </p:sp>
      <p:sp>
        <p:nvSpPr>
          <p:cNvPr id="3" name="Content Placeholder 2">
            <a:extLst>
              <a:ext uri="{FF2B5EF4-FFF2-40B4-BE49-F238E27FC236}">
                <a16:creationId xmlns:a16="http://schemas.microsoft.com/office/drawing/2014/main" id="{54BB268C-41D5-3A87-2E44-2FA6F26E50B5}"/>
              </a:ext>
            </a:extLst>
          </p:cNvPr>
          <p:cNvSpPr>
            <a:spLocks noGrp="1"/>
          </p:cNvSpPr>
          <p:nvPr>
            <p:ph idx="1"/>
          </p:nvPr>
        </p:nvSpPr>
        <p:spPr>
          <a:xfrm>
            <a:off x="609600" y="990600"/>
            <a:ext cx="5715000" cy="5135563"/>
          </a:xfrm>
        </p:spPr>
        <p:txBody>
          <a:bodyPr/>
          <a:lstStyle/>
          <a:p>
            <a:r>
              <a:rPr lang="en-US" dirty="0"/>
              <a:t>A lot of jobs require physical presence and action</a:t>
            </a:r>
          </a:p>
          <a:p>
            <a:endParaRPr lang="en-US" dirty="0"/>
          </a:p>
          <a:p>
            <a:r>
              <a:rPr lang="en-US" dirty="0"/>
              <a:t>Robots can run, do dishes, stack blocks, and more</a:t>
            </a:r>
          </a:p>
          <a:p>
            <a:endParaRPr lang="en-US" dirty="0"/>
          </a:p>
          <a:p>
            <a:r>
              <a:rPr lang="en-US" dirty="0"/>
              <a:t>What’s missing? </a:t>
            </a:r>
          </a:p>
        </p:txBody>
      </p:sp>
      <p:pic>
        <p:nvPicPr>
          <p:cNvPr id="5" name="Picture 4">
            <a:extLst>
              <a:ext uri="{FF2B5EF4-FFF2-40B4-BE49-F238E27FC236}">
                <a16:creationId xmlns:a16="http://schemas.microsoft.com/office/drawing/2014/main" id="{4A29F622-4665-8D1A-4521-1282363BEE52}"/>
              </a:ext>
            </a:extLst>
          </p:cNvPr>
          <p:cNvPicPr>
            <a:picLocks noChangeAspect="1"/>
          </p:cNvPicPr>
          <p:nvPr/>
        </p:nvPicPr>
        <p:blipFill>
          <a:blip r:embed="rId2"/>
          <a:stretch>
            <a:fillRect/>
          </a:stretch>
        </p:blipFill>
        <p:spPr>
          <a:xfrm>
            <a:off x="6510515" y="95233"/>
            <a:ext cx="4340364" cy="2343167"/>
          </a:xfrm>
          <a:prstGeom prst="rect">
            <a:avLst/>
          </a:prstGeom>
        </p:spPr>
      </p:pic>
      <p:pic>
        <p:nvPicPr>
          <p:cNvPr id="7" name="Picture 6">
            <a:extLst>
              <a:ext uri="{FF2B5EF4-FFF2-40B4-BE49-F238E27FC236}">
                <a16:creationId xmlns:a16="http://schemas.microsoft.com/office/drawing/2014/main" id="{6274B7BF-7435-FB35-4AC3-06CED80DD75B}"/>
              </a:ext>
            </a:extLst>
          </p:cNvPr>
          <p:cNvPicPr>
            <a:picLocks noChangeAspect="1"/>
          </p:cNvPicPr>
          <p:nvPr/>
        </p:nvPicPr>
        <p:blipFill>
          <a:blip r:embed="rId3"/>
          <a:stretch>
            <a:fillRect/>
          </a:stretch>
        </p:blipFill>
        <p:spPr>
          <a:xfrm>
            <a:off x="9524999" y="3291148"/>
            <a:ext cx="2689123" cy="3455209"/>
          </a:xfrm>
          <a:prstGeom prst="rect">
            <a:avLst/>
          </a:prstGeom>
        </p:spPr>
      </p:pic>
      <p:pic>
        <p:nvPicPr>
          <p:cNvPr id="9" name="Picture 8">
            <a:extLst>
              <a:ext uri="{FF2B5EF4-FFF2-40B4-BE49-F238E27FC236}">
                <a16:creationId xmlns:a16="http://schemas.microsoft.com/office/drawing/2014/main" id="{E89651C4-CCEA-B534-4EF0-CA1AB7C3DF79}"/>
              </a:ext>
            </a:extLst>
          </p:cNvPr>
          <p:cNvPicPr>
            <a:picLocks noChangeAspect="1"/>
          </p:cNvPicPr>
          <p:nvPr/>
        </p:nvPicPr>
        <p:blipFill>
          <a:blip r:embed="rId4"/>
          <a:stretch>
            <a:fillRect/>
          </a:stretch>
        </p:blipFill>
        <p:spPr>
          <a:xfrm>
            <a:off x="5181600" y="3925360"/>
            <a:ext cx="3901223" cy="2186784"/>
          </a:xfrm>
          <a:prstGeom prst="rect">
            <a:avLst/>
          </a:prstGeom>
        </p:spPr>
      </p:pic>
    </p:spTree>
    <p:extLst>
      <p:ext uri="{BB962C8B-B14F-4D97-AF65-F5344CB8AC3E}">
        <p14:creationId xmlns:p14="http://schemas.microsoft.com/office/powerpoint/2010/main" val="53126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90C59-AF2A-4185-93A6-3D2AC57927C7}"/>
              </a:ext>
            </a:extLst>
          </p:cNvPr>
          <p:cNvSpPr>
            <a:spLocks noGrp="1"/>
          </p:cNvSpPr>
          <p:nvPr>
            <p:ph type="title"/>
          </p:nvPr>
        </p:nvSpPr>
        <p:spPr/>
        <p:txBody>
          <a:bodyPr/>
          <a:lstStyle/>
          <a:p>
            <a:r>
              <a:rPr lang="en-US" dirty="0"/>
              <a:t>Barriers to more complete AI solutions</a:t>
            </a:r>
          </a:p>
        </p:txBody>
      </p:sp>
      <p:sp>
        <p:nvSpPr>
          <p:cNvPr id="3" name="Content Placeholder 2">
            <a:extLst>
              <a:ext uri="{FF2B5EF4-FFF2-40B4-BE49-F238E27FC236}">
                <a16:creationId xmlns:a16="http://schemas.microsoft.com/office/drawing/2014/main" id="{C9584F16-815B-1A6A-E91C-7657F8554E89}"/>
              </a:ext>
            </a:extLst>
          </p:cNvPr>
          <p:cNvSpPr>
            <a:spLocks noGrp="1"/>
          </p:cNvSpPr>
          <p:nvPr>
            <p:ph idx="1"/>
          </p:nvPr>
        </p:nvSpPr>
        <p:spPr/>
        <p:txBody>
          <a:bodyPr>
            <a:normAutofit fontScale="77500" lnSpcReduction="20000"/>
          </a:bodyPr>
          <a:lstStyle/>
          <a:p>
            <a:endParaRPr lang="en-US" dirty="0"/>
          </a:p>
          <a:p>
            <a:r>
              <a:rPr lang="en-US" dirty="0"/>
              <a:t>Memory</a:t>
            </a:r>
          </a:p>
          <a:p>
            <a:pPr lvl="1"/>
            <a:r>
              <a:rPr lang="en-US" dirty="0"/>
              <a:t>AI has no episodic memory – it doesn’t remember where or when it learned something, and acquired memory is only accessible through simplistic retrieval mechanisms</a:t>
            </a:r>
          </a:p>
          <a:p>
            <a:pPr lvl="1"/>
            <a:r>
              <a:rPr lang="en-US" dirty="0"/>
              <a:t>Weights are trained and frozen, limiting adaptability</a:t>
            </a:r>
          </a:p>
          <a:p>
            <a:endParaRPr lang="en-US" dirty="0"/>
          </a:p>
          <a:p>
            <a:r>
              <a:rPr lang="en-US" dirty="0"/>
              <a:t>Real-time interaction</a:t>
            </a:r>
          </a:p>
          <a:p>
            <a:pPr lvl="1"/>
            <a:r>
              <a:rPr lang="en-US" dirty="0"/>
              <a:t>We don’t know to make AI work fluidly with people (everything is framed as input </a:t>
            </a:r>
            <a:r>
              <a:rPr lang="en-US" dirty="0">
                <a:sym typeface="Wingdings" panose="05000000000000000000" pitchFamily="2" charset="2"/>
              </a:rPr>
              <a:t> processing  output</a:t>
            </a:r>
          </a:p>
          <a:p>
            <a:endParaRPr lang="en-US" dirty="0">
              <a:sym typeface="Wingdings" panose="05000000000000000000" pitchFamily="2" charset="2"/>
            </a:endParaRPr>
          </a:p>
          <a:p>
            <a:r>
              <a:rPr lang="en-US" dirty="0">
                <a:sym typeface="Wingdings" panose="05000000000000000000" pitchFamily="2" charset="2"/>
              </a:rPr>
              <a:t>Physicality</a:t>
            </a:r>
          </a:p>
          <a:p>
            <a:pPr lvl="1"/>
            <a:r>
              <a:rPr lang="en-US" dirty="0">
                <a:sym typeface="Wingdings" panose="05000000000000000000" pitchFamily="2" charset="2"/>
              </a:rPr>
              <a:t>Robots are physically brittle, with little agility, and limited sensors (e.g. humans have 4M touch sensors, but most robots have 0)</a:t>
            </a:r>
          </a:p>
          <a:p>
            <a:pPr lvl="1"/>
            <a:r>
              <a:rPr lang="en-US" dirty="0"/>
              <a:t>Very limited generalization – new objects, new environments, new variations on tasks tend to completely break a robot’s ability.  Most demos are narrowly scripted. </a:t>
            </a:r>
          </a:p>
          <a:p>
            <a:pPr lvl="1"/>
            <a:endParaRPr lang="en-US" dirty="0"/>
          </a:p>
        </p:txBody>
      </p:sp>
    </p:spTree>
    <p:extLst>
      <p:ext uri="{BB962C8B-B14F-4D97-AF65-F5344CB8AC3E}">
        <p14:creationId xmlns:p14="http://schemas.microsoft.com/office/powerpoint/2010/main" val="2947310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FF8C-0725-E625-B72F-F0F17BCC52D7}"/>
              </a:ext>
            </a:extLst>
          </p:cNvPr>
          <p:cNvSpPr>
            <a:spLocks noGrp="1"/>
          </p:cNvSpPr>
          <p:nvPr>
            <p:ph type="title"/>
          </p:nvPr>
        </p:nvSpPr>
        <p:spPr/>
        <p:txBody>
          <a:bodyPr/>
          <a:lstStyle/>
          <a:p>
            <a:r>
              <a:rPr lang="en-US" dirty="0"/>
              <a:t>Finishing up the semester</a:t>
            </a:r>
          </a:p>
        </p:txBody>
      </p:sp>
      <p:sp>
        <p:nvSpPr>
          <p:cNvPr id="3" name="Content Placeholder 2">
            <a:extLst>
              <a:ext uri="{FF2B5EF4-FFF2-40B4-BE49-F238E27FC236}">
                <a16:creationId xmlns:a16="http://schemas.microsoft.com/office/drawing/2014/main" id="{806EA30D-01F9-1E31-2382-B03C2C2FCE7F}"/>
              </a:ext>
            </a:extLst>
          </p:cNvPr>
          <p:cNvSpPr>
            <a:spLocks noGrp="1"/>
          </p:cNvSpPr>
          <p:nvPr>
            <p:ph idx="1"/>
          </p:nvPr>
        </p:nvSpPr>
        <p:spPr/>
        <p:txBody>
          <a:bodyPr>
            <a:normAutofit fontScale="85000" lnSpcReduction="20000"/>
          </a:bodyPr>
          <a:lstStyle/>
          <a:p>
            <a:endParaRPr lang="en-US" dirty="0"/>
          </a:p>
          <a:p>
            <a:r>
              <a:rPr lang="en-US" dirty="0"/>
              <a:t>Dec 14: Final project due at 11:59pm</a:t>
            </a:r>
          </a:p>
          <a:p>
            <a:endParaRPr lang="en-US" dirty="0"/>
          </a:p>
          <a:p>
            <a:r>
              <a:rPr lang="en-US" dirty="0"/>
              <a:t>Dec 4-9: Final exam </a:t>
            </a:r>
          </a:p>
          <a:p>
            <a:pPr lvl="1"/>
            <a:r>
              <a:rPr lang="en-US" dirty="0"/>
              <a:t>Covers all material for semester</a:t>
            </a:r>
          </a:p>
          <a:p>
            <a:pPr lvl="1"/>
            <a:r>
              <a:rPr lang="en-US" dirty="0"/>
              <a:t>See </a:t>
            </a:r>
            <a:r>
              <a:rPr lang="en-US" dirty="0" err="1"/>
              <a:t>CampusWire</a:t>
            </a:r>
            <a:r>
              <a:rPr lang="en-US" dirty="0"/>
              <a:t> pinned post for details</a:t>
            </a:r>
          </a:p>
          <a:p>
            <a:endParaRPr lang="en-US" dirty="0"/>
          </a:p>
          <a:p>
            <a:r>
              <a:rPr lang="en-US" dirty="0"/>
              <a:t>Dec 9 – I will be here in lecture period for help with final project (not exam prep), or possibly general questions beyond class</a:t>
            </a:r>
          </a:p>
          <a:p>
            <a:endParaRPr lang="en-US" dirty="0"/>
          </a:p>
          <a:p>
            <a:r>
              <a:rPr lang="en-US" dirty="0"/>
              <a:t>Last office hour is Dec 12</a:t>
            </a:r>
          </a:p>
          <a:p>
            <a:pPr lvl="1"/>
            <a:r>
              <a:rPr lang="en-US" dirty="0"/>
              <a:t>We will still monitor and respond to </a:t>
            </a:r>
            <a:r>
              <a:rPr lang="en-US" dirty="0" err="1"/>
              <a:t>CampusWire</a:t>
            </a:r>
            <a:r>
              <a:rPr lang="en-US" dirty="0"/>
              <a:t> until Dec 14</a:t>
            </a:r>
          </a:p>
        </p:txBody>
      </p:sp>
    </p:spTree>
    <p:extLst>
      <p:ext uri="{BB962C8B-B14F-4D97-AF65-F5344CB8AC3E}">
        <p14:creationId xmlns:p14="http://schemas.microsoft.com/office/powerpoint/2010/main" val="1108556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0AEF-D243-5816-6DAE-C17F41497FD4}"/>
              </a:ext>
            </a:extLst>
          </p:cNvPr>
          <p:cNvSpPr>
            <a:spLocks noGrp="1"/>
          </p:cNvSpPr>
          <p:nvPr>
            <p:ph type="title"/>
          </p:nvPr>
        </p:nvSpPr>
        <p:spPr/>
        <p:txBody>
          <a:bodyPr/>
          <a:lstStyle/>
          <a:p>
            <a:r>
              <a:rPr lang="en-US" dirty="0"/>
              <a:t>FLEX Feedback</a:t>
            </a:r>
          </a:p>
        </p:txBody>
      </p:sp>
      <p:sp>
        <p:nvSpPr>
          <p:cNvPr id="3" name="Content Placeholder 2">
            <a:extLst>
              <a:ext uri="{FF2B5EF4-FFF2-40B4-BE49-F238E27FC236}">
                <a16:creationId xmlns:a16="http://schemas.microsoft.com/office/drawing/2014/main" id="{7A000051-46DD-B014-F9D4-417FDA175A30}"/>
              </a:ext>
            </a:extLst>
          </p:cNvPr>
          <p:cNvSpPr>
            <a:spLocks noGrp="1"/>
          </p:cNvSpPr>
          <p:nvPr>
            <p:ph idx="1"/>
          </p:nvPr>
        </p:nvSpPr>
        <p:spPr/>
        <p:txBody>
          <a:bodyPr>
            <a:normAutofit/>
          </a:bodyPr>
          <a:lstStyle/>
          <a:p>
            <a:endParaRPr lang="en-US" dirty="0"/>
          </a:p>
          <a:p>
            <a:r>
              <a:rPr lang="en-US" dirty="0"/>
              <a:t>We put much time and energy into this course</a:t>
            </a:r>
          </a:p>
          <a:p>
            <a:endParaRPr lang="en-US" dirty="0"/>
          </a:p>
          <a:p>
            <a:r>
              <a:rPr lang="en-US" dirty="0"/>
              <a:t>Please take some time to provide ratings and feedback</a:t>
            </a:r>
          </a:p>
          <a:p>
            <a:pPr lvl="1"/>
            <a:r>
              <a:rPr lang="en-US" dirty="0">
                <a:hlinkClick r:id="rId2" tooltip="https://flex.illinois.edu/"/>
              </a:rPr>
              <a:t>go.illinois.edu/flex</a:t>
            </a:r>
            <a:r>
              <a:rPr lang="en-US" dirty="0"/>
              <a:t> </a:t>
            </a:r>
          </a:p>
          <a:p>
            <a:endParaRPr lang="en-US" dirty="0"/>
          </a:p>
          <a:p>
            <a:r>
              <a:rPr lang="en-US" dirty="0"/>
              <a:t>We’ll use it to keep making the course better</a:t>
            </a:r>
          </a:p>
          <a:p>
            <a:pPr lvl="1"/>
            <a:endParaRPr lang="en-US" dirty="0"/>
          </a:p>
        </p:txBody>
      </p:sp>
    </p:spTree>
    <p:extLst>
      <p:ext uri="{BB962C8B-B14F-4D97-AF65-F5344CB8AC3E}">
        <p14:creationId xmlns:p14="http://schemas.microsoft.com/office/powerpoint/2010/main" val="697449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5ED5-1622-83FB-6718-19E2428E01B4}"/>
              </a:ext>
            </a:extLst>
          </p:cNvPr>
          <p:cNvSpPr>
            <a:spLocks noGrp="1"/>
          </p:cNvSpPr>
          <p:nvPr>
            <p:ph type="title"/>
          </p:nvPr>
        </p:nvSpPr>
        <p:spPr>
          <a:xfrm>
            <a:off x="609600" y="1676400"/>
            <a:ext cx="10972800" cy="3505200"/>
          </a:xfrm>
        </p:spPr>
        <p:txBody>
          <a:bodyPr>
            <a:normAutofit fontScale="90000"/>
          </a:bodyPr>
          <a:lstStyle/>
          <a:p>
            <a:r>
              <a:rPr lang="en-US" dirty="0"/>
              <a:t>Thank you to the course staff for all their hard work to answer questions and grade.</a:t>
            </a:r>
            <a:br>
              <a:rPr lang="en-US" dirty="0"/>
            </a:br>
            <a:br>
              <a:rPr lang="en-US" dirty="0"/>
            </a:br>
            <a:r>
              <a:rPr lang="en-US" dirty="0"/>
              <a:t>Thank you for your hard work and engagement!</a:t>
            </a:r>
            <a:br>
              <a:rPr lang="en-US" dirty="0"/>
            </a:br>
            <a:br>
              <a:rPr lang="en-US" dirty="0"/>
            </a:br>
            <a:endParaRPr lang="en-US" dirty="0"/>
          </a:p>
        </p:txBody>
      </p:sp>
    </p:spTree>
    <p:extLst>
      <p:ext uri="{BB962C8B-B14F-4D97-AF65-F5344CB8AC3E}">
        <p14:creationId xmlns:p14="http://schemas.microsoft.com/office/powerpoint/2010/main" val="2457673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999445-2C85-8BF1-C989-9304D7C2F629}"/>
              </a:ext>
            </a:extLst>
          </p:cNvPr>
          <p:cNvSpPr>
            <a:spLocks noGrp="1"/>
          </p:cNvSpPr>
          <p:nvPr>
            <p:ph idx="1"/>
          </p:nvPr>
        </p:nvSpPr>
        <p:spPr>
          <a:xfrm>
            <a:off x="1606550" y="2344053"/>
            <a:ext cx="8978900" cy="4351338"/>
          </a:xfrm>
        </p:spPr>
        <p:txBody>
          <a:bodyPr>
            <a:normAutofit fontScale="85000" lnSpcReduction="20000"/>
          </a:bodyPr>
          <a:lstStyle/>
          <a:p>
            <a:pPr marL="0" indent="0">
              <a:buNone/>
            </a:pPr>
            <a:r>
              <a:rPr lang="en-US" dirty="0"/>
              <a:t>Once upon a time, in a quaint village nestled at the edge of an enchanted forest, lived a young girl named Elara. Her father, the village blacksmith, fell gravely ill, and no remedy seemed to help. Desperate, Elara ventured into the mystical woods, guided by tales of a legendary flower with unparalleled healing powers. After braving countless trials and befriending magical creatures, she discovered the radiant </a:t>
            </a:r>
            <a:r>
              <a:rPr lang="en-US" dirty="0" err="1"/>
              <a:t>Moonblossom</a:t>
            </a:r>
            <a:r>
              <a:rPr lang="en-US" dirty="0"/>
              <a:t>, blooming under the light of the full moon. With unwavering hope, she brought the flower back and brewed a potion from its petals, curing her father and restoring joy to their home. The village celebrated Elara's bravery and the magical bond between a daughter's love and nature's wonders.</a:t>
            </a:r>
          </a:p>
        </p:txBody>
      </p:sp>
      <p:sp>
        <p:nvSpPr>
          <p:cNvPr id="5" name="TextBox 4">
            <a:extLst>
              <a:ext uri="{FF2B5EF4-FFF2-40B4-BE49-F238E27FC236}">
                <a16:creationId xmlns:a16="http://schemas.microsoft.com/office/drawing/2014/main" id="{E6BA91A9-A8B8-3345-FAC0-584F345BF93C}"/>
              </a:ext>
            </a:extLst>
          </p:cNvPr>
          <p:cNvSpPr txBox="1"/>
          <p:nvPr/>
        </p:nvSpPr>
        <p:spPr>
          <a:xfrm>
            <a:off x="2933700" y="1356861"/>
            <a:ext cx="6096000" cy="646331"/>
          </a:xfrm>
          <a:prstGeom prst="rect">
            <a:avLst/>
          </a:prstGeom>
          <a:noFill/>
        </p:spPr>
        <p:txBody>
          <a:bodyPr wrap="square">
            <a:spAutoFit/>
          </a:bodyPr>
          <a:lstStyle/>
          <a:p>
            <a:r>
              <a:rPr lang="en-US" dirty="0"/>
              <a:t>Write a one paragraph fairytale synopsis about a girl that finds a magical flower that saves her ailing father.</a:t>
            </a:r>
          </a:p>
        </p:txBody>
      </p:sp>
      <p:sp>
        <p:nvSpPr>
          <p:cNvPr id="15" name="TextBox 14">
            <a:extLst>
              <a:ext uri="{FF2B5EF4-FFF2-40B4-BE49-F238E27FC236}">
                <a16:creationId xmlns:a16="http://schemas.microsoft.com/office/drawing/2014/main" id="{E0CB86D9-D9D0-51D8-FE00-01FA7F053893}"/>
              </a:ext>
            </a:extLst>
          </p:cNvPr>
          <p:cNvSpPr txBox="1"/>
          <p:nvPr/>
        </p:nvSpPr>
        <p:spPr>
          <a:xfrm>
            <a:off x="10819536" y="6488668"/>
            <a:ext cx="1071640" cy="369332"/>
          </a:xfrm>
          <a:prstGeom prst="rect">
            <a:avLst/>
          </a:prstGeom>
          <a:noFill/>
        </p:spPr>
        <p:txBody>
          <a:bodyPr wrap="none" rtlCol="0">
            <a:spAutoFit/>
          </a:bodyPr>
          <a:lstStyle/>
          <a:p>
            <a:r>
              <a:rPr lang="en-US" dirty="0"/>
              <a:t>ChatGPT</a:t>
            </a:r>
          </a:p>
        </p:txBody>
      </p:sp>
      <p:sp>
        <p:nvSpPr>
          <p:cNvPr id="16" name="Title 1">
            <a:extLst>
              <a:ext uri="{FF2B5EF4-FFF2-40B4-BE49-F238E27FC236}">
                <a16:creationId xmlns:a16="http://schemas.microsoft.com/office/drawing/2014/main" id="{1E4B6A68-4EDA-3E36-C684-76839F4465AD}"/>
              </a:ext>
            </a:extLst>
          </p:cNvPr>
          <p:cNvSpPr>
            <a:spLocks noGrp="1"/>
          </p:cNvSpPr>
          <p:nvPr>
            <p:ph type="title"/>
          </p:nvPr>
        </p:nvSpPr>
        <p:spPr>
          <a:xfrm>
            <a:off x="381000" y="110549"/>
            <a:ext cx="10204450" cy="905451"/>
          </a:xfrm>
        </p:spPr>
        <p:txBody>
          <a:bodyPr/>
          <a:lstStyle/>
          <a:p>
            <a:r>
              <a:rPr lang="en-US" dirty="0"/>
              <a:t>Generative AI: Text</a:t>
            </a:r>
          </a:p>
        </p:txBody>
      </p:sp>
    </p:spTree>
    <p:extLst>
      <p:ext uri="{BB962C8B-B14F-4D97-AF65-F5344CB8AC3E}">
        <p14:creationId xmlns:p14="http://schemas.microsoft.com/office/powerpoint/2010/main" val="2454602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child in a white dress and a flower in a forest&#10;&#10;Description automatically generated">
            <a:extLst>
              <a:ext uri="{FF2B5EF4-FFF2-40B4-BE49-F238E27FC236}">
                <a16:creationId xmlns:a16="http://schemas.microsoft.com/office/drawing/2014/main" id="{990F6DB1-3A9E-37FF-25B8-585D37FFA9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2386" y="1535114"/>
            <a:ext cx="3276739" cy="3276739"/>
          </a:xfrm>
        </p:spPr>
      </p:pic>
      <p:sp>
        <p:nvSpPr>
          <p:cNvPr id="6" name="AutoShape 2" descr="A young girl named Elara, with long brown hair and wearing a simple village dress, standing at the edge of an enchanted forest with a determined look on her face. The forest is dense with ancient trees, glowing mushrooms, and mysterious shadows.">
            <a:extLst>
              <a:ext uri="{FF2B5EF4-FFF2-40B4-BE49-F238E27FC236}">
                <a16:creationId xmlns:a16="http://schemas.microsoft.com/office/drawing/2014/main" id="{CCE3BF25-6571-4276-AEA8-1C63FCA62BCD}"/>
              </a:ext>
            </a:extLst>
          </p:cNvPr>
          <p:cNvSpPr>
            <a:spLocks noChangeAspect="1" noChangeArrowheads="1"/>
          </p:cNvSpPr>
          <p:nvPr/>
        </p:nvSpPr>
        <p:spPr bwMode="auto">
          <a:xfrm>
            <a:off x="1968500" y="40344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child in a dress in a forest&#10;&#10;Description automatically generated">
            <a:extLst>
              <a:ext uri="{FF2B5EF4-FFF2-40B4-BE49-F238E27FC236}">
                <a16:creationId xmlns:a16="http://schemas.microsoft.com/office/drawing/2014/main" id="{405DE2F6-1ED0-4FA2-58EE-1079A48F9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93" y="1536700"/>
            <a:ext cx="3276739" cy="3276739"/>
          </a:xfrm>
          <a:prstGeom prst="rect">
            <a:avLst/>
          </a:prstGeom>
        </p:spPr>
      </p:pic>
      <p:sp>
        <p:nvSpPr>
          <p:cNvPr id="10" name="TextBox 9">
            <a:extLst>
              <a:ext uri="{FF2B5EF4-FFF2-40B4-BE49-F238E27FC236}">
                <a16:creationId xmlns:a16="http://schemas.microsoft.com/office/drawing/2014/main" id="{D30F12A5-B549-2B00-B2C9-3195F490C4D8}"/>
              </a:ext>
            </a:extLst>
          </p:cNvPr>
          <p:cNvSpPr txBox="1"/>
          <p:nvPr/>
        </p:nvSpPr>
        <p:spPr>
          <a:xfrm>
            <a:off x="806450" y="4970324"/>
            <a:ext cx="2203450" cy="1477328"/>
          </a:xfrm>
          <a:prstGeom prst="rect">
            <a:avLst/>
          </a:prstGeom>
          <a:noFill/>
        </p:spPr>
        <p:txBody>
          <a:bodyPr wrap="square">
            <a:spAutoFit/>
          </a:bodyPr>
          <a:lstStyle/>
          <a:p>
            <a:r>
              <a:rPr lang="en-US" dirty="0"/>
              <a:t>Elara standing at the edge of an enchanted forest, determined to find the magical flower.</a:t>
            </a:r>
          </a:p>
        </p:txBody>
      </p:sp>
      <p:sp>
        <p:nvSpPr>
          <p:cNvPr id="12" name="TextBox 11">
            <a:extLst>
              <a:ext uri="{FF2B5EF4-FFF2-40B4-BE49-F238E27FC236}">
                <a16:creationId xmlns:a16="http://schemas.microsoft.com/office/drawing/2014/main" id="{9F18FD9B-998C-7B06-2D16-408C60A71DBC}"/>
              </a:ext>
            </a:extLst>
          </p:cNvPr>
          <p:cNvSpPr txBox="1"/>
          <p:nvPr/>
        </p:nvSpPr>
        <p:spPr>
          <a:xfrm>
            <a:off x="4845050" y="4970324"/>
            <a:ext cx="2501900" cy="1754326"/>
          </a:xfrm>
          <a:prstGeom prst="rect">
            <a:avLst/>
          </a:prstGeom>
          <a:noFill/>
        </p:spPr>
        <p:txBody>
          <a:bodyPr wrap="square">
            <a:spAutoFit/>
          </a:bodyPr>
          <a:lstStyle/>
          <a:p>
            <a:r>
              <a:rPr lang="en-US" dirty="0"/>
              <a:t>Elara in the middle of the enchanted forest, reaching out to the glowing </a:t>
            </a:r>
            <a:r>
              <a:rPr lang="en-US" dirty="0" err="1"/>
              <a:t>Moonblossom</a:t>
            </a:r>
            <a:r>
              <a:rPr lang="en-US" dirty="0"/>
              <a:t> surrounded by magical creatures.</a:t>
            </a:r>
          </a:p>
        </p:txBody>
      </p:sp>
      <p:sp>
        <p:nvSpPr>
          <p:cNvPr id="14" name="TextBox 13">
            <a:extLst>
              <a:ext uri="{FF2B5EF4-FFF2-40B4-BE49-F238E27FC236}">
                <a16:creationId xmlns:a16="http://schemas.microsoft.com/office/drawing/2014/main" id="{6DDA19F7-48D0-C194-66A4-B62BF4657908}"/>
              </a:ext>
            </a:extLst>
          </p:cNvPr>
          <p:cNvSpPr txBox="1"/>
          <p:nvPr/>
        </p:nvSpPr>
        <p:spPr>
          <a:xfrm>
            <a:off x="8539886" y="5015547"/>
            <a:ext cx="3136900" cy="1477328"/>
          </a:xfrm>
          <a:prstGeom prst="rect">
            <a:avLst/>
          </a:prstGeom>
          <a:noFill/>
        </p:spPr>
        <p:txBody>
          <a:bodyPr wrap="square">
            <a:spAutoFit/>
          </a:bodyPr>
          <a:lstStyle/>
          <a:p>
            <a:r>
              <a:rPr lang="en-US" dirty="0"/>
              <a:t>Elara back in her village, standing beside her now healthy father, with villagers celebrating her success and bravery.</a:t>
            </a:r>
          </a:p>
        </p:txBody>
      </p:sp>
      <p:pic>
        <p:nvPicPr>
          <p:cNvPr id="9" name="Picture 8" descr="A cartoon of a person and a child in a room with a bed&#10;&#10;Description automatically generated">
            <a:extLst>
              <a:ext uri="{FF2B5EF4-FFF2-40B4-BE49-F238E27FC236}">
                <a16:creationId xmlns:a16="http://schemas.microsoft.com/office/drawing/2014/main" id="{7CD7B5F9-FD48-C423-F078-B33C86AD6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9967" y="1536699"/>
            <a:ext cx="3276739" cy="3276739"/>
          </a:xfrm>
          <a:prstGeom prst="rect">
            <a:avLst/>
          </a:prstGeom>
        </p:spPr>
      </p:pic>
      <p:sp>
        <p:nvSpPr>
          <p:cNvPr id="11" name="TextBox 10">
            <a:extLst>
              <a:ext uri="{FF2B5EF4-FFF2-40B4-BE49-F238E27FC236}">
                <a16:creationId xmlns:a16="http://schemas.microsoft.com/office/drawing/2014/main" id="{D2CB282C-B86F-6F83-3CB7-F078B002979D}"/>
              </a:ext>
            </a:extLst>
          </p:cNvPr>
          <p:cNvSpPr txBox="1"/>
          <p:nvPr/>
        </p:nvSpPr>
        <p:spPr>
          <a:xfrm>
            <a:off x="10108336" y="6492875"/>
            <a:ext cx="1895519" cy="369332"/>
          </a:xfrm>
          <a:prstGeom prst="rect">
            <a:avLst/>
          </a:prstGeom>
          <a:noFill/>
        </p:spPr>
        <p:txBody>
          <a:bodyPr wrap="none" rtlCol="0">
            <a:spAutoFit/>
          </a:bodyPr>
          <a:lstStyle/>
          <a:p>
            <a:r>
              <a:rPr lang="en-US" dirty="0"/>
              <a:t>ChatGPT, Dall-E3</a:t>
            </a:r>
          </a:p>
        </p:txBody>
      </p:sp>
      <p:sp>
        <p:nvSpPr>
          <p:cNvPr id="15" name="TextBox 14">
            <a:extLst>
              <a:ext uri="{FF2B5EF4-FFF2-40B4-BE49-F238E27FC236}">
                <a16:creationId xmlns:a16="http://schemas.microsoft.com/office/drawing/2014/main" id="{CD732340-324F-403E-3CB1-16570719092D}"/>
              </a:ext>
            </a:extLst>
          </p:cNvPr>
          <p:cNvSpPr txBox="1"/>
          <p:nvPr/>
        </p:nvSpPr>
        <p:spPr>
          <a:xfrm>
            <a:off x="381000" y="909777"/>
            <a:ext cx="6127750" cy="369332"/>
          </a:xfrm>
          <a:prstGeom prst="rect">
            <a:avLst/>
          </a:prstGeom>
          <a:noFill/>
        </p:spPr>
        <p:txBody>
          <a:bodyPr wrap="square">
            <a:spAutoFit/>
          </a:bodyPr>
          <a:lstStyle/>
          <a:p>
            <a:r>
              <a:rPr lang="en-US" dirty="0"/>
              <a:t>Generate a series of three images that illustrates this story. </a:t>
            </a:r>
          </a:p>
        </p:txBody>
      </p:sp>
      <p:sp>
        <p:nvSpPr>
          <p:cNvPr id="7" name="Title 1">
            <a:extLst>
              <a:ext uri="{FF2B5EF4-FFF2-40B4-BE49-F238E27FC236}">
                <a16:creationId xmlns:a16="http://schemas.microsoft.com/office/drawing/2014/main" id="{D2342276-4FD1-41F0-1FE4-D19FFB49446B}"/>
              </a:ext>
            </a:extLst>
          </p:cNvPr>
          <p:cNvSpPr>
            <a:spLocks noGrp="1"/>
          </p:cNvSpPr>
          <p:nvPr>
            <p:ph type="title"/>
          </p:nvPr>
        </p:nvSpPr>
        <p:spPr>
          <a:xfrm>
            <a:off x="381000" y="110549"/>
            <a:ext cx="10204450" cy="905451"/>
          </a:xfrm>
        </p:spPr>
        <p:txBody>
          <a:bodyPr>
            <a:normAutofit/>
          </a:bodyPr>
          <a:lstStyle/>
          <a:p>
            <a:r>
              <a:rPr lang="en-US" dirty="0"/>
              <a:t>Generative AI: Images</a:t>
            </a:r>
          </a:p>
        </p:txBody>
      </p:sp>
    </p:spTree>
    <p:extLst>
      <p:ext uri="{BB962C8B-B14F-4D97-AF65-F5344CB8AC3E}">
        <p14:creationId xmlns:p14="http://schemas.microsoft.com/office/powerpoint/2010/main" val="3427979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1FD6D-9B60-FDDE-F136-81A1EA145536}"/>
              </a:ext>
            </a:extLst>
          </p:cNvPr>
          <p:cNvSpPr>
            <a:spLocks noGrp="1"/>
          </p:cNvSpPr>
          <p:nvPr>
            <p:ph type="title"/>
          </p:nvPr>
        </p:nvSpPr>
        <p:spPr/>
        <p:txBody>
          <a:bodyPr/>
          <a:lstStyle/>
          <a:p>
            <a:r>
              <a:rPr lang="en-US" dirty="0"/>
              <a:t>Any questions or things you want me to talk about?  </a:t>
            </a:r>
          </a:p>
        </p:txBody>
      </p:sp>
      <p:sp>
        <p:nvSpPr>
          <p:cNvPr id="3" name="Content Placeholder 2">
            <a:extLst>
              <a:ext uri="{FF2B5EF4-FFF2-40B4-BE49-F238E27FC236}">
                <a16:creationId xmlns:a16="http://schemas.microsoft.com/office/drawing/2014/main" id="{8BFF1730-F273-553A-F6E0-FB9270C345F5}"/>
              </a:ext>
            </a:extLst>
          </p:cNvPr>
          <p:cNvSpPr>
            <a:spLocks noGrp="1"/>
          </p:cNvSpPr>
          <p:nvPr>
            <p:ph idx="1"/>
          </p:nvPr>
        </p:nvSpPr>
        <p:spPr/>
        <p:txBody>
          <a:bodyPr/>
          <a:lstStyle/>
          <a:p>
            <a:pPr marL="0" indent="0">
              <a:buNone/>
            </a:pPr>
            <a:r>
              <a:rPr lang="en-US" dirty="0"/>
              <a:t>Put into the form (at top) at any time, and I will answer some of them later</a:t>
            </a:r>
          </a:p>
        </p:txBody>
      </p:sp>
      <p:sp>
        <p:nvSpPr>
          <p:cNvPr id="5" name="TextBox 4">
            <a:extLst>
              <a:ext uri="{FF2B5EF4-FFF2-40B4-BE49-F238E27FC236}">
                <a16:creationId xmlns:a16="http://schemas.microsoft.com/office/drawing/2014/main" id="{9580F2D5-DF39-633B-1ED2-BA57DC536154}"/>
              </a:ext>
            </a:extLst>
          </p:cNvPr>
          <p:cNvSpPr txBox="1"/>
          <p:nvPr/>
        </p:nvSpPr>
        <p:spPr>
          <a:xfrm>
            <a:off x="3276600" y="1921804"/>
            <a:ext cx="6093994" cy="584775"/>
          </a:xfrm>
          <a:prstGeom prst="rect">
            <a:avLst/>
          </a:prstGeom>
          <a:noFill/>
        </p:spPr>
        <p:txBody>
          <a:bodyPr wrap="square">
            <a:spAutoFit/>
          </a:bodyPr>
          <a:lstStyle/>
          <a:p>
            <a:r>
              <a:rPr lang="en-US" sz="3200" dirty="0">
                <a:hlinkClick r:id="rId2"/>
              </a:rPr>
              <a:t>https://tinyurl.com/AML441-L26</a:t>
            </a:r>
            <a:r>
              <a:rPr lang="en-US" sz="3200" dirty="0"/>
              <a:t> </a:t>
            </a:r>
          </a:p>
        </p:txBody>
      </p:sp>
      <p:pic>
        <p:nvPicPr>
          <p:cNvPr id="7" name="Picture 6" descr="A qr code with a arrow&#10;&#10;AI-generated content may be incorrect.">
            <a:extLst>
              <a:ext uri="{FF2B5EF4-FFF2-40B4-BE49-F238E27FC236}">
                <a16:creationId xmlns:a16="http://schemas.microsoft.com/office/drawing/2014/main" id="{37CBBD7C-016A-A19C-C7D1-57EB215DC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2743200"/>
            <a:ext cx="3733800" cy="3733800"/>
          </a:xfrm>
          <a:prstGeom prst="rect">
            <a:avLst/>
          </a:prstGeom>
        </p:spPr>
      </p:pic>
    </p:spTree>
    <p:extLst>
      <p:ext uri="{BB962C8B-B14F-4D97-AF65-F5344CB8AC3E}">
        <p14:creationId xmlns:p14="http://schemas.microsoft.com/office/powerpoint/2010/main" val="2058135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B1967D-AFDD-92EB-E4D2-34FB4BF09409}"/>
              </a:ext>
            </a:extLst>
          </p:cNvPr>
          <p:cNvSpPr txBox="1"/>
          <p:nvPr/>
        </p:nvSpPr>
        <p:spPr>
          <a:xfrm>
            <a:off x="241300" y="1964351"/>
            <a:ext cx="6096000" cy="4247317"/>
          </a:xfrm>
          <a:prstGeom prst="rect">
            <a:avLst/>
          </a:prstGeom>
          <a:noFill/>
        </p:spPr>
        <p:txBody>
          <a:bodyPr wrap="square">
            <a:spAutoFit/>
          </a:bodyPr>
          <a:lstStyle/>
          <a:p>
            <a:r>
              <a:rPr lang="en-US" b="1" dirty="0"/>
              <a:t>Verse 1:</a:t>
            </a:r>
            <a:br>
              <a:rPr lang="en-US" dirty="0"/>
            </a:br>
            <a:r>
              <a:rPr lang="en-US" dirty="0"/>
              <a:t>In a village by the forest deep,</a:t>
            </a:r>
            <a:br>
              <a:rPr lang="en-US" dirty="0"/>
            </a:br>
            <a:r>
              <a:rPr lang="en-US" dirty="0"/>
              <a:t>Lived a girl named Elara, dreams she’d keep,</a:t>
            </a:r>
            <a:br>
              <a:rPr lang="en-US" dirty="0"/>
            </a:br>
            <a:r>
              <a:rPr lang="en-US" dirty="0"/>
              <a:t>Her father sick, hope fading fast,</a:t>
            </a:r>
            <a:br>
              <a:rPr lang="en-US" dirty="0"/>
            </a:br>
            <a:r>
              <a:rPr lang="en-US" dirty="0"/>
              <a:t>She ventured forth, her heart steadfast.</a:t>
            </a:r>
          </a:p>
          <a:p>
            <a:r>
              <a:rPr lang="en-US" b="1" dirty="0"/>
              <a:t>Verse 2:</a:t>
            </a:r>
            <a:br>
              <a:rPr lang="en-US" dirty="0"/>
            </a:br>
            <a:r>
              <a:rPr lang="en-US" dirty="0"/>
              <a:t>Through enchanted woods, with creatures fair,</a:t>
            </a:r>
            <a:br>
              <a:rPr lang="en-US" dirty="0"/>
            </a:br>
            <a:r>
              <a:rPr lang="en-US" dirty="0"/>
              <a:t>Moonlight guiding, magic in the air,</a:t>
            </a:r>
            <a:br>
              <a:rPr lang="en-US" dirty="0"/>
            </a:br>
            <a:r>
              <a:rPr lang="en-US" dirty="0"/>
              <a:t>Found a flower, glowing bright,</a:t>
            </a:r>
            <a:br>
              <a:rPr lang="en-US" dirty="0"/>
            </a:br>
            <a:r>
              <a:rPr lang="en-US" dirty="0" err="1"/>
              <a:t>Moonblossom’s</a:t>
            </a:r>
            <a:r>
              <a:rPr lang="en-US" dirty="0"/>
              <a:t> petals, cure in sight.</a:t>
            </a:r>
          </a:p>
          <a:p>
            <a:r>
              <a:rPr lang="en-US" b="1" dirty="0"/>
              <a:t>Verse 3:</a:t>
            </a:r>
            <a:br>
              <a:rPr lang="en-US" dirty="0"/>
            </a:br>
            <a:r>
              <a:rPr lang="en-US" dirty="0"/>
              <a:t>Back to the village, Elara ran,</a:t>
            </a:r>
            <a:br>
              <a:rPr lang="en-US" dirty="0"/>
            </a:br>
            <a:r>
              <a:rPr lang="en-US" dirty="0"/>
              <a:t>Her father's smile, health began,</a:t>
            </a:r>
            <a:br>
              <a:rPr lang="en-US" dirty="0"/>
            </a:br>
            <a:r>
              <a:rPr lang="en-US" dirty="0"/>
              <a:t>Villagers cheered, tales to tell,</a:t>
            </a:r>
            <a:br>
              <a:rPr lang="en-US" dirty="0"/>
            </a:br>
            <a:r>
              <a:rPr lang="en-US" dirty="0"/>
              <a:t>Bravery and love cast a healing spell.</a:t>
            </a:r>
          </a:p>
        </p:txBody>
      </p:sp>
      <p:sp>
        <p:nvSpPr>
          <p:cNvPr id="7" name="TextBox 6">
            <a:extLst>
              <a:ext uri="{FF2B5EF4-FFF2-40B4-BE49-F238E27FC236}">
                <a16:creationId xmlns:a16="http://schemas.microsoft.com/office/drawing/2014/main" id="{6C7C4779-70AA-261A-28FE-6C391669C8F6}"/>
              </a:ext>
            </a:extLst>
          </p:cNvPr>
          <p:cNvSpPr txBox="1"/>
          <p:nvPr/>
        </p:nvSpPr>
        <p:spPr>
          <a:xfrm>
            <a:off x="241300" y="1167010"/>
            <a:ext cx="5012871" cy="646331"/>
          </a:xfrm>
          <a:prstGeom prst="rect">
            <a:avLst/>
          </a:prstGeom>
          <a:noFill/>
        </p:spPr>
        <p:txBody>
          <a:bodyPr wrap="square">
            <a:spAutoFit/>
          </a:bodyPr>
          <a:lstStyle/>
          <a:p>
            <a:r>
              <a:rPr lang="en-US" dirty="0"/>
              <a:t>Write a short catchy song about this story with three versus and no chorus. </a:t>
            </a:r>
          </a:p>
        </p:txBody>
      </p:sp>
      <p:sp>
        <p:nvSpPr>
          <p:cNvPr id="9" name="TextBox 8">
            <a:extLst>
              <a:ext uri="{FF2B5EF4-FFF2-40B4-BE49-F238E27FC236}">
                <a16:creationId xmlns:a16="http://schemas.microsoft.com/office/drawing/2014/main" id="{B02E7CBE-534F-7697-F4BD-FE1DBB432C4A}"/>
              </a:ext>
            </a:extLst>
          </p:cNvPr>
          <p:cNvSpPr txBox="1"/>
          <p:nvPr/>
        </p:nvSpPr>
        <p:spPr>
          <a:xfrm>
            <a:off x="5854700" y="1167010"/>
            <a:ext cx="6096000" cy="646331"/>
          </a:xfrm>
          <a:prstGeom prst="rect">
            <a:avLst/>
          </a:prstGeom>
          <a:noFill/>
        </p:spPr>
        <p:txBody>
          <a:bodyPr wrap="square">
            <a:spAutoFit/>
          </a:bodyPr>
          <a:lstStyle/>
          <a:p>
            <a:r>
              <a:rPr lang="en-US" dirty="0"/>
              <a:t>Folk music: gentle acoustic guitar, fiddle, and tambourine, female vocal, </a:t>
            </a:r>
            <a:r>
              <a:rPr lang="en-US" dirty="0" err="1"/>
              <a:t>irish</a:t>
            </a:r>
            <a:r>
              <a:rPr lang="en-US" dirty="0"/>
              <a:t> lilt, fast pace </a:t>
            </a:r>
          </a:p>
        </p:txBody>
      </p:sp>
      <p:pic>
        <p:nvPicPr>
          <p:cNvPr id="4" name="Elara and the Moonblossom (1)">
            <a:hlinkClick r:id="" action="ppaction://media"/>
            <a:extLst>
              <a:ext uri="{FF2B5EF4-FFF2-40B4-BE49-F238E27FC236}">
                <a16:creationId xmlns:a16="http://schemas.microsoft.com/office/drawing/2014/main" id="{8B63A930-8B08-BCBB-765A-7D804CC4EF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18424" y="3429000"/>
            <a:ext cx="1590675" cy="1590675"/>
          </a:xfrm>
          <a:prstGeom prst="rect">
            <a:avLst/>
          </a:prstGeom>
        </p:spPr>
      </p:pic>
      <p:sp>
        <p:nvSpPr>
          <p:cNvPr id="6" name="TextBox 5">
            <a:extLst>
              <a:ext uri="{FF2B5EF4-FFF2-40B4-BE49-F238E27FC236}">
                <a16:creationId xmlns:a16="http://schemas.microsoft.com/office/drawing/2014/main" id="{38EBEDC1-F33A-BE9F-2F04-08C0EEAADAB7}"/>
              </a:ext>
            </a:extLst>
          </p:cNvPr>
          <p:cNvSpPr txBox="1"/>
          <p:nvPr/>
        </p:nvSpPr>
        <p:spPr>
          <a:xfrm>
            <a:off x="10108336" y="6492875"/>
            <a:ext cx="1676164" cy="369332"/>
          </a:xfrm>
          <a:prstGeom prst="rect">
            <a:avLst/>
          </a:prstGeom>
          <a:noFill/>
        </p:spPr>
        <p:txBody>
          <a:bodyPr wrap="none" rtlCol="0">
            <a:spAutoFit/>
          </a:bodyPr>
          <a:lstStyle/>
          <a:p>
            <a:r>
              <a:rPr lang="en-US" dirty="0"/>
              <a:t>ChatGPT, </a:t>
            </a:r>
            <a:r>
              <a:rPr lang="en-US" dirty="0" err="1"/>
              <a:t>Suno</a:t>
            </a:r>
            <a:endParaRPr lang="en-US" dirty="0"/>
          </a:p>
        </p:txBody>
      </p:sp>
      <p:sp>
        <p:nvSpPr>
          <p:cNvPr id="11" name="Title 1">
            <a:extLst>
              <a:ext uri="{FF2B5EF4-FFF2-40B4-BE49-F238E27FC236}">
                <a16:creationId xmlns:a16="http://schemas.microsoft.com/office/drawing/2014/main" id="{AD1BD91F-1903-130C-38CF-3B0A4ABDEAD0}"/>
              </a:ext>
            </a:extLst>
          </p:cNvPr>
          <p:cNvSpPr>
            <a:spLocks noGrp="1"/>
          </p:cNvSpPr>
          <p:nvPr>
            <p:ph type="title"/>
          </p:nvPr>
        </p:nvSpPr>
        <p:spPr>
          <a:xfrm>
            <a:off x="381000" y="110549"/>
            <a:ext cx="10204450" cy="905451"/>
          </a:xfrm>
        </p:spPr>
        <p:txBody>
          <a:bodyPr>
            <a:normAutofit/>
          </a:bodyPr>
          <a:lstStyle/>
          <a:p>
            <a:r>
              <a:rPr lang="en-US" dirty="0"/>
              <a:t>Generative AI: Audio</a:t>
            </a:r>
          </a:p>
        </p:txBody>
      </p:sp>
    </p:spTree>
    <p:extLst>
      <p:ext uri="{BB962C8B-B14F-4D97-AF65-F5344CB8AC3E}">
        <p14:creationId xmlns:p14="http://schemas.microsoft.com/office/powerpoint/2010/main" val="7471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BB93EE-6CA9-67EC-052D-ED977D2D9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AE623-DAD9-4C28-2F7E-E3AB13D6E963}"/>
              </a:ext>
            </a:extLst>
          </p:cNvPr>
          <p:cNvSpPr>
            <a:spLocks noGrp="1"/>
          </p:cNvSpPr>
          <p:nvPr>
            <p:ph type="title"/>
          </p:nvPr>
        </p:nvSpPr>
        <p:spPr/>
        <p:txBody>
          <a:bodyPr/>
          <a:lstStyle/>
          <a:p>
            <a:r>
              <a:rPr lang="en-US" dirty="0"/>
              <a:t>Current state of AI/ML</a:t>
            </a:r>
          </a:p>
        </p:txBody>
      </p:sp>
      <p:sp>
        <p:nvSpPr>
          <p:cNvPr id="3" name="Content Placeholder 2">
            <a:extLst>
              <a:ext uri="{FF2B5EF4-FFF2-40B4-BE49-F238E27FC236}">
                <a16:creationId xmlns:a16="http://schemas.microsoft.com/office/drawing/2014/main" id="{2D19E4F1-2890-644A-C635-4A9578CDF1D7}"/>
              </a:ext>
            </a:extLst>
          </p:cNvPr>
          <p:cNvSpPr>
            <a:spLocks noGrp="1"/>
          </p:cNvSpPr>
          <p:nvPr>
            <p:ph idx="1"/>
          </p:nvPr>
        </p:nvSpPr>
        <p:spPr/>
        <p:txBody>
          <a:bodyPr>
            <a:normAutofit/>
          </a:bodyPr>
          <a:lstStyle/>
          <a:p>
            <a:endParaRPr lang="en-US" dirty="0"/>
          </a:p>
          <a:p>
            <a:r>
              <a:rPr lang="en-US" dirty="0"/>
              <a:t>AI capability is still far inferior to humans</a:t>
            </a:r>
          </a:p>
          <a:p>
            <a:pPr lvl="1"/>
            <a:r>
              <a:rPr lang="en-US" dirty="0"/>
              <a:t>Usually requires clearly defined tasks</a:t>
            </a:r>
          </a:p>
          <a:p>
            <a:pPr lvl="1"/>
            <a:r>
              <a:rPr lang="en-US" dirty="0"/>
              <a:t>Cannot perform complex tasks</a:t>
            </a:r>
          </a:p>
          <a:p>
            <a:pPr lvl="1"/>
            <a:r>
              <a:rPr lang="en-US" dirty="0"/>
              <a:t>Requires many examples</a:t>
            </a:r>
          </a:p>
          <a:p>
            <a:pPr lvl="1"/>
            <a:r>
              <a:rPr lang="en-US" dirty="0"/>
              <a:t>Difficult to adapt to new tasks</a:t>
            </a:r>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045713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FA12-01F2-B3A2-D390-97F048FECB79}"/>
              </a:ext>
            </a:extLst>
          </p:cNvPr>
          <p:cNvSpPr>
            <a:spLocks noGrp="1"/>
          </p:cNvSpPr>
          <p:nvPr>
            <p:ph type="title"/>
          </p:nvPr>
        </p:nvSpPr>
        <p:spPr/>
        <p:txBody>
          <a:bodyPr/>
          <a:lstStyle/>
          <a:p>
            <a:r>
              <a:rPr lang="en-US" dirty="0"/>
              <a:t>Research directions in machine learning</a:t>
            </a:r>
          </a:p>
        </p:txBody>
      </p:sp>
      <p:sp>
        <p:nvSpPr>
          <p:cNvPr id="3" name="Content Placeholder 2">
            <a:extLst>
              <a:ext uri="{FF2B5EF4-FFF2-40B4-BE49-F238E27FC236}">
                <a16:creationId xmlns:a16="http://schemas.microsoft.com/office/drawing/2014/main" id="{F71C6C17-C057-855C-DF1B-F5635D8A941E}"/>
              </a:ext>
            </a:extLst>
          </p:cNvPr>
          <p:cNvSpPr>
            <a:spLocks noGrp="1"/>
          </p:cNvSpPr>
          <p:nvPr>
            <p:ph idx="1"/>
          </p:nvPr>
        </p:nvSpPr>
        <p:spPr>
          <a:xfrm>
            <a:off x="609600" y="990600"/>
            <a:ext cx="10972800" cy="6019800"/>
          </a:xfrm>
        </p:spPr>
        <p:txBody>
          <a:bodyPr>
            <a:normAutofit fontScale="62500" lnSpcReduction="20000"/>
          </a:bodyPr>
          <a:lstStyle/>
          <a:p>
            <a:pPr marL="0" indent="0">
              <a:buNone/>
            </a:pPr>
            <a:endParaRPr lang="en-US" dirty="0"/>
          </a:p>
          <a:p>
            <a:pPr>
              <a:buFont typeface="Arial" panose="020B0604020202020204" pitchFamily="34" charset="0"/>
              <a:buChar char="•"/>
            </a:pPr>
            <a:r>
              <a:rPr lang="en-US" dirty="0"/>
              <a:t>Using ML to perform complex tasks</a:t>
            </a:r>
          </a:p>
          <a:p>
            <a:pPr lvl="1">
              <a:buFont typeface="Arial" panose="020B0604020202020204" pitchFamily="34" charset="0"/>
              <a:buChar char="•"/>
            </a:pPr>
            <a:r>
              <a:rPr lang="en-US" dirty="0"/>
              <a:t>Perform software tasks, such as image editing, drafting slides based on an outline, or summarizing and reporting information from diverse sources</a:t>
            </a:r>
          </a:p>
          <a:p>
            <a:pPr lvl="1">
              <a:buFont typeface="Arial" panose="020B0604020202020204" pitchFamily="34" charset="0"/>
              <a:buChar char="•"/>
            </a:pPr>
            <a:r>
              <a:rPr lang="en-US" dirty="0"/>
              <a:t>Learn from watching how people perform tasks and through natural training interfaces</a:t>
            </a:r>
          </a:p>
          <a:p>
            <a:pPr>
              <a:buFont typeface="Arial" panose="020B0604020202020204" pitchFamily="34" charset="0"/>
              <a:buChar char="•"/>
            </a:pPr>
            <a:endParaRPr lang="en-US" dirty="0"/>
          </a:p>
          <a:p>
            <a:pPr>
              <a:buFont typeface="Arial" panose="020B0604020202020204" pitchFamily="34" charset="0"/>
              <a:buChar char="•"/>
            </a:pPr>
            <a:r>
              <a:rPr lang="en-US" dirty="0"/>
              <a:t>Integrating ML into physical devices</a:t>
            </a:r>
          </a:p>
          <a:p>
            <a:pPr lvl="1">
              <a:buFont typeface="Arial" panose="020B0604020202020204" pitchFamily="34" charset="0"/>
              <a:buChar char="•"/>
            </a:pPr>
            <a:r>
              <a:rPr lang="en-US" dirty="0"/>
              <a:t>IoT, sensors</a:t>
            </a:r>
          </a:p>
          <a:p>
            <a:pPr lvl="1">
              <a:buFont typeface="Arial" panose="020B0604020202020204" pitchFamily="34" charset="0"/>
              <a:buChar char="•"/>
            </a:pPr>
            <a:r>
              <a:rPr lang="en-US" dirty="0"/>
              <a:t>Robots</a:t>
            </a:r>
          </a:p>
          <a:p>
            <a:pPr>
              <a:buFont typeface="Arial" panose="020B0604020202020204" pitchFamily="34" charset="0"/>
              <a:buChar char="•"/>
            </a:pPr>
            <a:endParaRPr lang="en-US" dirty="0"/>
          </a:p>
          <a:p>
            <a:pPr>
              <a:buFont typeface="Arial" panose="020B0604020202020204" pitchFamily="34" charset="0"/>
              <a:buChar char="•"/>
            </a:pPr>
            <a:r>
              <a:rPr lang="en-US" dirty="0"/>
              <a:t>Multimodal and broadly knowledgeable AI</a:t>
            </a:r>
          </a:p>
          <a:p>
            <a:pPr lvl="1">
              <a:buFont typeface="Arial" panose="020B0604020202020204" pitchFamily="34" charset="0"/>
              <a:buChar char="•"/>
            </a:pPr>
            <a:r>
              <a:rPr lang="en-US" dirty="0"/>
              <a:t>Models increasingly defined in terms of input/output modalities rather than narrow tasks</a:t>
            </a:r>
          </a:p>
          <a:p>
            <a:pPr lvl="1">
              <a:buFont typeface="Arial" panose="020B0604020202020204" pitchFamily="34" charset="0"/>
              <a:buChar char="•"/>
            </a:pPr>
            <a:r>
              <a:rPr lang="en-US" dirty="0"/>
              <a:t>Use vision, language, situation-specific, and broader knowledge to summarize and recommend</a:t>
            </a:r>
          </a:p>
          <a:p>
            <a:pPr>
              <a:buFont typeface="Arial" panose="020B0604020202020204" pitchFamily="34" charset="0"/>
              <a:buChar char="•"/>
            </a:pPr>
            <a:endParaRPr lang="en-US" dirty="0"/>
          </a:p>
          <a:p>
            <a:pPr>
              <a:buFont typeface="Arial" panose="020B0604020202020204" pitchFamily="34" charset="0"/>
              <a:buChar char="•"/>
            </a:pPr>
            <a:r>
              <a:rPr lang="en-US" dirty="0"/>
              <a:t>Complementary learning systems</a:t>
            </a:r>
          </a:p>
          <a:p>
            <a:pPr lvl="1">
              <a:buFont typeface="Arial" panose="020B0604020202020204" pitchFamily="34" charset="0"/>
              <a:buChar char="•"/>
            </a:pPr>
            <a:r>
              <a:rPr lang="en-US" dirty="0"/>
              <a:t>Integrate predictive/generative models and retrieval of individual memories and associations</a:t>
            </a:r>
          </a:p>
          <a:p>
            <a:pPr lvl="1">
              <a:buFont typeface="Arial" panose="020B0604020202020204" pitchFamily="34" charset="0"/>
              <a:buChar char="•"/>
            </a:pPr>
            <a:r>
              <a:rPr lang="en-US" dirty="0"/>
              <a:t>Integrate with planning, task decomposition, and prioritization</a:t>
            </a:r>
          </a:p>
          <a:p>
            <a:pPr lvl="1">
              <a:buFont typeface="Arial" panose="020B0604020202020204" pitchFamily="34" charset="0"/>
              <a:buChar char="•"/>
            </a:pPr>
            <a:endParaRPr lang="en-US" dirty="0"/>
          </a:p>
          <a:p>
            <a:pPr>
              <a:buFont typeface="Arial" panose="020B0604020202020204" pitchFamily="34" charset="0"/>
              <a:buChar char="•"/>
            </a:pPr>
            <a:r>
              <a:rPr lang="en-US" dirty="0"/>
              <a:t>World models</a:t>
            </a:r>
          </a:p>
          <a:p>
            <a:pPr lvl="1">
              <a:buFont typeface="Arial" panose="020B0604020202020204" pitchFamily="34" charset="0"/>
              <a:buChar char="•"/>
            </a:pPr>
            <a:r>
              <a:rPr lang="en-US" dirty="0"/>
              <a:t>Learn to predict how observations will change given action</a:t>
            </a:r>
          </a:p>
        </p:txBody>
      </p:sp>
    </p:spTree>
    <p:extLst>
      <p:ext uri="{BB962C8B-B14F-4D97-AF65-F5344CB8AC3E}">
        <p14:creationId xmlns:p14="http://schemas.microsoft.com/office/powerpoint/2010/main" val="68035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168A-6A89-729F-A2B1-4FEF9B7FD309}"/>
              </a:ext>
            </a:extLst>
          </p:cNvPr>
          <p:cNvSpPr>
            <a:spLocks noGrp="1"/>
          </p:cNvSpPr>
          <p:nvPr>
            <p:ph type="title"/>
          </p:nvPr>
        </p:nvSpPr>
        <p:spPr/>
        <p:txBody>
          <a:bodyPr/>
          <a:lstStyle/>
          <a:p>
            <a:r>
              <a:rPr lang="en-US" dirty="0"/>
              <a:t>One example: Visual Programming</a:t>
            </a:r>
          </a:p>
        </p:txBody>
      </p:sp>
      <p:sp>
        <p:nvSpPr>
          <p:cNvPr id="3" name="Content Placeholder 2">
            <a:extLst>
              <a:ext uri="{FF2B5EF4-FFF2-40B4-BE49-F238E27FC236}">
                <a16:creationId xmlns:a16="http://schemas.microsoft.com/office/drawing/2014/main" id="{2EB07D43-52B4-6267-E3B6-5D5682087652}"/>
              </a:ext>
            </a:extLst>
          </p:cNvPr>
          <p:cNvSpPr>
            <a:spLocks noGrp="1"/>
          </p:cNvSpPr>
          <p:nvPr>
            <p:ph idx="1"/>
          </p:nvPr>
        </p:nvSpPr>
        <p:spPr/>
        <p:txBody>
          <a:bodyPr/>
          <a:lstStyle/>
          <a:p>
            <a:r>
              <a:rPr lang="en-US" dirty="0"/>
              <a:t>Use LLM to generate code that calls pretrained vision models and functions</a:t>
            </a:r>
          </a:p>
        </p:txBody>
      </p:sp>
      <p:pic>
        <p:nvPicPr>
          <p:cNvPr id="1026" name="Picture 2" descr="A diagram showing a picture of a brown bear with the text “Instruction: Replace the ground with white snow and the bear with a white polar bear.” A cartoon robot indicates the process VisProg peforms to execute the instructions. The final image is the finished “Prediction” image showing a white polar bear on show-covered ground.">
            <a:extLst>
              <a:ext uri="{FF2B5EF4-FFF2-40B4-BE49-F238E27FC236}">
                <a16:creationId xmlns:a16="http://schemas.microsoft.com/office/drawing/2014/main" id="{0CEEF6F5-9252-DB8A-1296-66E2E72C7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0" y="2209800"/>
            <a:ext cx="12192000" cy="3814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87E860-991A-1C7B-6EC4-C7E66AA10690}"/>
              </a:ext>
            </a:extLst>
          </p:cNvPr>
          <p:cNvSpPr txBox="1"/>
          <p:nvPr/>
        </p:nvSpPr>
        <p:spPr>
          <a:xfrm>
            <a:off x="76200" y="6324600"/>
            <a:ext cx="2929007" cy="369332"/>
          </a:xfrm>
          <a:prstGeom prst="rect">
            <a:avLst/>
          </a:prstGeom>
          <a:noFill/>
        </p:spPr>
        <p:txBody>
          <a:bodyPr wrap="none" rtlCol="0">
            <a:spAutoFit/>
          </a:bodyPr>
          <a:lstStyle/>
          <a:p>
            <a:r>
              <a:rPr lang="en-US" dirty="0"/>
              <a:t>Gupta and </a:t>
            </a:r>
            <a:r>
              <a:rPr lang="en-US" dirty="0" err="1"/>
              <a:t>Khembavi</a:t>
            </a:r>
            <a:r>
              <a:rPr lang="en-US" dirty="0"/>
              <a:t> 2023</a:t>
            </a:r>
          </a:p>
        </p:txBody>
      </p:sp>
    </p:spTree>
    <p:extLst>
      <p:ext uri="{BB962C8B-B14F-4D97-AF65-F5344CB8AC3E}">
        <p14:creationId xmlns:p14="http://schemas.microsoft.com/office/powerpoint/2010/main" val="3179685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15348-C7CB-58F2-D484-283FC0DC44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382DC2-632F-3821-7E06-D3E7B1B75454}"/>
              </a:ext>
            </a:extLst>
          </p:cNvPr>
          <p:cNvSpPr>
            <a:spLocks noGrp="1"/>
          </p:cNvSpPr>
          <p:nvPr>
            <p:ph idx="1"/>
          </p:nvPr>
        </p:nvSpPr>
        <p:spPr/>
        <p:txBody>
          <a:bodyPr/>
          <a:lstStyle/>
          <a:p>
            <a:endParaRPr lang="en-US"/>
          </a:p>
        </p:txBody>
      </p:sp>
      <p:pic>
        <p:nvPicPr>
          <p:cNvPr id="2050" name="Picture 2" descr="Additional examples of the many tasks VisProg can write code for and successfully perform based on natural language inputs.">
            <a:extLst>
              <a:ext uri="{FF2B5EF4-FFF2-40B4-BE49-F238E27FC236}">
                <a16:creationId xmlns:a16="http://schemas.microsoft.com/office/drawing/2014/main" id="{F0A3C845-C923-544C-5FC3-47E36CA91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0"/>
            <a:ext cx="9467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207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212D-A229-E8A4-0EEE-3F3475C8D4AC}"/>
              </a:ext>
            </a:extLst>
          </p:cNvPr>
          <p:cNvSpPr>
            <a:spLocks noGrp="1"/>
          </p:cNvSpPr>
          <p:nvPr>
            <p:ph type="title"/>
          </p:nvPr>
        </p:nvSpPr>
        <p:spPr>
          <a:xfrm>
            <a:off x="597074" y="88726"/>
            <a:ext cx="10972800" cy="914400"/>
          </a:xfrm>
        </p:spPr>
        <p:txBody>
          <a:bodyPr>
            <a:normAutofit fontScale="90000"/>
          </a:bodyPr>
          <a:lstStyle/>
          <a:p>
            <a:r>
              <a:rPr lang="en-US" dirty="0"/>
              <a:t>High-impact applications and what is needed to make them really work</a:t>
            </a:r>
          </a:p>
        </p:txBody>
      </p:sp>
      <p:sp>
        <p:nvSpPr>
          <p:cNvPr id="3" name="Content Placeholder 2">
            <a:extLst>
              <a:ext uri="{FF2B5EF4-FFF2-40B4-BE49-F238E27FC236}">
                <a16:creationId xmlns:a16="http://schemas.microsoft.com/office/drawing/2014/main" id="{8860105C-4008-04DB-E64A-8713879D8950}"/>
              </a:ext>
            </a:extLst>
          </p:cNvPr>
          <p:cNvSpPr>
            <a:spLocks noGrp="1"/>
          </p:cNvSpPr>
          <p:nvPr>
            <p:ph idx="1"/>
          </p:nvPr>
        </p:nvSpPr>
        <p:spPr>
          <a:xfrm>
            <a:off x="563671" y="1295400"/>
            <a:ext cx="10972800" cy="5135563"/>
          </a:xfrm>
        </p:spPr>
        <p:txBody>
          <a:bodyPr>
            <a:normAutofit fontScale="77500" lnSpcReduction="20000"/>
          </a:bodyPr>
          <a:lstStyle/>
          <a:p>
            <a:r>
              <a:rPr lang="en-US" dirty="0"/>
              <a:t>Personalized tutors, e.g. </a:t>
            </a:r>
            <a:r>
              <a:rPr lang="en-US" dirty="0">
                <a:hlinkClick r:id="rId2"/>
              </a:rPr>
              <a:t>Khanmigo</a:t>
            </a:r>
            <a:endParaRPr lang="en-US" dirty="0"/>
          </a:p>
          <a:p>
            <a:pPr lvl="1"/>
            <a:r>
              <a:rPr lang="en-US" dirty="0"/>
              <a:t>Episodic memory, to have a history with the student</a:t>
            </a:r>
          </a:p>
          <a:p>
            <a:pPr lvl="1"/>
            <a:r>
              <a:rPr lang="en-US" dirty="0"/>
              <a:t>Personalization, to learn preferences by cues and previous responses </a:t>
            </a:r>
          </a:p>
          <a:p>
            <a:pPr lvl="1"/>
            <a:r>
              <a:rPr lang="en-US" dirty="0"/>
              <a:t>Improved ability to illustrate concepts</a:t>
            </a:r>
          </a:p>
          <a:p>
            <a:pPr lvl="1"/>
            <a:endParaRPr lang="en-US" dirty="0"/>
          </a:p>
          <a:p>
            <a:r>
              <a:rPr lang="en-US" dirty="0"/>
              <a:t>Tool usage through language --- anything that is currently done through keyboard/mouse (shopping, finding information, creating illustrations, using spreadsheets) can be done with LLMs</a:t>
            </a:r>
          </a:p>
          <a:p>
            <a:endParaRPr lang="en-US" dirty="0"/>
          </a:p>
          <a:p>
            <a:r>
              <a:rPr lang="en-US" dirty="0"/>
              <a:t>Robots (embodied agents)</a:t>
            </a:r>
          </a:p>
          <a:p>
            <a:pPr lvl="1"/>
            <a:r>
              <a:rPr lang="en-US" dirty="0"/>
              <a:t>Continual learning: gaining and using information about the environment, people, and concepts in real time</a:t>
            </a:r>
          </a:p>
          <a:p>
            <a:pPr lvl="1"/>
            <a:r>
              <a:rPr lang="en-US" dirty="0"/>
              <a:t>General purpose skill learning, maybe with world models as a foundation</a:t>
            </a:r>
          </a:p>
          <a:p>
            <a:pPr lvl="1"/>
            <a:r>
              <a:rPr lang="en-US" dirty="0"/>
              <a:t>Lighter, cheaper, easily repaired hardware</a:t>
            </a:r>
          </a:p>
          <a:p>
            <a:pPr lvl="1"/>
            <a:endParaRPr lang="en-US" dirty="0"/>
          </a:p>
        </p:txBody>
      </p:sp>
    </p:spTree>
    <p:extLst>
      <p:ext uri="{BB962C8B-B14F-4D97-AF65-F5344CB8AC3E}">
        <p14:creationId xmlns:p14="http://schemas.microsoft.com/office/powerpoint/2010/main" val="3022540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CCC0-A263-DEE8-1544-EE501FC79E76}"/>
              </a:ext>
            </a:extLst>
          </p:cNvPr>
          <p:cNvSpPr>
            <a:spLocks noGrp="1"/>
          </p:cNvSpPr>
          <p:nvPr>
            <p:ph type="title"/>
          </p:nvPr>
        </p:nvSpPr>
        <p:spPr/>
        <p:txBody>
          <a:bodyPr/>
          <a:lstStyle/>
          <a:p>
            <a:r>
              <a:rPr lang="en-US" dirty="0"/>
              <a:t>ML is changing</a:t>
            </a:r>
          </a:p>
        </p:txBody>
      </p:sp>
      <p:sp>
        <p:nvSpPr>
          <p:cNvPr id="3" name="Content Placeholder 2">
            <a:extLst>
              <a:ext uri="{FF2B5EF4-FFF2-40B4-BE49-F238E27FC236}">
                <a16:creationId xmlns:a16="http://schemas.microsoft.com/office/drawing/2014/main" id="{4D21BB43-DCFC-A4AF-BA5C-9D66D934EEAA}"/>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A262715B-C0B7-EC94-D893-7514AB03A942}"/>
              </a:ext>
            </a:extLst>
          </p:cNvPr>
          <p:cNvPicPr>
            <a:picLocks noChangeAspect="1"/>
          </p:cNvPicPr>
          <p:nvPr/>
        </p:nvPicPr>
        <p:blipFill>
          <a:blip r:embed="rId2"/>
          <a:stretch>
            <a:fillRect/>
          </a:stretch>
        </p:blipFill>
        <p:spPr>
          <a:xfrm>
            <a:off x="2286000" y="1839715"/>
            <a:ext cx="7067602" cy="2381267"/>
          </a:xfrm>
          <a:prstGeom prst="rect">
            <a:avLst/>
          </a:prstGeom>
        </p:spPr>
      </p:pic>
      <p:sp>
        <p:nvSpPr>
          <p:cNvPr id="6" name="TextBox 5">
            <a:extLst>
              <a:ext uri="{FF2B5EF4-FFF2-40B4-BE49-F238E27FC236}">
                <a16:creationId xmlns:a16="http://schemas.microsoft.com/office/drawing/2014/main" id="{0CFAC8DE-C6B8-3670-90B0-74C122919BAE}"/>
              </a:ext>
            </a:extLst>
          </p:cNvPr>
          <p:cNvSpPr txBox="1"/>
          <p:nvPr/>
        </p:nvSpPr>
        <p:spPr>
          <a:xfrm>
            <a:off x="3581400" y="1482999"/>
            <a:ext cx="3352328" cy="369332"/>
          </a:xfrm>
          <a:prstGeom prst="rect">
            <a:avLst/>
          </a:prstGeom>
          <a:noFill/>
        </p:spPr>
        <p:txBody>
          <a:bodyPr wrap="none" rtlCol="0">
            <a:spAutoFit/>
          </a:bodyPr>
          <a:lstStyle/>
          <a:p>
            <a:r>
              <a:rPr lang="en-US" dirty="0"/>
              <a:t>Google Trends: AI (2018-2023)</a:t>
            </a:r>
          </a:p>
        </p:txBody>
      </p:sp>
    </p:spTree>
    <p:extLst>
      <p:ext uri="{BB962C8B-B14F-4D97-AF65-F5344CB8AC3E}">
        <p14:creationId xmlns:p14="http://schemas.microsoft.com/office/powerpoint/2010/main" val="785175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CCC0-A263-DEE8-1544-EE501FC79E76}"/>
              </a:ext>
            </a:extLst>
          </p:cNvPr>
          <p:cNvSpPr>
            <a:spLocks noGrp="1"/>
          </p:cNvSpPr>
          <p:nvPr>
            <p:ph type="title"/>
          </p:nvPr>
        </p:nvSpPr>
        <p:spPr/>
        <p:txBody>
          <a:bodyPr/>
          <a:lstStyle/>
          <a:p>
            <a:r>
              <a:rPr lang="en-US" dirty="0"/>
              <a:t>ML is changing</a:t>
            </a:r>
          </a:p>
        </p:txBody>
      </p:sp>
      <p:sp>
        <p:nvSpPr>
          <p:cNvPr id="3" name="Content Placeholder 2">
            <a:extLst>
              <a:ext uri="{FF2B5EF4-FFF2-40B4-BE49-F238E27FC236}">
                <a16:creationId xmlns:a16="http://schemas.microsoft.com/office/drawing/2014/main" id="{4D21BB43-DCFC-A4AF-BA5C-9D66D934EEAA}"/>
              </a:ext>
            </a:extLst>
          </p:cNvPr>
          <p:cNvSpPr>
            <a:spLocks noGrp="1"/>
          </p:cNvSpPr>
          <p:nvPr>
            <p:ph idx="1"/>
          </p:nvPr>
        </p:nvSpPr>
        <p:spPr/>
        <p:txBody>
          <a:bodyPr/>
          <a:lstStyle/>
          <a:p>
            <a:endParaRPr lang="en-US" dirty="0"/>
          </a:p>
          <a:p>
            <a:endParaRPr lang="en-US" dirty="0"/>
          </a:p>
        </p:txBody>
      </p:sp>
      <p:sp>
        <p:nvSpPr>
          <p:cNvPr id="6" name="TextBox 5">
            <a:extLst>
              <a:ext uri="{FF2B5EF4-FFF2-40B4-BE49-F238E27FC236}">
                <a16:creationId xmlns:a16="http://schemas.microsoft.com/office/drawing/2014/main" id="{0CFAC8DE-C6B8-3670-90B0-74C122919BAE}"/>
              </a:ext>
            </a:extLst>
          </p:cNvPr>
          <p:cNvSpPr txBox="1"/>
          <p:nvPr/>
        </p:nvSpPr>
        <p:spPr>
          <a:xfrm>
            <a:off x="3581400" y="1482999"/>
            <a:ext cx="2929072" cy="369332"/>
          </a:xfrm>
          <a:prstGeom prst="rect">
            <a:avLst/>
          </a:prstGeom>
          <a:noFill/>
        </p:spPr>
        <p:txBody>
          <a:bodyPr wrap="none" rtlCol="0">
            <a:spAutoFit/>
          </a:bodyPr>
          <a:lstStyle/>
          <a:p>
            <a:r>
              <a:rPr lang="en-US" dirty="0"/>
              <a:t>Google Trends: 2018-2024</a:t>
            </a:r>
          </a:p>
        </p:txBody>
      </p:sp>
      <p:pic>
        <p:nvPicPr>
          <p:cNvPr id="9" name="Picture 8">
            <a:extLst>
              <a:ext uri="{FF2B5EF4-FFF2-40B4-BE49-F238E27FC236}">
                <a16:creationId xmlns:a16="http://schemas.microsoft.com/office/drawing/2014/main" id="{CE45C135-A0A9-03C3-92E5-E69FB8018725}"/>
              </a:ext>
            </a:extLst>
          </p:cNvPr>
          <p:cNvPicPr>
            <a:picLocks noChangeAspect="1"/>
          </p:cNvPicPr>
          <p:nvPr/>
        </p:nvPicPr>
        <p:blipFill>
          <a:blip r:embed="rId2"/>
          <a:srcRect t="21948"/>
          <a:stretch/>
        </p:blipFill>
        <p:spPr>
          <a:xfrm>
            <a:off x="1676400" y="2057400"/>
            <a:ext cx="9783540" cy="2438836"/>
          </a:xfrm>
          <a:prstGeom prst="rect">
            <a:avLst/>
          </a:prstGeom>
        </p:spPr>
      </p:pic>
    </p:spTree>
    <p:extLst>
      <p:ext uri="{BB962C8B-B14F-4D97-AF65-F5344CB8AC3E}">
        <p14:creationId xmlns:p14="http://schemas.microsoft.com/office/powerpoint/2010/main" val="1806349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CCC0-A263-DEE8-1544-EE501FC79E76}"/>
              </a:ext>
            </a:extLst>
          </p:cNvPr>
          <p:cNvSpPr>
            <a:spLocks noGrp="1"/>
          </p:cNvSpPr>
          <p:nvPr>
            <p:ph type="title"/>
          </p:nvPr>
        </p:nvSpPr>
        <p:spPr/>
        <p:txBody>
          <a:bodyPr/>
          <a:lstStyle/>
          <a:p>
            <a:r>
              <a:rPr lang="en-US" dirty="0"/>
              <a:t>ML is changing</a:t>
            </a:r>
          </a:p>
        </p:txBody>
      </p:sp>
      <p:sp>
        <p:nvSpPr>
          <p:cNvPr id="3" name="Content Placeholder 2">
            <a:extLst>
              <a:ext uri="{FF2B5EF4-FFF2-40B4-BE49-F238E27FC236}">
                <a16:creationId xmlns:a16="http://schemas.microsoft.com/office/drawing/2014/main" id="{4D21BB43-DCFC-A4AF-BA5C-9D66D934EEAA}"/>
              </a:ext>
            </a:extLst>
          </p:cNvPr>
          <p:cNvSpPr>
            <a:spLocks noGrp="1"/>
          </p:cNvSpPr>
          <p:nvPr>
            <p:ph idx="1"/>
          </p:nvPr>
        </p:nvSpPr>
        <p:spPr/>
        <p:txBody>
          <a:bodyPr/>
          <a:lstStyle/>
          <a:p>
            <a:endParaRPr lang="en-US" dirty="0"/>
          </a:p>
          <a:p>
            <a:endParaRPr lang="en-US" dirty="0"/>
          </a:p>
        </p:txBody>
      </p:sp>
      <p:pic>
        <p:nvPicPr>
          <p:cNvPr id="8" name="Picture 7">
            <a:extLst>
              <a:ext uri="{FF2B5EF4-FFF2-40B4-BE49-F238E27FC236}">
                <a16:creationId xmlns:a16="http://schemas.microsoft.com/office/drawing/2014/main" id="{FE45FCE5-F958-B1CC-745A-364F69565D26}"/>
              </a:ext>
            </a:extLst>
          </p:cNvPr>
          <p:cNvPicPr>
            <a:picLocks noChangeAspect="1"/>
          </p:cNvPicPr>
          <p:nvPr/>
        </p:nvPicPr>
        <p:blipFill>
          <a:blip r:embed="rId2"/>
          <a:stretch>
            <a:fillRect/>
          </a:stretch>
        </p:blipFill>
        <p:spPr>
          <a:xfrm>
            <a:off x="34636" y="1143000"/>
            <a:ext cx="5796728" cy="3227818"/>
          </a:xfrm>
          <a:prstGeom prst="rect">
            <a:avLst/>
          </a:prstGeom>
        </p:spPr>
      </p:pic>
      <p:sp>
        <p:nvSpPr>
          <p:cNvPr id="9" name="TextBox 8">
            <a:extLst>
              <a:ext uri="{FF2B5EF4-FFF2-40B4-BE49-F238E27FC236}">
                <a16:creationId xmlns:a16="http://schemas.microsoft.com/office/drawing/2014/main" id="{13963FBA-806B-635D-363F-956A3D594082}"/>
              </a:ext>
            </a:extLst>
          </p:cNvPr>
          <p:cNvSpPr txBox="1"/>
          <p:nvPr/>
        </p:nvSpPr>
        <p:spPr>
          <a:xfrm>
            <a:off x="1359492" y="4724400"/>
            <a:ext cx="3147015" cy="1754326"/>
          </a:xfrm>
          <a:prstGeom prst="rect">
            <a:avLst/>
          </a:prstGeom>
          <a:noFill/>
        </p:spPr>
        <p:txBody>
          <a:bodyPr wrap="none" rtlCol="0">
            <a:spAutoFit/>
          </a:bodyPr>
          <a:lstStyle/>
          <a:p>
            <a:r>
              <a:rPr lang="en-US" dirty="0"/>
              <a:t>Papers published in </a:t>
            </a:r>
            <a:r>
              <a:rPr lang="en-US" dirty="0" err="1"/>
              <a:t>NeurIPS</a:t>
            </a:r>
            <a:endParaRPr lang="en-US" dirty="0"/>
          </a:p>
          <a:p>
            <a:pPr marL="285750" indent="-285750">
              <a:buFont typeface="Arial" panose="020B0604020202020204" pitchFamily="34" charset="0"/>
              <a:buChar char="•"/>
            </a:pPr>
            <a:r>
              <a:rPr lang="en-US" dirty="0"/>
              <a:t>2,672 in 2022</a:t>
            </a:r>
          </a:p>
          <a:p>
            <a:pPr marL="285750" indent="-285750">
              <a:buFont typeface="Arial" panose="020B0604020202020204" pitchFamily="34" charset="0"/>
              <a:buChar char="•"/>
            </a:pPr>
            <a:r>
              <a:rPr lang="en-US" dirty="0"/>
              <a:t>3,584 in 2023</a:t>
            </a:r>
          </a:p>
          <a:p>
            <a:pPr marL="285750" indent="-285750">
              <a:buFont typeface="Arial" panose="020B0604020202020204" pitchFamily="34" charset="0"/>
              <a:buChar char="•"/>
            </a:pPr>
            <a:r>
              <a:rPr lang="en-US" dirty="0"/>
              <a:t>4,033 in 2024</a:t>
            </a:r>
          </a:p>
          <a:p>
            <a:endParaRPr lang="en-US" dirty="0"/>
          </a:p>
          <a:p>
            <a:r>
              <a:rPr lang="en-US" dirty="0"/>
              <a:t>10x growth in 10 years</a:t>
            </a:r>
          </a:p>
        </p:txBody>
      </p:sp>
      <p:pic>
        <p:nvPicPr>
          <p:cNvPr id="1026" name="Picture 2">
            <a:extLst>
              <a:ext uri="{FF2B5EF4-FFF2-40B4-BE49-F238E27FC236}">
                <a16:creationId xmlns:a16="http://schemas.microsoft.com/office/drawing/2014/main" id="{DDB12519-ECC3-ECE7-B354-6E8606E875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88" b="1369"/>
          <a:stretch/>
        </p:blipFill>
        <p:spPr bwMode="auto">
          <a:xfrm>
            <a:off x="5841755" y="900082"/>
            <a:ext cx="5843092" cy="37136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F93662-1478-C4A7-1D88-773E3D954D8A}"/>
              </a:ext>
            </a:extLst>
          </p:cNvPr>
          <p:cNvSpPr txBox="1"/>
          <p:nvPr/>
        </p:nvSpPr>
        <p:spPr>
          <a:xfrm>
            <a:off x="7950777" y="6385944"/>
            <a:ext cx="4241223" cy="461665"/>
          </a:xfrm>
          <a:prstGeom prst="rect">
            <a:avLst/>
          </a:prstGeom>
          <a:noFill/>
        </p:spPr>
        <p:txBody>
          <a:bodyPr wrap="square">
            <a:spAutoFit/>
          </a:bodyPr>
          <a:lstStyle/>
          <a:p>
            <a:r>
              <a:rPr lang="en-US" sz="1200" dirty="0"/>
              <a:t>https://medium.com/voxel51/neurips-2023-and-the-state-of-ai-research-2cd2d678e264</a:t>
            </a:r>
          </a:p>
        </p:txBody>
      </p:sp>
      <p:sp>
        <p:nvSpPr>
          <p:cNvPr id="11" name="TextBox 10">
            <a:extLst>
              <a:ext uri="{FF2B5EF4-FFF2-40B4-BE49-F238E27FC236}">
                <a16:creationId xmlns:a16="http://schemas.microsoft.com/office/drawing/2014/main" id="{9C8F53F5-9C0C-3B78-FB37-6D8307201802}"/>
              </a:ext>
            </a:extLst>
          </p:cNvPr>
          <p:cNvSpPr txBox="1"/>
          <p:nvPr/>
        </p:nvSpPr>
        <p:spPr>
          <a:xfrm>
            <a:off x="7392400" y="4622676"/>
            <a:ext cx="4241223" cy="1754326"/>
          </a:xfrm>
          <a:prstGeom prst="rect">
            <a:avLst/>
          </a:prstGeom>
          <a:noFill/>
        </p:spPr>
        <p:txBody>
          <a:bodyPr wrap="square" rtlCol="0">
            <a:spAutoFit/>
          </a:bodyPr>
          <a:lstStyle/>
          <a:p>
            <a:r>
              <a:rPr lang="en-US" dirty="0"/>
              <a:t>Unique Authors in </a:t>
            </a:r>
            <a:r>
              <a:rPr lang="en-US" dirty="0" err="1"/>
              <a:t>NeurIPS</a:t>
            </a:r>
            <a:endParaRPr lang="en-US" dirty="0"/>
          </a:p>
          <a:p>
            <a:endParaRPr lang="en-US" dirty="0"/>
          </a:p>
          <a:p>
            <a:r>
              <a:rPr lang="en-US" dirty="0"/>
              <a:t>Increased from 1,064 in 2014 to 13,012 in 2023</a:t>
            </a:r>
          </a:p>
          <a:p>
            <a:endParaRPr lang="en-US" dirty="0"/>
          </a:p>
          <a:p>
            <a:r>
              <a:rPr lang="en-US" dirty="0"/>
              <a:t>13x growth in in 9 years</a:t>
            </a:r>
          </a:p>
        </p:txBody>
      </p:sp>
    </p:spTree>
    <p:extLst>
      <p:ext uri="{BB962C8B-B14F-4D97-AF65-F5344CB8AC3E}">
        <p14:creationId xmlns:p14="http://schemas.microsoft.com/office/powerpoint/2010/main" val="870939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7F89-BCF6-72EE-761A-789311497D3A}"/>
              </a:ext>
            </a:extLst>
          </p:cNvPr>
          <p:cNvSpPr>
            <a:spLocks noGrp="1"/>
          </p:cNvSpPr>
          <p:nvPr>
            <p:ph type="title"/>
          </p:nvPr>
        </p:nvSpPr>
        <p:spPr/>
        <p:txBody>
          <a:bodyPr/>
          <a:lstStyle/>
          <a:p>
            <a:r>
              <a:rPr lang="en-US" dirty="0"/>
              <a:t>ML is changing</a:t>
            </a:r>
          </a:p>
        </p:txBody>
      </p:sp>
      <p:sp>
        <p:nvSpPr>
          <p:cNvPr id="3" name="Content Placeholder 2">
            <a:extLst>
              <a:ext uri="{FF2B5EF4-FFF2-40B4-BE49-F238E27FC236}">
                <a16:creationId xmlns:a16="http://schemas.microsoft.com/office/drawing/2014/main" id="{393DE69E-7F77-1312-B08F-4D253FE4BAC7}"/>
              </a:ext>
            </a:extLst>
          </p:cNvPr>
          <p:cNvSpPr>
            <a:spLocks noGrp="1"/>
          </p:cNvSpPr>
          <p:nvPr>
            <p:ph idx="1"/>
          </p:nvPr>
        </p:nvSpPr>
        <p:spPr/>
        <p:txBody>
          <a:bodyPr>
            <a:normAutofit fontScale="92500" lnSpcReduction="20000"/>
          </a:bodyPr>
          <a:lstStyle/>
          <a:p>
            <a:endParaRPr lang="en-US" dirty="0"/>
          </a:p>
          <a:p>
            <a:r>
              <a:rPr lang="en-US" dirty="0"/>
              <a:t>Machine learning has been used for decades, e.g. reading addresses for the post office, but it’s now everywhere</a:t>
            </a:r>
          </a:p>
          <a:p>
            <a:endParaRPr lang="en-US" dirty="0"/>
          </a:p>
          <a:p>
            <a:r>
              <a:rPr lang="en-US" dirty="0"/>
              <a:t>Major increases in conference attendance, press coverage, investment by companies, number of authors per paper</a:t>
            </a:r>
          </a:p>
          <a:p>
            <a:endParaRPr lang="en-US" dirty="0"/>
          </a:p>
          <a:p>
            <a:r>
              <a:rPr lang="en-US" dirty="0"/>
              <a:t>Much better infrastructure for ML in terms of libraries and models, as well as tutorials and other online resources</a:t>
            </a:r>
          </a:p>
          <a:p>
            <a:endParaRPr lang="en-US" dirty="0"/>
          </a:p>
          <a:p>
            <a:r>
              <a:rPr lang="en-US" dirty="0"/>
              <a:t>Short-term value in AI is more clear, causing many companies to focus their investments</a:t>
            </a:r>
          </a:p>
        </p:txBody>
      </p:sp>
    </p:spTree>
    <p:extLst>
      <p:ext uri="{BB962C8B-B14F-4D97-AF65-F5344CB8AC3E}">
        <p14:creationId xmlns:p14="http://schemas.microsoft.com/office/powerpoint/2010/main" val="168869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64CE-84F3-24E7-1182-5CA12D70EADC}"/>
              </a:ext>
            </a:extLst>
          </p:cNvPr>
          <p:cNvSpPr>
            <a:spLocks noGrp="1"/>
          </p:cNvSpPr>
          <p:nvPr>
            <p:ph type="title"/>
          </p:nvPr>
        </p:nvSpPr>
        <p:spPr/>
        <p:txBody>
          <a:bodyPr/>
          <a:lstStyle/>
          <a:p>
            <a:r>
              <a:rPr lang="en-US" dirty="0"/>
              <a:t>We’ve learned a lot</a:t>
            </a:r>
          </a:p>
        </p:txBody>
      </p:sp>
      <p:sp>
        <p:nvSpPr>
          <p:cNvPr id="3" name="Content Placeholder 2">
            <a:extLst>
              <a:ext uri="{FF2B5EF4-FFF2-40B4-BE49-F238E27FC236}">
                <a16:creationId xmlns:a16="http://schemas.microsoft.com/office/drawing/2014/main" id="{4F928914-D93D-A36C-FC87-A36F69F8F8A6}"/>
              </a:ext>
            </a:extLst>
          </p:cNvPr>
          <p:cNvSpPr>
            <a:spLocks noGrp="1"/>
          </p:cNvSpPr>
          <p:nvPr>
            <p:ph idx="1"/>
          </p:nvPr>
        </p:nvSpPr>
        <p:spPr/>
        <p:txBody>
          <a:bodyPr/>
          <a:lstStyle/>
          <a:p>
            <a:endParaRPr lang="en-US"/>
          </a:p>
        </p:txBody>
      </p:sp>
      <p:sp>
        <p:nvSpPr>
          <p:cNvPr id="4" name="Rectangle: Rounded Corners 3">
            <a:extLst>
              <a:ext uri="{FF2B5EF4-FFF2-40B4-BE49-F238E27FC236}">
                <a16:creationId xmlns:a16="http://schemas.microsoft.com/office/drawing/2014/main" id="{2BCE106F-E646-69F6-5E77-7398905CA854}"/>
              </a:ext>
            </a:extLst>
          </p:cNvPr>
          <p:cNvSpPr/>
          <p:nvPr/>
        </p:nvSpPr>
        <p:spPr>
          <a:xfrm>
            <a:off x="838198" y="3048002"/>
            <a:ext cx="1905000" cy="91439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Raw Data</a:t>
            </a:r>
          </a:p>
        </p:txBody>
      </p:sp>
      <p:sp>
        <p:nvSpPr>
          <p:cNvPr id="5" name="Rectangle: Rounded Corners 4">
            <a:extLst>
              <a:ext uri="{FF2B5EF4-FFF2-40B4-BE49-F238E27FC236}">
                <a16:creationId xmlns:a16="http://schemas.microsoft.com/office/drawing/2014/main" id="{3D6E1ED1-E1A2-3C86-CE9F-5FA1BFE55E21}"/>
              </a:ext>
            </a:extLst>
          </p:cNvPr>
          <p:cNvSpPr/>
          <p:nvPr/>
        </p:nvSpPr>
        <p:spPr>
          <a:xfrm>
            <a:off x="3200398" y="3048001"/>
            <a:ext cx="1905000" cy="91439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Encoder</a:t>
            </a:r>
          </a:p>
        </p:txBody>
      </p:sp>
      <p:sp>
        <p:nvSpPr>
          <p:cNvPr id="6" name="Rectangle: Rounded Corners 5">
            <a:extLst>
              <a:ext uri="{FF2B5EF4-FFF2-40B4-BE49-F238E27FC236}">
                <a16:creationId xmlns:a16="http://schemas.microsoft.com/office/drawing/2014/main" id="{7A065E22-98F0-07D9-4AD7-14FBE95CE76B}"/>
              </a:ext>
            </a:extLst>
          </p:cNvPr>
          <p:cNvSpPr/>
          <p:nvPr/>
        </p:nvSpPr>
        <p:spPr>
          <a:xfrm>
            <a:off x="5638800" y="3048000"/>
            <a:ext cx="1905000" cy="91439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Decoder</a:t>
            </a:r>
          </a:p>
        </p:txBody>
      </p:sp>
      <p:sp>
        <p:nvSpPr>
          <p:cNvPr id="7" name="Rectangle: Rounded Corners 6">
            <a:extLst>
              <a:ext uri="{FF2B5EF4-FFF2-40B4-BE49-F238E27FC236}">
                <a16:creationId xmlns:a16="http://schemas.microsoft.com/office/drawing/2014/main" id="{56B1DC3F-5E30-030E-07CC-9CD4577FBE3D}"/>
              </a:ext>
            </a:extLst>
          </p:cNvPr>
          <p:cNvSpPr/>
          <p:nvPr/>
        </p:nvSpPr>
        <p:spPr>
          <a:xfrm>
            <a:off x="8000998" y="3048001"/>
            <a:ext cx="2133600" cy="91439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Prediction</a:t>
            </a:r>
          </a:p>
        </p:txBody>
      </p:sp>
      <p:sp>
        <p:nvSpPr>
          <p:cNvPr id="8" name="TextBox 7">
            <a:extLst>
              <a:ext uri="{FF2B5EF4-FFF2-40B4-BE49-F238E27FC236}">
                <a16:creationId xmlns:a16="http://schemas.microsoft.com/office/drawing/2014/main" id="{A9F63AE6-7149-BFF8-0E3E-E4828417C994}"/>
              </a:ext>
            </a:extLst>
          </p:cNvPr>
          <p:cNvSpPr txBox="1"/>
          <p:nvPr/>
        </p:nvSpPr>
        <p:spPr>
          <a:xfrm>
            <a:off x="838198" y="4114801"/>
            <a:ext cx="2016899" cy="1754326"/>
          </a:xfrm>
          <a:prstGeom prst="rect">
            <a:avLst/>
          </a:prstGeom>
          <a:noFill/>
        </p:spPr>
        <p:txBody>
          <a:bodyPr wrap="none" rtlCol="0">
            <a:spAutoFit/>
          </a:bodyPr>
          <a:lstStyle/>
          <a:p>
            <a:r>
              <a:rPr lang="en-US" sz="1200" dirty="0">
                <a:solidFill>
                  <a:srgbClr val="00B050"/>
                </a:solidFill>
              </a:rPr>
              <a:t>Text</a:t>
            </a:r>
          </a:p>
          <a:p>
            <a:r>
              <a:rPr lang="en-US" sz="1200" dirty="0">
                <a:solidFill>
                  <a:srgbClr val="00B050"/>
                </a:solidFill>
              </a:rPr>
              <a:t>Images</a:t>
            </a:r>
          </a:p>
          <a:p>
            <a:r>
              <a:rPr lang="en-US" sz="1200" dirty="0">
                <a:solidFill>
                  <a:srgbClr val="00B050"/>
                </a:solidFill>
              </a:rPr>
              <a:t>Audio</a:t>
            </a:r>
          </a:p>
          <a:p>
            <a:r>
              <a:rPr lang="en-US" sz="1200" dirty="0">
                <a:solidFill>
                  <a:srgbClr val="00B050"/>
                </a:solidFill>
              </a:rPr>
              <a:t>Discrete/continuous values</a:t>
            </a:r>
          </a:p>
          <a:p>
            <a:r>
              <a:rPr lang="en-US" sz="1200" dirty="0">
                <a:solidFill>
                  <a:srgbClr val="00B050"/>
                </a:solidFill>
              </a:rPr>
              <a:t>Structured/unstructured</a:t>
            </a:r>
          </a:p>
          <a:p>
            <a:r>
              <a:rPr lang="en-US" sz="1200" dirty="0">
                <a:solidFill>
                  <a:srgbClr val="00B050"/>
                </a:solidFill>
              </a:rPr>
              <a:t>Few/many examples</a:t>
            </a:r>
          </a:p>
          <a:p>
            <a:r>
              <a:rPr lang="en-US" sz="1200" dirty="0">
                <a:solidFill>
                  <a:srgbClr val="00B050"/>
                </a:solidFill>
              </a:rPr>
              <a:t>Few/many features</a:t>
            </a:r>
          </a:p>
          <a:p>
            <a:r>
              <a:rPr lang="en-US" sz="1200" dirty="0"/>
              <a:t>Clean/noisy labels</a:t>
            </a:r>
          </a:p>
          <a:p>
            <a:endParaRPr lang="en-US" sz="1200" dirty="0"/>
          </a:p>
        </p:txBody>
      </p:sp>
      <p:sp>
        <p:nvSpPr>
          <p:cNvPr id="9" name="TextBox 8">
            <a:extLst>
              <a:ext uri="{FF2B5EF4-FFF2-40B4-BE49-F238E27FC236}">
                <a16:creationId xmlns:a16="http://schemas.microsoft.com/office/drawing/2014/main" id="{14BD9B0A-E275-9E9A-38C5-70CE1DE22615}"/>
              </a:ext>
            </a:extLst>
          </p:cNvPr>
          <p:cNvSpPr txBox="1"/>
          <p:nvPr/>
        </p:nvSpPr>
        <p:spPr>
          <a:xfrm>
            <a:off x="3206929" y="4114801"/>
            <a:ext cx="1701107" cy="1569660"/>
          </a:xfrm>
          <a:prstGeom prst="rect">
            <a:avLst/>
          </a:prstGeom>
          <a:noFill/>
        </p:spPr>
        <p:txBody>
          <a:bodyPr wrap="none" rtlCol="0">
            <a:spAutoFit/>
          </a:bodyPr>
          <a:lstStyle/>
          <a:p>
            <a:r>
              <a:rPr lang="en-US" sz="1200" dirty="0">
                <a:solidFill>
                  <a:srgbClr val="00B050"/>
                </a:solidFill>
              </a:rPr>
              <a:t>Manual feature design</a:t>
            </a:r>
          </a:p>
          <a:p>
            <a:r>
              <a:rPr lang="en-US" sz="1200" dirty="0">
                <a:solidFill>
                  <a:srgbClr val="00B050"/>
                </a:solidFill>
              </a:rPr>
              <a:t>Deep networks</a:t>
            </a:r>
          </a:p>
          <a:p>
            <a:r>
              <a:rPr lang="en-US" sz="1200" dirty="0">
                <a:solidFill>
                  <a:srgbClr val="00B050"/>
                </a:solidFill>
              </a:rPr>
              <a:t>Trees</a:t>
            </a:r>
          </a:p>
          <a:p>
            <a:r>
              <a:rPr lang="en-US" sz="1200" dirty="0">
                <a:solidFill>
                  <a:srgbClr val="00B050"/>
                </a:solidFill>
              </a:rPr>
              <a:t>Clustering</a:t>
            </a:r>
          </a:p>
          <a:p>
            <a:r>
              <a:rPr lang="en-US" sz="1200" dirty="0">
                <a:solidFill>
                  <a:srgbClr val="00B050"/>
                </a:solidFill>
              </a:rPr>
              <a:t>Feature selection</a:t>
            </a:r>
          </a:p>
          <a:p>
            <a:r>
              <a:rPr lang="en-US" sz="1200" dirty="0">
                <a:solidFill>
                  <a:srgbClr val="00B050"/>
                </a:solidFill>
              </a:rPr>
              <a:t>Kernels</a:t>
            </a:r>
          </a:p>
          <a:p>
            <a:r>
              <a:rPr lang="en-US" sz="1200" dirty="0">
                <a:solidFill>
                  <a:srgbClr val="00B050"/>
                </a:solidFill>
              </a:rPr>
              <a:t>Density estimation</a:t>
            </a:r>
          </a:p>
          <a:p>
            <a:endParaRPr lang="en-US" sz="1200" dirty="0"/>
          </a:p>
        </p:txBody>
      </p:sp>
      <p:sp>
        <p:nvSpPr>
          <p:cNvPr id="10" name="TextBox 9">
            <a:extLst>
              <a:ext uri="{FF2B5EF4-FFF2-40B4-BE49-F238E27FC236}">
                <a16:creationId xmlns:a16="http://schemas.microsoft.com/office/drawing/2014/main" id="{B0234FF6-63DD-E089-4151-8B63ED8F7070}"/>
              </a:ext>
            </a:extLst>
          </p:cNvPr>
          <p:cNvSpPr txBox="1"/>
          <p:nvPr/>
        </p:nvSpPr>
        <p:spPr>
          <a:xfrm>
            <a:off x="5638800" y="4114801"/>
            <a:ext cx="1470274" cy="1569660"/>
          </a:xfrm>
          <a:prstGeom prst="rect">
            <a:avLst/>
          </a:prstGeom>
          <a:noFill/>
        </p:spPr>
        <p:txBody>
          <a:bodyPr wrap="none" rtlCol="0">
            <a:spAutoFit/>
          </a:bodyPr>
          <a:lstStyle/>
          <a:p>
            <a:r>
              <a:rPr lang="en-US" sz="1200" dirty="0">
                <a:solidFill>
                  <a:srgbClr val="00B050"/>
                </a:solidFill>
              </a:rPr>
              <a:t>Linear regressor</a:t>
            </a:r>
          </a:p>
          <a:p>
            <a:r>
              <a:rPr lang="en-US" sz="1200" dirty="0">
                <a:solidFill>
                  <a:srgbClr val="00B050"/>
                </a:solidFill>
              </a:rPr>
              <a:t>SVM</a:t>
            </a:r>
          </a:p>
          <a:p>
            <a:r>
              <a:rPr lang="en-US" sz="1200" dirty="0">
                <a:solidFill>
                  <a:srgbClr val="00B050"/>
                </a:solidFill>
              </a:rPr>
              <a:t>Logistic regressor</a:t>
            </a:r>
          </a:p>
          <a:p>
            <a:r>
              <a:rPr lang="en-US" sz="1200" dirty="0">
                <a:solidFill>
                  <a:srgbClr val="00B050"/>
                </a:solidFill>
              </a:rPr>
              <a:t>Nearest Neighbor</a:t>
            </a:r>
          </a:p>
          <a:p>
            <a:r>
              <a:rPr lang="en-US" sz="1200" dirty="0">
                <a:solidFill>
                  <a:srgbClr val="00B050"/>
                </a:solidFill>
              </a:rPr>
              <a:t>Probabilistic model</a:t>
            </a:r>
          </a:p>
          <a:p>
            <a:endParaRPr lang="en-US" sz="1200" dirty="0"/>
          </a:p>
          <a:p>
            <a:endParaRPr lang="en-US" sz="1200" dirty="0"/>
          </a:p>
          <a:p>
            <a:endParaRPr lang="en-US" sz="1200" dirty="0"/>
          </a:p>
        </p:txBody>
      </p:sp>
      <p:sp>
        <p:nvSpPr>
          <p:cNvPr id="11" name="TextBox 10">
            <a:extLst>
              <a:ext uri="{FF2B5EF4-FFF2-40B4-BE49-F238E27FC236}">
                <a16:creationId xmlns:a16="http://schemas.microsoft.com/office/drawing/2014/main" id="{BF9FA967-FE9F-A512-B1E4-2BB036A1A65A}"/>
              </a:ext>
            </a:extLst>
          </p:cNvPr>
          <p:cNvSpPr txBox="1"/>
          <p:nvPr/>
        </p:nvSpPr>
        <p:spPr>
          <a:xfrm>
            <a:off x="8000998" y="4112170"/>
            <a:ext cx="2164375" cy="1384995"/>
          </a:xfrm>
          <a:prstGeom prst="rect">
            <a:avLst/>
          </a:prstGeom>
          <a:noFill/>
        </p:spPr>
        <p:txBody>
          <a:bodyPr wrap="none" rtlCol="0">
            <a:spAutoFit/>
          </a:bodyPr>
          <a:lstStyle/>
          <a:p>
            <a:r>
              <a:rPr lang="en-US" sz="1200" dirty="0">
                <a:solidFill>
                  <a:srgbClr val="00B050"/>
                </a:solidFill>
              </a:rPr>
              <a:t>Clusters</a:t>
            </a:r>
          </a:p>
          <a:p>
            <a:r>
              <a:rPr lang="en-US" sz="1200" dirty="0">
                <a:solidFill>
                  <a:srgbClr val="00B050"/>
                </a:solidFill>
              </a:rPr>
              <a:t>Low dimensional embedding</a:t>
            </a:r>
          </a:p>
          <a:p>
            <a:r>
              <a:rPr lang="en-US" sz="1200" dirty="0">
                <a:solidFill>
                  <a:srgbClr val="00B050"/>
                </a:solidFill>
              </a:rPr>
              <a:t>Category</a:t>
            </a:r>
          </a:p>
          <a:p>
            <a:r>
              <a:rPr lang="en-US" sz="1200" dirty="0"/>
              <a:t>Pixel labels</a:t>
            </a:r>
          </a:p>
          <a:p>
            <a:r>
              <a:rPr lang="en-US" sz="1200" dirty="0">
                <a:solidFill>
                  <a:srgbClr val="00B050"/>
                </a:solidFill>
              </a:rPr>
              <a:t>Generated text</a:t>
            </a:r>
            <a:r>
              <a:rPr lang="en-US" sz="1200" dirty="0"/>
              <a:t>, image, audio</a:t>
            </a:r>
          </a:p>
          <a:p>
            <a:r>
              <a:rPr lang="en-US" sz="1200" dirty="0"/>
              <a:t>Positions</a:t>
            </a:r>
          </a:p>
          <a:p>
            <a:r>
              <a:rPr lang="en-US" sz="1200" dirty="0">
                <a:solidFill>
                  <a:srgbClr val="00B050"/>
                </a:solidFill>
              </a:rPr>
              <a:t>Yes/No</a:t>
            </a:r>
          </a:p>
        </p:txBody>
      </p:sp>
      <p:sp>
        <p:nvSpPr>
          <p:cNvPr id="12" name="Arrow: Right 11">
            <a:extLst>
              <a:ext uri="{FF2B5EF4-FFF2-40B4-BE49-F238E27FC236}">
                <a16:creationId xmlns:a16="http://schemas.microsoft.com/office/drawing/2014/main" id="{4BB9E7FE-C207-9D25-3773-3EDC1A681216}"/>
              </a:ext>
            </a:extLst>
          </p:cNvPr>
          <p:cNvSpPr/>
          <p:nvPr/>
        </p:nvSpPr>
        <p:spPr>
          <a:xfrm>
            <a:off x="2781297" y="3431179"/>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9166248-4926-FC41-AB21-88A7530C3605}"/>
              </a:ext>
            </a:extLst>
          </p:cNvPr>
          <p:cNvSpPr/>
          <p:nvPr/>
        </p:nvSpPr>
        <p:spPr>
          <a:xfrm>
            <a:off x="5181596" y="3431179"/>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9FDB7F1-DCBE-E8BC-9967-D92029B07790}"/>
              </a:ext>
            </a:extLst>
          </p:cNvPr>
          <p:cNvSpPr/>
          <p:nvPr/>
        </p:nvSpPr>
        <p:spPr>
          <a:xfrm>
            <a:off x="7581899" y="3431179"/>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D4005C0-610A-E729-4D8C-68C8183F946A}"/>
              </a:ext>
            </a:extLst>
          </p:cNvPr>
          <p:cNvSpPr/>
          <p:nvPr/>
        </p:nvSpPr>
        <p:spPr>
          <a:xfrm>
            <a:off x="8042659" y="1525318"/>
            <a:ext cx="2133600" cy="91439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Target Labels</a:t>
            </a:r>
          </a:p>
        </p:txBody>
      </p:sp>
      <p:sp>
        <p:nvSpPr>
          <p:cNvPr id="16" name="Arrow: Right 15">
            <a:extLst>
              <a:ext uri="{FF2B5EF4-FFF2-40B4-BE49-F238E27FC236}">
                <a16:creationId xmlns:a16="http://schemas.microsoft.com/office/drawing/2014/main" id="{A13864BE-67A5-2317-231E-57A0083886C0}"/>
              </a:ext>
            </a:extLst>
          </p:cNvPr>
          <p:cNvSpPr/>
          <p:nvPr/>
        </p:nvSpPr>
        <p:spPr>
          <a:xfrm rot="16200000">
            <a:off x="8953498" y="2669632"/>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F6ED7330-F6A3-6B5E-F4D0-3BC3EDFCF6B8}"/>
              </a:ext>
            </a:extLst>
          </p:cNvPr>
          <p:cNvSpPr/>
          <p:nvPr/>
        </p:nvSpPr>
        <p:spPr>
          <a:xfrm rot="10800000">
            <a:off x="6400798" y="1920237"/>
            <a:ext cx="1545476" cy="1016094"/>
          </a:xfrm>
          <a:prstGeom prst="bentUpArrow">
            <a:avLst>
              <a:gd name="adj1" fmla="val 7859"/>
              <a:gd name="adj2" fmla="val 12640"/>
              <a:gd name="adj3" fmla="val 14715"/>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Up 17">
            <a:extLst>
              <a:ext uri="{FF2B5EF4-FFF2-40B4-BE49-F238E27FC236}">
                <a16:creationId xmlns:a16="http://schemas.microsoft.com/office/drawing/2014/main" id="{F8A5F6F1-0D77-5775-F955-4ED5C4CDF081}"/>
              </a:ext>
            </a:extLst>
          </p:cNvPr>
          <p:cNvSpPr/>
          <p:nvPr/>
        </p:nvSpPr>
        <p:spPr>
          <a:xfrm rot="10800000">
            <a:off x="3962395" y="2438401"/>
            <a:ext cx="1981201" cy="497930"/>
          </a:xfrm>
          <a:prstGeom prst="bentUpArrow">
            <a:avLst>
              <a:gd name="adj1" fmla="val 18353"/>
              <a:gd name="adj2" fmla="val 17887"/>
              <a:gd name="adj3" fmla="val 19962"/>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B5ED42-5431-5D25-C3CD-52FCA0537C73}"/>
              </a:ext>
            </a:extLst>
          </p:cNvPr>
          <p:cNvSpPr/>
          <p:nvPr/>
        </p:nvSpPr>
        <p:spPr>
          <a:xfrm>
            <a:off x="5882887" y="2438401"/>
            <a:ext cx="96385" cy="609599"/>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FEE6EC6-5B0B-8C21-22B3-CCF7B5F7A5A4}"/>
              </a:ext>
            </a:extLst>
          </p:cNvPr>
          <p:cNvSpPr txBox="1"/>
          <p:nvPr/>
        </p:nvSpPr>
        <p:spPr>
          <a:xfrm>
            <a:off x="6591300" y="2020391"/>
            <a:ext cx="1240675" cy="461665"/>
          </a:xfrm>
          <a:prstGeom prst="rect">
            <a:avLst/>
          </a:prstGeom>
          <a:noFill/>
        </p:spPr>
        <p:txBody>
          <a:bodyPr wrap="square" rtlCol="0">
            <a:spAutoFit/>
          </a:bodyPr>
          <a:lstStyle/>
          <a:p>
            <a:r>
              <a:rPr lang="en-US" sz="1200" dirty="0"/>
              <a:t>Loss / Feedback</a:t>
            </a:r>
          </a:p>
        </p:txBody>
      </p:sp>
      <p:sp>
        <p:nvSpPr>
          <p:cNvPr id="21" name="TextBox 20">
            <a:extLst>
              <a:ext uri="{FF2B5EF4-FFF2-40B4-BE49-F238E27FC236}">
                <a16:creationId xmlns:a16="http://schemas.microsoft.com/office/drawing/2014/main" id="{067E53FC-5BEA-865E-DE23-B9A8398D46B3}"/>
              </a:ext>
            </a:extLst>
          </p:cNvPr>
          <p:cNvSpPr txBox="1"/>
          <p:nvPr/>
        </p:nvSpPr>
        <p:spPr>
          <a:xfrm>
            <a:off x="4485060" y="2545161"/>
            <a:ext cx="1494212" cy="276999"/>
          </a:xfrm>
          <a:prstGeom prst="rect">
            <a:avLst/>
          </a:prstGeom>
          <a:noFill/>
        </p:spPr>
        <p:txBody>
          <a:bodyPr wrap="square" rtlCol="0">
            <a:spAutoFit/>
          </a:bodyPr>
          <a:lstStyle/>
          <a:p>
            <a:r>
              <a:rPr lang="en-US" sz="1200" dirty="0"/>
              <a:t>Loss / Feedback</a:t>
            </a:r>
          </a:p>
        </p:txBody>
      </p:sp>
    </p:spTree>
    <p:extLst>
      <p:ext uri="{BB962C8B-B14F-4D97-AF65-F5344CB8AC3E}">
        <p14:creationId xmlns:p14="http://schemas.microsoft.com/office/powerpoint/2010/main" val="2347282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692E2-675F-0FAC-0AAA-510894A9244D}"/>
              </a:ext>
            </a:extLst>
          </p:cNvPr>
          <p:cNvSpPr>
            <a:spLocks noGrp="1"/>
          </p:cNvSpPr>
          <p:nvPr>
            <p:ph type="title"/>
          </p:nvPr>
        </p:nvSpPr>
        <p:spPr/>
        <p:txBody>
          <a:bodyPr/>
          <a:lstStyle/>
          <a:p>
            <a:r>
              <a:rPr lang="en-US" dirty="0"/>
              <a:t>AI/ML will change the world in unpredictable ways</a:t>
            </a:r>
          </a:p>
        </p:txBody>
      </p:sp>
      <p:sp>
        <p:nvSpPr>
          <p:cNvPr id="3" name="Content Placeholder 2">
            <a:extLst>
              <a:ext uri="{FF2B5EF4-FFF2-40B4-BE49-F238E27FC236}">
                <a16:creationId xmlns:a16="http://schemas.microsoft.com/office/drawing/2014/main" id="{B79C2836-FCFA-E00C-458B-46A5A806C415}"/>
              </a:ext>
            </a:extLst>
          </p:cNvPr>
          <p:cNvSpPr>
            <a:spLocks noGrp="1"/>
          </p:cNvSpPr>
          <p:nvPr>
            <p:ph idx="1"/>
          </p:nvPr>
        </p:nvSpPr>
        <p:spPr/>
        <p:txBody>
          <a:bodyPr>
            <a:normAutofit fontScale="85000" lnSpcReduction="20000"/>
          </a:bodyPr>
          <a:lstStyle/>
          <a:p>
            <a:endParaRPr lang="en-US" dirty="0"/>
          </a:p>
          <a:p>
            <a:r>
              <a:rPr lang="en-US" dirty="0"/>
              <a:t>We have seen transformations of agriculture and manufacturing – AI will transform services</a:t>
            </a:r>
          </a:p>
          <a:p>
            <a:pPr lvl="1"/>
            <a:r>
              <a:rPr lang="en-US" dirty="0"/>
              <a:t>In a three sector breakdown, the first two sectors of raw materials (including agriculture) and production have already been transformed by technology</a:t>
            </a:r>
          </a:p>
          <a:p>
            <a:pPr lvl="1"/>
            <a:r>
              <a:rPr lang="en-US" dirty="0"/>
              <a:t>In consequence, the majority of the workforce has move into services in advanced countries, as well as people working less on average</a:t>
            </a:r>
          </a:p>
          <a:p>
            <a:pPr lvl="1"/>
            <a:r>
              <a:rPr lang="en-US" dirty="0"/>
              <a:t>AI may dramatically transform services, but it’s not clear where the workforce can move</a:t>
            </a:r>
          </a:p>
          <a:p>
            <a:endParaRPr lang="en-US" dirty="0"/>
          </a:p>
          <a:p>
            <a:r>
              <a:rPr lang="en-US" dirty="0"/>
              <a:t>Previous products were predictable; AI, not so</a:t>
            </a:r>
          </a:p>
          <a:p>
            <a:pPr lvl="1"/>
            <a:r>
              <a:rPr lang="en-US" dirty="0"/>
              <a:t>Objects and computer software are under direct control of their users and operate in predictable ways</a:t>
            </a:r>
          </a:p>
          <a:p>
            <a:pPr lvl="1"/>
            <a:r>
              <a:rPr lang="en-US" dirty="0"/>
              <a:t>ML-based products depend on data in non-transparent ways</a:t>
            </a:r>
          </a:p>
        </p:txBody>
      </p:sp>
    </p:spTree>
    <p:extLst>
      <p:ext uri="{BB962C8B-B14F-4D97-AF65-F5344CB8AC3E}">
        <p14:creationId xmlns:p14="http://schemas.microsoft.com/office/powerpoint/2010/main" val="9463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FDBC-D6ED-A426-3316-E3B9FE4CE90F}"/>
              </a:ext>
            </a:extLst>
          </p:cNvPr>
          <p:cNvSpPr>
            <a:spLocks noGrp="1"/>
          </p:cNvSpPr>
          <p:nvPr>
            <p:ph type="title"/>
          </p:nvPr>
        </p:nvSpPr>
        <p:spPr/>
        <p:txBody>
          <a:bodyPr>
            <a:normAutofit fontScale="90000"/>
          </a:bodyPr>
          <a:lstStyle/>
          <a:p>
            <a:r>
              <a:rPr lang="en-US" dirty="0"/>
              <a:t>How to prepare yourself for a fast-changing tech world?</a:t>
            </a:r>
          </a:p>
        </p:txBody>
      </p:sp>
      <p:sp>
        <p:nvSpPr>
          <p:cNvPr id="3" name="Content Placeholder 2">
            <a:extLst>
              <a:ext uri="{FF2B5EF4-FFF2-40B4-BE49-F238E27FC236}">
                <a16:creationId xmlns:a16="http://schemas.microsoft.com/office/drawing/2014/main" id="{3803CAA3-9E08-FCB5-5D53-9003539C923C}"/>
              </a:ext>
            </a:extLst>
          </p:cNvPr>
          <p:cNvSpPr>
            <a:spLocks noGrp="1"/>
          </p:cNvSpPr>
          <p:nvPr>
            <p:ph idx="1"/>
          </p:nvPr>
        </p:nvSpPr>
        <p:spPr/>
        <p:txBody>
          <a:bodyPr>
            <a:normAutofit/>
          </a:bodyPr>
          <a:lstStyle/>
          <a:p>
            <a:endParaRPr lang="en-US" dirty="0"/>
          </a:p>
          <a:p>
            <a:pPr marL="0" indent="0">
              <a:buNone/>
            </a:pPr>
            <a:r>
              <a:rPr lang="en-US" dirty="0"/>
              <a:t>Master the fundamentals</a:t>
            </a:r>
          </a:p>
          <a:p>
            <a:pPr lvl="1"/>
            <a:r>
              <a:rPr lang="en-US" dirty="0"/>
              <a:t>Tools and algorithms change, but the ideas behind them are relatively constant</a:t>
            </a:r>
          </a:p>
          <a:p>
            <a:pPr lvl="1"/>
            <a:r>
              <a:rPr lang="en-US" dirty="0"/>
              <a:t>Fundamentals are math, ability to frame problems computationally, ability to draw insights and predict from data, communication, and empathy</a:t>
            </a:r>
          </a:p>
          <a:p>
            <a:pPr lvl="1"/>
            <a:r>
              <a:rPr lang="en-US" dirty="0"/>
              <a:t>These abilities enable you to learn the latest, design solutions, and apply effectively</a:t>
            </a:r>
          </a:p>
        </p:txBody>
      </p:sp>
    </p:spTree>
    <p:extLst>
      <p:ext uri="{BB962C8B-B14F-4D97-AF65-F5344CB8AC3E}">
        <p14:creationId xmlns:p14="http://schemas.microsoft.com/office/powerpoint/2010/main" val="1683431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F868-1596-29DB-0585-95E04C1BA6F8}"/>
              </a:ext>
            </a:extLst>
          </p:cNvPr>
          <p:cNvSpPr>
            <a:spLocks noGrp="1"/>
          </p:cNvSpPr>
          <p:nvPr>
            <p:ph type="title"/>
          </p:nvPr>
        </p:nvSpPr>
        <p:spPr/>
        <p:txBody>
          <a:bodyPr/>
          <a:lstStyle/>
          <a:p>
            <a:r>
              <a:rPr lang="en-US" dirty="0"/>
              <a:t>Current state of AI/ML</a:t>
            </a:r>
          </a:p>
        </p:txBody>
      </p:sp>
      <p:sp>
        <p:nvSpPr>
          <p:cNvPr id="3" name="Content Placeholder 2">
            <a:extLst>
              <a:ext uri="{FF2B5EF4-FFF2-40B4-BE49-F238E27FC236}">
                <a16:creationId xmlns:a16="http://schemas.microsoft.com/office/drawing/2014/main" id="{DD71D681-650E-9CAF-884B-59BF33BC20F4}"/>
              </a:ext>
            </a:extLst>
          </p:cNvPr>
          <p:cNvSpPr>
            <a:spLocks noGrp="1"/>
          </p:cNvSpPr>
          <p:nvPr>
            <p:ph idx="1"/>
          </p:nvPr>
        </p:nvSpPr>
        <p:spPr/>
        <p:txBody>
          <a:bodyPr>
            <a:normAutofit/>
          </a:bodyPr>
          <a:lstStyle/>
          <a:p>
            <a:endParaRPr lang="en-US" dirty="0"/>
          </a:p>
          <a:p>
            <a:r>
              <a:rPr lang="en-US" dirty="0"/>
              <a:t>Fundamental ideas of classification and regression are well established and haven’t changed in many years</a:t>
            </a:r>
          </a:p>
          <a:p>
            <a:endParaRPr lang="en-US" dirty="0"/>
          </a:p>
          <a:p>
            <a:r>
              <a:rPr lang="en-US" dirty="0"/>
              <a:t>Recent advances enable integrating lots of data to create powerful predictors/generators</a:t>
            </a:r>
          </a:p>
          <a:p>
            <a:endParaRPr lang="en-US" dirty="0"/>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578230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DC6F-941E-94D0-6F92-C5B986F3986D}"/>
              </a:ext>
            </a:extLst>
          </p:cNvPr>
          <p:cNvSpPr>
            <a:spLocks noGrp="1"/>
          </p:cNvSpPr>
          <p:nvPr>
            <p:ph type="title"/>
          </p:nvPr>
        </p:nvSpPr>
        <p:spPr>
          <a:xfrm>
            <a:off x="609600" y="165652"/>
            <a:ext cx="10591800" cy="914400"/>
          </a:xfrm>
        </p:spPr>
        <p:txBody>
          <a:bodyPr>
            <a:normAutofit fontScale="90000"/>
          </a:bodyPr>
          <a:lstStyle/>
          <a:p>
            <a:r>
              <a:rPr lang="en-US" dirty="0"/>
              <a:t>We’ve covered what you need to get started for most ML applications</a:t>
            </a:r>
          </a:p>
        </p:txBody>
      </p:sp>
      <p:sp>
        <p:nvSpPr>
          <p:cNvPr id="3" name="Content Placeholder 2">
            <a:extLst>
              <a:ext uri="{FF2B5EF4-FFF2-40B4-BE49-F238E27FC236}">
                <a16:creationId xmlns:a16="http://schemas.microsoft.com/office/drawing/2014/main" id="{3E810F92-903B-23A9-AF39-8E7083664E5C}"/>
              </a:ext>
            </a:extLst>
          </p:cNvPr>
          <p:cNvSpPr>
            <a:spLocks noGrp="1"/>
          </p:cNvSpPr>
          <p:nvPr>
            <p:ph idx="1"/>
          </p:nvPr>
        </p:nvSpPr>
        <p:spPr>
          <a:xfrm>
            <a:off x="609600" y="990600"/>
            <a:ext cx="10972800" cy="5638800"/>
          </a:xfrm>
        </p:spPr>
        <p:txBody>
          <a:bodyPr>
            <a:normAutofit fontScale="85000" lnSpcReduction="20000"/>
          </a:bodyPr>
          <a:lstStyle/>
          <a:p>
            <a:endParaRPr lang="en-US" dirty="0"/>
          </a:p>
          <a:p>
            <a:r>
              <a:rPr lang="en-US" dirty="0"/>
              <a:t>Solid foundation in core ML concepts</a:t>
            </a:r>
          </a:p>
          <a:p>
            <a:pPr lvl="1"/>
            <a:r>
              <a:rPr lang="en-US" dirty="0"/>
              <a:t>Classification, clustering, dimensionality reduction, objectives, losses, regularization, generalization, experimental setups</a:t>
            </a:r>
          </a:p>
          <a:p>
            <a:r>
              <a:rPr lang="en-US" dirty="0"/>
              <a:t>Intuition, some math, and application of classic methods</a:t>
            </a:r>
          </a:p>
          <a:p>
            <a:pPr lvl="1"/>
            <a:r>
              <a:rPr lang="en-US" dirty="0"/>
              <a:t>Logistic regression, Linear Regression, SVM, KNN, Neural Nets, Naïve Bayes, Boosting, Trees, Ensembles, PCA, K-means, Kernel Density Estimation, EM algorithm, PCA</a:t>
            </a:r>
          </a:p>
          <a:p>
            <a:r>
              <a:rPr lang="en-US" dirty="0"/>
              <a:t>Exposure to state of the art recent methods</a:t>
            </a:r>
          </a:p>
          <a:p>
            <a:pPr lvl="1"/>
            <a:r>
              <a:rPr lang="en-US" dirty="0"/>
              <a:t>Deep convolutional networks, transformers, CLIP, GPT, UMAP</a:t>
            </a:r>
          </a:p>
          <a:p>
            <a:r>
              <a:rPr lang="en-US" dirty="0"/>
              <a:t>Data representation and application domains</a:t>
            </a:r>
          </a:p>
          <a:p>
            <a:pPr lvl="1"/>
            <a:r>
              <a:rPr lang="en-US" dirty="0"/>
              <a:t>Images, text, audio, general data</a:t>
            </a:r>
          </a:p>
          <a:p>
            <a:r>
              <a:rPr lang="en-US" dirty="0"/>
              <a:t>Practical considerations for deployment of ML applications</a:t>
            </a:r>
          </a:p>
          <a:p>
            <a:pPr lvl="1"/>
            <a:r>
              <a:rPr lang="en-US" dirty="0"/>
              <a:t>Societal impact, bias and mitigation, example of business application</a:t>
            </a:r>
          </a:p>
          <a:p>
            <a:endParaRPr lang="en-US" dirty="0"/>
          </a:p>
        </p:txBody>
      </p:sp>
    </p:spTree>
    <p:extLst>
      <p:ext uri="{BB962C8B-B14F-4D97-AF65-F5344CB8AC3E}">
        <p14:creationId xmlns:p14="http://schemas.microsoft.com/office/powerpoint/2010/main" val="2823045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12C2-7279-536E-028D-ED29A6BC1CAB}"/>
              </a:ext>
            </a:extLst>
          </p:cNvPr>
          <p:cNvSpPr>
            <a:spLocks noGrp="1"/>
          </p:cNvSpPr>
          <p:nvPr>
            <p:ph type="title"/>
          </p:nvPr>
        </p:nvSpPr>
        <p:spPr/>
        <p:txBody>
          <a:bodyPr/>
          <a:lstStyle/>
          <a:p>
            <a:r>
              <a:rPr lang="en-US" b="1" dirty="0"/>
              <a:t>Predictors</a:t>
            </a:r>
            <a:r>
              <a:rPr lang="en-US" dirty="0"/>
              <a:t>: Three basic kinds</a:t>
            </a:r>
          </a:p>
        </p:txBody>
      </p:sp>
      <p:sp>
        <p:nvSpPr>
          <p:cNvPr id="3" name="Content Placeholder 2">
            <a:extLst>
              <a:ext uri="{FF2B5EF4-FFF2-40B4-BE49-F238E27FC236}">
                <a16:creationId xmlns:a16="http://schemas.microsoft.com/office/drawing/2014/main" id="{57CBF19A-F6BA-BB5D-6EE3-ED9E277C2998}"/>
              </a:ext>
            </a:extLst>
          </p:cNvPr>
          <p:cNvSpPr>
            <a:spLocks noGrp="1"/>
          </p:cNvSpPr>
          <p:nvPr>
            <p:ph idx="1"/>
          </p:nvPr>
        </p:nvSpPr>
        <p:spPr/>
        <p:txBody>
          <a:bodyPr>
            <a:normAutofit fontScale="92500" lnSpcReduction="20000"/>
          </a:bodyPr>
          <a:lstStyle/>
          <a:p>
            <a:endParaRPr lang="en-US" dirty="0"/>
          </a:p>
          <a:p>
            <a:pPr marL="514350" indent="-514350">
              <a:buFont typeface="+mj-lt"/>
              <a:buAutoNum type="arabicPeriod"/>
            </a:pPr>
            <a:r>
              <a:rPr lang="en-US" dirty="0"/>
              <a:t>Linear (Regression, Logistic Regression, SVM)</a:t>
            </a:r>
          </a:p>
          <a:p>
            <a:pPr lvl="1"/>
            <a:r>
              <a:rPr lang="en-US" dirty="0"/>
              <a:t>General purpose for classification/regression</a:t>
            </a:r>
          </a:p>
          <a:p>
            <a:pPr lvl="1"/>
            <a:r>
              <a:rPr lang="en-US" dirty="0"/>
              <a:t>Benefits from feature learning</a:t>
            </a:r>
          </a:p>
          <a:p>
            <a:endParaRPr lang="en-US" dirty="0"/>
          </a:p>
          <a:p>
            <a:pPr marL="514350" indent="-514350">
              <a:buFont typeface="+mj-lt"/>
              <a:buAutoNum type="arabicPeriod" startAt="2"/>
            </a:pPr>
            <a:r>
              <a:rPr lang="en-US" dirty="0"/>
              <a:t>Instance-based (KNN)</a:t>
            </a:r>
          </a:p>
          <a:p>
            <a:pPr lvl="1"/>
            <a:r>
              <a:rPr lang="en-US" dirty="0"/>
              <a:t>Zero training time, flexible</a:t>
            </a:r>
          </a:p>
          <a:p>
            <a:pPr lvl="1"/>
            <a:r>
              <a:rPr lang="en-US" dirty="0"/>
              <a:t>Benefits from feature learning</a:t>
            </a:r>
          </a:p>
          <a:p>
            <a:endParaRPr lang="en-US" dirty="0"/>
          </a:p>
          <a:p>
            <a:pPr marL="514350" indent="-514350">
              <a:buFont typeface="+mj-lt"/>
              <a:buAutoNum type="arabicPeriod" startAt="3"/>
            </a:pPr>
            <a:r>
              <a:rPr lang="en-US" dirty="0"/>
              <a:t>Probabilistic: </a:t>
            </a:r>
          </a:p>
          <a:p>
            <a:pPr lvl="1"/>
            <a:r>
              <a:rPr lang="en-US" dirty="0"/>
              <a:t>Works well if a parametric form is known, or with tree ensembles</a:t>
            </a:r>
          </a:p>
          <a:p>
            <a:pPr lvl="1"/>
            <a:endParaRPr lang="en-US" dirty="0"/>
          </a:p>
        </p:txBody>
      </p:sp>
    </p:spTree>
    <p:extLst>
      <p:ext uri="{BB962C8B-B14F-4D97-AF65-F5344CB8AC3E}">
        <p14:creationId xmlns:p14="http://schemas.microsoft.com/office/powerpoint/2010/main" val="4480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F198-0B0A-344C-BDCA-13A47374FC08}"/>
              </a:ext>
            </a:extLst>
          </p:cNvPr>
          <p:cNvSpPr>
            <a:spLocks noGrp="1"/>
          </p:cNvSpPr>
          <p:nvPr>
            <p:ph type="title"/>
          </p:nvPr>
        </p:nvSpPr>
        <p:spPr/>
        <p:txBody>
          <a:bodyPr/>
          <a:lstStyle/>
          <a:p>
            <a:r>
              <a:rPr lang="en-US" b="1" dirty="0"/>
              <a:t>Feature learning</a:t>
            </a:r>
            <a:r>
              <a:rPr lang="en-US" dirty="0"/>
              <a:t>: Two basic kinds</a:t>
            </a:r>
          </a:p>
        </p:txBody>
      </p:sp>
      <p:sp>
        <p:nvSpPr>
          <p:cNvPr id="3" name="Content Placeholder 2">
            <a:extLst>
              <a:ext uri="{FF2B5EF4-FFF2-40B4-BE49-F238E27FC236}">
                <a16:creationId xmlns:a16="http://schemas.microsoft.com/office/drawing/2014/main" id="{4BE92322-DBFB-7A2D-F8CD-16CA0F7A9BA8}"/>
              </a:ext>
            </a:extLst>
          </p:cNvPr>
          <p:cNvSpPr>
            <a:spLocks noGrp="1"/>
          </p:cNvSpPr>
          <p:nvPr>
            <p:ph idx="1"/>
          </p:nvPr>
        </p:nvSpPr>
        <p:spPr/>
        <p:txBody>
          <a:bodyPr>
            <a:normAutofit fontScale="85000" lnSpcReduction="20000"/>
          </a:bodyPr>
          <a:lstStyle/>
          <a:p>
            <a:pPr marL="0" indent="0">
              <a:buNone/>
            </a:pPr>
            <a:endParaRPr lang="en-US" dirty="0"/>
          </a:p>
          <a:p>
            <a:r>
              <a:rPr lang="en-US" dirty="0"/>
              <a:t>Tree</a:t>
            </a:r>
          </a:p>
          <a:p>
            <a:pPr lvl="1"/>
            <a:r>
              <a:rPr lang="en-US" dirty="0"/>
              <a:t>Learn how to partition input space to group examples together in a discriminative way</a:t>
            </a:r>
          </a:p>
          <a:p>
            <a:pPr lvl="1"/>
            <a:r>
              <a:rPr lang="en-US" dirty="0"/>
              <a:t>Followed by instance/linear/probabilistic prediction</a:t>
            </a:r>
          </a:p>
          <a:p>
            <a:pPr lvl="1"/>
            <a:r>
              <a:rPr lang="en-US" dirty="0"/>
              <a:t>Easily combine unnormalized continuous and discrete features</a:t>
            </a:r>
          </a:p>
          <a:p>
            <a:pPr lvl="1"/>
            <a:r>
              <a:rPr lang="en-US" dirty="0"/>
              <a:t>Especially powerful with ensembles, as in Random Forests or Boosted Trees</a:t>
            </a:r>
          </a:p>
          <a:p>
            <a:endParaRPr lang="en-US" dirty="0"/>
          </a:p>
          <a:p>
            <a:r>
              <a:rPr lang="en-US" dirty="0"/>
              <a:t>Neural network</a:t>
            </a:r>
          </a:p>
          <a:p>
            <a:pPr lvl="1"/>
            <a:r>
              <a:rPr lang="en-US" dirty="0"/>
              <a:t>Jointly train feature representation with linear predictor</a:t>
            </a:r>
          </a:p>
          <a:p>
            <a:pPr lvl="1"/>
            <a:r>
              <a:rPr lang="en-US" dirty="0"/>
              <a:t>Major advantages for structured data with convolutional or transformer architectures, or use for retrieval/similarity</a:t>
            </a:r>
          </a:p>
          <a:p>
            <a:pPr lvl="1"/>
            <a:r>
              <a:rPr lang="en-US" dirty="0"/>
              <a:t>Representations can be learned on one problem and tuned or applied for another problem in the same domain</a:t>
            </a:r>
          </a:p>
        </p:txBody>
      </p:sp>
    </p:spTree>
    <p:extLst>
      <p:ext uri="{BB962C8B-B14F-4D97-AF65-F5344CB8AC3E}">
        <p14:creationId xmlns:p14="http://schemas.microsoft.com/office/powerpoint/2010/main" val="3857067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792F8-1FA7-4860-DD7C-4B866F35D6E6}"/>
              </a:ext>
            </a:extLst>
          </p:cNvPr>
          <p:cNvSpPr>
            <a:spLocks noGrp="1"/>
          </p:cNvSpPr>
          <p:nvPr>
            <p:ph type="title"/>
          </p:nvPr>
        </p:nvSpPr>
        <p:spPr/>
        <p:txBody>
          <a:bodyPr/>
          <a:lstStyle/>
          <a:p>
            <a:r>
              <a:rPr lang="en-US" dirty="0"/>
              <a:t>Go-to approaches for </a:t>
            </a:r>
            <a:r>
              <a:rPr lang="en-US" b="1" dirty="0"/>
              <a:t>classification</a:t>
            </a:r>
          </a:p>
        </p:txBody>
      </p:sp>
      <p:sp>
        <p:nvSpPr>
          <p:cNvPr id="3" name="Content Placeholder 2">
            <a:extLst>
              <a:ext uri="{FF2B5EF4-FFF2-40B4-BE49-F238E27FC236}">
                <a16:creationId xmlns:a16="http://schemas.microsoft.com/office/drawing/2014/main" id="{F9E164E7-88C8-A94C-607C-9FDBEA1A7DB5}"/>
              </a:ext>
            </a:extLst>
          </p:cNvPr>
          <p:cNvSpPr>
            <a:spLocks noGrp="1"/>
          </p:cNvSpPr>
          <p:nvPr>
            <p:ph idx="1"/>
          </p:nvPr>
        </p:nvSpPr>
        <p:spPr>
          <a:xfrm>
            <a:off x="609600" y="1295400"/>
            <a:ext cx="10972800" cy="5135563"/>
          </a:xfrm>
        </p:spPr>
        <p:txBody>
          <a:bodyPr>
            <a:normAutofit fontScale="92500" lnSpcReduction="20000"/>
          </a:bodyPr>
          <a:lstStyle/>
          <a:p>
            <a:r>
              <a:rPr lang="en-US" dirty="0"/>
              <a:t>K-NN</a:t>
            </a:r>
          </a:p>
          <a:p>
            <a:pPr lvl="1"/>
            <a:r>
              <a:rPr lang="en-US" dirty="0"/>
              <a:t>Super easy and sometimes surprisingly effective, good sanity check</a:t>
            </a:r>
          </a:p>
          <a:p>
            <a:endParaRPr lang="en-US" dirty="0"/>
          </a:p>
          <a:p>
            <a:r>
              <a:rPr lang="en-US" dirty="0"/>
              <a:t>Linear SVM or linear logistic regression</a:t>
            </a:r>
          </a:p>
          <a:p>
            <a:pPr lvl="1"/>
            <a:r>
              <a:rPr lang="en-US" dirty="0"/>
              <a:t>Easy to optimize, often works well</a:t>
            </a:r>
          </a:p>
          <a:p>
            <a:endParaRPr lang="en-US" dirty="0"/>
          </a:p>
          <a:p>
            <a:r>
              <a:rPr lang="en-US" dirty="0"/>
              <a:t>Random forest or boosted trees</a:t>
            </a:r>
          </a:p>
          <a:p>
            <a:pPr lvl="1"/>
            <a:r>
              <a:rPr lang="en-US" dirty="0"/>
              <a:t>Highly effective with minimal fuss, very flexible</a:t>
            </a:r>
          </a:p>
          <a:p>
            <a:endParaRPr lang="en-US" dirty="0"/>
          </a:p>
          <a:p>
            <a:r>
              <a:rPr lang="en-US" dirty="0"/>
              <a:t>Linear probe or fine-tune deep network</a:t>
            </a:r>
          </a:p>
          <a:p>
            <a:pPr lvl="1"/>
            <a:r>
              <a:rPr lang="en-US" dirty="0"/>
              <a:t>Best for common structured data like images, text, audio</a:t>
            </a:r>
          </a:p>
        </p:txBody>
      </p:sp>
    </p:spTree>
    <p:extLst>
      <p:ext uri="{BB962C8B-B14F-4D97-AF65-F5344CB8AC3E}">
        <p14:creationId xmlns:p14="http://schemas.microsoft.com/office/powerpoint/2010/main" val="3790486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B939-19BA-5772-BAA6-1E7E53CEE242}"/>
              </a:ext>
            </a:extLst>
          </p:cNvPr>
          <p:cNvSpPr>
            <a:spLocks noGrp="1"/>
          </p:cNvSpPr>
          <p:nvPr>
            <p:ph type="title"/>
          </p:nvPr>
        </p:nvSpPr>
        <p:spPr/>
        <p:txBody>
          <a:bodyPr/>
          <a:lstStyle/>
          <a:p>
            <a:r>
              <a:rPr lang="en-US" dirty="0"/>
              <a:t>Go-to approaches for </a:t>
            </a:r>
            <a:r>
              <a:rPr lang="en-US" b="1" dirty="0"/>
              <a:t>regression</a:t>
            </a:r>
          </a:p>
        </p:txBody>
      </p:sp>
      <p:sp>
        <p:nvSpPr>
          <p:cNvPr id="3" name="Content Placeholder 2">
            <a:extLst>
              <a:ext uri="{FF2B5EF4-FFF2-40B4-BE49-F238E27FC236}">
                <a16:creationId xmlns:a16="http://schemas.microsoft.com/office/drawing/2014/main" id="{FB933D91-365E-C1A4-3435-0A261A6E1640}"/>
              </a:ext>
            </a:extLst>
          </p:cNvPr>
          <p:cNvSpPr>
            <a:spLocks noGrp="1"/>
          </p:cNvSpPr>
          <p:nvPr>
            <p:ph idx="1"/>
          </p:nvPr>
        </p:nvSpPr>
        <p:spPr/>
        <p:txBody>
          <a:bodyPr>
            <a:normAutofit fontScale="92500" lnSpcReduction="20000"/>
          </a:bodyPr>
          <a:lstStyle/>
          <a:p>
            <a:pPr marL="457200" lvl="1" indent="0">
              <a:buNone/>
            </a:pPr>
            <a:endParaRPr lang="en-US" dirty="0"/>
          </a:p>
          <a:p>
            <a:r>
              <a:rPr lang="en-US" dirty="0"/>
              <a:t>Linear regression</a:t>
            </a:r>
          </a:p>
          <a:p>
            <a:pPr lvl="1"/>
            <a:r>
              <a:rPr lang="en-US" dirty="0"/>
              <a:t>Interpretable and often works well</a:t>
            </a:r>
          </a:p>
          <a:p>
            <a:pPr lvl="1"/>
            <a:r>
              <a:rPr lang="en-US" dirty="0"/>
              <a:t>Sometimes important to transform features or targets so they are better captured by a linear model</a:t>
            </a:r>
          </a:p>
          <a:p>
            <a:pPr lvl="1"/>
            <a:endParaRPr lang="en-US" dirty="0"/>
          </a:p>
          <a:p>
            <a:r>
              <a:rPr lang="en-US" dirty="0"/>
              <a:t>Random forest</a:t>
            </a:r>
          </a:p>
          <a:p>
            <a:pPr lvl="1"/>
            <a:r>
              <a:rPr lang="en-US" dirty="0"/>
              <a:t>Highly effective with minimal fuss</a:t>
            </a:r>
          </a:p>
          <a:p>
            <a:pPr lvl="1"/>
            <a:endParaRPr lang="en-US" dirty="0"/>
          </a:p>
          <a:p>
            <a:r>
              <a:rPr lang="en-US" dirty="0"/>
              <a:t>K-NN</a:t>
            </a:r>
          </a:p>
          <a:p>
            <a:pPr lvl="1"/>
            <a:r>
              <a:rPr lang="en-US" dirty="0"/>
              <a:t>Especially helpful when predicting multiple correlated values, e.g. which patch can be used to fill a hole in the image</a:t>
            </a:r>
          </a:p>
          <a:p>
            <a:endParaRPr lang="en-US" dirty="0"/>
          </a:p>
          <a:p>
            <a:pPr lvl="1"/>
            <a:endParaRPr lang="en-US" dirty="0"/>
          </a:p>
        </p:txBody>
      </p:sp>
    </p:spTree>
    <p:extLst>
      <p:ext uri="{BB962C8B-B14F-4D97-AF65-F5344CB8AC3E}">
        <p14:creationId xmlns:p14="http://schemas.microsoft.com/office/powerpoint/2010/main" val="263856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168567</TotalTime>
  <Words>3182</Words>
  <Application>Microsoft Office PowerPoint</Application>
  <PresentationFormat>Widescreen</PresentationFormat>
  <Paragraphs>464</Paragraphs>
  <Slides>42</Slides>
  <Notes>3</Notes>
  <HiddenSlides>15</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Wingdings</vt:lpstr>
      <vt:lpstr>Office Theme</vt:lpstr>
      <vt:lpstr>Conclusion </vt:lpstr>
      <vt:lpstr>This class: Conclusion</vt:lpstr>
      <vt:lpstr>Any questions or things you want me to talk about?  </vt:lpstr>
      <vt:lpstr>We’ve learned a lot</vt:lpstr>
      <vt:lpstr>We’ve covered what you need to get started for most ML applications</vt:lpstr>
      <vt:lpstr>Predictors: Three basic kinds</vt:lpstr>
      <vt:lpstr>Feature learning: Two basic kinds</vt:lpstr>
      <vt:lpstr>Go-to approaches for classification</vt:lpstr>
      <vt:lpstr>Go-to approaches for regression</vt:lpstr>
      <vt:lpstr>In supervised learning, always remember</vt:lpstr>
      <vt:lpstr>Data organization</vt:lpstr>
      <vt:lpstr>It’s all about the data</vt:lpstr>
      <vt:lpstr>PowerPoint Presentation</vt:lpstr>
      <vt:lpstr>Choosing the right tool for the job</vt:lpstr>
      <vt:lpstr>Choosing the right tool for the job: answers</vt:lpstr>
      <vt:lpstr>Choosing the right tool for the job: answers</vt:lpstr>
      <vt:lpstr>Choosing the right tool for the job: answers</vt:lpstr>
      <vt:lpstr>What questions do you have?</vt:lpstr>
      <vt:lpstr>Other related courses</vt:lpstr>
      <vt:lpstr>Where is AI going?</vt:lpstr>
      <vt:lpstr>Agentic AI Workflows – multi-decision processes involving humans and models working together</vt:lpstr>
      <vt:lpstr>Automating work with computers</vt:lpstr>
      <vt:lpstr>Robots</vt:lpstr>
      <vt:lpstr>Barriers to more complete AI solutions</vt:lpstr>
      <vt:lpstr>Finishing up the semester</vt:lpstr>
      <vt:lpstr>FLEX Feedback</vt:lpstr>
      <vt:lpstr>Thank you to the course staff for all their hard work to answer questions and grade.  Thank you for your hard work and engagement!  </vt:lpstr>
      <vt:lpstr>Generative AI: Text</vt:lpstr>
      <vt:lpstr>Generative AI: Images</vt:lpstr>
      <vt:lpstr>Generative AI: Audio</vt:lpstr>
      <vt:lpstr>Current state of AI/ML</vt:lpstr>
      <vt:lpstr>Research directions in machine learning</vt:lpstr>
      <vt:lpstr>One example: Visual Programming</vt:lpstr>
      <vt:lpstr>PowerPoint Presentation</vt:lpstr>
      <vt:lpstr>High-impact applications and what is needed to make them really work</vt:lpstr>
      <vt:lpstr>ML is changing</vt:lpstr>
      <vt:lpstr>ML is changing</vt:lpstr>
      <vt:lpstr>ML is changing</vt:lpstr>
      <vt:lpstr>ML is changing</vt:lpstr>
      <vt:lpstr>AI/ML will change the world in unpredictable ways</vt:lpstr>
      <vt:lpstr>How to prepare yourself for a fast-changing tech world?</vt:lpstr>
      <vt:lpstr>Current state of AI/ML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376</cp:revision>
  <cp:lastPrinted>2023-04-06T14:09:52Z</cp:lastPrinted>
  <dcterms:created xsi:type="dcterms:W3CDTF">2009-12-16T02:55:56Z</dcterms:created>
  <dcterms:modified xsi:type="dcterms:W3CDTF">2025-12-04T16:58:55Z</dcterms:modified>
</cp:coreProperties>
</file>