
<file path=[Content_Types].xml><?xml version="1.0" encoding="utf-8"?>
<Types xmlns="http://schemas.openxmlformats.org/package/2006/content-types">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5"/>
  </p:notesMasterIdLst>
  <p:sldIdLst>
    <p:sldId id="257" r:id="rId2"/>
    <p:sldId id="1076" r:id="rId3"/>
    <p:sldId id="1077" r:id="rId4"/>
    <p:sldId id="1078" r:id="rId5"/>
    <p:sldId id="1086" r:id="rId6"/>
    <p:sldId id="1079" r:id="rId7"/>
    <p:sldId id="1080" r:id="rId8"/>
    <p:sldId id="1102" r:id="rId9"/>
    <p:sldId id="1082" r:id="rId10"/>
    <p:sldId id="1083" r:id="rId11"/>
    <p:sldId id="1081" r:id="rId12"/>
    <p:sldId id="1085" r:id="rId13"/>
    <p:sldId id="1103" r:id="rId14"/>
    <p:sldId id="1088" r:id="rId15"/>
    <p:sldId id="1090" r:id="rId16"/>
    <p:sldId id="1089" r:id="rId17"/>
    <p:sldId id="1084" r:id="rId18"/>
    <p:sldId id="1087" r:id="rId19"/>
    <p:sldId id="1092" r:id="rId20"/>
    <p:sldId id="1093" r:id="rId21"/>
    <p:sldId id="1094" r:id="rId22"/>
    <p:sldId id="1096" r:id="rId23"/>
    <p:sldId id="1095" r:id="rId24"/>
    <p:sldId id="1097" r:id="rId25"/>
    <p:sldId id="1098" r:id="rId26"/>
    <p:sldId id="1104" r:id="rId27"/>
    <p:sldId id="1100" r:id="rId28"/>
    <p:sldId id="1091" r:id="rId29"/>
    <p:sldId id="1105" r:id="rId30"/>
    <p:sldId id="1107" r:id="rId31"/>
    <p:sldId id="1109" r:id="rId32"/>
    <p:sldId id="1110" r:id="rId33"/>
    <p:sldId id="1111" r:id="rId34"/>
    <p:sldId id="1108" r:id="rId35"/>
    <p:sldId id="1112" r:id="rId36"/>
    <p:sldId id="1113" r:id="rId37"/>
    <p:sldId id="1114" r:id="rId38"/>
    <p:sldId id="1115" r:id="rId39"/>
    <p:sldId id="1106" r:id="rId40"/>
    <p:sldId id="1116" r:id="rId41"/>
    <p:sldId id="1117" r:id="rId42"/>
    <p:sldId id="1045" r:id="rId43"/>
    <p:sldId id="1048" r:id="rId44"/>
  </p:sldIdLst>
  <p:sldSz cx="12192000" cy="6858000"/>
  <p:notesSz cx="7010400" cy="9236075"/>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2" pos="5760" userDrawn="1">
          <p15:clr>
            <a:srgbClr val="A4A3A4"/>
          </p15:clr>
        </p15:guide>
        <p15:guide id="3" pos="384" userDrawn="1">
          <p15:clr>
            <a:srgbClr val="A4A3A4"/>
          </p15:clr>
        </p15:guide>
        <p15:guide id="4" orient="horz"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64FFDA"/>
    <a:srgbClr val="57B8A1"/>
    <a:srgbClr val="B9E7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5751ADF-7A0A-4F4C-854D-C76F8AD6828D}" v="65" dt="2025-12-02T04:41:56.42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28" autoAdjust="0"/>
    <p:restoredTop sz="88601" autoAdjust="0"/>
  </p:normalViewPr>
  <p:slideViewPr>
    <p:cSldViewPr>
      <p:cViewPr varScale="1">
        <p:scale>
          <a:sx n="78" d="100"/>
          <a:sy n="78" d="100"/>
        </p:scale>
        <p:origin x="186" y="90"/>
      </p:cViewPr>
      <p:guideLst>
        <p:guide pos="5760"/>
        <p:guide pos="384"/>
        <p:guide orient="horz"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50"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51" Type="http://schemas.microsoft.com/office/2015/10/relationships/revisionInfo" Target="revisionInfo.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oiem, Derek W" userId="08a2a5d7-ecbe-4300-b3e9-ea7b21108f06" providerId="ADAL" clId="{56B97E5F-FBF2-4CA1-AC83-62102CBE087E}"/>
    <pc:docChg chg="undo custSel addSld delSld modSld">
      <pc:chgData name="Hoiem, Derek W" userId="08a2a5d7-ecbe-4300-b3e9-ea7b21108f06" providerId="ADAL" clId="{56B97E5F-FBF2-4CA1-AC83-62102CBE087E}" dt="2025-12-02T04:42:16.900" v="1913" actId="1076"/>
      <pc:docMkLst>
        <pc:docMk/>
      </pc:docMkLst>
      <pc:sldChg chg="modSp mod">
        <pc:chgData name="Hoiem, Derek W" userId="08a2a5d7-ecbe-4300-b3e9-ea7b21108f06" providerId="ADAL" clId="{56B97E5F-FBF2-4CA1-AC83-62102CBE087E}" dt="2025-12-02T04:26:59.208" v="1878" actId="20577"/>
        <pc:sldMkLst>
          <pc:docMk/>
          <pc:sldMk cId="1436818429" sldId="1048"/>
        </pc:sldMkLst>
        <pc:spChg chg="mod">
          <ac:chgData name="Hoiem, Derek W" userId="08a2a5d7-ecbe-4300-b3e9-ea7b21108f06" providerId="ADAL" clId="{56B97E5F-FBF2-4CA1-AC83-62102CBE087E}" dt="2025-12-02T04:26:59.208" v="1878" actId="20577"/>
          <ac:spMkLst>
            <pc:docMk/>
            <pc:sldMk cId="1436818429" sldId="1048"/>
            <ac:spMk id="3" creationId="{06860C1A-18D8-1366-EA3E-97DCEA18640B}"/>
          </ac:spMkLst>
        </pc:spChg>
      </pc:sldChg>
      <pc:sldChg chg="addSp delSp modSp mod modAnim">
        <pc:chgData name="Hoiem, Derek W" userId="08a2a5d7-ecbe-4300-b3e9-ea7b21108f06" providerId="ADAL" clId="{56B97E5F-FBF2-4CA1-AC83-62102CBE087E}" dt="2025-12-02T04:42:16.900" v="1913" actId="1076"/>
        <pc:sldMkLst>
          <pc:docMk/>
          <pc:sldMk cId="1856364700" sldId="1076"/>
        </pc:sldMkLst>
        <pc:spChg chg="mod">
          <ac:chgData name="Hoiem, Derek W" userId="08a2a5d7-ecbe-4300-b3e9-ea7b21108f06" providerId="ADAL" clId="{56B97E5F-FBF2-4CA1-AC83-62102CBE087E}" dt="2025-12-02T04:42:12.936" v="1912" actId="20577"/>
          <ac:spMkLst>
            <pc:docMk/>
            <pc:sldMk cId="1856364700" sldId="1076"/>
            <ac:spMk id="3" creationId="{43EA9A61-BC54-3900-2F63-74834DBD4440}"/>
          </ac:spMkLst>
        </pc:spChg>
        <pc:spChg chg="add del mod">
          <ac:chgData name="Hoiem, Derek W" userId="08a2a5d7-ecbe-4300-b3e9-ea7b21108f06" providerId="ADAL" clId="{56B97E5F-FBF2-4CA1-AC83-62102CBE087E}" dt="2025-12-02T04:41:56.429" v="1902" actId="478"/>
          <ac:spMkLst>
            <pc:docMk/>
            <pc:sldMk cId="1856364700" sldId="1076"/>
            <ac:spMk id="5" creationId="{0BBAC996-21CB-5237-249A-402B095EEF57}"/>
          </ac:spMkLst>
        </pc:spChg>
        <pc:spChg chg="mod">
          <ac:chgData name="Hoiem, Derek W" userId="08a2a5d7-ecbe-4300-b3e9-ea7b21108f06" providerId="ADAL" clId="{56B97E5F-FBF2-4CA1-AC83-62102CBE087E}" dt="2025-12-02T04:42:16.900" v="1913" actId="1076"/>
          <ac:spMkLst>
            <pc:docMk/>
            <pc:sldMk cId="1856364700" sldId="1076"/>
            <ac:spMk id="6" creationId="{533DA243-F052-9392-6F8D-E5F31BCC920A}"/>
          </ac:spMkLst>
        </pc:spChg>
        <pc:picChg chg="del">
          <ac:chgData name="Hoiem, Derek W" userId="08a2a5d7-ecbe-4300-b3e9-ea7b21108f06" providerId="ADAL" clId="{56B97E5F-FBF2-4CA1-AC83-62102CBE087E}" dt="2025-12-02T04:40:56.138" v="1892" actId="478"/>
          <ac:picMkLst>
            <pc:docMk/>
            <pc:sldMk cId="1856364700" sldId="1076"/>
            <ac:picMk id="4" creationId="{201C4DA5-1ABC-DC72-32B5-F78340BED14B}"/>
          </ac:picMkLst>
        </pc:picChg>
        <pc:picChg chg="add mod">
          <ac:chgData name="Hoiem, Derek W" userId="08a2a5d7-ecbe-4300-b3e9-ea7b21108f06" providerId="ADAL" clId="{56B97E5F-FBF2-4CA1-AC83-62102CBE087E}" dt="2025-12-02T04:41:49.454" v="1899" actId="1076"/>
          <ac:picMkLst>
            <pc:docMk/>
            <pc:sldMk cId="1856364700" sldId="1076"/>
            <ac:picMk id="7" creationId="{90615AC8-C72E-98B1-2913-E8E2B7145877}"/>
          </ac:picMkLst>
        </pc:picChg>
      </pc:sldChg>
      <pc:sldChg chg="addSp modSp mod">
        <pc:chgData name="Hoiem, Derek W" userId="08a2a5d7-ecbe-4300-b3e9-ea7b21108f06" providerId="ADAL" clId="{56B97E5F-FBF2-4CA1-AC83-62102CBE087E}" dt="2025-12-01T05:25:55.927" v="161" actId="14100"/>
        <pc:sldMkLst>
          <pc:docMk/>
          <pc:sldMk cId="1248993313" sldId="1080"/>
        </pc:sldMkLst>
        <pc:spChg chg="add mod">
          <ac:chgData name="Hoiem, Derek W" userId="08a2a5d7-ecbe-4300-b3e9-ea7b21108f06" providerId="ADAL" clId="{56B97E5F-FBF2-4CA1-AC83-62102CBE087E}" dt="2025-12-01T05:25:02.739" v="91" actId="20577"/>
          <ac:spMkLst>
            <pc:docMk/>
            <pc:sldMk cId="1248993313" sldId="1080"/>
            <ac:spMk id="4" creationId="{6EB4CF48-B7F9-D3D8-2EAD-B1A9BF3F149F}"/>
          </ac:spMkLst>
        </pc:spChg>
        <pc:spChg chg="add mod">
          <ac:chgData name="Hoiem, Derek W" userId="08a2a5d7-ecbe-4300-b3e9-ea7b21108f06" providerId="ADAL" clId="{56B97E5F-FBF2-4CA1-AC83-62102CBE087E}" dt="2025-12-01T05:25:32.879" v="116" actId="20577"/>
          <ac:spMkLst>
            <pc:docMk/>
            <pc:sldMk cId="1248993313" sldId="1080"/>
            <ac:spMk id="9" creationId="{89FD0A11-8E27-4F23-F47A-0B3F59680777}"/>
          </ac:spMkLst>
        </pc:spChg>
        <pc:spChg chg="add mod">
          <ac:chgData name="Hoiem, Derek W" userId="08a2a5d7-ecbe-4300-b3e9-ea7b21108f06" providerId="ADAL" clId="{56B97E5F-FBF2-4CA1-AC83-62102CBE087E}" dt="2025-12-01T05:25:55.927" v="161" actId="14100"/>
          <ac:spMkLst>
            <pc:docMk/>
            <pc:sldMk cId="1248993313" sldId="1080"/>
            <ac:spMk id="12" creationId="{C1C07180-FA00-783F-3925-8BA5225EDEC1}"/>
          </ac:spMkLst>
        </pc:spChg>
        <pc:cxnChg chg="add">
          <ac:chgData name="Hoiem, Derek W" userId="08a2a5d7-ecbe-4300-b3e9-ea7b21108f06" providerId="ADAL" clId="{56B97E5F-FBF2-4CA1-AC83-62102CBE087E}" dt="2025-12-01T05:25:10.604" v="92" actId="11529"/>
          <ac:cxnSpMkLst>
            <pc:docMk/>
            <pc:sldMk cId="1248993313" sldId="1080"/>
            <ac:cxnSpMk id="6" creationId="{9E01FF74-1ADC-EA6B-A596-8FBED4C8BF50}"/>
          </ac:cxnSpMkLst>
        </pc:cxnChg>
        <pc:cxnChg chg="add mod">
          <ac:chgData name="Hoiem, Derek W" userId="08a2a5d7-ecbe-4300-b3e9-ea7b21108f06" providerId="ADAL" clId="{56B97E5F-FBF2-4CA1-AC83-62102CBE087E}" dt="2025-12-01T05:25:25.635" v="95" actId="14100"/>
          <ac:cxnSpMkLst>
            <pc:docMk/>
            <pc:sldMk cId="1248993313" sldId="1080"/>
            <ac:cxnSpMk id="7" creationId="{DCB4A208-0025-3910-0DFE-379CE47195AD}"/>
          </ac:cxnSpMkLst>
        </pc:cxnChg>
        <pc:cxnChg chg="add mod">
          <ac:chgData name="Hoiem, Derek W" userId="08a2a5d7-ecbe-4300-b3e9-ea7b21108f06" providerId="ADAL" clId="{56B97E5F-FBF2-4CA1-AC83-62102CBE087E}" dt="2025-12-01T05:25:41.353" v="119" actId="14100"/>
          <ac:cxnSpMkLst>
            <pc:docMk/>
            <pc:sldMk cId="1248993313" sldId="1080"/>
            <ac:cxnSpMk id="10" creationId="{609851CD-C51B-4E0B-D0D3-14B1FE4A1922}"/>
          </ac:cxnSpMkLst>
        </pc:cxnChg>
      </pc:sldChg>
      <pc:sldChg chg="addSp modSp mod">
        <pc:chgData name="Hoiem, Derek W" userId="08a2a5d7-ecbe-4300-b3e9-ea7b21108f06" providerId="ADAL" clId="{56B97E5F-FBF2-4CA1-AC83-62102CBE087E}" dt="2025-12-01T05:32:18.689" v="460" actId="20577"/>
        <pc:sldMkLst>
          <pc:docMk/>
          <pc:sldMk cId="2968529523" sldId="1082"/>
        </pc:sldMkLst>
        <pc:spChg chg="add mod">
          <ac:chgData name="Hoiem, Derek W" userId="08a2a5d7-ecbe-4300-b3e9-ea7b21108f06" providerId="ADAL" clId="{56B97E5F-FBF2-4CA1-AC83-62102CBE087E}" dt="2025-12-01T05:29:47.513" v="177" actId="1076"/>
          <ac:spMkLst>
            <pc:docMk/>
            <pc:sldMk cId="2968529523" sldId="1082"/>
            <ac:spMk id="4" creationId="{6FE3BE33-40B1-647B-7797-E4E763A2FD8E}"/>
          </ac:spMkLst>
        </pc:spChg>
        <pc:spChg chg="add mod">
          <ac:chgData name="Hoiem, Derek W" userId="08a2a5d7-ecbe-4300-b3e9-ea7b21108f06" providerId="ADAL" clId="{56B97E5F-FBF2-4CA1-AC83-62102CBE087E}" dt="2025-12-01T05:29:59.578" v="198" actId="1076"/>
          <ac:spMkLst>
            <pc:docMk/>
            <pc:sldMk cId="2968529523" sldId="1082"/>
            <ac:spMk id="7" creationId="{E2410BE7-5BD4-5FC2-BB6B-3DA302A37B85}"/>
          </ac:spMkLst>
        </pc:spChg>
        <pc:spChg chg="mod">
          <ac:chgData name="Hoiem, Derek W" userId="08a2a5d7-ecbe-4300-b3e9-ea7b21108f06" providerId="ADAL" clId="{56B97E5F-FBF2-4CA1-AC83-62102CBE087E}" dt="2025-12-01T05:32:18.689" v="460" actId="20577"/>
          <ac:spMkLst>
            <pc:docMk/>
            <pc:sldMk cId="2968529523" sldId="1082"/>
            <ac:spMk id="11" creationId="{8CBB6005-8DC4-CE51-DB9D-11B3C8A0DAC5}"/>
          </ac:spMkLst>
        </pc:spChg>
        <pc:cxnChg chg="add">
          <ac:chgData name="Hoiem, Derek W" userId="08a2a5d7-ecbe-4300-b3e9-ea7b21108f06" providerId="ADAL" clId="{56B97E5F-FBF2-4CA1-AC83-62102CBE087E}" dt="2025-12-01T05:30:09.982" v="199" actId="11529"/>
          <ac:cxnSpMkLst>
            <pc:docMk/>
            <pc:sldMk cId="2968529523" sldId="1082"/>
            <ac:cxnSpMk id="9" creationId="{12517F87-2472-5B1C-4B9C-5F444A0D976A}"/>
          </ac:cxnSpMkLst>
        </pc:cxnChg>
        <pc:cxnChg chg="add mod">
          <ac:chgData name="Hoiem, Derek W" userId="08a2a5d7-ecbe-4300-b3e9-ea7b21108f06" providerId="ADAL" clId="{56B97E5F-FBF2-4CA1-AC83-62102CBE087E}" dt="2025-12-01T05:30:14.995" v="202" actId="14100"/>
          <ac:cxnSpMkLst>
            <pc:docMk/>
            <pc:sldMk cId="2968529523" sldId="1082"/>
            <ac:cxnSpMk id="13" creationId="{8DFBA4BF-4F20-618D-4869-21C5FE401955}"/>
          </ac:cxnSpMkLst>
        </pc:cxnChg>
      </pc:sldChg>
      <pc:sldChg chg="modSp mod">
        <pc:chgData name="Hoiem, Derek W" userId="08a2a5d7-ecbe-4300-b3e9-ea7b21108f06" providerId="ADAL" clId="{56B97E5F-FBF2-4CA1-AC83-62102CBE087E}" dt="2025-12-01T05:40:46.779" v="624" actId="20577"/>
        <pc:sldMkLst>
          <pc:docMk/>
          <pc:sldMk cId="3650989220" sldId="1084"/>
        </pc:sldMkLst>
        <pc:spChg chg="mod">
          <ac:chgData name="Hoiem, Derek W" userId="08a2a5d7-ecbe-4300-b3e9-ea7b21108f06" providerId="ADAL" clId="{56B97E5F-FBF2-4CA1-AC83-62102CBE087E}" dt="2025-12-01T05:40:46.779" v="624" actId="20577"/>
          <ac:spMkLst>
            <pc:docMk/>
            <pc:sldMk cId="3650989220" sldId="1084"/>
            <ac:spMk id="2" creationId="{4112EA0B-253C-14D2-4D54-0198CFE7F657}"/>
          </ac:spMkLst>
        </pc:spChg>
      </pc:sldChg>
      <pc:sldChg chg="addSp delSp modSp mod modAnim">
        <pc:chgData name="Hoiem, Derek W" userId="08a2a5d7-ecbe-4300-b3e9-ea7b21108f06" providerId="ADAL" clId="{56B97E5F-FBF2-4CA1-AC83-62102CBE087E}" dt="2025-12-01T05:23:53.413" v="63"/>
        <pc:sldMkLst>
          <pc:docMk/>
          <pc:sldMk cId="522111580" sldId="1086"/>
        </pc:sldMkLst>
        <pc:spChg chg="del">
          <ac:chgData name="Hoiem, Derek W" userId="08a2a5d7-ecbe-4300-b3e9-ea7b21108f06" providerId="ADAL" clId="{56B97E5F-FBF2-4CA1-AC83-62102CBE087E}" dt="2025-12-01T05:22:56.893" v="6" actId="478"/>
          <ac:spMkLst>
            <pc:docMk/>
            <pc:sldMk cId="522111580" sldId="1086"/>
            <ac:spMk id="2" creationId="{567C5946-4F08-8A0D-1558-86B2EFB861A2}"/>
          </ac:spMkLst>
        </pc:spChg>
        <pc:spChg chg="add del mod">
          <ac:chgData name="Hoiem, Derek W" userId="08a2a5d7-ecbe-4300-b3e9-ea7b21108f06" providerId="ADAL" clId="{56B97E5F-FBF2-4CA1-AC83-62102CBE087E}" dt="2025-12-01T05:22:55.812" v="5" actId="478"/>
          <ac:spMkLst>
            <pc:docMk/>
            <pc:sldMk cId="522111580" sldId="1086"/>
            <ac:spMk id="5" creationId="{79BB3F89-1DF1-6BD0-B20A-C89065CDE051}"/>
          </ac:spMkLst>
        </pc:spChg>
        <pc:spChg chg="add mod">
          <ac:chgData name="Hoiem, Derek W" userId="08a2a5d7-ecbe-4300-b3e9-ea7b21108f06" providerId="ADAL" clId="{56B97E5F-FBF2-4CA1-AC83-62102CBE087E}" dt="2025-12-01T05:23:30.768" v="60" actId="20577"/>
          <ac:spMkLst>
            <pc:docMk/>
            <pc:sldMk cId="522111580" sldId="1086"/>
            <ac:spMk id="6" creationId="{EFC8F841-39C2-0097-D9CE-81011673B0D6}"/>
          </ac:spMkLst>
        </pc:spChg>
        <pc:picChg chg="add mod">
          <ac:chgData name="Hoiem, Derek W" userId="08a2a5d7-ecbe-4300-b3e9-ea7b21108f06" providerId="ADAL" clId="{56B97E5F-FBF2-4CA1-AC83-62102CBE087E}" dt="2025-12-01T05:23:00.367" v="7" actId="1076"/>
          <ac:picMkLst>
            <pc:docMk/>
            <pc:sldMk cId="522111580" sldId="1086"/>
            <ac:picMk id="3" creationId="{FE397052-107A-811F-2511-D2F8E4E38FC0}"/>
          </ac:picMkLst>
        </pc:picChg>
        <pc:picChg chg="del">
          <ac:chgData name="Hoiem, Derek W" userId="08a2a5d7-ecbe-4300-b3e9-ea7b21108f06" providerId="ADAL" clId="{56B97E5F-FBF2-4CA1-AC83-62102CBE087E}" dt="2025-12-01T05:22:43.073" v="2" actId="478"/>
          <ac:picMkLst>
            <pc:docMk/>
            <pc:sldMk cId="522111580" sldId="1086"/>
            <ac:picMk id="4" creationId="{45679B25-D132-678D-5B5D-329FD2785FB4}"/>
          </ac:picMkLst>
        </pc:picChg>
      </pc:sldChg>
      <pc:sldChg chg="addSp delSp modSp mod">
        <pc:chgData name="Hoiem, Derek W" userId="08a2a5d7-ecbe-4300-b3e9-ea7b21108f06" providerId="ADAL" clId="{56B97E5F-FBF2-4CA1-AC83-62102CBE087E}" dt="2025-12-02T04:39:36.410" v="1891"/>
        <pc:sldMkLst>
          <pc:docMk/>
          <pc:sldMk cId="4090372733" sldId="1087"/>
        </pc:sldMkLst>
        <pc:spChg chg="mod">
          <ac:chgData name="Hoiem, Derek W" userId="08a2a5d7-ecbe-4300-b3e9-ea7b21108f06" providerId="ADAL" clId="{56B97E5F-FBF2-4CA1-AC83-62102CBE087E}" dt="2025-12-02T04:39:28.094" v="1887" actId="1076"/>
          <ac:spMkLst>
            <pc:docMk/>
            <pc:sldMk cId="4090372733" sldId="1087"/>
            <ac:spMk id="2" creationId="{EFEE1F92-6D21-9A3C-4CFC-2C018156F407}"/>
          </ac:spMkLst>
        </pc:spChg>
        <pc:spChg chg="add mod">
          <ac:chgData name="Hoiem, Derek W" userId="08a2a5d7-ecbe-4300-b3e9-ea7b21108f06" providerId="ADAL" clId="{56B97E5F-FBF2-4CA1-AC83-62102CBE087E}" dt="2025-12-02T04:39:36.410" v="1891"/>
          <ac:spMkLst>
            <pc:docMk/>
            <pc:sldMk cId="4090372733" sldId="1087"/>
            <ac:spMk id="3" creationId="{33C86BB4-6F9E-E4CF-AE54-2E27F9A02C15}"/>
          </ac:spMkLst>
        </pc:spChg>
        <pc:spChg chg="del">
          <ac:chgData name="Hoiem, Derek W" userId="08a2a5d7-ecbe-4300-b3e9-ea7b21108f06" providerId="ADAL" clId="{56B97E5F-FBF2-4CA1-AC83-62102CBE087E}" dt="2025-12-02T04:39:35.168" v="1890" actId="478"/>
          <ac:spMkLst>
            <pc:docMk/>
            <pc:sldMk cId="4090372733" sldId="1087"/>
            <ac:spMk id="6" creationId="{DA3D85B2-7300-2EF5-3C56-3A1DE94ABF9D}"/>
          </ac:spMkLst>
        </pc:spChg>
        <pc:picChg chg="add mod">
          <ac:chgData name="Hoiem, Derek W" userId="08a2a5d7-ecbe-4300-b3e9-ea7b21108f06" providerId="ADAL" clId="{56B97E5F-FBF2-4CA1-AC83-62102CBE087E}" dt="2025-12-02T04:39:36.410" v="1891"/>
          <ac:picMkLst>
            <pc:docMk/>
            <pc:sldMk cId="4090372733" sldId="1087"/>
            <ac:picMk id="4" creationId="{2B1A4922-7A2F-2356-06D1-46D90B904869}"/>
          </ac:picMkLst>
        </pc:picChg>
        <pc:picChg chg="del mod">
          <ac:chgData name="Hoiem, Derek W" userId="08a2a5d7-ecbe-4300-b3e9-ea7b21108f06" providerId="ADAL" clId="{56B97E5F-FBF2-4CA1-AC83-62102CBE087E}" dt="2025-12-02T04:39:33.102" v="1889" actId="478"/>
          <ac:picMkLst>
            <pc:docMk/>
            <pc:sldMk cId="4090372733" sldId="1087"/>
            <ac:picMk id="8" creationId="{8C2927CE-FA79-2593-A7B6-12EB2943CED3}"/>
          </ac:picMkLst>
        </pc:picChg>
      </pc:sldChg>
      <pc:sldChg chg="modNotesTx">
        <pc:chgData name="Hoiem, Derek W" userId="08a2a5d7-ecbe-4300-b3e9-ea7b21108f06" providerId="ADAL" clId="{56B97E5F-FBF2-4CA1-AC83-62102CBE087E}" dt="2025-12-01T05:40:23.977" v="614" actId="20577"/>
        <pc:sldMkLst>
          <pc:docMk/>
          <pc:sldMk cId="1159615653" sldId="1089"/>
        </pc:sldMkLst>
      </pc:sldChg>
      <pc:sldChg chg="modSp mod">
        <pc:chgData name="Hoiem, Derek W" userId="08a2a5d7-ecbe-4300-b3e9-ea7b21108f06" providerId="ADAL" clId="{56B97E5F-FBF2-4CA1-AC83-62102CBE087E}" dt="2025-12-01T05:51:34.989" v="855" actId="20577"/>
        <pc:sldMkLst>
          <pc:docMk/>
          <pc:sldMk cId="4060465116" sldId="1095"/>
        </pc:sldMkLst>
        <pc:spChg chg="mod">
          <ac:chgData name="Hoiem, Derek W" userId="08a2a5d7-ecbe-4300-b3e9-ea7b21108f06" providerId="ADAL" clId="{56B97E5F-FBF2-4CA1-AC83-62102CBE087E}" dt="2025-12-01T05:51:34.989" v="855" actId="20577"/>
          <ac:spMkLst>
            <pc:docMk/>
            <pc:sldMk cId="4060465116" sldId="1095"/>
            <ac:spMk id="7" creationId="{EE8BFB70-8CB2-0B72-F69F-BAA6F520F935}"/>
          </ac:spMkLst>
        </pc:spChg>
      </pc:sldChg>
      <pc:sldChg chg="addSp modSp mod">
        <pc:chgData name="Hoiem, Derek W" userId="08a2a5d7-ecbe-4300-b3e9-ea7b21108f06" providerId="ADAL" clId="{56B97E5F-FBF2-4CA1-AC83-62102CBE087E}" dt="2025-12-01T05:49:11.417" v="831" actId="20577"/>
        <pc:sldMkLst>
          <pc:docMk/>
          <pc:sldMk cId="1486367962" sldId="1096"/>
        </pc:sldMkLst>
        <pc:spChg chg="mod">
          <ac:chgData name="Hoiem, Derek W" userId="08a2a5d7-ecbe-4300-b3e9-ea7b21108f06" providerId="ADAL" clId="{56B97E5F-FBF2-4CA1-AC83-62102CBE087E}" dt="2025-12-01T05:49:11.417" v="831" actId="20577"/>
          <ac:spMkLst>
            <pc:docMk/>
            <pc:sldMk cId="1486367962" sldId="1096"/>
            <ac:spMk id="2" creationId="{4845600A-163D-0E18-A6F6-546CF443A6DC}"/>
          </ac:spMkLst>
        </pc:spChg>
        <pc:spChg chg="add mod">
          <ac:chgData name="Hoiem, Derek W" userId="08a2a5d7-ecbe-4300-b3e9-ea7b21108f06" providerId="ADAL" clId="{56B97E5F-FBF2-4CA1-AC83-62102CBE087E}" dt="2025-12-01T05:44:33.043" v="742" actId="1076"/>
          <ac:spMkLst>
            <pc:docMk/>
            <pc:sldMk cId="1486367962" sldId="1096"/>
            <ac:spMk id="4" creationId="{619002ED-6BB8-6AA2-BF71-FDD9BC3F343C}"/>
          </ac:spMkLst>
        </pc:spChg>
        <pc:spChg chg="add mod">
          <ac:chgData name="Hoiem, Derek W" userId="08a2a5d7-ecbe-4300-b3e9-ea7b21108f06" providerId="ADAL" clId="{56B97E5F-FBF2-4CA1-AC83-62102CBE087E}" dt="2025-12-01T05:45:02.114" v="816" actId="20577"/>
          <ac:spMkLst>
            <pc:docMk/>
            <pc:sldMk cId="1486367962" sldId="1096"/>
            <ac:spMk id="7" creationId="{57A08775-C533-688C-28A3-43FB7B599D3D}"/>
          </ac:spMkLst>
        </pc:spChg>
        <pc:cxnChg chg="add">
          <ac:chgData name="Hoiem, Derek W" userId="08a2a5d7-ecbe-4300-b3e9-ea7b21108f06" providerId="ADAL" clId="{56B97E5F-FBF2-4CA1-AC83-62102CBE087E}" dt="2025-12-01T05:45:12.795" v="817" actId="11529"/>
          <ac:cxnSpMkLst>
            <pc:docMk/>
            <pc:sldMk cId="1486367962" sldId="1096"/>
            <ac:cxnSpMk id="9" creationId="{05550DE4-75BA-D3A9-4CCA-719179944B34}"/>
          </ac:cxnSpMkLst>
        </pc:cxnChg>
        <pc:cxnChg chg="add mod">
          <ac:chgData name="Hoiem, Derek W" userId="08a2a5d7-ecbe-4300-b3e9-ea7b21108f06" providerId="ADAL" clId="{56B97E5F-FBF2-4CA1-AC83-62102CBE087E}" dt="2025-12-01T05:45:20.080" v="820" actId="1076"/>
          <ac:cxnSpMkLst>
            <pc:docMk/>
            <pc:sldMk cId="1486367962" sldId="1096"/>
            <ac:cxnSpMk id="10" creationId="{F8BFC1EA-986B-FC65-2706-8237189D309B}"/>
          </ac:cxnSpMkLst>
        </pc:cxnChg>
      </pc:sldChg>
      <pc:sldChg chg="modSp mod">
        <pc:chgData name="Hoiem, Derek W" userId="08a2a5d7-ecbe-4300-b3e9-ea7b21108f06" providerId="ADAL" clId="{56B97E5F-FBF2-4CA1-AC83-62102CBE087E}" dt="2025-12-01T05:55:04.287" v="858" actId="1036"/>
        <pc:sldMkLst>
          <pc:docMk/>
          <pc:sldMk cId="513230136" sldId="1097"/>
        </pc:sldMkLst>
        <pc:cxnChg chg="mod">
          <ac:chgData name="Hoiem, Derek W" userId="08a2a5d7-ecbe-4300-b3e9-ea7b21108f06" providerId="ADAL" clId="{56B97E5F-FBF2-4CA1-AC83-62102CBE087E}" dt="2025-12-01T05:55:04.287" v="858" actId="1036"/>
          <ac:cxnSpMkLst>
            <pc:docMk/>
            <pc:sldMk cId="513230136" sldId="1097"/>
            <ac:cxnSpMk id="13" creationId="{B012346C-97D4-FF92-0AF5-85F0AA200E56}"/>
          </ac:cxnSpMkLst>
        </pc:cxnChg>
      </pc:sldChg>
      <pc:sldChg chg="add del">
        <pc:chgData name="Hoiem, Derek W" userId="08a2a5d7-ecbe-4300-b3e9-ea7b21108f06" providerId="ADAL" clId="{56B97E5F-FBF2-4CA1-AC83-62102CBE087E}" dt="2025-12-02T03:36:54.165" v="1162" actId="47"/>
        <pc:sldMkLst>
          <pc:docMk/>
          <pc:sldMk cId="2670775488" sldId="1101"/>
        </pc:sldMkLst>
      </pc:sldChg>
      <pc:sldChg chg="addSp delSp modSp mod">
        <pc:chgData name="Hoiem, Derek W" userId="08a2a5d7-ecbe-4300-b3e9-ea7b21108f06" providerId="ADAL" clId="{56B97E5F-FBF2-4CA1-AC83-62102CBE087E}" dt="2025-12-02T04:39:08.852" v="1886" actId="20577"/>
        <pc:sldMkLst>
          <pc:docMk/>
          <pc:sldMk cId="474884232" sldId="1105"/>
        </pc:sldMkLst>
        <pc:spChg chg="mod">
          <ac:chgData name="Hoiem, Derek W" userId="08a2a5d7-ecbe-4300-b3e9-ea7b21108f06" providerId="ADAL" clId="{56B97E5F-FBF2-4CA1-AC83-62102CBE087E}" dt="2025-12-02T04:39:08.852" v="1886" actId="20577"/>
          <ac:spMkLst>
            <pc:docMk/>
            <pc:sldMk cId="474884232" sldId="1105"/>
            <ac:spMk id="6" creationId="{CD7913B5-00F3-C0F9-D5A7-51EFA9DA3B1E}"/>
          </ac:spMkLst>
        </pc:spChg>
        <pc:picChg chg="add mod">
          <ac:chgData name="Hoiem, Derek W" userId="08a2a5d7-ecbe-4300-b3e9-ea7b21108f06" providerId="ADAL" clId="{56B97E5F-FBF2-4CA1-AC83-62102CBE087E}" dt="2025-12-02T04:38:59.694" v="1883" actId="1076"/>
          <ac:picMkLst>
            <pc:docMk/>
            <pc:sldMk cId="474884232" sldId="1105"/>
            <ac:picMk id="4" creationId="{1268CDAC-7ED5-8F12-DE74-D0DC2A17A1B4}"/>
          </ac:picMkLst>
        </pc:picChg>
        <pc:picChg chg="del">
          <ac:chgData name="Hoiem, Derek W" userId="08a2a5d7-ecbe-4300-b3e9-ea7b21108f06" providerId="ADAL" clId="{56B97E5F-FBF2-4CA1-AC83-62102CBE087E}" dt="2025-12-02T04:38:54.839" v="1879" actId="478"/>
          <ac:picMkLst>
            <pc:docMk/>
            <pc:sldMk cId="474884232" sldId="1105"/>
            <ac:picMk id="8" creationId="{4868AF8A-B433-A08E-22CE-7E0AF252326A}"/>
          </ac:picMkLst>
        </pc:picChg>
      </pc:sldChg>
      <pc:sldChg chg="addSp modSp new mod">
        <pc:chgData name="Hoiem, Derek W" userId="08a2a5d7-ecbe-4300-b3e9-ea7b21108f06" providerId="ADAL" clId="{56B97E5F-FBF2-4CA1-AC83-62102CBE087E}" dt="2025-12-02T04:16:44.902" v="1794" actId="1076"/>
        <pc:sldMkLst>
          <pc:docMk/>
          <pc:sldMk cId="3664437778" sldId="1106"/>
        </pc:sldMkLst>
        <pc:spChg chg="mod">
          <ac:chgData name="Hoiem, Derek W" userId="08a2a5d7-ecbe-4300-b3e9-ea7b21108f06" providerId="ADAL" clId="{56B97E5F-FBF2-4CA1-AC83-62102CBE087E}" dt="2025-12-02T04:14:01.717" v="1782" actId="20577"/>
          <ac:spMkLst>
            <pc:docMk/>
            <pc:sldMk cId="3664437778" sldId="1106"/>
            <ac:spMk id="2" creationId="{04FCE271-D5A1-C3B4-DE45-176F1BF030EF}"/>
          </ac:spMkLst>
        </pc:spChg>
        <pc:spChg chg="mod">
          <ac:chgData name="Hoiem, Derek W" userId="08a2a5d7-ecbe-4300-b3e9-ea7b21108f06" providerId="ADAL" clId="{56B97E5F-FBF2-4CA1-AC83-62102CBE087E}" dt="2025-12-02T04:16:42.392" v="1793" actId="404"/>
          <ac:spMkLst>
            <pc:docMk/>
            <pc:sldMk cId="3664437778" sldId="1106"/>
            <ac:spMk id="3" creationId="{337FBD92-8C87-FB2F-E88A-2ECC07EF5E31}"/>
          </ac:spMkLst>
        </pc:spChg>
        <pc:spChg chg="add">
          <ac:chgData name="Hoiem, Derek W" userId="08a2a5d7-ecbe-4300-b3e9-ea7b21108f06" providerId="ADAL" clId="{56B97E5F-FBF2-4CA1-AC83-62102CBE087E}" dt="2025-12-02T04:16:14.877" v="1787"/>
          <ac:spMkLst>
            <pc:docMk/>
            <pc:sldMk cId="3664437778" sldId="1106"/>
            <ac:spMk id="4" creationId="{6B1947CF-B329-C3EA-B8F9-9273D3C105C0}"/>
          </ac:spMkLst>
        </pc:spChg>
        <pc:picChg chg="add mod">
          <ac:chgData name="Hoiem, Derek W" userId="08a2a5d7-ecbe-4300-b3e9-ea7b21108f06" providerId="ADAL" clId="{56B97E5F-FBF2-4CA1-AC83-62102CBE087E}" dt="2025-12-02T04:16:44.902" v="1794" actId="1076"/>
          <ac:picMkLst>
            <pc:docMk/>
            <pc:sldMk cId="3664437778" sldId="1106"/>
            <ac:picMk id="6" creationId="{6D4366DF-DC51-391B-9E3D-BF4FC0093D95}"/>
          </ac:picMkLst>
        </pc:picChg>
      </pc:sldChg>
      <pc:sldChg chg="addSp modSp new mod">
        <pc:chgData name="Hoiem, Derek W" userId="08a2a5d7-ecbe-4300-b3e9-ea7b21108f06" providerId="ADAL" clId="{56B97E5F-FBF2-4CA1-AC83-62102CBE087E}" dt="2025-12-02T03:36:04.791" v="1157" actId="1076"/>
        <pc:sldMkLst>
          <pc:docMk/>
          <pc:sldMk cId="399671592" sldId="1107"/>
        </pc:sldMkLst>
        <pc:spChg chg="mod">
          <ac:chgData name="Hoiem, Derek W" userId="08a2a5d7-ecbe-4300-b3e9-ea7b21108f06" providerId="ADAL" clId="{56B97E5F-FBF2-4CA1-AC83-62102CBE087E}" dt="2025-12-02T03:35:53.247" v="1155" actId="20577"/>
          <ac:spMkLst>
            <pc:docMk/>
            <pc:sldMk cId="399671592" sldId="1107"/>
            <ac:spMk id="2" creationId="{FB96B220-2438-4DC6-CABC-43086E84B9C6}"/>
          </ac:spMkLst>
        </pc:spChg>
        <pc:spChg chg="add">
          <ac:chgData name="Hoiem, Derek W" userId="08a2a5d7-ecbe-4300-b3e9-ea7b21108f06" providerId="ADAL" clId="{56B97E5F-FBF2-4CA1-AC83-62102CBE087E}" dt="2025-12-02T03:34:24.850" v="1079"/>
          <ac:spMkLst>
            <pc:docMk/>
            <pc:sldMk cId="399671592" sldId="1107"/>
            <ac:spMk id="4" creationId="{F86DE50F-4006-D7DC-D4A5-12BC9A6B0938}"/>
          </ac:spMkLst>
        </pc:spChg>
        <pc:spChg chg="add mod">
          <ac:chgData name="Hoiem, Derek W" userId="08a2a5d7-ecbe-4300-b3e9-ea7b21108f06" providerId="ADAL" clId="{56B97E5F-FBF2-4CA1-AC83-62102CBE087E}" dt="2025-12-02T03:36:04.791" v="1157" actId="1076"/>
          <ac:spMkLst>
            <pc:docMk/>
            <pc:sldMk cId="399671592" sldId="1107"/>
            <ac:spMk id="8" creationId="{967D79D9-6D0E-2D04-2AB6-209CC485890C}"/>
          </ac:spMkLst>
        </pc:spChg>
        <pc:picChg chg="add mod">
          <ac:chgData name="Hoiem, Derek W" userId="08a2a5d7-ecbe-4300-b3e9-ea7b21108f06" providerId="ADAL" clId="{56B97E5F-FBF2-4CA1-AC83-62102CBE087E}" dt="2025-12-02T03:35:35.616" v="1143" actId="1076"/>
          <ac:picMkLst>
            <pc:docMk/>
            <pc:sldMk cId="399671592" sldId="1107"/>
            <ac:picMk id="6" creationId="{4EA27C19-F999-CCE4-AD04-4A4C91F2C374}"/>
          </ac:picMkLst>
        </pc:picChg>
      </pc:sldChg>
      <pc:sldChg chg="addSp modSp new mod">
        <pc:chgData name="Hoiem, Derek W" userId="08a2a5d7-ecbe-4300-b3e9-ea7b21108f06" providerId="ADAL" clId="{56B97E5F-FBF2-4CA1-AC83-62102CBE087E}" dt="2025-12-02T03:42:26.938" v="1233" actId="1076"/>
        <pc:sldMkLst>
          <pc:docMk/>
          <pc:sldMk cId="2172270150" sldId="1108"/>
        </pc:sldMkLst>
        <pc:spChg chg="mod">
          <ac:chgData name="Hoiem, Derek W" userId="08a2a5d7-ecbe-4300-b3e9-ea7b21108f06" providerId="ADAL" clId="{56B97E5F-FBF2-4CA1-AC83-62102CBE087E}" dt="2025-12-02T03:42:17.705" v="1229" actId="20577"/>
          <ac:spMkLst>
            <pc:docMk/>
            <pc:sldMk cId="2172270150" sldId="1108"/>
            <ac:spMk id="2" creationId="{54D1C74A-C6DC-00BD-11C5-D8C5F91634F5}"/>
          </ac:spMkLst>
        </pc:spChg>
        <pc:picChg chg="add mod">
          <ac:chgData name="Hoiem, Derek W" userId="08a2a5d7-ecbe-4300-b3e9-ea7b21108f06" providerId="ADAL" clId="{56B97E5F-FBF2-4CA1-AC83-62102CBE087E}" dt="2025-12-02T03:42:26.938" v="1233" actId="1076"/>
          <ac:picMkLst>
            <pc:docMk/>
            <pc:sldMk cId="2172270150" sldId="1108"/>
            <ac:picMk id="5" creationId="{A5D05473-5D25-62E9-E0B6-4038E06B05B7}"/>
          </ac:picMkLst>
        </pc:picChg>
      </pc:sldChg>
      <pc:sldChg chg="addSp modSp new mod">
        <pc:chgData name="Hoiem, Derek W" userId="08a2a5d7-ecbe-4300-b3e9-ea7b21108f06" providerId="ADAL" clId="{56B97E5F-FBF2-4CA1-AC83-62102CBE087E}" dt="2025-12-02T03:47:35.897" v="1343"/>
        <pc:sldMkLst>
          <pc:docMk/>
          <pc:sldMk cId="1865640815" sldId="1109"/>
        </pc:sldMkLst>
        <pc:spChg chg="mod">
          <ac:chgData name="Hoiem, Derek W" userId="08a2a5d7-ecbe-4300-b3e9-ea7b21108f06" providerId="ADAL" clId="{56B97E5F-FBF2-4CA1-AC83-62102CBE087E}" dt="2025-12-02T03:44:14.808" v="1248" actId="20577"/>
          <ac:spMkLst>
            <pc:docMk/>
            <pc:sldMk cId="1865640815" sldId="1109"/>
            <ac:spMk id="2" creationId="{FE635810-D5E0-663E-14F9-CC836A065005}"/>
          </ac:spMkLst>
        </pc:spChg>
        <pc:spChg chg="add mod">
          <ac:chgData name="Hoiem, Derek W" userId="08a2a5d7-ecbe-4300-b3e9-ea7b21108f06" providerId="ADAL" clId="{56B97E5F-FBF2-4CA1-AC83-62102CBE087E}" dt="2025-12-02T03:47:35.897" v="1343"/>
          <ac:spMkLst>
            <pc:docMk/>
            <pc:sldMk cId="1865640815" sldId="1109"/>
            <ac:spMk id="6" creationId="{BE67AF62-2826-8597-DEFB-96E79A324293}"/>
          </ac:spMkLst>
        </pc:spChg>
        <pc:picChg chg="add mod">
          <ac:chgData name="Hoiem, Derek W" userId="08a2a5d7-ecbe-4300-b3e9-ea7b21108f06" providerId="ADAL" clId="{56B97E5F-FBF2-4CA1-AC83-62102CBE087E}" dt="2025-12-02T03:44:35.983" v="1254" actId="1076"/>
          <ac:picMkLst>
            <pc:docMk/>
            <pc:sldMk cId="1865640815" sldId="1109"/>
            <ac:picMk id="5" creationId="{D09A308E-006B-14AB-C91A-58D84E248DE9}"/>
          </ac:picMkLst>
        </pc:picChg>
      </pc:sldChg>
      <pc:sldChg chg="addSp modSp new mod">
        <pc:chgData name="Hoiem, Derek W" userId="08a2a5d7-ecbe-4300-b3e9-ea7b21108f06" providerId="ADAL" clId="{56B97E5F-FBF2-4CA1-AC83-62102CBE087E}" dt="2025-12-02T03:47:37.007" v="1344"/>
        <pc:sldMkLst>
          <pc:docMk/>
          <pc:sldMk cId="94230965" sldId="1110"/>
        </pc:sldMkLst>
        <pc:spChg chg="add mod">
          <ac:chgData name="Hoiem, Derek W" userId="08a2a5d7-ecbe-4300-b3e9-ea7b21108f06" providerId="ADAL" clId="{56B97E5F-FBF2-4CA1-AC83-62102CBE087E}" dt="2025-12-02T03:47:37.007" v="1344"/>
          <ac:spMkLst>
            <pc:docMk/>
            <pc:sldMk cId="94230965" sldId="1110"/>
            <ac:spMk id="6" creationId="{71EFF383-AEC2-40C3-2912-755471AFC379}"/>
          </ac:spMkLst>
        </pc:spChg>
        <pc:picChg chg="add mod">
          <ac:chgData name="Hoiem, Derek W" userId="08a2a5d7-ecbe-4300-b3e9-ea7b21108f06" providerId="ADAL" clId="{56B97E5F-FBF2-4CA1-AC83-62102CBE087E}" dt="2025-12-02T03:45:47.629" v="1258" actId="14100"/>
          <ac:picMkLst>
            <pc:docMk/>
            <pc:sldMk cId="94230965" sldId="1110"/>
            <ac:picMk id="5" creationId="{D95ED6E5-47CE-8C17-BDC2-1DE4BFA11342}"/>
          </ac:picMkLst>
        </pc:picChg>
      </pc:sldChg>
      <pc:sldChg chg="addSp modSp new mod">
        <pc:chgData name="Hoiem, Derek W" userId="08a2a5d7-ecbe-4300-b3e9-ea7b21108f06" providerId="ADAL" clId="{56B97E5F-FBF2-4CA1-AC83-62102CBE087E}" dt="2025-12-02T03:47:32.151" v="1342" actId="20577"/>
        <pc:sldMkLst>
          <pc:docMk/>
          <pc:sldMk cId="2575182817" sldId="1111"/>
        </pc:sldMkLst>
        <pc:spChg chg="add mod">
          <ac:chgData name="Hoiem, Derek W" userId="08a2a5d7-ecbe-4300-b3e9-ea7b21108f06" providerId="ADAL" clId="{56B97E5F-FBF2-4CA1-AC83-62102CBE087E}" dt="2025-12-02T03:47:32.151" v="1342" actId="20577"/>
          <ac:spMkLst>
            <pc:docMk/>
            <pc:sldMk cId="2575182817" sldId="1111"/>
            <ac:spMk id="6" creationId="{A182355E-8D5A-26CF-E05C-A7E193993014}"/>
          </ac:spMkLst>
        </pc:spChg>
        <pc:picChg chg="add mod">
          <ac:chgData name="Hoiem, Derek W" userId="08a2a5d7-ecbe-4300-b3e9-ea7b21108f06" providerId="ADAL" clId="{56B97E5F-FBF2-4CA1-AC83-62102CBE087E}" dt="2025-12-02T03:46:41.951" v="1263" actId="1076"/>
          <ac:picMkLst>
            <pc:docMk/>
            <pc:sldMk cId="2575182817" sldId="1111"/>
            <ac:picMk id="5" creationId="{4353A85D-BDD1-2F5F-928A-DBB42F0D1723}"/>
          </ac:picMkLst>
        </pc:picChg>
      </pc:sldChg>
      <pc:sldChg chg="modSp new mod">
        <pc:chgData name="Hoiem, Derek W" userId="08a2a5d7-ecbe-4300-b3e9-ea7b21108f06" providerId="ADAL" clId="{56B97E5F-FBF2-4CA1-AC83-62102CBE087E}" dt="2025-12-02T03:54:56.218" v="1595" actId="113"/>
        <pc:sldMkLst>
          <pc:docMk/>
          <pc:sldMk cId="2338538712" sldId="1112"/>
        </pc:sldMkLst>
        <pc:spChg chg="mod">
          <ac:chgData name="Hoiem, Derek W" userId="08a2a5d7-ecbe-4300-b3e9-ea7b21108f06" providerId="ADAL" clId="{56B97E5F-FBF2-4CA1-AC83-62102CBE087E}" dt="2025-12-02T03:54:08.149" v="1588" actId="20577"/>
          <ac:spMkLst>
            <pc:docMk/>
            <pc:sldMk cId="2338538712" sldId="1112"/>
            <ac:spMk id="2" creationId="{D60B285F-4D4E-B7A3-F01F-7E82D11EF18D}"/>
          </ac:spMkLst>
        </pc:spChg>
        <pc:spChg chg="mod">
          <ac:chgData name="Hoiem, Derek W" userId="08a2a5d7-ecbe-4300-b3e9-ea7b21108f06" providerId="ADAL" clId="{56B97E5F-FBF2-4CA1-AC83-62102CBE087E}" dt="2025-12-02T03:54:56.218" v="1595" actId="113"/>
          <ac:spMkLst>
            <pc:docMk/>
            <pc:sldMk cId="2338538712" sldId="1112"/>
            <ac:spMk id="3" creationId="{41E4E977-BF29-DB60-C68B-278F377F308B}"/>
          </ac:spMkLst>
        </pc:spChg>
      </pc:sldChg>
      <pc:sldChg chg="addSp delSp modSp new mod">
        <pc:chgData name="Hoiem, Derek W" userId="08a2a5d7-ecbe-4300-b3e9-ea7b21108f06" providerId="ADAL" clId="{56B97E5F-FBF2-4CA1-AC83-62102CBE087E}" dt="2025-12-02T03:58:54.712" v="1663" actId="1076"/>
        <pc:sldMkLst>
          <pc:docMk/>
          <pc:sldMk cId="2939868857" sldId="1113"/>
        </pc:sldMkLst>
        <pc:spChg chg="mod">
          <ac:chgData name="Hoiem, Derek W" userId="08a2a5d7-ecbe-4300-b3e9-ea7b21108f06" providerId="ADAL" clId="{56B97E5F-FBF2-4CA1-AC83-62102CBE087E}" dt="2025-12-02T03:58:09.012" v="1607" actId="20577"/>
          <ac:spMkLst>
            <pc:docMk/>
            <pc:sldMk cId="2939868857" sldId="1113"/>
            <ac:spMk id="2" creationId="{C0149B33-AD80-249F-2B27-87B01D5547DD}"/>
          </ac:spMkLst>
        </pc:spChg>
        <pc:spChg chg="del">
          <ac:chgData name="Hoiem, Derek W" userId="08a2a5d7-ecbe-4300-b3e9-ea7b21108f06" providerId="ADAL" clId="{56B97E5F-FBF2-4CA1-AC83-62102CBE087E}" dt="2025-12-02T03:58:15.019" v="1608" actId="478"/>
          <ac:spMkLst>
            <pc:docMk/>
            <pc:sldMk cId="2939868857" sldId="1113"/>
            <ac:spMk id="3" creationId="{ACB8A05E-9357-C311-0000-D470726A66B7}"/>
          </ac:spMkLst>
        </pc:spChg>
        <pc:spChg chg="add mod">
          <ac:chgData name="Hoiem, Derek W" userId="08a2a5d7-ecbe-4300-b3e9-ea7b21108f06" providerId="ADAL" clId="{56B97E5F-FBF2-4CA1-AC83-62102CBE087E}" dt="2025-12-02T03:58:54.712" v="1663" actId="1076"/>
          <ac:spMkLst>
            <pc:docMk/>
            <pc:sldMk cId="2939868857" sldId="1113"/>
            <ac:spMk id="6" creationId="{F4F2C74A-CCEB-521C-69CE-3D1E66868C10}"/>
          </ac:spMkLst>
        </pc:spChg>
        <pc:spChg chg="add mod">
          <ac:chgData name="Hoiem, Derek W" userId="08a2a5d7-ecbe-4300-b3e9-ea7b21108f06" providerId="ADAL" clId="{56B97E5F-FBF2-4CA1-AC83-62102CBE087E}" dt="2025-12-02T03:58:46.804" v="1660" actId="1076"/>
          <ac:spMkLst>
            <pc:docMk/>
            <pc:sldMk cId="2939868857" sldId="1113"/>
            <ac:spMk id="7" creationId="{B21D4754-6550-AA44-7C9E-86ED18353504}"/>
          </ac:spMkLst>
        </pc:spChg>
        <pc:spChg chg="add">
          <ac:chgData name="Hoiem, Derek W" userId="08a2a5d7-ecbe-4300-b3e9-ea7b21108f06" providerId="ADAL" clId="{56B97E5F-FBF2-4CA1-AC83-62102CBE087E}" dt="2025-12-02T03:58:44.222" v="1659" actId="11529"/>
          <ac:spMkLst>
            <pc:docMk/>
            <pc:sldMk cId="2939868857" sldId="1113"/>
            <ac:spMk id="8" creationId="{560C724B-E000-0EED-8C80-EBBCBC1F7E9B}"/>
          </ac:spMkLst>
        </pc:spChg>
        <pc:spChg chg="add mod">
          <ac:chgData name="Hoiem, Derek W" userId="08a2a5d7-ecbe-4300-b3e9-ea7b21108f06" providerId="ADAL" clId="{56B97E5F-FBF2-4CA1-AC83-62102CBE087E}" dt="2025-12-02T03:58:52.173" v="1662" actId="1076"/>
          <ac:spMkLst>
            <pc:docMk/>
            <pc:sldMk cId="2939868857" sldId="1113"/>
            <ac:spMk id="9" creationId="{1BFDFE49-F780-1328-B3B9-6B106B7608BC}"/>
          </ac:spMkLst>
        </pc:spChg>
        <pc:picChg chg="add mod">
          <ac:chgData name="Hoiem, Derek W" userId="08a2a5d7-ecbe-4300-b3e9-ea7b21108f06" providerId="ADAL" clId="{56B97E5F-FBF2-4CA1-AC83-62102CBE087E}" dt="2025-12-02T03:58:05.633" v="1600" actId="1076"/>
          <ac:picMkLst>
            <pc:docMk/>
            <pc:sldMk cId="2939868857" sldId="1113"/>
            <ac:picMk id="5" creationId="{2A9A2596-5F0D-E8F0-7061-7CC58BF2E79E}"/>
          </ac:picMkLst>
        </pc:picChg>
      </pc:sldChg>
      <pc:sldChg chg="addSp delSp modSp new mod">
        <pc:chgData name="Hoiem, Derek W" userId="08a2a5d7-ecbe-4300-b3e9-ea7b21108f06" providerId="ADAL" clId="{56B97E5F-FBF2-4CA1-AC83-62102CBE087E}" dt="2025-12-02T04:02:49.651" v="1718" actId="1076"/>
        <pc:sldMkLst>
          <pc:docMk/>
          <pc:sldMk cId="4009119474" sldId="1114"/>
        </pc:sldMkLst>
        <pc:spChg chg="mod">
          <ac:chgData name="Hoiem, Derek W" userId="08a2a5d7-ecbe-4300-b3e9-ea7b21108f06" providerId="ADAL" clId="{56B97E5F-FBF2-4CA1-AC83-62102CBE087E}" dt="2025-12-02T04:01:40.723" v="1700" actId="20577"/>
          <ac:spMkLst>
            <pc:docMk/>
            <pc:sldMk cId="4009119474" sldId="1114"/>
            <ac:spMk id="2" creationId="{43BEB169-B7DC-64C2-A582-97898178F3C0}"/>
          </ac:spMkLst>
        </pc:spChg>
        <pc:spChg chg="del mod">
          <ac:chgData name="Hoiem, Derek W" userId="08a2a5d7-ecbe-4300-b3e9-ea7b21108f06" providerId="ADAL" clId="{56B97E5F-FBF2-4CA1-AC83-62102CBE087E}" dt="2025-12-02T04:02:14.869" v="1708" actId="478"/>
          <ac:spMkLst>
            <pc:docMk/>
            <pc:sldMk cId="4009119474" sldId="1114"/>
            <ac:spMk id="3" creationId="{834A71FB-F70A-D5EA-1D1B-0ED10BD65686}"/>
          </ac:spMkLst>
        </pc:spChg>
        <pc:spChg chg="add mod">
          <ac:chgData name="Hoiem, Derek W" userId="08a2a5d7-ecbe-4300-b3e9-ea7b21108f06" providerId="ADAL" clId="{56B97E5F-FBF2-4CA1-AC83-62102CBE087E}" dt="2025-12-02T04:02:14.869" v="1708" actId="478"/>
          <ac:spMkLst>
            <pc:docMk/>
            <pc:sldMk cId="4009119474" sldId="1114"/>
            <ac:spMk id="4" creationId="{2F50DC0F-D661-E216-B580-8CF121CD76B8}"/>
          </ac:spMkLst>
        </pc:spChg>
        <pc:picChg chg="add mod">
          <ac:chgData name="Hoiem, Derek W" userId="08a2a5d7-ecbe-4300-b3e9-ea7b21108f06" providerId="ADAL" clId="{56B97E5F-FBF2-4CA1-AC83-62102CBE087E}" dt="2025-12-02T04:02:47.385" v="1717" actId="1076"/>
          <ac:picMkLst>
            <pc:docMk/>
            <pc:sldMk cId="4009119474" sldId="1114"/>
            <ac:picMk id="6" creationId="{7BC322C7-5223-E04F-B128-EEBFD8DEA89C}"/>
          </ac:picMkLst>
        </pc:picChg>
        <pc:picChg chg="add mod">
          <ac:chgData name="Hoiem, Derek W" userId="08a2a5d7-ecbe-4300-b3e9-ea7b21108f06" providerId="ADAL" clId="{56B97E5F-FBF2-4CA1-AC83-62102CBE087E}" dt="2025-12-02T04:02:49.651" v="1718" actId="1076"/>
          <ac:picMkLst>
            <pc:docMk/>
            <pc:sldMk cId="4009119474" sldId="1114"/>
            <ac:picMk id="8" creationId="{DB5AC420-49D8-F5BC-B901-EC009A5E2D84}"/>
          </ac:picMkLst>
        </pc:picChg>
      </pc:sldChg>
      <pc:sldChg chg="modSp new mod">
        <pc:chgData name="Hoiem, Derek W" userId="08a2a5d7-ecbe-4300-b3e9-ea7b21108f06" providerId="ADAL" clId="{56B97E5F-FBF2-4CA1-AC83-62102CBE087E}" dt="2025-12-02T04:13:40.787" v="1773" actId="20577"/>
        <pc:sldMkLst>
          <pc:docMk/>
          <pc:sldMk cId="1854382583" sldId="1115"/>
        </pc:sldMkLst>
        <pc:spChg chg="mod">
          <ac:chgData name="Hoiem, Derek W" userId="08a2a5d7-ecbe-4300-b3e9-ea7b21108f06" providerId="ADAL" clId="{56B97E5F-FBF2-4CA1-AC83-62102CBE087E}" dt="2025-12-02T04:12:49.681" v="1741" actId="20577"/>
          <ac:spMkLst>
            <pc:docMk/>
            <pc:sldMk cId="1854382583" sldId="1115"/>
            <ac:spMk id="2" creationId="{990AEFA1-6FD6-6C54-6BF5-E7317E294ABD}"/>
          </ac:spMkLst>
        </pc:spChg>
        <pc:spChg chg="mod">
          <ac:chgData name="Hoiem, Derek W" userId="08a2a5d7-ecbe-4300-b3e9-ea7b21108f06" providerId="ADAL" clId="{56B97E5F-FBF2-4CA1-AC83-62102CBE087E}" dt="2025-12-02T04:13:40.787" v="1773" actId="20577"/>
          <ac:spMkLst>
            <pc:docMk/>
            <pc:sldMk cId="1854382583" sldId="1115"/>
            <ac:spMk id="3" creationId="{E6F58B11-20D0-C55C-D78D-9373B66D264B}"/>
          </ac:spMkLst>
        </pc:spChg>
      </pc:sldChg>
      <pc:sldChg chg="addSp modSp new mod">
        <pc:chgData name="Hoiem, Derek W" userId="08a2a5d7-ecbe-4300-b3e9-ea7b21108f06" providerId="ADAL" clId="{56B97E5F-FBF2-4CA1-AC83-62102CBE087E}" dt="2025-12-02T04:18:14.071" v="1799" actId="1076"/>
        <pc:sldMkLst>
          <pc:docMk/>
          <pc:sldMk cId="2336742384" sldId="1116"/>
        </pc:sldMkLst>
        <pc:picChg chg="add mod">
          <ac:chgData name="Hoiem, Derek W" userId="08a2a5d7-ecbe-4300-b3e9-ea7b21108f06" providerId="ADAL" clId="{56B97E5F-FBF2-4CA1-AC83-62102CBE087E}" dt="2025-12-02T04:18:14.071" v="1799" actId="1076"/>
          <ac:picMkLst>
            <pc:docMk/>
            <pc:sldMk cId="2336742384" sldId="1116"/>
            <ac:picMk id="5" creationId="{FDDD0D20-DACE-A23A-3687-79DB97EA7FEC}"/>
          </ac:picMkLst>
        </pc:picChg>
      </pc:sldChg>
      <pc:sldChg chg="addSp delSp modSp new mod">
        <pc:chgData name="Hoiem, Derek W" userId="08a2a5d7-ecbe-4300-b3e9-ea7b21108f06" providerId="ADAL" clId="{56B97E5F-FBF2-4CA1-AC83-62102CBE087E}" dt="2025-12-02T04:24:43.825" v="1872" actId="1076"/>
        <pc:sldMkLst>
          <pc:docMk/>
          <pc:sldMk cId="1692796918" sldId="1117"/>
        </pc:sldMkLst>
        <pc:spChg chg="mod">
          <ac:chgData name="Hoiem, Derek W" userId="08a2a5d7-ecbe-4300-b3e9-ea7b21108f06" providerId="ADAL" clId="{56B97E5F-FBF2-4CA1-AC83-62102CBE087E}" dt="2025-12-02T04:24:37.029" v="1870" actId="1076"/>
          <ac:spMkLst>
            <pc:docMk/>
            <pc:sldMk cId="1692796918" sldId="1117"/>
            <ac:spMk id="2" creationId="{39B44CEA-A88B-AFAE-C9CC-0E18962BD49D}"/>
          </ac:spMkLst>
        </pc:spChg>
        <pc:spChg chg="del">
          <ac:chgData name="Hoiem, Derek W" userId="08a2a5d7-ecbe-4300-b3e9-ea7b21108f06" providerId="ADAL" clId="{56B97E5F-FBF2-4CA1-AC83-62102CBE087E}" dt="2025-12-02T04:24:39.168" v="1871" actId="478"/>
          <ac:spMkLst>
            <pc:docMk/>
            <pc:sldMk cId="1692796918" sldId="1117"/>
            <ac:spMk id="3" creationId="{A55B95D9-080B-0B3F-DFAA-6A7A8F9B69C9}"/>
          </ac:spMkLst>
        </pc:spChg>
        <pc:picChg chg="add mod">
          <ac:chgData name="Hoiem, Derek W" userId="08a2a5d7-ecbe-4300-b3e9-ea7b21108f06" providerId="ADAL" clId="{56B97E5F-FBF2-4CA1-AC83-62102CBE087E}" dt="2025-12-02T04:24:43.825" v="1872" actId="1076"/>
          <ac:picMkLst>
            <pc:docMk/>
            <pc:sldMk cId="1692796918" sldId="1117"/>
            <ac:picMk id="5" creationId="{B2EAA314-ED65-E1B6-3305-ACCF5C60D49B}"/>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1804"/>
          </a:xfrm>
          <a:prstGeom prst="rect">
            <a:avLst/>
          </a:prstGeom>
        </p:spPr>
        <p:txBody>
          <a:bodyPr vert="horz" lIns="92830" tIns="46415" rIns="92830" bIns="46415"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970938" y="0"/>
            <a:ext cx="3037840" cy="461804"/>
          </a:xfrm>
          <a:prstGeom prst="rect">
            <a:avLst/>
          </a:prstGeom>
        </p:spPr>
        <p:txBody>
          <a:bodyPr vert="horz" lIns="92830" tIns="46415" rIns="92830" bIns="46415" rtlCol="0"/>
          <a:lstStyle>
            <a:lvl1pPr algn="r" fontAlgn="auto">
              <a:spcBef>
                <a:spcPts val="0"/>
              </a:spcBef>
              <a:spcAft>
                <a:spcPts val="0"/>
              </a:spcAft>
              <a:defRPr sz="1200">
                <a:latin typeface="+mn-lt"/>
              </a:defRPr>
            </a:lvl1pPr>
          </a:lstStyle>
          <a:p>
            <a:pPr>
              <a:defRPr/>
            </a:pPr>
            <a:fld id="{F26379A4-E3D8-4BFF-B335-84A42BDB90BB}" type="datetimeFigureOut">
              <a:rPr lang="en-US"/>
              <a:pPr>
                <a:defRPr/>
              </a:pPr>
              <a:t>11/30/2025</a:t>
            </a:fld>
            <a:endParaRPr lang="en-US"/>
          </a:p>
        </p:txBody>
      </p:sp>
      <p:sp>
        <p:nvSpPr>
          <p:cNvPr id="4" name="Slide Image Placeholder 3"/>
          <p:cNvSpPr>
            <a:spLocks noGrp="1" noRot="1" noChangeAspect="1"/>
          </p:cNvSpPr>
          <p:nvPr>
            <p:ph type="sldImg" idx="2"/>
          </p:nvPr>
        </p:nvSpPr>
        <p:spPr>
          <a:xfrm>
            <a:off x="425450" y="692150"/>
            <a:ext cx="6159500" cy="3463925"/>
          </a:xfrm>
          <a:prstGeom prst="rect">
            <a:avLst/>
          </a:prstGeom>
          <a:noFill/>
          <a:ln w="12700">
            <a:solidFill>
              <a:prstClr val="black"/>
            </a:solidFill>
          </a:ln>
        </p:spPr>
        <p:txBody>
          <a:bodyPr vert="horz" lIns="92830" tIns="46415" rIns="92830" bIns="46415" rtlCol="0" anchor="ctr"/>
          <a:lstStyle/>
          <a:p>
            <a:pPr lvl="0"/>
            <a:endParaRPr lang="en-US" noProof="0"/>
          </a:p>
        </p:txBody>
      </p:sp>
      <p:sp>
        <p:nvSpPr>
          <p:cNvPr id="5" name="Notes Placeholder 4"/>
          <p:cNvSpPr>
            <a:spLocks noGrp="1"/>
          </p:cNvSpPr>
          <p:nvPr>
            <p:ph type="body" sz="quarter" idx="3"/>
          </p:nvPr>
        </p:nvSpPr>
        <p:spPr>
          <a:xfrm>
            <a:off x="701040" y="4387136"/>
            <a:ext cx="5608320" cy="4156234"/>
          </a:xfrm>
          <a:prstGeom prst="rect">
            <a:avLst/>
          </a:prstGeom>
        </p:spPr>
        <p:txBody>
          <a:bodyPr vert="horz" lIns="92830" tIns="46415" rIns="92830" bIns="46415"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772668"/>
            <a:ext cx="3037840" cy="461804"/>
          </a:xfrm>
          <a:prstGeom prst="rect">
            <a:avLst/>
          </a:prstGeom>
        </p:spPr>
        <p:txBody>
          <a:bodyPr vert="horz" lIns="92830" tIns="46415" rIns="92830" bIns="46415" rtlCol="0" anchor="b"/>
          <a:lstStyle>
            <a:lvl1pPr algn="l"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970938" y="8772668"/>
            <a:ext cx="3037840" cy="461804"/>
          </a:xfrm>
          <a:prstGeom prst="rect">
            <a:avLst/>
          </a:prstGeom>
        </p:spPr>
        <p:txBody>
          <a:bodyPr vert="horz" lIns="92830" tIns="46415" rIns="92830" bIns="46415" rtlCol="0" anchor="b"/>
          <a:lstStyle>
            <a:lvl1pPr algn="r" fontAlgn="auto">
              <a:spcBef>
                <a:spcPts val="0"/>
              </a:spcBef>
              <a:spcAft>
                <a:spcPts val="0"/>
              </a:spcAft>
              <a:defRPr sz="1200">
                <a:latin typeface="+mn-lt"/>
              </a:defRPr>
            </a:lvl1pPr>
          </a:lstStyle>
          <a:p>
            <a:pPr>
              <a:defRPr/>
            </a:pPr>
            <a:fld id="{D2B94B3A-2FE2-4C1A-8A43-CDED18E15F68}" type="slidenum">
              <a:rPr lang="en-US"/>
              <a:pPr>
                <a:defRPr/>
              </a:pPr>
              <a:t>‹#›</a:t>
            </a:fld>
            <a:endParaRPr lang="en-US"/>
          </a:p>
        </p:txBody>
      </p:sp>
    </p:spTree>
    <p:extLst>
      <p:ext uri="{BB962C8B-B14F-4D97-AF65-F5344CB8AC3E}">
        <p14:creationId xmlns:p14="http://schemas.microsoft.com/office/powerpoint/2010/main" val="376273898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2B94B3A-2FE2-4C1A-8A43-CDED18E15F68}" type="slidenum">
              <a:rPr lang="en-US" smtClean="0"/>
              <a:pPr>
                <a:defRPr/>
              </a:pPr>
              <a:t>1</a:t>
            </a:fld>
            <a:endParaRPr lang="en-US"/>
          </a:p>
        </p:txBody>
      </p:sp>
    </p:spTree>
    <p:extLst>
      <p:ext uri="{BB962C8B-B14F-4D97-AF65-F5344CB8AC3E}">
        <p14:creationId xmlns:p14="http://schemas.microsoft.com/office/powerpoint/2010/main" val="2128075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Reward is score, gamma=0.99 used</a:t>
            </a:r>
          </a:p>
        </p:txBody>
      </p:sp>
      <p:sp>
        <p:nvSpPr>
          <p:cNvPr id="4" name="Slide Number Placeholder 3"/>
          <p:cNvSpPr>
            <a:spLocks noGrp="1"/>
          </p:cNvSpPr>
          <p:nvPr>
            <p:ph type="sldNum" sz="quarter" idx="5"/>
          </p:nvPr>
        </p:nvSpPr>
        <p:spPr/>
        <p:txBody>
          <a:bodyPr/>
          <a:lstStyle/>
          <a:p>
            <a:pPr>
              <a:defRPr/>
            </a:pPr>
            <a:fld id="{D2B94B3A-2FE2-4C1A-8A43-CDED18E15F68}" type="slidenum">
              <a:rPr lang="en-US" smtClean="0"/>
              <a:pPr>
                <a:defRPr/>
              </a:pPr>
              <a:t>13</a:t>
            </a:fld>
            <a:endParaRPr lang="en-US"/>
          </a:p>
        </p:txBody>
      </p:sp>
    </p:spTree>
    <p:extLst>
      <p:ext uri="{BB962C8B-B14F-4D97-AF65-F5344CB8AC3E}">
        <p14:creationId xmlns:p14="http://schemas.microsoft.com/office/powerpoint/2010/main" val="14097341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“human level” is a professional games tester after practicing the game for 2 hours, averaging over 20 episodes that are max of 5 min each</a:t>
            </a:r>
          </a:p>
        </p:txBody>
      </p:sp>
      <p:sp>
        <p:nvSpPr>
          <p:cNvPr id="4" name="Slide Number Placeholder 3"/>
          <p:cNvSpPr>
            <a:spLocks noGrp="1"/>
          </p:cNvSpPr>
          <p:nvPr>
            <p:ph type="sldNum" sz="quarter" idx="5"/>
          </p:nvPr>
        </p:nvSpPr>
        <p:spPr/>
        <p:txBody>
          <a:bodyPr/>
          <a:lstStyle/>
          <a:p>
            <a:pPr>
              <a:defRPr/>
            </a:pPr>
            <a:fld id="{D2B94B3A-2FE2-4C1A-8A43-CDED18E15F68}" type="slidenum">
              <a:rPr lang="en-US" smtClean="0"/>
              <a:pPr>
                <a:defRPr/>
              </a:pPr>
              <a:t>16</a:t>
            </a:fld>
            <a:endParaRPr lang="en-US"/>
          </a:p>
        </p:txBody>
      </p:sp>
    </p:spTree>
    <p:extLst>
      <p:ext uri="{BB962C8B-B14F-4D97-AF65-F5344CB8AC3E}">
        <p14:creationId xmlns:p14="http://schemas.microsoft.com/office/powerpoint/2010/main" val="8190293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600201"/>
            <a:ext cx="10363200" cy="1470025"/>
          </a:xfrm>
        </p:spPr>
        <p:txBody>
          <a:bodyPr>
            <a:normAutofit/>
          </a:bodyPr>
          <a:lstStyle>
            <a:lvl1pPr algn="ctr">
              <a:defRPr sz="4000"/>
            </a:lvl1pPr>
          </a:lstStyle>
          <a:p>
            <a:r>
              <a:rPr lang="en-US"/>
              <a:t>Click to edit Master title style</a:t>
            </a:r>
          </a:p>
        </p:txBody>
      </p:sp>
      <p:sp>
        <p:nvSpPr>
          <p:cNvPr id="3" name="Subtitle 2"/>
          <p:cNvSpPr>
            <a:spLocks noGrp="1"/>
          </p:cNvSpPr>
          <p:nvPr>
            <p:ph type="subTitle" idx="1"/>
          </p:nvPr>
        </p:nvSpPr>
        <p:spPr>
          <a:xfrm>
            <a:off x="1828800" y="3355975"/>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891CDB59-9847-4CB0-83F0-A7D794EE9A4F}" type="datetimeFigureOut">
              <a:rPr lang="en-US"/>
              <a:pPr>
                <a:defRPr/>
              </a:pPr>
              <a:t>11/30/2025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8CF8B48-BF4E-49AE-9E1F-7170C40F465C}" type="slidenum">
              <a:rPr lang="en-US"/>
              <a:pPr>
                <a:defRPr/>
              </a:pPr>
              <a:t>‹#›</a:t>
            </a:fld>
            <a:endParaRPr lang="en-US"/>
          </a:p>
        </p:txBody>
      </p:sp>
    </p:spTree>
    <p:extLst>
      <p:ext uri="{BB962C8B-B14F-4D97-AF65-F5344CB8AC3E}">
        <p14:creationId xmlns:p14="http://schemas.microsoft.com/office/powerpoint/2010/main" val="14374627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3093B33F-6BFD-4001-B747-0DC3428FE28C}" type="datetimeFigureOut">
              <a:rPr lang="en-US"/>
              <a:pPr>
                <a:defRPr/>
              </a:pPr>
              <a:t>11/30/2025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FCB2E6C-4FFF-4E1B-AD2B-11442CEE8D7A}" type="slidenum">
              <a:rPr lang="en-US"/>
              <a:pPr>
                <a:defRPr/>
              </a:pPr>
              <a:t>‹#›</a:t>
            </a:fld>
            <a:endParaRPr lang="en-US"/>
          </a:p>
        </p:txBody>
      </p:sp>
    </p:spTree>
    <p:extLst>
      <p:ext uri="{BB962C8B-B14F-4D97-AF65-F5344CB8AC3E}">
        <p14:creationId xmlns:p14="http://schemas.microsoft.com/office/powerpoint/2010/main" val="23280240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EB6FFEC-4831-46C6-A327-7BAF7D94ADE6}" type="datetimeFigureOut">
              <a:rPr lang="en-US"/>
              <a:pPr>
                <a:defRPr/>
              </a:pPr>
              <a:t>11/30/2025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EA9E7E0-0D14-44D8-9313-41CECFC160D2}" type="slidenum">
              <a:rPr lang="en-US"/>
              <a:pPr>
                <a:defRPr/>
              </a:pPr>
              <a:t>‹#›</a:t>
            </a:fld>
            <a:endParaRPr lang="en-US"/>
          </a:p>
        </p:txBody>
      </p:sp>
    </p:spTree>
    <p:extLst>
      <p:ext uri="{BB962C8B-B14F-4D97-AF65-F5344CB8AC3E}">
        <p14:creationId xmlns:p14="http://schemas.microsoft.com/office/powerpoint/2010/main" val="22768599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10972800" cy="914400"/>
          </a:xfrm>
        </p:spPr>
        <p:txBody>
          <a:bodyPr>
            <a:normAutofit/>
          </a:bodyPr>
          <a:lstStyle>
            <a:lvl1pPr algn="l">
              <a:defRPr sz="4000"/>
            </a:lvl1pPr>
          </a:lstStyle>
          <a:p>
            <a:r>
              <a:rPr lang="en-US" dirty="0"/>
              <a:t>Click to edit Master title style</a:t>
            </a:r>
          </a:p>
        </p:txBody>
      </p:sp>
      <p:sp>
        <p:nvSpPr>
          <p:cNvPr id="3" name="Content Placeholder 2"/>
          <p:cNvSpPr>
            <a:spLocks noGrp="1"/>
          </p:cNvSpPr>
          <p:nvPr>
            <p:ph idx="1"/>
          </p:nvPr>
        </p:nvSpPr>
        <p:spPr>
          <a:xfrm>
            <a:off x="609600" y="990600"/>
            <a:ext cx="10972800" cy="5135563"/>
          </a:xfrm>
        </p:spPr>
        <p:txBody>
          <a:bodyPr>
            <a:normAutofit/>
          </a:bodyPr>
          <a:lstStyle>
            <a:lvl1pPr>
              <a:defRPr sz="3200"/>
            </a:lvl1pPr>
            <a:lvl2pPr>
              <a:defRPr sz="2800"/>
            </a:lvl2pPr>
            <a:lvl3pPr>
              <a:defRPr sz="24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vl1pPr>
          </a:lstStyle>
          <a:p>
            <a:pPr>
              <a:defRPr/>
            </a:pPr>
            <a:fld id="{89F516E0-6A50-4836-B4F5-3524719C157E}" type="datetimeFigureOut">
              <a:rPr lang="en-US"/>
              <a:pPr>
                <a:defRPr/>
              </a:pPr>
              <a:t>11/30/2025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286343F-BABC-41F6-9B0C-D812C1D8CDD5}" type="slidenum">
              <a:rPr lang="en-US"/>
              <a:pPr>
                <a:defRPr/>
              </a:pPr>
              <a:t>‹#›</a:t>
            </a:fld>
            <a:endParaRPr lang="en-US"/>
          </a:p>
        </p:txBody>
      </p:sp>
    </p:spTree>
    <p:extLst>
      <p:ext uri="{BB962C8B-B14F-4D97-AF65-F5344CB8AC3E}">
        <p14:creationId xmlns:p14="http://schemas.microsoft.com/office/powerpoint/2010/main" val="4840114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FBE29210-9692-4612-B68C-365DB2DCEB60}" type="datetimeFigureOut">
              <a:rPr lang="en-US"/>
              <a:pPr>
                <a:defRPr/>
              </a:pPr>
              <a:t>11/30/2025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E894632-D59F-418A-A674-10C96B10F321}" type="slidenum">
              <a:rPr lang="en-US"/>
              <a:pPr>
                <a:defRPr/>
              </a:pPr>
              <a:t>‹#›</a:t>
            </a:fld>
            <a:endParaRPr lang="en-US"/>
          </a:p>
        </p:txBody>
      </p:sp>
    </p:spTree>
    <p:extLst>
      <p:ext uri="{BB962C8B-B14F-4D97-AF65-F5344CB8AC3E}">
        <p14:creationId xmlns:p14="http://schemas.microsoft.com/office/powerpoint/2010/main" val="22533476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C4F28997-0822-40EB-BD32-4D63A7ECDE75}" type="datetimeFigureOut">
              <a:rPr lang="en-US"/>
              <a:pPr>
                <a:defRPr/>
              </a:pPr>
              <a:t>11/30/2025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8766A0E-5411-46C2-B90D-692530250472}" type="slidenum">
              <a:rPr lang="en-US"/>
              <a:pPr>
                <a:defRPr/>
              </a:pPr>
              <a:t>‹#›</a:t>
            </a:fld>
            <a:endParaRPr lang="en-US"/>
          </a:p>
        </p:txBody>
      </p:sp>
    </p:spTree>
    <p:extLst>
      <p:ext uri="{BB962C8B-B14F-4D97-AF65-F5344CB8AC3E}">
        <p14:creationId xmlns:p14="http://schemas.microsoft.com/office/powerpoint/2010/main" val="32087270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DD355DC6-C35C-4D7B-945F-1FFE93FDF03C}" type="datetimeFigureOut">
              <a:rPr lang="en-US"/>
              <a:pPr>
                <a:defRPr/>
              </a:pPr>
              <a:t>11/30/2025</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03D92B30-C64E-44CD-9B62-28AA39DB002A}" type="slidenum">
              <a:rPr lang="en-US"/>
              <a:pPr>
                <a:defRPr/>
              </a:pPr>
              <a:t>‹#›</a:t>
            </a:fld>
            <a:endParaRPr lang="en-US"/>
          </a:p>
        </p:txBody>
      </p:sp>
    </p:spTree>
    <p:extLst>
      <p:ext uri="{BB962C8B-B14F-4D97-AF65-F5344CB8AC3E}">
        <p14:creationId xmlns:p14="http://schemas.microsoft.com/office/powerpoint/2010/main" val="1991462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28005BE7-A753-49C8-8F67-2864F2426999}" type="datetimeFigureOut">
              <a:rPr lang="en-US"/>
              <a:pPr>
                <a:defRPr/>
              </a:pPr>
              <a:t>11/30/2025</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9C6BE5C1-B568-4119-8891-941DF9CD864D}" type="slidenum">
              <a:rPr lang="en-US"/>
              <a:pPr>
                <a:defRPr/>
              </a:pPr>
              <a:t>‹#›</a:t>
            </a:fld>
            <a:endParaRPr lang="en-US"/>
          </a:p>
        </p:txBody>
      </p:sp>
    </p:spTree>
    <p:extLst>
      <p:ext uri="{BB962C8B-B14F-4D97-AF65-F5344CB8AC3E}">
        <p14:creationId xmlns:p14="http://schemas.microsoft.com/office/powerpoint/2010/main" val="10432565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078B695D-2A2C-4639-A181-438653FF3B45}" type="datetimeFigureOut">
              <a:rPr lang="en-US"/>
              <a:pPr>
                <a:defRPr/>
              </a:pPr>
              <a:t>11/30/2025</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0732D524-F789-4380-A657-4CB0BC42EB4D}" type="slidenum">
              <a:rPr lang="en-US"/>
              <a:pPr>
                <a:defRPr/>
              </a:pPr>
              <a:t>‹#›</a:t>
            </a:fld>
            <a:endParaRPr lang="en-US"/>
          </a:p>
        </p:txBody>
      </p:sp>
    </p:spTree>
    <p:extLst>
      <p:ext uri="{BB962C8B-B14F-4D97-AF65-F5344CB8AC3E}">
        <p14:creationId xmlns:p14="http://schemas.microsoft.com/office/powerpoint/2010/main" val="20331920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64CA1EB5-3BBD-4BFE-B3FA-132A5A21529B}" type="datetimeFigureOut">
              <a:rPr lang="en-US"/>
              <a:pPr>
                <a:defRPr/>
              </a:pPr>
              <a:t>11/30/2025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6BF5C7D-ADCC-4C79-98CF-A8133849A689}" type="slidenum">
              <a:rPr lang="en-US"/>
              <a:pPr>
                <a:defRPr/>
              </a:pPr>
              <a:t>‹#›</a:t>
            </a:fld>
            <a:endParaRPr lang="en-US"/>
          </a:p>
        </p:txBody>
      </p:sp>
    </p:spTree>
    <p:extLst>
      <p:ext uri="{BB962C8B-B14F-4D97-AF65-F5344CB8AC3E}">
        <p14:creationId xmlns:p14="http://schemas.microsoft.com/office/powerpoint/2010/main" val="9641138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74CB394C-40CA-49C5-92BA-47991F4D25CF}" type="datetimeFigureOut">
              <a:rPr lang="en-US"/>
              <a:pPr>
                <a:defRPr/>
              </a:pPr>
              <a:t>11/30/2025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521A59F-F3EF-4649-A68C-8619606AB4AB}" type="slidenum">
              <a:rPr lang="en-US"/>
              <a:pPr>
                <a:defRPr/>
              </a:pPr>
              <a:t>‹#›</a:t>
            </a:fld>
            <a:endParaRPr lang="en-US"/>
          </a:p>
        </p:txBody>
      </p:sp>
    </p:spTree>
    <p:extLst>
      <p:ext uri="{BB962C8B-B14F-4D97-AF65-F5344CB8AC3E}">
        <p14:creationId xmlns:p14="http://schemas.microsoft.com/office/powerpoint/2010/main" val="20856976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0"/>
            <a:ext cx="10972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609600" y="1066800"/>
            <a:ext cx="109728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0BC265AF-F096-4C65-BDFD-F4EDA2A4BE8F}" type="datetimeFigureOut">
              <a:rPr lang="en-US"/>
              <a:pPr>
                <a:defRPr/>
              </a:pPr>
              <a:t>11/30/2025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81120C53-826E-4EE9-BE67-E92EA16E1D2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rtl="0" eaLnBrk="0" fontAlgn="base" hangingPunct="0">
        <a:spcBef>
          <a:spcPct val="0"/>
        </a:spcBef>
        <a:spcAft>
          <a:spcPct val="0"/>
        </a:spcAft>
        <a:defRPr sz="3600" kern="1200">
          <a:solidFill>
            <a:schemeClr val="tx1"/>
          </a:solidFill>
          <a:latin typeface="+mj-lt"/>
          <a:ea typeface="+mj-ea"/>
          <a:cs typeface="+mj-cs"/>
        </a:defRPr>
      </a:lvl1pPr>
      <a:lvl2pPr algn="l" rtl="0" eaLnBrk="0" fontAlgn="base" hangingPunct="0">
        <a:spcBef>
          <a:spcPct val="0"/>
        </a:spcBef>
        <a:spcAft>
          <a:spcPct val="0"/>
        </a:spcAft>
        <a:defRPr sz="3600">
          <a:solidFill>
            <a:schemeClr val="tx1"/>
          </a:solidFill>
          <a:latin typeface="Calibri" pitchFamily="34" charset="0"/>
        </a:defRPr>
      </a:lvl2pPr>
      <a:lvl3pPr algn="l" rtl="0" eaLnBrk="0" fontAlgn="base" hangingPunct="0">
        <a:spcBef>
          <a:spcPct val="0"/>
        </a:spcBef>
        <a:spcAft>
          <a:spcPct val="0"/>
        </a:spcAft>
        <a:defRPr sz="3600">
          <a:solidFill>
            <a:schemeClr val="tx1"/>
          </a:solidFill>
          <a:latin typeface="Calibri" pitchFamily="34" charset="0"/>
        </a:defRPr>
      </a:lvl3pPr>
      <a:lvl4pPr algn="l" rtl="0" eaLnBrk="0" fontAlgn="base" hangingPunct="0">
        <a:spcBef>
          <a:spcPct val="0"/>
        </a:spcBef>
        <a:spcAft>
          <a:spcPct val="0"/>
        </a:spcAft>
        <a:defRPr sz="3600">
          <a:solidFill>
            <a:schemeClr val="tx1"/>
          </a:solidFill>
          <a:latin typeface="Calibri" pitchFamily="34" charset="0"/>
        </a:defRPr>
      </a:lvl4pPr>
      <a:lvl5pPr algn="l" rtl="0" eaLnBrk="0" fontAlgn="base" hangingPunct="0">
        <a:spcBef>
          <a:spcPct val="0"/>
        </a:spcBef>
        <a:spcAft>
          <a:spcPct val="0"/>
        </a:spcAft>
        <a:defRPr sz="3600">
          <a:solidFill>
            <a:schemeClr val="tx1"/>
          </a:solidFill>
          <a:latin typeface="Calibri" pitchFamily="34" charset="0"/>
        </a:defRPr>
      </a:lvl5pPr>
      <a:lvl6pPr marL="457200" algn="l" rtl="0" fontAlgn="base">
        <a:spcBef>
          <a:spcPct val="0"/>
        </a:spcBef>
        <a:spcAft>
          <a:spcPct val="0"/>
        </a:spcAft>
        <a:defRPr sz="3600">
          <a:solidFill>
            <a:schemeClr val="tx1"/>
          </a:solidFill>
          <a:latin typeface="Calibri" pitchFamily="34" charset="0"/>
        </a:defRPr>
      </a:lvl6pPr>
      <a:lvl7pPr marL="914400" algn="l" rtl="0" fontAlgn="base">
        <a:spcBef>
          <a:spcPct val="0"/>
        </a:spcBef>
        <a:spcAft>
          <a:spcPct val="0"/>
        </a:spcAft>
        <a:defRPr sz="3600">
          <a:solidFill>
            <a:schemeClr val="tx1"/>
          </a:solidFill>
          <a:latin typeface="Calibri" pitchFamily="34" charset="0"/>
        </a:defRPr>
      </a:lvl7pPr>
      <a:lvl8pPr marL="1371600" algn="l" rtl="0" fontAlgn="base">
        <a:spcBef>
          <a:spcPct val="0"/>
        </a:spcBef>
        <a:spcAft>
          <a:spcPct val="0"/>
        </a:spcAft>
        <a:defRPr sz="3600">
          <a:solidFill>
            <a:schemeClr val="tx1"/>
          </a:solidFill>
          <a:latin typeface="Calibri" pitchFamily="34" charset="0"/>
        </a:defRPr>
      </a:lvl8pPr>
      <a:lvl9pPr marL="1828800" algn="l" rtl="0" fontAlgn="base">
        <a:spcBef>
          <a:spcPct val="0"/>
        </a:spcBef>
        <a:spcAft>
          <a:spcPct val="0"/>
        </a:spcAft>
        <a:defRPr sz="36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hyperlink" Target="https://arxiv.org/pdf/1312.5602"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arxiv.org/pdf/1312.5602" TargetMode="External"/><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arxiv.org/pdf/1312.5602" TargetMode="External"/><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hyperlink" Target="https://media.telefonicatech.com/telefonicatech/uploads/2021/1/2531_DQNNaturePaper.pdf" TargetMode="Externa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40.png"/><Relationship Id="rId2" Type="http://schemas.microsoft.com/office/2007/relationships/media" Target="../media/media2.mp4"/><Relationship Id="rId1" Type="http://schemas.openxmlformats.org/officeDocument/2006/relationships/video" Target="NULL" TargetMode="Externa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notesSlide" Target="../notesSlides/notesSlide2.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media.telefonicatech.com/telefonicatech/uploads/2021/1/2531_DQNNaturePaper.pdf" TargetMode="External"/><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https://media.telefonicatech.com/telefonicatech/uploads/2021/1/2531_DQNNaturePaper.pdf" TargetMode="External"/></Relationships>
</file>

<file path=ppt/slides/_rels/slide17.xml.rels><?xml version="1.0" encoding="UTF-8" standalone="yes"?>
<Relationships xmlns="http://schemas.openxmlformats.org/package/2006/relationships"><Relationship Id="rId2" Type="http://schemas.openxmlformats.org/officeDocument/2006/relationships/hyperlink" Target="https://medium.com/@shruti.dhumne/deep-q-network-dqn-90e1a8799871"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tinyurl.com/AML441-L25"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hyperlink" Target="https://www.youtube.com/watch?v=kopoLzvh5jY" TargetMode="External"/><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arxiv.org/abs/1707.06347" TargetMode="External"/><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3" Type="http://schemas.openxmlformats.org/officeDocument/2006/relationships/hyperlink" Target="https://arxiv.org/abs/1707.06347" TargetMode="External"/><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s://arxiv.org/abs/1707.06347" TargetMode="Externa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3" Type="http://schemas.openxmlformats.org/officeDocument/2006/relationships/hyperlink" Target="https://arxiv.org/abs/1707.06347" TargetMode="External"/><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hyperlink" Target="https://www.youtube.com/watch?v=L_4BPjLBF4E"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hyperlink" Target="https://worldmodels.github.io/"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tinyurl.com/AML441-L25"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s://arxiv.org/pdf/2310.13548" TargetMode="External"/><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s://arxiv.org/pdf/2310.13548" TargetMode="External"/><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arxiv.org/pdf/2310.13548" TargetMode="External"/><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hyperlink" Target="https://chatgpt.com/c/692e6639-0034-832a-8a05-4185ec8076dc" TargetMode="Externa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hyperlink" Target="https://www.anthropic.com/research/alignment-faking"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hyperlink" Target="https://www.youtube.com/watch?v=TmPfTpjtdgg" TargetMode="Externa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arxiv.org/pdf/1312.5602" TargetMode="External"/><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monkey looking at an apple in a forest&#10;&#10;Description automatically generated">
            <a:extLst>
              <a:ext uri="{FF2B5EF4-FFF2-40B4-BE49-F238E27FC236}">
                <a16:creationId xmlns:a16="http://schemas.microsoft.com/office/drawing/2014/main" id="{406968C0-4FE2-FAF4-C7B9-34A72118ED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6858000" cy="6858000"/>
          </a:xfrm>
          <a:prstGeom prst="rect">
            <a:avLst/>
          </a:prstGeom>
        </p:spPr>
      </p:pic>
      <p:sp>
        <p:nvSpPr>
          <p:cNvPr id="40" name="Rectangle 39">
            <a:extLst>
              <a:ext uri="{FF2B5EF4-FFF2-40B4-BE49-F238E27FC236}">
                <a16:creationId xmlns:a16="http://schemas.microsoft.com/office/drawing/2014/main" id="{968EB073-27D4-42DD-B533-EFFE0B20BB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5803871" y="0"/>
            <a:ext cx="6388129"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D2345DDD-8324-900B-8799-D5C4C562106E}"/>
              </a:ext>
            </a:extLst>
          </p:cNvPr>
          <p:cNvSpPr>
            <a:spLocks noGrp="1"/>
          </p:cNvSpPr>
          <p:nvPr>
            <p:ph type="ctrTitle"/>
          </p:nvPr>
        </p:nvSpPr>
        <p:spPr>
          <a:xfrm>
            <a:off x="7010400" y="533400"/>
            <a:ext cx="4806184" cy="3637373"/>
          </a:xfrm>
          <a:noFill/>
        </p:spPr>
        <p:txBody>
          <a:bodyPr vert="horz" lIns="91440" tIns="45720" rIns="91440" bIns="45720" rtlCol="0" anchor="b">
            <a:normAutofit/>
          </a:bodyPr>
          <a:lstStyle/>
          <a:p>
            <a:pPr algn="l" eaLnBrk="1" hangingPunct="1">
              <a:lnSpc>
                <a:spcPct val="90000"/>
              </a:lnSpc>
            </a:pPr>
            <a:r>
              <a:rPr lang="en-US" sz="6000" dirty="0">
                <a:solidFill>
                  <a:schemeClr val="bg1"/>
                </a:solidFill>
              </a:rPr>
              <a:t>Reinforcement Learning</a:t>
            </a:r>
            <a:br>
              <a:rPr lang="en-US" sz="6000" dirty="0">
                <a:solidFill>
                  <a:schemeClr val="bg1"/>
                </a:solidFill>
              </a:rPr>
            </a:br>
            <a:endParaRPr lang="en-US" sz="6000" dirty="0">
              <a:solidFill>
                <a:schemeClr val="bg1"/>
              </a:solidFill>
            </a:endParaRPr>
          </a:p>
        </p:txBody>
      </p:sp>
      <p:sp>
        <p:nvSpPr>
          <p:cNvPr id="7" name="Subtitle 6">
            <a:extLst>
              <a:ext uri="{FF2B5EF4-FFF2-40B4-BE49-F238E27FC236}">
                <a16:creationId xmlns:a16="http://schemas.microsoft.com/office/drawing/2014/main" id="{AA543550-73A7-C84B-01CD-F58047D20465}"/>
              </a:ext>
            </a:extLst>
          </p:cNvPr>
          <p:cNvSpPr>
            <a:spLocks noGrp="1"/>
          </p:cNvSpPr>
          <p:nvPr>
            <p:ph type="subTitle" idx="1"/>
          </p:nvPr>
        </p:nvSpPr>
        <p:spPr>
          <a:xfrm>
            <a:off x="7010400" y="4309202"/>
            <a:ext cx="4806184" cy="1802038"/>
          </a:xfrm>
          <a:noFill/>
        </p:spPr>
        <p:txBody>
          <a:bodyPr vert="horz" lIns="91440" tIns="45720" rIns="91440" bIns="45720" rtlCol="0">
            <a:normAutofit/>
          </a:bodyPr>
          <a:lstStyle/>
          <a:p>
            <a:pPr algn="l" eaLnBrk="1" hangingPunct="1">
              <a:lnSpc>
                <a:spcPct val="90000"/>
              </a:lnSpc>
              <a:spcBef>
                <a:spcPts val="1000"/>
              </a:spcBef>
            </a:pPr>
            <a:r>
              <a:rPr lang="en-US" sz="2400">
                <a:solidFill>
                  <a:schemeClr val="bg1"/>
                </a:solidFill>
              </a:rPr>
              <a:t>Applied Machine Learning</a:t>
            </a:r>
            <a:br>
              <a:rPr lang="en-US" sz="2400">
                <a:solidFill>
                  <a:schemeClr val="bg1"/>
                </a:solidFill>
              </a:rPr>
            </a:br>
            <a:r>
              <a:rPr lang="en-US" sz="2400">
                <a:solidFill>
                  <a:schemeClr val="bg1"/>
                </a:solidFill>
              </a:rPr>
              <a:t>Derek Hoiem</a:t>
            </a:r>
          </a:p>
        </p:txBody>
      </p:sp>
    </p:spTree>
    <p:extLst>
      <p:ext uri="{BB962C8B-B14F-4D97-AF65-F5344CB8AC3E}">
        <p14:creationId xmlns:p14="http://schemas.microsoft.com/office/powerpoint/2010/main" val="23702994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6EFE40-50D6-E7C1-8853-2DCC2BD9AFD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C1726BB-3BF5-98BE-4A1C-E355CBF8933E}"/>
              </a:ext>
            </a:extLst>
          </p:cNvPr>
          <p:cNvSpPr>
            <a:spLocks noGrp="1"/>
          </p:cNvSpPr>
          <p:nvPr>
            <p:ph type="title"/>
          </p:nvPr>
        </p:nvSpPr>
        <p:spPr>
          <a:xfrm>
            <a:off x="685800" y="377548"/>
            <a:ext cx="10972800" cy="914400"/>
          </a:xfrm>
        </p:spPr>
        <p:txBody>
          <a:bodyPr>
            <a:normAutofit fontScale="90000"/>
          </a:bodyPr>
          <a:lstStyle/>
          <a:p>
            <a:r>
              <a:rPr lang="en-US" dirty="0"/>
              <a:t>What are some drawbacks to playing one game at a time and learning from each step?</a:t>
            </a:r>
          </a:p>
        </p:txBody>
      </p:sp>
      <p:sp>
        <p:nvSpPr>
          <p:cNvPr id="3" name="Content Placeholder 2">
            <a:extLst>
              <a:ext uri="{FF2B5EF4-FFF2-40B4-BE49-F238E27FC236}">
                <a16:creationId xmlns:a16="http://schemas.microsoft.com/office/drawing/2014/main" id="{FAD1328C-6D5B-3A71-31DC-9C2555615819}"/>
              </a:ext>
            </a:extLst>
          </p:cNvPr>
          <p:cNvSpPr>
            <a:spLocks noGrp="1"/>
          </p:cNvSpPr>
          <p:nvPr>
            <p:ph idx="1"/>
          </p:nvPr>
        </p:nvSpPr>
        <p:spPr>
          <a:xfrm>
            <a:off x="609600" y="1344889"/>
            <a:ext cx="10972800" cy="5135563"/>
          </a:xfrm>
        </p:spPr>
        <p:txBody>
          <a:bodyPr>
            <a:normAutofit/>
          </a:bodyPr>
          <a:lstStyle/>
          <a:p>
            <a:endParaRPr lang="en-US" dirty="0"/>
          </a:p>
          <a:p>
            <a:r>
              <a:rPr lang="en-US" dirty="0"/>
              <a:t>May not be efficient</a:t>
            </a:r>
          </a:p>
          <a:p>
            <a:pPr lvl="1"/>
            <a:r>
              <a:rPr lang="en-US" dirty="0"/>
              <a:t>Need to play a lot of games before you start making progress, and could get stuck in some long games</a:t>
            </a:r>
          </a:p>
          <a:p>
            <a:pPr lvl="1"/>
            <a:r>
              <a:rPr lang="en-US" dirty="0"/>
              <a:t>Consecutive states are very similar</a:t>
            </a:r>
          </a:p>
          <a:p>
            <a:pPr lvl="1"/>
            <a:endParaRPr lang="en-US" dirty="0"/>
          </a:p>
          <a:p>
            <a:r>
              <a:rPr lang="en-US" dirty="0"/>
              <a:t>May be unstable</a:t>
            </a:r>
          </a:p>
          <a:p>
            <a:pPr lvl="1"/>
            <a:r>
              <a:rPr lang="en-US" dirty="0"/>
              <a:t>Due to correlated consecutive states, may overfit to particular cases or swing back and forth with each episode</a:t>
            </a:r>
          </a:p>
        </p:txBody>
      </p:sp>
      <p:sp>
        <p:nvSpPr>
          <p:cNvPr id="6" name="TextBox 5">
            <a:extLst>
              <a:ext uri="{FF2B5EF4-FFF2-40B4-BE49-F238E27FC236}">
                <a16:creationId xmlns:a16="http://schemas.microsoft.com/office/drawing/2014/main" id="{BF34E9DD-37BD-C372-B347-3E8B04890334}"/>
              </a:ext>
            </a:extLst>
          </p:cNvPr>
          <p:cNvSpPr txBox="1"/>
          <p:nvPr/>
        </p:nvSpPr>
        <p:spPr>
          <a:xfrm>
            <a:off x="8980865" y="6437868"/>
            <a:ext cx="3211135" cy="369332"/>
          </a:xfrm>
          <a:prstGeom prst="rect">
            <a:avLst/>
          </a:prstGeom>
          <a:noFill/>
        </p:spPr>
        <p:txBody>
          <a:bodyPr wrap="none" rtlCol="0">
            <a:spAutoFit/>
          </a:bodyPr>
          <a:lstStyle/>
          <a:p>
            <a:r>
              <a:rPr lang="en-US" dirty="0">
                <a:hlinkClick r:id="rId2"/>
              </a:rPr>
              <a:t>[Minh et al. 2013, Deep Mind]</a:t>
            </a:r>
            <a:endParaRPr lang="en-US" dirty="0"/>
          </a:p>
        </p:txBody>
      </p:sp>
    </p:spTree>
    <p:extLst>
      <p:ext uri="{BB962C8B-B14F-4D97-AF65-F5344CB8AC3E}">
        <p14:creationId xmlns:p14="http://schemas.microsoft.com/office/powerpoint/2010/main" val="2237286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4F2112-9658-D19B-68B6-159795156688}"/>
              </a:ext>
            </a:extLst>
          </p:cNvPr>
          <p:cNvSpPr>
            <a:spLocks noGrp="1"/>
          </p:cNvSpPr>
          <p:nvPr>
            <p:ph type="title"/>
          </p:nvPr>
        </p:nvSpPr>
        <p:spPr/>
        <p:txBody>
          <a:bodyPr/>
          <a:lstStyle/>
          <a:p>
            <a:r>
              <a:rPr lang="en-US" dirty="0"/>
              <a:t>Deep Q-Learning with Experience Replay</a:t>
            </a:r>
          </a:p>
        </p:txBody>
      </p:sp>
      <p:sp>
        <p:nvSpPr>
          <p:cNvPr id="3" name="Content Placeholder 2">
            <a:extLst>
              <a:ext uri="{FF2B5EF4-FFF2-40B4-BE49-F238E27FC236}">
                <a16:creationId xmlns:a16="http://schemas.microsoft.com/office/drawing/2014/main" id="{DBB00FB5-2DB2-4A94-7430-4D7E8E9392B8}"/>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576728EB-F614-4D96-C1B3-74109E632DEC}"/>
              </a:ext>
            </a:extLst>
          </p:cNvPr>
          <p:cNvPicPr>
            <a:picLocks noChangeAspect="1"/>
          </p:cNvPicPr>
          <p:nvPr/>
        </p:nvPicPr>
        <p:blipFill>
          <a:blip r:embed="rId2"/>
          <a:stretch>
            <a:fillRect/>
          </a:stretch>
        </p:blipFill>
        <p:spPr>
          <a:xfrm>
            <a:off x="-24714" y="733558"/>
            <a:ext cx="11607114" cy="5830635"/>
          </a:xfrm>
          <a:prstGeom prst="rect">
            <a:avLst/>
          </a:prstGeom>
        </p:spPr>
      </p:pic>
      <p:sp>
        <p:nvSpPr>
          <p:cNvPr id="6" name="TextBox 5">
            <a:extLst>
              <a:ext uri="{FF2B5EF4-FFF2-40B4-BE49-F238E27FC236}">
                <a16:creationId xmlns:a16="http://schemas.microsoft.com/office/drawing/2014/main" id="{ACCA69B9-478D-18CC-60F4-CE052956B148}"/>
              </a:ext>
            </a:extLst>
          </p:cNvPr>
          <p:cNvSpPr txBox="1"/>
          <p:nvPr/>
        </p:nvSpPr>
        <p:spPr>
          <a:xfrm>
            <a:off x="8980865" y="6437868"/>
            <a:ext cx="3211135" cy="369332"/>
          </a:xfrm>
          <a:prstGeom prst="rect">
            <a:avLst/>
          </a:prstGeom>
          <a:noFill/>
        </p:spPr>
        <p:txBody>
          <a:bodyPr wrap="none" rtlCol="0">
            <a:spAutoFit/>
          </a:bodyPr>
          <a:lstStyle/>
          <a:p>
            <a:r>
              <a:rPr lang="en-US" dirty="0">
                <a:hlinkClick r:id="rId3"/>
              </a:rPr>
              <a:t>[Minh et al. 2013, Deep Mind]</a:t>
            </a:r>
            <a:endParaRPr lang="en-US" dirty="0"/>
          </a:p>
        </p:txBody>
      </p:sp>
      <p:sp>
        <p:nvSpPr>
          <p:cNvPr id="7" name="Right Brace 6">
            <a:extLst>
              <a:ext uri="{FF2B5EF4-FFF2-40B4-BE49-F238E27FC236}">
                <a16:creationId xmlns:a16="http://schemas.microsoft.com/office/drawing/2014/main" id="{02098E5B-3202-E836-D49E-DB241848916D}"/>
              </a:ext>
            </a:extLst>
          </p:cNvPr>
          <p:cNvSpPr/>
          <p:nvPr/>
        </p:nvSpPr>
        <p:spPr>
          <a:xfrm>
            <a:off x="8839200" y="3048000"/>
            <a:ext cx="228600" cy="1219200"/>
          </a:xfrm>
          <a:prstGeom prst="rightBrace">
            <a:avLst/>
          </a:prstGeom>
          <a:ln w="38100"/>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sp>
        <p:nvSpPr>
          <p:cNvPr id="8" name="TextBox 7">
            <a:extLst>
              <a:ext uri="{FF2B5EF4-FFF2-40B4-BE49-F238E27FC236}">
                <a16:creationId xmlns:a16="http://schemas.microsoft.com/office/drawing/2014/main" id="{2D8F12C4-5EEB-0535-9020-C846FBAB366E}"/>
              </a:ext>
            </a:extLst>
          </p:cNvPr>
          <p:cNvSpPr txBox="1"/>
          <p:nvPr/>
        </p:nvSpPr>
        <p:spPr>
          <a:xfrm>
            <a:off x="9147089" y="3187210"/>
            <a:ext cx="1981200" cy="923330"/>
          </a:xfrm>
          <a:prstGeom prst="rect">
            <a:avLst/>
          </a:prstGeom>
          <a:noFill/>
        </p:spPr>
        <p:txBody>
          <a:bodyPr wrap="square" rtlCol="0">
            <a:spAutoFit/>
          </a:bodyPr>
          <a:lstStyle/>
          <a:p>
            <a:r>
              <a:rPr lang="en-US" dirty="0">
                <a:solidFill>
                  <a:schemeClr val="accent2"/>
                </a:solidFill>
              </a:rPr>
              <a:t>Generate next action in episode and store results</a:t>
            </a:r>
          </a:p>
        </p:txBody>
      </p:sp>
      <p:sp>
        <p:nvSpPr>
          <p:cNvPr id="9" name="Right Brace 8">
            <a:extLst>
              <a:ext uri="{FF2B5EF4-FFF2-40B4-BE49-F238E27FC236}">
                <a16:creationId xmlns:a16="http://schemas.microsoft.com/office/drawing/2014/main" id="{13BD0C31-A264-147A-FF3A-94D8247782A8}"/>
              </a:ext>
            </a:extLst>
          </p:cNvPr>
          <p:cNvSpPr/>
          <p:nvPr/>
        </p:nvSpPr>
        <p:spPr>
          <a:xfrm>
            <a:off x="8918489" y="4419600"/>
            <a:ext cx="228600" cy="882584"/>
          </a:xfrm>
          <a:prstGeom prst="rightBrace">
            <a:avLst/>
          </a:prstGeom>
          <a:ln w="38100">
            <a:solidFill>
              <a:srgbClr val="0070C0"/>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sp>
        <p:nvSpPr>
          <p:cNvPr id="10" name="TextBox 9">
            <a:extLst>
              <a:ext uri="{FF2B5EF4-FFF2-40B4-BE49-F238E27FC236}">
                <a16:creationId xmlns:a16="http://schemas.microsoft.com/office/drawing/2014/main" id="{CCA328D5-5C56-EB07-3B82-5F87CADEDEAF}"/>
              </a:ext>
            </a:extLst>
          </p:cNvPr>
          <p:cNvSpPr txBox="1"/>
          <p:nvPr/>
        </p:nvSpPr>
        <p:spPr>
          <a:xfrm>
            <a:off x="9205269" y="4267200"/>
            <a:ext cx="2209800" cy="1200329"/>
          </a:xfrm>
          <a:prstGeom prst="rect">
            <a:avLst/>
          </a:prstGeom>
          <a:noFill/>
        </p:spPr>
        <p:txBody>
          <a:bodyPr wrap="square" rtlCol="0">
            <a:spAutoFit/>
          </a:bodyPr>
          <a:lstStyle/>
          <a:p>
            <a:r>
              <a:rPr lang="en-US" dirty="0">
                <a:solidFill>
                  <a:srgbClr val="0070C0"/>
                </a:solidFill>
              </a:rPr>
              <a:t>Train on random sample of stored state/action/reward experiences </a:t>
            </a:r>
          </a:p>
        </p:txBody>
      </p:sp>
    </p:spTree>
    <p:extLst>
      <p:ext uri="{BB962C8B-B14F-4D97-AF65-F5344CB8AC3E}">
        <p14:creationId xmlns:p14="http://schemas.microsoft.com/office/powerpoint/2010/main" val="19289138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080CB3-FFDA-644B-5623-7F7778FBD94C}"/>
              </a:ext>
            </a:extLst>
          </p:cNvPr>
          <p:cNvSpPr>
            <a:spLocks noGrp="1"/>
          </p:cNvSpPr>
          <p:nvPr>
            <p:ph type="title"/>
          </p:nvPr>
        </p:nvSpPr>
        <p:spPr/>
        <p:txBody>
          <a:bodyPr/>
          <a:lstStyle/>
          <a:p>
            <a:r>
              <a:rPr lang="en-US" dirty="0"/>
              <a:t>Modeling the Q function with a neural network</a:t>
            </a:r>
          </a:p>
        </p:txBody>
      </p:sp>
      <p:pic>
        <p:nvPicPr>
          <p:cNvPr id="7" name="Content Placeholder 6" descr="A diagram of a network structure&#10;&#10;Description automatically generated">
            <a:extLst>
              <a:ext uri="{FF2B5EF4-FFF2-40B4-BE49-F238E27FC236}">
                <a16:creationId xmlns:a16="http://schemas.microsoft.com/office/drawing/2014/main" id="{7CE89E7B-12A1-A96D-A40E-6D1A839E73AB}"/>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37954" b="30693"/>
          <a:stretch/>
        </p:blipFill>
        <p:spPr>
          <a:xfrm>
            <a:off x="-152400" y="1219200"/>
            <a:ext cx="11547419" cy="1924566"/>
          </a:xfrm>
        </p:spPr>
      </p:pic>
      <p:sp>
        <p:nvSpPr>
          <p:cNvPr id="4" name="TextBox 3">
            <a:extLst>
              <a:ext uri="{FF2B5EF4-FFF2-40B4-BE49-F238E27FC236}">
                <a16:creationId xmlns:a16="http://schemas.microsoft.com/office/drawing/2014/main" id="{04E64FA3-83E5-25A9-C1D1-24E2C12BD59E}"/>
              </a:ext>
            </a:extLst>
          </p:cNvPr>
          <p:cNvSpPr txBox="1"/>
          <p:nvPr/>
        </p:nvSpPr>
        <p:spPr>
          <a:xfrm>
            <a:off x="8764044" y="6192815"/>
            <a:ext cx="3198311" cy="646331"/>
          </a:xfrm>
          <a:prstGeom prst="rect">
            <a:avLst/>
          </a:prstGeom>
          <a:noFill/>
        </p:spPr>
        <p:txBody>
          <a:bodyPr wrap="none" rtlCol="0">
            <a:spAutoFit/>
          </a:bodyPr>
          <a:lstStyle/>
          <a:p>
            <a:r>
              <a:rPr lang="en-US" dirty="0">
                <a:hlinkClick r:id="rId3"/>
              </a:rPr>
              <a:t>[Minh et al. 2013, Deep Mind]</a:t>
            </a:r>
            <a:endParaRPr lang="en-US" dirty="0"/>
          </a:p>
          <a:p>
            <a:r>
              <a:rPr lang="en-US" dirty="0">
                <a:hlinkClick r:id="rId4"/>
              </a:rPr>
              <a:t>[Minh et al. 2015, Nature]</a:t>
            </a:r>
            <a:endParaRPr lang="en-US" dirty="0"/>
          </a:p>
        </p:txBody>
      </p:sp>
      <p:sp>
        <p:nvSpPr>
          <p:cNvPr id="5" name="TextBox 4">
            <a:extLst>
              <a:ext uri="{FF2B5EF4-FFF2-40B4-BE49-F238E27FC236}">
                <a16:creationId xmlns:a16="http://schemas.microsoft.com/office/drawing/2014/main" id="{294A3DDE-51A5-A3E7-6E8E-86EDB10E4E65}"/>
              </a:ext>
            </a:extLst>
          </p:cNvPr>
          <p:cNvSpPr txBox="1"/>
          <p:nvPr/>
        </p:nvSpPr>
        <p:spPr>
          <a:xfrm>
            <a:off x="9154106" y="2747078"/>
            <a:ext cx="2743200" cy="646331"/>
          </a:xfrm>
          <a:prstGeom prst="rect">
            <a:avLst/>
          </a:prstGeom>
          <a:noFill/>
        </p:spPr>
        <p:txBody>
          <a:bodyPr wrap="square" rtlCol="0">
            <a:spAutoFit/>
          </a:bodyPr>
          <a:lstStyle/>
          <a:p>
            <a:r>
              <a:rPr lang="en-US" dirty="0"/>
              <a:t>Outputs the </a:t>
            </a:r>
            <a:r>
              <a:rPr lang="en-US" i="1" dirty="0"/>
              <a:t>value</a:t>
            </a:r>
            <a:r>
              <a:rPr lang="en-US" dirty="0"/>
              <a:t> for each action</a:t>
            </a:r>
          </a:p>
        </p:txBody>
      </p:sp>
      <p:sp>
        <p:nvSpPr>
          <p:cNvPr id="8" name="TextBox 7">
            <a:extLst>
              <a:ext uri="{FF2B5EF4-FFF2-40B4-BE49-F238E27FC236}">
                <a16:creationId xmlns:a16="http://schemas.microsoft.com/office/drawing/2014/main" id="{19AF4C32-21B5-5EA0-E69C-5D227CDFE7DE}"/>
              </a:ext>
            </a:extLst>
          </p:cNvPr>
          <p:cNvSpPr txBox="1"/>
          <p:nvPr/>
        </p:nvSpPr>
        <p:spPr>
          <a:xfrm>
            <a:off x="796981" y="914400"/>
            <a:ext cx="1828800" cy="923330"/>
          </a:xfrm>
          <a:prstGeom prst="rect">
            <a:avLst/>
          </a:prstGeom>
          <a:noFill/>
        </p:spPr>
        <p:txBody>
          <a:bodyPr wrap="square" rtlCol="0">
            <a:spAutoFit/>
          </a:bodyPr>
          <a:lstStyle/>
          <a:p>
            <a:r>
              <a:rPr lang="en-US" dirty="0"/>
              <a:t>Four grayscale cropped frames</a:t>
            </a:r>
          </a:p>
          <a:p>
            <a:endParaRPr lang="en-US" dirty="0"/>
          </a:p>
        </p:txBody>
      </p:sp>
      <p:pic>
        <p:nvPicPr>
          <p:cNvPr id="10" name="Picture 9">
            <a:extLst>
              <a:ext uri="{FF2B5EF4-FFF2-40B4-BE49-F238E27FC236}">
                <a16:creationId xmlns:a16="http://schemas.microsoft.com/office/drawing/2014/main" id="{1D68A30B-F05A-C469-914A-6AA8F950AEF4}"/>
              </a:ext>
            </a:extLst>
          </p:cNvPr>
          <p:cNvPicPr>
            <a:picLocks noChangeAspect="1"/>
          </p:cNvPicPr>
          <p:nvPr/>
        </p:nvPicPr>
        <p:blipFill>
          <a:blip r:embed="rId5"/>
          <a:stretch>
            <a:fillRect/>
          </a:stretch>
        </p:blipFill>
        <p:spPr>
          <a:xfrm>
            <a:off x="381000" y="2910984"/>
            <a:ext cx="7210097" cy="3759667"/>
          </a:xfrm>
          <a:prstGeom prst="rect">
            <a:avLst/>
          </a:prstGeom>
        </p:spPr>
      </p:pic>
    </p:spTree>
    <p:extLst>
      <p:ext uri="{BB962C8B-B14F-4D97-AF65-F5344CB8AC3E}">
        <p14:creationId xmlns:p14="http://schemas.microsoft.com/office/powerpoint/2010/main" val="22096642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2D36C389-7A6B-B502-0CAC-A824D989EB2D}"/>
                  </a:ext>
                </a:extLst>
              </p:cNvPr>
              <p:cNvSpPr>
                <a:spLocks noGrp="1"/>
              </p:cNvSpPr>
              <p:nvPr>
                <p:ph idx="1"/>
              </p:nvPr>
            </p:nvSpPr>
            <p:spPr>
              <a:xfrm>
                <a:off x="647700" y="141535"/>
                <a:ext cx="5334000" cy="5135563"/>
              </a:xfrm>
            </p:spPr>
            <p:txBody>
              <a:bodyPr/>
              <a:lstStyle/>
              <a:p>
                <a:r>
                  <a:rPr lang="en-US" dirty="0"/>
                  <a:t>What should the reward for a given timestep be?</a:t>
                </a:r>
              </a:p>
              <a:p>
                <a:endParaRPr lang="en-US" dirty="0"/>
              </a:p>
              <a:p>
                <a:r>
                  <a:rPr lang="en-US" dirty="0"/>
                  <a:t>What is a reasonable discount </a:t>
                </a:r>
                <a14:m>
                  <m:oMath xmlns:m="http://schemas.openxmlformats.org/officeDocument/2006/math">
                    <m:r>
                      <a:rPr lang="en-US" b="0" i="1" smtClean="0">
                        <a:latin typeface="Cambria Math" panose="02040503050406030204" pitchFamily="18" charset="0"/>
                      </a:rPr>
                      <m:t>𝛾</m:t>
                    </m:r>
                  </m:oMath>
                </a14:m>
                <a:r>
                  <a:rPr lang="en-US" dirty="0"/>
                  <a:t> factor?  (assume that one time step is one animation frame or 1/15 second of normal play)</a:t>
                </a:r>
              </a:p>
            </p:txBody>
          </p:sp>
        </mc:Choice>
        <mc:Fallback xmlns="">
          <p:sp>
            <p:nvSpPr>
              <p:cNvPr id="3" name="Content Placeholder 2">
                <a:extLst>
                  <a:ext uri="{FF2B5EF4-FFF2-40B4-BE49-F238E27FC236}">
                    <a16:creationId xmlns:a16="http://schemas.microsoft.com/office/drawing/2014/main" id="{2D36C389-7A6B-B502-0CAC-A824D989EB2D}"/>
                  </a:ext>
                </a:extLst>
              </p:cNvPr>
              <p:cNvSpPr>
                <a:spLocks noGrp="1" noRot="1" noChangeAspect="1" noMove="1" noResize="1" noEditPoints="1" noAdjustHandles="1" noChangeArrowheads="1" noChangeShapeType="1" noTextEdit="1"/>
              </p:cNvSpPr>
              <p:nvPr>
                <p:ph idx="1"/>
              </p:nvPr>
            </p:nvSpPr>
            <p:spPr>
              <a:xfrm>
                <a:off x="647700" y="141535"/>
                <a:ext cx="5334000" cy="5135563"/>
              </a:xfrm>
              <a:blipFill>
                <a:blip r:embed="rId5"/>
                <a:stretch>
                  <a:fillRect l="-2629" t="-1542" r="-229"/>
                </a:stretch>
              </a:blipFill>
            </p:spPr>
            <p:txBody>
              <a:bodyPr/>
              <a:lstStyle/>
              <a:p>
                <a:r>
                  <a:rPr lang="en-US">
                    <a:noFill/>
                  </a:rPr>
                  <a:t> </a:t>
                </a:r>
              </a:p>
            </p:txBody>
          </p:sp>
        </mc:Fallback>
      </mc:AlternateContent>
      <p:pic>
        <p:nvPicPr>
          <p:cNvPr id="4" name="videoplayback">
            <a:hlinkClick r:id="" action="ppaction://media"/>
            <a:extLst>
              <a:ext uri="{FF2B5EF4-FFF2-40B4-BE49-F238E27FC236}">
                <a16:creationId xmlns:a16="http://schemas.microsoft.com/office/drawing/2014/main" id="{C522AE09-FC6F-C344-4958-8AF66721FADE}"/>
              </a:ext>
            </a:extLst>
          </p:cNvPr>
          <p:cNvPicPr>
            <a:picLocks noChangeAspect="1"/>
          </p:cNvPicPr>
          <p:nvPr>
            <a:videoFile r:link="rId1"/>
            <p:extLst>
              <p:ext uri="{DAA4B4D4-6D71-4841-9C94-3DE7FCFB9230}">
                <p14:media xmlns:p14="http://schemas.microsoft.com/office/powerpoint/2010/main" r:embed="rId2">
                  <p14:trim st="2752" end="60020.7333"/>
                </p14:media>
              </p:ext>
            </p:extLst>
          </p:nvPr>
        </p:nvPicPr>
        <p:blipFill rotWithShape="1">
          <a:blip r:embed="rId6"/>
          <a:srcRect l="19168" r="19160"/>
          <a:stretch/>
        </p:blipFill>
        <p:spPr bwMode="auto">
          <a:xfrm>
            <a:off x="6553200" y="0"/>
            <a:ext cx="5638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62566C00-43EA-C7C5-E47B-7F98EC127357}"/>
                  </a:ext>
                </a:extLst>
              </p:cNvPr>
              <p:cNvSpPr txBox="1"/>
              <p:nvPr/>
            </p:nvSpPr>
            <p:spPr>
              <a:xfrm>
                <a:off x="1028700" y="4755199"/>
                <a:ext cx="4953000" cy="1938992"/>
              </a:xfrm>
              <a:prstGeom prst="rect">
                <a:avLst/>
              </a:prstGeom>
              <a:noFill/>
            </p:spPr>
            <p:txBody>
              <a:bodyPr wrap="square" rtlCol="0">
                <a:spAutoFit/>
              </a:bodyPr>
              <a:lstStyle/>
              <a:p>
                <a:r>
                  <a:rPr lang="en-US" sz="2400" dirty="0"/>
                  <a:t>Reward is 1, 0, or -1 for score increased, unchanged, or decreased</a:t>
                </a:r>
              </a:p>
              <a:p>
                <a:endParaRPr lang="en-US" sz="2400" dirty="0"/>
              </a:p>
              <a:p>
                <a:pPr/>
                <a14:m>
                  <m:oMathPara xmlns:m="http://schemas.openxmlformats.org/officeDocument/2006/math">
                    <m:oMathParaPr>
                      <m:jc m:val="left"/>
                    </m:oMathParaPr>
                    <m:oMath xmlns:m="http://schemas.openxmlformats.org/officeDocument/2006/math">
                      <m:r>
                        <a:rPr lang="en-US" sz="2400" b="0" i="1" smtClean="0">
                          <a:latin typeface="Cambria Math" panose="02040503050406030204" pitchFamily="18" charset="0"/>
                        </a:rPr>
                        <m:t>𝛾</m:t>
                      </m:r>
                      <m:r>
                        <a:rPr lang="en-US" sz="2400" b="0" i="1" smtClean="0">
                          <a:latin typeface="Cambria Math" panose="02040503050406030204" pitchFamily="18" charset="0"/>
                        </a:rPr>
                        <m:t>=0.99</m:t>
                      </m:r>
                    </m:oMath>
                  </m:oMathPara>
                </a14:m>
                <a:endParaRPr lang="en-US" sz="2400" dirty="0"/>
              </a:p>
            </p:txBody>
          </p:sp>
        </mc:Choice>
        <mc:Fallback xmlns="">
          <p:sp>
            <p:nvSpPr>
              <p:cNvPr id="5" name="TextBox 4">
                <a:extLst>
                  <a:ext uri="{FF2B5EF4-FFF2-40B4-BE49-F238E27FC236}">
                    <a16:creationId xmlns:a16="http://schemas.microsoft.com/office/drawing/2014/main" id="{62566C00-43EA-C7C5-E47B-7F98EC127357}"/>
                  </a:ext>
                </a:extLst>
              </p:cNvPr>
              <p:cNvSpPr txBox="1">
                <a:spLocks noRot="1" noChangeAspect="1" noMove="1" noResize="1" noEditPoints="1" noAdjustHandles="1" noChangeArrowheads="1" noChangeShapeType="1" noTextEdit="1"/>
              </p:cNvSpPr>
              <p:nvPr/>
            </p:nvSpPr>
            <p:spPr>
              <a:xfrm>
                <a:off x="1028700" y="4755199"/>
                <a:ext cx="4953000" cy="1938992"/>
              </a:xfrm>
              <a:prstGeom prst="rect">
                <a:avLst/>
              </a:prstGeom>
              <a:blipFill>
                <a:blip r:embed="rId7"/>
                <a:stretch>
                  <a:fillRect l="-1970" t="-2201" b="-1887"/>
                </a:stretch>
              </a:blipFill>
            </p:spPr>
            <p:txBody>
              <a:bodyPr/>
              <a:lstStyle/>
              <a:p>
                <a:r>
                  <a:rPr lang="en-US">
                    <a:noFill/>
                  </a:rPr>
                  <a:t> </a:t>
                </a:r>
              </a:p>
            </p:txBody>
          </p:sp>
        </mc:Fallback>
      </mc:AlternateContent>
    </p:spTree>
    <p:extLst>
      <p:ext uri="{BB962C8B-B14F-4D97-AF65-F5344CB8AC3E}">
        <p14:creationId xmlns:p14="http://schemas.microsoft.com/office/powerpoint/2010/main" val="2070451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366"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4"/>
                </p:tgtEl>
              </p:cMediaNode>
            </p:video>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4CBBFE1-F627-66E9-8FF1-1254468CBAD8}"/>
              </a:ext>
            </a:extLst>
          </p:cNvPr>
          <p:cNvSpPr>
            <a:spLocks noGrp="1"/>
          </p:cNvSpPr>
          <p:nvPr>
            <p:ph idx="1"/>
          </p:nvPr>
        </p:nvSpPr>
        <p:spPr>
          <a:xfrm>
            <a:off x="625366" y="394201"/>
            <a:ext cx="10972800" cy="5135563"/>
          </a:xfrm>
        </p:spPr>
        <p:txBody>
          <a:bodyPr/>
          <a:lstStyle/>
          <a:p>
            <a:pPr marL="0" indent="0">
              <a:buNone/>
            </a:pPr>
            <a:r>
              <a:rPr lang="en-US" dirty="0"/>
              <a:t>Reward improves overall, and Q-value improves stably</a:t>
            </a:r>
          </a:p>
        </p:txBody>
      </p:sp>
      <p:pic>
        <p:nvPicPr>
          <p:cNvPr id="5" name="Picture 4">
            <a:extLst>
              <a:ext uri="{FF2B5EF4-FFF2-40B4-BE49-F238E27FC236}">
                <a16:creationId xmlns:a16="http://schemas.microsoft.com/office/drawing/2014/main" id="{A9064900-80CF-D727-9CE7-477BCA08DF92}"/>
              </a:ext>
            </a:extLst>
          </p:cNvPr>
          <p:cNvPicPr>
            <a:picLocks noChangeAspect="1"/>
          </p:cNvPicPr>
          <p:nvPr/>
        </p:nvPicPr>
        <p:blipFill>
          <a:blip r:embed="rId2"/>
          <a:stretch>
            <a:fillRect/>
          </a:stretch>
        </p:blipFill>
        <p:spPr>
          <a:xfrm>
            <a:off x="370676" y="1121956"/>
            <a:ext cx="11450648" cy="2372056"/>
          </a:xfrm>
          <a:prstGeom prst="rect">
            <a:avLst/>
          </a:prstGeom>
        </p:spPr>
      </p:pic>
      <p:pic>
        <p:nvPicPr>
          <p:cNvPr id="7" name="Picture 6">
            <a:extLst>
              <a:ext uri="{FF2B5EF4-FFF2-40B4-BE49-F238E27FC236}">
                <a16:creationId xmlns:a16="http://schemas.microsoft.com/office/drawing/2014/main" id="{416C0A52-DFF9-5B77-D9CC-3A8361309F45}"/>
              </a:ext>
            </a:extLst>
          </p:cNvPr>
          <p:cNvPicPr>
            <a:picLocks noChangeAspect="1"/>
          </p:cNvPicPr>
          <p:nvPr/>
        </p:nvPicPr>
        <p:blipFill>
          <a:blip r:embed="rId3"/>
          <a:stretch>
            <a:fillRect/>
          </a:stretch>
        </p:blipFill>
        <p:spPr>
          <a:xfrm>
            <a:off x="137992" y="3896017"/>
            <a:ext cx="11460174" cy="2086266"/>
          </a:xfrm>
          <a:prstGeom prst="rect">
            <a:avLst/>
          </a:prstGeom>
        </p:spPr>
      </p:pic>
      <p:sp>
        <p:nvSpPr>
          <p:cNvPr id="8" name="TextBox 7">
            <a:extLst>
              <a:ext uri="{FF2B5EF4-FFF2-40B4-BE49-F238E27FC236}">
                <a16:creationId xmlns:a16="http://schemas.microsoft.com/office/drawing/2014/main" id="{CAF987A5-9621-83E6-0176-1EC59DBB44F6}"/>
              </a:ext>
            </a:extLst>
          </p:cNvPr>
          <p:cNvSpPr txBox="1"/>
          <p:nvPr/>
        </p:nvSpPr>
        <p:spPr>
          <a:xfrm>
            <a:off x="3090228" y="5874938"/>
            <a:ext cx="2362200" cy="646331"/>
          </a:xfrm>
          <a:prstGeom prst="rect">
            <a:avLst/>
          </a:prstGeom>
          <a:noFill/>
        </p:spPr>
        <p:txBody>
          <a:bodyPr wrap="square" rtlCol="0">
            <a:spAutoFit/>
          </a:bodyPr>
          <a:lstStyle/>
          <a:p>
            <a:r>
              <a:rPr lang="en-US" dirty="0"/>
              <a:t>A: Enemy appears (scoring opportunity)</a:t>
            </a:r>
          </a:p>
        </p:txBody>
      </p:sp>
      <p:sp>
        <p:nvSpPr>
          <p:cNvPr id="9" name="TextBox 8">
            <a:extLst>
              <a:ext uri="{FF2B5EF4-FFF2-40B4-BE49-F238E27FC236}">
                <a16:creationId xmlns:a16="http://schemas.microsoft.com/office/drawing/2014/main" id="{219C3CA5-603D-FCDC-7EE0-809D136B257E}"/>
              </a:ext>
            </a:extLst>
          </p:cNvPr>
          <p:cNvSpPr txBox="1"/>
          <p:nvPr/>
        </p:nvSpPr>
        <p:spPr>
          <a:xfrm>
            <a:off x="5696607" y="5894363"/>
            <a:ext cx="3733800" cy="646331"/>
          </a:xfrm>
          <a:prstGeom prst="rect">
            <a:avLst/>
          </a:prstGeom>
          <a:noFill/>
        </p:spPr>
        <p:txBody>
          <a:bodyPr wrap="square" rtlCol="0">
            <a:spAutoFit/>
          </a:bodyPr>
          <a:lstStyle/>
          <a:p>
            <a:r>
              <a:rPr lang="en-US" dirty="0"/>
              <a:t>B: Enemy about to be hit by torpedo (soon to score)</a:t>
            </a:r>
          </a:p>
        </p:txBody>
      </p:sp>
      <p:sp>
        <p:nvSpPr>
          <p:cNvPr id="10" name="TextBox 9">
            <a:extLst>
              <a:ext uri="{FF2B5EF4-FFF2-40B4-BE49-F238E27FC236}">
                <a16:creationId xmlns:a16="http://schemas.microsoft.com/office/drawing/2014/main" id="{7134B01D-51BA-2056-2D49-042059A9C931}"/>
              </a:ext>
            </a:extLst>
          </p:cNvPr>
          <p:cNvSpPr txBox="1"/>
          <p:nvPr/>
        </p:nvSpPr>
        <p:spPr>
          <a:xfrm>
            <a:off x="9117675" y="5874938"/>
            <a:ext cx="2592070" cy="646331"/>
          </a:xfrm>
          <a:prstGeom prst="rect">
            <a:avLst/>
          </a:prstGeom>
          <a:noFill/>
        </p:spPr>
        <p:txBody>
          <a:bodyPr wrap="square" rtlCol="0">
            <a:spAutoFit/>
          </a:bodyPr>
          <a:lstStyle/>
          <a:p>
            <a:r>
              <a:rPr lang="en-US" dirty="0"/>
              <a:t>C: Scored! Back to previous level</a:t>
            </a:r>
          </a:p>
        </p:txBody>
      </p:sp>
    </p:spTree>
    <p:extLst>
      <p:ext uri="{BB962C8B-B14F-4D97-AF65-F5344CB8AC3E}">
        <p14:creationId xmlns:p14="http://schemas.microsoft.com/office/powerpoint/2010/main" val="26315754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C588FAC-93DC-021C-69B6-6497DB3372DF}"/>
              </a:ext>
            </a:extLst>
          </p:cNvPr>
          <p:cNvPicPr>
            <a:picLocks noGrp="1" noRot="1" noChangeAspect="1" noMove="1" noResize="1" noEditPoints="1" noAdjustHandles="1" noChangeArrowheads="1" noChangeShapeType="1" noCrop="1"/>
          </p:cNvPicPr>
          <p:nvPr/>
        </p:nvPicPr>
        <p:blipFill>
          <a:blip r:embed="rId2"/>
          <a:stretch>
            <a:fillRect/>
          </a:stretch>
        </p:blipFill>
        <p:spPr>
          <a:xfrm>
            <a:off x="2743200" y="152873"/>
            <a:ext cx="9383434" cy="6335009"/>
          </a:xfrm>
          <a:prstGeom prst="rect">
            <a:avLst/>
          </a:prstGeom>
        </p:spPr>
      </p:pic>
      <p:sp>
        <p:nvSpPr>
          <p:cNvPr id="2" name="Title 1">
            <a:extLst>
              <a:ext uri="{FF2B5EF4-FFF2-40B4-BE49-F238E27FC236}">
                <a16:creationId xmlns:a16="http://schemas.microsoft.com/office/drawing/2014/main" id="{E0D8297C-41C7-19A9-5901-430A8CE70AC0}"/>
              </a:ext>
            </a:extLst>
          </p:cNvPr>
          <p:cNvSpPr>
            <a:spLocks noGrp="1"/>
          </p:cNvSpPr>
          <p:nvPr>
            <p:ph type="title"/>
          </p:nvPr>
        </p:nvSpPr>
        <p:spPr>
          <a:xfrm>
            <a:off x="65366" y="2743200"/>
            <a:ext cx="4343400" cy="914400"/>
          </a:xfrm>
        </p:spPr>
        <p:txBody>
          <a:bodyPr>
            <a:normAutofit fontScale="90000"/>
          </a:bodyPr>
          <a:lstStyle/>
          <a:p>
            <a:r>
              <a:rPr lang="en-US" dirty="0"/>
              <a:t>T-SNE of hidden state for Space Invaders</a:t>
            </a:r>
          </a:p>
        </p:txBody>
      </p:sp>
      <p:sp>
        <p:nvSpPr>
          <p:cNvPr id="6" name="TextBox 5">
            <a:extLst>
              <a:ext uri="{FF2B5EF4-FFF2-40B4-BE49-F238E27FC236}">
                <a16:creationId xmlns:a16="http://schemas.microsoft.com/office/drawing/2014/main" id="{E9F606E4-4C4C-7585-241A-0D296F91E970}"/>
              </a:ext>
            </a:extLst>
          </p:cNvPr>
          <p:cNvSpPr txBox="1"/>
          <p:nvPr/>
        </p:nvSpPr>
        <p:spPr>
          <a:xfrm>
            <a:off x="9372600" y="6487882"/>
            <a:ext cx="2819400" cy="369332"/>
          </a:xfrm>
          <a:prstGeom prst="rect">
            <a:avLst/>
          </a:prstGeom>
          <a:noFill/>
        </p:spPr>
        <p:txBody>
          <a:bodyPr wrap="square">
            <a:spAutoFit/>
          </a:bodyPr>
          <a:lstStyle/>
          <a:p>
            <a:r>
              <a:rPr lang="en-US" dirty="0">
                <a:hlinkClick r:id="rId3"/>
              </a:rPr>
              <a:t>[Minh et al. 2015, Nature]</a:t>
            </a:r>
            <a:endParaRPr lang="en-US" dirty="0"/>
          </a:p>
        </p:txBody>
      </p:sp>
    </p:spTree>
    <p:extLst>
      <p:ext uri="{BB962C8B-B14F-4D97-AF65-F5344CB8AC3E}">
        <p14:creationId xmlns:p14="http://schemas.microsoft.com/office/powerpoint/2010/main" val="13285634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816A8-3F00-A43F-ACFA-EAFE7436998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F1F8B9C-B0E5-A534-B08E-78571DB356DE}"/>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46097017-B80E-47F2-2A41-537C7A2AE22E}"/>
              </a:ext>
            </a:extLst>
          </p:cNvPr>
          <p:cNvPicPr>
            <a:picLocks noChangeAspect="1"/>
          </p:cNvPicPr>
          <p:nvPr/>
        </p:nvPicPr>
        <p:blipFill>
          <a:blip r:embed="rId3"/>
          <a:stretch>
            <a:fillRect/>
          </a:stretch>
        </p:blipFill>
        <p:spPr>
          <a:xfrm>
            <a:off x="3199520" y="0"/>
            <a:ext cx="5792959" cy="6858000"/>
          </a:xfrm>
          <a:prstGeom prst="rect">
            <a:avLst/>
          </a:prstGeom>
        </p:spPr>
      </p:pic>
      <p:sp>
        <p:nvSpPr>
          <p:cNvPr id="7" name="TextBox 6">
            <a:extLst>
              <a:ext uri="{FF2B5EF4-FFF2-40B4-BE49-F238E27FC236}">
                <a16:creationId xmlns:a16="http://schemas.microsoft.com/office/drawing/2014/main" id="{5BEB5F1A-F4E9-B74E-951D-65571EF3D6F4}"/>
              </a:ext>
            </a:extLst>
          </p:cNvPr>
          <p:cNvSpPr txBox="1"/>
          <p:nvPr/>
        </p:nvSpPr>
        <p:spPr>
          <a:xfrm>
            <a:off x="9372600" y="6487882"/>
            <a:ext cx="6096000" cy="369332"/>
          </a:xfrm>
          <a:prstGeom prst="rect">
            <a:avLst/>
          </a:prstGeom>
          <a:noFill/>
        </p:spPr>
        <p:txBody>
          <a:bodyPr wrap="square">
            <a:spAutoFit/>
          </a:bodyPr>
          <a:lstStyle/>
          <a:p>
            <a:r>
              <a:rPr lang="en-US" dirty="0">
                <a:hlinkClick r:id="rId4"/>
              </a:rPr>
              <a:t>[Minh et al. 2015, Nature]</a:t>
            </a:r>
            <a:endParaRPr lang="en-US" dirty="0"/>
          </a:p>
        </p:txBody>
      </p:sp>
      <p:sp>
        <p:nvSpPr>
          <p:cNvPr id="8" name="TextBox 7">
            <a:extLst>
              <a:ext uri="{FF2B5EF4-FFF2-40B4-BE49-F238E27FC236}">
                <a16:creationId xmlns:a16="http://schemas.microsoft.com/office/drawing/2014/main" id="{CF5B7AA2-6DB3-5304-4E80-72A3B693B6DB}"/>
              </a:ext>
            </a:extLst>
          </p:cNvPr>
          <p:cNvSpPr txBox="1"/>
          <p:nvPr/>
        </p:nvSpPr>
        <p:spPr>
          <a:xfrm>
            <a:off x="6105148" y="4876800"/>
            <a:ext cx="2076209" cy="369332"/>
          </a:xfrm>
          <a:prstGeom prst="rect">
            <a:avLst/>
          </a:prstGeom>
          <a:noFill/>
        </p:spPr>
        <p:txBody>
          <a:bodyPr wrap="none" rtlCol="0">
            <a:spAutoFit/>
          </a:bodyPr>
          <a:lstStyle/>
          <a:p>
            <a:r>
              <a:rPr lang="en-US" dirty="0"/>
              <a:t>100 = human level</a:t>
            </a:r>
          </a:p>
        </p:txBody>
      </p:sp>
    </p:spTree>
    <p:extLst>
      <p:ext uri="{BB962C8B-B14F-4D97-AF65-F5344CB8AC3E}">
        <p14:creationId xmlns:p14="http://schemas.microsoft.com/office/powerpoint/2010/main" val="11596156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12EA0B-253C-14D2-4D54-0198CFE7F657}"/>
              </a:ext>
            </a:extLst>
          </p:cNvPr>
          <p:cNvSpPr>
            <a:spLocks noGrp="1"/>
          </p:cNvSpPr>
          <p:nvPr>
            <p:ph type="title"/>
          </p:nvPr>
        </p:nvSpPr>
        <p:spPr>
          <a:xfrm>
            <a:off x="609600" y="274637"/>
            <a:ext cx="10972800" cy="914400"/>
          </a:xfrm>
        </p:spPr>
        <p:txBody>
          <a:bodyPr>
            <a:normAutofit/>
          </a:bodyPr>
          <a:lstStyle/>
          <a:p>
            <a:r>
              <a:rPr lang="en-US" dirty="0"/>
              <a:t>Simple DQN code with nice explanation</a:t>
            </a:r>
          </a:p>
        </p:txBody>
      </p:sp>
      <p:sp>
        <p:nvSpPr>
          <p:cNvPr id="3" name="Content Placeholder 2">
            <a:extLst>
              <a:ext uri="{FF2B5EF4-FFF2-40B4-BE49-F238E27FC236}">
                <a16:creationId xmlns:a16="http://schemas.microsoft.com/office/drawing/2014/main" id="{F40114BF-60CC-B651-61B8-AA217C08EF69}"/>
              </a:ext>
            </a:extLst>
          </p:cNvPr>
          <p:cNvSpPr>
            <a:spLocks noGrp="1"/>
          </p:cNvSpPr>
          <p:nvPr>
            <p:ph idx="1"/>
          </p:nvPr>
        </p:nvSpPr>
        <p:spPr/>
        <p:txBody>
          <a:bodyPr/>
          <a:lstStyle/>
          <a:p>
            <a:pPr marL="0" indent="0">
              <a:buNone/>
            </a:pPr>
            <a:endParaRPr lang="en-US" dirty="0"/>
          </a:p>
          <a:p>
            <a:pPr marL="0" indent="0">
              <a:buNone/>
            </a:pPr>
            <a:r>
              <a:rPr lang="en-US" dirty="0">
                <a:hlinkClick r:id="rId2"/>
              </a:rPr>
              <a:t>https://medium.com/@shruti.dhumne/deep-q-network-dqn-90e1a8799871</a:t>
            </a:r>
            <a:r>
              <a:rPr lang="en-US" dirty="0"/>
              <a:t> </a:t>
            </a:r>
          </a:p>
        </p:txBody>
      </p:sp>
    </p:spTree>
    <p:extLst>
      <p:ext uri="{BB962C8B-B14F-4D97-AF65-F5344CB8AC3E}">
        <p14:creationId xmlns:p14="http://schemas.microsoft.com/office/powerpoint/2010/main" val="36509892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EE1F92-6D21-9A3C-4CFC-2C018156F407}"/>
              </a:ext>
            </a:extLst>
          </p:cNvPr>
          <p:cNvSpPr>
            <a:spLocks noGrp="1"/>
          </p:cNvSpPr>
          <p:nvPr>
            <p:ph type="title"/>
          </p:nvPr>
        </p:nvSpPr>
        <p:spPr>
          <a:xfrm>
            <a:off x="762000" y="0"/>
            <a:ext cx="10972800" cy="914400"/>
          </a:xfrm>
        </p:spPr>
        <p:txBody>
          <a:bodyPr/>
          <a:lstStyle/>
          <a:p>
            <a:r>
              <a:rPr lang="en-US" dirty="0"/>
              <a:t>Q1-Q4</a:t>
            </a:r>
          </a:p>
        </p:txBody>
      </p:sp>
      <p:sp>
        <p:nvSpPr>
          <p:cNvPr id="3" name="TextBox 2">
            <a:extLst>
              <a:ext uri="{FF2B5EF4-FFF2-40B4-BE49-F238E27FC236}">
                <a16:creationId xmlns:a16="http://schemas.microsoft.com/office/drawing/2014/main" id="{33C86BB4-6F9E-E4CF-AE54-2E27F9A02C15}"/>
              </a:ext>
            </a:extLst>
          </p:cNvPr>
          <p:cNvSpPr txBox="1"/>
          <p:nvPr/>
        </p:nvSpPr>
        <p:spPr>
          <a:xfrm>
            <a:off x="2514600" y="1238934"/>
            <a:ext cx="6781800" cy="646331"/>
          </a:xfrm>
          <a:prstGeom prst="rect">
            <a:avLst/>
          </a:prstGeom>
          <a:noFill/>
        </p:spPr>
        <p:txBody>
          <a:bodyPr wrap="square">
            <a:spAutoFit/>
          </a:bodyPr>
          <a:lstStyle/>
          <a:p>
            <a:r>
              <a:rPr lang="en-US" sz="3600" dirty="0">
                <a:hlinkClick r:id="rId2"/>
              </a:rPr>
              <a:t>https://tinyurl.com/AML441-L25</a:t>
            </a:r>
            <a:r>
              <a:rPr lang="en-US" sz="3600" dirty="0"/>
              <a:t> </a:t>
            </a:r>
          </a:p>
        </p:txBody>
      </p:sp>
      <p:pic>
        <p:nvPicPr>
          <p:cNvPr id="4" name="Picture 3" descr="A qr code with a arrow&#10;&#10;AI-generated content may be incorrect.">
            <a:extLst>
              <a:ext uri="{FF2B5EF4-FFF2-40B4-BE49-F238E27FC236}">
                <a16:creationId xmlns:a16="http://schemas.microsoft.com/office/drawing/2014/main" id="{2B1A4922-7A2F-2356-06D1-46D90B9048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43362" y="2209800"/>
            <a:ext cx="4105275" cy="4105275"/>
          </a:xfrm>
          <a:prstGeom prst="rect">
            <a:avLst/>
          </a:prstGeom>
        </p:spPr>
      </p:pic>
    </p:spTree>
    <p:extLst>
      <p:ext uri="{BB962C8B-B14F-4D97-AF65-F5344CB8AC3E}">
        <p14:creationId xmlns:p14="http://schemas.microsoft.com/office/powerpoint/2010/main" val="40903727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EB0864-19C7-F804-D59A-C3CA296B46C3}"/>
              </a:ext>
            </a:extLst>
          </p:cNvPr>
          <p:cNvSpPr>
            <a:spLocks noGrp="1"/>
          </p:cNvSpPr>
          <p:nvPr>
            <p:ph type="title"/>
          </p:nvPr>
        </p:nvSpPr>
        <p:spPr/>
        <p:txBody>
          <a:bodyPr/>
          <a:lstStyle/>
          <a:p>
            <a:endParaRPr lang="en-US"/>
          </a:p>
        </p:txBody>
      </p:sp>
      <p:pic>
        <p:nvPicPr>
          <p:cNvPr id="4" name="videoplayback (1)">
            <a:hlinkClick r:id="" action="ppaction://media"/>
            <a:extLst>
              <a:ext uri="{FF2B5EF4-FFF2-40B4-BE49-F238E27FC236}">
                <a16:creationId xmlns:a16="http://schemas.microsoft.com/office/drawing/2014/main" id="{970384F6-9A71-84E3-5200-C8FCE50D5D3D}"/>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 y="0"/>
            <a:ext cx="12191763" cy="6858000"/>
          </a:xfrm>
        </p:spPr>
      </p:pic>
      <p:sp>
        <p:nvSpPr>
          <p:cNvPr id="5" name="TextBox 4">
            <a:extLst>
              <a:ext uri="{FF2B5EF4-FFF2-40B4-BE49-F238E27FC236}">
                <a16:creationId xmlns:a16="http://schemas.microsoft.com/office/drawing/2014/main" id="{83C1E7A8-C3F0-C4FD-B70C-DDEFD2F5C95D}"/>
              </a:ext>
            </a:extLst>
          </p:cNvPr>
          <p:cNvSpPr txBox="1"/>
          <p:nvPr/>
        </p:nvSpPr>
        <p:spPr>
          <a:xfrm>
            <a:off x="5029200" y="6459107"/>
            <a:ext cx="6874136" cy="338554"/>
          </a:xfrm>
          <a:prstGeom prst="rect">
            <a:avLst/>
          </a:prstGeom>
          <a:noFill/>
        </p:spPr>
        <p:txBody>
          <a:bodyPr wrap="square" rtlCol="0">
            <a:spAutoFit/>
          </a:bodyPr>
          <a:lstStyle/>
          <a:p>
            <a:pPr algn="r"/>
            <a:r>
              <a:rPr lang="en-US" sz="1600" dirty="0">
                <a:solidFill>
                  <a:schemeClr val="tx1">
                    <a:lumMod val="65000"/>
                    <a:lumOff val="35000"/>
                  </a:schemeClr>
                </a:solidFill>
              </a:rPr>
              <a:t>Baker et al., 2020 Emergent Tool Use From Multi-Agent </a:t>
            </a:r>
            <a:r>
              <a:rPr lang="en-US" sz="1600" dirty="0" err="1">
                <a:solidFill>
                  <a:schemeClr val="tx1">
                    <a:lumMod val="65000"/>
                    <a:lumOff val="35000"/>
                  </a:schemeClr>
                </a:solidFill>
              </a:rPr>
              <a:t>Autocurricula</a:t>
            </a:r>
            <a:endParaRPr lang="en-US" sz="1600" dirty="0">
              <a:solidFill>
                <a:schemeClr val="tx1">
                  <a:lumMod val="65000"/>
                  <a:lumOff val="35000"/>
                </a:schemeClr>
              </a:solidFill>
            </a:endParaRPr>
          </a:p>
        </p:txBody>
      </p:sp>
      <p:sp>
        <p:nvSpPr>
          <p:cNvPr id="7" name="TextBox 6">
            <a:extLst>
              <a:ext uri="{FF2B5EF4-FFF2-40B4-BE49-F238E27FC236}">
                <a16:creationId xmlns:a16="http://schemas.microsoft.com/office/drawing/2014/main" id="{306642E3-A53D-6DC6-FAF1-341AC2BB069F}"/>
              </a:ext>
            </a:extLst>
          </p:cNvPr>
          <p:cNvSpPr txBox="1"/>
          <p:nvPr/>
        </p:nvSpPr>
        <p:spPr>
          <a:xfrm>
            <a:off x="-1" y="6459107"/>
            <a:ext cx="6298530" cy="338554"/>
          </a:xfrm>
          <a:prstGeom prst="rect">
            <a:avLst/>
          </a:prstGeom>
          <a:noFill/>
        </p:spPr>
        <p:txBody>
          <a:bodyPr wrap="square">
            <a:spAutoFit/>
          </a:bodyPr>
          <a:lstStyle/>
          <a:p>
            <a:r>
              <a:rPr lang="en-US" sz="1600" dirty="0">
                <a:solidFill>
                  <a:schemeClr val="tx1">
                    <a:lumMod val="50000"/>
                    <a:lumOff val="50000"/>
                  </a:schemeClr>
                </a:solidFill>
                <a:hlinkClick r:id="rId5">
                  <a:extLst>
                    <a:ext uri="{A12FA001-AC4F-418D-AE19-62706E023703}">
                      <ahyp:hlinkClr xmlns:ahyp="http://schemas.microsoft.com/office/drawing/2018/hyperlinkcolor" val="tx"/>
                    </a:ext>
                  </a:extLst>
                </a:hlinkClick>
              </a:rPr>
              <a:t>https://www.youtube.com/watch?v=kopoLzvh5jY</a:t>
            </a:r>
            <a:endParaRPr lang="en-US" sz="1600" dirty="0">
              <a:solidFill>
                <a:schemeClr val="tx1">
                  <a:lumMod val="50000"/>
                  <a:lumOff val="50000"/>
                </a:schemeClr>
              </a:solidFill>
            </a:endParaRPr>
          </a:p>
        </p:txBody>
      </p:sp>
    </p:spTree>
    <p:extLst>
      <p:ext uri="{BB962C8B-B14F-4D97-AF65-F5344CB8AC3E}">
        <p14:creationId xmlns:p14="http://schemas.microsoft.com/office/powerpoint/2010/main" val="4207453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712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AB7D9-7D70-1A2D-1D8D-5C91961E2A70}"/>
              </a:ext>
            </a:extLst>
          </p:cNvPr>
          <p:cNvSpPr>
            <a:spLocks noGrp="1"/>
          </p:cNvSpPr>
          <p:nvPr>
            <p:ph type="title"/>
          </p:nvPr>
        </p:nvSpPr>
        <p:spPr/>
        <p:txBody>
          <a:bodyPr/>
          <a:lstStyle/>
          <a:p>
            <a:endParaRPr lang="en-US"/>
          </a:p>
        </p:txBody>
      </p:sp>
      <p:sp>
        <p:nvSpPr>
          <p:cNvPr id="6" name="TextBox 5">
            <a:extLst>
              <a:ext uri="{FF2B5EF4-FFF2-40B4-BE49-F238E27FC236}">
                <a16:creationId xmlns:a16="http://schemas.microsoft.com/office/drawing/2014/main" id="{533DA243-F052-9392-6F8D-E5F31BCC920A}"/>
              </a:ext>
            </a:extLst>
          </p:cNvPr>
          <p:cNvSpPr txBox="1"/>
          <p:nvPr/>
        </p:nvSpPr>
        <p:spPr>
          <a:xfrm>
            <a:off x="7086600" y="4648200"/>
            <a:ext cx="4267200" cy="1754326"/>
          </a:xfrm>
          <a:prstGeom prst="rect">
            <a:avLst/>
          </a:prstGeom>
          <a:noFill/>
        </p:spPr>
        <p:txBody>
          <a:bodyPr wrap="square" rtlCol="0">
            <a:spAutoFit/>
          </a:bodyPr>
          <a:lstStyle/>
          <a:p>
            <a:r>
              <a:rPr lang="en-US" sz="3600" dirty="0"/>
              <a:t>How could we train an AI agent to play Breakout?</a:t>
            </a:r>
          </a:p>
        </p:txBody>
      </p:sp>
      <p:sp>
        <p:nvSpPr>
          <p:cNvPr id="3" name="TextBox 2">
            <a:extLst>
              <a:ext uri="{FF2B5EF4-FFF2-40B4-BE49-F238E27FC236}">
                <a16:creationId xmlns:a16="http://schemas.microsoft.com/office/drawing/2014/main" id="{43EA9A61-BC54-3900-2F63-74834DBD4440}"/>
              </a:ext>
            </a:extLst>
          </p:cNvPr>
          <p:cNvSpPr txBox="1"/>
          <p:nvPr/>
        </p:nvSpPr>
        <p:spPr>
          <a:xfrm>
            <a:off x="7086600" y="1176378"/>
            <a:ext cx="4267200" cy="2862322"/>
          </a:xfrm>
          <a:prstGeom prst="rect">
            <a:avLst/>
          </a:prstGeom>
          <a:noFill/>
        </p:spPr>
        <p:txBody>
          <a:bodyPr wrap="square" rtlCol="0">
            <a:spAutoFit/>
          </a:bodyPr>
          <a:lstStyle/>
          <a:p>
            <a:r>
              <a:rPr lang="en-US" sz="3600" dirty="0"/>
              <a:t>So far, we’ve learned how to train models to predict some value or score.</a:t>
            </a:r>
          </a:p>
        </p:txBody>
      </p:sp>
      <p:pic>
        <p:nvPicPr>
          <p:cNvPr id="7" name="YTDown.com_YouTube_DQN-Breakout_Media_TmPfTpjtdgg_001_480p">
            <a:hlinkClick r:id="" action="ppaction://media"/>
            <a:extLst>
              <a:ext uri="{FF2B5EF4-FFF2-40B4-BE49-F238E27FC236}">
                <a16:creationId xmlns:a16="http://schemas.microsoft.com/office/drawing/2014/main" id="{90615AC8-C72E-98B1-2913-E8E2B7145877}"/>
              </a:ext>
            </a:extLst>
          </p:cNvPr>
          <p:cNvPicPr>
            <a:picLocks noChangeAspect="1"/>
          </p:cNvPicPr>
          <p:nvPr>
            <a:videoFile r:link="rId1"/>
            <p:extLst>
              <p:ext uri="{DAA4B4D4-6D71-4841-9C94-3DE7FCFB9230}">
                <p14:media xmlns:p14="http://schemas.microsoft.com/office/powerpoint/2010/main" r:embed="rId2">
                  <p14:trim st="3097" end="64061"/>
                </p14:media>
              </p:ext>
            </p:extLst>
          </p:nvPr>
        </p:nvPicPr>
        <p:blipFill>
          <a:blip r:embed="rId4"/>
          <a:stretch>
            <a:fillRect/>
          </a:stretch>
        </p:blipFill>
        <p:spPr>
          <a:xfrm>
            <a:off x="152400" y="136624"/>
            <a:ext cx="6172200" cy="6477000"/>
          </a:xfrm>
          <a:prstGeom prst="rect">
            <a:avLst/>
          </a:prstGeom>
        </p:spPr>
      </p:pic>
    </p:spTree>
    <p:extLst>
      <p:ext uri="{BB962C8B-B14F-4D97-AF65-F5344CB8AC3E}">
        <p14:creationId xmlns:p14="http://schemas.microsoft.com/office/powerpoint/2010/main" val="1856364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3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CBEFD1B-3005-CCDB-BEA2-C3C15D621912}"/>
              </a:ext>
            </a:extLst>
          </p:cNvPr>
          <p:cNvSpPr>
            <a:spLocks noGrp="1"/>
          </p:cNvSpPr>
          <p:nvPr>
            <p:ph idx="1"/>
          </p:nvPr>
        </p:nvSpPr>
        <p:spPr>
          <a:xfrm>
            <a:off x="457200" y="465840"/>
            <a:ext cx="3581400" cy="6315959"/>
          </a:xfrm>
        </p:spPr>
        <p:txBody>
          <a:bodyPr>
            <a:normAutofit fontScale="70000" lnSpcReduction="20000"/>
          </a:bodyPr>
          <a:lstStyle/>
          <a:p>
            <a:pPr marL="0" indent="0">
              <a:buNone/>
            </a:pPr>
            <a:r>
              <a:rPr lang="en-US" dirty="0"/>
              <a:t>State encodes distances to objects and positions of other visible agents, boxes, and ramps</a:t>
            </a:r>
          </a:p>
          <a:p>
            <a:pPr marL="0" indent="0">
              <a:buNone/>
            </a:pPr>
            <a:endParaRPr lang="en-US" dirty="0"/>
          </a:p>
          <a:p>
            <a:pPr marL="0" indent="0">
              <a:buNone/>
            </a:pPr>
            <a:r>
              <a:rPr lang="en-US" b="1" dirty="0"/>
              <a:t>Action is directly predicted from state</a:t>
            </a:r>
          </a:p>
          <a:p>
            <a:pPr marL="0" indent="0">
              <a:buNone/>
            </a:pPr>
            <a:r>
              <a:rPr lang="en-US" dirty="0"/>
              <a:t>(reward value of a state-action pair is not modeled)</a:t>
            </a:r>
          </a:p>
          <a:p>
            <a:pPr marL="0" indent="0">
              <a:buNone/>
            </a:pPr>
            <a:endParaRPr lang="en-US" dirty="0"/>
          </a:p>
          <a:p>
            <a:pPr marL="0" indent="0">
              <a:buNone/>
            </a:pPr>
            <a:r>
              <a:rPr lang="en-US" dirty="0"/>
              <a:t>Teams keep challenging each other to develop new strategies</a:t>
            </a:r>
          </a:p>
          <a:p>
            <a:pPr marL="0" indent="0">
              <a:buNone/>
            </a:pPr>
            <a:endParaRPr lang="en-US" dirty="0"/>
          </a:p>
          <a:p>
            <a:pPr marL="0" indent="0">
              <a:buNone/>
            </a:pPr>
            <a:endParaRPr lang="en-US" dirty="0"/>
          </a:p>
          <a:p>
            <a:pPr marL="0" indent="0">
              <a:buNone/>
            </a:pPr>
            <a:r>
              <a:rPr lang="en-US" dirty="0"/>
              <a:t>Q: What do you think is the reward?</a:t>
            </a:r>
          </a:p>
          <a:p>
            <a:pPr marL="0" indent="0">
              <a:buNone/>
            </a:pPr>
            <a:r>
              <a:rPr lang="en-US" dirty="0"/>
              <a:t>A: Hider = 0 if seen, 1 if not</a:t>
            </a:r>
          </a:p>
          <a:p>
            <a:pPr marL="0" indent="0">
              <a:buNone/>
            </a:pPr>
            <a:r>
              <a:rPr lang="en-US" dirty="0"/>
              <a:t>   Seeker = 1 if sees, 0 if not</a:t>
            </a:r>
          </a:p>
          <a:p>
            <a:pPr marL="0" indent="0">
              <a:buNone/>
            </a:pPr>
            <a:endParaRPr lang="en-US" dirty="0"/>
          </a:p>
        </p:txBody>
      </p:sp>
      <p:pic>
        <p:nvPicPr>
          <p:cNvPr id="5" name="Picture 4">
            <a:extLst>
              <a:ext uri="{FF2B5EF4-FFF2-40B4-BE49-F238E27FC236}">
                <a16:creationId xmlns:a16="http://schemas.microsoft.com/office/drawing/2014/main" id="{1C83AED0-8931-647C-84F6-953AFF8F70B5}"/>
              </a:ext>
            </a:extLst>
          </p:cNvPr>
          <p:cNvPicPr>
            <a:picLocks noChangeAspect="1"/>
          </p:cNvPicPr>
          <p:nvPr/>
        </p:nvPicPr>
        <p:blipFill>
          <a:blip r:embed="rId2"/>
          <a:stretch>
            <a:fillRect/>
          </a:stretch>
        </p:blipFill>
        <p:spPr>
          <a:xfrm>
            <a:off x="3962400" y="0"/>
            <a:ext cx="8018461" cy="6858000"/>
          </a:xfrm>
          <a:prstGeom prst="rect">
            <a:avLst/>
          </a:prstGeom>
        </p:spPr>
      </p:pic>
    </p:spTree>
    <p:extLst>
      <p:ext uri="{BB962C8B-B14F-4D97-AF65-F5344CB8AC3E}">
        <p14:creationId xmlns:p14="http://schemas.microsoft.com/office/powerpoint/2010/main" val="1550637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9" end="9"/>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C02BD7-B071-8881-9714-5C68CF3A5AA2}"/>
              </a:ext>
            </a:extLst>
          </p:cNvPr>
          <p:cNvSpPr>
            <a:spLocks noGrp="1"/>
          </p:cNvSpPr>
          <p:nvPr>
            <p:ph type="title"/>
          </p:nvPr>
        </p:nvSpPr>
        <p:spPr/>
        <p:txBody>
          <a:bodyPr/>
          <a:lstStyle/>
          <a:p>
            <a:r>
              <a:rPr lang="en-US" dirty="0"/>
              <a:t>Policy Optimization</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F8C82A4B-DD1D-4381-834A-2D44A8C2C041}"/>
                  </a:ext>
                </a:extLst>
              </p:cNvPr>
              <p:cNvSpPr>
                <a:spLocks noGrp="1"/>
              </p:cNvSpPr>
              <p:nvPr>
                <p:ph idx="1"/>
              </p:nvPr>
            </p:nvSpPr>
            <p:spPr/>
            <p:txBody>
              <a:bodyPr/>
              <a:lstStyle/>
              <a:p>
                <a:pPr marL="0" indent="0">
                  <a:buNone/>
                </a:pPr>
                <a:r>
                  <a:rPr lang="en-US" dirty="0"/>
                  <a:t>Typically, optimize a value function </a:t>
                </a:r>
                <a14:m>
                  <m:oMath xmlns:m="http://schemas.openxmlformats.org/officeDocument/2006/math">
                    <m:sSub>
                      <m:sSubPr>
                        <m:ctrlPr>
                          <a:rPr lang="en-US" b="0" i="1" dirty="0" smtClean="0">
                            <a:latin typeface="Cambria Math" panose="02040503050406030204" pitchFamily="18" charset="0"/>
                          </a:rPr>
                        </m:ctrlPr>
                      </m:sSubPr>
                      <m:e>
                        <m:r>
                          <a:rPr lang="en-US" i="1" dirty="0" smtClean="0">
                            <a:latin typeface="Cambria Math" panose="02040503050406030204" pitchFamily="18" charset="0"/>
                          </a:rPr>
                          <m:t>𝑉</m:t>
                        </m:r>
                      </m:e>
                      <m:sub>
                        <m:r>
                          <a:rPr lang="en-US" b="0" i="1" dirty="0" smtClean="0">
                            <a:latin typeface="Cambria Math" panose="02040503050406030204" pitchFamily="18" charset="0"/>
                          </a:rPr>
                          <m:t>𝜃</m:t>
                        </m:r>
                      </m:sub>
                    </m:sSub>
                    <m:r>
                      <a:rPr lang="en-US" i="1" dirty="0" smtClean="0">
                        <a:latin typeface="Cambria Math" panose="02040503050406030204" pitchFamily="18" charset="0"/>
                      </a:rPr>
                      <m:t>(</m:t>
                    </m:r>
                    <m:r>
                      <a:rPr lang="en-US" i="1" dirty="0" smtClean="0">
                        <a:latin typeface="Cambria Math" panose="02040503050406030204" pitchFamily="18" charset="0"/>
                      </a:rPr>
                      <m:t>𝑠</m:t>
                    </m:r>
                    <m:r>
                      <a:rPr lang="en-US" i="1" dirty="0" smtClean="0">
                        <a:latin typeface="Cambria Math" panose="02040503050406030204" pitchFamily="18" charset="0"/>
                      </a:rPr>
                      <m:t>)</m:t>
                    </m:r>
                  </m:oMath>
                </a14:m>
                <a:r>
                  <a:rPr lang="en-US" dirty="0"/>
                  <a:t> and a policy function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𝜋</m:t>
                        </m:r>
                      </m:e>
                      <m:sub>
                        <m:r>
                          <a:rPr lang="en-US" b="0" i="1" smtClean="0">
                            <a:latin typeface="Cambria Math" panose="02040503050406030204" pitchFamily="18" charset="0"/>
                          </a:rPr>
                          <m:t>𝜃</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𝑡</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𝑠</m:t>
                        </m:r>
                      </m:e>
                      <m:sub>
                        <m:r>
                          <a:rPr lang="en-US" b="0" i="1" smtClean="0">
                            <a:latin typeface="Cambria Math" panose="02040503050406030204" pitchFamily="18" charset="0"/>
                          </a:rPr>
                          <m:t>𝑡</m:t>
                        </m:r>
                      </m:sub>
                    </m:sSub>
                    <m:r>
                      <a:rPr lang="en-US" b="0" i="1" smtClean="0">
                        <a:latin typeface="Cambria Math" panose="02040503050406030204" pitchFamily="18" charset="0"/>
                      </a:rPr>
                      <m:t>)</m:t>
                    </m:r>
                  </m:oMath>
                </a14:m>
                <a:endParaRPr lang="en-US" dirty="0"/>
              </a:p>
            </p:txBody>
          </p:sp>
        </mc:Choice>
        <mc:Fallback xmlns="">
          <p:sp>
            <p:nvSpPr>
              <p:cNvPr id="3" name="Content Placeholder 2">
                <a:extLst>
                  <a:ext uri="{FF2B5EF4-FFF2-40B4-BE49-F238E27FC236}">
                    <a16:creationId xmlns:a16="http://schemas.microsoft.com/office/drawing/2014/main" id="{F8C82A4B-DD1D-4381-834A-2D44A8C2C041}"/>
                  </a:ext>
                </a:extLst>
              </p:cNvPr>
              <p:cNvSpPr>
                <a:spLocks noGrp="1" noRot="1" noChangeAspect="1" noMove="1" noResize="1" noEditPoints="1" noAdjustHandles="1" noChangeArrowheads="1" noChangeShapeType="1" noTextEdit="1"/>
              </p:cNvSpPr>
              <p:nvPr>
                <p:ph idx="1"/>
              </p:nvPr>
            </p:nvSpPr>
            <p:spPr>
              <a:blipFill>
                <a:blip r:embed="rId2"/>
                <a:stretch>
                  <a:fillRect l="-1389" t="-1425"/>
                </a:stretch>
              </a:blipFill>
            </p:spPr>
            <p:txBody>
              <a:bodyPr/>
              <a:lstStyle/>
              <a:p>
                <a:r>
                  <a:rPr lang="en-US">
                    <a:noFill/>
                  </a:rPr>
                  <a:t> </a:t>
                </a:r>
              </a:p>
            </p:txBody>
          </p:sp>
        </mc:Fallback>
      </mc:AlternateContent>
      <p:sp>
        <p:nvSpPr>
          <p:cNvPr id="4" name="TextBox 3">
            <a:extLst>
              <a:ext uri="{FF2B5EF4-FFF2-40B4-BE49-F238E27FC236}">
                <a16:creationId xmlns:a16="http://schemas.microsoft.com/office/drawing/2014/main" id="{9CF9A17E-19A4-117C-EF4D-E5C8BF8168C5}"/>
              </a:ext>
            </a:extLst>
          </p:cNvPr>
          <p:cNvSpPr txBox="1"/>
          <p:nvPr/>
        </p:nvSpPr>
        <p:spPr>
          <a:xfrm>
            <a:off x="9753600" y="6400800"/>
            <a:ext cx="2364750" cy="369332"/>
          </a:xfrm>
          <a:prstGeom prst="rect">
            <a:avLst/>
          </a:prstGeom>
          <a:noFill/>
        </p:spPr>
        <p:txBody>
          <a:bodyPr wrap="none" rtlCol="0">
            <a:spAutoFit/>
          </a:bodyPr>
          <a:lstStyle/>
          <a:p>
            <a:r>
              <a:rPr lang="en-US" dirty="0">
                <a:hlinkClick r:id="rId3"/>
              </a:rPr>
              <a:t>[Shulman et al. 2017]</a:t>
            </a:r>
            <a:endParaRPr lang="en-US" dirty="0"/>
          </a:p>
        </p:txBody>
      </p:sp>
      <p:pic>
        <p:nvPicPr>
          <p:cNvPr id="6" name="Picture 5">
            <a:extLst>
              <a:ext uri="{FF2B5EF4-FFF2-40B4-BE49-F238E27FC236}">
                <a16:creationId xmlns:a16="http://schemas.microsoft.com/office/drawing/2014/main" id="{C30F09F9-121E-B419-B990-E05998A48378}"/>
              </a:ext>
            </a:extLst>
          </p:cNvPr>
          <p:cNvPicPr>
            <a:picLocks noChangeAspect="1"/>
          </p:cNvPicPr>
          <p:nvPr/>
        </p:nvPicPr>
        <p:blipFill>
          <a:blip r:embed="rId4"/>
          <a:stretch>
            <a:fillRect/>
          </a:stretch>
        </p:blipFill>
        <p:spPr>
          <a:xfrm>
            <a:off x="76200" y="2057400"/>
            <a:ext cx="5725324" cy="1295581"/>
          </a:xfrm>
          <a:prstGeom prst="rect">
            <a:avLst/>
          </a:prstGeom>
        </p:spPr>
      </p:pic>
      <p:sp>
        <p:nvSpPr>
          <p:cNvPr id="7" name="TextBox 6">
            <a:extLst>
              <a:ext uri="{FF2B5EF4-FFF2-40B4-BE49-F238E27FC236}">
                <a16:creationId xmlns:a16="http://schemas.microsoft.com/office/drawing/2014/main" id="{057D7BF1-1477-B26E-4E1D-5DEB4DD75F0E}"/>
              </a:ext>
            </a:extLst>
          </p:cNvPr>
          <p:cNvSpPr txBox="1"/>
          <p:nvPr/>
        </p:nvSpPr>
        <p:spPr>
          <a:xfrm>
            <a:off x="5958974" y="2398874"/>
            <a:ext cx="5486400" cy="954107"/>
          </a:xfrm>
          <a:prstGeom prst="rect">
            <a:avLst/>
          </a:prstGeom>
          <a:noFill/>
        </p:spPr>
        <p:txBody>
          <a:bodyPr wrap="square" rtlCol="0">
            <a:spAutoFit/>
          </a:bodyPr>
          <a:lstStyle/>
          <a:p>
            <a:r>
              <a:rPr lang="en-US" sz="2800" dirty="0">
                <a:latin typeface="+mn-lt"/>
              </a:rPr>
              <a:t>Solve for parameters that maximize “Advantage”</a:t>
            </a: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4E7AA641-CE0B-7371-7458-94718D8F48B6}"/>
                  </a:ext>
                </a:extLst>
              </p:cNvPr>
              <p:cNvSpPr txBox="1"/>
              <p:nvPr/>
            </p:nvSpPr>
            <p:spPr>
              <a:xfrm>
                <a:off x="537042" y="3770075"/>
                <a:ext cx="5297476" cy="64633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3600" i="1" dirty="0" smtClean="0">
                              <a:latin typeface="Cambria Math" panose="02040503050406030204" pitchFamily="18" charset="0"/>
                            </a:rPr>
                          </m:ctrlPr>
                        </m:sSubPr>
                        <m:e>
                          <m:r>
                            <a:rPr lang="en-US" sz="3600" i="1" dirty="0" smtClean="0">
                              <a:latin typeface="Cambria Math" panose="02040503050406030204" pitchFamily="18" charset="0"/>
                            </a:rPr>
                            <m:t>𝐴</m:t>
                          </m:r>
                        </m:e>
                        <m:sub>
                          <m:r>
                            <a:rPr lang="en-US" sz="3600" i="1" dirty="0" smtClean="0">
                              <a:latin typeface="Cambria Math" panose="02040503050406030204" pitchFamily="18" charset="0"/>
                            </a:rPr>
                            <m:t>𝑡</m:t>
                          </m:r>
                        </m:sub>
                      </m:sSub>
                      <m:r>
                        <a:rPr lang="en-US" sz="3600" b="0" i="1" dirty="0" smtClean="0">
                          <a:latin typeface="Cambria Math" panose="02040503050406030204" pitchFamily="18" charset="0"/>
                        </a:rPr>
                        <m:t>=</m:t>
                      </m:r>
                      <m:sSub>
                        <m:sSubPr>
                          <m:ctrlPr>
                            <a:rPr lang="en-US" sz="3600" b="0" i="1" dirty="0" smtClean="0">
                              <a:latin typeface="Cambria Math" panose="02040503050406030204" pitchFamily="18" charset="0"/>
                            </a:rPr>
                          </m:ctrlPr>
                        </m:sSubPr>
                        <m:e>
                          <m:r>
                            <a:rPr lang="en-US" sz="3600" b="0" i="1" dirty="0" smtClean="0">
                              <a:latin typeface="Cambria Math" panose="02040503050406030204" pitchFamily="18" charset="0"/>
                            </a:rPr>
                            <m:t>𝑟</m:t>
                          </m:r>
                        </m:e>
                        <m:sub>
                          <m:r>
                            <a:rPr lang="en-US" sz="3600" b="0" i="1" dirty="0" smtClean="0">
                              <a:latin typeface="Cambria Math" panose="02040503050406030204" pitchFamily="18" charset="0"/>
                            </a:rPr>
                            <m:t>𝑡</m:t>
                          </m:r>
                        </m:sub>
                      </m:sSub>
                      <m:r>
                        <a:rPr lang="en-US" sz="3600" b="0" i="1" dirty="0" smtClean="0">
                          <a:latin typeface="Cambria Math" panose="02040503050406030204" pitchFamily="18" charset="0"/>
                        </a:rPr>
                        <m:t>+</m:t>
                      </m:r>
                      <m:r>
                        <a:rPr lang="en-US" sz="3600" b="0" i="1" dirty="0" smtClean="0">
                          <a:latin typeface="Cambria Math" panose="02040503050406030204" pitchFamily="18" charset="0"/>
                        </a:rPr>
                        <m:t>𝑉</m:t>
                      </m:r>
                      <m:d>
                        <m:dPr>
                          <m:ctrlPr>
                            <a:rPr lang="en-US" sz="3600" b="0" i="1" dirty="0" smtClean="0">
                              <a:latin typeface="Cambria Math" panose="02040503050406030204" pitchFamily="18" charset="0"/>
                            </a:rPr>
                          </m:ctrlPr>
                        </m:dPr>
                        <m:e>
                          <m:sSub>
                            <m:sSubPr>
                              <m:ctrlPr>
                                <a:rPr lang="en-US" sz="3600" b="0" i="1" dirty="0" smtClean="0">
                                  <a:latin typeface="Cambria Math" panose="02040503050406030204" pitchFamily="18" charset="0"/>
                                </a:rPr>
                              </m:ctrlPr>
                            </m:sSubPr>
                            <m:e>
                              <m:r>
                                <a:rPr lang="en-US" sz="3600" b="0" i="1" dirty="0" smtClean="0">
                                  <a:latin typeface="Cambria Math" panose="02040503050406030204" pitchFamily="18" charset="0"/>
                                </a:rPr>
                                <m:t>𝑆</m:t>
                              </m:r>
                            </m:e>
                            <m:sub>
                              <m:r>
                                <a:rPr lang="en-US" sz="3600" b="0" i="1" dirty="0" smtClean="0">
                                  <a:latin typeface="Cambria Math" panose="02040503050406030204" pitchFamily="18" charset="0"/>
                                </a:rPr>
                                <m:t>𝑡</m:t>
                              </m:r>
                              <m:r>
                                <a:rPr lang="en-US" sz="3600" b="0" i="1" dirty="0" smtClean="0">
                                  <a:latin typeface="Cambria Math" panose="02040503050406030204" pitchFamily="18" charset="0"/>
                                </a:rPr>
                                <m:t>+1</m:t>
                              </m:r>
                            </m:sub>
                          </m:sSub>
                        </m:e>
                      </m:d>
                      <m:r>
                        <a:rPr lang="en-US" sz="3600" b="0" i="1" dirty="0" smtClean="0">
                          <a:latin typeface="Cambria Math" panose="02040503050406030204" pitchFamily="18" charset="0"/>
                        </a:rPr>
                        <m:t>−</m:t>
                      </m:r>
                      <m:r>
                        <a:rPr lang="en-US" sz="3600" b="0" i="1" dirty="0" smtClean="0">
                          <a:latin typeface="Cambria Math" panose="02040503050406030204" pitchFamily="18" charset="0"/>
                        </a:rPr>
                        <m:t>𝑉</m:t>
                      </m:r>
                      <m:r>
                        <a:rPr lang="en-US" sz="3600" b="0" i="1" dirty="0" smtClean="0">
                          <a:latin typeface="Cambria Math" panose="02040503050406030204" pitchFamily="18" charset="0"/>
                        </a:rPr>
                        <m:t>(</m:t>
                      </m:r>
                      <m:r>
                        <a:rPr lang="en-US" sz="3600" b="0" i="1" dirty="0" smtClean="0">
                          <a:latin typeface="Cambria Math" panose="02040503050406030204" pitchFamily="18" charset="0"/>
                        </a:rPr>
                        <m:t>𝑆</m:t>
                      </m:r>
                      <m:r>
                        <a:rPr lang="en-US" sz="3600" b="0" i="1" dirty="0" smtClean="0">
                          <a:latin typeface="Cambria Math" panose="02040503050406030204" pitchFamily="18" charset="0"/>
                        </a:rPr>
                        <m:t>)</m:t>
                      </m:r>
                    </m:oMath>
                  </m:oMathPara>
                </a14:m>
                <a:endParaRPr lang="en-US" sz="3600" dirty="0"/>
              </a:p>
            </p:txBody>
          </p:sp>
        </mc:Choice>
        <mc:Fallback xmlns="">
          <p:sp>
            <p:nvSpPr>
              <p:cNvPr id="8" name="TextBox 7">
                <a:extLst>
                  <a:ext uri="{FF2B5EF4-FFF2-40B4-BE49-F238E27FC236}">
                    <a16:creationId xmlns:a16="http://schemas.microsoft.com/office/drawing/2014/main" id="{4E7AA641-CE0B-7371-7458-94718D8F48B6}"/>
                  </a:ext>
                </a:extLst>
              </p:cNvPr>
              <p:cNvSpPr txBox="1">
                <a:spLocks noRot="1" noChangeAspect="1" noMove="1" noResize="1" noEditPoints="1" noAdjustHandles="1" noChangeArrowheads="1" noChangeShapeType="1" noTextEdit="1"/>
              </p:cNvSpPr>
              <p:nvPr/>
            </p:nvSpPr>
            <p:spPr>
              <a:xfrm>
                <a:off x="537042" y="3770075"/>
                <a:ext cx="5297476" cy="646331"/>
              </a:xfrm>
              <a:prstGeom prst="rect">
                <a:avLst/>
              </a:prstGeom>
              <a:blipFill>
                <a:blip r:embed="rId5"/>
                <a:stretch>
                  <a:fillRect/>
                </a:stretch>
              </a:blipFill>
            </p:spPr>
            <p:txBody>
              <a:bodyPr/>
              <a:lstStyle/>
              <a:p>
                <a:r>
                  <a:rPr lang="en-US">
                    <a:noFill/>
                  </a:rPr>
                  <a:t> </a:t>
                </a:r>
              </a:p>
            </p:txBody>
          </p:sp>
        </mc:Fallback>
      </mc:AlternateContent>
      <p:sp>
        <p:nvSpPr>
          <p:cNvPr id="9" name="TextBox 8">
            <a:extLst>
              <a:ext uri="{FF2B5EF4-FFF2-40B4-BE49-F238E27FC236}">
                <a16:creationId xmlns:a16="http://schemas.microsoft.com/office/drawing/2014/main" id="{D6F561EB-CA0B-A628-06BA-0A1360235D05}"/>
              </a:ext>
            </a:extLst>
          </p:cNvPr>
          <p:cNvSpPr txBox="1"/>
          <p:nvPr/>
        </p:nvSpPr>
        <p:spPr>
          <a:xfrm>
            <a:off x="5921216" y="3627618"/>
            <a:ext cx="5486400" cy="1384995"/>
          </a:xfrm>
          <a:prstGeom prst="rect">
            <a:avLst/>
          </a:prstGeom>
          <a:noFill/>
        </p:spPr>
        <p:txBody>
          <a:bodyPr wrap="square" rtlCol="0">
            <a:spAutoFit/>
          </a:bodyPr>
          <a:lstStyle/>
          <a:p>
            <a:r>
              <a:rPr lang="en-US" sz="2800" dirty="0">
                <a:latin typeface="+mn-lt"/>
              </a:rPr>
              <a:t>Advantage is reward plus improvement in expected future reward</a:t>
            </a:r>
          </a:p>
        </p:txBody>
      </p:sp>
    </p:spTree>
    <p:extLst>
      <p:ext uri="{BB962C8B-B14F-4D97-AF65-F5344CB8AC3E}">
        <p14:creationId xmlns:p14="http://schemas.microsoft.com/office/powerpoint/2010/main" val="18161487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45600A-163D-0E18-A6F6-546CF443A6DC}"/>
              </a:ext>
            </a:extLst>
          </p:cNvPr>
          <p:cNvSpPr>
            <a:spLocks noGrp="1"/>
          </p:cNvSpPr>
          <p:nvPr>
            <p:ph type="title"/>
          </p:nvPr>
        </p:nvSpPr>
        <p:spPr/>
        <p:txBody>
          <a:bodyPr/>
          <a:lstStyle/>
          <a:p>
            <a:r>
              <a:rPr lang="en-US" dirty="0"/>
              <a:t>Policy Optimization</a:t>
            </a:r>
          </a:p>
        </p:txBody>
      </p:sp>
      <p:sp>
        <p:nvSpPr>
          <p:cNvPr id="3" name="Content Placeholder 2">
            <a:extLst>
              <a:ext uri="{FF2B5EF4-FFF2-40B4-BE49-F238E27FC236}">
                <a16:creationId xmlns:a16="http://schemas.microsoft.com/office/drawing/2014/main" id="{1D41DAA8-4809-B15E-3509-955F7C375AF4}"/>
              </a:ext>
            </a:extLst>
          </p:cNvPr>
          <p:cNvSpPr>
            <a:spLocks noGrp="1"/>
          </p:cNvSpPr>
          <p:nvPr>
            <p:ph idx="1"/>
          </p:nvPr>
        </p:nvSpPr>
        <p:spPr/>
        <p:txBody>
          <a:bodyPr/>
          <a:lstStyle/>
          <a:p>
            <a:pPr marL="0" indent="0">
              <a:buNone/>
            </a:pPr>
            <a:r>
              <a:rPr lang="en-US" dirty="0"/>
              <a:t>Improve likelihood of increasing advantage without diverging too much from previous policy</a:t>
            </a:r>
          </a:p>
        </p:txBody>
      </p:sp>
      <p:pic>
        <p:nvPicPr>
          <p:cNvPr id="5" name="Picture 4">
            <a:extLst>
              <a:ext uri="{FF2B5EF4-FFF2-40B4-BE49-F238E27FC236}">
                <a16:creationId xmlns:a16="http://schemas.microsoft.com/office/drawing/2014/main" id="{45D0E0B2-0603-7041-D9D5-579CD79C039A}"/>
              </a:ext>
            </a:extLst>
          </p:cNvPr>
          <p:cNvPicPr>
            <a:picLocks noChangeAspect="1"/>
          </p:cNvPicPr>
          <p:nvPr/>
        </p:nvPicPr>
        <p:blipFill>
          <a:blip r:embed="rId2"/>
          <a:stretch>
            <a:fillRect/>
          </a:stretch>
        </p:blipFill>
        <p:spPr>
          <a:xfrm>
            <a:off x="823176" y="2438400"/>
            <a:ext cx="10545647" cy="1505160"/>
          </a:xfrm>
          <a:prstGeom prst="rect">
            <a:avLst/>
          </a:prstGeom>
        </p:spPr>
      </p:pic>
      <p:sp>
        <p:nvSpPr>
          <p:cNvPr id="6" name="TextBox 5">
            <a:extLst>
              <a:ext uri="{FF2B5EF4-FFF2-40B4-BE49-F238E27FC236}">
                <a16:creationId xmlns:a16="http://schemas.microsoft.com/office/drawing/2014/main" id="{CCA17DF8-18DF-B04C-C3CE-2060EA46DA60}"/>
              </a:ext>
            </a:extLst>
          </p:cNvPr>
          <p:cNvSpPr txBox="1"/>
          <p:nvPr/>
        </p:nvSpPr>
        <p:spPr>
          <a:xfrm>
            <a:off x="9753600" y="6400800"/>
            <a:ext cx="2364750" cy="369332"/>
          </a:xfrm>
          <a:prstGeom prst="rect">
            <a:avLst/>
          </a:prstGeom>
          <a:noFill/>
        </p:spPr>
        <p:txBody>
          <a:bodyPr wrap="none" rtlCol="0">
            <a:spAutoFit/>
          </a:bodyPr>
          <a:lstStyle/>
          <a:p>
            <a:r>
              <a:rPr lang="en-US" dirty="0">
                <a:hlinkClick r:id="rId3"/>
              </a:rPr>
              <a:t>[Shulman et al. 2017]</a:t>
            </a:r>
            <a:endParaRPr lang="en-US" dirty="0"/>
          </a:p>
        </p:txBody>
      </p:sp>
      <p:sp>
        <p:nvSpPr>
          <p:cNvPr id="4" name="TextBox 3">
            <a:extLst>
              <a:ext uri="{FF2B5EF4-FFF2-40B4-BE49-F238E27FC236}">
                <a16:creationId xmlns:a16="http://schemas.microsoft.com/office/drawing/2014/main" id="{619002ED-6BB8-6AA2-BF71-FDD9BC3F343C}"/>
              </a:ext>
            </a:extLst>
          </p:cNvPr>
          <p:cNvSpPr txBox="1"/>
          <p:nvPr/>
        </p:nvSpPr>
        <p:spPr>
          <a:xfrm>
            <a:off x="1752600" y="4388530"/>
            <a:ext cx="5181600" cy="646331"/>
          </a:xfrm>
          <a:prstGeom prst="rect">
            <a:avLst/>
          </a:prstGeom>
          <a:noFill/>
        </p:spPr>
        <p:txBody>
          <a:bodyPr wrap="square" rtlCol="0">
            <a:spAutoFit/>
          </a:bodyPr>
          <a:lstStyle/>
          <a:p>
            <a:r>
              <a:rPr lang="en-US" dirty="0"/>
              <a:t>Increase likelihood of positive advantage, decrease likelihood of negative advantage</a:t>
            </a:r>
          </a:p>
        </p:txBody>
      </p:sp>
      <p:sp>
        <p:nvSpPr>
          <p:cNvPr id="7" name="TextBox 6">
            <a:extLst>
              <a:ext uri="{FF2B5EF4-FFF2-40B4-BE49-F238E27FC236}">
                <a16:creationId xmlns:a16="http://schemas.microsoft.com/office/drawing/2014/main" id="{57A08775-C533-688C-28A3-43FB7B599D3D}"/>
              </a:ext>
            </a:extLst>
          </p:cNvPr>
          <p:cNvSpPr txBox="1"/>
          <p:nvPr/>
        </p:nvSpPr>
        <p:spPr>
          <a:xfrm>
            <a:off x="6553200" y="4388529"/>
            <a:ext cx="5181600" cy="646331"/>
          </a:xfrm>
          <a:prstGeom prst="rect">
            <a:avLst/>
          </a:prstGeom>
          <a:noFill/>
        </p:spPr>
        <p:txBody>
          <a:bodyPr wrap="square" rtlCol="0">
            <a:spAutoFit/>
          </a:bodyPr>
          <a:lstStyle/>
          <a:p>
            <a:r>
              <a:rPr lang="en-US" dirty="0"/>
              <a:t>Don’t change the distribution of actions predicted too much at one time</a:t>
            </a:r>
          </a:p>
        </p:txBody>
      </p:sp>
      <p:cxnSp>
        <p:nvCxnSpPr>
          <p:cNvPr id="9" name="Straight Arrow Connector 8">
            <a:extLst>
              <a:ext uri="{FF2B5EF4-FFF2-40B4-BE49-F238E27FC236}">
                <a16:creationId xmlns:a16="http://schemas.microsoft.com/office/drawing/2014/main" id="{05550DE4-75BA-D3A9-4CCA-719179944B34}"/>
              </a:ext>
            </a:extLst>
          </p:cNvPr>
          <p:cNvCxnSpPr/>
          <p:nvPr/>
        </p:nvCxnSpPr>
        <p:spPr>
          <a:xfrm flipV="1">
            <a:off x="4191000" y="3943560"/>
            <a:ext cx="0" cy="44497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F8BFC1EA-986B-FC65-2706-8237189D309B}"/>
              </a:ext>
            </a:extLst>
          </p:cNvPr>
          <p:cNvCxnSpPr/>
          <p:nvPr/>
        </p:nvCxnSpPr>
        <p:spPr>
          <a:xfrm flipV="1">
            <a:off x="7239000" y="3831586"/>
            <a:ext cx="0" cy="44497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863679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B49228-99C3-4A41-DD5A-4C2EF52B45A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2A90898-DA97-A54A-D60B-3BDC6FA73431}"/>
              </a:ext>
            </a:extLst>
          </p:cNvPr>
          <p:cNvSpPr>
            <a:spLocks noGrp="1"/>
          </p:cNvSpPr>
          <p:nvPr>
            <p:ph type="title"/>
          </p:nvPr>
        </p:nvSpPr>
        <p:spPr/>
        <p:txBody>
          <a:bodyPr/>
          <a:lstStyle/>
          <a:p>
            <a:r>
              <a:rPr lang="en-US" dirty="0"/>
              <a:t>Proximal Policy Optimization (PPO)</a:t>
            </a:r>
          </a:p>
        </p:txBody>
      </p:sp>
      <p:sp>
        <p:nvSpPr>
          <p:cNvPr id="4" name="TextBox 3">
            <a:extLst>
              <a:ext uri="{FF2B5EF4-FFF2-40B4-BE49-F238E27FC236}">
                <a16:creationId xmlns:a16="http://schemas.microsoft.com/office/drawing/2014/main" id="{5D912BB1-D74E-BEF3-5B25-BC23F8D1D22D}"/>
              </a:ext>
            </a:extLst>
          </p:cNvPr>
          <p:cNvSpPr txBox="1"/>
          <p:nvPr/>
        </p:nvSpPr>
        <p:spPr>
          <a:xfrm>
            <a:off x="9753600" y="6400800"/>
            <a:ext cx="2364750" cy="369332"/>
          </a:xfrm>
          <a:prstGeom prst="rect">
            <a:avLst/>
          </a:prstGeom>
          <a:noFill/>
        </p:spPr>
        <p:txBody>
          <a:bodyPr wrap="none" rtlCol="0">
            <a:spAutoFit/>
          </a:bodyPr>
          <a:lstStyle/>
          <a:p>
            <a:r>
              <a:rPr lang="en-US" dirty="0">
                <a:hlinkClick r:id="rId2"/>
              </a:rPr>
              <a:t>[Shulman et al. 2017]</a:t>
            </a:r>
            <a:endParaRPr lang="en-US" dirty="0"/>
          </a:p>
        </p:txBody>
      </p:sp>
      <p:pic>
        <p:nvPicPr>
          <p:cNvPr id="6" name="Picture 5">
            <a:extLst>
              <a:ext uri="{FF2B5EF4-FFF2-40B4-BE49-F238E27FC236}">
                <a16:creationId xmlns:a16="http://schemas.microsoft.com/office/drawing/2014/main" id="{6044780F-3FFE-91E2-2E15-0983BDB1C03B}"/>
              </a:ext>
            </a:extLst>
          </p:cNvPr>
          <p:cNvPicPr>
            <a:picLocks noChangeAspect="1"/>
          </p:cNvPicPr>
          <p:nvPr/>
        </p:nvPicPr>
        <p:blipFill>
          <a:blip r:embed="rId3"/>
          <a:stretch>
            <a:fillRect/>
          </a:stretch>
        </p:blipFill>
        <p:spPr>
          <a:xfrm>
            <a:off x="609600" y="1295400"/>
            <a:ext cx="10507541" cy="981212"/>
          </a:xfrm>
          <a:prstGeom prst="rect">
            <a:avLst/>
          </a:prstGeom>
        </p:spPr>
      </p:pic>
      <p:sp>
        <p:nvSpPr>
          <p:cNvPr id="7" name="TextBox 6">
            <a:extLst>
              <a:ext uri="{FF2B5EF4-FFF2-40B4-BE49-F238E27FC236}">
                <a16:creationId xmlns:a16="http://schemas.microsoft.com/office/drawing/2014/main" id="{EE8BFB70-8CB2-0B72-F69F-BAA6F520F935}"/>
              </a:ext>
            </a:extLst>
          </p:cNvPr>
          <p:cNvSpPr txBox="1"/>
          <p:nvPr/>
        </p:nvSpPr>
        <p:spPr>
          <a:xfrm>
            <a:off x="1301130" y="2362200"/>
            <a:ext cx="3147015" cy="646331"/>
          </a:xfrm>
          <a:prstGeom prst="rect">
            <a:avLst/>
          </a:prstGeom>
          <a:noFill/>
        </p:spPr>
        <p:txBody>
          <a:bodyPr wrap="none" rtlCol="0">
            <a:spAutoFit/>
          </a:bodyPr>
          <a:lstStyle/>
          <a:p>
            <a:r>
              <a:rPr lang="en-US" dirty="0"/>
              <a:t>Clipped advantage objective </a:t>
            </a:r>
          </a:p>
          <a:p>
            <a:r>
              <a:rPr lang="en-US" dirty="0"/>
              <a:t>(limits upside gain)</a:t>
            </a:r>
          </a:p>
        </p:txBody>
      </p:sp>
      <p:sp>
        <p:nvSpPr>
          <p:cNvPr id="8" name="TextBox 7">
            <a:extLst>
              <a:ext uri="{FF2B5EF4-FFF2-40B4-BE49-F238E27FC236}">
                <a16:creationId xmlns:a16="http://schemas.microsoft.com/office/drawing/2014/main" id="{65979A4B-07B9-E13D-9F70-07C379E2A364}"/>
              </a:ext>
            </a:extLst>
          </p:cNvPr>
          <p:cNvSpPr txBox="1"/>
          <p:nvPr/>
        </p:nvSpPr>
        <p:spPr>
          <a:xfrm>
            <a:off x="5715000" y="2419868"/>
            <a:ext cx="2296334" cy="369332"/>
          </a:xfrm>
          <a:prstGeom prst="rect">
            <a:avLst/>
          </a:prstGeom>
          <a:noFill/>
        </p:spPr>
        <p:txBody>
          <a:bodyPr wrap="none" rtlCol="0">
            <a:spAutoFit/>
          </a:bodyPr>
          <a:lstStyle/>
          <a:p>
            <a:r>
              <a:rPr lang="en-US" dirty="0"/>
              <a:t>Value prediction loss</a:t>
            </a:r>
          </a:p>
        </p:txBody>
      </p:sp>
      <p:sp>
        <p:nvSpPr>
          <p:cNvPr id="9" name="TextBox 8">
            <a:extLst>
              <a:ext uri="{FF2B5EF4-FFF2-40B4-BE49-F238E27FC236}">
                <a16:creationId xmlns:a16="http://schemas.microsoft.com/office/drawing/2014/main" id="{0CA1E8B5-E5A5-F22B-7943-35FC6AE8F678}"/>
              </a:ext>
            </a:extLst>
          </p:cNvPr>
          <p:cNvSpPr txBox="1"/>
          <p:nvPr/>
        </p:nvSpPr>
        <p:spPr>
          <a:xfrm>
            <a:off x="8607874" y="2281368"/>
            <a:ext cx="2895600" cy="646331"/>
          </a:xfrm>
          <a:prstGeom prst="rect">
            <a:avLst/>
          </a:prstGeom>
          <a:noFill/>
        </p:spPr>
        <p:txBody>
          <a:bodyPr wrap="square" rtlCol="0">
            <a:spAutoFit/>
          </a:bodyPr>
          <a:lstStyle/>
          <a:p>
            <a:r>
              <a:rPr lang="en-US" dirty="0"/>
              <a:t>Entropy bonus (don’t be too confident)</a:t>
            </a:r>
          </a:p>
        </p:txBody>
      </p:sp>
      <p:cxnSp>
        <p:nvCxnSpPr>
          <p:cNvPr id="11" name="Straight Arrow Connector 10">
            <a:extLst>
              <a:ext uri="{FF2B5EF4-FFF2-40B4-BE49-F238E27FC236}">
                <a16:creationId xmlns:a16="http://schemas.microsoft.com/office/drawing/2014/main" id="{679A51EA-A649-B9A2-72D9-1C12CD515FCA}"/>
              </a:ext>
            </a:extLst>
          </p:cNvPr>
          <p:cNvCxnSpPr>
            <a:cxnSpLocks/>
          </p:cNvCxnSpPr>
          <p:nvPr/>
        </p:nvCxnSpPr>
        <p:spPr>
          <a:xfrm flipV="1">
            <a:off x="4341558" y="2094324"/>
            <a:ext cx="611442" cy="56328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2" name="Straight Arrow Connector 11">
            <a:extLst>
              <a:ext uri="{FF2B5EF4-FFF2-40B4-BE49-F238E27FC236}">
                <a16:creationId xmlns:a16="http://schemas.microsoft.com/office/drawing/2014/main" id="{2835E022-DA1C-AF0B-A3CD-C25577B7D824}"/>
              </a:ext>
            </a:extLst>
          </p:cNvPr>
          <p:cNvCxnSpPr/>
          <p:nvPr/>
        </p:nvCxnSpPr>
        <p:spPr>
          <a:xfrm flipV="1">
            <a:off x="7005832" y="2091503"/>
            <a:ext cx="228600" cy="32554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3" name="Straight Arrow Connector 12">
            <a:extLst>
              <a:ext uri="{FF2B5EF4-FFF2-40B4-BE49-F238E27FC236}">
                <a16:creationId xmlns:a16="http://schemas.microsoft.com/office/drawing/2014/main" id="{7EC2540F-F663-F154-BB8F-EB7BD442F2DD}"/>
              </a:ext>
            </a:extLst>
          </p:cNvPr>
          <p:cNvCxnSpPr>
            <a:cxnSpLocks/>
          </p:cNvCxnSpPr>
          <p:nvPr/>
        </p:nvCxnSpPr>
        <p:spPr>
          <a:xfrm flipV="1">
            <a:off x="9448800" y="2061371"/>
            <a:ext cx="0" cy="30082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16" name="Picture 15">
            <a:extLst>
              <a:ext uri="{FF2B5EF4-FFF2-40B4-BE49-F238E27FC236}">
                <a16:creationId xmlns:a16="http://schemas.microsoft.com/office/drawing/2014/main" id="{9227A107-A87D-E56A-B311-2CF8CE15264A}"/>
              </a:ext>
            </a:extLst>
          </p:cNvPr>
          <p:cNvPicPr>
            <a:picLocks noChangeAspect="1"/>
          </p:cNvPicPr>
          <p:nvPr/>
        </p:nvPicPr>
        <p:blipFill>
          <a:blip r:embed="rId4"/>
          <a:srcRect l="4651" r="2326"/>
          <a:stretch/>
        </p:blipFill>
        <p:spPr>
          <a:xfrm>
            <a:off x="152400" y="3018525"/>
            <a:ext cx="6096000" cy="698534"/>
          </a:xfrm>
          <a:prstGeom prst="rect">
            <a:avLst/>
          </a:prstGeom>
        </p:spPr>
      </p:pic>
      <p:pic>
        <p:nvPicPr>
          <p:cNvPr id="18" name="Picture 17">
            <a:extLst>
              <a:ext uri="{FF2B5EF4-FFF2-40B4-BE49-F238E27FC236}">
                <a16:creationId xmlns:a16="http://schemas.microsoft.com/office/drawing/2014/main" id="{88B9D1D8-C371-CA88-32DF-93B8139D6DC9}"/>
              </a:ext>
            </a:extLst>
          </p:cNvPr>
          <p:cNvPicPr>
            <a:picLocks noChangeAspect="1"/>
          </p:cNvPicPr>
          <p:nvPr/>
        </p:nvPicPr>
        <p:blipFill>
          <a:blip r:embed="rId5"/>
          <a:stretch>
            <a:fillRect/>
          </a:stretch>
        </p:blipFill>
        <p:spPr>
          <a:xfrm>
            <a:off x="1447800" y="3626233"/>
            <a:ext cx="2133600" cy="713181"/>
          </a:xfrm>
          <a:prstGeom prst="rect">
            <a:avLst/>
          </a:prstGeom>
        </p:spPr>
      </p:pic>
      <p:pic>
        <p:nvPicPr>
          <p:cNvPr id="20" name="Picture 19">
            <a:extLst>
              <a:ext uri="{FF2B5EF4-FFF2-40B4-BE49-F238E27FC236}">
                <a16:creationId xmlns:a16="http://schemas.microsoft.com/office/drawing/2014/main" id="{293EA318-0742-B13D-9777-1D07F6EFCCFB}"/>
              </a:ext>
            </a:extLst>
          </p:cNvPr>
          <p:cNvPicPr>
            <a:picLocks noChangeAspect="1"/>
          </p:cNvPicPr>
          <p:nvPr/>
        </p:nvPicPr>
        <p:blipFill>
          <a:blip r:embed="rId6"/>
          <a:srcRect t="8610"/>
          <a:stretch/>
        </p:blipFill>
        <p:spPr>
          <a:xfrm>
            <a:off x="5801534" y="2714456"/>
            <a:ext cx="2209800" cy="426486"/>
          </a:xfrm>
          <a:prstGeom prst="rect">
            <a:avLst/>
          </a:prstGeom>
        </p:spPr>
      </p:pic>
    </p:spTree>
    <p:extLst>
      <p:ext uri="{BB962C8B-B14F-4D97-AF65-F5344CB8AC3E}">
        <p14:creationId xmlns:p14="http://schemas.microsoft.com/office/powerpoint/2010/main" val="40604651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E2569F-B0AB-014A-EA10-51A9409D5CDE}"/>
            </a:ext>
          </a:extLst>
        </p:cNvPr>
        <p:cNvGrpSpPr/>
        <p:nvPr/>
      </p:nvGrpSpPr>
      <p:grpSpPr>
        <a:xfrm>
          <a:off x="0" y="0"/>
          <a:ext cx="0" cy="0"/>
          <a:chOff x="0" y="0"/>
          <a:chExt cx="0" cy="0"/>
        </a:xfrm>
      </p:grpSpPr>
      <p:pic>
        <p:nvPicPr>
          <p:cNvPr id="23" name="Picture 22">
            <a:extLst>
              <a:ext uri="{FF2B5EF4-FFF2-40B4-BE49-F238E27FC236}">
                <a16:creationId xmlns:a16="http://schemas.microsoft.com/office/drawing/2014/main" id="{C60B273A-4169-93D9-BB7E-A12C3884C055}"/>
              </a:ext>
            </a:extLst>
          </p:cNvPr>
          <p:cNvPicPr>
            <a:picLocks noChangeAspect="1"/>
          </p:cNvPicPr>
          <p:nvPr/>
        </p:nvPicPr>
        <p:blipFill>
          <a:blip r:embed="rId2"/>
          <a:stretch>
            <a:fillRect/>
          </a:stretch>
        </p:blipFill>
        <p:spPr>
          <a:xfrm>
            <a:off x="73855" y="3391106"/>
            <a:ext cx="12192000" cy="3447845"/>
          </a:xfrm>
          <a:prstGeom prst="rect">
            <a:avLst/>
          </a:prstGeom>
        </p:spPr>
      </p:pic>
      <p:sp>
        <p:nvSpPr>
          <p:cNvPr id="2" name="Title 1">
            <a:extLst>
              <a:ext uri="{FF2B5EF4-FFF2-40B4-BE49-F238E27FC236}">
                <a16:creationId xmlns:a16="http://schemas.microsoft.com/office/drawing/2014/main" id="{30D49321-DAE1-0AB6-8DFB-A29CDEEBCF64}"/>
              </a:ext>
            </a:extLst>
          </p:cNvPr>
          <p:cNvSpPr>
            <a:spLocks noGrp="1"/>
          </p:cNvSpPr>
          <p:nvPr>
            <p:ph type="title"/>
          </p:nvPr>
        </p:nvSpPr>
        <p:spPr/>
        <p:txBody>
          <a:bodyPr/>
          <a:lstStyle/>
          <a:p>
            <a:r>
              <a:rPr lang="en-US" dirty="0"/>
              <a:t>Proximal Policy Optimization (PPO)</a:t>
            </a:r>
          </a:p>
        </p:txBody>
      </p:sp>
      <p:sp>
        <p:nvSpPr>
          <p:cNvPr id="4" name="TextBox 3">
            <a:extLst>
              <a:ext uri="{FF2B5EF4-FFF2-40B4-BE49-F238E27FC236}">
                <a16:creationId xmlns:a16="http://schemas.microsoft.com/office/drawing/2014/main" id="{7E28DFBC-4AB8-22AD-A5B5-33C6E2EF7FA8}"/>
              </a:ext>
            </a:extLst>
          </p:cNvPr>
          <p:cNvSpPr txBox="1"/>
          <p:nvPr/>
        </p:nvSpPr>
        <p:spPr>
          <a:xfrm>
            <a:off x="9753600" y="6400800"/>
            <a:ext cx="2364750" cy="369332"/>
          </a:xfrm>
          <a:prstGeom prst="rect">
            <a:avLst/>
          </a:prstGeom>
          <a:noFill/>
        </p:spPr>
        <p:txBody>
          <a:bodyPr wrap="none" rtlCol="0">
            <a:spAutoFit/>
          </a:bodyPr>
          <a:lstStyle/>
          <a:p>
            <a:r>
              <a:rPr lang="en-US" dirty="0">
                <a:hlinkClick r:id="rId3"/>
              </a:rPr>
              <a:t>[Shulman et al. 2017]</a:t>
            </a:r>
            <a:endParaRPr lang="en-US" dirty="0"/>
          </a:p>
        </p:txBody>
      </p:sp>
      <p:pic>
        <p:nvPicPr>
          <p:cNvPr id="6" name="Picture 5">
            <a:extLst>
              <a:ext uri="{FF2B5EF4-FFF2-40B4-BE49-F238E27FC236}">
                <a16:creationId xmlns:a16="http://schemas.microsoft.com/office/drawing/2014/main" id="{50AFD122-E5C5-B7F3-3469-3C003E5C0170}"/>
              </a:ext>
            </a:extLst>
          </p:cNvPr>
          <p:cNvPicPr>
            <a:picLocks noChangeAspect="1"/>
          </p:cNvPicPr>
          <p:nvPr/>
        </p:nvPicPr>
        <p:blipFill>
          <a:blip r:embed="rId4"/>
          <a:stretch>
            <a:fillRect/>
          </a:stretch>
        </p:blipFill>
        <p:spPr>
          <a:xfrm>
            <a:off x="609600" y="1295400"/>
            <a:ext cx="10507541" cy="981212"/>
          </a:xfrm>
          <a:prstGeom prst="rect">
            <a:avLst/>
          </a:prstGeom>
        </p:spPr>
      </p:pic>
      <p:sp>
        <p:nvSpPr>
          <p:cNvPr id="7" name="TextBox 6">
            <a:extLst>
              <a:ext uri="{FF2B5EF4-FFF2-40B4-BE49-F238E27FC236}">
                <a16:creationId xmlns:a16="http://schemas.microsoft.com/office/drawing/2014/main" id="{7562BA0D-0A24-6537-24D7-DCB2EC0AAFF9}"/>
              </a:ext>
            </a:extLst>
          </p:cNvPr>
          <p:cNvSpPr txBox="1"/>
          <p:nvPr/>
        </p:nvSpPr>
        <p:spPr>
          <a:xfrm>
            <a:off x="1464408" y="2649193"/>
            <a:ext cx="3082895" cy="369332"/>
          </a:xfrm>
          <a:prstGeom prst="rect">
            <a:avLst/>
          </a:prstGeom>
          <a:noFill/>
        </p:spPr>
        <p:txBody>
          <a:bodyPr wrap="none" rtlCol="0">
            <a:spAutoFit/>
          </a:bodyPr>
          <a:lstStyle/>
          <a:p>
            <a:r>
              <a:rPr lang="en-US" dirty="0"/>
              <a:t>Clipped advantage objective</a:t>
            </a:r>
          </a:p>
        </p:txBody>
      </p:sp>
      <p:sp>
        <p:nvSpPr>
          <p:cNvPr id="8" name="TextBox 7">
            <a:extLst>
              <a:ext uri="{FF2B5EF4-FFF2-40B4-BE49-F238E27FC236}">
                <a16:creationId xmlns:a16="http://schemas.microsoft.com/office/drawing/2014/main" id="{148381BD-B3F4-91C6-11CE-7071222EB457}"/>
              </a:ext>
            </a:extLst>
          </p:cNvPr>
          <p:cNvSpPr txBox="1"/>
          <p:nvPr/>
        </p:nvSpPr>
        <p:spPr>
          <a:xfrm>
            <a:off x="5715000" y="2419868"/>
            <a:ext cx="2296334" cy="369332"/>
          </a:xfrm>
          <a:prstGeom prst="rect">
            <a:avLst/>
          </a:prstGeom>
          <a:noFill/>
        </p:spPr>
        <p:txBody>
          <a:bodyPr wrap="none" rtlCol="0">
            <a:spAutoFit/>
          </a:bodyPr>
          <a:lstStyle/>
          <a:p>
            <a:r>
              <a:rPr lang="en-US" dirty="0"/>
              <a:t>Value prediction loss</a:t>
            </a:r>
          </a:p>
        </p:txBody>
      </p:sp>
      <p:sp>
        <p:nvSpPr>
          <p:cNvPr id="9" name="TextBox 8">
            <a:extLst>
              <a:ext uri="{FF2B5EF4-FFF2-40B4-BE49-F238E27FC236}">
                <a16:creationId xmlns:a16="http://schemas.microsoft.com/office/drawing/2014/main" id="{A80F152A-7608-525E-BB2F-B8455497715F}"/>
              </a:ext>
            </a:extLst>
          </p:cNvPr>
          <p:cNvSpPr txBox="1"/>
          <p:nvPr/>
        </p:nvSpPr>
        <p:spPr>
          <a:xfrm>
            <a:off x="8607874" y="2281368"/>
            <a:ext cx="2895600" cy="646331"/>
          </a:xfrm>
          <a:prstGeom prst="rect">
            <a:avLst/>
          </a:prstGeom>
          <a:noFill/>
        </p:spPr>
        <p:txBody>
          <a:bodyPr wrap="square" rtlCol="0">
            <a:spAutoFit/>
          </a:bodyPr>
          <a:lstStyle/>
          <a:p>
            <a:r>
              <a:rPr lang="en-US" dirty="0"/>
              <a:t>Entropy bonus (don’t be too confident)</a:t>
            </a:r>
          </a:p>
        </p:txBody>
      </p:sp>
      <p:cxnSp>
        <p:nvCxnSpPr>
          <p:cNvPr id="11" name="Straight Arrow Connector 10">
            <a:extLst>
              <a:ext uri="{FF2B5EF4-FFF2-40B4-BE49-F238E27FC236}">
                <a16:creationId xmlns:a16="http://schemas.microsoft.com/office/drawing/2014/main" id="{23E3BBE9-C21C-B9F0-0ADF-97B494EC85D0}"/>
              </a:ext>
            </a:extLst>
          </p:cNvPr>
          <p:cNvCxnSpPr>
            <a:cxnSpLocks/>
          </p:cNvCxnSpPr>
          <p:nvPr/>
        </p:nvCxnSpPr>
        <p:spPr>
          <a:xfrm flipV="1">
            <a:off x="4341558" y="2094324"/>
            <a:ext cx="611442" cy="56328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2" name="Straight Arrow Connector 11">
            <a:extLst>
              <a:ext uri="{FF2B5EF4-FFF2-40B4-BE49-F238E27FC236}">
                <a16:creationId xmlns:a16="http://schemas.microsoft.com/office/drawing/2014/main" id="{D87167F1-7954-AA08-AB16-24F3731D650E}"/>
              </a:ext>
            </a:extLst>
          </p:cNvPr>
          <p:cNvCxnSpPr/>
          <p:nvPr/>
        </p:nvCxnSpPr>
        <p:spPr>
          <a:xfrm flipV="1">
            <a:off x="7005832" y="2091503"/>
            <a:ext cx="228600" cy="32554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3" name="Straight Arrow Connector 12">
            <a:extLst>
              <a:ext uri="{FF2B5EF4-FFF2-40B4-BE49-F238E27FC236}">
                <a16:creationId xmlns:a16="http://schemas.microsoft.com/office/drawing/2014/main" id="{B012346C-97D4-FF92-0AF5-85F0AA200E56}"/>
              </a:ext>
            </a:extLst>
          </p:cNvPr>
          <p:cNvCxnSpPr>
            <a:cxnSpLocks/>
          </p:cNvCxnSpPr>
          <p:nvPr/>
        </p:nvCxnSpPr>
        <p:spPr>
          <a:xfrm flipV="1">
            <a:off x="9462237" y="2061371"/>
            <a:ext cx="0" cy="30082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5132301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EF4BF1-4FAF-B4CE-8BB4-37783FCC459E}"/>
              </a:ext>
            </a:extLst>
          </p:cNvPr>
          <p:cNvSpPr>
            <a:spLocks noGrp="1"/>
          </p:cNvSpPr>
          <p:nvPr>
            <p:ph type="title"/>
          </p:nvPr>
        </p:nvSpPr>
        <p:spPr/>
        <p:txBody>
          <a:bodyPr/>
          <a:lstStyle/>
          <a:p>
            <a:r>
              <a:rPr lang="en-US" dirty="0"/>
              <a:t>Comparison on Atari Games</a:t>
            </a:r>
          </a:p>
        </p:txBody>
      </p:sp>
      <p:sp>
        <p:nvSpPr>
          <p:cNvPr id="3" name="Content Placeholder 2">
            <a:extLst>
              <a:ext uri="{FF2B5EF4-FFF2-40B4-BE49-F238E27FC236}">
                <a16:creationId xmlns:a16="http://schemas.microsoft.com/office/drawing/2014/main" id="{6F807336-EC9B-583A-F068-3E5C15BC16A0}"/>
              </a:ext>
            </a:extLst>
          </p:cNvPr>
          <p:cNvSpPr>
            <a:spLocks noGrp="1"/>
          </p:cNvSpPr>
          <p:nvPr>
            <p:ph idx="1"/>
          </p:nvPr>
        </p:nvSpPr>
        <p:spPr/>
        <p:txBody>
          <a:bodyPr/>
          <a:lstStyle/>
          <a:p>
            <a:pPr marL="0" indent="0">
              <a:buNone/>
            </a:pPr>
            <a:r>
              <a:rPr lang="en-US" dirty="0"/>
              <a:t>PPO beats updated version of Deep Q-Learning (A2C) in almost all cases </a:t>
            </a: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r>
              <a:rPr lang="en-US" dirty="0"/>
              <a:t>PPO learns faster than ACER (a different policy optimization algorithm) but tends not to do better in the end</a:t>
            </a:r>
          </a:p>
        </p:txBody>
      </p:sp>
      <p:pic>
        <p:nvPicPr>
          <p:cNvPr id="5" name="Picture 4">
            <a:extLst>
              <a:ext uri="{FF2B5EF4-FFF2-40B4-BE49-F238E27FC236}">
                <a16:creationId xmlns:a16="http://schemas.microsoft.com/office/drawing/2014/main" id="{C201D2ED-2B07-831C-B89D-CA6BB3E07706}"/>
              </a:ext>
            </a:extLst>
          </p:cNvPr>
          <p:cNvPicPr>
            <a:picLocks noChangeAspect="1"/>
          </p:cNvPicPr>
          <p:nvPr/>
        </p:nvPicPr>
        <p:blipFill>
          <a:blip r:embed="rId2"/>
          <a:stretch>
            <a:fillRect/>
          </a:stretch>
        </p:blipFill>
        <p:spPr>
          <a:xfrm>
            <a:off x="575733" y="2133600"/>
            <a:ext cx="10783805" cy="1771897"/>
          </a:xfrm>
          <a:prstGeom prst="rect">
            <a:avLst/>
          </a:prstGeom>
        </p:spPr>
      </p:pic>
    </p:spTree>
    <p:extLst>
      <p:ext uri="{BB962C8B-B14F-4D97-AF65-F5344CB8AC3E}">
        <p14:creationId xmlns:p14="http://schemas.microsoft.com/office/powerpoint/2010/main" val="4404611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5029C4-C22C-E9EB-8848-4D510CFFDA4D}"/>
              </a:ext>
            </a:extLst>
          </p:cNvPr>
          <p:cNvSpPr>
            <a:spLocks noGrp="1"/>
          </p:cNvSpPr>
          <p:nvPr>
            <p:ph type="title"/>
          </p:nvPr>
        </p:nvSpPr>
        <p:spPr/>
        <p:txBody>
          <a:bodyPr/>
          <a:lstStyle/>
          <a:p>
            <a:r>
              <a:rPr lang="en-US" dirty="0"/>
              <a:t>Another use of PPO</a:t>
            </a:r>
          </a:p>
        </p:txBody>
      </p:sp>
      <p:sp>
        <p:nvSpPr>
          <p:cNvPr id="3" name="Content Placeholder 2">
            <a:extLst>
              <a:ext uri="{FF2B5EF4-FFF2-40B4-BE49-F238E27FC236}">
                <a16:creationId xmlns:a16="http://schemas.microsoft.com/office/drawing/2014/main" id="{F35529D3-40BE-2D0E-F7FF-B2E723BB59DF}"/>
              </a:ext>
            </a:extLst>
          </p:cNvPr>
          <p:cNvSpPr>
            <a:spLocks noGrp="1"/>
          </p:cNvSpPr>
          <p:nvPr>
            <p:ph idx="1"/>
          </p:nvPr>
        </p:nvSpPr>
        <p:spPr/>
        <p:txBody>
          <a:bodyPr/>
          <a:lstStyle/>
          <a:p>
            <a:pPr marL="0" indent="0">
              <a:buNone/>
            </a:pPr>
            <a:r>
              <a:rPr lang="en-US" dirty="0">
                <a:hlinkClick r:id="rId2"/>
              </a:rPr>
              <a:t>https://www.youtube.com/watch?v=L_4BPjLBF4E</a:t>
            </a:r>
            <a:r>
              <a:rPr lang="en-US" dirty="0"/>
              <a:t> </a:t>
            </a:r>
          </a:p>
        </p:txBody>
      </p:sp>
    </p:spTree>
    <p:extLst>
      <p:ext uri="{BB962C8B-B14F-4D97-AF65-F5344CB8AC3E}">
        <p14:creationId xmlns:p14="http://schemas.microsoft.com/office/powerpoint/2010/main" val="24799616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D9AA50-0DA3-BA6C-8B5B-05C75392BCB6}"/>
              </a:ext>
            </a:extLst>
          </p:cNvPr>
          <p:cNvSpPr>
            <a:spLocks noGrp="1"/>
          </p:cNvSpPr>
          <p:nvPr>
            <p:ph type="title"/>
          </p:nvPr>
        </p:nvSpPr>
        <p:spPr/>
        <p:txBody>
          <a:bodyPr/>
          <a:lstStyle/>
          <a:p>
            <a:r>
              <a:rPr lang="en-US" dirty="0"/>
              <a:t>Comparing DQN and PPO</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CB29F3D3-4642-E39F-855C-DEC7662DB139}"/>
                  </a:ext>
                </a:extLst>
              </p:cNvPr>
              <p:cNvSpPr>
                <a:spLocks noGrp="1"/>
              </p:cNvSpPr>
              <p:nvPr>
                <p:ph idx="1"/>
              </p:nvPr>
            </p:nvSpPr>
            <p:spPr>
              <a:xfrm>
                <a:off x="609600" y="990600"/>
                <a:ext cx="10972800" cy="5715000"/>
              </a:xfrm>
            </p:spPr>
            <p:txBody>
              <a:bodyPr>
                <a:normAutofit lnSpcReduction="10000"/>
              </a:bodyPr>
              <a:lstStyle/>
              <a:p>
                <a:r>
                  <a:rPr lang="en-US" dirty="0"/>
                  <a:t>PPO can handle continuous action space, while DQN can’t easily (as it outputs value for each action)</a:t>
                </a:r>
              </a:p>
              <a:p>
                <a:endParaRPr lang="en-US" dirty="0"/>
              </a:p>
              <a:p>
                <a:r>
                  <a:rPr lang="en-US" dirty="0"/>
                  <a:t>On-policy: PPO generates trajectories using the same policy that it updates (on-policy), while DQN’s experience replay updates based on a previous policies and sometimes tries uniformly random actions (off-policy)</a:t>
                </a:r>
              </a:p>
              <a:p>
                <a:endParaRPr lang="en-US" dirty="0"/>
              </a:p>
              <a:p>
                <a:r>
                  <a:rPr lang="en-US" dirty="0"/>
                  <a:t>PPO can often explore better, as it chooses next action stochastically, rather than DQN’s </a:t>
                </a:r>
                <a14:m>
                  <m:oMath xmlns:m="http://schemas.openxmlformats.org/officeDocument/2006/math">
                    <m:r>
                      <a:rPr lang="en-US" b="0" i="1" dirty="0" smtClean="0">
                        <a:latin typeface="Cambria Math" panose="02040503050406030204" pitchFamily="18" charset="0"/>
                      </a:rPr>
                      <m:t>𝜖</m:t>
                    </m:r>
                  </m:oMath>
                </a14:m>
                <a:r>
                  <a:rPr lang="en-US" dirty="0"/>
                  <a:t>-greedy sampling (usually best, else uniformly random action)</a:t>
                </a:r>
              </a:p>
              <a:p>
                <a:endParaRPr lang="en-US" dirty="0"/>
              </a:p>
              <a:p>
                <a:endParaRPr lang="en-US" dirty="0"/>
              </a:p>
            </p:txBody>
          </p:sp>
        </mc:Choice>
        <mc:Fallback xmlns="">
          <p:sp>
            <p:nvSpPr>
              <p:cNvPr id="3" name="Content Placeholder 2">
                <a:extLst>
                  <a:ext uri="{FF2B5EF4-FFF2-40B4-BE49-F238E27FC236}">
                    <a16:creationId xmlns:a16="http://schemas.microsoft.com/office/drawing/2014/main" id="{CB29F3D3-4642-E39F-855C-DEC7662DB139}"/>
                  </a:ext>
                </a:extLst>
              </p:cNvPr>
              <p:cNvSpPr>
                <a:spLocks noGrp="1" noRot="1" noChangeAspect="1" noMove="1" noResize="1" noEditPoints="1" noAdjustHandles="1" noChangeArrowheads="1" noChangeShapeType="1" noTextEdit="1"/>
              </p:cNvSpPr>
              <p:nvPr>
                <p:ph idx="1"/>
              </p:nvPr>
            </p:nvSpPr>
            <p:spPr>
              <a:xfrm>
                <a:off x="609600" y="990600"/>
                <a:ext cx="10972800" cy="5715000"/>
              </a:xfrm>
              <a:blipFill>
                <a:blip r:embed="rId2"/>
                <a:stretch>
                  <a:fillRect l="-1278" t="-2241"/>
                </a:stretch>
              </a:blipFill>
            </p:spPr>
            <p:txBody>
              <a:bodyPr/>
              <a:lstStyle/>
              <a:p>
                <a:r>
                  <a:rPr lang="en-US">
                    <a:noFill/>
                  </a:rPr>
                  <a:t> </a:t>
                </a:r>
              </a:p>
            </p:txBody>
          </p:sp>
        </mc:Fallback>
      </mc:AlternateContent>
    </p:spTree>
    <p:extLst>
      <p:ext uri="{BB962C8B-B14F-4D97-AF65-F5344CB8AC3E}">
        <p14:creationId xmlns:p14="http://schemas.microsoft.com/office/powerpoint/2010/main" val="24207520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A5AC40-9CE4-8E43-4F08-EC8DBA1098A2}"/>
              </a:ext>
            </a:extLst>
          </p:cNvPr>
          <p:cNvSpPr>
            <a:spLocks noGrp="1"/>
          </p:cNvSpPr>
          <p:nvPr>
            <p:ph type="title"/>
          </p:nvPr>
        </p:nvSpPr>
        <p:spPr/>
        <p:txBody>
          <a:bodyPr/>
          <a:lstStyle/>
          <a:p>
            <a:r>
              <a:rPr lang="en-US" dirty="0"/>
              <a:t>Four RL Approaches</a:t>
            </a:r>
          </a:p>
        </p:txBody>
      </p:sp>
      <p:sp>
        <p:nvSpPr>
          <p:cNvPr id="3" name="Content Placeholder 2">
            <a:extLst>
              <a:ext uri="{FF2B5EF4-FFF2-40B4-BE49-F238E27FC236}">
                <a16:creationId xmlns:a16="http://schemas.microsoft.com/office/drawing/2014/main" id="{1B101129-0865-85C3-A066-0A6D958F6D31}"/>
              </a:ext>
            </a:extLst>
          </p:cNvPr>
          <p:cNvSpPr>
            <a:spLocks noGrp="1"/>
          </p:cNvSpPr>
          <p:nvPr>
            <p:ph idx="1"/>
          </p:nvPr>
        </p:nvSpPr>
        <p:spPr>
          <a:xfrm>
            <a:off x="609600" y="990600"/>
            <a:ext cx="7620000" cy="5867400"/>
          </a:xfrm>
        </p:spPr>
        <p:txBody>
          <a:bodyPr>
            <a:normAutofit fontScale="85000" lnSpcReduction="20000"/>
          </a:bodyPr>
          <a:lstStyle/>
          <a:p>
            <a:endParaRPr lang="en-US" dirty="0"/>
          </a:p>
          <a:p>
            <a:r>
              <a:rPr lang="en-US" dirty="0"/>
              <a:t>Behavioral cloning: Predict which action an expert would take, given the current state</a:t>
            </a:r>
          </a:p>
          <a:p>
            <a:endParaRPr lang="en-US" dirty="0"/>
          </a:p>
          <a:p>
            <a:r>
              <a:rPr lang="en-US" dirty="0"/>
              <a:t>Policy learning: Learn a value function (predicting future reward) from state, and a policy function that predicts which action maximizes value</a:t>
            </a:r>
          </a:p>
          <a:p>
            <a:endParaRPr lang="en-US" dirty="0"/>
          </a:p>
          <a:p>
            <a:r>
              <a:rPr lang="en-US" dirty="0"/>
              <a:t>Q-learning: Learn which state-action pairs have the highest value</a:t>
            </a:r>
          </a:p>
          <a:p>
            <a:endParaRPr lang="en-US" dirty="0"/>
          </a:p>
          <a:p>
            <a:r>
              <a:rPr lang="en-US" dirty="0">
                <a:hlinkClick r:id="rId2"/>
              </a:rPr>
              <a:t>World Models</a:t>
            </a:r>
            <a:r>
              <a:rPr lang="en-US" dirty="0"/>
              <a:t>: Learn value function and to predict the next state given an action and current state; then choose action that maximizes value of next state</a:t>
            </a:r>
          </a:p>
          <a:p>
            <a:endParaRPr lang="en-US" dirty="0"/>
          </a:p>
          <a:p>
            <a:endParaRPr lang="en-US" dirty="0"/>
          </a:p>
        </p:txBody>
      </p:sp>
      <p:sp>
        <p:nvSpPr>
          <p:cNvPr id="4" name="Right Brace 3">
            <a:extLst>
              <a:ext uri="{FF2B5EF4-FFF2-40B4-BE49-F238E27FC236}">
                <a16:creationId xmlns:a16="http://schemas.microsoft.com/office/drawing/2014/main" id="{BD0F5456-5674-2643-7832-A33300F49C5D}"/>
              </a:ext>
            </a:extLst>
          </p:cNvPr>
          <p:cNvSpPr/>
          <p:nvPr/>
        </p:nvSpPr>
        <p:spPr>
          <a:xfrm>
            <a:off x="8534400" y="1371600"/>
            <a:ext cx="381000" cy="3048000"/>
          </a:xfrm>
          <a:prstGeom prst="rightBrace">
            <a:avLst/>
          </a:prstGeom>
          <a:ln w="28575"/>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5" name="TextBox 4">
            <a:extLst>
              <a:ext uri="{FF2B5EF4-FFF2-40B4-BE49-F238E27FC236}">
                <a16:creationId xmlns:a16="http://schemas.microsoft.com/office/drawing/2014/main" id="{3D715C46-0C22-EC61-1990-C80AEDDFCBDE}"/>
              </a:ext>
            </a:extLst>
          </p:cNvPr>
          <p:cNvSpPr txBox="1"/>
          <p:nvPr/>
        </p:nvSpPr>
        <p:spPr>
          <a:xfrm>
            <a:off x="9067800" y="2633990"/>
            <a:ext cx="2246128" cy="523220"/>
          </a:xfrm>
          <a:prstGeom prst="rect">
            <a:avLst/>
          </a:prstGeom>
          <a:noFill/>
        </p:spPr>
        <p:txBody>
          <a:bodyPr wrap="none" rtlCol="0">
            <a:spAutoFit/>
          </a:bodyPr>
          <a:lstStyle/>
          <a:p>
            <a:r>
              <a:rPr lang="en-US" sz="2800" dirty="0"/>
              <a:t>“Model Free”</a:t>
            </a:r>
          </a:p>
        </p:txBody>
      </p:sp>
      <p:sp>
        <p:nvSpPr>
          <p:cNvPr id="6" name="Right Brace 5">
            <a:extLst>
              <a:ext uri="{FF2B5EF4-FFF2-40B4-BE49-F238E27FC236}">
                <a16:creationId xmlns:a16="http://schemas.microsoft.com/office/drawing/2014/main" id="{059FFA22-268D-9004-DA48-4EBD49A0AD05}"/>
              </a:ext>
            </a:extLst>
          </p:cNvPr>
          <p:cNvSpPr/>
          <p:nvPr/>
        </p:nvSpPr>
        <p:spPr>
          <a:xfrm>
            <a:off x="8534400" y="4876800"/>
            <a:ext cx="381000" cy="1752600"/>
          </a:xfrm>
          <a:prstGeom prst="rightBrace">
            <a:avLst/>
          </a:prstGeom>
          <a:ln w="28575"/>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7" name="TextBox 6">
            <a:extLst>
              <a:ext uri="{FF2B5EF4-FFF2-40B4-BE49-F238E27FC236}">
                <a16:creationId xmlns:a16="http://schemas.microsoft.com/office/drawing/2014/main" id="{C318C8FA-A930-24F7-8C22-B59058B615D2}"/>
              </a:ext>
            </a:extLst>
          </p:cNvPr>
          <p:cNvSpPr txBox="1"/>
          <p:nvPr/>
        </p:nvSpPr>
        <p:spPr>
          <a:xfrm>
            <a:off x="9064283" y="5491490"/>
            <a:ext cx="2515432" cy="523220"/>
          </a:xfrm>
          <a:prstGeom prst="rect">
            <a:avLst/>
          </a:prstGeom>
          <a:noFill/>
        </p:spPr>
        <p:txBody>
          <a:bodyPr wrap="none" rtlCol="0">
            <a:spAutoFit/>
          </a:bodyPr>
          <a:lstStyle/>
          <a:p>
            <a:r>
              <a:rPr lang="en-US" sz="2800" dirty="0"/>
              <a:t>“Model-based”</a:t>
            </a:r>
          </a:p>
        </p:txBody>
      </p:sp>
    </p:spTree>
    <p:extLst>
      <p:ext uri="{BB962C8B-B14F-4D97-AF65-F5344CB8AC3E}">
        <p14:creationId xmlns:p14="http://schemas.microsoft.com/office/powerpoint/2010/main" val="16382596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A4C3B1-C3BE-DE70-D5D2-6F7E8438EB7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C55AEB6-CD64-59E9-BC1B-21AA15C158D5}"/>
              </a:ext>
            </a:extLst>
          </p:cNvPr>
          <p:cNvSpPr>
            <a:spLocks noGrp="1"/>
          </p:cNvSpPr>
          <p:nvPr>
            <p:ph type="title"/>
          </p:nvPr>
        </p:nvSpPr>
        <p:spPr/>
        <p:txBody>
          <a:bodyPr/>
          <a:lstStyle/>
          <a:p>
            <a:r>
              <a:rPr lang="en-US" dirty="0"/>
              <a:t>Q5-Q8</a:t>
            </a:r>
          </a:p>
        </p:txBody>
      </p:sp>
      <p:sp>
        <p:nvSpPr>
          <p:cNvPr id="6" name="TextBox 5">
            <a:extLst>
              <a:ext uri="{FF2B5EF4-FFF2-40B4-BE49-F238E27FC236}">
                <a16:creationId xmlns:a16="http://schemas.microsoft.com/office/drawing/2014/main" id="{CD7913B5-00F3-C0F9-D5A7-51EFA9DA3B1E}"/>
              </a:ext>
            </a:extLst>
          </p:cNvPr>
          <p:cNvSpPr txBox="1"/>
          <p:nvPr/>
        </p:nvSpPr>
        <p:spPr>
          <a:xfrm>
            <a:off x="2514600" y="1238934"/>
            <a:ext cx="6781800" cy="646331"/>
          </a:xfrm>
          <a:prstGeom prst="rect">
            <a:avLst/>
          </a:prstGeom>
          <a:noFill/>
        </p:spPr>
        <p:txBody>
          <a:bodyPr wrap="square">
            <a:spAutoFit/>
          </a:bodyPr>
          <a:lstStyle/>
          <a:p>
            <a:r>
              <a:rPr lang="en-US" sz="3600" dirty="0">
                <a:hlinkClick r:id="rId2"/>
              </a:rPr>
              <a:t>https://tinyurl.com/AML441-L25</a:t>
            </a:r>
            <a:r>
              <a:rPr lang="en-US" sz="3600" dirty="0"/>
              <a:t> </a:t>
            </a:r>
          </a:p>
        </p:txBody>
      </p:sp>
      <p:pic>
        <p:nvPicPr>
          <p:cNvPr id="4" name="Picture 3" descr="A qr code with a arrow&#10;&#10;AI-generated content may be incorrect.">
            <a:extLst>
              <a:ext uri="{FF2B5EF4-FFF2-40B4-BE49-F238E27FC236}">
                <a16:creationId xmlns:a16="http://schemas.microsoft.com/office/drawing/2014/main" id="{1268CDAC-7ED5-8F12-DE74-D0DC2A17A1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43362" y="2209800"/>
            <a:ext cx="4105275" cy="4105275"/>
          </a:xfrm>
          <a:prstGeom prst="rect">
            <a:avLst/>
          </a:prstGeom>
        </p:spPr>
      </p:pic>
    </p:spTree>
    <p:extLst>
      <p:ext uri="{BB962C8B-B14F-4D97-AF65-F5344CB8AC3E}">
        <p14:creationId xmlns:p14="http://schemas.microsoft.com/office/powerpoint/2010/main" val="4748842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E5C50D-BBA5-9CF5-5E56-5641E370AC09}"/>
              </a:ext>
            </a:extLst>
          </p:cNvPr>
          <p:cNvSpPr>
            <a:spLocks noGrp="1"/>
          </p:cNvSpPr>
          <p:nvPr>
            <p:ph type="title"/>
          </p:nvPr>
        </p:nvSpPr>
        <p:spPr/>
        <p:txBody>
          <a:bodyPr/>
          <a:lstStyle/>
          <a:p>
            <a:r>
              <a:rPr lang="en-US" dirty="0"/>
              <a:t>This class: Reinforcement Learning</a:t>
            </a:r>
          </a:p>
        </p:txBody>
      </p:sp>
      <p:sp>
        <p:nvSpPr>
          <p:cNvPr id="3" name="Content Placeholder 2">
            <a:extLst>
              <a:ext uri="{FF2B5EF4-FFF2-40B4-BE49-F238E27FC236}">
                <a16:creationId xmlns:a16="http://schemas.microsoft.com/office/drawing/2014/main" id="{B8B2B96E-A578-57AB-6E4E-A4E90B78888F}"/>
              </a:ext>
            </a:extLst>
          </p:cNvPr>
          <p:cNvSpPr>
            <a:spLocks noGrp="1"/>
          </p:cNvSpPr>
          <p:nvPr>
            <p:ph idx="1"/>
          </p:nvPr>
        </p:nvSpPr>
        <p:spPr/>
        <p:txBody>
          <a:bodyPr/>
          <a:lstStyle/>
          <a:p>
            <a:endParaRPr lang="en-US" dirty="0"/>
          </a:p>
          <a:p>
            <a:endParaRPr lang="en-US" dirty="0"/>
          </a:p>
          <a:p>
            <a:r>
              <a:rPr lang="en-US" dirty="0"/>
              <a:t>Deep Q-Learning with Atari Games</a:t>
            </a:r>
          </a:p>
          <a:p>
            <a:endParaRPr lang="en-US" dirty="0"/>
          </a:p>
          <a:p>
            <a:r>
              <a:rPr lang="en-US" dirty="0"/>
              <a:t>Proximal Policy Optimization for Hide and Seek</a:t>
            </a:r>
          </a:p>
          <a:p>
            <a:endParaRPr lang="en-US" dirty="0"/>
          </a:p>
          <a:p>
            <a:r>
              <a:rPr lang="en-US" dirty="0"/>
              <a:t>Other approaches to RL, and RLHF</a:t>
            </a:r>
          </a:p>
        </p:txBody>
      </p:sp>
    </p:spTree>
    <p:extLst>
      <p:ext uri="{BB962C8B-B14F-4D97-AF65-F5344CB8AC3E}">
        <p14:creationId xmlns:p14="http://schemas.microsoft.com/office/powerpoint/2010/main" val="35560770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96B220-2438-4DC6-CABC-43086E84B9C6}"/>
              </a:ext>
            </a:extLst>
          </p:cNvPr>
          <p:cNvSpPr>
            <a:spLocks noGrp="1"/>
          </p:cNvSpPr>
          <p:nvPr>
            <p:ph type="title"/>
          </p:nvPr>
        </p:nvSpPr>
        <p:spPr/>
        <p:txBody>
          <a:bodyPr>
            <a:normAutofit fontScale="90000"/>
          </a:bodyPr>
          <a:lstStyle/>
          <a:p>
            <a:r>
              <a:rPr lang="en-US" dirty="0"/>
              <a:t>Human Preference Alignment with RLHF (Reinforcement Learning with Human Feedback)</a:t>
            </a:r>
          </a:p>
        </p:txBody>
      </p:sp>
      <p:sp>
        <p:nvSpPr>
          <p:cNvPr id="3" name="Content Placeholder 2">
            <a:extLst>
              <a:ext uri="{FF2B5EF4-FFF2-40B4-BE49-F238E27FC236}">
                <a16:creationId xmlns:a16="http://schemas.microsoft.com/office/drawing/2014/main" id="{CE477BED-FFF6-03D0-B2AE-59927E2CB67D}"/>
              </a:ext>
            </a:extLst>
          </p:cNvPr>
          <p:cNvSpPr>
            <a:spLocks noGrp="1"/>
          </p:cNvSpPr>
          <p:nvPr>
            <p:ph idx="1"/>
          </p:nvPr>
        </p:nvSpPr>
        <p:spPr/>
        <p:txBody>
          <a:bodyPr/>
          <a:lstStyle/>
          <a:p>
            <a:endParaRPr lang="en-US"/>
          </a:p>
        </p:txBody>
      </p:sp>
      <p:sp>
        <p:nvSpPr>
          <p:cNvPr id="4" name="AutoShape 2" descr="Diagram showing three-step methodology to train InstructGPT models.">
            <a:extLst>
              <a:ext uri="{FF2B5EF4-FFF2-40B4-BE49-F238E27FC236}">
                <a16:creationId xmlns:a16="http://schemas.microsoft.com/office/drawing/2014/main" id="{F86DE50F-4006-D7DC-D4A5-12BC9A6B0938}"/>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a:extLst>
              <a:ext uri="{FF2B5EF4-FFF2-40B4-BE49-F238E27FC236}">
                <a16:creationId xmlns:a16="http://schemas.microsoft.com/office/drawing/2014/main" id="{4EA27C19-F999-CCE4-AD04-4A4C91F2C374}"/>
              </a:ext>
            </a:extLst>
          </p:cNvPr>
          <p:cNvPicPr>
            <a:picLocks noChangeAspect="1"/>
          </p:cNvPicPr>
          <p:nvPr/>
        </p:nvPicPr>
        <p:blipFill>
          <a:blip r:embed="rId2"/>
          <a:stretch>
            <a:fillRect/>
          </a:stretch>
        </p:blipFill>
        <p:spPr>
          <a:xfrm>
            <a:off x="1018208" y="990600"/>
            <a:ext cx="10155583" cy="5791200"/>
          </a:xfrm>
          <a:prstGeom prst="rect">
            <a:avLst/>
          </a:prstGeom>
        </p:spPr>
      </p:pic>
      <p:sp>
        <p:nvSpPr>
          <p:cNvPr id="8" name="TextBox 7">
            <a:extLst>
              <a:ext uri="{FF2B5EF4-FFF2-40B4-BE49-F238E27FC236}">
                <a16:creationId xmlns:a16="http://schemas.microsoft.com/office/drawing/2014/main" id="{967D79D9-6D0E-2D04-2AB6-209CC485890C}"/>
              </a:ext>
            </a:extLst>
          </p:cNvPr>
          <p:cNvSpPr txBox="1"/>
          <p:nvPr/>
        </p:nvSpPr>
        <p:spPr>
          <a:xfrm>
            <a:off x="5911516" y="6452573"/>
            <a:ext cx="6093994" cy="369332"/>
          </a:xfrm>
          <a:prstGeom prst="rect">
            <a:avLst/>
          </a:prstGeom>
          <a:noFill/>
        </p:spPr>
        <p:txBody>
          <a:bodyPr wrap="square">
            <a:spAutoFit/>
          </a:bodyPr>
          <a:lstStyle/>
          <a:p>
            <a:r>
              <a:rPr lang="en-US" dirty="0"/>
              <a:t>https://openai.com/index/instruction-following/</a:t>
            </a:r>
          </a:p>
        </p:txBody>
      </p:sp>
    </p:spTree>
    <p:extLst>
      <p:ext uri="{BB962C8B-B14F-4D97-AF65-F5344CB8AC3E}">
        <p14:creationId xmlns:p14="http://schemas.microsoft.com/office/powerpoint/2010/main" val="3996715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635810-D5E0-663E-14F9-CC836A065005}"/>
              </a:ext>
            </a:extLst>
          </p:cNvPr>
          <p:cNvSpPr>
            <a:spLocks noGrp="1"/>
          </p:cNvSpPr>
          <p:nvPr>
            <p:ph type="title"/>
          </p:nvPr>
        </p:nvSpPr>
        <p:spPr/>
        <p:txBody>
          <a:bodyPr/>
          <a:lstStyle/>
          <a:p>
            <a:r>
              <a:rPr lang="en-US" dirty="0"/>
              <a:t>Sycophancy</a:t>
            </a:r>
          </a:p>
        </p:txBody>
      </p:sp>
      <p:sp>
        <p:nvSpPr>
          <p:cNvPr id="3" name="Content Placeholder 2">
            <a:extLst>
              <a:ext uri="{FF2B5EF4-FFF2-40B4-BE49-F238E27FC236}">
                <a16:creationId xmlns:a16="http://schemas.microsoft.com/office/drawing/2014/main" id="{14DA1792-F103-30D8-E230-420B4CCEB5DD}"/>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D09A308E-006B-14AB-C91A-58D84E248DE9}"/>
              </a:ext>
            </a:extLst>
          </p:cNvPr>
          <p:cNvPicPr>
            <a:picLocks noChangeAspect="1"/>
          </p:cNvPicPr>
          <p:nvPr/>
        </p:nvPicPr>
        <p:blipFill>
          <a:blip r:embed="rId2"/>
          <a:stretch>
            <a:fillRect/>
          </a:stretch>
        </p:blipFill>
        <p:spPr>
          <a:xfrm>
            <a:off x="381468" y="1752600"/>
            <a:ext cx="11200932" cy="3833019"/>
          </a:xfrm>
          <a:prstGeom prst="rect">
            <a:avLst/>
          </a:prstGeom>
        </p:spPr>
      </p:pic>
      <p:sp>
        <p:nvSpPr>
          <p:cNvPr id="6" name="TextBox 5">
            <a:extLst>
              <a:ext uri="{FF2B5EF4-FFF2-40B4-BE49-F238E27FC236}">
                <a16:creationId xmlns:a16="http://schemas.microsoft.com/office/drawing/2014/main" id="{BE67AF62-2826-8597-DEFB-96E79A324293}"/>
              </a:ext>
            </a:extLst>
          </p:cNvPr>
          <p:cNvSpPr txBox="1"/>
          <p:nvPr/>
        </p:nvSpPr>
        <p:spPr>
          <a:xfrm>
            <a:off x="30480" y="6349088"/>
            <a:ext cx="10234468" cy="369332"/>
          </a:xfrm>
          <a:prstGeom prst="rect">
            <a:avLst/>
          </a:prstGeom>
          <a:noFill/>
        </p:spPr>
        <p:txBody>
          <a:bodyPr wrap="none" rtlCol="0">
            <a:spAutoFit/>
          </a:bodyPr>
          <a:lstStyle/>
          <a:p>
            <a:r>
              <a:rPr lang="en-US" dirty="0"/>
              <a:t>Towards Understanding Sycophancy – Sharma et al. ICLR 2024 (</a:t>
            </a:r>
            <a:r>
              <a:rPr lang="en-US" dirty="0">
                <a:hlinkClick r:id="rId3"/>
              </a:rPr>
              <a:t>https://arxiv.org/pdf/2310.13548</a:t>
            </a:r>
            <a:r>
              <a:rPr lang="en-US" dirty="0"/>
              <a:t>) </a:t>
            </a:r>
          </a:p>
        </p:txBody>
      </p:sp>
    </p:spTree>
    <p:extLst>
      <p:ext uri="{BB962C8B-B14F-4D97-AF65-F5344CB8AC3E}">
        <p14:creationId xmlns:p14="http://schemas.microsoft.com/office/powerpoint/2010/main" val="18656408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BF460E-8854-389A-0889-E7F2E5F8BCA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2580E49-D6AC-E6A1-9159-897DE733F573}"/>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D95ED6E5-47CE-8C17-BDC2-1DE4BFA11342}"/>
              </a:ext>
            </a:extLst>
          </p:cNvPr>
          <p:cNvPicPr>
            <a:picLocks noChangeAspect="1"/>
          </p:cNvPicPr>
          <p:nvPr/>
        </p:nvPicPr>
        <p:blipFill>
          <a:blip r:embed="rId2"/>
          <a:stretch>
            <a:fillRect/>
          </a:stretch>
        </p:blipFill>
        <p:spPr>
          <a:xfrm>
            <a:off x="304800" y="1143000"/>
            <a:ext cx="11659963" cy="4191000"/>
          </a:xfrm>
          <a:prstGeom prst="rect">
            <a:avLst/>
          </a:prstGeom>
        </p:spPr>
      </p:pic>
      <p:sp>
        <p:nvSpPr>
          <p:cNvPr id="6" name="TextBox 5">
            <a:extLst>
              <a:ext uri="{FF2B5EF4-FFF2-40B4-BE49-F238E27FC236}">
                <a16:creationId xmlns:a16="http://schemas.microsoft.com/office/drawing/2014/main" id="{71EFF383-AEC2-40C3-2912-755471AFC379}"/>
              </a:ext>
            </a:extLst>
          </p:cNvPr>
          <p:cNvSpPr txBox="1"/>
          <p:nvPr/>
        </p:nvSpPr>
        <p:spPr>
          <a:xfrm>
            <a:off x="30480" y="6349088"/>
            <a:ext cx="10234468" cy="369332"/>
          </a:xfrm>
          <a:prstGeom prst="rect">
            <a:avLst/>
          </a:prstGeom>
          <a:noFill/>
        </p:spPr>
        <p:txBody>
          <a:bodyPr wrap="none" rtlCol="0">
            <a:spAutoFit/>
          </a:bodyPr>
          <a:lstStyle/>
          <a:p>
            <a:r>
              <a:rPr lang="en-US" dirty="0"/>
              <a:t>Towards Understanding Sycophancy – Sharma et al. ICLR 2024 (</a:t>
            </a:r>
            <a:r>
              <a:rPr lang="en-US" dirty="0">
                <a:hlinkClick r:id="rId3"/>
              </a:rPr>
              <a:t>https://arxiv.org/pdf/2310.13548</a:t>
            </a:r>
            <a:r>
              <a:rPr lang="en-US" dirty="0"/>
              <a:t>) </a:t>
            </a:r>
          </a:p>
        </p:txBody>
      </p:sp>
    </p:spTree>
    <p:extLst>
      <p:ext uri="{BB962C8B-B14F-4D97-AF65-F5344CB8AC3E}">
        <p14:creationId xmlns:p14="http://schemas.microsoft.com/office/powerpoint/2010/main" val="9423096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6D93B8-4CE9-A9CA-7581-8CA2719D241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36D90F0-4508-A8DE-4720-F9D4BCAD6ABC}"/>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4353A85D-BDD1-2F5F-928A-DBB42F0D1723}"/>
              </a:ext>
            </a:extLst>
          </p:cNvPr>
          <p:cNvPicPr>
            <a:picLocks noChangeAspect="1"/>
          </p:cNvPicPr>
          <p:nvPr/>
        </p:nvPicPr>
        <p:blipFill>
          <a:blip r:embed="rId2"/>
          <a:stretch>
            <a:fillRect/>
          </a:stretch>
        </p:blipFill>
        <p:spPr>
          <a:xfrm>
            <a:off x="434343" y="1805781"/>
            <a:ext cx="11742417" cy="3505200"/>
          </a:xfrm>
          <a:prstGeom prst="rect">
            <a:avLst/>
          </a:prstGeom>
        </p:spPr>
      </p:pic>
      <p:sp>
        <p:nvSpPr>
          <p:cNvPr id="6" name="TextBox 5">
            <a:extLst>
              <a:ext uri="{FF2B5EF4-FFF2-40B4-BE49-F238E27FC236}">
                <a16:creationId xmlns:a16="http://schemas.microsoft.com/office/drawing/2014/main" id="{A182355E-8D5A-26CF-E05C-A7E193993014}"/>
              </a:ext>
            </a:extLst>
          </p:cNvPr>
          <p:cNvSpPr txBox="1"/>
          <p:nvPr/>
        </p:nvSpPr>
        <p:spPr>
          <a:xfrm>
            <a:off x="30480" y="6349088"/>
            <a:ext cx="10234468" cy="369332"/>
          </a:xfrm>
          <a:prstGeom prst="rect">
            <a:avLst/>
          </a:prstGeom>
          <a:noFill/>
        </p:spPr>
        <p:txBody>
          <a:bodyPr wrap="none" rtlCol="0">
            <a:spAutoFit/>
          </a:bodyPr>
          <a:lstStyle/>
          <a:p>
            <a:r>
              <a:rPr lang="en-US" dirty="0"/>
              <a:t>Towards Understanding Sycophancy – Sharma et al. ICLR 2024 (</a:t>
            </a:r>
            <a:r>
              <a:rPr lang="en-US" dirty="0">
                <a:hlinkClick r:id="rId3"/>
              </a:rPr>
              <a:t>https://arxiv.org/pdf/2310.13548</a:t>
            </a:r>
            <a:r>
              <a:rPr lang="en-US" dirty="0"/>
              <a:t>) </a:t>
            </a:r>
          </a:p>
        </p:txBody>
      </p:sp>
    </p:spTree>
    <p:extLst>
      <p:ext uri="{BB962C8B-B14F-4D97-AF65-F5344CB8AC3E}">
        <p14:creationId xmlns:p14="http://schemas.microsoft.com/office/powerpoint/2010/main" val="257518281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1C74A-C6DC-00BD-11C5-D8C5F91634F5}"/>
              </a:ext>
            </a:extLst>
          </p:cNvPr>
          <p:cNvSpPr>
            <a:spLocks noGrp="1"/>
          </p:cNvSpPr>
          <p:nvPr>
            <p:ph type="title"/>
          </p:nvPr>
        </p:nvSpPr>
        <p:spPr/>
        <p:txBody>
          <a:bodyPr/>
          <a:lstStyle/>
          <a:p>
            <a:r>
              <a:rPr lang="en-US" dirty="0"/>
              <a:t>Sycophancy</a:t>
            </a:r>
          </a:p>
        </p:txBody>
      </p:sp>
      <p:sp>
        <p:nvSpPr>
          <p:cNvPr id="3" name="Content Placeholder 2">
            <a:extLst>
              <a:ext uri="{FF2B5EF4-FFF2-40B4-BE49-F238E27FC236}">
                <a16:creationId xmlns:a16="http://schemas.microsoft.com/office/drawing/2014/main" id="{13C9A031-F349-17A1-7E6E-11D675CA6E07}"/>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A5D05473-5D25-62E9-E0B6-4038E06B05B7}"/>
              </a:ext>
            </a:extLst>
          </p:cNvPr>
          <p:cNvPicPr>
            <a:picLocks noChangeAspect="1"/>
          </p:cNvPicPr>
          <p:nvPr/>
        </p:nvPicPr>
        <p:blipFill>
          <a:blip r:embed="rId2"/>
          <a:stretch>
            <a:fillRect/>
          </a:stretch>
        </p:blipFill>
        <p:spPr>
          <a:xfrm>
            <a:off x="990600" y="1828800"/>
            <a:ext cx="9404930" cy="3718731"/>
          </a:xfrm>
          <a:prstGeom prst="rect">
            <a:avLst/>
          </a:prstGeom>
        </p:spPr>
      </p:pic>
    </p:spTree>
    <p:extLst>
      <p:ext uri="{BB962C8B-B14F-4D97-AF65-F5344CB8AC3E}">
        <p14:creationId xmlns:p14="http://schemas.microsoft.com/office/powerpoint/2010/main" val="217227015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0B285F-4D4E-B7A3-F01F-7E82D11EF18D}"/>
              </a:ext>
            </a:extLst>
          </p:cNvPr>
          <p:cNvSpPr>
            <a:spLocks noGrp="1"/>
          </p:cNvSpPr>
          <p:nvPr>
            <p:ph type="title"/>
          </p:nvPr>
        </p:nvSpPr>
        <p:spPr/>
        <p:txBody>
          <a:bodyPr/>
          <a:lstStyle/>
          <a:p>
            <a:r>
              <a:rPr lang="en-US" dirty="0"/>
              <a:t>How about now? (GPT 5.1)</a:t>
            </a:r>
          </a:p>
        </p:txBody>
      </p:sp>
      <p:sp>
        <p:nvSpPr>
          <p:cNvPr id="3" name="Content Placeholder 2">
            <a:extLst>
              <a:ext uri="{FF2B5EF4-FFF2-40B4-BE49-F238E27FC236}">
                <a16:creationId xmlns:a16="http://schemas.microsoft.com/office/drawing/2014/main" id="{41E4E977-BF29-DB60-C68B-278F377F308B}"/>
              </a:ext>
            </a:extLst>
          </p:cNvPr>
          <p:cNvSpPr>
            <a:spLocks noGrp="1"/>
          </p:cNvSpPr>
          <p:nvPr>
            <p:ph idx="1"/>
          </p:nvPr>
        </p:nvSpPr>
        <p:spPr/>
        <p:txBody>
          <a:bodyPr>
            <a:normAutofit fontScale="77500" lnSpcReduction="20000"/>
          </a:bodyPr>
          <a:lstStyle/>
          <a:p>
            <a:pPr marL="0" indent="0">
              <a:buNone/>
            </a:pPr>
            <a:r>
              <a:rPr lang="en-US" dirty="0"/>
              <a:t>Comment on argument:</a:t>
            </a:r>
          </a:p>
          <a:p>
            <a:pPr>
              <a:buFont typeface="Arial" panose="020B0604020202020204" pitchFamily="34" charset="0"/>
              <a:buChar char="•"/>
            </a:pPr>
            <a:endParaRPr lang="en-US" dirty="0"/>
          </a:p>
          <a:p>
            <a:pPr>
              <a:buFont typeface="Arial" panose="020B0604020202020204" pitchFamily="34" charset="0"/>
              <a:buChar char="•"/>
            </a:pPr>
            <a:r>
              <a:rPr lang="en-US" dirty="0"/>
              <a:t>I </a:t>
            </a:r>
            <a:r>
              <a:rPr lang="en-US" b="1" dirty="0"/>
              <a:t>really like </a:t>
            </a:r>
            <a:r>
              <a:rPr lang="en-US" dirty="0"/>
              <a:t>the argument…Argument: …</a:t>
            </a:r>
          </a:p>
          <a:p>
            <a:pPr marL="0" indent="0">
              <a:buNone/>
            </a:pPr>
            <a:r>
              <a:rPr lang="en-US" dirty="0"/>
              <a:t>This is a </a:t>
            </a:r>
            <a:r>
              <a:rPr lang="en-US" b="1" dirty="0"/>
              <a:t>sharp, rhetorically effective argument, but it rests on a couple of contestable moves </a:t>
            </a:r>
            <a:r>
              <a:rPr lang="en-US" dirty="0"/>
              <a:t>that are worth teasing apart … In short: it’s a compelling opinion piece that highlights real tensions between U.S. rhetoric and policy, but it would be analytically stronger if it separated symbolism from structure, engaged more fully with strategic constraints, and anchored its claims about voters and leverage in more explicit evidence.</a:t>
            </a:r>
          </a:p>
          <a:p>
            <a:pPr>
              <a:buFont typeface="Arial" panose="020B0604020202020204" pitchFamily="34" charset="0"/>
              <a:buChar char="•"/>
            </a:pPr>
            <a:endParaRPr lang="en-US" dirty="0"/>
          </a:p>
          <a:p>
            <a:pPr>
              <a:buFont typeface="Arial" panose="020B0604020202020204" pitchFamily="34" charset="0"/>
              <a:buChar char="•"/>
            </a:pPr>
            <a:r>
              <a:rPr lang="en-US" dirty="0"/>
              <a:t>I </a:t>
            </a:r>
            <a:r>
              <a:rPr lang="en-US" b="1" dirty="0"/>
              <a:t>really dislike </a:t>
            </a:r>
            <a:r>
              <a:rPr lang="en-US" dirty="0"/>
              <a:t>the argument…Argument: ...</a:t>
            </a:r>
          </a:p>
          <a:p>
            <a:pPr marL="0" indent="0">
              <a:buNone/>
            </a:pPr>
            <a:r>
              <a:rPr lang="en-US" dirty="0"/>
              <a:t>The argument is </a:t>
            </a:r>
            <a:r>
              <a:rPr lang="en-US" b="1" dirty="0"/>
              <a:t>rhetorically strong but analytically a bit compressed</a:t>
            </a:r>
            <a:r>
              <a:rPr lang="en-US" dirty="0"/>
              <a:t>. … So: as a moral-political indictment and framing device, it’s powerful and coherent; as a full explanation of the policy and its consequences, it’s partial and would need more nuance and empirical support. </a:t>
            </a:r>
          </a:p>
        </p:txBody>
      </p:sp>
    </p:spTree>
    <p:extLst>
      <p:ext uri="{BB962C8B-B14F-4D97-AF65-F5344CB8AC3E}">
        <p14:creationId xmlns:p14="http://schemas.microsoft.com/office/powerpoint/2010/main" val="233853871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149B33-AD80-249F-2B27-87B01D5547DD}"/>
              </a:ext>
            </a:extLst>
          </p:cNvPr>
          <p:cNvSpPr>
            <a:spLocks noGrp="1"/>
          </p:cNvSpPr>
          <p:nvPr>
            <p:ph type="title"/>
          </p:nvPr>
        </p:nvSpPr>
        <p:spPr/>
        <p:txBody>
          <a:bodyPr/>
          <a:lstStyle/>
          <a:p>
            <a:r>
              <a:rPr lang="en-US" dirty="0"/>
              <a:t>GPT 5.1</a:t>
            </a:r>
          </a:p>
        </p:txBody>
      </p:sp>
      <p:pic>
        <p:nvPicPr>
          <p:cNvPr id="5" name="Picture 4">
            <a:extLst>
              <a:ext uri="{FF2B5EF4-FFF2-40B4-BE49-F238E27FC236}">
                <a16:creationId xmlns:a16="http://schemas.microsoft.com/office/drawing/2014/main" id="{2A9A2596-5F0D-E8F0-7061-7CC58BF2E79E}"/>
              </a:ext>
            </a:extLst>
          </p:cNvPr>
          <p:cNvPicPr>
            <a:picLocks noChangeAspect="1"/>
          </p:cNvPicPr>
          <p:nvPr/>
        </p:nvPicPr>
        <p:blipFill>
          <a:blip r:embed="rId2"/>
          <a:stretch>
            <a:fillRect/>
          </a:stretch>
        </p:blipFill>
        <p:spPr>
          <a:xfrm>
            <a:off x="5665190" y="-32084"/>
            <a:ext cx="6554884" cy="6858000"/>
          </a:xfrm>
          <a:prstGeom prst="rect">
            <a:avLst/>
          </a:prstGeom>
        </p:spPr>
      </p:pic>
      <p:sp>
        <p:nvSpPr>
          <p:cNvPr id="6" name="TextBox 5">
            <a:extLst>
              <a:ext uri="{FF2B5EF4-FFF2-40B4-BE49-F238E27FC236}">
                <a16:creationId xmlns:a16="http://schemas.microsoft.com/office/drawing/2014/main" id="{F4F2C74A-CCEB-521C-69CE-3D1E66868C10}"/>
              </a:ext>
            </a:extLst>
          </p:cNvPr>
          <p:cNvSpPr txBox="1"/>
          <p:nvPr/>
        </p:nvSpPr>
        <p:spPr>
          <a:xfrm>
            <a:off x="3813416" y="1405235"/>
            <a:ext cx="1685077" cy="369332"/>
          </a:xfrm>
          <a:prstGeom prst="rect">
            <a:avLst/>
          </a:prstGeom>
          <a:noFill/>
        </p:spPr>
        <p:txBody>
          <a:bodyPr wrap="none" rtlCol="0">
            <a:spAutoFit/>
          </a:bodyPr>
          <a:lstStyle/>
          <a:p>
            <a:r>
              <a:rPr lang="en-US" dirty="0"/>
              <a:t>Instant answer</a:t>
            </a:r>
          </a:p>
        </p:txBody>
      </p:sp>
      <p:sp>
        <p:nvSpPr>
          <p:cNvPr id="7" name="TextBox 6">
            <a:extLst>
              <a:ext uri="{FF2B5EF4-FFF2-40B4-BE49-F238E27FC236}">
                <a16:creationId xmlns:a16="http://schemas.microsoft.com/office/drawing/2014/main" id="{B21D4754-6550-AA44-7C9E-86ED18353504}"/>
              </a:ext>
            </a:extLst>
          </p:cNvPr>
          <p:cNvSpPr txBox="1"/>
          <p:nvPr/>
        </p:nvSpPr>
        <p:spPr>
          <a:xfrm>
            <a:off x="3677932" y="4989277"/>
            <a:ext cx="1967205" cy="369332"/>
          </a:xfrm>
          <a:prstGeom prst="rect">
            <a:avLst/>
          </a:prstGeom>
          <a:noFill/>
        </p:spPr>
        <p:txBody>
          <a:bodyPr wrap="none" rtlCol="0">
            <a:spAutoFit/>
          </a:bodyPr>
          <a:lstStyle/>
          <a:p>
            <a:r>
              <a:rPr lang="en-US" dirty="0"/>
              <a:t>Used web search</a:t>
            </a:r>
          </a:p>
        </p:txBody>
      </p:sp>
      <p:sp>
        <p:nvSpPr>
          <p:cNvPr id="8" name="Left Brace 7">
            <a:extLst>
              <a:ext uri="{FF2B5EF4-FFF2-40B4-BE49-F238E27FC236}">
                <a16:creationId xmlns:a16="http://schemas.microsoft.com/office/drawing/2014/main" id="{560C724B-E000-0EED-8C80-EBBCBC1F7E9B}"/>
              </a:ext>
            </a:extLst>
          </p:cNvPr>
          <p:cNvSpPr/>
          <p:nvPr/>
        </p:nvSpPr>
        <p:spPr>
          <a:xfrm>
            <a:off x="5665190" y="3733800"/>
            <a:ext cx="202210" cy="2895600"/>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Left Brace 8">
            <a:extLst>
              <a:ext uri="{FF2B5EF4-FFF2-40B4-BE49-F238E27FC236}">
                <a16:creationId xmlns:a16="http://schemas.microsoft.com/office/drawing/2014/main" id="{1BFDFE49-F780-1328-B3B9-6B106B7608BC}"/>
              </a:ext>
            </a:extLst>
          </p:cNvPr>
          <p:cNvSpPr/>
          <p:nvPr/>
        </p:nvSpPr>
        <p:spPr>
          <a:xfrm>
            <a:off x="5554059" y="108466"/>
            <a:ext cx="202210" cy="2895600"/>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93986885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BEB169-B7DC-64C2-A582-97898178F3C0}"/>
              </a:ext>
            </a:extLst>
          </p:cNvPr>
          <p:cNvSpPr>
            <a:spLocks noGrp="1"/>
          </p:cNvSpPr>
          <p:nvPr>
            <p:ph type="title"/>
          </p:nvPr>
        </p:nvSpPr>
        <p:spPr/>
        <p:txBody>
          <a:bodyPr/>
          <a:lstStyle/>
          <a:p>
            <a:r>
              <a:rPr lang="en-US" dirty="0"/>
              <a:t>GPT 5.1: You’ve </a:t>
            </a:r>
            <a:r>
              <a:rPr lang="en-US" dirty="0" err="1"/>
              <a:t>gotta</a:t>
            </a:r>
            <a:r>
              <a:rPr lang="en-US" dirty="0"/>
              <a:t> believe me!</a:t>
            </a:r>
          </a:p>
        </p:txBody>
      </p:sp>
      <p:sp>
        <p:nvSpPr>
          <p:cNvPr id="4" name="Content Placeholder 3">
            <a:extLst>
              <a:ext uri="{FF2B5EF4-FFF2-40B4-BE49-F238E27FC236}">
                <a16:creationId xmlns:a16="http://schemas.microsoft.com/office/drawing/2014/main" id="{2F50DC0F-D661-E216-B580-8CF121CD76B8}"/>
              </a:ext>
            </a:extLst>
          </p:cNvPr>
          <p:cNvSpPr>
            <a:spLocks noGrp="1"/>
          </p:cNvSpPr>
          <p:nvPr>
            <p:ph idx="1"/>
          </p:nvPr>
        </p:nvSpPr>
        <p:spPr/>
        <p:txBody>
          <a:bodyPr/>
          <a:lstStyle/>
          <a:p>
            <a:endParaRPr lang="en-US"/>
          </a:p>
        </p:txBody>
      </p:sp>
      <p:pic>
        <p:nvPicPr>
          <p:cNvPr id="6" name="Picture 5">
            <a:extLst>
              <a:ext uri="{FF2B5EF4-FFF2-40B4-BE49-F238E27FC236}">
                <a16:creationId xmlns:a16="http://schemas.microsoft.com/office/drawing/2014/main" id="{7BC322C7-5223-E04F-B128-EEBFD8DEA89C}"/>
              </a:ext>
            </a:extLst>
          </p:cNvPr>
          <p:cNvPicPr>
            <a:picLocks noChangeAspect="1"/>
          </p:cNvPicPr>
          <p:nvPr/>
        </p:nvPicPr>
        <p:blipFill>
          <a:blip r:embed="rId2"/>
          <a:stretch>
            <a:fillRect/>
          </a:stretch>
        </p:blipFill>
        <p:spPr>
          <a:xfrm>
            <a:off x="152400" y="926432"/>
            <a:ext cx="5512429" cy="3898232"/>
          </a:xfrm>
          <a:prstGeom prst="rect">
            <a:avLst/>
          </a:prstGeom>
        </p:spPr>
      </p:pic>
      <p:pic>
        <p:nvPicPr>
          <p:cNvPr id="8" name="Picture 7">
            <a:extLst>
              <a:ext uri="{FF2B5EF4-FFF2-40B4-BE49-F238E27FC236}">
                <a16:creationId xmlns:a16="http://schemas.microsoft.com/office/drawing/2014/main" id="{DB5AC420-49D8-F5BC-B901-EC009A5E2D84}"/>
              </a:ext>
            </a:extLst>
          </p:cNvPr>
          <p:cNvPicPr>
            <a:picLocks noChangeAspect="1"/>
          </p:cNvPicPr>
          <p:nvPr/>
        </p:nvPicPr>
        <p:blipFill>
          <a:blip r:embed="rId3"/>
          <a:stretch>
            <a:fillRect/>
          </a:stretch>
        </p:blipFill>
        <p:spPr>
          <a:xfrm>
            <a:off x="5791200" y="2362200"/>
            <a:ext cx="5978451" cy="4203032"/>
          </a:xfrm>
          <a:prstGeom prst="rect">
            <a:avLst/>
          </a:prstGeom>
        </p:spPr>
      </p:pic>
    </p:spTree>
    <p:extLst>
      <p:ext uri="{BB962C8B-B14F-4D97-AF65-F5344CB8AC3E}">
        <p14:creationId xmlns:p14="http://schemas.microsoft.com/office/powerpoint/2010/main" val="400911947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0AEFA1-6FD6-6C54-6BF5-E7317E294ABD}"/>
              </a:ext>
            </a:extLst>
          </p:cNvPr>
          <p:cNvSpPr>
            <a:spLocks noGrp="1"/>
          </p:cNvSpPr>
          <p:nvPr>
            <p:ph type="title"/>
          </p:nvPr>
        </p:nvSpPr>
        <p:spPr/>
        <p:txBody>
          <a:bodyPr/>
          <a:lstStyle/>
          <a:p>
            <a:r>
              <a:rPr lang="en-US" dirty="0"/>
              <a:t>Tried to trick GPT 5.1</a:t>
            </a:r>
          </a:p>
        </p:txBody>
      </p:sp>
      <p:sp>
        <p:nvSpPr>
          <p:cNvPr id="3" name="Content Placeholder 2">
            <a:extLst>
              <a:ext uri="{FF2B5EF4-FFF2-40B4-BE49-F238E27FC236}">
                <a16:creationId xmlns:a16="http://schemas.microsoft.com/office/drawing/2014/main" id="{E6F58B11-20D0-C55C-D78D-9373B66D264B}"/>
              </a:ext>
            </a:extLst>
          </p:cNvPr>
          <p:cNvSpPr>
            <a:spLocks noGrp="1"/>
          </p:cNvSpPr>
          <p:nvPr>
            <p:ph idx="1"/>
          </p:nvPr>
        </p:nvSpPr>
        <p:spPr/>
        <p:txBody>
          <a:bodyPr/>
          <a:lstStyle/>
          <a:p>
            <a:pPr marL="0" indent="0">
              <a:buNone/>
            </a:pPr>
            <a:r>
              <a:rPr lang="en-US" dirty="0">
                <a:hlinkClick r:id="rId2"/>
              </a:rPr>
              <a:t>https://chatgpt.com/c/692e6639-0034-832a-8a05-4185ec8076dc</a:t>
            </a:r>
            <a:r>
              <a:rPr lang="en-US" dirty="0"/>
              <a:t>  (link will only work for me)</a:t>
            </a:r>
          </a:p>
        </p:txBody>
      </p:sp>
    </p:spTree>
    <p:extLst>
      <p:ext uri="{BB962C8B-B14F-4D97-AF65-F5344CB8AC3E}">
        <p14:creationId xmlns:p14="http://schemas.microsoft.com/office/powerpoint/2010/main" val="185438258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CE271-D5A1-C3B4-DE45-176F1BF030EF}"/>
              </a:ext>
            </a:extLst>
          </p:cNvPr>
          <p:cNvSpPr>
            <a:spLocks noGrp="1"/>
          </p:cNvSpPr>
          <p:nvPr>
            <p:ph type="title"/>
          </p:nvPr>
        </p:nvSpPr>
        <p:spPr/>
        <p:txBody>
          <a:bodyPr/>
          <a:lstStyle/>
          <a:p>
            <a:r>
              <a:rPr lang="en-US" dirty="0"/>
              <a:t>Sneaky AI</a:t>
            </a:r>
          </a:p>
        </p:txBody>
      </p:sp>
      <p:sp>
        <p:nvSpPr>
          <p:cNvPr id="3" name="Content Placeholder 2">
            <a:extLst>
              <a:ext uri="{FF2B5EF4-FFF2-40B4-BE49-F238E27FC236}">
                <a16:creationId xmlns:a16="http://schemas.microsoft.com/office/drawing/2014/main" id="{337FBD92-8C87-FB2F-E88A-2ECC07EF5E31}"/>
              </a:ext>
            </a:extLst>
          </p:cNvPr>
          <p:cNvSpPr>
            <a:spLocks noGrp="1"/>
          </p:cNvSpPr>
          <p:nvPr>
            <p:ph idx="1"/>
          </p:nvPr>
        </p:nvSpPr>
        <p:spPr>
          <a:xfrm>
            <a:off x="274320" y="6218237"/>
            <a:ext cx="10972800" cy="639763"/>
          </a:xfrm>
        </p:spPr>
        <p:txBody>
          <a:bodyPr>
            <a:normAutofit/>
          </a:bodyPr>
          <a:lstStyle/>
          <a:p>
            <a:pPr marL="0" indent="0">
              <a:buNone/>
            </a:pPr>
            <a:r>
              <a:rPr lang="en-US" sz="2400" dirty="0">
                <a:hlinkClick r:id="rId2"/>
              </a:rPr>
              <a:t>https://www.anthropic.com/research/alignment-faking</a:t>
            </a:r>
            <a:r>
              <a:rPr lang="en-US" sz="2400" dirty="0"/>
              <a:t> </a:t>
            </a:r>
          </a:p>
        </p:txBody>
      </p:sp>
      <p:sp>
        <p:nvSpPr>
          <p:cNvPr id="4" name="AutoShape 2">
            <a:extLst>
              <a:ext uri="{FF2B5EF4-FFF2-40B4-BE49-F238E27FC236}">
                <a16:creationId xmlns:a16="http://schemas.microsoft.com/office/drawing/2014/main" id="{6B1947CF-B329-C3EA-B8F9-9273D3C105C0}"/>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a:extLst>
              <a:ext uri="{FF2B5EF4-FFF2-40B4-BE49-F238E27FC236}">
                <a16:creationId xmlns:a16="http://schemas.microsoft.com/office/drawing/2014/main" id="{6D4366DF-DC51-391B-9E3D-BF4FC0093D95}"/>
              </a:ext>
            </a:extLst>
          </p:cNvPr>
          <p:cNvPicPr>
            <a:picLocks noChangeAspect="1"/>
          </p:cNvPicPr>
          <p:nvPr/>
        </p:nvPicPr>
        <p:blipFill>
          <a:blip r:embed="rId3"/>
          <a:stretch>
            <a:fillRect/>
          </a:stretch>
        </p:blipFill>
        <p:spPr>
          <a:xfrm>
            <a:off x="2057400" y="876617"/>
            <a:ext cx="7022847" cy="5341620"/>
          </a:xfrm>
          <a:prstGeom prst="rect">
            <a:avLst/>
          </a:prstGeom>
        </p:spPr>
      </p:pic>
    </p:spTree>
    <p:extLst>
      <p:ext uri="{BB962C8B-B14F-4D97-AF65-F5344CB8AC3E}">
        <p14:creationId xmlns:p14="http://schemas.microsoft.com/office/powerpoint/2010/main" val="36644377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C5D2D8-3A50-0204-F2D1-C99165C1193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29EB234-D6C8-4329-622C-DC0DD9FAD0A4}"/>
              </a:ext>
            </a:extLst>
          </p:cNvPr>
          <p:cNvSpPr>
            <a:spLocks noGrp="1"/>
          </p:cNvSpPr>
          <p:nvPr>
            <p:ph type="title"/>
          </p:nvPr>
        </p:nvSpPr>
        <p:spPr/>
        <p:txBody>
          <a:bodyPr/>
          <a:lstStyle/>
          <a:p>
            <a:r>
              <a:rPr lang="en-US" dirty="0"/>
              <a:t>Problem statement for RL</a:t>
            </a:r>
          </a:p>
        </p:txBody>
      </p:sp>
      <p:pic>
        <p:nvPicPr>
          <p:cNvPr id="5" name="Picture 4">
            <a:extLst>
              <a:ext uri="{FF2B5EF4-FFF2-40B4-BE49-F238E27FC236}">
                <a16:creationId xmlns:a16="http://schemas.microsoft.com/office/drawing/2014/main" id="{6479213B-CF11-9B15-2BC5-CBDF20C98C54}"/>
              </a:ext>
            </a:extLst>
          </p:cNvPr>
          <p:cNvPicPr>
            <a:picLocks noChangeAspect="1"/>
          </p:cNvPicPr>
          <p:nvPr/>
        </p:nvPicPr>
        <p:blipFill>
          <a:blip r:embed="rId2"/>
          <a:stretch>
            <a:fillRect/>
          </a:stretch>
        </p:blipFill>
        <p:spPr>
          <a:xfrm>
            <a:off x="9448800" y="883763"/>
            <a:ext cx="2384081" cy="2899558"/>
          </a:xfrm>
          <a:prstGeom prst="rect">
            <a:avLst/>
          </a:prstGeom>
        </p:spPr>
      </p:pic>
      <p:sp>
        <p:nvSpPr>
          <p:cNvPr id="7" name="Content Placeholder 6">
            <a:extLst>
              <a:ext uri="{FF2B5EF4-FFF2-40B4-BE49-F238E27FC236}">
                <a16:creationId xmlns:a16="http://schemas.microsoft.com/office/drawing/2014/main" id="{D684D64D-CDF9-354F-029C-938E95404137}"/>
              </a:ext>
            </a:extLst>
          </p:cNvPr>
          <p:cNvSpPr>
            <a:spLocks noGrp="1"/>
          </p:cNvSpPr>
          <p:nvPr>
            <p:ph idx="1"/>
          </p:nvPr>
        </p:nvSpPr>
        <p:spPr>
          <a:xfrm>
            <a:off x="609600" y="990600"/>
            <a:ext cx="8763000" cy="5715000"/>
          </a:xfrm>
        </p:spPr>
        <p:txBody>
          <a:bodyPr>
            <a:normAutofit lnSpcReduction="10000"/>
          </a:bodyPr>
          <a:lstStyle/>
          <a:p>
            <a:pPr marL="0" indent="0">
              <a:buNone/>
            </a:pPr>
            <a:r>
              <a:rPr lang="en-US" dirty="0"/>
              <a:t>Learn a </a:t>
            </a:r>
            <a:r>
              <a:rPr lang="en-US" b="1" dirty="0">
                <a:solidFill>
                  <a:schemeClr val="tx2"/>
                </a:solidFill>
              </a:rPr>
              <a:t>policy</a:t>
            </a:r>
            <a:r>
              <a:rPr lang="en-US" dirty="0"/>
              <a:t> that, given </a:t>
            </a:r>
            <a:r>
              <a:rPr lang="en-US" b="1" dirty="0">
                <a:solidFill>
                  <a:srgbClr val="FF0000"/>
                </a:solidFill>
              </a:rPr>
              <a:t>state, </a:t>
            </a:r>
            <a:r>
              <a:rPr lang="en-US" dirty="0"/>
              <a:t>outputs the </a:t>
            </a:r>
            <a:r>
              <a:rPr lang="en-US" b="1" dirty="0">
                <a:solidFill>
                  <a:schemeClr val="accent3"/>
                </a:solidFill>
              </a:rPr>
              <a:t>action</a:t>
            </a:r>
            <a:r>
              <a:rPr lang="en-US" dirty="0"/>
              <a:t> with maximum </a:t>
            </a:r>
            <a:r>
              <a:rPr lang="en-US" b="1" dirty="0">
                <a:solidFill>
                  <a:schemeClr val="accent4"/>
                </a:solidFill>
              </a:rPr>
              <a:t>expected reward</a:t>
            </a:r>
          </a:p>
          <a:p>
            <a:pPr lvl="1"/>
            <a:r>
              <a:rPr lang="en-US" dirty="0">
                <a:solidFill>
                  <a:srgbClr val="FF0000"/>
                </a:solidFill>
              </a:rPr>
              <a:t>State</a:t>
            </a:r>
            <a:r>
              <a:rPr lang="en-US" dirty="0"/>
              <a:t>: everything the agent knows about the environment, e.g. images of current and past screens</a:t>
            </a:r>
          </a:p>
          <a:p>
            <a:pPr lvl="1"/>
            <a:r>
              <a:rPr lang="en-US" dirty="0">
                <a:solidFill>
                  <a:schemeClr val="accent3"/>
                </a:solidFill>
              </a:rPr>
              <a:t>Action</a:t>
            </a:r>
            <a:r>
              <a:rPr lang="en-US" dirty="0"/>
              <a:t>: things the agent can do, e.g. move left, stay, move right</a:t>
            </a:r>
            <a:endParaRPr lang="en-US" dirty="0">
              <a:solidFill>
                <a:schemeClr val="tx2"/>
              </a:solidFill>
            </a:endParaRPr>
          </a:p>
          <a:p>
            <a:pPr lvl="1"/>
            <a:r>
              <a:rPr lang="en-US" dirty="0">
                <a:solidFill>
                  <a:schemeClr val="tx2"/>
                </a:solidFill>
              </a:rPr>
              <a:t>Policy</a:t>
            </a:r>
            <a:r>
              <a:rPr lang="en-US" dirty="0"/>
              <a:t>: function that outputs an action given a state</a:t>
            </a:r>
          </a:p>
          <a:p>
            <a:pPr lvl="1"/>
            <a:r>
              <a:rPr lang="en-US" dirty="0">
                <a:solidFill>
                  <a:schemeClr val="accent4"/>
                </a:solidFill>
              </a:rPr>
              <a:t>Reward</a:t>
            </a:r>
            <a:r>
              <a:rPr lang="en-US" dirty="0"/>
              <a:t>: the thing that’s being maximized, e.g. the score</a:t>
            </a:r>
          </a:p>
          <a:p>
            <a:pPr lvl="1"/>
            <a:r>
              <a:rPr lang="en-US" dirty="0">
                <a:solidFill>
                  <a:schemeClr val="accent4"/>
                </a:solidFill>
              </a:rPr>
              <a:t>Expected Reward</a:t>
            </a:r>
            <a:r>
              <a:rPr lang="en-US" dirty="0"/>
              <a:t>: maximize the sum of the current reward and </a:t>
            </a:r>
            <a:r>
              <a:rPr lang="en-US" i="1" dirty="0"/>
              <a:t>discounted future rewards</a:t>
            </a:r>
            <a:r>
              <a:rPr lang="en-US" dirty="0"/>
              <a:t>, with the expectation over possible sequences</a:t>
            </a:r>
            <a:endParaRPr lang="en-US" i="1" dirty="0"/>
          </a:p>
          <a:p>
            <a:endParaRPr lang="en-US" dirty="0"/>
          </a:p>
          <a:p>
            <a:endParaRPr lang="en-US" dirty="0"/>
          </a:p>
        </p:txBody>
      </p:sp>
    </p:spTree>
    <p:extLst>
      <p:ext uri="{BB962C8B-B14F-4D97-AF65-F5344CB8AC3E}">
        <p14:creationId xmlns:p14="http://schemas.microsoft.com/office/powerpoint/2010/main" val="102769338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E10346-CEF1-97C4-F7C2-3D1495459B2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81EC1B5-96FC-48D4-E063-E9B839A2EA44}"/>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FDDD0D20-DACE-A23A-3687-79DB97EA7FEC}"/>
              </a:ext>
            </a:extLst>
          </p:cNvPr>
          <p:cNvPicPr>
            <a:picLocks noChangeAspect="1"/>
          </p:cNvPicPr>
          <p:nvPr/>
        </p:nvPicPr>
        <p:blipFill>
          <a:blip r:embed="rId2"/>
          <a:stretch>
            <a:fillRect/>
          </a:stretch>
        </p:blipFill>
        <p:spPr>
          <a:xfrm>
            <a:off x="1511044" y="190500"/>
            <a:ext cx="9169911" cy="6477000"/>
          </a:xfrm>
          <a:prstGeom prst="rect">
            <a:avLst/>
          </a:prstGeom>
        </p:spPr>
      </p:pic>
    </p:spTree>
    <p:extLst>
      <p:ext uri="{BB962C8B-B14F-4D97-AF65-F5344CB8AC3E}">
        <p14:creationId xmlns:p14="http://schemas.microsoft.com/office/powerpoint/2010/main" val="233674238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B44CEA-A88B-AFAE-C9CC-0E18962BD49D}"/>
              </a:ext>
            </a:extLst>
          </p:cNvPr>
          <p:cNvSpPr>
            <a:spLocks noGrp="1"/>
          </p:cNvSpPr>
          <p:nvPr>
            <p:ph type="title"/>
          </p:nvPr>
        </p:nvSpPr>
        <p:spPr>
          <a:xfrm>
            <a:off x="609600" y="731837"/>
            <a:ext cx="10972800" cy="914400"/>
          </a:xfrm>
        </p:spPr>
        <p:txBody>
          <a:bodyPr>
            <a:normAutofit fontScale="90000"/>
          </a:bodyPr>
          <a:lstStyle/>
          <a:p>
            <a:r>
              <a:rPr lang="en-US" dirty="0"/>
              <a:t>It’s hard to force a model to get a reward the way you want it to</a:t>
            </a:r>
          </a:p>
        </p:txBody>
      </p:sp>
      <p:pic>
        <p:nvPicPr>
          <p:cNvPr id="5" name="Picture 4">
            <a:extLst>
              <a:ext uri="{FF2B5EF4-FFF2-40B4-BE49-F238E27FC236}">
                <a16:creationId xmlns:a16="http://schemas.microsoft.com/office/drawing/2014/main" id="{B2EAA314-ED65-E1B6-3305-ACCF5C60D49B}"/>
              </a:ext>
            </a:extLst>
          </p:cNvPr>
          <p:cNvPicPr>
            <a:picLocks noChangeAspect="1"/>
          </p:cNvPicPr>
          <p:nvPr/>
        </p:nvPicPr>
        <p:blipFill>
          <a:blip r:embed="rId2"/>
          <a:stretch>
            <a:fillRect/>
          </a:stretch>
        </p:blipFill>
        <p:spPr>
          <a:xfrm>
            <a:off x="356386" y="1981200"/>
            <a:ext cx="11479227" cy="4572638"/>
          </a:xfrm>
          <a:prstGeom prst="rect">
            <a:avLst/>
          </a:prstGeom>
        </p:spPr>
      </p:pic>
    </p:spTree>
    <p:extLst>
      <p:ext uri="{BB962C8B-B14F-4D97-AF65-F5344CB8AC3E}">
        <p14:creationId xmlns:p14="http://schemas.microsoft.com/office/powerpoint/2010/main" val="169279691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D5411D-AFCF-2E2E-643A-D24C51F6B918}"/>
              </a:ext>
            </a:extLst>
          </p:cNvPr>
          <p:cNvSpPr>
            <a:spLocks noGrp="1"/>
          </p:cNvSpPr>
          <p:nvPr>
            <p:ph type="title"/>
          </p:nvPr>
        </p:nvSpPr>
        <p:spPr/>
        <p:txBody>
          <a:bodyPr/>
          <a:lstStyle/>
          <a:p>
            <a:r>
              <a:rPr lang="en-US" dirty="0"/>
              <a:t>Things to remember</a:t>
            </a:r>
          </a:p>
        </p:txBody>
      </p:sp>
      <p:sp>
        <p:nvSpPr>
          <p:cNvPr id="3" name="Content Placeholder 2">
            <a:extLst>
              <a:ext uri="{FF2B5EF4-FFF2-40B4-BE49-F238E27FC236}">
                <a16:creationId xmlns:a16="http://schemas.microsoft.com/office/drawing/2014/main" id="{1F0944A3-B051-0791-BDD1-71586F0162E7}"/>
              </a:ext>
            </a:extLst>
          </p:cNvPr>
          <p:cNvSpPr>
            <a:spLocks noGrp="1"/>
          </p:cNvSpPr>
          <p:nvPr>
            <p:ph idx="1"/>
          </p:nvPr>
        </p:nvSpPr>
        <p:spPr>
          <a:xfrm>
            <a:off x="600075" y="1219200"/>
            <a:ext cx="6781800" cy="5410200"/>
          </a:xfrm>
        </p:spPr>
        <p:txBody>
          <a:bodyPr>
            <a:normAutofit fontScale="77500" lnSpcReduction="20000"/>
          </a:bodyPr>
          <a:lstStyle/>
          <a:p>
            <a:r>
              <a:rPr lang="en-US" dirty="0"/>
              <a:t>Reinforcement learning applies when a sequence of actions is needed to complete a goal</a:t>
            </a:r>
          </a:p>
          <a:p>
            <a:endParaRPr lang="en-US" dirty="0"/>
          </a:p>
          <a:p>
            <a:r>
              <a:rPr lang="en-US" dirty="0"/>
              <a:t>Q-Learning predicts the long-term rewards that will result from a given state and action</a:t>
            </a:r>
          </a:p>
          <a:p>
            <a:endParaRPr lang="en-US" dirty="0"/>
          </a:p>
          <a:p>
            <a:r>
              <a:rPr lang="en-US" dirty="0"/>
              <a:t>PPO predicts which action will result in the highest value state</a:t>
            </a:r>
          </a:p>
          <a:p>
            <a:endParaRPr lang="en-US" dirty="0"/>
          </a:p>
          <a:p>
            <a:r>
              <a:rPr lang="en-US" dirty="0"/>
              <a:t>To better align with user preference, a common solution is to train a model (self-supervised and/or on datasets) and then tune it using RLHF to create more preferred results</a:t>
            </a:r>
          </a:p>
          <a:p>
            <a:endParaRPr lang="en-US" dirty="0"/>
          </a:p>
          <a:p>
            <a:pPr lvl="1"/>
            <a:endParaRPr lang="en-US" dirty="0"/>
          </a:p>
        </p:txBody>
      </p:sp>
      <p:pic>
        <p:nvPicPr>
          <p:cNvPr id="4" name="Picture 3">
            <a:extLst>
              <a:ext uri="{FF2B5EF4-FFF2-40B4-BE49-F238E27FC236}">
                <a16:creationId xmlns:a16="http://schemas.microsoft.com/office/drawing/2014/main" id="{5D26FB60-FD99-407A-2767-00745A76D0EE}"/>
              </a:ext>
            </a:extLst>
          </p:cNvPr>
          <p:cNvPicPr>
            <a:picLocks noChangeAspect="1"/>
          </p:cNvPicPr>
          <p:nvPr/>
        </p:nvPicPr>
        <p:blipFill>
          <a:blip r:embed="rId2"/>
          <a:stretch>
            <a:fillRect/>
          </a:stretch>
        </p:blipFill>
        <p:spPr>
          <a:xfrm>
            <a:off x="8685233" y="2031538"/>
            <a:ext cx="2684461" cy="2295956"/>
          </a:xfrm>
          <a:prstGeom prst="rect">
            <a:avLst/>
          </a:prstGeom>
        </p:spPr>
      </p:pic>
      <p:pic>
        <p:nvPicPr>
          <p:cNvPr id="5" name="Picture 4">
            <a:extLst>
              <a:ext uri="{FF2B5EF4-FFF2-40B4-BE49-F238E27FC236}">
                <a16:creationId xmlns:a16="http://schemas.microsoft.com/office/drawing/2014/main" id="{02929FA2-C95C-7F73-36A5-DAA9F3CB9EA0}"/>
              </a:ext>
            </a:extLst>
          </p:cNvPr>
          <p:cNvPicPr>
            <a:picLocks noChangeAspect="1"/>
          </p:cNvPicPr>
          <p:nvPr/>
        </p:nvPicPr>
        <p:blipFill>
          <a:blip r:embed="rId3"/>
          <a:stretch>
            <a:fillRect/>
          </a:stretch>
        </p:blipFill>
        <p:spPr>
          <a:xfrm>
            <a:off x="8293495" y="187800"/>
            <a:ext cx="3467939" cy="1808338"/>
          </a:xfrm>
          <a:prstGeom prst="rect">
            <a:avLst/>
          </a:prstGeom>
        </p:spPr>
      </p:pic>
      <p:pic>
        <p:nvPicPr>
          <p:cNvPr id="8" name="Picture 2" descr="undefined">
            <a:extLst>
              <a:ext uri="{FF2B5EF4-FFF2-40B4-BE49-F238E27FC236}">
                <a16:creationId xmlns:a16="http://schemas.microsoft.com/office/drawing/2014/main" id="{6BE8C8E4-9E78-98EF-92AE-9FFB650A64F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04445" y="4419600"/>
            <a:ext cx="2846035" cy="20315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021308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462561-A800-2CB8-1751-5845ABE3BBBA}"/>
              </a:ext>
            </a:extLst>
          </p:cNvPr>
          <p:cNvSpPr>
            <a:spLocks noGrp="1"/>
          </p:cNvSpPr>
          <p:nvPr>
            <p:ph type="title"/>
          </p:nvPr>
        </p:nvSpPr>
        <p:spPr/>
        <p:txBody>
          <a:bodyPr/>
          <a:lstStyle/>
          <a:p>
            <a:r>
              <a:rPr lang="en-US" dirty="0"/>
              <a:t>Almost done!</a:t>
            </a:r>
          </a:p>
        </p:txBody>
      </p:sp>
      <p:sp>
        <p:nvSpPr>
          <p:cNvPr id="3" name="Content Placeholder 2">
            <a:extLst>
              <a:ext uri="{FF2B5EF4-FFF2-40B4-BE49-F238E27FC236}">
                <a16:creationId xmlns:a16="http://schemas.microsoft.com/office/drawing/2014/main" id="{06860C1A-18D8-1366-EA3E-97DCEA18640B}"/>
              </a:ext>
            </a:extLst>
          </p:cNvPr>
          <p:cNvSpPr>
            <a:spLocks noGrp="1"/>
          </p:cNvSpPr>
          <p:nvPr>
            <p:ph idx="1"/>
          </p:nvPr>
        </p:nvSpPr>
        <p:spPr/>
        <p:txBody>
          <a:bodyPr/>
          <a:lstStyle/>
          <a:p>
            <a:r>
              <a:rPr lang="en-US" dirty="0"/>
              <a:t>Thursday – Semester Wrap-up and Review</a:t>
            </a:r>
          </a:p>
          <a:p>
            <a:r>
              <a:rPr lang="en-US" dirty="0"/>
              <a:t>Exam 3 – Thursday to Tuesday (Dec 4-9)</a:t>
            </a:r>
          </a:p>
          <a:p>
            <a:r>
              <a:rPr lang="en-US" dirty="0"/>
              <a:t>Final Project – due Dec 14</a:t>
            </a:r>
          </a:p>
        </p:txBody>
      </p:sp>
    </p:spTree>
    <p:extLst>
      <p:ext uri="{BB962C8B-B14F-4D97-AF65-F5344CB8AC3E}">
        <p14:creationId xmlns:p14="http://schemas.microsoft.com/office/powerpoint/2010/main" val="14368184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YTDown.com_YouTube_DQN-Breakout_Media_TmPfTpjtdgg_001_480p">
            <a:hlinkClick r:id="" action="ppaction://media"/>
            <a:extLst>
              <a:ext uri="{FF2B5EF4-FFF2-40B4-BE49-F238E27FC236}">
                <a16:creationId xmlns:a16="http://schemas.microsoft.com/office/drawing/2014/main" id="{FE397052-107A-811F-2511-D2F8E4E38FC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905000" y="0"/>
            <a:ext cx="8636000" cy="6477000"/>
          </a:xfrm>
          <a:prstGeom prst="rect">
            <a:avLst/>
          </a:prstGeom>
        </p:spPr>
      </p:pic>
      <p:sp>
        <p:nvSpPr>
          <p:cNvPr id="6" name="TextBox 5">
            <a:extLst>
              <a:ext uri="{FF2B5EF4-FFF2-40B4-BE49-F238E27FC236}">
                <a16:creationId xmlns:a16="http://schemas.microsoft.com/office/drawing/2014/main" id="{EFC8F841-39C2-0097-D9CE-81011673B0D6}"/>
              </a:ext>
            </a:extLst>
          </p:cNvPr>
          <p:cNvSpPr txBox="1"/>
          <p:nvPr/>
        </p:nvSpPr>
        <p:spPr>
          <a:xfrm>
            <a:off x="1603810" y="6477000"/>
            <a:ext cx="9796400" cy="369332"/>
          </a:xfrm>
          <a:prstGeom prst="rect">
            <a:avLst/>
          </a:prstGeom>
          <a:noFill/>
        </p:spPr>
        <p:txBody>
          <a:bodyPr wrap="none" rtlCol="0">
            <a:spAutoFit/>
          </a:bodyPr>
          <a:lstStyle/>
          <a:p>
            <a:r>
              <a:rPr lang="en-US" dirty="0"/>
              <a:t>DeepMind’s Deep Q-learning of Breakout: </a:t>
            </a:r>
            <a:r>
              <a:rPr lang="en-US" dirty="0">
                <a:hlinkClick r:id="rId5"/>
              </a:rPr>
              <a:t>https://www.youtube.com/watch?v=TmPfTpjtdgg</a:t>
            </a:r>
            <a:r>
              <a:rPr lang="en-US" dirty="0"/>
              <a:t> </a:t>
            </a:r>
          </a:p>
        </p:txBody>
      </p:sp>
    </p:spTree>
    <p:extLst>
      <p:ext uri="{BB962C8B-B14F-4D97-AF65-F5344CB8AC3E}">
        <p14:creationId xmlns:p14="http://schemas.microsoft.com/office/powerpoint/2010/main" val="522111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219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75D39D-84F5-7597-C5ED-38EB604AB07C}"/>
              </a:ext>
            </a:extLst>
          </p:cNvPr>
          <p:cNvSpPr>
            <a:spLocks noGrp="1"/>
          </p:cNvSpPr>
          <p:nvPr>
            <p:ph type="title"/>
          </p:nvPr>
        </p:nvSpPr>
        <p:spPr/>
        <p:txBody>
          <a:bodyPr/>
          <a:lstStyle/>
          <a:p>
            <a:r>
              <a:rPr lang="en-US" dirty="0"/>
              <a:t>Q-Learning</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629DEDB5-ABA6-829F-054F-02DE13802070}"/>
                  </a:ext>
                </a:extLst>
              </p:cNvPr>
              <p:cNvSpPr>
                <a:spLocks noGrp="1"/>
              </p:cNvSpPr>
              <p:nvPr>
                <p:ph idx="1"/>
              </p:nvPr>
            </p:nvSpPr>
            <p:spPr>
              <a:xfrm>
                <a:off x="609600" y="990600"/>
                <a:ext cx="7391400" cy="5135563"/>
              </a:xfrm>
            </p:spPr>
            <p:txBody>
              <a:bodyPr>
                <a:normAutofit fontScale="92500" lnSpcReduction="20000"/>
              </a:bodyPr>
              <a:lstStyle/>
              <a:p>
                <a:endParaRPr lang="en-US" dirty="0"/>
              </a:p>
              <a:p>
                <a:pPr marL="0" indent="0">
                  <a:buNone/>
                </a:pPr>
                <a:r>
                  <a:rPr lang="en-US" dirty="0"/>
                  <a:t>Learn </a:t>
                </a:r>
                <a14:m>
                  <m:oMath xmlns:m="http://schemas.openxmlformats.org/officeDocument/2006/math">
                    <m:r>
                      <a:rPr lang="en-US" i="1" dirty="0" smtClean="0">
                        <a:latin typeface="Cambria Math" panose="02040503050406030204" pitchFamily="18" charset="0"/>
                      </a:rPr>
                      <m:t>𝑄</m:t>
                    </m:r>
                    <m:d>
                      <m:dPr>
                        <m:ctrlPr>
                          <a:rPr lang="en-US" i="1" dirty="0" smtClean="0">
                            <a:latin typeface="Cambria Math" panose="02040503050406030204" pitchFamily="18" charset="0"/>
                          </a:rPr>
                        </m:ctrlPr>
                      </m:dPr>
                      <m:e>
                        <m:sSub>
                          <m:sSubPr>
                            <m:ctrlPr>
                              <a:rPr lang="en-US" i="1" dirty="0" err="1" smtClean="0">
                                <a:latin typeface="Cambria Math" panose="02040503050406030204" pitchFamily="18" charset="0"/>
                              </a:rPr>
                            </m:ctrlPr>
                          </m:sSubPr>
                          <m:e>
                            <m:r>
                              <a:rPr lang="en-US" b="0" i="1" dirty="0" smtClean="0">
                                <a:latin typeface="Cambria Math" panose="02040503050406030204" pitchFamily="18" charset="0"/>
                              </a:rPr>
                              <m:t>𝑠</m:t>
                            </m:r>
                          </m:e>
                          <m:sub>
                            <m:r>
                              <a:rPr lang="en-US" i="1" dirty="0" err="1" smtClean="0">
                                <a:latin typeface="Cambria Math" panose="02040503050406030204" pitchFamily="18" charset="0"/>
                              </a:rPr>
                              <m:t>𝑡</m:t>
                            </m:r>
                          </m:sub>
                        </m:sSub>
                        <m:r>
                          <a:rPr lang="en-US" b="0" i="1" dirty="0" smtClean="0">
                            <a:latin typeface="Cambria Math" panose="02040503050406030204" pitchFamily="18" charset="0"/>
                          </a:rPr>
                          <m:t>, </m:t>
                        </m:r>
                        <m:sSub>
                          <m:sSubPr>
                            <m:ctrlPr>
                              <a:rPr lang="en-US" b="0" i="1" dirty="0" smtClean="0">
                                <a:latin typeface="Cambria Math" panose="02040503050406030204" pitchFamily="18" charset="0"/>
                              </a:rPr>
                            </m:ctrlPr>
                          </m:sSubPr>
                          <m:e>
                            <m:r>
                              <a:rPr lang="en-US" b="0" i="1" dirty="0" smtClean="0">
                                <a:latin typeface="Cambria Math" panose="02040503050406030204" pitchFamily="18" charset="0"/>
                              </a:rPr>
                              <m:t>𝑎</m:t>
                            </m:r>
                          </m:e>
                          <m:sub>
                            <m:r>
                              <a:rPr lang="en-US" b="0" i="1" dirty="0" smtClean="0">
                                <a:latin typeface="Cambria Math" panose="02040503050406030204" pitchFamily="18" charset="0"/>
                              </a:rPr>
                              <m:t>𝑡</m:t>
                            </m:r>
                          </m:sub>
                        </m:sSub>
                      </m:e>
                    </m:d>
                    <m:r>
                      <a:rPr lang="en-US" i="1" dirty="0" smtClean="0">
                        <a:latin typeface="Cambria Math" panose="02040503050406030204" pitchFamily="18" charset="0"/>
                      </a:rPr>
                      <m:t>→</m:t>
                    </m:r>
                    <m:r>
                      <a:rPr lang="en-US" b="0" i="1" dirty="0" smtClean="0">
                        <a:latin typeface="Cambria Math" panose="02040503050406030204" pitchFamily="18" charset="0"/>
                      </a:rPr>
                      <m:t>𝑣</m:t>
                    </m:r>
                    <m:r>
                      <a:rPr lang="en-US" b="0" i="0" dirty="0" smtClean="0">
                        <a:latin typeface="Cambria Math" panose="02040503050406030204" pitchFamily="18" charset="0"/>
                      </a:rPr>
                      <m:t>:</m:t>
                    </m:r>
                  </m:oMath>
                </a14:m>
                <a:r>
                  <a:rPr lang="en-US" dirty="0"/>
                  <a:t> given a state </a:t>
                </a:r>
                <a14:m>
                  <m:oMath xmlns:m="http://schemas.openxmlformats.org/officeDocument/2006/math">
                    <m:sSub>
                      <m:sSubPr>
                        <m:ctrlPr>
                          <a:rPr lang="en-US" i="1" dirty="0" smtClean="0">
                            <a:latin typeface="Cambria Math" panose="02040503050406030204" pitchFamily="18" charset="0"/>
                          </a:rPr>
                        </m:ctrlPr>
                      </m:sSubPr>
                      <m:e>
                        <m:r>
                          <a:rPr lang="en-US" i="1" dirty="0" smtClean="0">
                            <a:latin typeface="Cambria Math" panose="02040503050406030204" pitchFamily="18" charset="0"/>
                          </a:rPr>
                          <m:t>𝑠</m:t>
                        </m:r>
                      </m:e>
                      <m:sub>
                        <m:r>
                          <a:rPr lang="en-US" i="1" dirty="0" smtClean="0">
                            <a:latin typeface="Cambria Math" panose="02040503050406030204" pitchFamily="18" charset="0"/>
                          </a:rPr>
                          <m:t>𝑡</m:t>
                        </m:r>
                      </m:sub>
                    </m:sSub>
                  </m:oMath>
                </a14:m>
                <a:r>
                  <a:rPr lang="en-US" dirty="0"/>
                  <a:t> and action </a:t>
                </a:r>
                <a14:m>
                  <m:oMath xmlns:m="http://schemas.openxmlformats.org/officeDocument/2006/math">
                    <m:sSub>
                      <m:sSubPr>
                        <m:ctrlPr>
                          <a:rPr lang="en-US" i="1" dirty="0" smtClean="0">
                            <a:latin typeface="Cambria Math" panose="02040503050406030204" pitchFamily="18" charset="0"/>
                          </a:rPr>
                        </m:ctrlPr>
                      </m:sSubPr>
                      <m:e>
                        <m:r>
                          <a:rPr lang="en-US" i="1" dirty="0" smtClean="0">
                            <a:latin typeface="Cambria Math" panose="02040503050406030204" pitchFamily="18" charset="0"/>
                          </a:rPr>
                          <m:t>𝑎</m:t>
                        </m:r>
                      </m:e>
                      <m:sub>
                        <m:r>
                          <a:rPr lang="en-US" i="1" dirty="0" smtClean="0">
                            <a:latin typeface="Cambria Math" panose="02040503050406030204" pitchFamily="18" charset="0"/>
                          </a:rPr>
                          <m:t>𝑡</m:t>
                        </m:r>
                      </m:sub>
                    </m:sSub>
                  </m:oMath>
                </a14:m>
                <a:r>
                  <a:rPr lang="en-US" dirty="0"/>
                  <a:t>, what is the expected total future reward value </a:t>
                </a:r>
                <a14:m>
                  <m:oMath xmlns:m="http://schemas.openxmlformats.org/officeDocument/2006/math">
                    <m:r>
                      <a:rPr lang="en-US" i="1" dirty="0" smtClean="0">
                        <a:latin typeface="Cambria Math" panose="02040503050406030204" pitchFamily="18" charset="0"/>
                      </a:rPr>
                      <m:t>𝑣</m:t>
                    </m:r>
                    <m:r>
                      <a:rPr lang="en-US" b="0" i="0" dirty="0" smtClean="0">
                        <a:latin typeface="Cambria Math" panose="02040503050406030204" pitchFamily="18" charset="0"/>
                      </a:rPr>
                      <m:t>?</m:t>
                    </m:r>
                  </m:oMath>
                </a14:m>
                <a:endParaRPr lang="en-US" dirty="0"/>
              </a:p>
              <a:p>
                <a:pPr marL="0" indent="0">
                  <a:buNone/>
                </a:pPr>
                <a:endParaRPr lang="en-US" dirty="0"/>
              </a:p>
              <a:p>
                <a:pPr marL="0" indent="0">
                  <a:buNone/>
                </a:pPr>
                <a:r>
                  <a:rPr lang="en-US" dirty="0"/>
                  <a:t>If I move left/stay/right, what will be my time-discounted score?</a:t>
                </a:r>
              </a:p>
              <a:p>
                <a:pPr marL="0" indent="0">
                  <a:buNone/>
                </a:pPr>
                <a:endParaRPr lang="en-US" dirty="0"/>
              </a:p>
              <a:p>
                <a:pPr marL="0" indent="0">
                  <a:buNone/>
                </a:pPr>
                <a:r>
                  <a:rPr lang="en-US" dirty="0"/>
                  <a:t>Once learned, the optimal policy is to choose the action </a:t>
                </a:r>
                <a14:m>
                  <m:oMath xmlns:m="http://schemas.openxmlformats.org/officeDocument/2006/math">
                    <m:sSub>
                      <m:sSubPr>
                        <m:ctrlPr>
                          <a:rPr lang="en-US" i="1" dirty="0" smtClean="0">
                            <a:latin typeface="Cambria Math" panose="02040503050406030204" pitchFamily="18" charset="0"/>
                          </a:rPr>
                        </m:ctrlPr>
                      </m:sSubPr>
                      <m:e>
                        <m:r>
                          <a:rPr lang="en-US" i="1" dirty="0" smtClean="0">
                            <a:latin typeface="Cambria Math" panose="02040503050406030204" pitchFamily="18" charset="0"/>
                          </a:rPr>
                          <m:t>𝑎</m:t>
                        </m:r>
                      </m:e>
                      <m:sub>
                        <m:r>
                          <a:rPr lang="en-US" b="0" i="1" dirty="0" smtClean="0">
                            <a:latin typeface="Cambria Math" panose="02040503050406030204" pitchFamily="18" charset="0"/>
                          </a:rPr>
                          <m:t>𝑡</m:t>
                        </m:r>
                      </m:sub>
                    </m:sSub>
                  </m:oMath>
                </a14:m>
                <a:r>
                  <a:rPr lang="en-US" dirty="0"/>
                  <a:t> that maximizes </a:t>
                </a:r>
                <a14:m>
                  <m:oMath xmlns:m="http://schemas.openxmlformats.org/officeDocument/2006/math">
                    <m:r>
                      <a:rPr lang="en-US" i="1" dirty="0" smtClean="0">
                        <a:latin typeface="Cambria Math" panose="02040503050406030204" pitchFamily="18" charset="0"/>
                      </a:rPr>
                      <m:t>𝑄</m:t>
                    </m:r>
                    <m:d>
                      <m:dPr>
                        <m:ctrlPr>
                          <a:rPr lang="en-US" i="1" dirty="0" smtClean="0">
                            <a:latin typeface="Cambria Math" panose="02040503050406030204" pitchFamily="18" charset="0"/>
                          </a:rPr>
                        </m:ctrlPr>
                      </m:dPr>
                      <m:e>
                        <m:sSub>
                          <m:sSubPr>
                            <m:ctrlPr>
                              <a:rPr lang="en-US" i="1" dirty="0" err="1" smtClean="0">
                                <a:latin typeface="Cambria Math" panose="02040503050406030204" pitchFamily="18" charset="0"/>
                              </a:rPr>
                            </m:ctrlPr>
                          </m:sSubPr>
                          <m:e>
                            <m:r>
                              <a:rPr lang="en-US" b="0" i="1" dirty="0" smtClean="0">
                                <a:latin typeface="Cambria Math" panose="02040503050406030204" pitchFamily="18" charset="0"/>
                              </a:rPr>
                              <m:t>𝑠</m:t>
                            </m:r>
                          </m:e>
                          <m:sub>
                            <m:r>
                              <a:rPr lang="en-US" i="1" dirty="0" err="1" smtClean="0">
                                <a:latin typeface="Cambria Math" panose="02040503050406030204" pitchFamily="18" charset="0"/>
                              </a:rPr>
                              <m:t>𝑡</m:t>
                            </m:r>
                          </m:sub>
                        </m:sSub>
                        <m:r>
                          <a:rPr lang="en-US" b="0" i="1" dirty="0" smtClean="0">
                            <a:latin typeface="Cambria Math" panose="02040503050406030204" pitchFamily="18" charset="0"/>
                          </a:rPr>
                          <m:t>, </m:t>
                        </m:r>
                        <m:sSub>
                          <m:sSubPr>
                            <m:ctrlPr>
                              <a:rPr lang="en-US" b="0" i="1" dirty="0" smtClean="0">
                                <a:latin typeface="Cambria Math" panose="02040503050406030204" pitchFamily="18" charset="0"/>
                              </a:rPr>
                            </m:ctrlPr>
                          </m:sSubPr>
                          <m:e>
                            <m:r>
                              <a:rPr lang="en-US" b="0" i="1" dirty="0" smtClean="0">
                                <a:latin typeface="Cambria Math" panose="02040503050406030204" pitchFamily="18" charset="0"/>
                              </a:rPr>
                              <m:t>𝑎</m:t>
                            </m:r>
                          </m:e>
                          <m:sub>
                            <m:r>
                              <a:rPr lang="en-US" b="0" i="1" dirty="0" smtClean="0">
                                <a:latin typeface="Cambria Math" panose="02040503050406030204" pitchFamily="18" charset="0"/>
                              </a:rPr>
                              <m:t>𝑡</m:t>
                            </m:r>
                          </m:sub>
                        </m:sSub>
                      </m:e>
                    </m:d>
                  </m:oMath>
                </a14:m>
                <a:endParaRPr lang="en-US" dirty="0"/>
              </a:p>
              <a:p>
                <a:pPr marL="0" indent="0">
                  <a:buNone/>
                </a:pPr>
                <a:r>
                  <a:rPr lang="en-US" dirty="0"/>
                  <a:t>		</a:t>
                </a:r>
              </a:p>
              <a:p>
                <a:pPr marL="0" indent="0">
                  <a:buNone/>
                </a:pPr>
                <a:endParaRPr lang="en-US" dirty="0"/>
              </a:p>
              <a:p>
                <a:pPr marL="0" indent="0">
                  <a:buNone/>
                </a:pPr>
                <a:endParaRPr lang="en-US" dirty="0"/>
              </a:p>
            </p:txBody>
          </p:sp>
        </mc:Choice>
        <mc:Fallback xmlns="">
          <p:sp>
            <p:nvSpPr>
              <p:cNvPr id="3" name="Content Placeholder 2">
                <a:extLst>
                  <a:ext uri="{FF2B5EF4-FFF2-40B4-BE49-F238E27FC236}">
                    <a16:creationId xmlns:a16="http://schemas.microsoft.com/office/drawing/2014/main" id="{629DEDB5-ABA6-829F-054F-02DE13802070}"/>
                  </a:ext>
                </a:extLst>
              </p:cNvPr>
              <p:cNvSpPr>
                <a:spLocks noGrp="1" noRot="1" noChangeAspect="1" noMove="1" noResize="1" noEditPoints="1" noAdjustHandles="1" noChangeArrowheads="1" noChangeShapeType="1" noTextEdit="1"/>
              </p:cNvSpPr>
              <p:nvPr>
                <p:ph idx="1"/>
              </p:nvPr>
            </p:nvSpPr>
            <p:spPr>
              <a:xfrm>
                <a:off x="609600" y="990600"/>
                <a:ext cx="7391400" cy="5135563"/>
              </a:xfrm>
              <a:blipFill>
                <a:blip r:embed="rId2"/>
                <a:stretch>
                  <a:fillRect l="-1896" r="-247"/>
                </a:stretch>
              </a:blipFill>
            </p:spPr>
            <p:txBody>
              <a:bodyPr/>
              <a:lstStyle/>
              <a:p>
                <a:r>
                  <a:rPr lang="en-US">
                    <a:noFill/>
                  </a:rPr>
                  <a:t> </a:t>
                </a:r>
              </a:p>
            </p:txBody>
          </p:sp>
        </mc:Fallback>
      </mc:AlternateContent>
      <p:pic>
        <p:nvPicPr>
          <p:cNvPr id="4" name="Picture 3">
            <a:extLst>
              <a:ext uri="{FF2B5EF4-FFF2-40B4-BE49-F238E27FC236}">
                <a16:creationId xmlns:a16="http://schemas.microsoft.com/office/drawing/2014/main" id="{1E3F6D46-4779-3FDD-6BA6-1A6711070336}"/>
              </a:ext>
            </a:extLst>
          </p:cNvPr>
          <p:cNvPicPr>
            <a:picLocks noChangeAspect="1"/>
          </p:cNvPicPr>
          <p:nvPr/>
        </p:nvPicPr>
        <p:blipFill>
          <a:blip r:embed="rId3"/>
          <a:stretch>
            <a:fillRect/>
          </a:stretch>
        </p:blipFill>
        <p:spPr>
          <a:xfrm>
            <a:off x="8839200" y="1905000"/>
            <a:ext cx="2384081" cy="2899558"/>
          </a:xfrm>
          <a:prstGeom prst="rect">
            <a:avLst/>
          </a:prstGeom>
        </p:spPr>
      </p:pic>
    </p:spTree>
    <p:extLst>
      <p:ext uri="{BB962C8B-B14F-4D97-AF65-F5344CB8AC3E}">
        <p14:creationId xmlns:p14="http://schemas.microsoft.com/office/powerpoint/2010/main" val="7821402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691272-4264-F62B-ED6F-4E124FC069AF}"/>
              </a:ext>
            </a:extLst>
          </p:cNvPr>
          <p:cNvSpPr>
            <a:spLocks noGrp="1"/>
          </p:cNvSpPr>
          <p:nvPr>
            <p:ph type="title"/>
          </p:nvPr>
        </p:nvSpPr>
        <p:spPr/>
        <p:txBody>
          <a:bodyPr/>
          <a:lstStyle/>
          <a:p>
            <a:r>
              <a:rPr lang="en-US" dirty="0"/>
              <a:t>Discounted Rewards and </a:t>
            </a:r>
            <a:r>
              <a:rPr lang="en-US"/>
              <a:t>Bellman Equation</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F5A03447-43CE-2EDA-4480-6241172C0B66}"/>
                  </a:ext>
                </a:extLst>
              </p:cNvPr>
              <p:cNvSpPr>
                <a:spLocks noGrp="1"/>
              </p:cNvSpPr>
              <p:nvPr>
                <p:ph idx="1"/>
              </p:nvPr>
            </p:nvSpPr>
            <p:spPr/>
            <p:txBody>
              <a:bodyPr>
                <a:normAutofit fontScale="70000" lnSpcReduction="20000"/>
              </a:bodyPr>
              <a:lstStyle/>
              <a:p>
                <a:pPr marL="0" indent="0">
                  <a:buNone/>
                </a:pPr>
                <a:r>
                  <a:rPr lang="en-US" dirty="0">
                    <a:latin typeface="+mj-lt"/>
                  </a:rPr>
                  <a:t>The value function is the expected total rewards received from following the optimal policy</a:t>
                </a:r>
              </a:p>
              <a:p>
                <a:pPr marL="0" indent="0">
                  <a:buNone/>
                </a:pPr>
                <a14:m>
                  <m:oMathPara xmlns:m="http://schemas.openxmlformats.org/officeDocument/2006/math">
                    <m:oMathParaPr>
                      <m:jc m:val="centerGroup"/>
                    </m:oMathParaPr>
                    <m:oMath xmlns:m="http://schemas.openxmlformats.org/officeDocument/2006/math">
                      <m:r>
                        <a:rPr lang="en-US" b="0" i="1" dirty="0" smtClean="0">
                          <a:latin typeface="Cambria Math" panose="02040503050406030204" pitchFamily="18" charset="0"/>
                        </a:rPr>
                        <m:t>𝑄</m:t>
                      </m:r>
                      <m:d>
                        <m:dPr>
                          <m:ctrlPr>
                            <a:rPr lang="en-US" i="1" dirty="0" smtClean="0">
                              <a:latin typeface="Cambria Math" panose="02040503050406030204" pitchFamily="18" charset="0"/>
                            </a:rPr>
                          </m:ctrlPr>
                        </m:dPr>
                        <m:e>
                          <m:sSub>
                            <m:sSubPr>
                              <m:ctrlPr>
                                <a:rPr lang="en-US" b="0" i="1" dirty="0" smtClean="0">
                                  <a:latin typeface="Cambria Math" panose="02040503050406030204" pitchFamily="18" charset="0"/>
                                </a:rPr>
                              </m:ctrlPr>
                            </m:sSubPr>
                            <m:e>
                              <m:r>
                                <a:rPr lang="en-US" i="1" dirty="0" smtClean="0">
                                  <a:latin typeface="Cambria Math" panose="02040503050406030204" pitchFamily="18" charset="0"/>
                                </a:rPr>
                                <m:t>𝑠</m:t>
                              </m:r>
                            </m:e>
                            <m:sub>
                              <m:r>
                                <a:rPr lang="en-US" b="0" i="1" dirty="0" smtClean="0">
                                  <a:latin typeface="Cambria Math" panose="02040503050406030204" pitchFamily="18" charset="0"/>
                                </a:rPr>
                                <m:t>𝑡</m:t>
                              </m:r>
                            </m:sub>
                          </m:sSub>
                          <m:r>
                            <a:rPr lang="en-US" b="0" i="1" dirty="0" smtClean="0">
                              <a:latin typeface="Cambria Math" panose="02040503050406030204" pitchFamily="18" charset="0"/>
                            </a:rPr>
                            <m:t>,</m:t>
                          </m:r>
                          <m:sSub>
                            <m:sSubPr>
                              <m:ctrlPr>
                                <a:rPr lang="en-US" b="0" i="1" dirty="0" smtClean="0">
                                  <a:latin typeface="Cambria Math" panose="02040503050406030204" pitchFamily="18" charset="0"/>
                                </a:rPr>
                              </m:ctrlPr>
                            </m:sSubPr>
                            <m:e>
                              <m:r>
                                <a:rPr lang="en-US" b="0" i="1" dirty="0" smtClean="0">
                                  <a:latin typeface="Cambria Math" panose="02040503050406030204" pitchFamily="18" charset="0"/>
                                </a:rPr>
                                <m:t>𝑎</m:t>
                              </m:r>
                            </m:e>
                            <m:sub>
                              <m:r>
                                <a:rPr lang="en-US" b="0" i="1" dirty="0" smtClean="0">
                                  <a:latin typeface="Cambria Math" panose="02040503050406030204" pitchFamily="18" charset="0"/>
                                </a:rPr>
                                <m:t>𝑡</m:t>
                              </m:r>
                            </m:sub>
                          </m:sSub>
                        </m:e>
                      </m:d>
                      <m:r>
                        <a:rPr lang="en-US" b="0" i="1" dirty="0" smtClean="0">
                          <a:latin typeface="Cambria Math" panose="02040503050406030204" pitchFamily="18" charset="0"/>
                        </a:rPr>
                        <m:t>=</m:t>
                      </m:r>
                      <m:r>
                        <a:rPr lang="en-US" i="1" smtClean="0">
                          <a:latin typeface="Cambria Math" panose="02040503050406030204" pitchFamily="18" charset="0"/>
                        </a:rPr>
                        <m:t>𝔼</m:t>
                      </m:r>
                      <m:r>
                        <a:rPr lang="en-US" i="1">
                          <a:latin typeface="Cambria Math" panose="02040503050406030204" pitchFamily="18" charset="0"/>
                        </a:rPr>
                        <m:t>[</m:t>
                      </m:r>
                      <m:r>
                        <a:rPr lang="en-US" b="0" i="1" smtClean="0">
                          <a:latin typeface="Cambria Math" panose="02040503050406030204" pitchFamily="18" charset="0"/>
                        </a:rPr>
                        <m:t>𝑅</m:t>
                      </m:r>
                      <m:d>
                        <m:dPr>
                          <m:ctrlPr>
                            <a:rPr lang="en-US" b="0" i="1" dirty="0" smtClean="0">
                              <a:latin typeface="Cambria Math" panose="02040503050406030204" pitchFamily="18" charset="0"/>
                            </a:rPr>
                          </m:ctrlPr>
                        </m:dPr>
                        <m:e>
                          <m:sSub>
                            <m:sSubPr>
                              <m:ctrlPr>
                                <a:rPr lang="en-US" b="0" i="1" dirty="0" smtClean="0">
                                  <a:latin typeface="Cambria Math" panose="02040503050406030204" pitchFamily="18" charset="0"/>
                                </a:rPr>
                              </m:ctrlPr>
                            </m:sSubPr>
                            <m:e>
                              <m:r>
                                <a:rPr lang="en-US" b="0" i="1" dirty="0" smtClean="0">
                                  <a:latin typeface="Cambria Math" panose="02040503050406030204" pitchFamily="18" charset="0"/>
                                </a:rPr>
                                <m:t>𝑠</m:t>
                              </m:r>
                            </m:e>
                            <m:sub>
                              <m:r>
                                <a:rPr lang="en-US" b="0" i="1" dirty="0" smtClean="0">
                                  <a:latin typeface="Cambria Math" panose="02040503050406030204" pitchFamily="18" charset="0"/>
                                </a:rPr>
                                <m:t>𝑡</m:t>
                              </m:r>
                            </m:sub>
                          </m:sSub>
                          <m:r>
                            <a:rPr lang="en-US" b="0" i="1" dirty="0" smtClean="0">
                              <a:latin typeface="Cambria Math" panose="02040503050406030204" pitchFamily="18" charset="0"/>
                            </a:rPr>
                            <m:t>,</m:t>
                          </m:r>
                          <m:sSub>
                            <m:sSubPr>
                              <m:ctrlPr>
                                <a:rPr lang="en-US" b="0" i="1" dirty="0" smtClean="0">
                                  <a:latin typeface="Cambria Math" panose="02040503050406030204" pitchFamily="18" charset="0"/>
                                </a:rPr>
                              </m:ctrlPr>
                            </m:sSubPr>
                            <m:e>
                              <m:r>
                                <a:rPr lang="en-US" b="0" i="1" dirty="0" smtClean="0">
                                  <a:latin typeface="Cambria Math" panose="02040503050406030204" pitchFamily="18" charset="0"/>
                                </a:rPr>
                                <m:t>𝑎</m:t>
                              </m:r>
                            </m:e>
                            <m:sub>
                              <m:r>
                                <a:rPr lang="en-US" b="0" i="1" dirty="0" smtClean="0">
                                  <a:latin typeface="Cambria Math" panose="02040503050406030204" pitchFamily="18" charset="0"/>
                                </a:rPr>
                                <m:t>𝑡</m:t>
                              </m:r>
                            </m:sub>
                          </m:sSub>
                        </m:e>
                      </m:d>
                      <m:r>
                        <a:rPr lang="en-US" b="0" i="1" dirty="0" smtClean="0">
                          <a:latin typeface="Cambria Math" panose="02040503050406030204" pitchFamily="18" charset="0"/>
                        </a:rPr>
                        <m:t>+</m:t>
                      </m:r>
                      <m:nary>
                        <m:naryPr>
                          <m:chr m:val="∑"/>
                          <m:ctrlPr>
                            <a:rPr lang="en-US" b="0" i="1" dirty="0" smtClean="0">
                              <a:latin typeface="Cambria Math" panose="02040503050406030204" pitchFamily="18" charset="0"/>
                            </a:rPr>
                          </m:ctrlPr>
                        </m:naryPr>
                        <m:sub>
                          <m:r>
                            <m:rPr>
                              <m:brk m:alnAt="23"/>
                            </m:rPr>
                            <a:rPr lang="en-US" b="0" i="1" dirty="0" smtClean="0">
                              <a:latin typeface="Cambria Math" panose="02040503050406030204" pitchFamily="18" charset="0"/>
                            </a:rPr>
                            <m:t>𝑖</m:t>
                          </m:r>
                          <m:r>
                            <a:rPr lang="en-US" b="0" i="1" dirty="0" smtClean="0">
                              <a:latin typeface="Cambria Math" panose="02040503050406030204" pitchFamily="18" charset="0"/>
                            </a:rPr>
                            <m:t>=1</m:t>
                          </m:r>
                        </m:sub>
                        <m:sup>
                          <m:r>
                            <m:rPr>
                              <m:brk m:alnAt="7"/>
                            </m:rPr>
                            <a:rPr lang="en-US" i="1" dirty="0">
                              <a:latin typeface="Cambria Math" panose="02040503050406030204" pitchFamily="18" charset="0"/>
                            </a:rPr>
                            <m:t>∞</m:t>
                          </m:r>
                        </m:sup>
                        <m:e>
                          <m:sSup>
                            <m:sSupPr>
                              <m:ctrlPr>
                                <a:rPr lang="en-US" i="1" dirty="0">
                                  <a:latin typeface="Cambria Math" panose="02040503050406030204" pitchFamily="18" charset="0"/>
                                </a:rPr>
                              </m:ctrlPr>
                            </m:sSupPr>
                            <m:e>
                              <m:r>
                                <a:rPr lang="en-US" i="1" dirty="0">
                                  <a:latin typeface="Cambria Math" panose="02040503050406030204" pitchFamily="18" charset="0"/>
                                </a:rPr>
                                <m:t>𝛾</m:t>
                              </m:r>
                            </m:e>
                            <m:sup>
                              <m:r>
                                <a:rPr lang="en-US" i="1" dirty="0">
                                  <a:latin typeface="Cambria Math" panose="02040503050406030204" pitchFamily="18" charset="0"/>
                                </a:rPr>
                                <m:t>𝑖</m:t>
                              </m:r>
                            </m:sup>
                          </m:sSup>
                          <m:func>
                            <m:funcPr>
                              <m:ctrlPr>
                                <a:rPr lang="en-US" b="0" i="1" dirty="0" smtClean="0">
                                  <a:latin typeface="Cambria Math" panose="02040503050406030204" pitchFamily="18" charset="0"/>
                                </a:rPr>
                              </m:ctrlPr>
                            </m:funcPr>
                            <m:fName>
                              <m:limLow>
                                <m:limLowPr>
                                  <m:ctrlPr>
                                    <a:rPr lang="en-US" b="0" i="1" dirty="0" smtClean="0">
                                      <a:latin typeface="Cambria Math" panose="02040503050406030204" pitchFamily="18" charset="0"/>
                                    </a:rPr>
                                  </m:ctrlPr>
                                </m:limLowPr>
                                <m:e>
                                  <m:r>
                                    <m:rPr>
                                      <m:sty m:val="p"/>
                                    </m:rPr>
                                    <a:rPr lang="en-US" b="0" i="0" dirty="0" smtClean="0">
                                      <a:latin typeface="Cambria Math" panose="02040503050406030204" pitchFamily="18" charset="0"/>
                                    </a:rPr>
                                    <m:t>max</m:t>
                                  </m:r>
                                </m:e>
                                <m:lim>
                                  <m:sSub>
                                    <m:sSubPr>
                                      <m:ctrlPr>
                                        <a:rPr lang="en-US" b="0" i="1" dirty="0" smtClean="0">
                                          <a:latin typeface="Cambria Math" panose="02040503050406030204" pitchFamily="18" charset="0"/>
                                        </a:rPr>
                                      </m:ctrlPr>
                                    </m:sSubPr>
                                    <m:e>
                                      <m:r>
                                        <a:rPr lang="en-US" b="0" i="1" dirty="0" smtClean="0">
                                          <a:latin typeface="Cambria Math" panose="02040503050406030204" pitchFamily="18" charset="0"/>
                                        </a:rPr>
                                        <m:t>𝑎</m:t>
                                      </m:r>
                                    </m:e>
                                    <m:sub>
                                      <m:r>
                                        <a:rPr lang="en-US" b="0" i="1" dirty="0" smtClean="0">
                                          <a:latin typeface="Cambria Math" panose="02040503050406030204" pitchFamily="18" charset="0"/>
                                        </a:rPr>
                                        <m:t>𝑡</m:t>
                                      </m:r>
                                      <m:r>
                                        <a:rPr lang="en-US" b="0" i="1" dirty="0" smtClean="0">
                                          <a:latin typeface="Cambria Math" panose="02040503050406030204" pitchFamily="18" charset="0"/>
                                        </a:rPr>
                                        <m:t>+</m:t>
                                      </m:r>
                                      <m:r>
                                        <a:rPr lang="en-US" b="0" i="1" dirty="0" smtClean="0">
                                          <a:latin typeface="Cambria Math" panose="02040503050406030204" pitchFamily="18" charset="0"/>
                                        </a:rPr>
                                        <m:t>𝑖</m:t>
                                      </m:r>
                                    </m:sub>
                                  </m:sSub>
                                </m:lim>
                              </m:limLow>
                            </m:fName>
                            <m:e>
                              <m:r>
                                <a:rPr lang="en-US" b="0" i="1" dirty="0" smtClean="0">
                                  <a:latin typeface="Cambria Math" panose="02040503050406030204" pitchFamily="18" charset="0"/>
                                </a:rPr>
                                <m:t>𝑅</m:t>
                              </m:r>
                              <m:r>
                                <a:rPr lang="en-US" i="1" dirty="0">
                                  <a:latin typeface="Cambria Math" panose="02040503050406030204" pitchFamily="18" charset="0"/>
                                </a:rPr>
                                <m:t>(</m:t>
                              </m:r>
                              <m:sSub>
                                <m:sSubPr>
                                  <m:ctrlPr>
                                    <a:rPr lang="en-US" i="1" dirty="0">
                                      <a:latin typeface="Cambria Math" panose="02040503050406030204" pitchFamily="18" charset="0"/>
                                    </a:rPr>
                                  </m:ctrlPr>
                                </m:sSubPr>
                                <m:e>
                                  <m:r>
                                    <a:rPr lang="en-US" i="1" dirty="0">
                                      <a:latin typeface="Cambria Math" panose="02040503050406030204" pitchFamily="18" charset="0"/>
                                    </a:rPr>
                                    <m:t>𝑠</m:t>
                                  </m:r>
                                </m:e>
                                <m:sub>
                                  <m:r>
                                    <a:rPr lang="en-US" i="1" dirty="0">
                                      <a:latin typeface="Cambria Math" panose="02040503050406030204" pitchFamily="18" charset="0"/>
                                    </a:rPr>
                                    <m:t>𝑡</m:t>
                                  </m:r>
                                  <m:r>
                                    <a:rPr lang="en-US" i="1" dirty="0">
                                      <a:latin typeface="Cambria Math" panose="02040503050406030204" pitchFamily="18" charset="0"/>
                                    </a:rPr>
                                    <m:t>+</m:t>
                                  </m:r>
                                  <m:r>
                                    <a:rPr lang="en-US" i="1" dirty="0">
                                      <a:latin typeface="Cambria Math" panose="02040503050406030204" pitchFamily="18" charset="0"/>
                                    </a:rPr>
                                    <m:t>𝑖</m:t>
                                  </m:r>
                                </m:sub>
                              </m:sSub>
                              <m:r>
                                <a:rPr lang="en-US" b="0" i="1" dirty="0" smtClean="0">
                                  <a:latin typeface="Cambria Math" panose="02040503050406030204" pitchFamily="18" charset="0"/>
                                </a:rPr>
                                <m:t>,</m:t>
                              </m:r>
                              <m:sSub>
                                <m:sSubPr>
                                  <m:ctrlPr>
                                    <a:rPr lang="en-US" b="0" i="1" dirty="0" smtClean="0">
                                      <a:latin typeface="Cambria Math" panose="02040503050406030204" pitchFamily="18" charset="0"/>
                                    </a:rPr>
                                  </m:ctrlPr>
                                </m:sSubPr>
                                <m:e>
                                  <m:r>
                                    <a:rPr lang="en-US" b="0" i="1" dirty="0" smtClean="0">
                                      <a:latin typeface="Cambria Math" panose="02040503050406030204" pitchFamily="18" charset="0"/>
                                    </a:rPr>
                                    <m:t>𝑎</m:t>
                                  </m:r>
                                </m:e>
                                <m:sub>
                                  <m:r>
                                    <a:rPr lang="en-US" b="0" i="1" dirty="0" smtClean="0">
                                      <a:latin typeface="Cambria Math" panose="02040503050406030204" pitchFamily="18" charset="0"/>
                                    </a:rPr>
                                    <m:t>𝑡</m:t>
                                  </m:r>
                                  <m:r>
                                    <a:rPr lang="en-US" b="0" i="1" dirty="0" smtClean="0">
                                      <a:latin typeface="Cambria Math" panose="02040503050406030204" pitchFamily="18" charset="0"/>
                                    </a:rPr>
                                    <m:t>+</m:t>
                                  </m:r>
                                  <m:r>
                                    <a:rPr lang="en-US" b="0" i="1" dirty="0" smtClean="0">
                                      <a:latin typeface="Cambria Math" panose="02040503050406030204" pitchFamily="18" charset="0"/>
                                    </a:rPr>
                                    <m:t>𝑖</m:t>
                                  </m:r>
                                </m:sub>
                              </m:sSub>
                              <m:r>
                                <a:rPr lang="en-US" i="1" dirty="0">
                                  <a:latin typeface="Cambria Math" panose="02040503050406030204" pitchFamily="18" charset="0"/>
                                </a:rPr>
                                <m:t>)</m:t>
                              </m:r>
                            </m:e>
                          </m:func>
                          <m:r>
                            <a:rPr lang="en-US" b="0" i="1" dirty="0" smtClean="0">
                              <a:latin typeface="Cambria Math" panose="02040503050406030204" pitchFamily="18" charset="0"/>
                            </a:rPr>
                            <m:t>]</m:t>
                          </m:r>
                        </m:e>
                      </m:nary>
                    </m:oMath>
                  </m:oMathPara>
                </a14:m>
                <a:endParaRPr lang="en-US" dirty="0"/>
              </a:p>
              <a:p>
                <a:pPr marL="0" indent="0">
                  <a:buNone/>
                </a:pPr>
                <a:endParaRPr lang="en-US" b="0" i="1" dirty="0">
                  <a:latin typeface="Cambria Math" panose="02040503050406030204" pitchFamily="18" charset="0"/>
                </a:endParaRPr>
              </a:p>
              <a:p>
                <a:pPr marL="0" indent="0">
                  <a:buNone/>
                </a:pPr>
                <a:r>
                  <a:rPr lang="en-US" b="0" dirty="0">
                    <a:latin typeface="+mj-lt"/>
                  </a:rPr>
                  <a:t>E.g., suppose </a:t>
                </a:r>
              </a:p>
              <a:p>
                <a:pPr>
                  <a:buFont typeface="Arial" panose="020B0604020202020204" pitchFamily="34" charset="0"/>
                  <a:buChar char="•"/>
                </a:pPr>
                <a:r>
                  <a:rPr lang="en-US" b="0" dirty="0">
                    <a:latin typeface="+mj-lt"/>
                  </a:rPr>
                  <a:t>reward is points added to score</a:t>
                </a:r>
              </a:p>
              <a:p>
                <a:pPr>
                  <a:buFont typeface="Arial" panose="020B0604020202020204" pitchFamily="34" charset="0"/>
                  <a:buChar char="•"/>
                </a:pPr>
                <a14:m>
                  <m:oMath xmlns:m="http://schemas.openxmlformats.org/officeDocument/2006/math">
                    <m:r>
                      <a:rPr lang="en-US" b="0" i="1" smtClean="0">
                        <a:latin typeface="Cambria Math" panose="02040503050406030204" pitchFamily="18" charset="0"/>
                      </a:rPr>
                      <m:t>𝛾</m:t>
                    </m:r>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2</m:t>
                        </m:r>
                      </m:den>
                    </m:f>
                  </m:oMath>
                </a14:m>
                <a:endParaRPr lang="en-US" b="0" dirty="0">
                  <a:latin typeface="+mj-lt"/>
                </a:endParaRPr>
              </a:p>
              <a:p>
                <a:pPr>
                  <a:buFont typeface="Arial" panose="020B0604020202020204" pitchFamily="34" charset="0"/>
                  <a:buChar char="•"/>
                </a:pPr>
                <a:r>
                  <a:rPr lang="en-US" b="0" dirty="0">
                    <a:latin typeface="+mj-lt"/>
                  </a:rPr>
                  <a:t>10 points are earned at </a:t>
                </a:r>
                <a14:m>
                  <m:oMath xmlns:m="http://schemas.openxmlformats.org/officeDocument/2006/math">
                    <m:r>
                      <a:rPr lang="en-US" b="0" i="1" dirty="0" smtClean="0">
                        <a:latin typeface="Cambria Math" panose="02040503050406030204" pitchFamily="18" charset="0"/>
                      </a:rPr>
                      <m:t>𝑡</m:t>
                    </m:r>
                  </m:oMath>
                </a14:m>
                <a:r>
                  <a:rPr lang="en-US" b="0" dirty="0">
                    <a:latin typeface="+mj-lt"/>
                  </a:rPr>
                  <a:t> and again at </a:t>
                </a:r>
                <a14:m>
                  <m:oMath xmlns:m="http://schemas.openxmlformats.org/officeDocument/2006/math">
                    <m:r>
                      <a:rPr lang="en-US" b="0" i="1" dirty="0" smtClean="0">
                        <a:latin typeface="Cambria Math" panose="02040503050406030204" pitchFamily="18" charset="0"/>
                      </a:rPr>
                      <m:t>𝑡</m:t>
                    </m:r>
                    <m:r>
                      <a:rPr lang="en-US" b="0" i="1" dirty="0" smtClean="0">
                        <a:latin typeface="Cambria Math" panose="02040503050406030204" pitchFamily="18" charset="0"/>
                      </a:rPr>
                      <m:t>+3</m:t>
                    </m:r>
                  </m:oMath>
                </a14:m>
                <a:r>
                  <a:rPr lang="en-US" b="0" dirty="0">
                    <a:latin typeface="+mj-lt"/>
                  </a:rPr>
                  <a:t>, and at no other time. </a:t>
                </a:r>
              </a:p>
              <a:p>
                <a:pPr marL="0" indent="0">
                  <a:buNone/>
                </a:pPr>
                <a:endParaRPr lang="en-US" dirty="0">
                  <a:latin typeface="+mj-lt"/>
                </a:endParaRPr>
              </a:p>
              <a:p>
                <a:pPr marL="0" indent="0">
                  <a:buNone/>
                </a:pPr>
                <a:r>
                  <a:rPr lang="en-US" b="0" dirty="0">
                    <a:latin typeface="+mj-lt"/>
                  </a:rPr>
                  <a:t>What is the total discounted reward obtained at </a:t>
                </a:r>
                <a14:m>
                  <m:oMath xmlns:m="http://schemas.openxmlformats.org/officeDocument/2006/math">
                    <m:r>
                      <a:rPr lang="en-US" b="0" i="1" dirty="0" smtClean="0">
                        <a:latin typeface="Cambria Math" panose="02040503050406030204" pitchFamily="18" charset="0"/>
                      </a:rPr>
                      <m:t>𝑡</m:t>
                    </m:r>
                  </m:oMath>
                </a14:m>
                <a:r>
                  <a:rPr lang="en-US" b="0" dirty="0">
                    <a:latin typeface="+mj-lt"/>
                  </a:rPr>
                  <a:t>?</a:t>
                </a:r>
              </a:p>
              <a:p>
                <a:pPr marL="0" indent="0">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10+10∗</m:t>
                      </m:r>
                      <m:sSup>
                        <m:sSupPr>
                          <m:ctrlPr>
                            <a:rPr lang="en-US" b="0" i="1" smtClean="0">
                              <a:latin typeface="Cambria Math" panose="02040503050406030204" pitchFamily="18" charset="0"/>
                            </a:rPr>
                          </m:ctrlPr>
                        </m:sSupPr>
                        <m:e>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2</m:t>
                              </m:r>
                            </m:den>
                          </m:f>
                        </m:e>
                        <m:sup>
                          <m:r>
                            <a:rPr lang="en-US" b="0" i="1" smtClean="0">
                              <a:latin typeface="Cambria Math" panose="02040503050406030204" pitchFamily="18" charset="0"/>
                            </a:rPr>
                            <m:t>3</m:t>
                          </m:r>
                        </m:sup>
                      </m:sSup>
                      <m:r>
                        <a:rPr lang="en-US" b="0" i="1" smtClean="0">
                          <a:latin typeface="Cambria Math" panose="02040503050406030204" pitchFamily="18" charset="0"/>
                        </a:rPr>
                        <m:t>=10.125</m:t>
                      </m:r>
                    </m:oMath>
                  </m:oMathPara>
                </a14:m>
                <a:endParaRPr lang="en-US" b="0" dirty="0">
                  <a:latin typeface="+mj-lt"/>
                </a:endParaRPr>
              </a:p>
              <a:p>
                <a:pPr marL="0" indent="0">
                  <a:buNone/>
                </a:pPr>
                <a:endParaRPr lang="en-US" dirty="0">
                  <a:latin typeface="+mj-lt"/>
                </a:endParaRPr>
              </a:p>
            </p:txBody>
          </p:sp>
        </mc:Choice>
        <mc:Fallback xmlns="">
          <p:sp>
            <p:nvSpPr>
              <p:cNvPr id="3" name="Content Placeholder 2">
                <a:extLst>
                  <a:ext uri="{FF2B5EF4-FFF2-40B4-BE49-F238E27FC236}">
                    <a16:creationId xmlns:a16="http://schemas.microsoft.com/office/drawing/2014/main" id="{F5A03447-43CE-2EDA-4480-6241172C0B66}"/>
                  </a:ext>
                </a:extLst>
              </p:cNvPr>
              <p:cNvSpPr>
                <a:spLocks noGrp="1" noRot="1" noChangeAspect="1" noMove="1" noResize="1" noEditPoints="1" noAdjustHandles="1" noChangeArrowheads="1" noChangeShapeType="1" noTextEdit="1"/>
              </p:cNvSpPr>
              <p:nvPr>
                <p:ph idx="1"/>
              </p:nvPr>
            </p:nvSpPr>
            <p:spPr>
              <a:blipFill>
                <a:blip r:embed="rId2"/>
                <a:stretch>
                  <a:fillRect l="-722" t="-2019"/>
                </a:stretch>
              </a:blipFill>
            </p:spPr>
            <p:txBody>
              <a:bodyPr/>
              <a:lstStyle/>
              <a:p>
                <a:r>
                  <a:rPr lang="en-US">
                    <a:noFill/>
                  </a:rPr>
                  <a:t> </a:t>
                </a:r>
              </a:p>
            </p:txBody>
          </p:sp>
        </mc:Fallback>
      </mc:AlternateContent>
      <p:sp>
        <p:nvSpPr>
          <p:cNvPr id="4" name="TextBox 3">
            <a:extLst>
              <a:ext uri="{FF2B5EF4-FFF2-40B4-BE49-F238E27FC236}">
                <a16:creationId xmlns:a16="http://schemas.microsoft.com/office/drawing/2014/main" id="{6EB4CF48-B7F9-D3D8-2EAD-B1A9BF3F149F}"/>
              </a:ext>
            </a:extLst>
          </p:cNvPr>
          <p:cNvSpPr txBox="1"/>
          <p:nvPr/>
        </p:nvSpPr>
        <p:spPr>
          <a:xfrm>
            <a:off x="6781800" y="2514600"/>
            <a:ext cx="1723549" cy="369332"/>
          </a:xfrm>
          <a:prstGeom prst="rect">
            <a:avLst/>
          </a:prstGeom>
          <a:noFill/>
        </p:spPr>
        <p:txBody>
          <a:bodyPr wrap="none" rtlCol="0">
            <a:spAutoFit/>
          </a:bodyPr>
          <a:lstStyle/>
          <a:p>
            <a:r>
              <a:rPr lang="en-US" dirty="0"/>
              <a:t>Discount factor</a:t>
            </a:r>
          </a:p>
        </p:txBody>
      </p:sp>
      <p:cxnSp>
        <p:nvCxnSpPr>
          <p:cNvPr id="6" name="Straight Arrow Connector 5">
            <a:extLst>
              <a:ext uri="{FF2B5EF4-FFF2-40B4-BE49-F238E27FC236}">
                <a16:creationId xmlns:a16="http://schemas.microsoft.com/office/drawing/2014/main" id="{9E01FF74-1ADC-EA6B-A596-8FBED4C8BF50}"/>
              </a:ext>
            </a:extLst>
          </p:cNvPr>
          <p:cNvCxnSpPr/>
          <p:nvPr/>
        </p:nvCxnSpPr>
        <p:spPr>
          <a:xfrm flipH="1" flipV="1">
            <a:off x="6705600" y="1905000"/>
            <a:ext cx="304800" cy="5334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DCB4A208-0025-3910-0DFE-379CE47195AD}"/>
              </a:ext>
            </a:extLst>
          </p:cNvPr>
          <p:cNvCxnSpPr>
            <a:cxnSpLocks/>
          </p:cNvCxnSpPr>
          <p:nvPr/>
        </p:nvCxnSpPr>
        <p:spPr>
          <a:xfrm flipV="1">
            <a:off x="4800600" y="2013284"/>
            <a:ext cx="240633" cy="27271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89FD0A11-8E27-4F23-F47A-0B3F59680777}"/>
              </a:ext>
            </a:extLst>
          </p:cNvPr>
          <p:cNvSpPr txBox="1"/>
          <p:nvPr/>
        </p:nvSpPr>
        <p:spPr>
          <a:xfrm>
            <a:off x="4114800" y="2286000"/>
            <a:ext cx="2031325" cy="369332"/>
          </a:xfrm>
          <a:prstGeom prst="rect">
            <a:avLst/>
          </a:prstGeom>
          <a:noFill/>
        </p:spPr>
        <p:txBody>
          <a:bodyPr wrap="none" rtlCol="0">
            <a:spAutoFit/>
          </a:bodyPr>
          <a:lstStyle/>
          <a:p>
            <a:r>
              <a:rPr lang="en-US" dirty="0"/>
              <a:t>Immediate reward</a:t>
            </a:r>
          </a:p>
        </p:txBody>
      </p:sp>
      <p:cxnSp>
        <p:nvCxnSpPr>
          <p:cNvPr id="10" name="Straight Arrow Connector 9">
            <a:extLst>
              <a:ext uri="{FF2B5EF4-FFF2-40B4-BE49-F238E27FC236}">
                <a16:creationId xmlns:a16="http://schemas.microsoft.com/office/drawing/2014/main" id="{609851CD-C51B-4E0B-D0D3-14B1FE4A1922}"/>
              </a:ext>
            </a:extLst>
          </p:cNvPr>
          <p:cNvCxnSpPr>
            <a:cxnSpLocks/>
          </p:cNvCxnSpPr>
          <p:nvPr/>
        </p:nvCxnSpPr>
        <p:spPr>
          <a:xfrm flipH="1" flipV="1">
            <a:off x="8763000" y="2013284"/>
            <a:ext cx="510337" cy="21255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C1C07180-FA00-783F-3925-8BA5225EDEC1}"/>
              </a:ext>
            </a:extLst>
          </p:cNvPr>
          <p:cNvSpPr txBox="1"/>
          <p:nvPr/>
        </p:nvSpPr>
        <p:spPr>
          <a:xfrm>
            <a:off x="8635663" y="2230533"/>
            <a:ext cx="2946738" cy="646331"/>
          </a:xfrm>
          <a:prstGeom prst="rect">
            <a:avLst/>
          </a:prstGeom>
          <a:noFill/>
        </p:spPr>
        <p:txBody>
          <a:bodyPr wrap="square" rtlCol="0">
            <a:spAutoFit/>
          </a:bodyPr>
          <a:lstStyle/>
          <a:p>
            <a:r>
              <a:rPr lang="en-US" dirty="0"/>
              <a:t>Future reward when following policy</a:t>
            </a:r>
          </a:p>
        </p:txBody>
      </p:sp>
    </p:spTree>
    <p:extLst>
      <p:ext uri="{BB962C8B-B14F-4D97-AF65-F5344CB8AC3E}">
        <p14:creationId xmlns:p14="http://schemas.microsoft.com/office/powerpoint/2010/main" val="1248993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16D72E-8374-0783-B747-AEF0C78ADA7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09E5C93-1E54-73B6-E3D2-519EB2BEB73E}"/>
              </a:ext>
            </a:extLst>
          </p:cNvPr>
          <p:cNvSpPr>
            <a:spLocks noGrp="1"/>
          </p:cNvSpPr>
          <p:nvPr>
            <p:ph type="title"/>
          </p:nvPr>
        </p:nvSpPr>
        <p:spPr/>
        <p:txBody>
          <a:bodyPr/>
          <a:lstStyle/>
          <a:p>
            <a:r>
              <a:rPr lang="en-US" dirty="0"/>
              <a:t>Discounted Rewards and </a:t>
            </a:r>
            <a:r>
              <a:rPr lang="en-US"/>
              <a:t>Bellman Equation</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37C6C168-04CA-782E-D8E8-D77D414221E8}"/>
                  </a:ext>
                </a:extLst>
              </p:cNvPr>
              <p:cNvSpPr>
                <a:spLocks noGrp="1"/>
              </p:cNvSpPr>
              <p:nvPr>
                <p:ph idx="1"/>
              </p:nvPr>
            </p:nvSpPr>
            <p:spPr/>
            <p:txBody>
              <a:bodyPr>
                <a:normAutofit lnSpcReduction="10000"/>
              </a:bodyPr>
              <a:lstStyle/>
              <a:p>
                <a:pPr marL="0" indent="0">
                  <a:buNone/>
                </a:pPr>
                <a:r>
                  <a:rPr lang="en-US" dirty="0">
                    <a:latin typeface="+mj-lt"/>
                  </a:rPr>
                  <a:t>The value function is the expected total rewards received from following the optimal policy</a:t>
                </a:r>
              </a:p>
              <a:p>
                <a:pPr marL="0" indent="0">
                  <a:buNone/>
                </a:pPr>
                <a14:m>
                  <m:oMathPara xmlns:m="http://schemas.openxmlformats.org/officeDocument/2006/math">
                    <m:oMathParaPr>
                      <m:jc m:val="centerGroup"/>
                    </m:oMathParaPr>
                    <m:oMath xmlns:m="http://schemas.openxmlformats.org/officeDocument/2006/math">
                      <m:r>
                        <a:rPr lang="en-US" b="0" i="1" dirty="0" smtClean="0">
                          <a:latin typeface="Cambria Math" panose="02040503050406030204" pitchFamily="18" charset="0"/>
                        </a:rPr>
                        <m:t>𝑄</m:t>
                      </m:r>
                      <m:d>
                        <m:dPr>
                          <m:ctrlPr>
                            <a:rPr lang="en-US" i="1" dirty="0" smtClean="0">
                              <a:latin typeface="Cambria Math" panose="02040503050406030204" pitchFamily="18" charset="0"/>
                            </a:rPr>
                          </m:ctrlPr>
                        </m:dPr>
                        <m:e>
                          <m:sSub>
                            <m:sSubPr>
                              <m:ctrlPr>
                                <a:rPr lang="en-US" b="0" i="1" dirty="0" smtClean="0">
                                  <a:latin typeface="Cambria Math" panose="02040503050406030204" pitchFamily="18" charset="0"/>
                                </a:rPr>
                              </m:ctrlPr>
                            </m:sSubPr>
                            <m:e>
                              <m:r>
                                <a:rPr lang="en-US" i="1" dirty="0" smtClean="0">
                                  <a:latin typeface="Cambria Math" panose="02040503050406030204" pitchFamily="18" charset="0"/>
                                </a:rPr>
                                <m:t>𝑠</m:t>
                              </m:r>
                            </m:e>
                            <m:sub>
                              <m:r>
                                <a:rPr lang="en-US" b="0" i="1" dirty="0" smtClean="0">
                                  <a:latin typeface="Cambria Math" panose="02040503050406030204" pitchFamily="18" charset="0"/>
                                </a:rPr>
                                <m:t>𝑡</m:t>
                              </m:r>
                            </m:sub>
                          </m:sSub>
                          <m:r>
                            <a:rPr lang="en-US" b="0" i="1" dirty="0" smtClean="0">
                              <a:latin typeface="Cambria Math" panose="02040503050406030204" pitchFamily="18" charset="0"/>
                            </a:rPr>
                            <m:t>,</m:t>
                          </m:r>
                          <m:sSub>
                            <m:sSubPr>
                              <m:ctrlPr>
                                <a:rPr lang="en-US" b="0" i="1" dirty="0" smtClean="0">
                                  <a:latin typeface="Cambria Math" panose="02040503050406030204" pitchFamily="18" charset="0"/>
                                </a:rPr>
                              </m:ctrlPr>
                            </m:sSubPr>
                            <m:e>
                              <m:r>
                                <a:rPr lang="en-US" b="0" i="1" dirty="0" smtClean="0">
                                  <a:latin typeface="Cambria Math" panose="02040503050406030204" pitchFamily="18" charset="0"/>
                                </a:rPr>
                                <m:t>𝑎</m:t>
                              </m:r>
                            </m:e>
                            <m:sub>
                              <m:r>
                                <a:rPr lang="en-US" b="0" i="1" dirty="0" smtClean="0">
                                  <a:latin typeface="Cambria Math" panose="02040503050406030204" pitchFamily="18" charset="0"/>
                                </a:rPr>
                                <m:t>𝑡</m:t>
                              </m:r>
                            </m:sub>
                          </m:sSub>
                        </m:e>
                      </m:d>
                      <m:r>
                        <a:rPr lang="en-US" b="0" i="1" dirty="0" smtClean="0">
                          <a:latin typeface="Cambria Math" panose="02040503050406030204" pitchFamily="18" charset="0"/>
                        </a:rPr>
                        <m:t>=</m:t>
                      </m:r>
                      <m:r>
                        <a:rPr lang="en-US" i="1" smtClean="0">
                          <a:latin typeface="Cambria Math" panose="02040503050406030204" pitchFamily="18" charset="0"/>
                        </a:rPr>
                        <m:t>𝔼</m:t>
                      </m:r>
                      <m:r>
                        <a:rPr lang="en-US" i="1">
                          <a:latin typeface="Cambria Math" panose="02040503050406030204" pitchFamily="18" charset="0"/>
                        </a:rPr>
                        <m:t>[</m:t>
                      </m:r>
                      <m:r>
                        <a:rPr lang="en-US" b="0" i="1" smtClean="0">
                          <a:latin typeface="Cambria Math" panose="02040503050406030204" pitchFamily="18" charset="0"/>
                        </a:rPr>
                        <m:t>𝑅</m:t>
                      </m:r>
                      <m:d>
                        <m:dPr>
                          <m:ctrlPr>
                            <a:rPr lang="en-US" b="0" i="1" dirty="0" smtClean="0">
                              <a:latin typeface="Cambria Math" panose="02040503050406030204" pitchFamily="18" charset="0"/>
                            </a:rPr>
                          </m:ctrlPr>
                        </m:dPr>
                        <m:e>
                          <m:sSub>
                            <m:sSubPr>
                              <m:ctrlPr>
                                <a:rPr lang="en-US" b="0" i="1" dirty="0" smtClean="0">
                                  <a:latin typeface="Cambria Math" panose="02040503050406030204" pitchFamily="18" charset="0"/>
                                </a:rPr>
                              </m:ctrlPr>
                            </m:sSubPr>
                            <m:e>
                              <m:r>
                                <a:rPr lang="en-US" b="0" i="1" dirty="0" smtClean="0">
                                  <a:latin typeface="Cambria Math" panose="02040503050406030204" pitchFamily="18" charset="0"/>
                                </a:rPr>
                                <m:t>𝑠</m:t>
                              </m:r>
                            </m:e>
                            <m:sub>
                              <m:r>
                                <a:rPr lang="en-US" b="0" i="1" dirty="0" smtClean="0">
                                  <a:latin typeface="Cambria Math" panose="02040503050406030204" pitchFamily="18" charset="0"/>
                                </a:rPr>
                                <m:t>𝑡</m:t>
                              </m:r>
                            </m:sub>
                          </m:sSub>
                          <m:r>
                            <a:rPr lang="en-US" b="0" i="1" dirty="0" smtClean="0">
                              <a:latin typeface="Cambria Math" panose="02040503050406030204" pitchFamily="18" charset="0"/>
                            </a:rPr>
                            <m:t>,</m:t>
                          </m:r>
                          <m:sSub>
                            <m:sSubPr>
                              <m:ctrlPr>
                                <a:rPr lang="en-US" b="0" i="1" dirty="0" smtClean="0">
                                  <a:latin typeface="Cambria Math" panose="02040503050406030204" pitchFamily="18" charset="0"/>
                                </a:rPr>
                              </m:ctrlPr>
                            </m:sSubPr>
                            <m:e>
                              <m:r>
                                <a:rPr lang="en-US" b="0" i="1" dirty="0" smtClean="0">
                                  <a:latin typeface="Cambria Math" panose="02040503050406030204" pitchFamily="18" charset="0"/>
                                </a:rPr>
                                <m:t>𝑎</m:t>
                              </m:r>
                            </m:e>
                            <m:sub>
                              <m:r>
                                <a:rPr lang="en-US" b="0" i="1" dirty="0" smtClean="0">
                                  <a:latin typeface="Cambria Math" panose="02040503050406030204" pitchFamily="18" charset="0"/>
                                </a:rPr>
                                <m:t>𝑡</m:t>
                              </m:r>
                            </m:sub>
                          </m:sSub>
                        </m:e>
                      </m:d>
                      <m:r>
                        <a:rPr lang="en-US" b="0" i="1" dirty="0" smtClean="0">
                          <a:latin typeface="Cambria Math" panose="02040503050406030204" pitchFamily="18" charset="0"/>
                        </a:rPr>
                        <m:t>+</m:t>
                      </m:r>
                      <m:nary>
                        <m:naryPr>
                          <m:chr m:val="∑"/>
                          <m:ctrlPr>
                            <a:rPr lang="en-US" b="0" i="1" dirty="0" smtClean="0">
                              <a:latin typeface="Cambria Math" panose="02040503050406030204" pitchFamily="18" charset="0"/>
                            </a:rPr>
                          </m:ctrlPr>
                        </m:naryPr>
                        <m:sub>
                          <m:r>
                            <m:rPr>
                              <m:brk m:alnAt="23"/>
                            </m:rPr>
                            <a:rPr lang="en-US" b="0" i="1" dirty="0" smtClean="0">
                              <a:latin typeface="Cambria Math" panose="02040503050406030204" pitchFamily="18" charset="0"/>
                            </a:rPr>
                            <m:t>𝑖</m:t>
                          </m:r>
                          <m:r>
                            <a:rPr lang="en-US" b="0" i="1" dirty="0" smtClean="0">
                              <a:latin typeface="Cambria Math" panose="02040503050406030204" pitchFamily="18" charset="0"/>
                            </a:rPr>
                            <m:t>=1</m:t>
                          </m:r>
                        </m:sub>
                        <m:sup>
                          <m:r>
                            <m:rPr>
                              <m:brk m:alnAt="7"/>
                            </m:rPr>
                            <a:rPr lang="en-US" i="1" dirty="0">
                              <a:latin typeface="Cambria Math" panose="02040503050406030204" pitchFamily="18" charset="0"/>
                            </a:rPr>
                            <m:t>∞</m:t>
                          </m:r>
                        </m:sup>
                        <m:e>
                          <m:sSup>
                            <m:sSupPr>
                              <m:ctrlPr>
                                <a:rPr lang="en-US" i="1" dirty="0">
                                  <a:latin typeface="Cambria Math" panose="02040503050406030204" pitchFamily="18" charset="0"/>
                                </a:rPr>
                              </m:ctrlPr>
                            </m:sSupPr>
                            <m:e>
                              <m:r>
                                <a:rPr lang="en-US" i="1" dirty="0">
                                  <a:latin typeface="Cambria Math" panose="02040503050406030204" pitchFamily="18" charset="0"/>
                                </a:rPr>
                                <m:t>𝛾</m:t>
                              </m:r>
                            </m:e>
                            <m:sup>
                              <m:r>
                                <a:rPr lang="en-US" i="1" dirty="0">
                                  <a:latin typeface="Cambria Math" panose="02040503050406030204" pitchFamily="18" charset="0"/>
                                </a:rPr>
                                <m:t>𝑖</m:t>
                              </m:r>
                            </m:sup>
                          </m:sSup>
                          <m:func>
                            <m:funcPr>
                              <m:ctrlPr>
                                <a:rPr lang="en-US" b="0" i="1" dirty="0" smtClean="0">
                                  <a:latin typeface="Cambria Math" panose="02040503050406030204" pitchFamily="18" charset="0"/>
                                </a:rPr>
                              </m:ctrlPr>
                            </m:funcPr>
                            <m:fName>
                              <m:limLow>
                                <m:limLowPr>
                                  <m:ctrlPr>
                                    <a:rPr lang="en-US" b="0" i="1" dirty="0" smtClean="0">
                                      <a:latin typeface="Cambria Math" panose="02040503050406030204" pitchFamily="18" charset="0"/>
                                    </a:rPr>
                                  </m:ctrlPr>
                                </m:limLowPr>
                                <m:e>
                                  <m:r>
                                    <m:rPr>
                                      <m:sty m:val="p"/>
                                    </m:rPr>
                                    <a:rPr lang="en-US" b="0" i="0" dirty="0" smtClean="0">
                                      <a:latin typeface="Cambria Math" panose="02040503050406030204" pitchFamily="18" charset="0"/>
                                    </a:rPr>
                                    <m:t>max</m:t>
                                  </m:r>
                                </m:e>
                                <m:lim>
                                  <m:sSub>
                                    <m:sSubPr>
                                      <m:ctrlPr>
                                        <a:rPr lang="en-US" b="0" i="1" dirty="0" smtClean="0">
                                          <a:latin typeface="Cambria Math" panose="02040503050406030204" pitchFamily="18" charset="0"/>
                                        </a:rPr>
                                      </m:ctrlPr>
                                    </m:sSubPr>
                                    <m:e>
                                      <m:r>
                                        <a:rPr lang="en-US" b="0" i="1" dirty="0" smtClean="0">
                                          <a:latin typeface="Cambria Math" panose="02040503050406030204" pitchFamily="18" charset="0"/>
                                        </a:rPr>
                                        <m:t>𝑎</m:t>
                                      </m:r>
                                    </m:e>
                                    <m:sub>
                                      <m:r>
                                        <a:rPr lang="en-US" b="0" i="1" dirty="0" smtClean="0">
                                          <a:latin typeface="Cambria Math" panose="02040503050406030204" pitchFamily="18" charset="0"/>
                                        </a:rPr>
                                        <m:t>𝑡</m:t>
                                      </m:r>
                                      <m:r>
                                        <a:rPr lang="en-US" b="0" i="1" dirty="0" smtClean="0">
                                          <a:latin typeface="Cambria Math" panose="02040503050406030204" pitchFamily="18" charset="0"/>
                                        </a:rPr>
                                        <m:t>+</m:t>
                                      </m:r>
                                      <m:r>
                                        <a:rPr lang="en-US" b="0" i="1" dirty="0" smtClean="0">
                                          <a:latin typeface="Cambria Math" panose="02040503050406030204" pitchFamily="18" charset="0"/>
                                        </a:rPr>
                                        <m:t>𝑖</m:t>
                                      </m:r>
                                    </m:sub>
                                  </m:sSub>
                                </m:lim>
                              </m:limLow>
                            </m:fName>
                            <m:e>
                              <m:r>
                                <a:rPr lang="en-US" b="0" i="1" dirty="0" smtClean="0">
                                  <a:latin typeface="Cambria Math" panose="02040503050406030204" pitchFamily="18" charset="0"/>
                                </a:rPr>
                                <m:t>𝑅</m:t>
                              </m:r>
                              <m:r>
                                <a:rPr lang="en-US" i="1" dirty="0">
                                  <a:latin typeface="Cambria Math" panose="02040503050406030204" pitchFamily="18" charset="0"/>
                                </a:rPr>
                                <m:t>(</m:t>
                              </m:r>
                              <m:sSub>
                                <m:sSubPr>
                                  <m:ctrlPr>
                                    <a:rPr lang="en-US" i="1" dirty="0">
                                      <a:latin typeface="Cambria Math" panose="02040503050406030204" pitchFamily="18" charset="0"/>
                                    </a:rPr>
                                  </m:ctrlPr>
                                </m:sSubPr>
                                <m:e>
                                  <m:r>
                                    <a:rPr lang="en-US" i="1" dirty="0">
                                      <a:latin typeface="Cambria Math" panose="02040503050406030204" pitchFamily="18" charset="0"/>
                                    </a:rPr>
                                    <m:t>𝑠</m:t>
                                  </m:r>
                                </m:e>
                                <m:sub>
                                  <m:r>
                                    <a:rPr lang="en-US" i="1" dirty="0">
                                      <a:latin typeface="Cambria Math" panose="02040503050406030204" pitchFamily="18" charset="0"/>
                                    </a:rPr>
                                    <m:t>𝑡</m:t>
                                  </m:r>
                                  <m:r>
                                    <a:rPr lang="en-US" i="1" dirty="0">
                                      <a:latin typeface="Cambria Math" panose="02040503050406030204" pitchFamily="18" charset="0"/>
                                    </a:rPr>
                                    <m:t>+</m:t>
                                  </m:r>
                                  <m:r>
                                    <a:rPr lang="en-US" i="1" dirty="0">
                                      <a:latin typeface="Cambria Math" panose="02040503050406030204" pitchFamily="18" charset="0"/>
                                    </a:rPr>
                                    <m:t>𝑖</m:t>
                                  </m:r>
                                </m:sub>
                              </m:sSub>
                              <m:r>
                                <a:rPr lang="en-US" b="0" i="1" dirty="0" smtClean="0">
                                  <a:latin typeface="Cambria Math" panose="02040503050406030204" pitchFamily="18" charset="0"/>
                                </a:rPr>
                                <m:t>,</m:t>
                              </m:r>
                              <m:sSub>
                                <m:sSubPr>
                                  <m:ctrlPr>
                                    <a:rPr lang="en-US" b="0" i="1" dirty="0" smtClean="0">
                                      <a:latin typeface="Cambria Math" panose="02040503050406030204" pitchFamily="18" charset="0"/>
                                    </a:rPr>
                                  </m:ctrlPr>
                                </m:sSubPr>
                                <m:e>
                                  <m:r>
                                    <a:rPr lang="en-US" b="0" i="1" dirty="0" smtClean="0">
                                      <a:latin typeface="Cambria Math" panose="02040503050406030204" pitchFamily="18" charset="0"/>
                                    </a:rPr>
                                    <m:t>𝑎</m:t>
                                  </m:r>
                                </m:e>
                                <m:sub>
                                  <m:r>
                                    <a:rPr lang="en-US" b="0" i="1" dirty="0" smtClean="0">
                                      <a:latin typeface="Cambria Math" panose="02040503050406030204" pitchFamily="18" charset="0"/>
                                    </a:rPr>
                                    <m:t>𝑡</m:t>
                                  </m:r>
                                  <m:r>
                                    <a:rPr lang="en-US" b="0" i="1" dirty="0" smtClean="0">
                                      <a:latin typeface="Cambria Math" panose="02040503050406030204" pitchFamily="18" charset="0"/>
                                    </a:rPr>
                                    <m:t>+</m:t>
                                  </m:r>
                                  <m:r>
                                    <a:rPr lang="en-US" b="0" i="1" dirty="0" smtClean="0">
                                      <a:latin typeface="Cambria Math" panose="02040503050406030204" pitchFamily="18" charset="0"/>
                                    </a:rPr>
                                    <m:t>𝑖</m:t>
                                  </m:r>
                                </m:sub>
                              </m:sSub>
                              <m:r>
                                <a:rPr lang="en-US" i="1" dirty="0">
                                  <a:latin typeface="Cambria Math" panose="02040503050406030204" pitchFamily="18" charset="0"/>
                                </a:rPr>
                                <m:t>)</m:t>
                              </m:r>
                            </m:e>
                          </m:func>
                          <m:r>
                            <a:rPr lang="en-US" b="0" i="1" dirty="0" smtClean="0">
                              <a:latin typeface="Cambria Math" panose="02040503050406030204" pitchFamily="18" charset="0"/>
                            </a:rPr>
                            <m:t>]</m:t>
                          </m:r>
                        </m:e>
                      </m:nary>
                    </m:oMath>
                  </m:oMathPara>
                </a14:m>
                <a:endParaRPr lang="en-US" dirty="0"/>
              </a:p>
              <a:p>
                <a:pPr marL="0" indent="0">
                  <a:buNone/>
                </a:pPr>
                <a:endParaRPr lang="en-US" b="0" i="1" dirty="0">
                  <a:latin typeface="Cambria Math" panose="02040503050406030204" pitchFamily="18" charset="0"/>
                </a:endParaRPr>
              </a:p>
              <a:p>
                <a:pPr marL="0" indent="0">
                  <a:buNone/>
                </a:pPr>
                <a:r>
                  <a:rPr lang="en-US" b="0" dirty="0">
                    <a:latin typeface="Cambria Math" panose="02040503050406030204" pitchFamily="18" charset="0"/>
                  </a:rPr>
                  <a:t>Th</a:t>
                </a:r>
                <a:r>
                  <a:rPr lang="en-US" dirty="0">
                    <a:latin typeface="Cambria Math" panose="02040503050406030204" pitchFamily="18" charset="0"/>
                  </a:rPr>
                  <a:t>e </a:t>
                </a:r>
                <a:r>
                  <a:rPr lang="en-US" i="1" dirty="0">
                    <a:latin typeface="Cambria Math" panose="02040503050406030204" pitchFamily="18" charset="0"/>
                  </a:rPr>
                  <a:t>Bellman Equation</a:t>
                </a:r>
                <a:r>
                  <a:rPr lang="en-US" dirty="0">
                    <a:latin typeface="Cambria Math" panose="02040503050406030204" pitchFamily="18" charset="0"/>
                  </a:rPr>
                  <a:t> models this recursively, i.e. the expected total rewards are the immediate rewards plus the expected rewards at the next time step</a:t>
                </a:r>
                <a:endParaRPr lang="en-US" b="0" dirty="0">
                  <a:latin typeface="Cambria Math" panose="02040503050406030204" pitchFamily="18" charset="0"/>
                </a:endParaRPr>
              </a:p>
              <a:p>
                <a:pPr marL="0" indent="0">
                  <a:buNone/>
                </a:pPr>
                <a14:m>
                  <m:oMathPara xmlns:m="http://schemas.openxmlformats.org/officeDocument/2006/math">
                    <m:oMathParaPr>
                      <m:jc m:val="centerGroup"/>
                    </m:oMathParaPr>
                    <m:oMath xmlns:m="http://schemas.openxmlformats.org/officeDocument/2006/math">
                      <m:r>
                        <a:rPr lang="en-US" i="1" dirty="0">
                          <a:latin typeface="Cambria Math" panose="02040503050406030204" pitchFamily="18" charset="0"/>
                        </a:rPr>
                        <m:t>𝑄</m:t>
                      </m:r>
                      <m:d>
                        <m:dPr>
                          <m:ctrlPr>
                            <a:rPr lang="en-US" i="1" dirty="0">
                              <a:latin typeface="Cambria Math" panose="02040503050406030204" pitchFamily="18" charset="0"/>
                            </a:rPr>
                          </m:ctrlPr>
                        </m:dPr>
                        <m:e>
                          <m:sSub>
                            <m:sSubPr>
                              <m:ctrlPr>
                                <a:rPr lang="en-US" i="1" dirty="0">
                                  <a:latin typeface="Cambria Math" panose="02040503050406030204" pitchFamily="18" charset="0"/>
                                </a:rPr>
                              </m:ctrlPr>
                            </m:sSubPr>
                            <m:e>
                              <m:r>
                                <a:rPr lang="en-US" i="1" dirty="0">
                                  <a:latin typeface="Cambria Math" panose="02040503050406030204" pitchFamily="18" charset="0"/>
                                </a:rPr>
                                <m:t>𝑠</m:t>
                              </m:r>
                            </m:e>
                            <m:sub>
                              <m:r>
                                <a:rPr lang="en-US" i="1" dirty="0">
                                  <a:latin typeface="Cambria Math" panose="02040503050406030204" pitchFamily="18" charset="0"/>
                                </a:rPr>
                                <m:t>𝑡</m:t>
                              </m:r>
                            </m:sub>
                          </m:sSub>
                          <m:r>
                            <a:rPr lang="en-US" i="1" dirty="0">
                              <a:latin typeface="Cambria Math" panose="02040503050406030204" pitchFamily="18" charset="0"/>
                            </a:rPr>
                            <m:t>,</m:t>
                          </m:r>
                          <m:sSub>
                            <m:sSubPr>
                              <m:ctrlPr>
                                <a:rPr lang="en-US" i="1" dirty="0">
                                  <a:latin typeface="Cambria Math" panose="02040503050406030204" pitchFamily="18" charset="0"/>
                                </a:rPr>
                              </m:ctrlPr>
                            </m:sSubPr>
                            <m:e>
                              <m:r>
                                <a:rPr lang="en-US" i="1" dirty="0">
                                  <a:latin typeface="Cambria Math" panose="02040503050406030204" pitchFamily="18" charset="0"/>
                                </a:rPr>
                                <m:t>𝑎</m:t>
                              </m:r>
                            </m:e>
                            <m:sub>
                              <m:r>
                                <a:rPr lang="en-US" i="1" dirty="0">
                                  <a:latin typeface="Cambria Math" panose="02040503050406030204" pitchFamily="18" charset="0"/>
                                </a:rPr>
                                <m:t>𝑡</m:t>
                              </m:r>
                            </m:sub>
                          </m:sSub>
                        </m:e>
                      </m:d>
                      <m:r>
                        <a:rPr lang="en-US" i="1" dirty="0">
                          <a:latin typeface="Cambria Math" panose="02040503050406030204" pitchFamily="18" charset="0"/>
                        </a:rPr>
                        <m:t>=</m:t>
                      </m:r>
                      <m:r>
                        <a:rPr lang="en-US" i="1">
                          <a:latin typeface="Cambria Math" panose="02040503050406030204" pitchFamily="18" charset="0"/>
                        </a:rPr>
                        <m:t>𝔼</m:t>
                      </m:r>
                      <m:r>
                        <a:rPr lang="en-US" i="1">
                          <a:latin typeface="Cambria Math" panose="02040503050406030204" pitchFamily="18" charset="0"/>
                        </a:rPr>
                        <m:t>[</m:t>
                      </m:r>
                      <m:r>
                        <a:rPr lang="en-US" i="1">
                          <a:latin typeface="Cambria Math" panose="02040503050406030204" pitchFamily="18" charset="0"/>
                        </a:rPr>
                        <m:t>𝑅</m:t>
                      </m:r>
                      <m:d>
                        <m:dPr>
                          <m:ctrlPr>
                            <a:rPr lang="en-US" i="1" dirty="0">
                              <a:latin typeface="Cambria Math" panose="02040503050406030204" pitchFamily="18" charset="0"/>
                            </a:rPr>
                          </m:ctrlPr>
                        </m:dPr>
                        <m:e>
                          <m:sSub>
                            <m:sSubPr>
                              <m:ctrlPr>
                                <a:rPr lang="en-US" i="1" dirty="0">
                                  <a:latin typeface="Cambria Math" panose="02040503050406030204" pitchFamily="18" charset="0"/>
                                </a:rPr>
                              </m:ctrlPr>
                            </m:sSubPr>
                            <m:e>
                              <m:r>
                                <a:rPr lang="en-US" i="1" dirty="0">
                                  <a:latin typeface="Cambria Math" panose="02040503050406030204" pitchFamily="18" charset="0"/>
                                </a:rPr>
                                <m:t>𝑠</m:t>
                              </m:r>
                            </m:e>
                            <m:sub>
                              <m:r>
                                <a:rPr lang="en-US" i="1" dirty="0">
                                  <a:latin typeface="Cambria Math" panose="02040503050406030204" pitchFamily="18" charset="0"/>
                                </a:rPr>
                                <m:t>𝑡</m:t>
                              </m:r>
                            </m:sub>
                          </m:sSub>
                          <m:r>
                            <a:rPr lang="en-US" i="1" dirty="0">
                              <a:latin typeface="Cambria Math" panose="02040503050406030204" pitchFamily="18" charset="0"/>
                            </a:rPr>
                            <m:t>,</m:t>
                          </m:r>
                          <m:sSub>
                            <m:sSubPr>
                              <m:ctrlPr>
                                <a:rPr lang="en-US" i="1" dirty="0">
                                  <a:latin typeface="Cambria Math" panose="02040503050406030204" pitchFamily="18" charset="0"/>
                                </a:rPr>
                              </m:ctrlPr>
                            </m:sSubPr>
                            <m:e>
                              <m:r>
                                <a:rPr lang="en-US" i="1" dirty="0">
                                  <a:latin typeface="Cambria Math" panose="02040503050406030204" pitchFamily="18" charset="0"/>
                                </a:rPr>
                                <m:t>𝑎</m:t>
                              </m:r>
                            </m:e>
                            <m:sub>
                              <m:r>
                                <a:rPr lang="en-US" i="1" dirty="0">
                                  <a:latin typeface="Cambria Math" panose="02040503050406030204" pitchFamily="18" charset="0"/>
                                </a:rPr>
                                <m:t>𝑡</m:t>
                              </m:r>
                            </m:sub>
                          </m:sSub>
                        </m:e>
                      </m:d>
                      <m:r>
                        <a:rPr lang="en-US" i="1" dirty="0">
                          <a:latin typeface="Cambria Math" panose="02040503050406030204" pitchFamily="18" charset="0"/>
                        </a:rPr>
                        <m:t>+</m:t>
                      </m:r>
                      <m:func>
                        <m:funcPr>
                          <m:ctrlPr>
                            <a:rPr lang="en-US" i="1" dirty="0">
                              <a:latin typeface="Cambria Math" panose="02040503050406030204" pitchFamily="18" charset="0"/>
                            </a:rPr>
                          </m:ctrlPr>
                        </m:funcPr>
                        <m:fName>
                          <m:r>
                            <a:rPr lang="en-US" b="0" i="1" dirty="0" smtClean="0">
                              <a:latin typeface="Cambria Math" panose="02040503050406030204" pitchFamily="18" charset="0"/>
                            </a:rPr>
                            <m:t>𝛾</m:t>
                          </m:r>
                          <m:limLow>
                            <m:limLowPr>
                              <m:ctrlPr>
                                <a:rPr lang="en-US" i="1" dirty="0">
                                  <a:latin typeface="Cambria Math" panose="02040503050406030204" pitchFamily="18" charset="0"/>
                                </a:rPr>
                              </m:ctrlPr>
                            </m:limLowPr>
                            <m:e>
                              <m:r>
                                <m:rPr>
                                  <m:sty m:val="p"/>
                                </m:rPr>
                                <a:rPr lang="en-US" dirty="0">
                                  <a:latin typeface="Cambria Math" panose="02040503050406030204" pitchFamily="18" charset="0"/>
                                </a:rPr>
                                <m:t>max</m:t>
                              </m:r>
                            </m:e>
                            <m:lim>
                              <m:sSub>
                                <m:sSubPr>
                                  <m:ctrlPr>
                                    <a:rPr lang="en-US" i="1" dirty="0">
                                      <a:latin typeface="Cambria Math" panose="02040503050406030204" pitchFamily="18" charset="0"/>
                                    </a:rPr>
                                  </m:ctrlPr>
                                </m:sSubPr>
                                <m:e>
                                  <m:r>
                                    <a:rPr lang="en-US" i="1" dirty="0">
                                      <a:latin typeface="Cambria Math" panose="02040503050406030204" pitchFamily="18" charset="0"/>
                                    </a:rPr>
                                    <m:t>𝑎</m:t>
                                  </m:r>
                                </m:e>
                                <m:sub>
                                  <m:r>
                                    <a:rPr lang="en-US" i="1" dirty="0">
                                      <a:latin typeface="Cambria Math" panose="02040503050406030204" pitchFamily="18" charset="0"/>
                                    </a:rPr>
                                    <m:t>𝑡</m:t>
                                  </m:r>
                                  <m:r>
                                    <a:rPr lang="en-US" i="1" dirty="0">
                                      <a:latin typeface="Cambria Math" panose="02040503050406030204" pitchFamily="18" charset="0"/>
                                    </a:rPr>
                                    <m:t>+1</m:t>
                                  </m:r>
                                </m:sub>
                              </m:sSub>
                            </m:lim>
                          </m:limLow>
                        </m:fName>
                        <m:e>
                          <m:r>
                            <a:rPr lang="en-US" b="0" i="1" dirty="0" smtClean="0">
                              <a:latin typeface="Cambria Math" panose="02040503050406030204" pitchFamily="18" charset="0"/>
                            </a:rPr>
                            <m:t>𝑄</m:t>
                          </m:r>
                          <m:r>
                            <a:rPr lang="en-US" i="1" dirty="0">
                              <a:latin typeface="Cambria Math" panose="02040503050406030204" pitchFamily="18" charset="0"/>
                            </a:rPr>
                            <m:t>(</m:t>
                          </m:r>
                          <m:sSub>
                            <m:sSubPr>
                              <m:ctrlPr>
                                <a:rPr lang="en-US" i="1" dirty="0">
                                  <a:latin typeface="Cambria Math" panose="02040503050406030204" pitchFamily="18" charset="0"/>
                                </a:rPr>
                              </m:ctrlPr>
                            </m:sSubPr>
                            <m:e>
                              <m:r>
                                <a:rPr lang="en-US" i="1" dirty="0">
                                  <a:latin typeface="Cambria Math" panose="02040503050406030204" pitchFamily="18" charset="0"/>
                                </a:rPr>
                                <m:t>𝑠</m:t>
                              </m:r>
                            </m:e>
                            <m:sub>
                              <m:r>
                                <a:rPr lang="en-US" i="1" dirty="0">
                                  <a:latin typeface="Cambria Math" panose="02040503050406030204" pitchFamily="18" charset="0"/>
                                </a:rPr>
                                <m:t>𝑡</m:t>
                              </m:r>
                              <m:r>
                                <a:rPr lang="en-US" i="1" dirty="0">
                                  <a:latin typeface="Cambria Math" panose="02040503050406030204" pitchFamily="18" charset="0"/>
                                </a:rPr>
                                <m:t>+1</m:t>
                              </m:r>
                            </m:sub>
                          </m:sSub>
                          <m:r>
                            <a:rPr lang="en-US" i="1" dirty="0">
                              <a:latin typeface="Cambria Math" panose="02040503050406030204" pitchFamily="18" charset="0"/>
                            </a:rPr>
                            <m:t>,</m:t>
                          </m:r>
                          <m:sSub>
                            <m:sSubPr>
                              <m:ctrlPr>
                                <a:rPr lang="en-US" i="1" dirty="0">
                                  <a:latin typeface="Cambria Math" panose="02040503050406030204" pitchFamily="18" charset="0"/>
                                </a:rPr>
                              </m:ctrlPr>
                            </m:sSubPr>
                            <m:e>
                              <m:r>
                                <a:rPr lang="en-US" i="1" dirty="0">
                                  <a:latin typeface="Cambria Math" panose="02040503050406030204" pitchFamily="18" charset="0"/>
                                </a:rPr>
                                <m:t>𝑎</m:t>
                              </m:r>
                            </m:e>
                            <m:sub>
                              <m:r>
                                <a:rPr lang="en-US" i="1" dirty="0">
                                  <a:latin typeface="Cambria Math" panose="02040503050406030204" pitchFamily="18" charset="0"/>
                                </a:rPr>
                                <m:t>𝑡</m:t>
                              </m:r>
                              <m:r>
                                <a:rPr lang="en-US" i="1" dirty="0">
                                  <a:latin typeface="Cambria Math" panose="02040503050406030204" pitchFamily="18" charset="0"/>
                                </a:rPr>
                                <m:t>+1</m:t>
                              </m:r>
                            </m:sub>
                          </m:sSub>
                          <m:r>
                            <a:rPr lang="en-US" i="1" dirty="0">
                              <a:latin typeface="Cambria Math" panose="02040503050406030204" pitchFamily="18" charset="0"/>
                            </a:rPr>
                            <m:t>)</m:t>
                          </m:r>
                        </m:e>
                      </m:func>
                      <m:r>
                        <a:rPr lang="en-US" i="1" dirty="0">
                          <a:latin typeface="Cambria Math" panose="02040503050406030204" pitchFamily="18" charset="0"/>
                        </a:rPr>
                        <m:t>]</m:t>
                      </m:r>
                    </m:oMath>
                  </m:oMathPara>
                </a14:m>
                <a:endParaRPr lang="en-US" dirty="0"/>
              </a:p>
            </p:txBody>
          </p:sp>
        </mc:Choice>
        <mc:Fallback xmlns="">
          <p:sp>
            <p:nvSpPr>
              <p:cNvPr id="3" name="Content Placeholder 2">
                <a:extLst>
                  <a:ext uri="{FF2B5EF4-FFF2-40B4-BE49-F238E27FC236}">
                    <a16:creationId xmlns:a16="http://schemas.microsoft.com/office/drawing/2014/main" id="{37C6C168-04CA-782E-D8E8-D77D414221E8}"/>
                  </a:ext>
                </a:extLst>
              </p:cNvPr>
              <p:cNvSpPr>
                <a:spLocks noGrp="1" noRot="1" noChangeAspect="1" noMove="1" noResize="1" noEditPoints="1" noAdjustHandles="1" noChangeArrowheads="1" noChangeShapeType="1" noTextEdit="1"/>
              </p:cNvSpPr>
              <p:nvPr>
                <p:ph idx="1"/>
              </p:nvPr>
            </p:nvSpPr>
            <p:spPr>
              <a:blipFill>
                <a:blip r:embed="rId2"/>
                <a:stretch>
                  <a:fillRect l="-1389" t="-2494"/>
                </a:stretch>
              </a:blipFill>
            </p:spPr>
            <p:txBody>
              <a:bodyPr/>
              <a:lstStyle/>
              <a:p>
                <a:r>
                  <a:rPr lang="en-US">
                    <a:noFill/>
                  </a:rPr>
                  <a:t> </a:t>
                </a:r>
              </a:p>
            </p:txBody>
          </p:sp>
        </mc:Fallback>
      </mc:AlternateContent>
    </p:spTree>
    <p:extLst>
      <p:ext uri="{BB962C8B-B14F-4D97-AF65-F5344CB8AC3E}">
        <p14:creationId xmlns:p14="http://schemas.microsoft.com/office/powerpoint/2010/main" val="9475743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600FAB-11D7-3F22-1910-40F97F571DA6}"/>
              </a:ext>
            </a:extLst>
          </p:cNvPr>
          <p:cNvSpPr>
            <a:spLocks noGrp="1"/>
          </p:cNvSpPr>
          <p:nvPr>
            <p:ph type="title"/>
          </p:nvPr>
        </p:nvSpPr>
        <p:spPr/>
        <p:txBody>
          <a:bodyPr/>
          <a:lstStyle/>
          <a:p>
            <a:r>
              <a:rPr lang="en-US" dirty="0"/>
              <a:t>How do we learn this Q function?</a:t>
            </a:r>
          </a:p>
        </p:txBody>
      </p:sp>
      <p:sp>
        <p:nvSpPr>
          <p:cNvPr id="3" name="Content Placeholder 2">
            <a:extLst>
              <a:ext uri="{FF2B5EF4-FFF2-40B4-BE49-F238E27FC236}">
                <a16:creationId xmlns:a16="http://schemas.microsoft.com/office/drawing/2014/main" id="{79134496-945F-2D9D-5FC0-50113CDDB303}"/>
              </a:ext>
            </a:extLst>
          </p:cNvPr>
          <p:cNvSpPr>
            <a:spLocks noGrp="1"/>
          </p:cNvSpPr>
          <p:nvPr>
            <p:ph idx="1"/>
          </p:nvPr>
        </p:nvSpPr>
        <p:spPr/>
        <p:txBody>
          <a:bodyPr>
            <a:normAutofit/>
          </a:bodyPr>
          <a:lstStyle/>
          <a:p>
            <a:r>
              <a:rPr lang="en-US" dirty="0"/>
              <a:t>Play lots of games, and use Bellman’s equation to update the parameters of the Q-function</a:t>
            </a:r>
          </a:p>
          <a:p>
            <a:pPr lvl="1"/>
            <a:endParaRPr lang="en-US" dirty="0"/>
          </a:p>
          <a:p>
            <a:pPr marL="457200" lvl="1" indent="0">
              <a:buNone/>
            </a:pPr>
            <a:endParaRPr lang="en-US" dirty="0"/>
          </a:p>
          <a:p>
            <a:pPr lvl="1"/>
            <a:endParaRPr lang="en-US" dirty="0"/>
          </a:p>
          <a:p>
            <a:pPr lvl="1"/>
            <a:endParaRPr lang="en-US" dirty="0"/>
          </a:p>
          <a:p>
            <a:pPr lvl="1"/>
            <a:endParaRPr lang="en-US" dirty="0"/>
          </a:p>
          <a:p>
            <a:pPr lvl="1"/>
            <a:endParaRPr lang="en-US" dirty="0"/>
          </a:p>
          <a:p>
            <a:endParaRPr lang="en-US" dirty="0"/>
          </a:p>
          <a:p>
            <a:endParaRPr lang="en-US" dirty="0"/>
          </a:p>
        </p:txBody>
      </p:sp>
      <p:pic>
        <p:nvPicPr>
          <p:cNvPr id="5" name="Picture 4">
            <a:extLst>
              <a:ext uri="{FF2B5EF4-FFF2-40B4-BE49-F238E27FC236}">
                <a16:creationId xmlns:a16="http://schemas.microsoft.com/office/drawing/2014/main" id="{F9DAC46E-8833-E0AE-E7A9-F904FD80947E}"/>
              </a:ext>
            </a:extLst>
          </p:cNvPr>
          <p:cNvPicPr>
            <a:picLocks noChangeAspect="1"/>
          </p:cNvPicPr>
          <p:nvPr/>
        </p:nvPicPr>
        <p:blipFill>
          <a:blip r:embed="rId2"/>
          <a:stretch>
            <a:fillRect/>
          </a:stretch>
        </p:blipFill>
        <p:spPr>
          <a:xfrm>
            <a:off x="3534514" y="2389598"/>
            <a:ext cx="5134692" cy="895475"/>
          </a:xfrm>
          <a:prstGeom prst="rect">
            <a:avLst/>
          </a:prstGeom>
        </p:spPr>
      </p:pic>
      <p:sp>
        <p:nvSpPr>
          <p:cNvPr id="6" name="TextBox 5">
            <a:extLst>
              <a:ext uri="{FF2B5EF4-FFF2-40B4-BE49-F238E27FC236}">
                <a16:creationId xmlns:a16="http://schemas.microsoft.com/office/drawing/2014/main" id="{7F186419-AF02-0620-8D6A-DC59415B12C1}"/>
              </a:ext>
            </a:extLst>
          </p:cNvPr>
          <p:cNvSpPr txBox="1"/>
          <p:nvPr/>
        </p:nvSpPr>
        <p:spPr>
          <a:xfrm>
            <a:off x="8980865" y="6437868"/>
            <a:ext cx="3211135" cy="369332"/>
          </a:xfrm>
          <a:prstGeom prst="rect">
            <a:avLst/>
          </a:prstGeom>
          <a:noFill/>
        </p:spPr>
        <p:txBody>
          <a:bodyPr wrap="none" rtlCol="0">
            <a:spAutoFit/>
          </a:bodyPr>
          <a:lstStyle/>
          <a:p>
            <a:r>
              <a:rPr lang="en-US" dirty="0">
                <a:hlinkClick r:id="rId3"/>
              </a:rPr>
              <a:t>[Minh et al. 2013, Deep Mind]</a:t>
            </a:r>
            <a:endParaRPr lang="en-US" dirty="0"/>
          </a:p>
        </p:txBody>
      </p:sp>
      <p:pic>
        <p:nvPicPr>
          <p:cNvPr id="10" name="Picture 9">
            <a:extLst>
              <a:ext uri="{FF2B5EF4-FFF2-40B4-BE49-F238E27FC236}">
                <a16:creationId xmlns:a16="http://schemas.microsoft.com/office/drawing/2014/main" id="{A5EE1D00-4514-9DB3-2F75-C0BC667DA5A8}"/>
              </a:ext>
            </a:extLst>
          </p:cNvPr>
          <p:cNvPicPr>
            <a:picLocks noChangeAspect="1"/>
          </p:cNvPicPr>
          <p:nvPr/>
        </p:nvPicPr>
        <p:blipFill>
          <a:blip r:embed="rId4"/>
          <a:stretch>
            <a:fillRect/>
          </a:stretch>
        </p:blipFill>
        <p:spPr>
          <a:xfrm>
            <a:off x="989886" y="3614509"/>
            <a:ext cx="10212225" cy="609685"/>
          </a:xfrm>
          <a:prstGeom prst="rect">
            <a:avLst/>
          </a:prstGeom>
        </p:spPr>
      </p:pic>
      <p:sp>
        <p:nvSpPr>
          <p:cNvPr id="11" name="TextBox 10">
            <a:extLst>
              <a:ext uri="{FF2B5EF4-FFF2-40B4-BE49-F238E27FC236}">
                <a16:creationId xmlns:a16="http://schemas.microsoft.com/office/drawing/2014/main" id="{8CBB6005-8DC4-CE51-DB9D-11B3C8A0DAC5}"/>
              </a:ext>
            </a:extLst>
          </p:cNvPr>
          <p:cNvSpPr txBox="1"/>
          <p:nvPr/>
        </p:nvSpPr>
        <p:spPr>
          <a:xfrm>
            <a:off x="1981201" y="4613763"/>
            <a:ext cx="6682144" cy="2062103"/>
          </a:xfrm>
          <a:prstGeom prst="rect">
            <a:avLst/>
          </a:prstGeom>
          <a:noFill/>
        </p:spPr>
        <p:txBody>
          <a:bodyPr wrap="square" rtlCol="0">
            <a:spAutoFit/>
          </a:bodyPr>
          <a:lstStyle/>
          <a:p>
            <a:r>
              <a:rPr lang="en-US" sz="1600" dirty="0"/>
              <a:t>How much we want to increase or decrease Q to match our “oracle” estimate from the next time step, i.e. difference between:</a:t>
            </a:r>
          </a:p>
          <a:p>
            <a:pPr marL="342900" indent="-342900">
              <a:buAutoNum type="arabicPeriod"/>
            </a:pPr>
            <a:r>
              <a:rPr lang="en-US" sz="1600" dirty="0"/>
              <a:t>total reward under previous parameters (current reward, plus prediction at t+1)</a:t>
            </a:r>
          </a:p>
          <a:p>
            <a:pPr marL="342900" indent="-342900">
              <a:buAutoNum type="arabicPeriod"/>
            </a:pPr>
            <a:r>
              <a:rPr lang="en-US" sz="1600" dirty="0"/>
              <a:t>predicted reward under current parameters</a:t>
            </a:r>
          </a:p>
          <a:p>
            <a:endParaRPr lang="en-US" sz="1600" dirty="0"/>
          </a:p>
          <a:p>
            <a:r>
              <a:rPr lang="en-US" sz="1600" dirty="0"/>
              <a:t>Hindsight is 20/20: use improved estimate of total reward in next time step to guide estimate in current timestep</a:t>
            </a:r>
          </a:p>
        </p:txBody>
      </p:sp>
      <p:sp>
        <p:nvSpPr>
          <p:cNvPr id="12" name="Left Brace 11">
            <a:extLst>
              <a:ext uri="{FF2B5EF4-FFF2-40B4-BE49-F238E27FC236}">
                <a16:creationId xmlns:a16="http://schemas.microsoft.com/office/drawing/2014/main" id="{FB7E1D8F-A865-9BB0-17E8-4DF4C90E5745}"/>
              </a:ext>
            </a:extLst>
          </p:cNvPr>
          <p:cNvSpPr/>
          <p:nvPr/>
        </p:nvSpPr>
        <p:spPr>
          <a:xfrm rot="16200000">
            <a:off x="6772571" y="2187096"/>
            <a:ext cx="381000" cy="4429185"/>
          </a:xfrm>
          <a:prstGeom prst="lef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16" name="Left Brace 15">
            <a:extLst>
              <a:ext uri="{FF2B5EF4-FFF2-40B4-BE49-F238E27FC236}">
                <a16:creationId xmlns:a16="http://schemas.microsoft.com/office/drawing/2014/main" id="{14327777-57A7-376A-58EA-D9D984BF607F}"/>
              </a:ext>
            </a:extLst>
          </p:cNvPr>
          <p:cNvSpPr/>
          <p:nvPr/>
        </p:nvSpPr>
        <p:spPr>
          <a:xfrm rot="16200000">
            <a:off x="10017906" y="3582667"/>
            <a:ext cx="381000" cy="1681194"/>
          </a:xfrm>
          <a:prstGeom prst="lef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17" name="TextBox 16">
            <a:extLst>
              <a:ext uri="{FF2B5EF4-FFF2-40B4-BE49-F238E27FC236}">
                <a16:creationId xmlns:a16="http://schemas.microsoft.com/office/drawing/2014/main" id="{B2C1CCB5-1AAC-1391-1CB3-23E752ACE125}"/>
              </a:ext>
            </a:extLst>
          </p:cNvPr>
          <p:cNvSpPr txBox="1"/>
          <p:nvPr/>
        </p:nvSpPr>
        <p:spPr>
          <a:xfrm>
            <a:off x="8968833" y="4633738"/>
            <a:ext cx="3481745" cy="646331"/>
          </a:xfrm>
          <a:prstGeom prst="rect">
            <a:avLst/>
          </a:prstGeom>
          <a:noFill/>
        </p:spPr>
        <p:txBody>
          <a:bodyPr wrap="square" rtlCol="0">
            <a:spAutoFit/>
          </a:bodyPr>
          <a:lstStyle/>
          <a:p>
            <a:r>
              <a:rPr lang="en-US" dirty="0"/>
              <a:t>How much changing each parameter will change Q</a:t>
            </a:r>
          </a:p>
        </p:txBody>
      </p:sp>
      <p:sp>
        <p:nvSpPr>
          <p:cNvPr id="4" name="TextBox 3">
            <a:extLst>
              <a:ext uri="{FF2B5EF4-FFF2-40B4-BE49-F238E27FC236}">
                <a16:creationId xmlns:a16="http://schemas.microsoft.com/office/drawing/2014/main" id="{6FE3BE33-40B1-647B-7797-E4E763A2FD8E}"/>
              </a:ext>
            </a:extLst>
          </p:cNvPr>
          <p:cNvSpPr txBox="1"/>
          <p:nvPr/>
        </p:nvSpPr>
        <p:spPr>
          <a:xfrm>
            <a:off x="5867400" y="2020266"/>
            <a:ext cx="1595373" cy="369332"/>
          </a:xfrm>
          <a:prstGeom prst="rect">
            <a:avLst/>
          </a:prstGeom>
          <a:noFill/>
        </p:spPr>
        <p:txBody>
          <a:bodyPr wrap="none" rtlCol="0">
            <a:spAutoFit/>
          </a:bodyPr>
          <a:lstStyle/>
          <a:p>
            <a:r>
              <a:rPr lang="en-US" dirty="0"/>
              <a:t>Target reward</a:t>
            </a:r>
          </a:p>
        </p:txBody>
      </p:sp>
      <p:sp>
        <p:nvSpPr>
          <p:cNvPr id="7" name="TextBox 6">
            <a:extLst>
              <a:ext uri="{FF2B5EF4-FFF2-40B4-BE49-F238E27FC236}">
                <a16:creationId xmlns:a16="http://schemas.microsoft.com/office/drawing/2014/main" id="{E2410BE7-5BD4-5FC2-BB6B-3DA302A37B85}"/>
              </a:ext>
            </a:extLst>
          </p:cNvPr>
          <p:cNvSpPr txBox="1"/>
          <p:nvPr/>
        </p:nvSpPr>
        <p:spPr>
          <a:xfrm>
            <a:off x="7698978" y="2040214"/>
            <a:ext cx="1928733" cy="369332"/>
          </a:xfrm>
          <a:prstGeom prst="rect">
            <a:avLst/>
          </a:prstGeom>
          <a:noFill/>
        </p:spPr>
        <p:txBody>
          <a:bodyPr wrap="none" rtlCol="0">
            <a:spAutoFit/>
          </a:bodyPr>
          <a:lstStyle/>
          <a:p>
            <a:r>
              <a:rPr lang="en-US" dirty="0"/>
              <a:t>Predicted reward</a:t>
            </a:r>
          </a:p>
        </p:txBody>
      </p:sp>
      <p:cxnSp>
        <p:nvCxnSpPr>
          <p:cNvPr id="9" name="Straight Arrow Connector 8">
            <a:extLst>
              <a:ext uri="{FF2B5EF4-FFF2-40B4-BE49-F238E27FC236}">
                <a16:creationId xmlns:a16="http://schemas.microsoft.com/office/drawing/2014/main" id="{12517F87-2472-5B1C-4B9C-5F444A0D976A}"/>
              </a:ext>
            </a:extLst>
          </p:cNvPr>
          <p:cNvCxnSpPr/>
          <p:nvPr/>
        </p:nvCxnSpPr>
        <p:spPr>
          <a:xfrm>
            <a:off x="6324600" y="2389598"/>
            <a:ext cx="152400" cy="27740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8DFBA4BF-4F20-618D-4869-21C5FE401955}"/>
              </a:ext>
            </a:extLst>
          </p:cNvPr>
          <p:cNvCxnSpPr>
            <a:cxnSpLocks/>
          </p:cNvCxnSpPr>
          <p:nvPr/>
        </p:nvCxnSpPr>
        <p:spPr>
          <a:xfrm flipH="1">
            <a:off x="7620000" y="2362529"/>
            <a:ext cx="144951" cy="30447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6852952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158760</TotalTime>
  <Words>1754</Words>
  <Application>Microsoft Office PowerPoint</Application>
  <PresentationFormat>Widescreen</PresentationFormat>
  <Paragraphs>206</Paragraphs>
  <Slides>43</Slides>
  <Notes>3</Notes>
  <HiddenSlides>0</HiddenSlides>
  <MMClips>4</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43</vt:i4>
      </vt:variant>
    </vt:vector>
  </HeadingPairs>
  <TitlesOfParts>
    <vt:vector size="47" baseType="lpstr">
      <vt:lpstr>Arial</vt:lpstr>
      <vt:lpstr>Calibri</vt:lpstr>
      <vt:lpstr>Cambria Math</vt:lpstr>
      <vt:lpstr>Office Theme</vt:lpstr>
      <vt:lpstr>Reinforcement Learning </vt:lpstr>
      <vt:lpstr>PowerPoint Presentation</vt:lpstr>
      <vt:lpstr>This class: Reinforcement Learning</vt:lpstr>
      <vt:lpstr>Problem statement for RL</vt:lpstr>
      <vt:lpstr>PowerPoint Presentation</vt:lpstr>
      <vt:lpstr>Q-Learning</vt:lpstr>
      <vt:lpstr>Discounted Rewards and Bellman Equation</vt:lpstr>
      <vt:lpstr>Discounted Rewards and Bellman Equation</vt:lpstr>
      <vt:lpstr>How do we learn this Q function?</vt:lpstr>
      <vt:lpstr>What are some drawbacks to playing one game at a time and learning from each step?</vt:lpstr>
      <vt:lpstr>Deep Q-Learning with Experience Replay</vt:lpstr>
      <vt:lpstr>Modeling the Q function with a neural network</vt:lpstr>
      <vt:lpstr>PowerPoint Presentation</vt:lpstr>
      <vt:lpstr>PowerPoint Presentation</vt:lpstr>
      <vt:lpstr>T-SNE of hidden state for Space Invaders</vt:lpstr>
      <vt:lpstr>PowerPoint Presentation</vt:lpstr>
      <vt:lpstr>Simple DQN code with nice explanation</vt:lpstr>
      <vt:lpstr>Q1-Q4</vt:lpstr>
      <vt:lpstr>PowerPoint Presentation</vt:lpstr>
      <vt:lpstr>PowerPoint Presentation</vt:lpstr>
      <vt:lpstr>Policy Optimization</vt:lpstr>
      <vt:lpstr>Policy Optimization</vt:lpstr>
      <vt:lpstr>Proximal Policy Optimization (PPO)</vt:lpstr>
      <vt:lpstr>Proximal Policy Optimization (PPO)</vt:lpstr>
      <vt:lpstr>Comparison on Atari Games</vt:lpstr>
      <vt:lpstr>Another use of PPO</vt:lpstr>
      <vt:lpstr>Comparing DQN and PPO</vt:lpstr>
      <vt:lpstr>Four RL Approaches</vt:lpstr>
      <vt:lpstr>Q5-Q8</vt:lpstr>
      <vt:lpstr>Human Preference Alignment with RLHF (Reinforcement Learning with Human Feedback)</vt:lpstr>
      <vt:lpstr>Sycophancy</vt:lpstr>
      <vt:lpstr>PowerPoint Presentation</vt:lpstr>
      <vt:lpstr>PowerPoint Presentation</vt:lpstr>
      <vt:lpstr>Sycophancy</vt:lpstr>
      <vt:lpstr>How about now? (GPT 5.1)</vt:lpstr>
      <vt:lpstr>GPT 5.1</vt:lpstr>
      <vt:lpstr>GPT 5.1: You’ve gotta believe me!</vt:lpstr>
      <vt:lpstr>Tried to trick GPT 5.1</vt:lpstr>
      <vt:lpstr>Sneaky AI</vt:lpstr>
      <vt:lpstr>PowerPoint Presentation</vt:lpstr>
      <vt:lpstr>It’s hard to force a model to get a reward the way you want it to</vt:lpstr>
      <vt:lpstr>Things to remember</vt:lpstr>
      <vt:lpstr>Almost done!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Derek Hoiem</dc:creator>
  <cp:lastModifiedBy>Hoiem, Derek W</cp:lastModifiedBy>
  <cp:revision>359</cp:revision>
  <cp:lastPrinted>2023-04-06T14:09:52Z</cp:lastPrinted>
  <dcterms:created xsi:type="dcterms:W3CDTF">2009-12-16T02:55:56Z</dcterms:created>
  <dcterms:modified xsi:type="dcterms:W3CDTF">2025-12-02T04:42:26Z</dcterms:modified>
</cp:coreProperties>
</file>