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7" r:id="rId2"/>
    <p:sldId id="1049" r:id="rId3"/>
    <p:sldId id="1072" r:id="rId4"/>
    <p:sldId id="1050" r:id="rId5"/>
    <p:sldId id="1051" r:id="rId6"/>
    <p:sldId id="1063" r:id="rId7"/>
    <p:sldId id="1064" r:id="rId8"/>
    <p:sldId id="1065" r:id="rId9"/>
    <p:sldId id="1066" r:id="rId10"/>
    <p:sldId id="1067" r:id="rId11"/>
    <p:sldId id="1077" r:id="rId12"/>
    <p:sldId id="1078" r:id="rId13"/>
    <p:sldId id="1080" r:id="rId14"/>
    <p:sldId id="1079" r:id="rId15"/>
    <p:sldId id="1068" r:id="rId16"/>
    <p:sldId id="1082" r:id="rId17"/>
    <p:sldId id="1069" r:id="rId18"/>
    <p:sldId id="1070" r:id="rId19"/>
    <p:sldId id="1073" r:id="rId20"/>
    <p:sldId id="1081" r:id="rId21"/>
    <p:sldId id="339" r:id="rId22"/>
    <p:sldId id="384" r:id="rId23"/>
    <p:sldId id="385" r:id="rId24"/>
    <p:sldId id="396" r:id="rId25"/>
    <p:sldId id="397" r:id="rId26"/>
    <p:sldId id="398" r:id="rId27"/>
    <p:sldId id="399" r:id="rId28"/>
    <p:sldId id="400" r:id="rId29"/>
    <p:sldId id="401" r:id="rId30"/>
    <p:sldId id="402" r:id="rId31"/>
    <p:sldId id="403" r:id="rId32"/>
    <p:sldId id="466" r:id="rId33"/>
    <p:sldId id="1053" r:id="rId34"/>
    <p:sldId id="1054" r:id="rId35"/>
    <p:sldId id="1052" r:id="rId36"/>
    <p:sldId id="1055" r:id="rId37"/>
    <p:sldId id="1056" r:id="rId38"/>
    <p:sldId id="1057" r:id="rId39"/>
    <p:sldId id="1058" r:id="rId40"/>
    <p:sldId id="1059" r:id="rId41"/>
    <p:sldId id="1060" r:id="rId42"/>
    <p:sldId id="1061" r:id="rId43"/>
    <p:sldId id="1062" r:id="rId44"/>
    <p:sldId id="1076" r:id="rId45"/>
    <p:sldId id="1083" r:id="rId46"/>
    <p:sldId id="1075" r:id="rId47"/>
    <p:sldId id="1045" r:id="rId48"/>
    <p:sldId id="1048" r:id="rId49"/>
  </p:sldIdLst>
  <p:sldSz cx="12192000" cy="6858000"/>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5760" userDrawn="1">
          <p15:clr>
            <a:srgbClr val="A4A3A4"/>
          </p15:clr>
        </p15:guide>
        <p15:guide id="3" pos="384" userDrawn="1">
          <p15:clr>
            <a:srgbClr val="A4A3A4"/>
          </p15:clr>
        </p15:guide>
        <p15:guide id="4"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4FFDA"/>
    <a:srgbClr val="57B8A1"/>
    <a:srgbClr val="B9E7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582DF7-EF58-4E52-8230-CE4630DC6DE2}" v="166" dt="2025-11-18T03:30:34.2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8" autoAdjust="0"/>
    <p:restoredTop sz="88601" autoAdjust="0"/>
  </p:normalViewPr>
  <p:slideViewPr>
    <p:cSldViewPr>
      <p:cViewPr varScale="1">
        <p:scale>
          <a:sx n="82" d="100"/>
          <a:sy n="82" d="100"/>
        </p:scale>
        <p:origin x="309" y="51"/>
      </p:cViewPr>
      <p:guideLst>
        <p:guide pos="5760"/>
        <p:guide pos="384"/>
        <p:guide orient="horz"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iem, Derek W" userId="08a2a5d7-ecbe-4300-b3e9-ea7b21108f06" providerId="ADAL" clId="{56B97E5F-FBF2-4CA1-AC83-62102CBE087E}"/>
    <pc:docChg chg="undo custSel addSld delSld modSld">
      <pc:chgData name="Hoiem, Derek W" userId="08a2a5d7-ecbe-4300-b3e9-ea7b21108f06" providerId="ADAL" clId="{56B97E5F-FBF2-4CA1-AC83-62102CBE087E}" dt="2025-11-18T03:30:34.283" v="3876"/>
      <pc:docMkLst>
        <pc:docMk/>
      </pc:docMkLst>
      <pc:sldChg chg="modSp mod">
        <pc:chgData name="Hoiem, Derek W" userId="08a2a5d7-ecbe-4300-b3e9-ea7b21108f06" providerId="ADAL" clId="{56B97E5F-FBF2-4CA1-AC83-62102CBE087E}" dt="2025-11-18T03:20:23.440" v="3521" actId="20577"/>
        <pc:sldMkLst>
          <pc:docMk/>
          <pc:sldMk cId="2370299427" sldId="257"/>
        </pc:sldMkLst>
        <pc:spChg chg="mod">
          <ac:chgData name="Hoiem, Derek W" userId="08a2a5d7-ecbe-4300-b3e9-ea7b21108f06" providerId="ADAL" clId="{56B97E5F-FBF2-4CA1-AC83-62102CBE087E}" dt="2025-11-18T03:20:23.440" v="3521" actId="20577"/>
          <ac:spMkLst>
            <pc:docMk/>
            <pc:sldMk cId="2370299427" sldId="257"/>
            <ac:spMk id="6" creationId="{D2345DDD-8324-900B-8799-D5C4C562106E}"/>
          </ac:spMkLst>
        </pc:spChg>
      </pc:sldChg>
      <pc:sldChg chg="delSp modSp mod">
        <pc:chgData name="Hoiem, Derek W" userId="08a2a5d7-ecbe-4300-b3e9-ea7b21108f06" providerId="ADAL" clId="{56B97E5F-FBF2-4CA1-AC83-62102CBE087E}" dt="2025-11-18T02:28:26.692" v="3233" actId="478"/>
        <pc:sldMkLst>
          <pc:docMk/>
          <pc:sldMk cId="0" sldId="339"/>
        </pc:sldMkLst>
        <pc:spChg chg="mod">
          <ac:chgData name="Hoiem, Derek W" userId="08a2a5d7-ecbe-4300-b3e9-ea7b21108f06" providerId="ADAL" clId="{56B97E5F-FBF2-4CA1-AC83-62102CBE087E}" dt="2025-11-18T02:28:24.333" v="3232" actId="1076"/>
          <ac:spMkLst>
            <pc:docMk/>
            <pc:sldMk cId="0" sldId="339"/>
            <ac:spMk id="16386" creationId="{00000000-0000-0000-0000-000000000000}"/>
          </ac:spMkLst>
        </pc:spChg>
        <pc:spChg chg="del">
          <ac:chgData name="Hoiem, Derek W" userId="08a2a5d7-ecbe-4300-b3e9-ea7b21108f06" providerId="ADAL" clId="{56B97E5F-FBF2-4CA1-AC83-62102CBE087E}" dt="2025-11-18T02:28:26.692" v="3233" actId="478"/>
          <ac:spMkLst>
            <pc:docMk/>
            <pc:sldMk cId="0" sldId="339"/>
            <ac:spMk id="16387" creationId="{00000000-0000-0000-0000-000000000000}"/>
          </ac:spMkLst>
        </pc:spChg>
      </pc:sldChg>
      <pc:sldChg chg="modSp">
        <pc:chgData name="Hoiem, Derek W" userId="08a2a5d7-ecbe-4300-b3e9-ea7b21108f06" providerId="ADAL" clId="{56B97E5F-FBF2-4CA1-AC83-62102CBE087E}" dt="2025-11-17T03:05:41.160" v="0" actId="20577"/>
        <pc:sldMkLst>
          <pc:docMk/>
          <pc:sldMk cId="0" sldId="384"/>
        </pc:sldMkLst>
        <pc:spChg chg="mod">
          <ac:chgData name="Hoiem, Derek W" userId="08a2a5d7-ecbe-4300-b3e9-ea7b21108f06" providerId="ADAL" clId="{56B97E5F-FBF2-4CA1-AC83-62102CBE087E}" dt="2025-11-17T03:05:41.160" v="0" actId="20577"/>
          <ac:spMkLst>
            <pc:docMk/>
            <pc:sldMk cId="0" sldId="384"/>
            <ac:spMk id="25603" creationId="{00000000-0000-0000-0000-000000000000}"/>
          </ac:spMkLst>
        </pc:spChg>
      </pc:sldChg>
      <pc:sldChg chg="addSp delSp modSp mod">
        <pc:chgData name="Hoiem, Derek W" userId="08a2a5d7-ecbe-4300-b3e9-ea7b21108f06" providerId="ADAL" clId="{56B97E5F-FBF2-4CA1-AC83-62102CBE087E}" dt="2025-11-18T02:57:28.782" v="3502" actId="14100"/>
        <pc:sldMkLst>
          <pc:docMk/>
          <pc:sldMk cId="1470213083" sldId="1045"/>
        </pc:sldMkLst>
        <pc:spChg chg="mod">
          <ac:chgData name="Hoiem, Derek W" userId="08a2a5d7-ecbe-4300-b3e9-ea7b21108f06" providerId="ADAL" clId="{56B97E5F-FBF2-4CA1-AC83-62102CBE087E}" dt="2025-11-18T02:57:28.782" v="3502" actId="14100"/>
          <ac:spMkLst>
            <pc:docMk/>
            <pc:sldMk cId="1470213083" sldId="1045"/>
            <ac:spMk id="3" creationId="{1F0944A3-B051-0791-BDD1-71586F0162E7}"/>
          </ac:spMkLst>
        </pc:spChg>
        <pc:picChg chg="add mod">
          <ac:chgData name="Hoiem, Derek W" userId="08a2a5d7-ecbe-4300-b3e9-ea7b21108f06" providerId="ADAL" clId="{56B97E5F-FBF2-4CA1-AC83-62102CBE087E}" dt="2025-11-18T02:57:26.165" v="3501" actId="1076"/>
          <ac:picMkLst>
            <pc:docMk/>
            <pc:sldMk cId="1470213083" sldId="1045"/>
            <ac:picMk id="4" creationId="{03317B73-C146-5292-0FEE-911E5D2F6C65}"/>
          </ac:picMkLst>
        </pc:picChg>
        <pc:picChg chg="mod">
          <ac:chgData name="Hoiem, Derek W" userId="08a2a5d7-ecbe-4300-b3e9-ea7b21108f06" providerId="ADAL" clId="{56B97E5F-FBF2-4CA1-AC83-62102CBE087E}" dt="2025-11-18T02:57:04.838" v="3498" actId="1076"/>
          <ac:picMkLst>
            <pc:docMk/>
            <pc:sldMk cId="1470213083" sldId="1045"/>
            <ac:picMk id="6" creationId="{7B4B1AF8-F7B5-DEE3-7983-4A220F9BE9D3}"/>
          </ac:picMkLst>
        </pc:picChg>
        <pc:picChg chg="del mod">
          <ac:chgData name="Hoiem, Derek W" userId="08a2a5d7-ecbe-4300-b3e9-ea7b21108f06" providerId="ADAL" clId="{56B97E5F-FBF2-4CA1-AC83-62102CBE087E}" dt="2025-11-18T02:57:03.220" v="3497" actId="478"/>
          <ac:picMkLst>
            <pc:docMk/>
            <pc:sldMk cId="1470213083" sldId="1045"/>
            <ac:picMk id="7" creationId="{DA50D936-52E3-E829-A19A-08DD104AFCC4}"/>
          </ac:picMkLst>
        </pc:picChg>
      </pc:sldChg>
      <pc:sldChg chg="modSp mod">
        <pc:chgData name="Hoiem, Derek W" userId="08a2a5d7-ecbe-4300-b3e9-ea7b21108f06" providerId="ADAL" clId="{56B97E5F-FBF2-4CA1-AC83-62102CBE087E}" dt="2025-11-18T03:25:11.494" v="3745" actId="20577"/>
        <pc:sldMkLst>
          <pc:docMk/>
          <pc:sldMk cId="1436818429" sldId="1048"/>
        </pc:sldMkLst>
        <pc:spChg chg="mod">
          <ac:chgData name="Hoiem, Derek W" userId="08a2a5d7-ecbe-4300-b3e9-ea7b21108f06" providerId="ADAL" clId="{56B97E5F-FBF2-4CA1-AC83-62102CBE087E}" dt="2025-11-18T03:23:53.860" v="3548" actId="20577"/>
          <ac:spMkLst>
            <pc:docMk/>
            <pc:sldMk cId="1436818429" sldId="1048"/>
            <ac:spMk id="2" creationId="{65462561-A800-2CB8-1751-5845ABE3BBBA}"/>
          </ac:spMkLst>
        </pc:spChg>
        <pc:spChg chg="mod">
          <ac:chgData name="Hoiem, Derek W" userId="08a2a5d7-ecbe-4300-b3e9-ea7b21108f06" providerId="ADAL" clId="{56B97E5F-FBF2-4CA1-AC83-62102CBE087E}" dt="2025-11-18T03:25:11.494" v="3745" actId="20577"/>
          <ac:spMkLst>
            <pc:docMk/>
            <pc:sldMk cId="1436818429" sldId="1048"/>
            <ac:spMk id="3" creationId="{06860C1A-18D8-1366-EA3E-97DCEA18640B}"/>
          </ac:spMkLst>
        </pc:spChg>
      </pc:sldChg>
      <pc:sldChg chg="add del">
        <pc:chgData name="Hoiem, Derek W" userId="08a2a5d7-ecbe-4300-b3e9-ea7b21108f06" providerId="ADAL" clId="{56B97E5F-FBF2-4CA1-AC83-62102CBE087E}" dt="2025-11-18T03:12:52.749" v="3508" actId="47"/>
        <pc:sldMkLst>
          <pc:docMk/>
          <pc:sldMk cId="3492225237" sldId="1059"/>
        </pc:sldMkLst>
      </pc:sldChg>
      <pc:sldChg chg="modSp add mod">
        <pc:chgData name="Hoiem, Derek W" userId="08a2a5d7-ecbe-4300-b3e9-ea7b21108f06" providerId="ADAL" clId="{56B97E5F-FBF2-4CA1-AC83-62102CBE087E}" dt="2025-11-17T19:26:59.181" v="294" actId="20577"/>
        <pc:sldMkLst>
          <pc:docMk/>
          <pc:sldMk cId="3959203433" sldId="1063"/>
        </pc:sldMkLst>
        <pc:spChg chg="mod">
          <ac:chgData name="Hoiem, Derek W" userId="08a2a5d7-ecbe-4300-b3e9-ea7b21108f06" providerId="ADAL" clId="{56B97E5F-FBF2-4CA1-AC83-62102CBE087E}" dt="2025-11-17T19:26:59.181" v="294" actId="20577"/>
          <ac:spMkLst>
            <pc:docMk/>
            <pc:sldMk cId="3959203433" sldId="1063"/>
            <ac:spMk id="2" creationId="{CB66B06B-92DD-1BE4-F304-0BB0D1AAB4EE}"/>
          </ac:spMkLst>
        </pc:spChg>
      </pc:sldChg>
      <pc:sldChg chg="del">
        <pc:chgData name="Hoiem, Derek W" userId="08a2a5d7-ecbe-4300-b3e9-ea7b21108f06" providerId="ADAL" clId="{56B97E5F-FBF2-4CA1-AC83-62102CBE087E}" dt="2025-11-17T19:26:21.831" v="239" actId="2696"/>
        <pc:sldMkLst>
          <pc:docMk/>
          <pc:sldMk cId="4100887799" sldId="1063"/>
        </pc:sldMkLst>
      </pc:sldChg>
      <pc:sldChg chg="del">
        <pc:chgData name="Hoiem, Derek W" userId="08a2a5d7-ecbe-4300-b3e9-ea7b21108f06" providerId="ADAL" clId="{56B97E5F-FBF2-4CA1-AC83-62102CBE087E}" dt="2025-11-17T19:26:21.831" v="239" actId="2696"/>
        <pc:sldMkLst>
          <pc:docMk/>
          <pc:sldMk cId="2639557840" sldId="1064"/>
        </pc:sldMkLst>
      </pc:sldChg>
      <pc:sldChg chg="modSp add">
        <pc:chgData name="Hoiem, Derek W" userId="08a2a5d7-ecbe-4300-b3e9-ea7b21108f06" providerId="ADAL" clId="{56B97E5F-FBF2-4CA1-AC83-62102CBE087E}" dt="2025-11-17T19:27:04.016" v="295"/>
        <pc:sldMkLst>
          <pc:docMk/>
          <pc:sldMk cId="3063657547" sldId="1064"/>
        </pc:sldMkLst>
        <pc:spChg chg="mod">
          <ac:chgData name="Hoiem, Derek W" userId="08a2a5d7-ecbe-4300-b3e9-ea7b21108f06" providerId="ADAL" clId="{56B97E5F-FBF2-4CA1-AC83-62102CBE087E}" dt="2025-11-17T19:27:04.016" v="295"/>
          <ac:spMkLst>
            <pc:docMk/>
            <pc:sldMk cId="3063657547" sldId="1064"/>
            <ac:spMk id="2" creationId="{CB66B06B-92DD-1BE4-F304-0BB0D1AAB4EE}"/>
          </ac:spMkLst>
        </pc:spChg>
      </pc:sldChg>
      <pc:sldChg chg="modSp add">
        <pc:chgData name="Hoiem, Derek W" userId="08a2a5d7-ecbe-4300-b3e9-ea7b21108f06" providerId="ADAL" clId="{56B97E5F-FBF2-4CA1-AC83-62102CBE087E}" dt="2025-11-17T19:27:14.718" v="296"/>
        <pc:sldMkLst>
          <pc:docMk/>
          <pc:sldMk cId="2309829468" sldId="1065"/>
        </pc:sldMkLst>
        <pc:spChg chg="mod">
          <ac:chgData name="Hoiem, Derek W" userId="08a2a5d7-ecbe-4300-b3e9-ea7b21108f06" providerId="ADAL" clId="{56B97E5F-FBF2-4CA1-AC83-62102CBE087E}" dt="2025-11-17T19:27:14.718" v="296"/>
          <ac:spMkLst>
            <pc:docMk/>
            <pc:sldMk cId="2309829468" sldId="1065"/>
            <ac:spMk id="2" creationId="{CB66B06B-92DD-1BE4-F304-0BB0D1AAB4EE}"/>
          </ac:spMkLst>
        </pc:spChg>
      </pc:sldChg>
      <pc:sldChg chg="del">
        <pc:chgData name="Hoiem, Derek W" userId="08a2a5d7-ecbe-4300-b3e9-ea7b21108f06" providerId="ADAL" clId="{56B97E5F-FBF2-4CA1-AC83-62102CBE087E}" dt="2025-11-17T19:26:21.831" v="239" actId="2696"/>
        <pc:sldMkLst>
          <pc:docMk/>
          <pc:sldMk cId="3081615458" sldId="1065"/>
        </pc:sldMkLst>
      </pc:sldChg>
      <pc:sldChg chg="modSp add mod">
        <pc:chgData name="Hoiem, Derek W" userId="08a2a5d7-ecbe-4300-b3e9-ea7b21108f06" providerId="ADAL" clId="{56B97E5F-FBF2-4CA1-AC83-62102CBE087E}" dt="2025-11-18T03:29:30.348" v="3875" actId="20577"/>
        <pc:sldMkLst>
          <pc:docMk/>
          <pc:sldMk cId="696060567" sldId="1066"/>
        </pc:sldMkLst>
        <pc:spChg chg="mod">
          <ac:chgData name="Hoiem, Derek W" userId="08a2a5d7-ecbe-4300-b3e9-ea7b21108f06" providerId="ADAL" clId="{56B97E5F-FBF2-4CA1-AC83-62102CBE087E}" dt="2025-11-18T03:29:30.348" v="3875" actId="20577"/>
          <ac:spMkLst>
            <pc:docMk/>
            <pc:sldMk cId="696060567" sldId="1066"/>
            <ac:spMk id="3" creationId="{C849AA4E-B79E-6720-07C6-C33F3DAEE662}"/>
          </ac:spMkLst>
        </pc:spChg>
      </pc:sldChg>
      <pc:sldChg chg="del">
        <pc:chgData name="Hoiem, Derek W" userId="08a2a5d7-ecbe-4300-b3e9-ea7b21108f06" providerId="ADAL" clId="{56B97E5F-FBF2-4CA1-AC83-62102CBE087E}" dt="2025-11-17T19:26:21.831" v="239" actId="2696"/>
        <pc:sldMkLst>
          <pc:docMk/>
          <pc:sldMk cId="2220797012" sldId="1066"/>
        </pc:sldMkLst>
      </pc:sldChg>
      <pc:sldChg chg="del">
        <pc:chgData name="Hoiem, Derek W" userId="08a2a5d7-ecbe-4300-b3e9-ea7b21108f06" providerId="ADAL" clId="{56B97E5F-FBF2-4CA1-AC83-62102CBE087E}" dt="2025-11-17T19:26:21.831" v="239" actId="2696"/>
        <pc:sldMkLst>
          <pc:docMk/>
          <pc:sldMk cId="2574245704" sldId="1067"/>
        </pc:sldMkLst>
      </pc:sldChg>
      <pc:sldChg chg="modSp add mod">
        <pc:chgData name="Hoiem, Derek W" userId="08a2a5d7-ecbe-4300-b3e9-ea7b21108f06" providerId="ADAL" clId="{56B97E5F-FBF2-4CA1-AC83-62102CBE087E}" dt="2025-11-17T19:27:35.917" v="308" actId="20577"/>
        <pc:sldMkLst>
          <pc:docMk/>
          <pc:sldMk cId="3150606097" sldId="1067"/>
        </pc:sldMkLst>
        <pc:spChg chg="mod">
          <ac:chgData name="Hoiem, Derek W" userId="08a2a5d7-ecbe-4300-b3e9-ea7b21108f06" providerId="ADAL" clId="{56B97E5F-FBF2-4CA1-AC83-62102CBE087E}" dt="2025-11-17T19:27:35.917" v="308" actId="20577"/>
          <ac:spMkLst>
            <pc:docMk/>
            <pc:sldMk cId="3150606097" sldId="1067"/>
            <ac:spMk id="2" creationId="{9C4633D2-910B-AFDE-ADDC-138E0310C4E6}"/>
          </ac:spMkLst>
        </pc:spChg>
      </pc:sldChg>
      <pc:sldChg chg="add">
        <pc:chgData name="Hoiem, Derek W" userId="08a2a5d7-ecbe-4300-b3e9-ea7b21108f06" providerId="ADAL" clId="{56B97E5F-FBF2-4CA1-AC83-62102CBE087E}" dt="2025-11-17T19:26:34.516" v="240"/>
        <pc:sldMkLst>
          <pc:docMk/>
          <pc:sldMk cId="3913371517" sldId="1068"/>
        </pc:sldMkLst>
      </pc:sldChg>
      <pc:sldChg chg="del">
        <pc:chgData name="Hoiem, Derek W" userId="08a2a5d7-ecbe-4300-b3e9-ea7b21108f06" providerId="ADAL" clId="{56B97E5F-FBF2-4CA1-AC83-62102CBE087E}" dt="2025-11-17T19:26:21.831" v="239" actId="2696"/>
        <pc:sldMkLst>
          <pc:docMk/>
          <pc:sldMk cId="4010469460" sldId="1068"/>
        </pc:sldMkLst>
      </pc:sldChg>
      <pc:sldChg chg="del">
        <pc:chgData name="Hoiem, Derek W" userId="08a2a5d7-ecbe-4300-b3e9-ea7b21108f06" providerId="ADAL" clId="{56B97E5F-FBF2-4CA1-AC83-62102CBE087E}" dt="2025-11-17T19:26:21.831" v="239" actId="2696"/>
        <pc:sldMkLst>
          <pc:docMk/>
          <pc:sldMk cId="1607513792" sldId="1069"/>
        </pc:sldMkLst>
      </pc:sldChg>
      <pc:sldChg chg="add mod modShow">
        <pc:chgData name="Hoiem, Derek W" userId="08a2a5d7-ecbe-4300-b3e9-ea7b21108f06" providerId="ADAL" clId="{56B97E5F-FBF2-4CA1-AC83-62102CBE087E}" dt="2025-11-18T02:11:01.938" v="1742" actId="729"/>
        <pc:sldMkLst>
          <pc:docMk/>
          <pc:sldMk cId="2038406830" sldId="1069"/>
        </pc:sldMkLst>
      </pc:sldChg>
      <pc:sldChg chg="del">
        <pc:chgData name="Hoiem, Derek W" userId="08a2a5d7-ecbe-4300-b3e9-ea7b21108f06" providerId="ADAL" clId="{56B97E5F-FBF2-4CA1-AC83-62102CBE087E}" dt="2025-11-17T19:26:21.831" v="239" actId="2696"/>
        <pc:sldMkLst>
          <pc:docMk/>
          <pc:sldMk cId="2399349874" sldId="1070"/>
        </pc:sldMkLst>
      </pc:sldChg>
      <pc:sldChg chg="add mod modShow">
        <pc:chgData name="Hoiem, Derek W" userId="08a2a5d7-ecbe-4300-b3e9-ea7b21108f06" providerId="ADAL" clId="{56B97E5F-FBF2-4CA1-AC83-62102CBE087E}" dt="2025-11-18T02:07:14.599" v="1689" actId="729"/>
        <pc:sldMkLst>
          <pc:docMk/>
          <pc:sldMk cId="3974851725" sldId="1070"/>
        </pc:sldMkLst>
      </pc:sldChg>
      <pc:sldChg chg="modSp mod">
        <pc:chgData name="Hoiem, Derek W" userId="08a2a5d7-ecbe-4300-b3e9-ea7b21108f06" providerId="ADAL" clId="{56B97E5F-FBF2-4CA1-AC83-62102CBE087E}" dt="2025-11-18T03:27:53.305" v="3748"/>
        <pc:sldMkLst>
          <pc:docMk/>
          <pc:sldMk cId="1865853935" sldId="1072"/>
        </pc:sldMkLst>
        <pc:spChg chg="mod">
          <ac:chgData name="Hoiem, Derek W" userId="08a2a5d7-ecbe-4300-b3e9-ea7b21108f06" providerId="ADAL" clId="{56B97E5F-FBF2-4CA1-AC83-62102CBE087E}" dt="2025-11-18T03:27:53.305" v="3748"/>
          <ac:spMkLst>
            <pc:docMk/>
            <pc:sldMk cId="1865853935" sldId="1072"/>
            <ac:spMk id="3" creationId="{6C1E7462-9F8B-825E-2582-BE5F38B522D5}"/>
          </ac:spMkLst>
        </pc:spChg>
      </pc:sldChg>
      <pc:sldChg chg="add mod modShow">
        <pc:chgData name="Hoiem, Derek W" userId="08a2a5d7-ecbe-4300-b3e9-ea7b21108f06" providerId="ADAL" clId="{56B97E5F-FBF2-4CA1-AC83-62102CBE087E}" dt="2025-11-18T02:07:17.551" v="1690" actId="729"/>
        <pc:sldMkLst>
          <pc:docMk/>
          <pc:sldMk cId="1918304890" sldId="1073"/>
        </pc:sldMkLst>
      </pc:sldChg>
      <pc:sldChg chg="del">
        <pc:chgData name="Hoiem, Derek W" userId="08a2a5d7-ecbe-4300-b3e9-ea7b21108f06" providerId="ADAL" clId="{56B97E5F-FBF2-4CA1-AC83-62102CBE087E}" dt="2025-11-17T19:26:21.831" v="239" actId="2696"/>
        <pc:sldMkLst>
          <pc:docMk/>
          <pc:sldMk cId="2927827015" sldId="1073"/>
        </pc:sldMkLst>
      </pc:sldChg>
      <pc:sldChg chg="modSp mod">
        <pc:chgData name="Hoiem, Derek W" userId="08a2a5d7-ecbe-4300-b3e9-ea7b21108f06" providerId="ADAL" clId="{56B97E5F-FBF2-4CA1-AC83-62102CBE087E}" dt="2025-11-18T02:55:49.995" v="3236"/>
        <pc:sldMkLst>
          <pc:docMk/>
          <pc:sldMk cId="969775237" sldId="1075"/>
        </pc:sldMkLst>
        <pc:spChg chg="mod">
          <ac:chgData name="Hoiem, Derek W" userId="08a2a5d7-ecbe-4300-b3e9-ea7b21108f06" providerId="ADAL" clId="{56B97E5F-FBF2-4CA1-AC83-62102CBE087E}" dt="2025-11-18T02:55:49.995" v="3236"/>
          <ac:spMkLst>
            <pc:docMk/>
            <pc:sldMk cId="969775237" sldId="1075"/>
            <ac:spMk id="3" creationId="{3828A1D6-8F54-5497-93FD-039E2C8A3E5F}"/>
          </ac:spMkLst>
        </pc:spChg>
      </pc:sldChg>
      <pc:sldChg chg="addSp delSp modSp new mod">
        <pc:chgData name="Hoiem, Derek W" userId="08a2a5d7-ecbe-4300-b3e9-ea7b21108f06" providerId="ADAL" clId="{56B97E5F-FBF2-4CA1-AC83-62102CBE087E}" dt="2025-11-17T15:49:11.287" v="186" actId="1076"/>
        <pc:sldMkLst>
          <pc:docMk/>
          <pc:sldMk cId="1695068761" sldId="1076"/>
        </pc:sldMkLst>
        <pc:spChg chg="mod">
          <ac:chgData name="Hoiem, Derek W" userId="08a2a5d7-ecbe-4300-b3e9-ea7b21108f06" providerId="ADAL" clId="{56B97E5F-FBF2-4CA1-AC83-62102CBE087E}" dt="2025-11-17T15:41:02.657" v="26" actId="20577"/>
          <ac:spMkLst>
            <pc:docMk/>
            <pc:sldMk cId="1695068761" sldId="1076"/>
            <ac:spMk id="2" creationId="{590320C9-EAE1-0BF0-E7EF-96A5665523CA}"/>
          </ac:spMkLst>
        </pc:spChg>
        <pc:spChg chg="del">
          <ac:chgData name="Hoiem, Derek W" userId="08a2a5d7-ecbe-4300-b3e9-ea7b21108f06" providerId="ADAL" clId="{56B97E5F-FBF2-4CA1-AC83-62102CBE087E}" dt="2025-11-17T15:41:05.529" v="27" actId="478"/>
          <ac:spMkLst>
            <pc:docMk/>
            <pc:sldMk cId="1695068761" sldId="1076"/>
            <ac:spMk id="3" creationId="{F0657E94-B7CF-6334-66B5-AA9CCFBD894D}"/>
          </ac:spMkLst>
        </pc:spChg>
        <pc:spChg chg="add del">
          <ac:chgData name="Hoiem, Derek W" userId="08a2a5d7-ecbe-4300-b3e9-ea7b21108f06" providerId="ADAL" clId="{56B97E5F-FBF2-4CA1-AC83-62102CBE087E}" dt="2025-11-17T15:38:58.779" v="3" actId="478"/>
          <ac:spMkLst>
            <pc:docMk/>
            <pc:sldMk cId="1695068761" sldId="1076"/>
            <ac:spMk id="5" creationId="{0A127954-3E99-B4BB-BA4D-C1809AB038DE}"/>
          </ac:spMkLst>
        </pc:spChg>
        <pc:graphicFrameChg chg="add mod modGraphic">
          <ac:chgData name="Hoiem, Derek W" userId="08a2a5d7-ecbe-4300-b3e9-ea7b21108f06" providerId="ADAL" clId="{56B97E5F-FBF2-4CA1-AC83-62102CBE087E}" dt="2025-11-17T15:49:11.287" v="186" actId="1076"/>
          <ac:graphicFrameMkLst>
            <pc:docMk/>
            <pc:sldMk cId="1695068761" sldId="1076"/>
            <ac:graphicFrameMk id="6" creationId="{6A15D5A1-22CA-0E20-382E-FD202CB0E52B}"/>
          </ac:graphicFrameMkLst>
        </pc:graphicFrameChg>
      </pc:sldChg>
      <pc:sldChg chg="modSp new del mod">
        <pc:chgData name="Hoiem, Derek W" userId="08a2a5d7-ecbe-4300-b3e9-ea7b21108f06" providerId="ADAL" clId="{56B97E5F-FBF2-4CA1-AC83-62102CBE087E}" dt="2025-11-17T19:26:21.831" v="239" actId="2696"/>
        <pc:sldMkLst>
          <pc:docMk/>
          <pc:sldMk cId="768334006" sldId="1077"/>
        </pc:sldMkLst>
        <pc:spChg chg="mod">
          <ac:chgData name="Hoiem, Derek W" userId="08a2a5d7-ecbe-4300-b3e9-ea7b21108f06" providerId="ADAL" clId="{56B97E5F-FBF2-4CA1-AC83-62102CBE087E}" dt="2025-11-17T19:20:25.396" v="238" actId="20577"/>
          <ac:spMkLst>
            <pc:docMk/>
            <pc:sldMk cId="768334006" sldId="1077"/>
            <ac:spMk id="2" creationId="{2006CA0C-EFD3-117A-43D4-C79DA2078FD2}"/>
          </ac:spMkLst>
        </pc:spChg>
      </pc:sldChg>
      <pc:sldChg chg="addSp modSp add mod">
        <pc:chgData name="Hoiem, Derek W" userId="08a2a5d7-ecbe-4300-b3e9-ea7b21108f06" providerId="ADAL" clId="{56B97E5F-FBF2-4CA1-AC83-62102CBE087E}" dt="2025-11-18T02:19:38.799" v="2917" actId="1076"/>
        <pc:sldMkLst>
          <pc:docMk/>
          <pc:sldMk cId="3864394810" sldId="1077"/>
        </pc:sldMkLst>
        <pc:spChg chg="mod">
          <ac:chgData name="Hoiem, Derek W" userId="08a2a5d7-ecbe-4300-b3e9-ea7b21108f06" providerId="ADAL" clId="{56B97E5F-FBF2-4CA1-AC83-62102CBE087E}" dt="2025-11-18T01:56:07.164" v="1142" actId="27636"/>
          <ac:spMkLst>
            <pc:docMk/>
            <pc:sldMk cId="3864394810" sldId="1077"/>
            <ac:spMk id="2" creationId="{2006CA0C-EFD3-117A-43D4-C79DA2078FD2}"/>
          </ac:spMkLst>
        </pc:spChg>
        <pc:spChg chg="mod">
          <ac:chgData name="Hoiem, Derek W" userId="08a2a5d7-ecbe-4300-b3e9-ea7b21108f06" providerId="ADAL" clId="{56B97E5F-FBF2-4CA1-AC83-62102CBE087E}" dt="2025-11-18T02:19:38.799" v="2917" actId="1076"/>
          <ac:spMkLst>
            <pc:docMk/>
            <pc:sldMk cId="3864394810" sldId="1077"/>
            <ac:spMk id="3" creationId="{9DA59CB0-5074-3D25-2FF6-DAA06D2E2208}"/>
          </ac:spMkLst>
        </pc:spChg>
        <pc:spChg chg="add mod">
          <ac:chgData name="Hoiem, Derek W" userId="08a2a5d7-ecbe-4300-b3e9-ea7b21108f06" providerId="ADAL" clId="{56B97E5F-FBF2-4CA1-AC83-62102CBE087E}" dt="2025-11-18T02:19:38.799" v="2917" actId="1076"/>
          <ac:spMkLst>
            <pc:docMk/>
            <pc:sldMk cId="3864394810" sldId="1077"/>
            <ac:spMk id="8" creationId="{769DFE35-B683-1300-F549-2934D034011F}"/>
          </ac:spMkLst>
        </pc:spChg>
        <pc:spChg chg="add mod">
          <ac:chgData name="Hoiem, Derek W" userId="08a2a5d7-ecbe-4300-b3e9-ea7b21108f06" providerId="ADAL" clId="{56B97E5F-FBF2-4CA1-AC83-62102CBE087E}" dt="2025-11-18T02:19:38.799" v="2917" actId="1076"/>
          <ac:spMkLst>
            <pc:docMk/>
            <pc:sldMk cId="3864394810" sldId="1077"/>
            <ac:spMk id="12" creationId="{37C9E361-3A94-0BFF-8524-126D189C93F0}"/>
          </ac:spMkLst>
        </pc:spChg>
        <pc:spChg chg="add mod">
          <ac:chgData name="Hoiem, Derek W" userId="08a2a5d7-ecbe-4300-b3e9-ea7b21108f06" providerId="ADAL" clId="{56B97E5F-FBF2-4CA1-AC83-62102CBE087E}" dt="2025-11-18T02:19:38.799" v="2917" actId="1076"/>
          <ac:spMkLst>
            <pc:docMk/>
            <pc:sldMk cId="3864394810" sldId="1077"/>
            <ac:spMk id="13" creationId="{738818E3-6CD1-48BC-6795-F5613A4D17D2}"/>
          </ac:spMkLst>
        </pc:spChg>
        <pc:spChg chg="add mod">
          <ac:chgData name="Hoiem, Derek W" userId="08a2a5d7-ecbe-4300-b3e9-ea7b21108f06" providerId="ADAL" clId="{56B97E5F-FBF2-4CA1-AC83-62102CBE087E}" dt="2025-11-18T02:19:38.799" v="2917" actId="1076"/>
          <ac:spMkLst>
            <pc:docMk/>
            <pc:sldMk cId="3864394810" sldId="1077"/>
            <ac:spMk id="15" creationId="{04257128-BC93-8AC5-6D35-AB15736ABCF8}"/>
          </ac:spMkLst>
        </pc:spChg>
        <pc:picChg chg="add mod">
          <ac:chgData name="Hoiem, Derek W" userId="08a2a5d7-ecbe-4300-b3e9-ea7b21108f06" providerId="ADAL" clId="{56B97E5F-FBF2-4CA1-AC83-62102CBE087E}" dt="2025-11-18T02:19:38.799" v="2917" actId="1076"/>
          <ac:picMkLst>
            <pc:docMk/>
            <pc:sldMk cId="3864394810" sldId="1077"/>
            <ac:picMk id="5" creationId="{4DA66C39-744A-C3C6-80A1-F87E7D7719A4}"/>
          </ac:picMkLst>
        </pc:picChg>
        <pc:picChg chg="add mod">
          <ac:chgData name="Hoiem, Derek W" userId="08a2a5d7-ecbe-4300-b3e9-ea7b21108f06" providerId="ADAL" clId="{56B97E5F-FBF2-4CA1-AC83-62102CBE087E}" dt="2025-11-18T02:19:38.799" v="2917" actId="1076"/>
          <ac:picMkLst>
            <pc:docMk/>
            <pc:sldMk cId="3864394810" sldId="1077"/>
            <ac:picMk id="7" creationId="{E254014B-9EE6-B59E-9037-C3142091E708}"/>
          </ac:picMkLst>
        </pc:picChg>
        <pc:cxnChg chg="add mod">
          <ac:chgData name="Hoiem, Derek W" userId="08a2a5d7-ecbe-4300-b3e9-ea7b21108f06" providerId="ADAL" clId="{56B97E5F-FBF2-4CA1-AC83-62102CBE087E}" dt="2025-11-18T02:19:38.799" v="2917" actId="1076"/>
          <ac:cxnSpMkLst>
            <pc:docMk/>
            <pc:sldMk cId="3864394810" sldId="1077"/>
            <ac:cxnSpMk id="10" creationId="{F8C87E2A-8E6E-7079-BC2B-5A881881F675}"/>
          </ac:cxnSpMkLst>
        </pc:cxnChg>
        <pc:cxnChg chg="add mod">
          <ac:chgData name="Hoiem, Derek W" userId="08a2a5d7-ecbe-4300-b3e9-ea7b21108f06" providerId="ADAL" clId="{56B97E5F-FBF2-4CA1-AC83-62102CBE087E}" dt="2025-11-18T02:19:38.799" v="2917" actId="1076"/>
          <ac:cxnSpMkLst>
            <pc:docMk/>
            <pc:sldMk cId="3864394810" sldId="1077"/>
            <ac:cxnSpMk id="11" creationId="{74926A15-19EB-8291-FD03-7F7410A8E294}"/>
          </ac:cxnSpMkLst>
        </pc:cxnChg>
        <pc:cxnChg chg="add mod">
          <ac:chgData name="Hoiem, Derek W" userId="08a2a5d7-ecbe-4300-b3e9-ea7b21108f06" providerId="ADAL" clId="{56B97E5F-FBF2-4CA1-AC83-62102CBE087E}" dt="2025-11-18T02:19:38.799" v="2917" actId="1076"/>
          <ac:cxnSpMkLst>
            <pc:docMk/>
            <pc:sldMk cId="3864394810" sldId="1077"/>
            <ac:cxnSpMk id="14" creationId="{CFFB9F40-DAFE-33D7-2274-E3DC1B1AD927}"/>
          </ac:cxnSpMkLst>
        </pc:cxnChg>
      </pc:sldChg>
      <pc:sldChg chg="addSp modSp new mod modAnim">
        <pc:chgData name="Hoiem, Derek W" userId="08a2a5d7-ecbe-4300-b3e9-ea7b21108f06" providerId="ADAL" clId="{56B97E5F-FBF2-4CA1-AC83-62102CBE087E}" dt="2025-11-18T03:30:34.283" v="3876"/>
        <pc:sldMkLst>
          <pc:docMk/>
          <pc:sldMk cId="1334693161" sldId="1078"/>
        </pc:sldMkLst>
        <pc:spChg chg="mod">
          <ac:chgData name="Hoiem, Derek W" userId="08a2a5d7-ecbe-4300-b3e9-ea7b21108f06" providerId="ADAL" clId="{56B97E5F-FBF2-4CA1-AC83-62102CBE087E}" dt="2025-11-17T20:02:48.028" v="965" actId="20577"/>
          <ac:spMkLst>
            <pc:docMk/>
            <pc:sldMk cId="1334693161" sldId="1078"/>
            <ac:spMk id="2" creationId="{3616C71B-DA70-E8A0-E544-47A91F0228D2}"/>
          </ac:spMkLst>
        </pc:spChg>
        <pc:picChg chg="add mod">
          <ac:chgData name="Hoiem, Derek W" userId="08a2a5d7-ecbe-4300-b3e9-ea7b21108f06" providerId="ADAL" clId="{56B97E5F-FBF2-4CA1-AC83-62102CBE087E}" dt="2025-11-18T02:19:07.592" v="2911" actId="1076"/>
          <ac:picMkLst>
            <pc:docMk/>
            <pc:sldMk cId="1334693161" sldId="1078"/>
            <ac:picMk id="1026" creationId="{01DD0690-F1D3-9DA6-EAA1-145D8A43BE3B}"/>
          </ac:picMkLst>
        </pc:picChg>
        <pc:picChg chg="add mod">
          <ac:chgData name="Hoiem, Derek W" userId="08a2a5d7-ecbe-4300-b3e9-ea7b21108f06" providerId="ADAL" clId="{56B97E5F-FBF2-4CA1-AC83-62102CBE087E}" dt="2025-11-18T02:19:05.976" v="2910" actId="1076"/>
          <ac:picMkLst>
            <pc:docMk/>
            <pc:sldMk cId="1334693161" sldId="1078"/>
            <ac:picMk id="1028" creationId="{E0987BA2-27BD-CBBD-435F-26C9C0009BA5}"/>
          </ac:picMkLst>
        </pc:picChg>
      </pc:sldChg>
      <pc:sldChg chg="addSp modSp new mod">
        <pc:chgData name="Hoiem, Derek W" userId="08a2a5d7-ecbe-4300-b3e9-ea7b21108f06" providerId="ADAL" clId="{56B97E5F-FBF2-4CA1-AC83-62102CBE087E}" dt="2025-11-17T20:02:54.532" v="982" actId="20577"/>
        <pc:sldMkLst>
          <pc:docMk/>
          <pc:sldMk cId="2384176774" sldId="1079"/>
        </pc:sldMkLst>
        <pc:spChg chg="mod">
          <ac:chgData name="Hoiem, Derek W" userId="08a2a5d7-ecbe-4300-b3e9-ea7b21108f06" providerId="ADAL" clId="{56B97E5F-FBF2-4CA1-AC83-62102CBE087E}" dt="2025-11-17T20:02:54.532" v="982" actId="20577"/>
          <ac:spMkLst>
            <pc:docMk/>
            <pc:sldMk cId="2384176774" sldId="1079"/>
            <ac:spMk id="2" creationId="{41497401-36E9-E0C4-FD3C-AF4866EA5F7C}"/>
          </ac:spMkLst>
        </pc:spChg>
        <pc:picChg chg="add mod">
          <ac:chgData name="Hoiem, Derek W" userId="08a2a5d7-ecbe-4300-b3e9-ea7b21108f06" providerId="ADAL" clId="{56B97E5F-FBF2-4CA1-AC83-62102CBE087E}" dt="2025-11-17T20:02:35.820" v="945" actId="1076"/>
          <ac:picMkLst>
            <pc:docMk/>
            <pc:sldMk cId="2384176774" sldId="1079"/>
            <ac:picMk id="2050" creationId="{9CCDB2BC-8FC2-2091-4CD0-BB1AD0C2AEB0}"/>
          </ac:picMkLst>
        </pc:picChg>
      </pc:sldChg>
      <pc:sldChg chg="modSp new del mod">
        <pc:chgData name="Hoiem, Derek W" userId="08a2a5d7-ecbe-4300-b3e9-ea7b21108f06" providerId="ADAL" clId="{56B97E5F-FBF2-4CA1-AC83-62102CBE087E}" dt="2025-11-18T01:54:22.611" v="1126" actId="47"/>
        <pc:sldMkLst>
          <pc:docMk/>
          <pc:sldMk cId="1412969747" sldId="1080"/>
        </pc:sldMkLst>
        <pc:spChg chg="mod">
          <ac:chgData name="Hoiem, Derek W" userId="08a2a5d7-ecbe-4300-b3e9-ea7b21108f06" providerId="ADAL" clId="{56B97E5F-FBF2-4CA1-AC83-62102CBE087E}" dt="2025-11-18T01:49:58.595" v="1046" actId="20577"/>
          <ac:spMkLst>
            <pc:docMk/>
            <pc:sldMk cId="1412969747" sldId="1080"/>
            <ac:spMk id="2" creationId="{EC0B6AC5-8D31-0608-7433-6AA0AFC0E760}"/>
          </ac:spMkLst>
        </pc:spChg>
        <pc:spChg chg="mod">
          <ac:chgData name="Hoiem, Derek W" userId="08a2a5d7-ecbe-4300-b3e9-ea7b21108f06" providerId="ADAL" clId="{56B97E5F-FBF2-4CA1-AC83-62102CBE087E}" dt="2025-11-18T01:52:18.007" v="1125" actId="20577"/>
          <ac:spMkLst>
            <pc:docMk/>
            <pc:sldMk cId="1412969747" sldId="1080"/>
            <ac:spMk id="3" creationId="{B1E0D637-A335-5ECE-999B-A75A747875F1}"/>
          </ac:spMkLst>
        </pc:spChg>
      </pc:sldChg>
      <pc:sldChg chg="addSp modSp new mod">
        <pc:chgData name="Hoiem, Derek W" userId="08a2a5d7-ecbe-4300-b3e9-ea7b21108f06" providerId="ADAL" clId="{56B97E5F-FBF2-4CA1-AC83-62102CBE087E}" dt="2025-11-18T02:19:24.065" v="2915" actId="15"/>
        <pc:sldMkLst>
          <pc:docMk/>
          <pc:sldMk cId="2386335236" sldId="1080"/>
        </pc:sldMkLst>
        <pc:spChg chg="mod">
          <ac:chgData name="Hoiem, Derek W" userId="08a2a5d7-ecbe-4300-b3e9-ea7b21108f06" providerId="ADAL" clId="{56B97E5F-FBF2-4CA1-AC83-62102CBE087E}" dt="2025-11-18T01:56:21.343" v="1156" actId="113"/>
          <ac:spMkLst>
            <pc:docMk/>
            <pc:sldMk cId="2386335236" sldId="1080"/>
            <ac:spMk id="2" creationId="{379A5280-C672-479A-F4A1-2067F099F030}"/>
          </ac:spMkLst>
        </pc:spChg>
        <pc:spChg chg="mod">
          <ac:chgData name="Hoiem, Derek W" userId="08a2a5d7-ecbe-4300-b3e9-ea7b21108f06" providerId="ADAL" clId="{56B97E5F-FBF2-4CA1-AC83-62102CBE087E}" dt="2025-11-18T02:19:24.065" v="2915" actId="15"/>
          <ac:spMkLst>
            <pc:docMk/>
            <pc:sldMk cId="2386335236" sldId="1080"/>
            <ac:spMk id="3" creationId="{1E1B4382-B01D-E7E0-F564-B04D9635B0D3}"/>
          </ac:spMkLst>
        </pc:spChg>
        <pc:spChg chg="add mod">
          <ac:chgData name="Hoiem, Derek W" userId="08a2a5d7-ecbe-4300-b3e9-ea7b21108f06" providerId="ADAL" clId="{56B97E5F-FBF2-4CA1-AC83-62102CBE087E}" dt="2025-11-18T02:04:29.134" v="1621"/>
          <ac:spMkLst>
            <pc:docMk/>
            <pc:sldMk cId="2386335236" sldId="1080"/>
            <ac:spMk id="6" creationId="{313FA1DC-19F3-ADCF-065E-C5E8849EAC69}"/>
          </ac:spMkLst>
        </pc:spChg>
        <pc:picChg chg="add mod">
          <ac:chgData name="Hoiem, Derek W" userId="08a2a5d7-ecbe-4300-b3e9-ea7b21108f06" providerId="ADAL" clId="{56B97E5F-FBF2-4CA1-AC83-62102CBE087E}" dt="2025-11-18T02:03:42.848" v="1485" actId="1076"/>
          <ac:picMkLst>
            <pc:docMk/>
            <pc:sldMk cId="2386335236" sldId="1080"/>
            <ac:picMk id="5" creationId="{93D81C2C-E3F0-3AAD-9ABE-3DB3A821E600}"/>
          </ac:picMkLst>
        </pc:picChg>
        <pc:cxnChg chg="add mod">
          <ac:chgData name="Hoiem, Derek W" userId="08a2a5d7-ecbe-4300-b3e9-ea7b21108f06" providerId="ADAL" clId="{56B97E5F-FBF2-4CA1-AC83-62102CBE087E}" dt="2025-11-18T02:04:49.469" v="1626" actId="14100"/>
          <ac:cxnSpMkLst>
            <pc:docMk/>
            <pc:sldMk cId="2386335236" sldId="1080"/>
            <ac:cxnSpMk id="7" creationId="{841FBC5D-4E6D-1ACB-46FE-F5FA4F6EF545}"/>
          </ac:cxnSpMkLst>
        </pc:cxnChg>
        <pc:cxnChg chg="add mod">
          <ac:chgData name="Hoiem, Derek W" userId="08a2a5d7-ecbe-4300-b3e9-ea7b21108f06" providerId="ADAL" clId="{56B97E5F-FBF2-4CA1-AC83-62102CBE087E}" dt="2025-11-18T02:04:46.769" v="1625" actId="14100"/>
          <ac:cxnSpMkLst>
            <pc:docMk/>
            <pc:sldMk cId="2386335236" sldId="1080"/>
            <ac:cxnSpMk id="8" creationId="{6A0F53E8-6DEF-3B6F-9925-1357505F7BEF}"/>
          </ac:cxnSpMkLst>
        </pc:cxnChg>
      </pc:sldChg>
      <pc:sldChg chg="addSp delSp modSp new mod">
        <pc:chgData name="Hoiem, Derek W" userId="08a2a5d7-ecbe-4300-b3e9-ea7b21108f06" providerId="ADAL" clId="{56B97E5F-FBF2-4CA1-AC83-62102CBE087E}" dt="2025-11-18T03:23:06.232" v="3536" actId="962"/>
        <pc:sldMkLst>
          <pc:docMk/>
          <pc:sldMk cId="115570146" sldId="1081"/>
        </pc:sldMkLst>
        <pc:spChg chg="mod">
          <ac:chgData name="Hoiem, Derek W" userId="08a2a5d7-ecbe-4300-b3e9-ea7b21108f06" providerId="ADAL" clId="{56B97E5F-FBF2-4CA1-AC83-62102CBE087E}" dt="2025-11-18T03:08:08.497" v="3505" actId="20577"/>
          <ac:spMkLst>
            <pc:docMk/>
            <pc:sldMk cId="115570146" sldId="1081"/>
            <ac:spMk id="2" creationId="{B41F4A31-51E2-B09D-8C7B-CDC4423A5F00}"/>
          </ac:spMkLst>
        </pc:spChg>
        <pc:spChg chg="del mod">
          <ac:chgData name="Hoiem, Derek W" userId="08a2a5d7-ecbe-4300-b3e9-ea7b21108f06" providerId="ADAL" clId="{56B97E5F-FBF2-4CA1-AC83-62102CBE087E}" dt="2025-11-18T03:08:21.661" v="3506" actId="478"/>
          <ac:spMkLst>
            <pc:docMk/>
            <pc:sldMk cId="115570146" sldId="1081"/>
            <ac:spMk id="3" creationId="{85582126-3995-2A20-ED72-6DDCD6CA0F2B}"/>
          </ac:spMkLst>
        </pc:spChg>
        <pc:spChg chg="add del mod">
          <ac:chgData name="Hoiem, Derek W" userId="08a2a5d7-ecbe-4300-b3e9-ea7b21108f06" providerId="ADAL" clId="{56B97E5F-FBF2-4CA1-AC83-62102CBE087E}" dt="2025-11-18T03:22:44.121" v="3530" actId="478"/>
          <ac:spMkLst>
            <pc:docMk/>
            <pc:sldMk cId="115570146" sldId="1081"/>
            <ac:spMk id="4" creationId="{B62A607F-83CB-D17B-1D0C-2150FDB8A299}"/>
          </ac:spMkLst>
        </pc:spChg>
        <pc:spChg chg="add mod">
          <ac:chgData name="Hoiem, Derek W" userId="08a2a5d7-ecbe-4300-b3e9-ea7b21108f06" providerId="ADAL" clId="{56B97E5F-FBF2-4CA1-AC83-62102CBE087E}" dt="2025-11-18T03:23:06.232" v="3536" actId="962"/>
          <ac:spMkLst>
            <pc:docMk/>
            <pc:sldMk cId="115570146" sldId="1081"/>
            <ac:spMk id="6" creationId="{758E8971-BC48-A6F4-5655-59054D13856C}"/>
          </ac:spMkLst>
        </pc:spChg>
        <pc:picChg chg="add mod">
          <ac:chgData name="Hoiem, Derek W" userId="08a2a5d7-ecbe-4300-b3e9-ea7b21108f06" providerId="ADAL" clId="{56B97E5F-FBF2-4CA1-AC83-62102CBE087E}" dt="2025-11-18T03:23:06.232" v="3536" actId="962"/>
          <ac:picMkLst>
            <pc:docMk/>
            <pc:sldMk cId="115570146" sldId="1081"/>
            <ac:picMk id="8" creationId="{DD41818F-36E7-43C2-9646-C30EFC8C11A1}"/>
          </ac:picMkLst>
        </pc:picChg>
      </pc:sldChg>
      <pc:sldChg chg="addSp modSp new mod">
        <pc:chgData name="Hoiem, Derek W" userId="08a2a5d7-ecbe-4300-b3e9-ea7b21108f06" providerId="ADAL" clId="{56B97E5F-FBF2-4CA1-AC83-62102CBE087E}" dt="2025-11-18T02:17:40.911" v="2769" actId="20577"/>
        <pc:sldMkLst>
          <pc:docMk/>
          <pc:sldMk cId="281058314" sldId="1082"/>
        </pc:sldMkLst>
        <pc:spChg chg="mod">
          <ac:chgData name="Hoiem, Derek W" userId="08a2a5d7-ecbe-4300-b3e9-ea7b21108f06" providerId="ADAL" clId="{56B97E5F-FBF2-4CA1-AC83-62102CBE087E}" dt="2025-11-18T02:17:26.795" v="2766" actId="20577"/>
          <ac:spMkLst>
            <pc:docMk/>
            <pc:sldMk cId="281058314" sldId="1082"/>
            <ac:spMk id="2" creationId="{9233ACBF-671A-2EF9-7CC3-7757B259A6CF}"/>
          </ac:spMkLst>
        </pc:spChg>
        <pc:spChg chg="mod">
          <ac:chgData name="Hoiem, Derek W" userId="08a2a5d7-ecbe-4300-b3e9-ea7b21108f06" providerId="ADAL" clId="{56B97E5F-FBF2-4CA1-AC83-62102CBE087E}" dt="2025-11-18T02:17:40.911" v="2769" actId="20577"/>
          <ac:spMkLst>
            <pc:docMk/>
            <pc:sldMk cId="281058314" sldId="1082"/>
            <ac:spMk id="3" creationId="{A4CFAF04-1924-3253-0B02-8164BD0A63A6}"/>
          </ac:spMkLst>
        </pc:spChg>
        <pc:spChg chg="add">
          <ac:chgData name="Hoiem, Derek W" userId="08a2a5d7-ecbe-4300-b3e9-ea7b21108f06" providerId="ADAL" clId="{56B97E5F-FBF2-4CA1-AC83-62102CBE087E}" dt="2025-11-18T02:15:54.004" v="2555"/>
          <ac:spMkLst>
            <pc:docMk/>
            <pc:sldMk cId="281058314" sldId="1082"/>
            <ac:spMk id="4" creationId="{92CB3A75-37A4-7882-4140-71738E227585}"/>
          </ac:spMkLst>
        </pc:spChg>
        <pc:spChg chg="add">
          <ac:chgData name="Hoiem, Derek W" userId="08a2a5d7-ecbe-4300-b3e9-ea7b21108f06" providerId="ADAL" clId="{56B97E5F-FBF2-4CA1-AC83-62102CBE087E}" dt="2025-11-18T02:15:57.968" v="2556"/>
          <ac:spMkLst>
            <pc:docMk/>
            <pc:sldMk cId="281058314" sldId="1082"/>
            <ac:spMk id="5" creationId="{ECE1B394-8B11-DA3E-BFD7-5B3F0D56F46A}"/>
          </ac:spMkLst>
        </pc:spChg>
      </pc:sldChg>
      <pc:sldChg chg="modSp add mod">
        <pc:chgData name="Hoiem, Derek W" userId="08a2a5d7-ecbe-4300-b3e9-ea7b21108f06" providerId="ADAL" clId="{56B97E5F-FBF2-4CA1-AC83-62102CBE087E}" dt="2025-11-18T03:23:30.264" v="3539" actId="20577"/>
        <pc:sldMkLst>
          <pc:docMk/>
          <pc:sldMk cId="3320438106" sldId="1083"/>
        </pc:sldMkLst>
        <pc:spChg chg="mod">
          <ac:chgData name="Hoiem, Derek W" userId="08a2a5d7-ecbe-4300-b3e9-ea7b21108f06" providerId="ADAL" clId="{56B97E5F-FBF2-4CA1-AC83-62102CBE087E}" dt="2025-11-18T03:23:30.264" v="3539" actId="20577"/>
          <ac:spMkLst>
            <pc:docMk/>
            <pc:sldMk cId="3320438106" sldId="1083"/>
            <ac:spMk id="2" creationId="{31C35072-2EAE-61BA-0CEF-CB91BA8CA55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fontAlgn="auto">
              <a:spcBef>
                <a:spcPts val="0"/>
              </a:spcBef>
              <a:spcAft>
                <a:spcPts val="0"/>
              </a:spcAft>
              <a:defRPr sz="1200">
                <a:latin typeface="+mn-lt"/>
              </a:defRPr>
            </a:lvl1pPr>
          </a:lstStyle>
          <a:p>
            <a:pPr>
              <a:defRPr/>
            </a:pPr>
            <a:fld id="{F26379A4-E3D8-4BFF-B335-84A42BDB90BB}" type="datetimeFigureOut">
              <a:rPr lang="en-US"/>
              <a:pPr>
                <a:defRPr/>
              </a:pPr>
              <a:t>11/16/2025</a:t>
            </a:fld>
            <a:endParaRPr lang="en-US"/>
          </a:p>
        </p:txBody>
      </p:sp>
      <p:sp>
        <p:nvSpPr>
          <p:cNvPr id="4" name="Slide Image Placeholder 3"/>
          <p:cNvSpPr>
            <a:spLocks noGrp="1" noRot="1" noChangeAspect="1"/>
          </p:cNvSpPr>
          <p:nvPr>
            <p:ph type="sldImg" idx="2"/>
          </p:nvPr>
        </p:nvSpPr>
        <p:spPr>
          <a:xfrm>
            <a:off x="425450" y="692150"/>
            <a:ext cx="6159500" cy="3463925"/>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fontAlgn="auto">
              <a:spcBef>
                <a:spcPts val="0"/>
              </a:spcBef>
              <a:spcAft>
                <a:spcPts val="0"/>
              </a:spcAft>
              <a:defRPr sz="1200">
                <a:latin typeface="+mn-lt"/>
              </a:defRPr>
            </a:lvl1pPr>
          </a:lstStyle>
          <a:p>
            <a:pPr>
              <a:defRPr/>
            </a:pPr>
            <a:fld id="{D2B94B3A-2FE2-4C1A-8A43-CDED18E15F68}" type="slidenum">
              <a:rPr lang="en-US"/>
              <a:pPr>
                <a:defRPr/>
              </a:pPr>
              <a:t>‹#›</a:t>
            </a:fld>
            <a:endParaRPr lang="en-US"/>
          </a:p>
        </p:txBody>
      </p:sp>
    </p:spTree>
    <p:extLst>
      <p:ext uri="{BB962C8B-B14F-4D97-AF65-F5344CB8AC3E}">
        <p14:creationId xmlns:p14="http://schemas.microsoft.com/office/powerpoint/2010/main" val="37627389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1</a:t>
            </a:fld>
            <a:endParaRPr lang="en-US"/>
          </a:p>
        </p:txBody>
      </p:sp>
    </p:spTree>
    <p:extLst>
      <p:ext uri="{BB962C8B-B14F-4D97-AF65-F5344CB8AC3E}">
        <p14:creationId xmlns:p14="http://schemas.microsoft.com/office/powerpoint/2010/main" val="212807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4</a:t>
            </a:fld>
            <a:endParaRPr lang="en-US"/>
          </a:p>
        </p:txBody>
      </p:sp>
    </p:spTree>
    <p:extLst>
      <p:ext uri="{BB962C8B-B14F-4D97-AF65-F5344CB8AC3E}">
        <p14:creationId xmlns:p14="http://schemas.microsoft.com/office/powerpoint/2010/main" val="1148238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22</a:t>
            </a:fld>
            <a:endParaRPr lang="en-US"/>
          </a:p>
        </p:txBody>
      </p:sp>
    </p:spTree>
    <p:extLst>
      <p:ext uri="{BB962C8B-B14F-4D97-AF65-F5344CB8AC3E}">
        <p14:creationId xmlns:p14="http://schemas.microsoft.com/office/powerpoint/2010/main" val="3822631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46</a:t>
            </a:fld>
            <a:endParaRPr lang="en-US"/>
          </a:p>
        </p:txBody>
      </p:sp>
    </p:spTree>
    <p:extLst>
      <p:ext uri="{BB962C8B-B14F-4D97-AF65-F5344CB8AC3E}">
        <p14:creationId xmlns:p14="http://schemas.microsoft.com/office/powerpoint/2010/main" val="55092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p:spPr>
        <p:txBody>
          <a:bodyPr>
            <a:normAutofit/>
          </a:bodyPr>
          <a:lstStyle>
            <a:lvl1pPr algn="ctr">
              <a:defRPr sz="4000"/>
            </a:lvl1pPr>
          </a:lstStyle>
          <a:p>
            <a:r>
              <a:rPr lang="en-US"/>
              <a:t>Click to edit Master title style</a:t>
            </a:r>
          </a:p>
        </p:txBody>
      </p:sp>
      <p:sp>
        <p:nvSpPr>
          <p:cNvPr id="3" name="Subtitle 2"/>
          <p:cNvSpPr>
            <a:spLocks noGrp="1"/>
          </p:cNvSpPr>
          <p:nvPr>
            <p:ph type="subTitle" idx="1"/>
          </p:nvPr>
        </p:nvSpPr>
        <p:spPr>
          <a:xfrm>
            <a:off x="1828800" y="3355975"/>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91CDB59-9847-4CB0-83F0-A7D794EE9A4F}" type="datetimeFigureOut">
              <a:rPr lang="en-US"/>
              <a:pPr>
                <a:defRPr/>
              </a:pPr>
              <a:t>11/16/2025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CF8B48-BF4E-49AE-9E1F-7170C40F465C}" type="slidenum">
              <a:rPr lang="en-US"/>
              <a:pPr>
                <a:defRPr/>
              </a:pPr>
              <a:t>‹#›</a:t>
            </a:fld>
            <a:endParaRPr lang="en-US"/>
          </a:p>
        </p:txBody>
      </p:sp>
    </p:spTree>
    <p:extLst>
      <p:ext uri="{BB962C8B-B14F-4D97-AF65-F5344CB8AC3E}">
        <p14:creationId xmlns:p14="http://schemas.microsoft.com/office/powerpoint/2010/main" val="1437462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93B33F-6BFD-4001-B747-0DC3428FE28C}" type="datetimeFigureOut">
              <a:rPr lang="en-US"/>
              <a:pPr>
                <a:defRPr/>
              </a:pPr>
              <a:t>11/16/2025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CB2E6C-4FFF-4E1B-AD2B-11442CEE8D7A}" type="slidenum">
              <a:rPr lang="en-US"/>
              <a:pPr>
                <a:defRPr/>
              </a:pPr>
              <a:t>‹#›</a:t>
            </a:fld>
            <a:endParaRPr lang="en-US"/>
          </a:p>
        </p:txBody>
      </p:sp>
    </p:spTree>
    <p:extLst>
      <p:ext uri="{BB962C8B-B14F-4D97-AF65-F5344CB8AC3E}">
        <p14:creationId xmlns:p14="http://schemas.microsoft.com/office/powerpoint/2010/main" val="2328024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EB6FFEC-4831-46C6-A327-7BAF7D94ADE6}" type="datetimeFigureOut">
              <a:rPr lang="en-US"/>
              <a:pPr>
                <a:defRPr/>
              </a:pPr>
              <a:t>11/16/2025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A9E7E0-0D14-44D8-9313-41CECFC160D2}" type="slidenum">
              <a:rPr lang="en-US"/>
              <a:pPr>
                <a:defRPr/>
              </a:pPr>
              <a:t>‹#›</a:t>
            </a:fld>
            <a:endParaRPr lang="en-US"/>
          </a:p>
        </p:txBody>
      </p:sp>
    </p:spTree>
    <p:extLst>
      <p:ext uri="{BB962C8B-B14F-4D97-AF65-F5344CB8AC3E}">
        <p14:creationId xmlns:p14="http://schemas.microsoft.com/office/powerpoint/2010/main" val="2276859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10363200" cy="838200"/>
          </a:xfrm>
        </p:spPr>
        <p:txBody>
          <a:bodyPr/>
          <a:lstStyle/>
          <a:p>
            <a:r>
              <a:rPr lang="en-US"/>
              <a:t>Click to edit Master title style</a:t>
            </a:r>
          </a:p>
        </p:txBody>
      </p:sp>
      <p:sp>
        <p:nvSpPr>
          <p:cNvPr id="3" name="Text Placeholder 2"/>
          <p:cNvSpPr>
            <a:spLocks noGrp="1"/>
          </p:cNvSpPr>
          <p:nvPr>
            <p:ph type="body" sz="half" idx="1"/>
          </p:nvPr>
        </p:nvSpPr>
        <p:spPr>
          <a:xfrm>
            <a:off x="914400" y="914400"/>
            <a:ext cx="508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08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0469B44-1AC8-41C4-A103-515B4A29B5FE}" type="slidenum">
              <a:rPr lang="en-US"/>
              <a:pPr>
                <a:defRPr/>
              </a:pPr>
              <a:t>‹#›</a:t>
            </a:fld>
            <a:endParaRPr lang="en-US"/>
          </a:p>
        </p:txBody>
      </p:sp>
    </p:spTree>
    <p:extLst>
      <p:ext uri="{BB962C8B-B14F-4D97-AF65-F5344CB8AC3E}">
        <p14:creationId xmlns:p14="http://schemas.microsoft.com/office/powerpoint/2010/main" val="3572901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nvPr>
        </p:nvSpPr>
        <p:spPr>
          <a:xfrm>
            <a:off x="609600" y="990600"/>
            <a:ext cx="109728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89F516E0-6A50-4836-B4F5-3524719C157E}" type="datetimeFigureOut">
              <a:rPr lang="en-US"/>
              <a:pPr>
                <a:defRPr/>
              </a:pPr>
              <a:t>11/16/2025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86343F-BABC-41F6-9B0C-D812C1D8CDD5}" type="slidenum">
              <a:rPr lang="en-US"/>
              <a:pPr>
                <a:defRPr/>
              </a:pPr>
              <a:t>‹#›</a:t>
            </a:fld>
            <a:endParaRPr lang="en-US"/>
          </a:p>
        </p:txBody>
      </p:sp>
    </p:spTree>
    <p:extLst>
      <p:ext uri="{BB962C8B-B14F-4D97-AF65-F5344CB8AC3E}">
        <p14:creationId xmlns:p14="http://schemas.microsoft.com/office/powerpoint/2010/main" val="484011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BE29210-9692-4612-B68C-365DB2DCEB60}" type="datetimeFigureOut">
              <a:rPr lang="en-US"/>
              <a:pPr>
                <a:defRPr/>
              </a:pPr>
              <a:t>11/16/2025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894632-D59F-418A-A674-10C96B10F321}" type="slidenum">
              <a:rPr lang="en-US"/>
              <a:pPr>
                <a:defRPr/>
              </a:pPr>
              <a:t>‹#›</a:t>
            </a:fld>
            <a:endParaRPr lang="en-US"/>
          </a:p>
        </p:txBody>
      </p:sp>
    </p:spTree>
    <p:extLst>
      <p:ext uri="{BB962C8B-B14F-4D97-AF65-F5344CB8AC3E}">
        <p14:creationId xmlns:p14="http://schemas.microsoft.com/office/powerpoint/2010/main" val="225334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4F28997-0822-40EB-BD32-4D63A7ECDE75}" type="datetimeFigureOut">
              <a:rPr lang="en-US"/>
              <a:pPr>
                <a:defRPr/>
              </a:pPr>
              <a:t>11/16/2025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766A0E-5411-46C2-B90D-692530250472}" type="slidenum">
              <a:rPr lang="en-US"/>
              <a:pPr>
                <a:defRPr/>
              </a:pPr>
              <a:t>‹#›</a:t>
            </a:fld>
            <a:endParaRPr lang="en-US"/>
          </a:p>
        </p:txBody>
      </p:sp>
    </p:spTree>
    <p:extLst>
      <p:ext uri="{BB962C8B-B14F-4D97-AF65-F5344CB8AC3E}">
        <p14:creationId xmlns:p14="http://schemas.microsoft.com/office/powerpoint/2010/main" val="320872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D355DC6-C35C-4D7B-945F-1FFE93FDF03C}" type="datetimeFigureOut">
              <a:rPr lang="en-US"/>
              <a:pPr>
                <a:defRPr/>
              </a:pPr>
              <a:t>11/16/2025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D92B30-C64E-44CD-9B62-28AA39DB002A}" type="slidenum">
              <a:rPr lang="en-US"/>
              <a:pPr>
                <a:defRPr/>
              </a:pPr>
              <a:t>‹#›</a:t>
            </a:fld>
            <a:endParaRPr lang="en-US"/>
          </a:p>
        </p:txBody>
      </p:sp>
    </p:spTree>
    <p:extLst>
      <p:ext uri="{BB962C8B-B14F-4D97-AF65-F5344CB8AC3E}">
        <p14:creationId xmlns:p14="http://schemas.microsoft.com/office/powerpoint/2010/main" val="19914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8005BE7-A753-49C8-8F67-2864F2426999}" type="datetimeFigureOut">
              <a:rPr lang="en-US"/>
              <a:pPr>
                <a:defRPr/>
              </a:pPr>
              <a:t>11/16/2025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C6BE5C1-B568-4119-8891-941DF9CD864D}" type="slidenum">
              <a:rPr lang="en-US"/>
              <a:pPr>
                <a:defRPr/>
              </a:pPr>
              <a:t>‹#›</a:t>
            </a:fld>
            <a:endParaRPr lang="en-US"/>
          </a:p>
        </p:txBody>
      </p:sp>
    </p:spTree>
    <p:extLst>
      <p:ext uri="{BB962C8B-B14F-4D97-AF65-F5344CB8AC3E}">
        <p14:creationId xmlns:p14="http://schemas.microsoft.com/office/powerpoint/2010/main" val="1043256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8B695D-2A2C-4639-A181-438653FF3B45}" type="datetimeFigureOut">
              <a:rPr lang="en-US"/>
              <a:pPr>
                <a:defRPr/>
              </a:pPr>
              <a:t>11/16/2025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732D524-F789-4380-A657-4CB0BC42EB4D}" type="slidenum">
              <a:rPr lang="en-US"/>
              <a:pPr>
                <a:defRPr/>
              </a:pPr>
              <a:t>‹#›</a:t>
            </a:fld>
            <a:endParaRPr lang="en-US"/>
          </a:p>
        </p:txBody>
      </p:sp>
    </p:spTree>
    <p:extLst>
      <p:ext uri="{BB962C8B-B14F-4D97-AF65-F5344CB8AC3E}">
        <p14:creationId xmlns:p14="http://schemas.microsoft.com/office/powerpoint/2010/main" val="2033192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4CA1EB5-3BBD-4BFE-B3FA-132A5A21529B}" type="datetimeFigureOut">
              <a:rPr lang="en-US"/>
              <a:pPr>
                <a:defRPr/>
              </a:pPr>
              <a:t>11/16/2025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BF5C7D-ADCC-4C79-98CF-A8133849A689}" type="slidenum">
              <a:rPr lang="en-US"/>
              <a:pPr>
                <a:defRPr/>
              </a:pPr>
              <a:t>‹#›</a:t>
            </a:fld>
            <a:endParaRPr lang="en-US"/>
          </a:p>
        </p:txBody>
      </p:sp>
    </p:spTree>
    <p:extLst>
      <p:ext uri="{BB962C8B-B14F-4D97-AF65-F5344CB8AC3E}">
        <p14:creationId xmlns:p14="http://schemas.microsoft.com/office/powerpoint/2010/main" val="964113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4CB394C-40CA-49C5-92BA-47991F4D25CF}" type="datetimeFigureOut">
              <a:rPr lang="en-US"/>
              <a:pPr>
                <a:defRPr/>
              </a:pPr>
              <a:t>11/16/2025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21A59F-F3EF-4649-A68C-8619606AB4AB}" type="slidenum">
              <a:rPr lang="en-US"/>
              <a:pPr>
                <a:defRPr/>
              </a:pPr>
              <a:t>‹#›</a:t>
            </a:fld>
            <a:endParaRPr lang="en-US"/>
          </a:p>
        </p:txBody>
      </p:sp>
    </p:spTree>
    <p:extLst>
      <p:ext uri="{BB962C8B-B14F-4D97-AF65-F5344CB8AC3E}">
        <p14:creationId xmlns:p14="http://schemas.microsoft.com/office/powerpoint/2010/main" val="2085697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066800"/>
            <a:ext cx="10972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BC265AF-F096-4C65-BDFD-F4EDA2A4BE8F}" type="datetimeFigureOut">
              <a:rPr lang="en-US"/>
              <a:pPr>
                <a:defRPr/>
              </a:pPr>
              <a:t>11/16/2025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1120C53-826E-4EE9-BE67-E92EA16E1D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arxiv.org/abs/1905.10437" TargetMode="External"/><Relationship Id="rId2" Type="http://schemas.openxmlformats.org/officeDocument/2006/relationships/hyperlink" Target="https://arxiv.org/abs/2002.02887"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arxiv.org/abs/1905.10437" TargetMode="External"/><Relationship Id="rId2" Type="http://schemas.openxmlformats.org/officeDocument/2006/relationships/hyperlink" Target="https://arxiv.org/abs/2002.02887"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tinyurl.com/AML441-L23"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24.wmf"/></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40.wmf"/></Relationships>
</file>

<file path=ppt/slides/_rels/slide32.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hyperlink" Target="https://towardsdatascience.com/audio-deep-learning-made-simple-part-1-state-of-the-art-techniques-da1d3dff2504" TargetMode="External"/><Relationship Id="rId5" Type="http://schemas.openxmlformats.org/officeDocument/2006/relationships/hyperlink" Target="https://commons.wikimedia.org/wiki/File:Signal_Sampling.png" TargetMode="External"/><Relationship Id="rId4" Type="http://schemas.openxmlformats.org/officeDocument/2006/relationships/hyperlink" Target="https://www.phys.uconn.edu/~gibson/Notes/Section4_2/Image93.gi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commons.wikimedia.org/wiki/File:FFT-Time-Frequency-View.png" TargetMode="External"/><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hyperlink" Target="https://towardsdatascience.com/audio-deep-learning-made-simple-part-1-state-of-the-art-techniques-da1d3dff2504" TargetMode="Externa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hyperlink" Target="https://towardsdatascience.com/audio-deep-learning-made-simple-part-2-why-mel-spectrograms-perform-better-aad889a93505"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towardsdatascience.com/audio-deep-learning-made-simple-part-2-why-mel-spectrograms-perform-better-aad889a93505" TargetMode="External"/><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towardsdatascience.com/audio-deep-learning-made-simple-sound-classification-step-by-step-cebc936bbe5" TargetMode="External"/><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towardsdatascience.com/audio-deep-learning-made-simple-automatic-speech-recognition-asr-how-it-works-716cfce4c706" TargetMode="External"/><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hyperlink" Target="https://towardsdatascience.com/audio-deep-learning-made-simple-automatic-speech-recognition-asr-how-it-works-716cfce4c706"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mathworks.com/help/signal/ug/signal-smoothing.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hyperlink" Target="https://towardsdatascience.com/audio-deep-learning-made-simple-automatic-speech-recognition-asr-how-it-works-716cfce4c706"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hyperlink" Target="https://towardsdatascience.com/audio-deep-learning-made-simple-automatic-speech-recognition-asr-how-it-works-716cfce4c706" TargetMode="External"/><Relationship Id="rId5" Type="http://schemas.openxmlformats.org/officeDocument/2006/relationships/image" Target="../media/image57.png"/><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hyperlink" Target="https://towardsdatascience.com/audio-deep-learning-made-simple-automatic-speech-recognition-asr-how-it-works-716cfce4c706" TargetMode="External"/><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pytorch.org/audio/stable/index.html" TargetMode="External"/><Relationship Id="rId2" Type="http://schemas.openxmlformats.org/officeDocument/2006/relationships/hyperlink" Target="https://librosa.org/doc/latest/index.html" TargetMode="External"/><Relationship Id="rId1" Type="http://schemas.openxmlformats.org/officeDocument/2006/relationships/slideLayout" Target="../slideLayouts/slideLayout2.xml"/><Relationship Id="rId5" Type="http://schemas.openxmlformats.org/officeDocument/2006/relationships/hyperlink" Target="https://huggingface.co/docs/transformers/tasks/audio_classification" TargetMode="External"/><Relationship Id="rId4" Type="http://schemas.openxmlformats.org/officeDocument/2006/relationships/hyperlink" Target="https://wiki.python.org/moin/Audio/"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github.com/MoonshotAI/Kimi-Audio" TargetMode="External"/><Relationship Id="rId3" Type="http://schemas.openxmlformats.org/officeDocument/2006/relationships/hyperlink" Target="https://github.com/m-bain/whisperX" TargetMode="External"/><Relationship Id="rId7" Type="http://schemas.openxmlformats.org/officeDocument/2006/relationships/hyperlink" Target="https://huggingface.co/Qwen/Qwen-Audio" TargetMode="External"/><Relationship Id="rId2" Type="http://schemas.openxmlformats.org/officeDocument/2006/relationships/hyperlink" Target="https://metis-demo.github.io/" TargetMode="External"/><Relationship Id="rId1" Type="http://schemas.openxmlformats.org/officeDocument/2006/relationships/slideLayout" Target="../slideLayouts/slideLayout2.xml"/><Relationship Id="rId6" Type="http://schemas.openxmlformats.org/officeDocument/2006/relationships/hyperlink" Target="https://github.com/yangdongchao/UniAudio" TargetMode="External"/><Relationship Id="rId5" Type="http://schemas.openxmlformats.org/officeDocument/2006/relationships/hyperlink" Target="https://audiocraft.metademolab.com/musicgen.html" TargetMode="External"/><Relationship Id="rId10" Type="http://schemas.openxmlformats.org/officeDocument/2006/relationships/hyperlink" Target="https://earthspecies.github.io/naturelm-audio-demo/" TargetMode="External"/><Relationship Id="rId4" Type="http://schemas.openxmlformats.org/officeDocument/2006/relationships/hyperlink" Target="https://github.com/spotify-research/llark" TargetMode="External"/><Relationship Id="rId9" Type="http://schemas.openxmlformats.org/officeDocument/2006/relationships/hyperlink" Target="https://github.com/earthspecies/aves"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tinyurl.com/AML441-L23"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suno.com/song/eb2a33d3-aa01-466f-8d4b-a8ebcb49ced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suno.com/song/2cdf6a66-7a1a-4b2f-afff-507d8554b610"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5FBA29-3898-A832-C86E-B84A7E7B61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016" y="0"/>
            <a:ext cx="6858000" cy="6858000"/>
          </a:xfrm>
          <a:prstGeom prst="rect">
            <a:avLst/>
          </a:prstGeom>
        </p:spPr>
      </p:pic>
      <p:sp>
        <p:nvSpPr>
          <p:cNvPr id="40" name="Rectangle 39">
            <a:extLst>
              <a:ext uri="{FF2B5EF4-FFF2-40B4-BE49-F238E27FC236}">
                <a16:creationId xmlns:a16="http://schemas.microsoft.com/office/drawing/2014/main" id="{968EB073-27D4-42DD-B533-EFFE0B20B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803871" y="0"/>
            <a:ext cx="638812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2345DDD-8324-900B-8799-D5C4C562106E}"/>
              </a:ext>
            </a:extLst>
          </p:cNvPr>
          <p:cNvSpPr>
            <a:spLocks noGrp="1"/>
          </p:cNvSpPr>
          <p:nvPr>
            <p:ph type="ctrTitle"/>
          </p:nvPr>
        </p:nvSpPr>
        <p:spPr>
          <a:xfrm>
            <a:off x="7010400" y="533400"/>
            <a:ext cx="4806184" cy="3637373"/>
          </a:xfrm>
          <a:noFill/>
        </p:spPr>
        <p:txBody>
          <a:bodyPr vert="horz" lIns="91440" tIns="45720" rIns="91440" bIns="45720" rtlCol="0" anchor="b">
            <a:normAutofit/>
          </a:bodyPr>
          <a:lstStyle/>
          <a:p>
            <a:pPr algn="l" eaLnBrk="1" hangingPunct="1">
              <a:lnSpc>
                <a:spcPct val="90000"/>
              </a:lnSpc>
            </a:pPr>
            <a:r>
              <a:rPr lang="en-US" sz="6000" dirty="0">
                <a:solidFill>
                  <a:schemeClr val="bg1"/>
                </a:solidFill>
              </a:rPr>
              <a:t>1D Signals and Audio</a:t>
            </a:r>
            <a:br>
              <a:rPr lang="en-US" sz="6000" dirty="0">
                <a:solidFill>
                  <a:schemeClr val="bg1"/>
                </a:solidFill>
              </a:rPr>
            </a:br>
            <a:endParaRPr lang="en-US" sz="6000" dirty="0">
              <a:solidFill>
                <a:schemeClr val="bg1"/>
              </a:solidFill>
            </a:endParaRPr>
          </a:p>
        </p:txBody>
      </p:sp>
      <p:sp>
        <p:nvSpPr>
          <p:cNvPr id="7" name="Subtitle 6">
            <a:extLst>
              <a:ext uri="{FF2B5EF4-FFF2-40B4-BE49-F238E27FC236}">
                <a16:creationId xmlns:a16="http://schemas.microsoft.com/office/drawing/2014/main" id="{AA543550-73A7-C84B-01CD-F58047D20465}"/>
              </a:ext>
            </a:extLst>
          </p:cNvPr>
          <p:cNvSpPr>
            <a:spLocks noGrp="1"/>
          </p:cNvSpPr>
          <p:nvPr>
            <p:ph type="subTitle" idx="1"/>
          </p:nvPr>
        </p:nvSpPr>
        <p:spPr>
          <a:xfrm>
            <a:off x="7010400" y="4309202"/>
            <a:ext cx="4806184" cy="1802038"/>
          </a:xfrm>
          <a:noFill/>
        </p:spPr>
        <p:txBody>
          <a:bodyPr vert="horz" lIns="91440" tIns="45720" rIns="91440" bIns="45720" rtlCol="0">
            <a:normAutofit/>
          </a:bodyPr>
          <a:lstStyle/>
          <a:p>
            <a:pPr algn="l" eaLnBrk="1" hangingPunct="1">
              <a:lnSpc>
                <a:spcPct val="90000"/>
              </a:lnSpc>
              <a:spcBef>
                <a:spcPts val="1000"/>
              </a:spcBef>
            </a:pPr>
            <a:r>
              <a:rPr lang="en-US" sz="2400">
                <a:solidFill>
                  <a:schemeClr val="bg1"/>
                </a:solidFill>
              </a:rPr>
              <a:t>Applied Machine Learning</a:t>
            </a:r>
            <a:br>
              <a:rPr lang="en-US" sz="2400">
                <a:solidFill>
                  <a:schemeClr val="bg1"/>
                </a:solidFill>
              </a:rPr>
            </a:br>
            <a:r>
              <a:rPr lang="en-US" sz="2400">
                <a:solidFill>
                  <a:schemeClr val="bg1"/>
                </a:solidFill>
              </a:rPr>
              <a:t>Derek Hoiem</a:t>
            </a:r>
          </a:p>
        </p:txBody>
      </p:sp>
    </p:spTree>
    <p:extLst>
      <p:ext uri="{BB962C8B-B14F-4D97-AF65-F5344CB8AC3E}">
        <p14:creationId xmlns:p14="http://schemas.microsoft.com/office/powerpoint/2010/main" val="237029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633D2-910B-AFDE-ADDC-138E0310C4E6}"/>
              </a:ext>
            </a:extLst>
          </p:cNvPr>
          <p:cNvSpPr>
            <a:spLocks noGrp="1"/>
          </p:cNvSpPr>
          <p:nvPr>
            <p:ph type="title"/>
          </p:nvPr>
        </p:nvSpPr>
        <p:spPr/>
        <p:txBody>
          <a:bodyPr/>
          <a:lstStyle/>
          <a:p>
            <a:r>
              <a:rPr lang="en-US" dirty="0"/>
              <a:t>1D Series Prediction</a:t>
            </a:r>
          </a:p>
        </p:txBody>
      </p:sp>
      <p:sp>
        <p:nvSpPr>
          <p:cNvPr id="3" name="Content Placeholder 2">
            <a:extLst>
              <a:ext uri="{FF2B5EF4-FFF2-40B4-BE49-F238E27FC236}">
                <a16:creationId xmlns:a16="http://schemas.microsoft.com/office/drawing/2014/main" id="{0BCBC773-04E9-A09E-88CD-D6CA72E9A31C}"/>
              </a:ext>
            </a:extLst>
          </p:cNvPr>
          <p:cNvSpPr>
            <a:spLocks noGrp="1"/>
          </p:cNvSpPr>
          <p:nvPr>
            <p:ph idx="1"/>
          </p:nvPr>
        </p:nvSpPr>
        <p:spPr>
          <a:xfrm>
            <a:off x="609600" y="990600"/>
            <a:ext cx="10972800" cy="5410200"/>
          </a:xfrm>
        </p:spPr>
        <p:txBody>
          <a:bodyPr>
            <a:normAutofit fontScale="92500" lnSpcReduction="10000"/>
          </a:bodyPr>
          <a:lstStyle/>
          <a:p>
            <a:r>
              <a:rPr lang="en-US" dirty="0"/>
              <a:t>Common to apply 1-D filter operations to smooth (e.g. 1D Gaussian) or highlight differences (e.g. difference filter [-1 1 0])</a:t>
            </a:r>
          </a:p>
          <a:p>
            <a:endParaRPr lang="en-US" dirty="0"/>
          </a:p>
          <a:p>
            <a:r>
              <a:rPr lang="en-US" dirty="0"/>
              <a:t>Signal is often converted into fixed length by windowing and/or padding</a:t>
            </a:r>
          </a:p>
          <a:p>
            <a:endParaRPr lang="en-US" dirty="0"/>
          </a:p>
          <a:p>
            <a:r>
              <a:rPr lang="en-US" dirty="0"/>
              <a:t>Predictions by dynamic models can also be used as features, e.g. accounting for position, velocity, and acceleration</a:t>
            </a:r>
          </a:p>
          <a:p>
            <a:endParaRPr lang="en-US" dirty="0"/>
          </a:p>
          <a:p>
            <a:r>
              <a:rPr lang="en-US" dirty="0"/>
              <a:t>Continuity of features can be achieved using convolutional networks, LSTMs, or other recurrent networks</a:t>
            </a:r>
          </a:p>
        </p:txBody>
      </p:sp>
    </p:spTree>
    <p:extLst>
      <p:ext uri="{BB962C8B-B14F-4D97-AF65-F5344CB8AC3E}">
        <p14:creationId xmlns:p14="http://schemas.microsoft.com/office/powerpoint/2010/main" val="3150606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6CA0C-EFD3-117A-43D4-C79DA2078FD2}"/>
              </a:ext>
            </a:extLst>
          </p:cNvPr>
          <p:cNvSpPr>
            <a:spLocks noGrp="1"/>
          </p:cNvSpPr>
          <p:nvPr>
            <p:ph type="title"/>
          </p:nvPr>
        </p:nvSpPr>
        <p:spPr/>
        <p:txBody>
          <a:bodyPr>
            <a:normAutofit/>
          </a:bodyPr>
          <a:lstStyle/>
          <a:p>
            <a:r>
              <a:rPr lang="en-US" dirty="0"/>
              <a:t>ARIMA: autoregressive integrated moving average</a:t>
            </a:r>
          </a:p>
        </p:txBody>
      </p:sp>
      <p:sp>
        <p:nvSpPr>
          <p:cNvPr id="3" name="Content Placeholder 2">
            <a:extLst>
              <a:ext uri="{FF2B5EF4-FFF2-40B4-BE49-F238E27FC236}">
                <a16:creationId xmlns:a16="http://schemas.microsoft.com/office/drawing/2014/main" id="{9DA59CB0-5074-3D25-2FF6-DAA06D2E2208}"/>
              </a:ext>
            </a:extLst>
          </p:cNvPr>
          <p:cNvSpPr>
            <a:spLocks noGrp="1"/>
          </p:cNvSpPr>
          <p:nvPr>
            <p:ph idx="1"/>
          </p:nvPr>
        </p:nvSpPr>
        <p:spPr>
          <a:xfrm>
            <a:off x="609600" y="1295400"/>
            <a:ext cx="10972800" cy="5135563"/>
          </a:xfrm>
        </p:spPr>
        <p:txBody>
          <a:bodyPr/>
          <a:lstStyle/>
          <a:p>
            <a:pPr marL="0" indent="0">
              <a:buNone/>
            </a:pPr>
            <a:r>
              <a:rPr lang="en-US" dirty="0"/>
              <a:t>ARIMA is statistical time series model that predicts the </a:t>
            </a:r>
            <a:r>
              <a:rPr lang="en-US" i="1" dirty="0"/>
              <a:t>difference</a:t>
            </a:r>
            <a:r>
              <a:rPr lang="en-US" dirty="0"/>
              <a:t> from the last value based on the recent history of consecutive differences</a:t>
            </a:r>
          </a:p>
          <a:p>
            <a:endParaRPr lang="en-US" dirty="0"/>
          </a:p>
        </p:txBody>
      </p:sp>
      <p:pic>
        <p:nvPicPr>
          <p:cNvPr id="5" name="Picture 4">
            <a:extLst>
              <a:ext uri="{FF2B5EF4-FFF2-40B4-BE49-F238E27FC236}">
                <a16:creationId xmlns:a16="http://schemas.microsoft.com/office/drawing/2014/main" id="{4DA66C39-744A-C3C6-80A1-F87E7D7719A4}"/>
              </a:ext>
            </a:extLst>
          </p:cNvPr>
          <p:cNvPicPr>
            <a:picLocks noChangeAspect="1"/>
          </p:cNvPicPr>
          <p:nvPr/>
        </p:nvPicPr>
        <p:blipFill>
          <a:blip r:embed="rId2"/>
          <a:stretch>
            <a:fillRect/>
          </a:stretch>
        </p:blipFill>
        <p:spPr>
          <a:xfrm>
            <a:off x="4114800" y="2955534"/>
            <a:ext cx="4403414" cy="1066807"/>
          </a:xfrm>
          <a:prstGeom prst="rect">
            <a:avLst/>
          </a:prstGeom>
        </p:spPr>
      </p:pic>
      <p:pic>
        <p:nvPicPr>
          <p:cNvPr id="7" name="Picture 6">
            <a:extLst>
              <a:ext uri="{FF2B5EF4-FFF2-40B4-BE49-F238E27FC236}">
                <a16:creationId xmlns:a16="http://schemas.microsoft.com/office/drawing/2014/main" id="{E254014B-9EE6-B59E-9037-C3142091E708}"/>
              </a:ext>
            </a:extLst>
          </p:cNvPr>
          <p:cNvPicPr>
            <a:picLocks noChangeAspect="1"/>
          </p:cNvPicPr>
          <p:nvPr/>
        </p:nvPicPr>
        <p:blipFill>
          <a:blip r:embed="rId3"/>
          <a:stretch>
            <a:fillRect/>
          </a:stretch>
        </p:blipFill>
        <p:spPr>
          <a:xfrm>
            <a:off x="1511514" y="3126985"/>
            <a:ext cx="2022270" cy="895356"/>
          </a:xfrm>
          <a:prstGeom prst="rect">
            <a:avLst/>
          </a:prstGeom>
        </p:spPr>
      </p:pic>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769DFE35-B683-1300-F549-2934D034011F}"/>
                  </a:ext>
                </a:extLst>
              </p:cNvPr>
              <p:cNvSpPr txBox="1"/>
              <p:nvPr/>
            </p:nvSpPr>
            <p:spPr>
              <a:xfrm>
                <a:off x="1974342" y="4279514"/>
                <a:ext cx="2521458" cy="651269"/>
              </a:xfrm>
              <a:prstGeom prst="rect">
                <a:avLst/>
              </a:prstGeom>
              <a:noFill/>
            </p:spPr>
            <p:txBody>
              <a:bodyPr wrap="square" rtlCol="0">
                <a:spAutoFit/>
              </a:bodyPr>
              <a:lstStyle/>
              <a:p>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𝑑</m:t>
                        </m:r>
                      </m:e>
                      <m:sup>
                        <m:r>
                          <a:rPr lang="en-US" b="0" i="1" dirty="0" smtClean="0">
                            <a:latin typeface="Cambria Math" panose="02040503050406030204" pitchFamily="18" charset="0"/>
                          </a:rPr>
                          <m:t>𝑡h</m:t>
                        </m:r>
                        <m:r>
                          <a:rPr lang="en-US" b="0" i="1" dirty="0" smtClean="0">
                            <a:latin typeface="Cambria Math" panose="02040503050406030204" pitchFamily="18" charset="0"/>
                          </a:rPr>
                          <m:t> </m:t>
                        </m:r>
                      </m:sup>
                    </m:sSup>
                  </m:oMath>
                </a14:m>
                <a:r>
                  <a:rPr lang="en-US" dirty="0"/>
                  <a:t> order difference of time series values</a:t>
                </a:r>
              </a:p>
            </p:txBody>
          </p:sp>
        </mc:Choice>
        <mc:Fallback>
          <p:sp>
            <p:nvSpPr>
              <p:cNvPr id="8" name="TextBox 7">
                <a:extLst>
                  <a:ext uri="{FF2B5EF4-FFF2-40B4-BE49-F238E27FC236}">
                    <a16:creationId xmlns:a16="http://schemas.microsoft.com/office/drawing/2014/main" id="{769DFE35-B683-1300-F549-2934D034011F}"/>
                  </a:ext>
                </a:extLst>
              </p:cNvPr>
              <p:cNvSpPr txBox="1">
                <a:spLocks noRot="1" noChangeAspect="1" noMove="1" noResize="1" noEditPoints="1" noAdjustHandles="1" noChangeArrowheads="1" noChangeShapeType="1" noTextEdit="1"/>
              </p:cNvSpPr>
              <p:nvPr/>
            </p:nvSpPr>
            <p:spPr>
              <a:xfrm>
                <a:off x="1974342" y="4279514"/>
                <a:ext cx="2521458" cy="651269"/>
              </a:xfrm>
              <a:prstGeom prst="rect">
                <a:avLst/>
              </a:prstGeom>
              <a:blipFill>
                <a:blip r:embed="rId4"/>
                <a:stretch>
                  <a:fillRect l="-2174" t="-3738" r="-1932" b="-14019"/>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F8C87E2A-8E6E-7079-BC2B-5A881881F675}"/>
              </a:ext>
            </a:extLst>
          </p:cNvPr>
          <p:cNvCxnSpPr/>
          <p:nvPr/>
        </p:nvCxnSpPr>
        <p:spPr>
          <a:xfrm flipH="1" flipV="1">
            <a:off x="2971800" y="3822314"/>
            <a:ext cx="15240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4926A15-19EB-8291-FD03-7F7410A8E294}"/>
              </a:ext>
            </a:extLst>
          </p:cNvPr>
          <p:cNvCxnSpPr/>
          <p:nvPr/>
        </p:nvCxnSpPr>
        <p:spPr>
          <a:xfrm flipH="1" flipV="1">
            <a:off x="5638800" y="3793741"/>
            <a:ext cx="15240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7C9E361-3A94-0BFF-8524-126D189C93F0}"/>
              </a:ext>
            </a:extLst>
          </p:cNvPr>
          <p:cNvSpPr txBox="1"/>
          <p:nvPr/>
        </p:nvSpPr>
        <p:spPr>
          <a:xfrm>
            <a:off x="4835271" y="4291546"/>
            <a:ext cx="2521458" cy="646331"/>
          </a:xfrm>
          <a:prstGeom prst="rect">
            <a:avLst/>
          </a:prstGeom>
          <a:noFill/>
        </p:spPr>
        <p:txBody>
          <a:bodyPr wrap="square" rtlCol="0">
            <a:spAutoFit/>
          </a:bodyPr>
          <a:lstStyle/>
          <a:p>
            <a:r>
              <a:rPr lang="en-US" dirty="0"/>
              <a:t>Linear predictor from recent differences</a:t>
            </a:r>
          </a:p>
        </p:txBody>
      </p:sp>
      <p:sp>
        <p:nvSpPr>
          <p:cNvPr id="13" name="TextBox 12">
            <a:extLst>
              <a:ext uri="{FF2B5EF4-FFF2-40B4-BE49-F238E27FC236}">
                <a16:creationId xmlns:a16="http://schemas.microsoft.com/office/drawing/2014/main" id="{738818E3-6CD1-48BC-6795-F5613A4D17D2}"/>
              </a:ext>
            </a:extLst>
          </p:cNvPr>
          <p:cNvSpPr txBox="1"/>
          <p:nvPr/>
        </p:nvSpPr>
        <p:spPr>
          <a:xfrm>
            <a:off x="7467600" y="4275043"/>
            <a:ext cx="2826258" cy="646331"/>
          </a:xfrm>
          <a:prstGeom prst="rect">
            <a:avLst/>
          </a:prstGeom>
          <a:noFill/>
        </p:spPr>
        <p:txBody>
          <a:bodyPr wrap="square" rtlCol="0">
            <a:spAutoFit/>
          </a:bodyPr>
          <a:lstStyle/>
          <a:p>
            <a:r>
              <a:rPr lang="en-US" dirty="0"/>
              <a:t>Linear predictor from recent forecasting errors</a:t>
            </a:r>
          </a:p>
        </p:txBody>
      </p:sp>
      <p:cxnSp>
        <p:nvCxnSpPr>
          <p:cNvPr id="14" name="Straight Arrow Connector 13">
            <a:extLst>
              <a:ext uri="{FF2B5EF4-FFF2-40B4-BE49-F238E27FC236}">
                <a16:creationId xmlns:a16="http://schemas.microsoft.com/office/drawing/2014/main" id="{CFFB9F40-DAFE-33D7-2274-E3DC1B1AD927}"/>
              </a:ext>
            </a:extLst>
          </p:cNvPr>
          <p:cNvCxnSpPr/>
          <p:nvPr/>
        </p:nvCxnSpPr>
        <p:spPr>
          <a:xfrm flipH="1" flipV="1">
            <a:off x="7654600" y="3774188"/>
            <a:ext cx="15240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04257128-BC93-8AC5-6D35-AB15736ABCF8}"/>
                  </a:ext>
                </a:extLst>
              </p:cNvPr>
              <p:cNvSpPr txBox="1"/>
              <p:nvPr/>
            </p:nvSpPr>
            <p:spPr>
              <a:xfrm>
                <a:off x="1373328" y="5666356"/>
                <a:ext cx="9445343" cy="369332"/>
              </a:xfrm>
              <a:prstGeom prst="rect">
                <a:avLst/>
              </a:prstGeom>
              <a:noFill/>
            </p:spPr>
            <p:txBody>
              <a:bodyPr wrap="none" rtlCol="0">
                <a:spAutoFit/>
              </a:bodyPr>
              <a:lstStyle/>
              <a:p>
                <a:r>
                  <a:rPr lang="en-US" dirty="0"/>
                  <a:t>Parameterized with </a:t>
                </a:r>
                <a14:m>
                  <m:oMath xmlns:m="http://schemas.openxmlformats.org/officeDocument/2006/math">
                    <m:r>
                      <a:rPr lang="en-US" i="1" dirty="0" smtClean="0">
                        <a:latin typeface="Cambria Math" panose="02040503050406030204" pitchFamily="18" charset="0"/>
                      </a:rPr>
                      <m:t>𝑑</m:t>
                    </m:r>
                  </m:oMath>
                </a14:m>
                <a:r>
                  <a:rPr lang="en-US" dirty="0"/>
                  <a:t> (order of difference), </a:t>
                </a:r>
                <a14:m>
                  <m:oMath xmlns:m="http://schemas.openxmlformats.org/officeDocument/2006/math">
                    <m:r>
                      <a:rPr lang="en-US" i="1" dirty="0" smtClean="0">
                        <a:latin typeface="Cambria Math" panose="02040503050406030204" pitchFamily="18" charset="0"/>
                      </a:rPr>
                      <m:t>𝑝</m:t>
                    </m:r>
                  </m:oMath>
                </a14:m>
                <a:r>
                  <a:rPr lang="en-US" dirty="0"/>
                  <a:t> (series history length), </a:t>
                </a:r>
                <a14:m>
                  <m:oMath xmlns:m="http://schemas.openxmlformats.org/officeDocument/2006/math">
                    <m:r>
                      <a:rPr lang="en-US" i="1" dirty="0" smtClean="0">
                        <a:latin typeface="Cambria Math" panose="02040503050406030204" pitchFamily="18" charset="0"/>
                      </a:rPr>
                      <m:t>𝑞</m:t>
                    </m:r>
                  </m:oMath>
                </a14:m>
                <a:r>
                  <a:rPr lang="en-US" dirty="0"/>
                  <a:t> (error history length) </a:t>
                </a:r>
              </a:p>
            </p:txBody>
          </p:sp>
        </mc:Choice>
        <mc:Fallback>
          <p:sp>
            <p:nvSpPr>
              <p:cNvPr id="15" name="TextBox 14">
                <a:extLst>
                  <a:ext uri="{FF2B5EF4-FFF2-40B4-BE49-F238E27FC236}">
                    <a16:creationId xmlns:a16="http://schemas.microsoft.com/office/drawing/2014/main" id="{04257128-BC93-8AC5-6D35-AB15736ABCF8}"/>
                  </a:ext>
                </a:extLst>
              </p:cNvPr>
              <p:cNvSpPr txBox="1">
                <a:spLocks noRot="1" noChangeAspect="1" noMove="1" noResize="1" noEditPoints="1" noAdjustHandles="1" noChangeArrowheads="1" noChangeShapeType="1" noTextEdit="1"/>
              </p:cNvSpPr>
              <p:nvPr/>
            </p:nvSpPr>
            <p:spPr>
              <a:xfrm>
                <a:off x="1373328" y="5666356"/>
                <a:ext cx="9445343" cy="369332"/>
              </a:xfrm>
              <a:prstGeom prst="rect">
                <a:avLst/>
              </a:prstGeom>
              <a:blipFill>
                <a:blip r:embed="rId5"/>
                <a:stretch>
                  <a:fillRect l="-516" t="-10000" b="-26667"/>
                </a:stretch>
              </a:blipFill>
            </p:spPr>
            <p:txBody>
              <a:bodyPr/>
              <a:lstStyle/>
              <a:p>
                <a:r>
                  <a:rPr lang="en-US">
                    <a:noFill/>
                  </a:rPr>
                  <a:t> </a:t>
                </a:r>
              </a:p>
            </p:txBody>
          </p:sp>
        </mc:Fallback>
      </mc:AlternateContent>
    </p:spTree>
    <p:extLst>
      <p:ext uri="{BB962C8B-B14F-4D97-AF65-F5344CB8AC3E}">
        <p14:creationId xmlns:p14="http://schemas.microsoft.com/office/powerpoint/2010/main" val="3864394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6C71B-DA70-E8A0-E544-47A91F0228D2}"/>
              </a:ext>
            </a:extLst>
          </p:cNvPr>
          <p:cNvSpPr>
            <a:spLocks noGrp="1"/>
          </p:cNvSpPr>
          <p:nvPr>
            <p:ph type="title"/>
          </p:nvPr>
        </p:nvSpPr>
        <p:spPr/>
        <p:txBody>
          <a:bodyPr/>
          <a:lstStyle/>
          <a:p>
            <a:r>
              <a:rPr lang="en-US" dirty="0"/>
              <a:t>ARIMA Predictions</a:t>
            </a:r>
          </a:p>
        </p:txBody>
      </p:sp>
      <p:sp>
        <p:nvSpPr>
          <p:cNvPr id="3" name="Content Placeholder 2">
            <a:extLst>
              <a:ext uri="{FF2B5EF4-FFF2-40B4-BE49-F238E27FC236}">
                <a16:creationId xmlns:a16="http://schemas.microsoft.com/office/drawing/2014/main" id="{D4DEA44B-7ECC-CC45-2033-FFC4E63227E1}"/>
              </a:ext>
            </a:extLst>
          </p:cNvPr>
          <p:cNvSpPr>
            <a:spLocks noGrp="1"/>
          </p:cNvSpPr>
          <p:nvPr>
            <p:ph idx="1"/>
          </p:nvPr>
        </p:nvSpPr>
        <p:spPr/>
        <p:txBody>
          <a:bodyPr/>
          <a:lstStyle/>
          <a:p>
            <a:endParaRPr lang="en-US"/>
          </a:p>
        </p:txBody>
      </p:sp>
      <p:pic>
        <p:nvPicPr>
          <p:cNvPr id="1026" name="Picture 2">
            <a:extLst>
              <a:ext uri="{FF2B5EF4-FFF2-40B4-BE49-F238E27FC236}">
                <a16:creationId xmlns:a16="http://schemas.microsoft.com/office/drawing/2014/main" id="{01DD0690-F1D3-9DA6-EAA1-145D8A43BE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96835"/>
            <a:ext cx="7834313" cy="30893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0987BA2-27BD-CBBD-435F-26C9C0009B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768634"/>
            <a:ext cx="7834315" cy="3089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69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A5280-C672-479A-F4A1-2067F099F030}"/>
              </a:ext>
            </a:extLst>
          </p:cNvPr>
          <p:cNvSpPr>
            <a:spLocks noGrp="1"/>
          </p:cNvSpPr>
          <p:nvPr>
            <p:ph type="title"/>
          </p:nvPr>
        </p:nvSpPr>
        <p:spPr/>
        <p:txBody>
          <a:bodyPr>
            <a:normAutofit fontScale="90000"/>
          </a:bodyPr>
          <a:lstStyle/>
          <a:p>
            <a:r>
              <a:rPr lang="en-US" b="1" dirty="0"/>
              <a:t>S</a:t>
            </a:r>
            <a:r>
              <a:rPr lang="en-US" dirty="0"/>
              <a:t>ARIMA: </a:t>
            </a:r>
            <a:r>
              <a:rPr lang="en-US" b="1" dirty="0" err="1"/>
              <a:t>seaonal</a:t>
            </a:r>
            <a:r>
              <a:rPr lang="en-US" dirty="0"/>
              <a:t> autoregressive integrated moving average</a:t>
            </a:r>
          </a:p>
        </p:txBody>
      </p:sp>
      <p:sp>
        <p:nvSpPr>
          <p:cNvPr id="3" name="Content Placeholder 2">
            <a:extLst>
              <a:ext uri="{FF2B5EF4-FFF2-40B4-BE49-F238E27FC236}">
                <a16:creationId xmlns:a16="http://schemas.microsoft.com/office/drawing/2014/main" id="{1E1B4382-B01D-E7E0-F564-B04D9635B0D3}"/>
              </a:ext>
            </a:extLst>
          </p:cNvPr>
          <p:cNvSpPr>
            <a:spLocks noGrp="1"/>
          </p:cNvSpPr>
          <p:nvPr>
            <p:ph idx="1"/>
          </p:nvPr>
        </p:nvSpPr>
        <p:spPr/>
        <p:txBody>
          <a:bodyPr/>
          <a:lstStyle/>
          <a:p>
            <a:pPr marL="0" indent="0">
              <a:buNone/>
            </a:pPr>
            <a:endParaRPr lang="en-US" dirty="0"/>
          </a:p>
          <a:p>
            <a:pPr marL="0" indent="0">
              <a:buNone/>
            </a:pPr>
            <a:r>
              <a:rPr lang="en-US" dirty="0"/>
              <a:t>SARIMA extends ARIMA by adding a seasonal term, e.g. also considering differences from a previous cycle, e.g.</a:t>
            </a:r>
          </a:p>
          <a:p>
            <a:pPr lvl="1"/>
            <a:r>
              <a:rPr lang="en-US" dirty="0"/>
              <a:t>Coat sales in December 2025 based on recent months </a:t>
            </a:r>
            <a:r>
              <a:rPr lang="en-US" i="1" dirty="0"/>
              <a:t>and</a:t>
            </a:r>
            <a:r>
              <a:rPr lang="en-US" dirty="0"/>
              <a:t> December sales in previous years</a:t>
            </a:r>
          </a:p>
          <a:p>
            <a:endParaRPr lang="en-US" dirty="0"/>
          </a:p>
        </p:txBody>
      </p:sp>
      <p:pic>
        <p:nvPicPr>
          <p:cNvPr id="5" name="Picture 4">
            <a:extLst>
              <a:ext uri="{FF2B5EF4-FFF2-40B4-BE49-F238E27FC236}">
                <a16:creationId xmlns:a16="http://schemas.microsoft.com/office/drawing/2014/main" id="{93D81C2C-E3F0-3AAD-9ABE-3DB3A821E600}"/>
              </a:ext>
            </a:extLst>
          </p:cNvPr>
          <p:cNvPicPr>
            <a:picLocks noChangeAspect="1"/>
          </p:cNvPicPr>
          <p:nvPr/>
        </p:nvPicPr>
        <p:blipFill>
          <a:blip r:embed="rId2"/>
          <a:stretch>
            <a:fillRect/>
          </a:stretch>
        </p:blipFill>
        <p:spPr>
          <a:xfrm>
            <a:off x="1676400" y="3733800"/>
            <a:ext cx="8385544" cy="1066800"/>
          </a:xfrm>
          <a:prstGeom prst="rect">
            <a:avLst/>
          </a:prstGeom>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313FA1DC-19F3-ADCF-065E-C5E8849EAC69}"/>
                  </a:ext>
                </a:extLst>
              </p:cNvPr>
              <p:cNvSpPr txBox="1"/>
              <p:nvPr/>
            </p:nvSpPr>
            <p:spPr>
              <a:xfrm>
                <a:off x="4267200" y="5556032"/>
                <a:ext cx="5410200" cy="646331"/>
              </a:xfrm>
              <a:prstGeom prst="rect">
                <a:avLst/>
              </a:prstGeom>
              <a:noFill/>
            </p:spPr>
            <p:txBody>
              <a:bodyPr wrap="square" rtlCol="0">
                <a:spAutoFit/>
              </a:bodyPr>
              <a:lstStyle/>
              <a:p>
                <a:r>
                  <a:rPr lang="en-US" dirty="0"/>
                  <a:t>Similar terms to ARIMA except based on differences and forecasting errors at interval of </a:t>
                </a:r>
                <a14:m>
                  <m:oMath xmlns:m="http://schemas.openxmlformats.org/officeDocument/2006/math">
                    <m:r>
                      <a:rPr lang="en-US" i="1" dirty="0" smtClean="0">
                        <a:latin typeface="Cambria Math" panose="02040503050406030204" pitchFamily="18" charset="0"/>
                      </a:rPr>
                      <m:t>𝑠</m:t>
                    </m:r>
                  </m:oMath>
                </a14:m>
                <a:endParaRPr lang="en-US" dirty="0"/>
              </a:p>
            </p:txBody>
          </p:sp>
        </mc:Choice>
        <mc:Fallback>
          <p:sp>
            <p:nvSpPr>
              <p:cNvPr id="6" name="TextBox 5">
                <a:extLst>
                  <a:ext uri="{FF2B5EF4-FFF2-40B4-BE49-F238E27FC236}">
                    <a16:creationId xmlns:a16="http://schemas.microsoft.com/office/drawing/2014/main" id="{313FA1DC-19F3-ADCF-065E-C5E8849EAC69}"/>
                  </a:ext>
                </a:extLst>
              </p:cNvPr>
              <p:cNvSpPr txBox="1">
                <a:spLocks noRot="1" noChangeAspect="1" noMove="1" noResize="1" noEditPoints="1" noAdjustHandles="1" noChangeArrowheads="1" noChangeShapeType="1" noTextEdit="1"/>
              </p:cNvSpPr>
              <p:nvPr/>
            </p:nvSpPr>
            <p:spPr>
              <a:xfrm>
                <a:off x="4267200" y="5556032"/>
                <a:ext cx="5410200" cy="646331"/>
              </a:xfrm>
              <a:prstGeom prst="rect">
                <a:avLst/>
              </a:prstGeom>
              <a:blipFill>
                <a:blip r:embed="rId3"/>
                <a:stretch>
                  <a:fillRect l="-901" t="-4717" b="-14151"/>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841FBC5D-4E6D-1ACB-46FE-F5FA4F6EF545}"/>
              </a:ext>
            </a:extLst>
          </p:cNvPr>
          <p:cNvCxnSpPr>
            <a:cxnSpLocks/>
          </p:cNvCxnSpPr>
          <p:nvPr/>
        </p:nvCxnSpPr>
        <p:spPr>
          <a:xfrm flipH="1" flipV="1">
            <a:off x="5638800" y="4711339"/>
            <a:ext cx="230372" cy="7684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A0F53E8-6DEF-3B6F-9925-1357505F7BEF}"/>
              </a:ext>
            </a:extLst>
          </p:cNvPr>
          <p:cNvCxnSpPr>
            <a:cxnSpLocks/>
          </p:cNvCxnSpPr>
          <p:nvPr/>
        </p:nvCxnSpPr>
        <p:spPr>
          <a:xfrm flipV="1">
            <a:off x="8229600" y="4816090"/>
            <a:ext cx="685800" cy="663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6335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97401-36E9-E0C4-FD3C-AF4866EA5F7C}"/>
              </a:ext>
            </a:extLst>
          </p:cNvPr>
          <p:cNvSpPr>
            <a:spLocks noGrp="1"/>
          </p:cNvSpPr>
          <p:nvPr>
            <p:ph type="title"/>
          </p:nvPr>
        </p:nvSpPr>
        <p:spPr/>
        <p:txBody>
          <a:bodyPr/>
          <a:lstStyle/>
          <a:p>
            <a:r>
              <a:rPr lang="en-US" dirty="0"/>
              <a:t>SARIMA Prediction</a:t>
            </a:r>
          </a:p>
        </p:txBody>
      </p:sp>
      <p:sp>
        <p:nvSpPr>
          <p:cNvPr id="3" name="Content Placeholder 2">
            <a:extLst>
              <a:ext uri="{FF2B5EF4-FFF2-40B4-BE49-F238E27FC236}">
                <a16:creationId xmlns:a16="http://schemas.microsoft.com/office/drawing/2014/main" id="{0BCAB217-D3E5-5495-ADF4-3AE85980C080}"/>
              </a:ext>
            </a:extLst>
          </p:cNvPr>
          <p:cNvSpPr>
            <a:spLocks noGrp="1"/>
          </p:cNvSpPr>
          <p:nvPr>
            <p:ph idx="1"/>
          </p:nvPr>
        </p:nvSpPr>
        <p:spPr/>
        <p:txBody>
          <a:bodyPr/>
          <a:lstStyle/>
          <a:p>
            <a:endParaRPr lang="en-US"/>
          </a:p>
        </p:txBody>
      </p:sp>
      <p:pic>
        <p:nvPicPr>
          <p:cNvPr id="2050" name="Picture 2">
            <a:extLst>
              <a:ext uri="{FF2B5EF4-FFF2-40B4-BE49-F238E27FC236}">
                <a16:creationId xmlns:a16="http://schemas.microsoft.com/office/drawing/2014/main" id="{9CCDB2BC-8FC2-2091-4CD0-BB1AD0C2AE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321" y="1238865"/>
            <a:ext cx="11787358"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176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70C6F-B10C-2F75-6B24-F1B174300386}"/>
              </a:ext>
            </a:extLst>
          </p:cNvPr>
          <p:cNvSpPr>
            <a:spLocks noGrp="1"/>
          </p:cNvSpPr>
          <p:nvPr>
            <p:ph type="title"/>
          </p:nvPr>
        </p:nvSpPr>
        <p:spPr/>
        <p:txBody>
          <a:bodyPr/>
          <a:lstStyle/>
          <a:p>
            <a:r>
              <a:rPr lang="en-US" dirty="0"/>
              <a:t>Deep networks for time series forecasting</a:t>
            </a:r>
          </a:p>
        </p:txBody>
      </p:sp>
      <p:sp>
        <p:nvSpPr>
          <p:cNvPr id="3" name="Content Placeholder 2">
            <a:extLst>
              <a:ext uri="{FF2B5EF4-FFF2-40B4-BE49-F238E27FC236}">
                <a16:creationId xmlns:a16="http://schemas.microsoft.com/office/drawing/2014/main" id="{9718E9EB-2019-7936-B38D-472EB1FDF45D}"/>
              </a:ext>
            </a:extLst>
          </p:cNvPr>
          <p:cNvSpPr>
            <a:spLocks noGrp="1"/>
          </p:cNvSpPr>
          <p:nvPr>
            <p:ph idx="1"/>
          </p:nvPr>
        </p:nvSpPr>
        <p:spPr>
          <a:xfrm>
            <a:off x="609600" y="990600"/>
            <a:ext cx="7239000" cy="5486400"/>
          </a:xfrm>
        </p:spPr>
        <p:txBody>
          <a:bodyPr>
            <a:normAutofit fontScale="92500" lnSpcReduction="10000"/>
          </a:bodyPr>
          <a:lstStyle/>
          <a:p>
            <a:r>
              <a:rPr lang="en-US" dirty="0"/>
              <a:t>The success of deep networks in vision, language, and audio is due to ability to train pre-trained models on large corpora and transfer representations to target tasks</a:t>
            </a:r>
          </a:p>
          <a:p>
            <a:endParaRPr lang="en-US" dirty="0"/>
          </a:p>
          <a:p>
            <a:r>
              <a:rPr lang="en-US" dirty="0"/>
              <a:t>But time series problems seem quite different, e.g. predicting the price of commodities, the temperature, or the favorability polling of a political candidate</a:t>
            </a:r>
          </a:p>
          <a:p>
            <a:endParaRPr lang="en-US" dirty="0"/>
          </a:p>
          <a:p>
            <a:r>
              <a:rPr lang="en-US" dirty="0"/>
              <a:t>Can we pre-train a model that adapts well to target time series forecasting tasks?</a:t>
            </a:r>
          </a:p>
        </p:txBody>
      </p:sp>
    </p:spTree>
    <p:extLst>
      <p:ext uri="{BB962C8B-B14F-4D97-AF65-F5344CB8AC3E}">
        <p14:creationId xmlns:p14="http://schemas.microsoft.com/office/powerpoint/2010/main" val="3913371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3ACBF-671A-2EF9-7CC3-7757B259A6CF}"/>
              </a:ext>
            </a:extLst>
          </p:cNvPr>
          <p:cNvSpPr>
            <a:spLocks noGrp="1"/>
          </p:cNvSpPr>
          <p:nvPr>
            <p:ph type="title"/>
          </p:nvPr>
        </p:nvSpPr>
        <p:spPr>
          <a:xfrm>
            <a:off x="609600" y="100263"/>
            <a:ext cx="10972800" cy="914400"/>
          </a:xfrm>
        </p:spPr>
        <p:txBody>
          <a:bodyPr>
            <a:normAutofit fontScale="90000"/>
          </a:bodyPr>
          <a:lstStyle/>
          <a:p>
            <a:r>
              <a:rPr lang="en-US" dirty="0"/>
              <a:t>Yes, we can train deep models to forecast, but tree-based and statistical models are usually more practical</a:t>
            </a:r>
          </a:p>
        </p:txBody>
      </p:sp>
      <p:sp>
        <p:nvSpPr>
          <p:cNvPr id="3" name="Content Placeholder 2">
            <a:extLst>
              <a:ext uri="{FF2B5EF4-FFF2-40B4-BE49-F238E27FC236}">
                <a16:creationId xmlns:a16="http://schemas.microsoft.com/office/drawing/2014/main" id="{A4CFAF04-1924-3253-0B02-8164BD0A63A6}"/>
              </a:ext>
            </a:extLst>
          </p:cNvPr>
          <p:cNvSpPr>
            <a:spLocks noGrp="1"/>
          </p:cNvSpPr>
          <p:nvPr>
            <p:ph idx="1"/>
          </p:nvPr>
        </p:nvSpPr>
        <p:spPr>
          <a:xfrm>
            <a:off x="609600" y="990600"/>
            <a:ext cx="10972800" cy="5638800"/>
          </a:xfrm>
        </p:spPr>
        <p:txBody>
          <a:bodyPr>
            <a:normAutofit fontScale="70000" lnSpcReduction="20000"/>
          </a:bodyPr>
          <a:lstStyle/>
          <a:p>
            <a:endParaRPr lang="en-US" dirty="0"/>
          </a:p>
          <a:p>
            <a:r>
              <a:rPr lang="en-US" dirty="0"/>
              <a:t>Methods like Temporal Fusion Transformer (TFT), Informer, and N-BEATs are:</a:t>
            </a:r>
          </a:p>
          <a:p>
            <a:pPr lvl="1"/>
            <a:r>
              <a:rPr lang="en-US" dirty="0"/>
              <a:t>Interesting and innovate</a:t>
            </a:r>
          </a:p>
          <a:p>
            <a:pPr lvl="1"/>
            <a:r>
              <a:rPr lang="en-US" dirty="0"/>
              <a:t>Perform well in academic benchmarks and used widely in research</a:t>
            </a:r>
          </a:p>
          <a:p>
            <a:endParaRPr lang="en-US" dirty="0"/>
          </a:p>
          <a:p>
            <a:r>
              <a:rPr lang="en-US" dirty="0"/>
              <a:t>Tree-based models (e.g. </a:t>
            </a:r>
            <a:r>
              <a:rPr lang="en-US" dirty="0" err="1"/>
              <a:t>XGBoost</a:t>
            </a:r>
            <a:r>
              <a:rPr lang="en-US" dirty="0"/>
              <a:t>, random forests) and ARIMA/SARIMA and other statistical models are:</a:t>
            </a:r>
          </a:p>
          <a:p>
            <a:pPr lvl="1"/>
            <a:r>
              <a:rPr lang="en-US" dirty="0"/>
              <a:t>More interpretable (easier to debug and explain)</a:t>
            </a:r>
          </a:p>
          <a:p>
            <a:pPr lvl="1"/>
            <a:r>
              <a:rPr lang="en-US" dirty="0"/>
              <a:t>Lower computation</a:t>
            </a:r>
          </a:p>
          <a:p>
            <a:pPr lvl="1"/>
            <a:r>
              <a:rPr lang="en-US" dirty="0"/>
              <a:t>Much more widely used</a:t>
            </a:r>
          </a:p>
          <a:p>
            <a:pPr lvl="1"/>
            <a:endParaRPr lang="en-US" dirty="0"/>
          </a:p>
          <a:p>
            <a:r>
              <a:rPr lang="en-US" dirty="0"/>
              <a:t>In practice, raw prediction accuracy is only one factor – also important are</a:t>
            </a:r>
          </a:p>
          <a:p>
            <a:pPr lvl="1"/>
            <a:r>
              <a:rPr lang="en-US" dirty="0"/>
              <a:t>Interpretability</a:t>
            </a:r>
          </a:p>
          <a:p>
            <a:pPr lvl="1"/>
            <a:r>
              <a:rPr lang="en-US" dirty="0"/>
              <a:t>Stability</a:t>
            </a:r>
          </a:p>
          <a:p>
            <a:pPr lvl="1"/>
            <a:r>
              <a:rPr lang="en-US" dirty="0"/>
              <a:t>Controllability</a:t>
            </a:r>
          </a:p>
          <a:p>
            <a:pPr lvl="1"/>
            <a:r>
              <a:rPr lang="en-US" dirty="0"/>
              <a:t>Ease of incorporating expert knowledge</a:t>
            </a:r>
          </a:p>
          <a:p>
            <a:pPr lvl="1"/>
            <a:r>
              <a:rPr lang="en-US" dirty="0"/>
              <a:t>Ease of monitoring &amp; debugging</a:t>
            </a:r>
          </a:p>
          <a:p>
            <a:pPr lvl="1"/>
            <a:r>
              <a:rPr lang="en-US" dirty="0"/>
              <a:t>Low maintenance cost</a:t>
            </a:r>
          </a:p>
        </p:txBody>
      </p:sp>
    </p:spTree>
    <p:extLst>
      <p:ext uri="{BB962C8B-B14F-4D97-AF65-F5344CB8AC3E}">
        <p14:creationId xmlns:p14="http://schemas.microsoft.com/office/powerpoint/2010/main" val="281058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39AA4-4C00-5CC0-8C36-8AB6FA65DF99}"/>
              </a:ext>
            </a:extLst>
          </p:cNvPr>
          <p:cNvSpPr>
            <a:spLocks noGrp="1"/>
          </p:cNvSpPr>
          <p:nvPr>
            <p:ph type="title"/>
          </p:nvPr>
        </p:nvSpPr>
        <p:spPr/>
        <p:txBody>
          <a:bodyPr/>
          <a:lstStyle/>
          <a:p>
            <a:r>
              <a:rPr lang="en-US" dirty="0"/>
              <a:t>Zero-shot time-series forecasting, N-BEATS</a:t>
            </a:r>
          </a:p>
        </p:txBody>
      </p:sp>
      <p:sp>
        <p:nvSpPr>
          <p:cNvPr id="3" name="Content Placeholder 2">
            <a:extLst>
              <a:ext uri="{FF2B5EF4-FFF2-40B4-BE49-F238E27FC236}">
                <a16:creationId xmlns:a16="http://schemas.microsoft.com/office/drawing/2014/main" id="{B34DF66C-1543-0694-6096-27BF0C6F4B9A}"/>
              </a:ext>
            </a:extLst>
          </p:cNvPr>
          <p:cNvSpPr>
            <a:spLocks noGrp="1"/>
          </p:cNvSpPr>
          <p:nvPr>
            <p:ph idx="1"/>
          </p:nvPr>
        </p:nvSpPr>
        <p:spPr>
          <a:xfrm>
            <a:off x="609600" y="1019986"/>
            <a:ext cx="3429000" cy="4999814"/>
          </a:xfrm>
        </p:spPr>
        <p:txBody>
          <a:bodyPr>
            <a:normAutofit fontScale="92500" lnSpcReduction="10000"/>
          </a:bodyPr>
          <a:lstStyle/>
          <a:p>
            <a:r>
              <a:rPr lang="en-US" dirty="0"/>
              <a:t>Train a network on diverse time series forecasting tasks</a:t>
            </a:r>
          </a:p>
          <a:p>
            <a:pPr lvl="1"/>
            <a:r>
              <a:rPr lang="en-US" dirty="0"/>
              <a:t>100K+ time series sequences</a:t>
            </a:r>
          </a:p>
          <a:p>
            <a:pPr lvl="1"/>
            <a:r>
              <a:rPr lang="en-US" dirty="0"/>
              <a:t>Predict next value given preceding values</a:t>
            </a:r>
          </a:p>
          <a:p>
            <a:r>
              <a:rPr lang="en-US" dirty="0"/>
              <a:t>Apply it zero shot to new time series forecasting tasks</a:t>
            </a:r>
          </a:p>
        </p:txBody>
      </p:sp>
      <p:sp>
        <p:nvSpPr>
          <p:cNvPr id="5" name="TextBox 4">
            <a:extLst>
              <a:ext uri="{FF2B5EF4-FFF2-40B4-BE49-F238E27FC236}">
                <a16:creationId xmlns:a16="http://schemas.microsoft.com/office/drawing/2014/main" id="{1914EA0A-CC3D-972F-A1FF-89FC4AAB43DA}"/>
              </a:ext>
            </a:extLst>
          </p:cNvPr>
          <p:cNvSpPr txBox="1"/>
          <p:nvPr/>
        </p:nvSpPr>
        <p:spPr>
          <a:xfrm>
            <a:off x="-2458" y="6160555"/>
            <a:ext cx="6098458" cy="369332"/>
          </a:xfrm>
          <a:prstGeom prst="rect">
            <a:avLst/>
          </a:prstGeom>
          <a:noFill/>
        </p:spPr>
        <p:txBody>
          <a:bodyPr wrap="square">
            <a:spAutoFit/>
          </a:bodyPr>
          <a:lstStyle/>
          <a:p>
            <a:r>
              <a:rPr lang="en-US" dirty="0">
                <a:hlinkClick r:id="rId2"/>
              </a:rPr>
              <a:t>https://arxiv.org/abs/2002.02887</a:t>
            </a:r>
            <a:r>
              <a:rPr lang="en-US" dirty="0"/>
              <a:t> </a:t>
            </a:r>
          </a:p>
        </p:txBody>
      </p:sp>
      <p:sp>
        <p:nvSpPr>
          <p:cNvPr id="9" name="TextBox 8">
            <a:extLst>
              <a:ext uri="{FF2B5EF4-FFF2-40B4-BE49-F238E27FC236}">
                <a16:creationId xmlns:a16="http://schemas.microsoft.com/office/drawing/2014/main" id="{386189D0-FBAF-A35D-2176-4376E881D0FA}"/>
              </a:ext>
            </a:extLst>
          </p:cNvPr>
          <p:cNvSpPr txBox="1"/>
          <p:nvPr/>
        </p:nvSpPr>
        <p:spPr>
          <a:xfrm>
            <a:off x="-188" y="6488668"/>
            <a:ext cx="6127954" cy="369332"/>
          </a:xfrm>
          <a:prstGeom prst="rect">
            <a:avLst/>
          </a:prstGeom>
          <a:noFill/>
        </p:spPr>
        <p:txBody>
          <a:bodyPr wrap="square">
            <a:spAutoFit/>
          </a:bodyPr>
          <a:lstStyle/>
          <a:p>
            <a:r>
              <a:rPr lang="en-US" dirty="0">
                <a:hlinkClick r:id="rId3"/>
              </a:rPr>
              <a:t>https://arxiv.org/abs/1905.10437</a:t>
            </a:r>
            <a:r>
              <a:rPr lang="en-US" dirty="0"/>
              <a:t> </a:t>
            </a:r>
          </a:p>
        </p:txBody>
      </p:sp>
    </p:spTree>
    <p:extLst>
      <p:ext uri="{BB962C8B-B14F-4D97-AF65-F5344CB8AC3E}">
        <p14:creationId xmlns:p14="http://schemas.microsoft.com/office/powerpoint/2010/main" val="2038406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39AA4-4C00-5CC0-8C36-8AB6FA65DF99}"/>
              </a:ext>
            </a:extLst>
          </p:cNvPr>
          <p:cNvSpPr>
            <a:spLocks noGrp="1"/>
          </p:cNvSpPr>
          <p:nvPr>
            <p:ph type="title"/>
          </p:nvPr>
        </p:nvSpPr>
        <p:spPr/>
        <p:txBody>
          <a:bodyPr/>
          <a:lstStyle/>
          <a:p>
            <a:r>
              <a:rPr lang="en-US" dirty="0"/>
              <a:t>Zero-shot time-series forecasting, N-BEATS</a:t>
            </a:r>
          </a:p>
        </p:txBody>
      </p:sp>
      <p:sp>
        <p:nvSpPr>
          <p:cNvPr id="3" name="Content Placeholder 2">
            <a:extLst>
              <a:ext uri="{FF2B5EF4-FFF2-40B4-BE49-F238E27FC236}">
                <a16:creationId xmlns:a16="http://schemas.microsoft.com/office/drawing/2014/main" id="{B34DF66C-1543-0694-6096-27BF0C6F4B9A}"/>
              </a:ext>
            </a:extLst>
          </p:cNvPr>
          <p:cNvSpPr>
            <a:spLocks noGrp="1"/>
          </p:cNvSpPr>
          <p:nvPr>
            <p:ph idx="1"/>
          </p:nvPr>
        </p:nvSpPr>
        <p:spPr>
          <a:xfrm>
            <a:off x="609600" y="1019986"/>
            <a:ext cx="3961200" cy="4999814"/>
          </a:xfrm>
        </p:spPr>
        <p:txBody>
          <a:bodyPr>
            <a:normAutofit fontScale="70000" lnSpcReduction="20000"/>
          </a:bodyPr>
          <a:lstStyle/>
          <a:p>
            <a:r>
              <a:rPr lang="en-US" dirty="0"/>
              <a:t>Input is preceding window of time series data</a:t>
            </a:r>
          </a:p>
          <a:p>
            <a:r>
              <a:rPr lang="en-US" dirty="0"/>
              <a:t>Each block updates the forecast based on unexplained data</a:t>
            </a:r>
          </a:p>
          <a:p>
            <a:pPr marL="971550" lvl="1" indent="-514350">
              <a:buFont typeface="+mj-lt"/>
              <a:buAutoNum type="arabicPeriod"/>
            </a:pPr>
            <a:r>
              <a:rPr lang="en-US" dirty="0"/>
              <a:t>Receives delta of input and “</a:t>
            </a:r>
            <a:r>
              <a:rPr lang="en-US" dirty="0" err="1"/>
              <a:t>backcast</a:t>
            </a:r>
            <a:r>
              <a:rPr lang="en-US" dirty="0"/>
              <a:t>”</a:t>
            </a:r>
          </a:p>
          <a:p>
            <a:pPr marL="971550" lvl="1" indent="-514350">
              <a:buFont typeface="+mj-lt"/>
              <a:buAutoNum type="arabicPeriod"/>
            </a:pPr>
            <a:r>
              <a:rPr lang="en-US" dirty="0"/>
              <a:t>Applies MLP</a:t>
            </a:r>
          </a:p>
          <a:p>
            <a:pPr marL="971550" lvl="1" indent="-514350">
              <a:buFont typeface="+mj-lt"/>
              <a:buAutoNum type="arabicPeriod"/>
            </a:pPr>
            <a:r>
              <a:rPr lang="en-US" dirty="0"/>
              <a:t>Outputs “</a:t>
            </a:r>
            <a:r>
              <a:rPr lang="en-US" dirty="0" err="1"/>
              <a:t>backcast</a:t>
            </a:r>
            <a:r>
              <a:rPr lang="en-US" dirty="0"/>
              <a:t>”, the estimate of input signal</a:t>
            </a:r>
          </a:p>
          <a:p>
            <a:pPr marL="971550" lvl="1" indent="-514350">
              <a:buFont typeface="+mj-lt"/>
              <a:buAutoNum type="arabicPeriod"/>
            </a:pPr>
            <a:r>
              <a:rPr lang="en-US" dirty="0"/>
              <a:t>Outputs delta to forecast</a:t>
            </a:r>
          </a:p>
          <a:p>
            <a:pPr marL="571500" indent="-514350"/>
            <a:r>
              <a:rPr lang="en-US" dirty="0"/>
              <a:t>Residual connections between blocks and for each stack allow training gradients to flow throughout the network</a:t>
            </a:r>
          </a:p>
          <a:p>
            <a:pPr marL="571500" indent="-514350"/>
            <a:r>
              <a:rPr lang="en-US" dirty="0"/>
              <a:t>Output is total forecast</a:t>
            </a:r>
          </a:p>
          <a:p>
            <a:pPr marL="571500" indent="-514350">
              <a:buFont typeface="+mj-lt"/>
              <a:buAutoNum type="arabicPeriod"/>
            </a:pPr>
            <a:endParaRPr lang="en-US" dirty="0"/>
          </a:p>
        </p:txBody>
      </p:sp>
      <p:sp>
        <p:nvSpPr>
          <p:cNvPr id="5" name="TextBox 4">
            <a:extLst>
              <a:ext uri="{FF2B5EF4-FFF2-40B4-BE49-F238E27FC236}">
                <a16:creationId xmlns:a16="http://schemas.microsoft.com/office/drawing/2014/main" id="{1914EA0A-CC3D-972F-A1FF-89FC4AAB43DA}"/>
              </a:ext>
            </a:extLst>
          </p:cNvPr>
          <p:cNvSpPr txBox="1"/>
          <p:nvPr/>
        </p:nvSpPr>
        <p:spPr>
          <a:xfrm>
            <a:off x="0" y="6400800"/>
            <a:ext cx="6098458" cy="369332"/>
          </a:xfrm>
          <a:prstGeom prst="rect">
            <a:avLst/>
          </a:prstGeom>
          <a:noFill/>
        </p:spPr>
        <p:txBody>
          <a:bodyPr wrap="square">
            <a:spAutoFit/>
          </a:bodyPr>
          <a:lstStyle/>
          <a:p>
            <a:r>
              <a:rPr lang="en-US" dirty="0">
                <a:hlinkClick r:id="rId2"/>
              </a:rPr>
              <a:t>https://arxiv.org/abs/2002.02887</a:t>
            </a:r>
            <a:r>
              <a:rPr lang="en-US" dirty="0"/>
              <a:t> </a:t>
            </a:r>
          </a:p>
        </p:txBody>
      </p:sp>
      <p:sp>
        <p:nvSpPr>
          <p:cNvPr id="9" name="TextBox 8">
            <a:extLst>
              <a:ext uri="{FF2B5EF4-FFF2-40B4-BE49-F238E27FC236}">
                <a16:creationId xmlns:a16="http://schemas.microsoft.com/office/drawing/2014/main" id="{386189D0-FBAF-A35D-2176-4376E881D0FA}"/>
              </a:ext>
            </a:extLst>
          </p:cNvPr>
          <p:cNvSpPr txBox="1"/>
          <p:nvPr/>
        </p:nvSpPr>
        <p:spPr>
          <a:xfrm>
            <a:off x="3733800" y="6400800"/>
            <a:ext cx="6127954" cy="369332"/>
          </a:xfrm>
          <a:prstGeom prst="rect">
            <a:avLst/>
          </a:prstGeom>
          <a:noFill/>
        </p:spPr>
        <p:txBody>
          <a:bodyPr wrap="square">
            <a:spAutoFit/>
          </a:bodyPr>
          <a:lstStyle/>
          <a:p>
            <a:r>
              <a:rPr lang="en-US" dirty="0">
                <a:hlinkClick r:id="rId3"/>
              </a:rPr>
              <a:t>https://arxiv.org/abs/1905.10437</a:t>
            </a:r>
            <a:r>
              <a:rPr lang="en-US" dirty="0"/>
              <a:t> </a:t>
            </a:r>
          </a:p>
        </p:txBody>
      </p:sp>
      <p:pic>
        <p:nvPicPr>
          <p:cNvPr id="11" name="Picture 10">
            <a:extLst>
              <a:ext uri="{FF2B5EF4-FFF2-40B4-BE49-F238E27FC236}">
                <a16:creationId xmlns:a16="http://schemas.microsoft.com/office/drawing/2014/main" id="{DF8BEA4F-91E5-E471-4D05-ECC65F67AB9C}"/>
              </a:ext>
            </a:extLst>
          </p:cNvPr>
          <p:cNvPicPr>
            <a:picLocks noChangeAspect="1"/>
          </p:cNvPicPr>
          <p:nvPr/>
        </p:nvPicPr>
        <p:blipFill>
          <a:blip r:embed="rId4"/>
          <a:stretch>
            <a:fillRect/>
          </a:stretch>
        </p:blipFill>
        <p:spPr>
          <a:xfrm>
            <a:off x="4570800" y="838200"/>
            <a:ext cx="7697402" cy="5500577"/>
          </a:xfrm>
          <a:prstGeom prst="rect">
            <a:avLst/>
          </a:prstGeom>
        </p:spPr>
      </p:pic>
    </p:spTree>
    <p:extLst>
      <p:ext uri="{BB962C8B-B14F-4D97-AF65-F5344CB8AC3E}">
        <p14:creationId xmlns:p14="http://schemas.microsoft.com/office/powerpoint/2010/main" val="3974851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150D7-D84B-41AC-1764-C6F64BFABAC4}"/>
              </a:ext>
            </a:extLst>
          </p:cNvPr>
          <p:cNvSpPr>
            <a:spLocks noGrp="1"/>
          </p:cNvSpPr>
          <p:nvPr>
            <p:ph type="title"/>
          </p:nvPr>
        </p:nvSpPr>
        <p:spPr>
          <a:xfrm>
            <a:off x="609600" y="0"/>
            <a:ext cx="8991600" cy="914400"/>
          </a:xfrm>
        </p:spPr>
        <p:txBody>
          <a:bodyPr>
            <a:normAutofit fontScale="90000"/>
          </a:bodyPr>
          <a:lstStyle/>
          <a:p>
            <a:r>
              <a:rPr lang="en-US" sz="2800" dirty="0"/>
              <a:t>More accurate than other ML and statistical models, some of which take into account seasonality and other time-series behaviors</a:t>
            </a:r>
          </a:p>
        </p:txBody>
      </p:sp>
      <p:pic>
        <p:nvPicPr>
          <p:cNvPr id="5" name="Picture 4">
            <a:extLst>
              <a:ext uri="{FF2B5EF4-FFF2-40B4-BE49-F238E27FC236}">
                <a16:creationId xmlns:a16="http://schemas.microsoft.com/office/drawing/2014/main" id="{CF950C8A-C835-0680-AF39-E675352AC2AC}"/>
              </a:ext>
            </a:extLst>
          </p:cNvPr>
          <p:cNvPicPr>
            <a:picLocks noChangeAspect="1"/>
          </p:cNvPicPr>
          <p:nvPr/>
        </p:nvPicPr>
        <p:blipFill>
          <a:blip r:embed="rId2"/>
          <a:stretch>
            <a:fillRect/>
          </a:stretch>
        </p:blipFill>
        <p:spPr>
          <a:xfrm>
            <a:off x="0" y="2209800"/>
            <a:ext cx="9372600" cy="3508276"/>
          </a:xfrm>
          <a:prstGeom prst="rect">
            <a:avLst/>
          </a:prstGeom>
        </p:spPr>
      </p:pic>
      <p:pic>
        <p:nvPicPr>
          <p:cNvPr id="7" name="Picture 6">
            <a:extLst>
              <a:ext uri="{FF2B5EF4-FFF2-40B4-BE49-F238E27FC236}">
                <a16:creationId xmlns:a16="http://schemas.microsoft.com/office/drawing/2014/main" id="{1AE67C5E-72BB-084A-E15E-0D5E853CB994}"/>
              </a:ext>
            </a:extLst>
          </p:cNvPr>
          <p:cNvPicPr>
            <a:picLocks noChangeAspect="1"/>
          </p:cNvPicPr>
          <p:nvPr/>
        </p:nvPicPr>
        <p:blipFill>
          <a:blip r:embed="rId3"/>
          <a:stretch>
            <a:fillRect/>
          </a:stretch>
        </p:blipFill>
        <p:spPr>
          <a:xfrm>
            <a:off x="9753600" y="-24063"/>
            <a:ext cx="2030632" cy="6858000"/>
          </a:xfrm>
          <a:prstGeom prst="rect">
            <a:avLst/>
          </a:prstGeom>
        </p:spPr>
      </p:pic>
    </p:spTree>
    <p:extLst>
      <p:ext uri="{BB962C8B-B14F-4D97-AF65-F5344CB8AC3E}">
        <p14:creationId xmlns:p14="http://schemas.microsoft.com/office/powerpoint/2010/main" val="1918304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F7C42-CB7F-47CB-0192-503223B3D317}"/>
              </a:ext>
            </a:extLst>
          </p:cNvPr>
          <p:cNvSpPr>
            <a:spLocks noGrp="1"/>
          </p:cNvSpPr>
          <p:nvPr>
            <p:ph type="title"/>
          </p:nvPr>
        </p:nvSpPr>
        <p:spPr/>
        <p:txBody>
          <a:bodyPr/>
          <a:lstStyle/>
          <a:p>
            <a:r>
              <a:rPr lang="en-US" dirty="0"/>
              <a:t>This class: Audio and 1D signals</a:t>
            </a:r>
          </a:p>
        </p:txBody>
      </p:sp>
      <p:sp>
        <p:nvSpPr>
          <p:cNvPr id="3" name="Content Placeholder 2">
            <a:extLst>
              <a:ext uri="{FF2B5EF4-FFF2-40B4-BE49-F238E27FC236}">
                <a16:creationId xmlns:a16="http://schemas.microsoft.com/office/drawing/2014/main" id="{7EEB0276-4524-54B5-FA5A-2E1C8AE768DD}"/>
              </a:ext>
            </a:extLst>
          </p:cNvPr>
          <p:cNvSpPr>
            <a:spLocks noGrp="1"/>
          </p:cNvSpPr>
          <p:nvPr>
            <p:ph idx="1"/>
          </p:nvPr>
        </p:nvSpPr>
        <p:spPr/>
        <p:txBody>
          <a:bodyPr/>
          <a:lstStyle/>
          <a:p>
            <a:endParaRPr lang="en-US" dirty="0"/>
          </a:p>
          <a:p>
            <a:endParaRPr lang="en-US" dirty="0"/>
          </a:p>
          <a:p>
            <a:r>
              <a:rPr lang="en-US" dirty="0"/>
              <a:t>Representing sound with frequencies</a:t>
            </a:r>
          </a:p>
          <a:p>
            <a:pPr marL="0" indent="0">
              <a:buNone/>
            </a:pPr>
            <a:endParaRPr lang="en-US" dirty="0"/>
          </a:p>
          <a:p>
            <a:r>
              <a:rPr lang="en-US" dirty="0"/>
              <a:t>Deep networks for audio</a:t>
            </a:r>
          </a:p>
          <a:p>
            <a:endParaRPr lang="en-US" dirty="0"/>
          </a:p>
          <a:p>
            <a:r>
              <a:rPr lang="en-US" dirty="0"/>
              <a:t>Other 1D time series</a:t>
            </a:r>
          </a:p>
        </p:txBody>
      </p:sp>
    </p:spTree>
    <p:extLst>
      <p:ext uri="{BB962C8B-B14F-4D97-AF65-F5344CB8AC3E}">
        <p14:creationId xmlns:p14="http://schemas.microsoft.com/office/powerpoint/2010/main" val="708283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F4A31-51E2-B09D-8C7B-CDC4423A5F00}"/>
              </a:ext>
            </a:extLst>
          </p:cNvPr>
          <p:cNvSpPr>
            <a:spLocks noGrp="1"/>
          </p:cNvSpPr>
          <p:nvPr>
            <p:ph type="title"/>
          </p:nvPr>
        </p:nvSpPr>
        <p:spPr/>
        <p:txBody>
          <a:bodyPr/>
          <a:lstStyle/>
          <a:p>
            <a:r>
              <a:rPr lang="en-US" dirty="0"/>
              <a:t>Q1-3</a:t>
            </a:r>
          </a:p>
        </p:txBody>
      </p:sp>
      <p:sp>
        <p:nvSpPr>
          <p:cNvPr id="6" name="TextBox 5">
            <a:extLst>
              <a:ext uri="{FF2B5EF4-FFF2-40B4-BE49-F238E27FC236}">
                <a16:creationId xmlns:a16="http://schemas.microsoft.com/office/drawing/2014/main" id="{758E8971-BC48-A6F4-5655-59054D13856C}"/>
              </a:ext>
            </a:extLst>
          </p:cNvPr>
          <p:cNvSpPr txBox="1"/>
          <p:nvPr/>
        </p:nvSpPr>
        <p:spPr>
          <a:xfrm>
            <a:off x="3048486" y="952257"/>
            <a:ext cx="6095028" cy="584775"/>
          </a:xfrm>
          <a:prstGeom prst="rect">
            <a:avLst/>
          </a:prstGeom>
          <a:noFill/>
        </p:spPr>
        <p:txBody>
          <a:bodyPr wrap="square">
            <a:spAutoFit/>
          </a:bodyPr>
          <a:lstStyle/>
          <a:p>
            <a:r>
              <a:rPr lang="en-US" sz="3200" dirty="0">
                <a:hlinkClick r:id="rId2"/>
              </a:rPr>
              <a:t>https://tinyurl.com/AML441-L23</a:t>
            </a:r>
            <a:r>
              <a:rPr lang="en-US" sz="3200" dirty="0"/>
              <a:t> </a:t>
            </a:r>
          </a:p>
        </p:txBody>
      </p:sp>
      <p:pic>
        <p:nvPicPr>
          <p:cNvPr id="8" name="Picture 7" descr="A qr code with a arrow and a circular arrow&#10;&#10;AI-generated content may be incorrect.">
            <a:extLst>
              <a:ext uri="{FF2B5EF4-FFF2-40B4-BE49-F238E27FC236}">
                <a16:creationId xmlns:a16="http://schemas.microsoft.com/office/drawing/2014/main" id="{DD41818F-36E7-43C2-9646-C30EFC8C11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905000"/>
            <a:ext cx="4343400" cy="4343400"/>
          </a:xfrm>
          <a:prstGeom prst="rect">
            <a:avLst/>
          </a:prstGeom>
        </p:spPr>
      </p:pic>
    </p:spTree>
    <p:extLst>
      <p:ext uri="{BB962C8B-B14F-4D97-AF65-F5344CB8AC3E}">
        <p14:creationId xmlns:p14="http://schemas.microsoft.com/office/powerpoint/2010/main" val="115570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33400" y="3101181"/>
            <a:ext cx="10972800" cy="914400"/>
          </a:xfrm>
        </p:spPr>
        <p:txBody>
          <a:bodyPr>
            <a:normAutofit fontScale="90000"/>
          </a:bodyPr>
          <a:lstStyle/>
          <a:p>
            <a:r>
              <a:rPr lang="en-US" dirty="0"/>
              <a:t>To understand audio, we need better ways to represent frequency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76200"/>
            <a:ext cx="8458200" cy="838200"/>
          </a:xfrm>
        </p:spPr>
        <p:txBody>
          <a:bodyPr>
            <a:normAutofit fontScale="90000"/>
          </a:bodyPr>
          <a:lstStyle/>
          <a:p>
            <a:pPr>
              <a:defRPr/>
            </a:pPr>
            <a:r>
              <a:rPr lang="en-US" sz="3200" dirty="0"/>
              <a:t>Jean Baptiste Joseph Fourier had a crazy idea in 1807</a:t>
            </a:r>
          </a:p>
        </p:txBody>
      </p:sp>
      <p:sp>
        <p:nvSpPr>
          <p:cNvPr id="25603" name="Rectangle 3"/>
          <p:cNvSpPr>
            <a:spLocks noGrp="1" noChangeArrowheads="1"/>
          </p:cNvSpPr>
          <p:nvPr>
            <p:ph type="body" idx="1"/>
          </p:nvPr>
        </p:nvSpPr>
        <p:spPr>
          <a:xfrm>
            <a:off x="381000" y="914400"/>
            <a:ext cx="5410200" cy="5943600"/>
          </a:xfrm>
        </p:spPr>
        <p:txBody>
          <a:bodyPr>
            <a:normAutofit/>
          </a:bodyPr>
          <a:lstStyle/>
          <a:p>
            <a:pPr>
              <a:buFont typeface="Arial" charset="0"/>
              <a:buNone/>
              <a:defRPr/>
            </a:pPr>
            <a:r>
              <a:rPr lang="en-US" sz="2800" i="1" dirty="0"/>
              <a:t>	</a:t>
            </a:r>
            <a:r>
              <a:rPr lang="en-US" sz="2800" b="1" i="1" dirty="0"/>
              <a:t>Any</a:t>
            </a:r>
            <a:r>
              <a:rPr lang="en-US" sz="2800" i="1" dirty="0"/>
              <a:t> </a:t>
            </a:r>
            <a:r>
              <a:rPr lang="en-US" sz="2800" i="1" dirty="0" err="1"/>
              <a:t>univariate</a:t>
            </a:r>
            <a:r>
              <a:rPr lang="en-US" sz="2800" i="1" dirty="0"/>
              <a:t> function can be rewritten as a weighted sum of </a:t>
            </a:r>
            <a:r>
              <a:rPr lang="en-US" sz="2800" i="1" dirty="0" err="1"/>
              <a:t>sines</a:t>
            </a:r>
            <a:r>
              <a:rPr lang="en-US" sz="2800" i="1" dirty="0"/>
              <a:t> and cosines of different frequencies. </a:t>
            </a:r>
          </a:p>
          <a:p>
            <a:pPr>
              <a:defRPr/>
            </a:pPr>
            <a:r>
              <a:rPr lang="en-US" sz="2800" dirty="0"/>
              <a:t>Don’t believe it?  </a:t>
            </a:r>
          </a:p>
          <a:p>
            <a:pPr lvl="1">
              <a:defRPr/>
            </a:pPr>
            <a:r>
              <a:rPr lang="en-US" sz="2400" dirty="0"/>
              <a:t>Neither did Lagrange, Laplace, Poisson and other big wigs</a:t>
            </a:r>
          </a:p>
          <a:p>
            <a:pPr lvl="1">
              <a:defRPr/>
            </a:pPr>
            <a:r>
              <a:rPr lang="en-US" sz="2400" dirty="0"/>
              <a:t>Not translated into English until 1878!</a:t>
            </a:r>
          </a:p>
          <a:p>
            <a:pPr>
              <a:defRPr/>
            </a:pPr>
            <a:r>
              <a:rPr lang="en-US" sz="2800" dirty="0"/>
              <a:t> But it’s (mostly) true</a:t>
            </a:r>
          </a:p>
          <a:p>
            <a:pPr lvl="1">
              <a:defRPr/>
            </a:pPr>
            <a:r>
              <a:rPr lang="en-US" sz="2400" dirty="0"/>
              <a:t>called Fourier Series</a:t>
            </a:r>
          </a:p>
          <a:p>
            <a:pPr lvl="1">
              <a:defRPr/>
            </a:pPr>
            <a:r>
              <a:rPr lang="en-US" sz="2400" dirty="0"/>
              <a:t>there are some subtle restrictions</a:t>
            </a:r>
          </a:p>
          <a:p>
            <a:pPr lvl="1">
              <a:defRPr/>
            </a:pPr>
            <a:endParaRPr lang="en-US" sz="2400" dirty="0"/>
          </a:p>
        </p:txBody>
      </p:sp>
      <p:pic>
        <p:nvPicPr>
          <p:cNvPr id="25604" name="Picture 4" descr="J.B.J. Fourier (public domain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8243" y="827846"/>
            <a:ext cx="4800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8" name="Picture 2" descr="http://upload.wikimedia.org/wikipedia/commons/thumb/d/d8/Langrange_portrait.jpg/225px-Langrange_portra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4044" y="3266247"/>
            <a:ext cx="214312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4" descr="http://upload.wikimedia.org/wikipedia/commons/thumb/e/e3/Pierre-Simon_Laplace.jpg/225px-Pierre-Simon_Laplac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7044" y="2961446"/>
            <a:ext cx="21431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ular Callout 9"/>
          <p:cNvSpPr/>
          <p:nvPr/>
        </p:nvSpPr>
        <p:spPr>
          <a:xfrm>
            <a:off x="6077243" y="751646"/>
            <a:ext cx="5334000" cy="1600200"/>
          </a:xfrm>
          <a:prstGeom prst="wedgeRoundRectCallout">
            <a:avLst>
              <a:gd name="adj1" fmla="val -8228"/>
              <a:gd name="adj2" fmla="val 84349"/>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i="1" dirty="0">
                <a:solidFill>
                  <a:schemeClr val="tx1"/>
                </a:solidFill>
              </a:rPr>
              <a:t>...the manner in which the author arrives at these equations is not exempt of difficulties and...his analysis to integrate them still leaves something to be desired on the score of generality and even </a:t>
            </a:r>
            <a:r>
              <a:rPr lang="en-US" i="1" dirty="0" err="1">
                <a:solidFill>
                  <a:schemeClr val="tx1"/>
                </a:solidFill>
              </a:rPr>
              <a:t>rigour</a:t>
            </a:r>
            <a:r>
              <a:rPr lang="en-US" dirty="0">
                <a:solidFill>
                  <a:schemeClr val="tx1"/>
                </a:solidFill>
              </a:rPr>
              <a:t>.</a:t>
            </a:r>
          </a:p>
          <a:p>
            <a:pPr algn="ctr">
              <a:defRPr/>
            </a:pPr>
            <a:endParaRPr lang="en-US" dirty="0"/>
          </a:p>
        </p:txBody>
      </p:sp>
      <p:sp>
        <p:nvSpPr>
          <p:cNvPr id="11" name="TextBox 10"/>
          <p:cNvSpPr txBox="1">
            <a:spLocks noChangeArrowheads="1"/>
          </p:cNvSpPr>
          <p:nvPr/>
        </p:nvSpPr>
        <p:spPr bwMode="auto">
          <a:xfrm>
            <a:off x="6915444" y="3190046"/>
            <a:ext cx="1044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Laplace</a:t>
            </a:r>
          </a:p>
        </p:txBody>
      </p:sp>
      <p:sp>
        <p:nvSpPr>
          <p:cNvPr id="12" name="TextBox 11"/>
          <p:cNvSpPr txBox="1">
            <a:spLocks noChangeArrowheads="1"/>
          </p:cNvSpPr>
          <p:nvPr/>
        </p:nvSpPr>
        <p:spPr bwMode="auto">
          <a:xfrm>
            <a:off x="8363244" y="5476046"/>
            <a:ext cx="1223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chemeClr val="bg1"/>
                </a:solidFill>
              </a:rPr>
              <a:t>Lagrange</a:t>
            </a:r>
          </a:p>
        </p:txBody>
      </p:sp>
      <p:sp>
        <p:nvSpPr>
          <p:cNvPr id="14" name="TextBox 13"/>
          <p:cNvSpPr txBox="1"/>
          <p:nvPr/>
        </p:nvSpPr>
        <p:spPr>
          <a:xfrm>
            <a:off x="10309659" y="6539672"/>
            <a:ext cx="1101584" cy="307777"/>
          </a:xfrm>
          <a:prstGeom prst="rect">
            <a:avLst/>
          </a:prstGeom>
          <a:noFill/>
        </p:spPr>
        <p:txBody>
          <a:bodyPr wrap="none">
            <a:spAutoFit/>
          </a:bodyPr>
          <a:lstStyle/>
          <a:p>
            <a:pPr>
              <a:defRPr/>
            </a:pPr>
            <a:r>
              <a:rPr lang="en-US" sz="1400" dirty="0">
                <a:solidFill>
                  <a:schemeClr val="bg1">
                    <a:lumMod val="50000"/>
                  </a:schemeClr>
                </a:solidFill>
              </a:rPr>
              <a:t>Slide: Efros</a:t>
            </a:r>
          </a:p>
        </p:txBody>
      </p:sp>
      <p:pic>
        <p:nvPicPr>
          <p:cNvPr id="55302" name="Picture 6" descr="http://upload.wikimedia.org/wikipedia/commons/0/03/Legendr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87243" y="3647246"/>
            <a:ext cx="152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10258718" y="5242231"/>
            <a:ext cx="1223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t>Legendre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29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30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3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5604"/>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5529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55302"/>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55300"/>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0"/>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25603">
                                            <p:txEl>
                                              <p:pRg st="4" end="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603">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p:bldP spid="11" grpId="1"/>
      <p:bldP spid="12" grpId="0"/>
      <p:bldP spid="12" grpId="1"/>
      <p:bldP spid="13" grpId="0"/>
      <p:bldP spid="13"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a:t>A sum of sines</a:t>
            </a:r>
          </a:p>
        </p:txBody>
      </p:sp>
      <p:sp>
        <p:nvSpPr>
          <p:cNvPr id="1028" name="Rectangle 3"/>
          <p:cNvSpPr>
            <a:spLocks noGrp="1" noChangeArrowheads="1"/>
          </p:cNvSpPr>
          <p:nvPr>
            <p:ph type="body" sz="half" idx="1"/>
          </p:nvPr>
        </p:nvSpPr>
        <p:spPr>
          <a:xfrm>
            <a:off x="2209800" y="914400"/>
            <a:ext cx="3810000" cy="5943600"/>
          </a:xfrm>
        </p:spPr>
        <p:txBody>
          <a:bodyPr/>
          <a:lstStyle/>
          <a:p>
            <a:pPr marL="0" indent="0">
              <a:buNone/>
            </a:pPr>
            <a:r>
              <a:rPr lang="en-US" sz="2400"/>
              <a:t>Our building block:</a:t>
            </a:r>
          </a:p>
          <a:p>
            <a:pPr marL="0" indent="0">
              <a:buNone/>
            </a:pPr>
            <a:r>
              <a:rPr lang="en-US" sz="2400"/>
              <a:t>	</a:t>
            </a:r>
          </a:p>
          <a:p>
            <a:pPr marL="0" indent="0"/>
            <a:endParaRPr lang="en-US" sz="2400"/>
          </a:p>
          <a:p>
            <a:pPr marL="0" indent="0">
              <a:buNone/>
            </a:pPr>
            <a:r>
              <a:rPr lang="en-US" sz="2400"/>
              <a:t>Add enough of them to get any signal </a:t>
            </a:r>
            <a:r>
              <a:rPr lang="en-US" sz="2400" i="1"/>
              <a:t>f(x)</a:t>
            </a:r>
            <a:r>
              <a:rPr lang="en-US" sz="2400"/>
              <a:t> you want!</a:t>
            </a:r>
          </a:p>
          <a:p>
            <a:pPr marL="0" indent="0">
              <a:buNone/>
            </a:pPr>
            <a:endParaRPr lang="en-US" sz="2400"/>
          </a:p>
        </p:txBody>
      </p:sp>
      <p:pic>
        <p:nvPicPr>
          <p:cNvPr id="1029" name="Picture 4" descr="The image “http://mcdb.colorado.edu/courses/3280/images/crystal/fourier.gif” cannot be displayed, because it contains errors."/>
          <p:cNvPicPr>
            <a:picLocks noChangeAspect="1" noChangeArrowheads="1"/>
          </p:cNvPicPr>
          <p:nvPr/>
        </p:nvPicPr>
        <p:blipFill>
          <a:blip r:embed="rId2">
            <a:extLst>
              <a:ext uri="{28A0092B-C50C-407E-A947-70E740481C1C}">
                <a14:useLocalDpi xmlns:a14="http://schemas.microsoft.com/office/drawing/2010/main" val="0"/>
              </a:ext>
            </a:extLst>
          </a:blip>
          <a:srcRect t="2469" b="1234"/>
          <a:stretch>
            <a:fillRect/>
          </a:stretch>
        </p:blipFill>
        <p:spPr bwMode="auto">
          <a:xfrm>
            <a:off x="6191250" y="914400"/>
            <a:ext cx="440055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6" name="Object 5"/>
          <p:cNvGraphicFramePr>
            <a:graphicFrameLocks noGrp="1" noChangeAspect="1"/>
          </p:cNvGraphicFramePr>
          <p:nvPr>
            <p:ph sz="half" idx="2"/>
          </p:nvPr>
        </p:nvGraphicFramePr>
        <p:xfrm>
          <a:off x="2819400" y="1439864"/>
          <a:ext cx="2514600" cy="617537"/>
        </p:xfrm>
        <a:graphic>
          <a:graphicData uri="http://schemas.openxmlformats.org/presentationml/2006/ole">
            <mc:AlternateContent xmlns:mc="http://schemas.openxmlformats.org/markup-compatibility/2006">
              <mc:Choice xmlns:v="urn:schemas-microsoft-com:vml" Requires="v">
                <p:oleObj name="Equation" r:id="rId3" imgW="825480" imgH="203040" progId="Equation.3">
                  <p:embed/>
                </p:oleObj>
              </mc:Choice>
              <mc:Fallback>
                <p:oleObj name="Equation" r:id="rId3" imgW="825480" imgH="203040" progId="Equation.3">
                  <p:embed/>
                  <p:pic>
                    <p:nvPicPr>
                      <p:cNvPr id="102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439864"/>
                        <a:ext cx="2514600" cy="617537"/>
                      </a:xfrm>
                      <a:prstGeom prst="rect">
                        <a:avLst/>
                      </a:prstGeom>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Frequency Spectra</a:t>
            </a:r>
          </a:p>
        </p:txBody>
      </p:sp>
      <p:sp>
        <p:nvSpPr>
          <p:cNvPr id="18435" name="Rectangle 3"/>
          <p:cNvSpPr>
            <a:spLocks noGrp="1" noChangeArrowheads="1"/>
          </p:cNvSpPr>
          <p:nvPr>
            <p:ph type="body" idx="1"/>
          </p:nvPr>
        </p:nvSpPr>
        <p:spPr/>
        <p:txBody>
          <a:bodyPr/>
          <a:lstStyle/>
          <a:p>
            <a:r>
              <a:rPr lang="en-US">
                <a:latin typeface="Arial Unicode MS" pitchFamily="34" charset="-128"/>
                <a:ea typeface="Arial Unicode MS" pitchFamily="34" charset="-128"/>
                <a:cs typeface="Arial Unicode MS" pitchFamily="34" charset="-128"/>
              </a:rPr>
              <a:t>example : </a:t>
            </a:r>
            <a:r>
              <a:rPr lang="en-US" i="1">
                <a:latin typeface="Times New Roman" pitchFamily="18" charset="0"/>
                <a:ea typeface="Arial Unicode MS" pitchFamily="34" charset="-128"/>
                <a:cs typeface="Times New Roman" pitchFamily="18" charset="0"/>
              </a:rPr>
              <a:t>g</a:t>
            </a:r>
            <a:r>
              <a:rPr lang="en-US">
                <a:latin typeface="Times New Roman" pitchFamily="18" charset="0"/>
                <a:ea typeface="Arial Unicode MS" pitchFamily="34" charset="-128"/>
                <a:cs typeface="Times New Roman" pitchFamily="18" charset="0"/>
              </a:rPr>
              <a:t>(</a:t>
            </a:r>
            <a:r>
              <a:rPr lang="en-US" i="1">
                <a:solidFill>
                  <a:schemeClr val="hlink"/>
                </a:solidFill>
                <a:latin typeface="Times New Roman" pitchFamily="18" charset="0"/>
                <a:ea typeface="Arial Unicode MS" pitchFamily="34" charset="-128"/>
                <a:cs typeface="Times New Roman" pitchFamily="18" charset="0"/>
              </a:rPr>
              <a:t>t</a:t>
            </a:r>
            <a:r>
              <a:rPr lang="en-US">
                <a:latin typeface="Times New Roman" pitchFamily="18" charset="0"/>
                <a:ea typeface="Arial Unicode MS" pitchFamily="34" charset="-128"/>
                <a:cs typeface="Times New Roman" pitchFamily="18" charset="0"/>
              </a:rPr>
              <a:t>)</a:t>
            </a:r>
            <a:r>
              <a:rPr lang="en-US" i="1">
                <a:latin typeface="Times New Roman" pitchFamily="18" charset="0"/>
                <a:ea typeface="Arial Unicode MS" pitchFamily="34" charset="-128"/>
                <a:cs typeface="Times New Roman" pitchFamily="18" charset="0"/>
              </a:rPr>
              <a:t> = </a:t>
            </a:r>
            <a:r>
              <a:rPr lang="en-US">
                <a:latin typeface="Times New Roman" pitchFamily="18" charset="0"/>
                <a:ea typeface="Arial Unicode MS" pitchFamily="34" charset="-128"/>
                <a:cs typeface="Times New Roman" pitchFamily="18" charset="0"/>
              </a:rPr>
              <a:t>sin(</a:t>
            </a:r>
            <a:r>
              <a:rPr lang="en-US" i="1">
                <a:latin typeface="Times New Roman" pitchFamily="18" charset="0"/>
                <a:ea typeface="Arial Unicode MS" pitchFamily="34" charset="-128"/>
                <a:cs typeface="Times New Roman" pitchFamily="18" charset="0"/>
              </a:rPr>
              <a:t>2</a:t>
            </a:r>
            <a:r>
              <a:rPr lang="el-GR" i="1">
                <a:latin typeface="Times New Roman" pitchFamily="18" charset="0"/>
                <a:ea typeface="Arial Unicode MS" pitchFamily="34" charset="-128"/>
                <a:cs typeface="Times New Roman" pitchFamily="18" charset="0"/>
              </a:rPr>
              <a:t>π</a:t>
            </a:r>
            <a:r>
              <a:rPr lang="en-US" i="1">
                <a:latin typeface="Times New Roman" pitchFamily="18" charset="0"/>
                <a:ea typeface="Arial Unicode MS" pitchFamily="34" charset="-128"/>
                <a:cs typeface="Times New Roman" pitchFamily="18" charset="0"/>
              </a:rPr>
              <a:t>f </a:t>
            </a:r>
            <a:r>
              <a:rPr lang="en-US" i="1">
                <a:solidFill>
                  <a:schemeClr val="hlink"/>
                </a:solidFill>
                <a:latin typeface="Times New Roman" pitchFamily="18" charset="0"/>
                <a:ea typeface="Arial Unicode MS" pitchFamily="34" charset="-128"/>
                <a:cs typeface="Times New Roman" pitchFamily="18" charset="0"/>
              </a:rPr>
              <a:t>t</a:t>
            </a:r>
            <a:r>
              <a:rPr lang="en-US">
                <a:latin typeface="Times New Roman" pitchFamily="18" charset="0"/>
                <a:ea typeface="Arial Unicode MS" pitchFamily="34" charset="-128"/>
                <a:cs typeface="Times New Roman" pitchFamily="18" charset="0"/>
              </a:rPr>
              <a:t>)</a:t>
            </a:r>
            <a:r>
              <a:rPr lang="en-US" i="1">
                <a:latin typeface="Times New Roman" pitchFamily="18" charset="0"/>
                <a:ea typeface="Arial Unicode MS" pitchFamily="34" charset="-128"/>
                <a:cs typeface="Times New Roman" pitchFamily="18" charset="0"/>
              </a:rPr>
              <a:t> + </a:t>
            </a:r>
            <a:r>
              <a:rPr lang="en-US">
                <a:latin typeface="Times New Roman" pitchFamily="18" charset="0"/>
                <a:ea typeface="Arial Unicode MS" pitchFamily="34" charset="-128"/>
                <a:cs typeface="Times New Roman" pitchFamily="18" charset="0"/>
              </a:rPr>
              <a:t>(</a:t>
            </a:r>
            <a:r>
              <a:rPr lang="en-US" i="1">
                <a:latin typeface="Times New Roman" pitchFamily="18" charset="0"/>
                <a:ea typeface="Arial Unicode MS" pitchFamily="34" charset="-128"/>
                <a:cs typeface="Times New Roman" pitchFamily="18" charset="0"/>
              </a:rPr>
              <a:t>1/3</a:t>
            </a:r>
            <a:r>
              <a:rPr lang="en-US">
                <a:latin typeface="Times New Roman" pitchFamily="18" charset="0"/>
                <a:ea typeface="Arial Unicode MS" pitchFamily="34" charset="-128"/>
                <a:cs typeface="Times New Roman" pitchFamily="18" charset="0"/>
              </a:rPr>
              <a:t>)sin(</a:t>
            </a:r>
            <a:r>
              <a:rPr lang="en-US" i="1">
                <a:latin typeface="Times New Roman" pitchFamily="18" charset="0"/>
                <a:ea typeface="Arial Unicode MS" pitchFamily="34" charset="-128"/>
                <a:cs typeface="Times New Roman" pitchFamily="18" charset="0"/>
              </a:rPr>
              <a:t>2</a:t>
            </a:r>
            <a:r>
              <a:rPr lang="el-GR" i="1">
                <a:latin typeface="Times New Roman" pitchFamily="18" charset="0"/>
                <a:ea typeface="Arial Unicode MS" pitchFamily="34" charset="-128"/>
                <a:cs typeface="Times New Roman" pitchFamily="18" charset="0"/>
              </a:rPr>
              <a:t>π</a:t>
            </a:r>
            <a:r>
              <a:rPr lang="en-US">
                <a:latin typeface="Times New Roman" pitchFamily="18" charset="0"/>
                <a:ea typeface="Arial Unicode MS" pitchFamily="34" charset="-128"/>
                <a:cs typeface="Times New Roman" pitchFamily="18" charset="0"/>
              </a:rPr>
              <a:t>(</a:t>
            </a:r>
            <a:r>
              <a:rPr lang="en-US" i="1">
                <a:latin typeface="Times New Roman" pitchFamily="18" charset="0"/>
                <a:ea typeface="Arial Unicode MS" pitchFamily="34" charset="-128"/>
                <a:cs typeface="Times New Roman" pitchFamily="18" charset="0"/>
              </a:rPr>
              <a:t>3f</a:t>
            </a:r>
            <a:r>
              <a:rPr lang="en-US">
                <a:latin typeface="Times New Roman" pitchFamily="18" charset="0"/>
                <a:ea typeface="Arial Unicode MS" pitchFamily="34" charset="-128"/>
                <a:cs typeface="Times New Roman" pitchFamily="18" charset="0"/>
              </a:rPr>
              <a:t>) </a:t>
            </a:r>
            <a:r>
              <a:rPr lang="en-US" i="1">
                <a:solidFill>
                  <a:schemeClr val="hlink"/>
                </a:solidFill>
                <a:latin typeface="Times New Roman" pitchFamily="18" charset="0"/>
                <a:ea typeface="Arial Unicode MS" pitchFamily="34" charset="-128"/>
                <a:cs typeface="Times New Roman" pitchFamily="18" charset="0"/>
              </a:rPr>
              <a:t>t</a:t>
            </a:r>
            <a:r>
              <a:rPr lang="en-US">
                <a:latin typeface="Times New Roman" pitchFamily="18" charset="0"/>
                <a:ea typeface="Arial Unicode MS" pitchFamily="34" charset="-128"/>
                <a:cs typeface="Times New Roman" pitchFamily="18" charset="0"/>
              </a:rPr>
              <a:t>)</a:t>
            </a:r>
          </a:p>
        </p:txBody>
      </p:sp>
      <p:pic>
        <p:nvPicPr>
          <p:cNvPr id="18436" name="Picture 4" descr="a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2300" y="2335214"/>
            <a:ext cx="2438400"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700" y="2362201"/>
            <a:ext cx="2514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a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4300" y="2360614"/>
            <a:ext cx="2514600"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 Box 7"/>
          <p:cNvSpPr txBox="1">
            <a:spLocks noChangeArrowheads="1"/>
          </p:cNvSpPr>
          <p:nvPr/>
        </p:nvSpPr>
        <p:spPr bwMode="auto">
          <a:xfrm>
            <a:off x="4381500" y="3124201"/>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18440" name="Text Box 8"/>
          <p:cNvSpPr txBox="1">
            <a:spLocks noChangeArrowheads="1"/>
          </p:cNvSpPr>
          <p:nvPr/>
        </p:nvSpPr>
        <p:spPr bwMode="auto">
          <a:xfrm>
            <a:off x="7353300" y="3200401"/>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pic>
        <p:nvPicPr>
          <p:cNvPr id="18441" name="Picture 9" descr="a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4743450"/>
            <a:ext cx="29908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9477376" y="6550026"/>
            <a:ext cx="1190625" cy="307975"/>
          </a:xfrm>
          <a:prstGeom prst="rect">
            <a:avLst/>
          </a:prstGeom>
          <a:noFill/>
        </p:spPr>
        <p:txBody>
          <a:bodyPr wrap="none">
            <a:spAutoFit/>
          </a:bodyPr>
          <a:lstStyle/>
          <a:p>
            <a:pPr>
              <a:defRPr/>
            </a:pPr>
            <a:r>
              <a:rPr lang="en-US" sz="1400" dirty="0">
                <a:solidFill>
                  <a:schemeClr val="bg1">
                    <a:lumMod val="50000"/>
                  </a:schemeClr>
                </a:solidFill>
              </a:rPr>
              <a:t>Slides: Efros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Frequency Spectra</a:t>
            </a:r>
          </a:p>
        </p:txBody>
      </p:sp>
      <p:sp>
        <p:nvSpPr>
          <p:cNvPr id="19459" name="Rectangle 3"/>
          <p:cNvSpPr>
            <a:spLocks noGrp="1" noChangeArrowheads="1"/>
          </p:cNvSpPr>
          <p:nvPr>
            <p:ph type="body" idx="1"/>
          </p:nvPr>
        </p:nvSpPr>
        <p:spPr/>
        <p:txBody>
          <a:bodyPr/>
          <a:lstStyle/>
          <a:p>
            <a:endParaRPr lang="en-US" sz="2400">
              <a:ea typeface="Arial Unicode MS" pitchFamily="34" charset="-128"/>
              <a:cs typeface="Times New Roman" pitchFamily="18" charset="0"/>
            </a:endParaRPr>
          </a:p>
        </p:txBody>
      </p:sp>
      <p:pic>
        <p:nvPicPr>
          <p:cNvPr id="19460" name="Picture 2" descr="File:Waveforms.svg"/>
          <p:cNvPicPr>
            <a:picLocks noChangeAspect="1" noChangeArrowheads="1"/>
          </p:cNvPicPr>
          <p:nvPr/>
        </p:nvPicPr>
        <p:blipFill>
          <a:blip r:embed="rId2">
            <a:extLst>
              <a:ext uri="{28A0092B-C50C-407E-A947-70E740481C1C}">
                <a14:useLocalDpi xmlns:a14="http://schemas.microsoft.com/office/drawing/2010/main" val="0"/>
              </a:ext>
            </a:extLst>
          </a:blip>
          <a:srcRect l="5263" t="29333" r="46317" b="53333"/>
          <a:stretch>
            <a:fillRect/>
          </a:stretch>
        </p:blipFill>
        <p:spPr bwMode="auto">
          <a:xfrm>
            <a:off x="1905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352676"/>
            <a:ext cx="2514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6" descr="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2351089"/>
            <a:ext cx="2514600"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7"/>
          <p:cNvSpPr txBox="1">
            <a:spLocks noChangeArrowheads="1"/>
          </p:cNvSpPr>
          <p:nvPr/>
        </p:nvSpPr>
        <p:spPr bwMode="auto">
          <a:xfrm>
            <a:off x="4572000" y="31146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0485" name="Text Box 8"/>
          <p:cNvSpPr txBox="1">
            <a:spLocks noChangeArrowheads="1"/>
          </p:cNvSpPr>
          <p:nvPr/>
        </p:nvSpPr>
        <p:spPr bwMode="auto">
          <a:xfrm>
            <a:off x="7467600" y="31908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pic>
        <p:nvPicPr>
          <p:cNvPr id="20486" name="Picture 9" descr="a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684714"/>
            <a:ext cx="2438400"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10"/>
          <p:cNvSpPr txBox="1">
            <a:spLocks noChangeArrowheads="1"/>
          </p:cNvSpPr>
          <p:nvPr/>
        </p:nvSpPr>
        <p:spPr bwMode="auto">
          <a:xfrm>
            <a:off x="4572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0488" name="Rectangle 13"/>
          <p:cNvSpPr>
            <a:spLocks noGrp="1" noChangeArrowheads="1"/>
          </p:cNvSpPr>
          <p:nvPr>
            <p:ph type="title"/>
          </p:nvPr>
        </p:nvSpPr>
        <p:spPr/>
        <p:txBody>
          <a:bodyPr/>
          <a:lstStyle/>
          <a:p>
            <a:r>
              <a:rPr lang="en-US"/>
              <a:t>Frequency Spectra</a:t>
            </a:r>
          </a:p>
        </p:txBody>
      </p:sp>
      <p:pic>
        <p:nvPicPr>
          <p:cNvPr id="20489"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1905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p:cNvSpPr txBox="1">
            <a:spLocks noChangeArrowheads="1"/>
          </p:cNvSpPr>
          <p:nvPr/>
        </p:nvSpPr>
        <p:spPr bwMode="auto">
          <a:xfrm>
            <a:off x="4572000" y="31146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1507" name="Text Box 6"/>
          <p:cNvSpPr txBox="1">
            <a:spLocks noChangeArrowheads="1"/>
          </p:cNvSpPr>
          <p:nvPr/>
        </p:nvSpPr>
        <p:spPr bwMode="auto">
          <a:xfrm>
            <a:off x="7467600" y="31908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sp>
        <p:nvSpPr>
          <p:cNvPr id="21508" name="Text Box 7"/>
          <p:cNvSpPr txBox="1">
            <a:spLocks noChangeArrowheads="1"/>
          </p:cNvSpPr>
          <p:nvPr/>
        </p:nvSpPr>
        <p:spPr bwMode="auto">
          <a:xfrm>
            <a:off x="4572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pic>
        <p:nvPicPr>
          <p:cNvPr id="21509" name="Picture 8" descr="a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398714"/>
            <a:ext cx="2438400"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9" descr="a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681538"/>
            <a:ext cx="2514600"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0" descr="a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2476500"/>
            <a:ext cx="24384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Rectangle 13"/>
          <p:cNvSpPr>
            <a:spLocks noGrp="1" noChangeArrowheads="1"/>
          </p:cNvSpPr>
          <p:nvPr>
            <p:ph type="title"/>
          </p:nvPr>
        </p:nvSpPr>
        <p:spPr/>
        <p:txBody>
          <a:bodyPr/>
          <a:lstStyle/>
          <a:p>
            <a:r>
              <a:rPr lang="en-US"/>
              <a:t>Frequency Spectra</a:t>
            </a:r>
          </a:p>
        </p:txBody>
      </p:sp>
      <p:pic>
        <p:nvPicPr>
          <p:cNvPr id="21513"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1905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4572000" y="31146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2531" name="Text Box 6"/>
          <p:cNvSpPr txBox="1">
            <a:spLocks noChangeArrowheads="1"/>
          </p:cNvSpPr>
          <p:nvPr/>
        </p:nvSpPr>
        <p:spPr bwMode="auto">
          <a:xfrm>
            <a:off x="7467600" y="31908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sp>
        <p:nvSpPr>
          <p:cNvPr id="22532" name="Text Box 7"/>
          <p:cNvSpPr txBox="1">
            <a:spLocks noChangeArrowheads="1"/>
          </p:cNvSpPr>
          <p:nvPr/>
        </p:nvSpPr>
        <p:spPr bwMode="auto">
          <a:xfrm>
            <a:off x="4572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pic>
        <p:nvPicPr>
          <p:cNvPr id="22533" name="Picture 8" descr="a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514601"/>
            <a:ext cx="251460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9" descr="a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665664"/>
            <a:ext cx="2514600"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0" descr="a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2514601"/>
            <a:ext cx="25146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Rectangle 13"/>
          <p:cNvSpPr>
            <a:spLocks noGrp="1" noChangeArrowheads="1"/>
          </p:cNvSpPr>
          <p:nvPr>
            <p:ph type="title"/>
          </p:nvPr>
        </p:nvSpPr>
        <p:spPr/>
        <p:txBody>
          <a:bodyPr/>
          <a:lstStyle/>
          <a:p>
            <a:r>
              <a:rPr lang="en-US"/>
              <a:t>Frequency Spectra</a:t>
            </a:r>
          </a:p>
        </p:txBody>
      </p:sp>
      <p:pic>
        <p:nvPicPr>
          <p:cNvPr id="22537"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1905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4572000" y="31146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3555" name="Text Box 6"/>
          <p:cNvSpPr txBox="1">
            <a:spLocks noChangeArrowheads="1"/>
          </p:cNvSpPr>
          <p:nvPr/>
        </p:nvSpPr>
        <p:spPr bwMode="auto">
          <a:xfrm>
            <a:off x="7467600" y="31908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sp>
        <p:nvSpPr>
          <p:cNvPr id="23556" name="Text Box 7"/>
          <p:cNvSpPr txBox="1">
            <a:spLocks noChangeArrowheads="1"/>
          </p:cNvSpPr>
          <p:nvPr/>
        </p:nvSpPr>
        <p:spPr bwMode="auto">
          <a:xfrm>
            <a:off x="4572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pic>
        <p:nvPicPr>
          <p:cNvPr id="23557" name="Picture 8" descr="a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463800"/>
            <a:ext cx="25717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9" descr="a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1" y="2438401"/>
            <a:ext cx="260032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0" descr="kk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1100" y="4668839"/>
            <a:ext cx="2552700"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Rectangle 14"/>
          <p:cNvSpPr>
            <a:spLocks noGrp="1" noChangeArrowheads="1"/>
          </p:cNvSpPr>
          <p:nvPr>
            <p:ph type="title"/>
          </p:nvPr>
        </p:nvSpPr>
        <p:spPr/>
        <p:txBody>
          <a:bodyPr/>
          <a:lstStyle/>
          <a:p>
            <a:r>
              <a:rPr lang="en-US"/>
              <a:t>Frequency Spectra</a:t>
            </a:r>
          </a:p>
        </p:txBody>
      </p:sp>
      <p:pic>
        <p:nvPicPr>
          <p:cNvPr id="23561"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1905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1D458-2258-80EA-A418-B6CF9F4962FD}"/>
              </a:ext>
            </a:extLst>
          </p:cNvPr>
          <p:cNvSpPr>
            <a:spLocks noGrp="1"/>
          </p:cNvSpPr>
          <p:nvPr>
            <p:ph type="title"/>
          </p:nvPr>
        </p:nvSpPr>
        <p:spPr/>
        <p:txBody>
          <a:bodyPr/>
          <a:lstStyle/>
          <a:p>
            <a:r>
              <a:rPr lang="en-US" dirty="0"/>
              <a:t>1D time series problems are common</a:t>
            </a:r>
          </a:p>
        </p:txBody>
      </p:sp>
      <p:sp>
        <p:nvSpPr>
          <p:cNvPr id="3" name="Content Placeholder 2">
            <a:extLst>
              <a:ext uri="{FF2B5EF4-FFF2-40B4-BE49-F238E27FC236}">
                <a16:creationId xmlns:a16="http://schemas.microsoft.com/office/drawing/2014/main" id="{6C1E7462-9F8B-825E-2582-BE5F38B522D5}"/>
              </a:ext>
            </a:extLst>
          </p:cNvPr>
          <p:cNvSpPr>
            <a:spLocks noGrp="1"/>
          </p:cNvSpPr>
          <p:nvPr>
            <p:ph idx="1"/>
          </p:nvPr>
        </p:nvSpPr>
        <p:spPr/>
        <p:txBody>
          <a:bodyPr/>
          <a:lstStyle/>
          <a:p>
            <a:endParaRPr lang="en-US" dirty="0"/>
          </a:p>
          <a:p>
            <a:r>
              <a:rPr lang="en-US" dirty="0"/>
              <a:t>Stock prices, vibrations, popularity trends, temperature, …</a:t>
            </a:r>
          </a:p>
          <a:p>
            <a:endParaRPr lang="en-US" dirty="0"/>
          </a:p>
          <a:p>
            <a:r>
              <a:rPr lang="en-US" dirty="0"/>
              <a:t>Audio</a:t>
            </a:r>
          </a:p>
          <a:p>
            <a:pPr lvl="1"/>
            <a:r>
              <a:rPr lang="en-US" dirty="0"/>
              <a:t>Speech recognition, sound classification, source separation</a:t>
            </a:r>
          </a:p>
          <a:p>
            <a:endParaRPr lang="en-US" dirty="0"/>
          </a:p>
        </p:txBody>
      </p:sp>
    </p:spTree>
    <p:extLst>
      <p:ext uri="{BB962C8B-B14F-4D97-AF65-F5344CB8AC3E}">
        <p14:creationId xmlns:p14="http://schemas.microsoft.com/office/powerpoint/2010/main" val="1865853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4572000" y="31146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4579" name="Text Box 6"/>
          <p:cNvSpPr txBox="1">
            <a:spLocks noChangeArrowheads="1"/>
          </p:cNvSpPr>
          <p:nvPr/>
        </p:nvSpPr>
        <p:spPr bwMode="auto">
          <a:xfrm>
            <a:off x="7467600" y="31908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sp>
        <p:nvSpPr>
          <p:cNvPr id="24580" name="Text Box 7"/>
          <p:cNvSpPr txBox="1">
            <a:spLocks noChangeArrowheads="1"/>
          </p:cNvSpPr>
          <p:nvPr/>
        </p:nvSpPr>
        <p:spPr bwMode="auto">
          <a:xfrm>
            <a:off x="4610100" y="53609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pic>
        <p:nvPicPr>
          <p:cNvPr id="24581" name="Picture 8" descr="a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6338"/>
            <a:ext cx="25908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9" descr="a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100" y="4668838"/>
            <a:ext cx="2514600"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0" descr="kk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1" y="2446339"/>
            <a:ext cx="2601913"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Rectangle 12"/>
          <p:cNvSpPr>
            <a:spLocks noGrp="1" noChangeArrowheads="1"/>
          </p:cNvSpPr>
          <p:nvPr>
            <p:ph type="body" idx="1"/>
          </p:nvPr>
        </p:nvSpPr>
        <p:spPr/>
        <p:txBody>
          <a:bodyPr/>
          <a:lstStyle/>
          <a:p>
            <a:pPr>
              <a:buFont typeface="Arial" charset="0"/>
              <a:buNone/>
            </a:pPr>
            <a:endParaRPr lang="ru-RU"/>
          </a:p>
        </p:txBody>
      </p:sp>
      <p:sp>
        <p:nvSpPr>
          <p:cNvPr id="24585" name="Rectangle 14"/>
          <p:cNvSpPr>
            <a:spLocks noGrp="1" noChangeArrowheads="1"/>
          </p:cNvSpPr>
          <p:nvPr>
            <p:ph type="title"/>
          </p:nvPr>
        </p:nvSpPr>
        <p:spPr/>
        <p:txBody>
          <a:bodyPr/>
          <a:lstStyle/>
          <a:p>
            <a:r>
              <a:rPr lang="en-US"/>
              <a:t>Frequency Spectra</a:t>
            </a:r>
          </a:p>
        </p:txBody>
      </p:sp>
      <p:pic>
        <p:nvPicPr>
          <p:cNvPr id="24586"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1905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5"/>
          <p:cNvSpPr txBox="1">
            <a:spLocks noChangeArrowheads="1"/>
          </p:cNvSpPr>
          <p:nvPr/>
        </p:nvSpPr>
        <p:spPr bwMode="auto">
          <a:xfrm>
            <a:off x="4572000" y="31146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pic>
        <p:nvPicPr>
          <p:cNvPr id="2052" name="Picture 6" descr="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0450" y="4064000"/>
            <a:ext cx="29908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0" name="Object 8"/>
          <p:cNvGraphicFramePr>
            <a:graphicFrameLocks noChangeAspect="1"/>
          </p:cNvGraphicFramePr>
          <p:nvPr/>
        </p:nvGraphicFramePr>
        <p:xfrm>
          <a:off x="5076826" y="2870201"/>
          <a:ext cx="2352675" cy="989013"/>
        </p:xfrm>
        <a:graphic>
          <a:graphicData uri="http://schemas.openxmlformats.org/presentationml/2006/ole">
            <mc:AlternateContent xmlns:mc="http://schemas.openxmlformats.org/markup-compatibility/2006">
              <mc:Choice xmlns:v="urn:schemas-microsoft-com:vml" Requires="v">
                <p:oleObj name="Equation" r:id="rId3" imgW="1028520" imgH="431640" progId="">
                  <p:embed/>
                </p:oleObj>
              </mc:Choice>
              <mc:Fallback>
                <p:oleObj name="Equation" r:id="rId3" imgW="1028520" imgH="431640" progId="">
                  <p:embed/>
                  <p:pic>
                    <p:nvPicPr>
                      <p:cNvPr id="205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6" y="2870201"/>
                        <a:ext cx="2352675" cy="9890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Rectangle 10"/>
          <p:cNvSpPr>
            <a:spLocks noGrp="1" noChangeArrowheads="1"/>
          </p:cNvSpPr>
          <p:nvPr>
            <p:ph type="title"/>
          </p:nvPr>
        </p:nvSpPr>
        <p:spPr/>
        <p:txBody>
          <a:bodyPr/>
          <a:lstStyle/>
          <a:p>
            <a:r>
              <a:rPr lang="en-US"/>
              <a:t>Frequency Spectra</a:t>
            </a:r>
          </a:p>
        </p:txBody>
      </p:sp>
      <p:sp>
        <p:nvSpPr>
          <p:cNvPr id="2054" name="Rectangle 11"/>
          <p:cNvSpPr>
            <a:spLocks noGrp="1" noChangeArrowheads="1"/>
          </p:cNvSpPr>
          <p:nvPr>
            <p:ph type="body" idx="1"/>
          </p:nvPr>
        </p:nvSpPr>
        <p:spPr/>
        <p:txBody>
          <a:bodyPr/>
          <a:lstStyle/>
          <a:p>
            <a:endParaRPr lang="ru-RU"/>
          </a:p>
        </p:txBody>
      </p:sp>
      <p:pic>
        <p:nvPicPr>
          <p:cNvPr id="2055"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1905000" y="25146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0"/>
          <p:cNvSpPr>
            <a:spLocks noGrp="1" noChangeArrowheads="1"/>
          </p:cNvSpPr>
          <p:nvPr>
            <p:ph type="title"/>
          </p:nvPr>
        </p:nvSpPr>
        <p:spPr/>
        <p:txBody>
          <a:bodyPr/>
          <a:lstStyle/>
          <a:p>
            <a:r>
              <a:rPr lang="en-US"/>
              <a:t>Frequency Spectra</a:t>
            </a:r>
          </a:p>
        </p:txBody>
      </p:sp>
      <p:pic>
        <p:nvPicPr>
          <p:cNvPr id="3" name="Picture 2">
            <a:extLst>
              <a:ext uri="{FF2B5EF4-FFF2-40B4-BE49-F238E27FC236}">
                <a16:creationId xmlns:a16="http://schemas.microsoft.com/office/drawing/2014/main" id="{BE49F739-D0E5-7044-B5A2-517249AB6E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300" y="685800"/>
            <a:ext cx="5867400" cy="5867400"/>
          </a:xfrm>
          <a:prstGeom prst="rect">
            <a:avLst/>
          </a:prstGeom>
        </p:spPr>
      </p:pic>
    </p:spTree>
    <p:extLst>
      <p:ext uri="{BB962C8B-B14F-4D97-AF65-F5344CB8AC3E}">
        <p14:creationId xmlns:p14="http://schemas.microsoft.com/office/powerpoint/2010/main" val="2246223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AAD69-E99F-9FF9-08B6-81E0948D47C6}"/>
              </a:ext>
            </a:extLst>
          </p:cNvPr>
          <p:cNvSpPr>
            <a:spLocks noGrp="1"/>
          </p:cNvSpPr>
          <p:nvPr>
            <p:ph type="title"/>
          </p:nvPr>
        </p:nvSpPr>
        <p:spPr/>
        <p:txBody>
          <a:bodyPr/>
          <a:lstStyle/>
          <a:p>
            <a:r>
              <a:rPr lang="en-US" dirty="0"/>
              <a:t>Sound</a:t>
            </a:r>
          </a:p>
        </p:txBody>
      </p:sp>
      <p:sp>
        <p:nvSpPr>
          <p:cNvPr id="3" name="Content Placeholder 2">
            <a:extLst>
              <a:ext uri="{FF2B5EF4-FFF2-40B4-BE49-F238E27FC236}">
                <a16:creationId xmlns:a16="http://schemas.microsoft.com/office/drawing/2014/main" id="{6BFA5B9A-631B-81A3-52B1-FC18D8681C2C}"/>
              </a:ext>
            </a:extLst>
          </p:cNvPr>
          <p:cNvSpPr>
            <a:spLocks noGrp="1"/>
          </p:cNvSpPr>
          <p:nvPr>
            <p:ph idx="1"/>
          </p:nvPr>
        </p:nvSpPr>
        <p:spPr>
          <a:xfrm>
            <a:off x="609599" y="990600"/>
            <a:ext cx="3540659" cy="5135563"/>
          </a:xfrm>
        </p:spPr>
        <p:txBody>
          <a:bodyPr>
            <a:normAutofit fontScale="92500" lnSpcReduction="10000"/>
          </a:bodyPr>
          <a:lstStyle/>
          <a:p>
            <a:r>
              <a:rPr lang="en-US" dirty="0"/>
              <a:t>Sound is composed of overlaid sinusoidal functions with varying frequency and amplitude</a:t>
            </a:r>
          </a:p>
          <a:p>
            <a:r>
              <a:rPr lang="en-US" dirty="0"/>
              <a:t>Digital sound is recorded by sampling the sound signal with high sampling frequency</a:t>
            </a:r>
          </a:p>
        </p:txBody>
      </p:sp>
      <p:pic>
        <p:nvPicPr>
          <p:cNvPr id="2050" name="Picture 2">
            <a:extLst>
              <a:ext uri="{FF2B5EF4-FFF2-40B4-BE49-F238E27FC236}">
                <a16:creationId xmlns:a16="http://schemas.microsoft.com/office/drawing/2014/main" id="{3F40C8C0-62EE-DBFC-A38D-01A1A61AD3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5932" y="2527198"/>
            <a:ext cx="6667500" cy="43243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A4C3F2D-405B-0523-4861-BB5F9DB18D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096297"/>
            <a:ext cx="6667500" cy="1285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A8AB85D-3515-B41E-9800-045CBF4659BC}"/>
              </a:ext>
            </a:extLst>
          </p:cNvPr>
          <p:cNvSpPr txBox="1"/>
          <p:nvPr/>
        </p:nvSpPr>
        <p:spPr>
          <a:xfrm>
            <a:off x="10460660" y="2268760"/>
            <a:ext cx="877163" cy="369332"/>
          </a:xfrm>
          <a:prstGeom prst="rect">
            <a:avLst/>
          </a:prstGeom>
          <a:noFill/>
        </p:spPr>
        <p:txBody>
          <a:bodyPr wrap="none" rtlCol="0">
            <a:spAutoFit/>
          </a:bodyPr>
          <a:lstStyle/>
          <a:p>
            <a:r>
              <a:rPr lang="en-US" dirty="0">
                <a:solidFill>
                  <a:schemeClr val="bg1">
                    <a:lumMod val="50000"/>
                  </a:schemeClr>
                </a:solidFill>
                <a:hlinkClick r:id="rId4">
                  <a:extLst>
                    <a:ext uri="{A12FA001-AC4F-418D-AE19-62706E023703}">
                      <ahyp:hlinkClr xmlns:ahyp="http://schemas.microsoft.com/office/drawing/2018/hyperlinkcolor" val="tx"/>
                    </a:ext>
                  </a:extLst>
                </a:hlinkClick>
              </a:rPr>
              <a:t>Fig src</a:t>
            </a:r>
            <a:endParaRPr lang="en-US" dirty="0">
              <a:solidFill>
                <a:schemeClr val="bg1">
                  <a:lumMod val="50000"/>
                </a:schemeClr>
              </a:solidFill>
            </a:endParaRPr>
          </a:p>
        </p:txBody>
      </p:sp>
      <p:sp>
        <p:nvSpPr>
          <p:cNvPr id="5" name="TextBox 4">
            <a:extLst>
              <a:ext uri="{FF2B5EF4-FFF2-40B4-BE49-F238E27FC236}">
                <a16:creationId xmlns:a16="http://schemas.microsoft.com/office/drawing/2014/main" id="{AACAB15A-FB03-B09C-FA66-568987760238}"/>
              </a:ext>
            </a:extLst>
          </p:cNvPr>
          <p:cNvSpPr txBox="1"/>
          <p:nvPr/>
        </p:nvSpPr>
        <p:spPr>
          <a:xfrm>
            <a:off x="10022078" y="5862528"/>
            <a:ext cx="877163" cy="369332"/>
          </a:xfrm>
          <a:prstGeom prst="rect">
            <a:avLst/>
          </a:prstGeom>
          <a:noFill/>
        </p:spPr>
        <p:txBody>
          <a:bodyPr wrap="none" rtlCol="0">
            <a:spAutoFit/>
          </a:bodyPr>
          <a:lstStyle/>
          <a:p>
            <a:r>
              <a:rPr lang="en-US" dirty="0">
                <a:solidFill>
                  <a:schemeClr val="bg1">
                    <a:lumMod val="50000"/>
                  </a:schemeClr>
                </a:solidFill>
                <a:hlinkClick r:id="rId5">
                  <a:extLst>
                    <a:ext uri="{A12FA001-AC4F-418D-AE19-62706E023703}">
                      <ahyp:hlinkClr xmlns:ahyp="http://schemas.microsoft.com/office/drawing/2018/hyperlinkcolor" val="tx"/>
                    </a:ext>
                  </a:extLst>
                </a:hlinkClick>
              </a:rPr>
              <a:t>Fig src</a:t>
            </a:r>
            <a:endParaRPr lang="en-US" dirty="0">
              <a:solidFill>
                <a:schemeClr val="bg1">
                  <a:lumMod val="50000"/>
                </a:schemeClr>
              </a:solidFill>
            </a:endParaRPr>
          </a:p>
        </p:txBody>
      </p:sp>
      <p:sp>
        <p:nvSpPr>
          <p:cNvPr id="6" name="TextBox 5">
            <a:extLst>
              <a:ext uri="{FF2B5EF4-FFF2-40B4-BE49-F238E27FC236}">
                <a16:creationId xmlns:a16="http://schemas.microsoft.com/office/drawing/2014/main" id="{30F9456A-41A4-2C11-8272-9396862AB41D}"/>
              </a:ext>
            </a:extLst>
          </p:cNvPr>
          <p:cNvSpPr txBox="1"/>
          <p:nvPr/>
        </p:nvSpPr>
        <p:spPr>
          <a:xfrm flipH="1">
            <a:off x="0" y="6453338"/>
            <a:ext cx="3078481" cy="369332"/>
          </a:xfrm>
          <a:prstGeom prst="rect">
            <a:avLst/>
          </a:prstGeom>
          <a:noFill/>
        </p:spPr>
        <p:txBody>
          <a:bodyPr wrap="square" rtlCol="0">
            <a:spAutoFit/>
          </a:bodyPr>
          <a:lstStyle/>
          <a:p>
            <a:r>
              <a:rPr lang="en-US" dirty="0"/>
              <a:t>Slide content source: </a:t>
            </a:r>
            <a:r>
              <a:rPr lang="en-US" dirty="0">
                <a:hlinkClick r:id="rId6"/>
              </a:rPr>
              <a:t>TDS</a:t>
            </a:r>
            <a:endParaRPr lang="en-US" dirty="0"/>
          </a:p>
        </p:txBody>
      </p:sp>
    </p:spTree>
    <p:extLst>
      <p:ext uri="{BB962C8B-B14F-4D97-AF65-F5344CB8AC3E}">
        <p14:creationId xmlns:p14="http://schemas.microsoft.com/office/powerpoint/2010/main" val="2771011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2A785-56CA-3DC5-6AFF-78000DFACF08}"/>
              </a:ext>
            </a:extLst>
          </p:cNvPr>
          <p:cNvSpPr>
            <a:spLocks noGrp="1"/>
          </p:cNvSpPr>
          <p:nvPr>
            <p:ph type="title"/>
          </p:nvPr>
        </p:nvSpPr>
        <p:spPr/>
        <p:txBody>
          <a:bodyPr/>
          <a:lstStyle/>
          <a:p>
            <a:r>
              <a:rPr lang="en-US" dirty="0"/>
              <a:t>Spectrogram</a:t>
            </a:r>
          </a:p>
        </p:txBody>
      </p:sp>
      <p:sp>
        <p:nvSpPr>
          <p:cNvPr id="3" name="Content Placeholder 2">
            <a:extLst>
              <a:ext uri="{FF2B5EF4-FFF2-40B4-BE49-F238E27FC236}">
                <a16:creationId xmlns:a16="http://schemas.microsoft.com/office/drawing/2014/main" id="{68BBA49B-9F5D-2CA8-FF50-97BB23C5C9D7}"/>
              </a:ext>
            </a:extLst>
          </p:cNvPr>
          <p:cNvSpPr>
            <a:spLocks noGrp="1"/>
          </p:cNvSpPr>
          <p:nvPr>
            <p:ph idx="1"/>
          </p:nvPr>
        </p:nvSpPr>
        <p:spPr>
          <a:xfrm>
            <a:off x="609600" y="990600"/>
            <a:ext cx="5791200" cy="5638800"/>
          </a:xfrm>
        </p:spPr>
        <p:txBody>
          <a:bodyPr>
            <a:normAutofit fontScale="92500"/>
          </a:bodyPr>
          <a:lstStyle/>
          <a:p>
            <a:r>
              <a:rPr lang="en-US" dirty="0"/>
              <a:t>Sound is a series of sinusoids with varying amplitudes, frequencies, and phases</a:t>
            </a:r>
          </a:p>
          <a:p>
            <a:endParaRPr lang="en-US" dirty="0"/>
          </a:p>
          <a:p>
            <a:r>
              <a:rPr lang="en-US" dirty="0"/>
              <a:t>Total amplitude tells us how loud the sound is at some point, but that’s not very informative</a:t>
            </a:r>
          </a:p>
          <a:p>
            <a:endParaRPr lang="en-US" dirty="0"/>
          </a:p>
          <a:p>
            <a:r>
              <a:rPr lang="en-US" dirty="0"/>
              <a:t>The spectrogram tells us the power in each frequency over some time window</a:t>
            </a:r>
          </a:p>
        </p:txBody>
      </p:sp>
      <p:pic>
        <p:nvPicPr>
          <p:cNvPr id="3074" name="Picture 2">
            <a:extLst>
              <a:ext uri="{FF2B5EF4-FFF2-40B4-BE49-F238E27FC236}">
                <a16:creationId xmlns:a16="http://schemas.microsoft.com/office/drawing/2014/main" id="{66442AB0-9E05-4A44-4165-EEB0929D7A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201206"/>
            <a:ext cx="4050890" cy="28356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8949625-510B-15B0-1EC3-C151B0D9BA73}"/>
              </a:ext>
            </a:extLst>
          </p:cNvPr>
          <p:cNvSpPr txBox="1"/>
          <p:nvPr/>
        </p:nvSpPr>
        <p:spPr>
          <a:xfrm>
            <a:off x="10705237" y="2514600"/>
            <a:ext cx="877163" cy="369332"/>
          </a:xfrm>
          <a:prstGeom prst="rect">
            <a:avLst/>
          </a:prstGeom>
          <a:noFill/>
        </p:spPr>
        <p:txBody>
          <a:bodyPr wrap="none" rtlCol="0">
            <a:spAutoFit/>
          </a:bodyPr>
          <a:lstStyle/>
          <a:p>
            <a:r>
              <a:rPr lang="en-US" dirty="0">
                <a:solidFill>
                  <a:schemeClr val="bg1">
                    <a:lumMod val="50000"/>
                  </a:schemeClr>
                </a:solidFill>
                <a:hlinkClick r:id="rId3">
                  <a:extLst>
                    <a:ext uri="{A12FA001-AC4F-418D-AE19-62706E023703}">
                      <ahyp:hlinkClr xmlns:ahyp="http://schemas.microsoft.com/office/drawing/2018/hyperlinkcolor" val="tx"/>
                    </a:ext>
                  </a:extLst>
                </a:hlinkClick>
              </a:rPr>
              <a:t>Fig src</a:t>
            </a:r>
            <a:endParaRPr lang="en-US" dirty="0">
              <a:solidFill>
                <a:schemeClr val="bg1">
                  <a:lumMod val="50000"/>
                </a:schemeClr>
              </a:solidFill>
            </a:endParaRPr>
          </a:p>
        </p:txBody>
      </p:sp>
      <p:pic>
        <p:nvPicPr>
          <p:cNvPr id="3076" name="Picture 4">
            <a:extLst>
              <a:ext uri="{FF2B5EF4-FFF2-40B4-BE49-F238E27FC236}">
                <a16:creationId xmlns:a16="http://schemas.microsoft.com/office/drawing/2014/main" id="{4DA33547-38D0-8881-C565-2BF6A6B275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4637" y="3162568"/>
            <a:ext cx="4050891" cy="36954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A58CF5D-95C6-B602-4C76-CEC97DBEB1E5}"/>
              </a:ext>
            </a:extLst>
          </p:cNvPr>
          <p:cNvSpPr txBox="1"/>
          <p:nvPr/>
        </p:nvSpPr>
        <p:spPr>
          <a:xfrm flipH="1">
            <a:off x="0" y="6551711"/>
            <a:ext cx="3078481" cy="307777"/>
          </a:xfrm>
          <a:prstGeom prst="rect">
            <a:avLst/>
          </a:prstGeom>
          <a:noFill/>
        </p:spPr>
        <p:txBody>
          <a:bodyPr wrap="square" rtlCol="0">
            <a:spAutoFit/>
          </a:bodyPr>
          <a:lstStyle/>
          <a:p>
            <a:r>
              <a:rPr lang="en-US" sz="1400" dirty="0"/>
              <a:t>Slide content source: </a:t>
            </a:r>
            <a:r>
              <a:rPr lang="en-US" sz="1400" dirty="0">
                <a:hlinkClick r:id="rId5"/>
              </a:rPr>
              <a:t>TDS</a:t>
            </a:r>
            <a:endParaRPr lang="en-US" sz="1400" dirty="0"/>
          </a:p>
        </p:txBody>
      </p:sp>
    </p:spTree>
    <p:extLst>
      <p:ext uri="{BB962C8B-B14F-4D97-AF65-F5344CB8AC3E}">
        <p14:creationId xmlns:p14="http://schemas.microsoft.com/office/powerpoint/2010/main" val="5250519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6C32F-CE9D-E3F9-68DB-E5890FBBFDC0}"/>
              </a:ext>
            </a:extLst>
          </p:cNvPr>
          <p:cNvSpPr>
            <a:spLocks noGrp="1"/>
          </p:cNvSpPr>
          <p:nvPr>
            <p:ph type="title"/>
          </p:nvPr>
        </p:nvSpPr>
        <p:spPr/>
        <p:txBody>
          <a:bodyPr/>
          <a:lstStyle/>
          <a:p>
            <a:r>
              <a:rPr lang="en-US" dirty="0"/>
              <a:t>Mel Spectrograms</a:t>
            </a:r>
          </a:p>
        </p:txBody>
      </p:sp>
      <p:sp>
        <p:nvSpPr>
          <p:cNvPr id="3" name="Content Placeholder 2">
            <a:extLst>
              <a:ext uri="{FF2B5EF4-FFF2-40B4-BE49-F238E27FC236}">
                <a16:creationId xmlns:a16="http://schemas.microsoft.com/office/drawing/2014/main" id="{2B4299CD-E9CC-3E4B-89EC-120F170D0342}"/>
              </a:ext>
            </a:extLst>
          </p:cNvPr>
          <p:cNvSpPr>
            <a:spLocks noGrp="1"/>
          </p:cNvSpPr>
          <p:nvPr>
            <p:ph idx="1"/>
          </p:nvPr>
        </p:nvSpPr>
        <p:spPr>
          <a:xfrm>
            <a:off x="609600" y="990600"/>
            <a:ext cx="5105400" cy="5135563"/>
          </a:xfrm>
        </p:spPr>
        <p:txBody>
          <a:bodyPr>
            <a:normAutofit lnSpcReduction="10000"/>
          </a:bodyPr>
          <a:lstStyle/>
          <a:p>
            <a:r>
              <a:rPr lang="en-US" dirty="0"/>
              <a:t>Humans perceive frequency on a logarithmic scale, e.g. each octave in music doubles the frequency</a:t>
            </a:r>
          </a:p>
          <a:p>
            <a:r>
              <a:rPr lang="en-US" dirty="0"/>
              <a:t>Mel scale maps frequency to human perception of pitch</a:t>
            </a:r>
          </a:p>
          <a:p>
            <a:r>
              <a:rPr lang="en-US" dirty="0"/>
              <a:t>Mel scale records amplitude in decibels (logarithmic base 10)</a:t>
            </a:r>
          </a:p>
        </p:txBody>
      </p:sp>
      <p:sp>
        <p:nvSpPr>
          <p:cNvPr id="4" name="TextBox 3">
            <a:extLst>
              <a:ext uri="{FF2B5EF4-FFF2-40B4-BE49-F238E27FC236}">
                <a16:creationId xmlns:a16="http://schemas.microsoft.com/office/drawing/2014/main" id="{A73FD01F-ED47-7E27-5476-80C23FB70501}"/>
              </a:ext>
            </a:extLst>
          </p:cNvPr>
          <p:cNvSpPr txBox="1"/>
          <p:nvPr/>
        </p:nvSpPr>
        <p:spPr>
          <a:xfrm flipH="1">
            <a:off x="0" y="6551711"/>
            <a:ext cx="3078481" cy="307777"/>
          </a:xfrm>
          <a:prstGeom prst="rect">
            <a:avLst/>
          </a:prstGeom>
          <a:noFill/>
        </p:spPr>
        <p:txBody>
          <a:bodyPr wrap="square" rtlCol="0">
            <a:spAutoFit/>
          </a:bodyPr>
          <a:lstStyle/>
          <a:p>
            <a:r>
              <a:rPr lang="en-US" sz="1400" dirty="0"/>
              <a:t>Slide content source: </a:t>
            </a:r>
            <a:r>
              <a:rPr lang="en-US" sz="1400" dirty="0">
                <a:hlinkClick r:id="rId2"/>
              </a:rPr>
              <a:t>TDS</a:t>
            </a:r>
            <a:endParaRPr lang="en-US" sz="1400" dirty="0"/>
          </a:p>
        </p:txBody>
      </p:sp>
      <p:pic>
        <p:nvPicPr>
          <p:cNvPr id="4098" name="Picture 2">
            <a:extLst>
              <a:ext uri="{FF2B5EF4-FFF2-40B4-BE49-F238E27FC236}">
                <a16:creationId xmlns:a16="http://schemas.microsoft.com/office/drawing/2014/main" id="{A475D015-CE0F-1643-970D-0C33E97AA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902110"/>
            <a:ext cx="3864274"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5106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09C42-12A8-6046-D336-3DB371F26CC1}"/>
              </a:ext>
            </a:extLst>
          </p:cNvPr>
          <p:cNvSpPr>
            <a:spLocks noGrp="1"/>
          </p:cNvSpPr>
          <p:nvPr>
            <p:ph type="title"/>
          </p:nvPr>
        </p:nvSpPr>
        <p:spPr/>
        <p:txBody>
          <a:bodyPr/>
          <a:lstStyle/>
          <a:p>
            <a:r>
              <a:rPr lang="en-US" dirty="0"/>
              <a:t>Mel Spectrogram</a:t>
            </a:r>
          </a:p>
        </p:txBody>
      </p:sp>
      <p:pic>
        <p:nvPicPr>
          <p:cNvPr id="5122" name="Picture 2">
            <a:extLst>
              <a:ext uri="{FF2B5EF4-FFF2-40B4-BE49-F238E27FC236}">
                <a16:creationId xmlns:a16="http://schemas.microsoft.com/office/drawing/2014/main" id="{B6D31906-2A8B-CEF3-0ACB-A8F4AA7DAD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914400"/>
            <a:ext cx="8259847" cy="5410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3C2F709-D5A2-CA2A-0AB7-D61E2BF30E85}"/>
              </a:ext>
            </a:extLst>
          </p:cNvPr>
          <p:cNvSpPr txBox="1"/>
          <p:nvPr/>
        </p:nvSpPr>
        <p:spPr>
          <a:xfrm flipH="1">
            <a:off x="-1" y="6551711"/>
            <a:ext cx="10515600" cy="307777"/>
          </a:xfrm>
          <a:prstGeom prst="rect">
            <a:avLst/>
          </a:prstGeom>
          <a:noFill/>
        </p:spPr>
        <p:txBody>
          <a:bodyPr wrap="square" rtlCol="0">
            <a:spAutoFit/>
          </a:bodyPr>
          <a:lstStyle/>
          <a:p>
            <a:r>
              <a:rPr lang="en-US" sz="1400" dirty="0"/>
              <a:t>Slide content source: </a:t>
            </a:r>
            <a:r>
              <a:rPr lang="en-US" sz="1400" dirty="0">
                <a:hlinkClick r:id="rId3"/>
              </a:rPr>
              <a:t>TDS</a:t>
            </a:r>
            <a:r>
              <a:rPr lang="en-US" sz="1400" dirty="0"/>
              <a:t>  See this link for code to generate Mel Spectrogram</a:t>
            </a:r>
          </a:p>
        </p:txBody>
      </p:sp>
    </p:spTree>
    <p:extLst>
      <p:ext uri="{BB962C8B-B14F-4D97-AF65-F5344CB8AC3E}">
        <p14:creationId xmlns:p14="http://schemas.microsoft.com/office/powerpoint/2010/main" val="2318220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58747-4620-3280-8D07-95DD7B55A1D7}"/>
              </a:ext>
            </a:extLst>
          </p:cNvPr>
          <p:cNvSpPr>
            <a:spLocks noGrp="1"/>
          </p:cNvSpPr>
          <p:nvPr>
            <p:ph type="title"/>
          </p:nvPr>
        </p:nvSpPr>
        <p:spPr/>
        <p:txBody>
          <a:bodyPr/>
          <a:lstStyle/>
          <a:p>
            <a:r>
              <a:rPr lang="en-US" dirty="0"/>
              <a:t>Audio Classification</a:t>
            </a:r>
          </a:p>
        </p:txBody>
      </p:sp>
      <p:sp>
        <p:nvSpPr>
          <p:cNvPr id="3" name="Content Placeholder 2">
            <a:extLst>
              <a:ext uri="{FF2B5EF4-FFF2-40B4-BE49-F238E27FC236}">
                <a16:creationId xmlns:a16="http://schemas.microsoft.com/office/drawing/2014/main" id="{4F2F071E-F6C7-4BCD-E36C-149465E2DA5A}"/>
              </a:ext>
            </a:extLst>
          </p:cNvPr>
          <p:cNvSpPr>
            <a:spLocks noGrp="1"/>
          </p:cNvSpPr>
          <p:nvPr>
            <p:ph idx="1"/>
          </p:nvPr>
        </p:nvSpPr>
        <p:spPr/>
        <p:txBody>
          <a:bodyPr/>
          <a:lstStyle/>
          <a:p>
            <a:pPr marL="514350" indent="-514350">
              <a:buFont typeface="+mj-lt"/>
              <a:buAutoNum type="arabicPeriod"/>
            </a:pPr>
            <a:r>
              <a:rPr lang="en-US" dirty="0"/>
              <a:t>Pre-process into Mel </a:t>
            </a:r>
            <a:r>
              <a:rPr lang="en-US" dirty="0" err="1"/>
              <a:t>Spectogram</a:t>
            </a:r>
            <a:r>
              <a:rPr lang="en-US" dirty="0"/>
              <a:t> Image</a:t>
            </a:r>
          </a:p>
          <a:p>
            <a:pPr marL="514350" indent="-514350">
              <a:buFont typeface="+mj-lt"/>
              <a:buAutoNum type="arabicPeriod"/>
            </a:pPr>
            <a:r>
              <a:rPr lang="en-US" dirty="0"/>
              <a:t>Apply vision-based architectures to classify</a:t>
            </a:r>
          </a:p>
          <a:p>
            <a:pPr marL="914400" lvl="1" indent="-514350"/>
            <a:r>
              <a:rPr lang="en-US" dirty="0"/>
              <a:t>Data augmentation can include time shift on audio wave and time/frequency masking on spectrogram</a:t>
            </a:r>
          </a:p>
          <a:p>
            <a:pPr marL="514350" indent="-514350">
              <a:buFont typeface="+mj-lt"/>
              <a:buAutoNum type="arabicPeriod"/>
            </a:pPr>
            <a:endParaRPr lang="en-US" dirty="0"/>
          </a:p>
        </p:txBody>
      </p:sp>
      <p:pic>
        <p:nvPicPr>
          <p:cNvPr id="6146" name="Picture 2">
            <a:extLst>
              <a:ext uri="{FF2B5EF4-FFF2-40B4-BE49-F238E27FC236}">
                <a16:creationId xmlns:a16="http://schemas.microsoft.com/office/drawing/2014/main" id="{01456A79-7F5E-4F25-DC4B-B9786FA4D7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119" y="3352800"/>
            <a:ext cx="11893378" cy="2514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27AF010-9EDC-6E1A-CBCD-46E14A8901CF}"/>
              </a:ext>
            </a:extLst>
          </p:cNvPr>
          <p:cNvSpPr txBox="1"/>
          <p:nvPr/>
        </p:nvSpPr>
        <p:spPr>
          <a:xfrm>
            <a:off x="149311" y="6126163"/>
            <a:ext cx="11893377" cy="646331"/>
          </a:xfrm>
          <a:prstGeom prst="rect">
            <a:avLst/>
          </a:prstGeom>
          <a:noFill/>
        </p:spPr>
        <p:txBody>
          <a:bodyPr wrap="square">
            <a:spAutoFit/>
          </a:bodyPr>
          <a:lstStyle/>
          <a:p>
            <a:r>
              <a:rPr lang="en-US" dirty="0"/>
              <a:t>Details and code here: </a:t>
            </a:r>
            <a:r>
              <a:rPr lang="en-US" dirty="0">
                <a:hlinkClick r:id="rId3"/>
              </a:rPr>
              <a:t>https://towardsdatascience.com/audio-deep-learning-made-simple-sound-classification-step-by-step-cebc936bbe5</a:t>
            </a:r>
            <a:r>
              <a:rPr lang="en-US" dirty="0"/>
              <a:t> </a:t>
            </a:r>
          </a:p>
        </p:txBody>
      </p:sp>
    </p:spTree>
    <p:extLst>
      <p:ext uri="{BB962C8B-B14F-4D97-AF65-F5344CB8AC3E}">
        <p14:creationId xmlns:p14="http://schemas.microsoft.com/office/powerpoint/2010/main" val="42018197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8734F-7F0E-80C0-133B-1D3F6FE6030B}"/>
              </a:ext>
            </a:extLst>
          </p:cNvPr>
          <p:cNvSpPr>
            <a:spLocks noGrp="1"/>
          </p:cNvSpPr>
          <p:nvPr>
            <p:ph type="title"/>
          </p:nvPr>
        </p:nvSpPr>
        <p:spPr/>
        <p:txBody>
          <a:bodyPr/>
          <a:lstStyle/>
          <a:p>
            <a:r>
              <a:rPr lang="en-US" dirty="0"/>
              <a:t>Audio to Speech (ASR) </a:t>
            </a:r>
          </a:p>
        </p:txBody>
      </p:sp>
      <p:sp>
        <p:nvSpPr>
          <p:cNvPr id="3" name="Content Placeholder 2">
            <a:extLst>
              <a:ext uri="{FF2B5EF4-FFF2-40B4-BE49-F238E27FC236}">
                <a16:creationId xmlns:a16="http://schemas.microsoft.com/office/drawing/2014/main" id="{47575BB0-043D-84F1-AD71-3C1E1DCE8E60}"/>
              </a:ext>
            </a:extLst>
          </p:cNvPr>
          <p:cNvSpPr>
            <a:spLocks noGrp="1"/>
          </p:cNvSpPr>
          <p:nvPr>
            <p:ph idx="1"/>
          </p:nvPr>
        </p:nvSpPr>
        <p:spPr>
          <a:xfrm>
            <a:off x="609600" y="990600"/>
            <a:ext cx="3733800" cy="5135563"/>
          </a:xfrm>
        </p:spPr>
        <p:txBody>
          <a:bodyPr>
            <a:normAutofit lnSpcReduction="10000"/>
          </a:bodyPr>
          <a:lstStyle/>
          <a:p>
            <a:r>
              <a:rPr lang="en-US" dirty="0"/>
              <a:t>Process data, similar to audio classification</a:t>
            </a:r>
          </a:p>
          <a:p>
            <a:r>
              <a:rPr lang="en-US" dirty="0"/>
              <a:t>MFCC processes Mel Spectrogram with DCT to get a compressed representation that focuses on speech-related frequencies</a:t>
            </a:r>
          </a:p>
        </p:txBody>
      </p:sp>
      <p:pic>
        <p:nvPicPr>
          <p:cNvPr id="7170" name="Picture 2">
            <a:extLst>
              <a:ext uri="{FF2B5EF4-FFF2-40B4-BE49-F238E27FC236}">
                <a16:creationId xmlns:a16="http://schemas.microsoft.com/office/drawing/2014/main" id="{AB0E70B3-44B6-57AA-6A35-4BE2C1B0B9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8443" y="1219200"/>
            <a:ext cx="6993957" cy="51355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A1E6CC3-06D8-F58D-4243-6D853DA699FE}"/>
              </a:ext>
            </a:extLst>
          </p:cNvPr>
          <p:cNvSpPr txBox="1"/>
          <p:nvPr/>
        </p:nvSpPr>
        <p:spPr>
          <a:xfrm>
            <a:off x="228600" y="6354763"/>
            <a:ext cx="1364476" cy="369332"/>
          </a:xfrm>
          <a:prstGeom prst="rect">
            <a:avLst/>
          </a:prstGeom>
          <a:noFill/>
        </p:spPr>
        <p:txBody>
          <a:bodyPr wrap="none" rtlCol="0">
            <a:spAutoFit/>
          </a:bodyPr>
          <a:lstStyle/>
          <a:p>
            <a:r>
              <a:rPr lang="en-US" dirty="0">
                <a:solidFill>
                  <a:schemeClr val="bg1">
                    <a:lumMod val="50000"/>
                  </a:schemeClr>
                </a:solidFill>
              </a:rPr>
              <a:t>Content </a:t>
            </a:r>
            <a:r>
              <a:rPr lang="en-US" dirty="0">
                <a:solidFill>
                  <a:schemeClr val="bg1">
                    <a:lumMod val="50000"/>
                  </a:schemeClr>
                </a:solidFill>
                <a:hlinkClick r:id="rId3">
                  <a:extLst>
                    <a:ext uri="{A12FA001-AC4F-418D-AE19-62706E023703}">
                      <ahyp:hlinkClr xmlns:ahyp="http://schemas.microsoft.com/office/drawing/2018/hyperlinkcolor" val="tx"/>
                    </a:ext>
                  </a:extLst>
                </a:hlinkClick>
              </a:rPr>
              <a:t>src</a:t>
            </a:r>
            <a:endParaRPr lang="en-US" dirty="0">
              <a:solidFill>
                <a:schemeClr val="bg1">
                  <a:lumMod val="50000"/>
                </a:schemeClr>
              </a:solidFill>
            </a:endParaRPr>
          </a:p>
        </p:txBody>
      </p:sp>
    </p:spTree>
    <p:extLst>
      <p:ext uri="{BB962C8B-B14F-4D97-AF65-F5344CB8AC3E}">
        <p14:creationId xmlns:p14="http://schemas.microsoft.com/office/powerpoint/2010/main" val="33102779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a:extLst>
              <a:ext uri="{FF2B5EF4-FFF2-40B4-BE49-F238E27FC236}">
                <a16:creationId xmlns:a16="http://schemas.microsoft.com/office/drawing/2014/main" id="{206A297C-7D76-7D71-8C0F-5EBE340039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679" b="28022"/>
          <a:stretch/>
        </p:blipFill>
        <p:spPr bwMode="auto">
          <a:xfrm rot="5400000">
            <a:off x="5877866" y="3920551"/>
            <a:ext cx="1597269" cy="24681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C3D2540-EEB3-8984-08D3-31FBED20AFBF}"/>
              </a:ext>
            </a:extLst>
          </p:cNvPr>
          <p:cNvSpPr>
            <a:spLocks noGrp="1"/>
          </p:cNvSpPr>
          <p:nvPr>
            <p:ph type="title"/>
          </p:nvPr>
        </p:nvSpPr>
        <p:spPr/>
        <p:txBody>
          <a:bodyPr/>
          <a:lstStyle/>
          <a:p>
            <a:r>
              <a:rPr lang="en-US" dirty="0"/>
              <a:t>ASR</a:t>
            </a:r>
          </a:p>
        </p:txBody>
      </p:sp>
      <p:sp>
        <p:nvSpPr>
          <p:cNvPr id="3" name="Content Placeholder 2">
            <a:extLst>
              <a:ext uri="{FF2B5EF4-FFF2-40B4-BE49-F238E27FC236}">
                <a16:creationId xmlns:a16="http://schemas.microsoft.com/office/drawing/2014/main" id="{06CBA04C-5889-3E8A-75A7-1637FD95C654}"/>
              </a:ext>
            </a:extLst>
          </p:cNvPr>
          <p:cNvSpPr>
            <a:spLocks noGrp="1"/>
          </p:cNvSpPr>
          <p:nvPr>
            <p:ph idx="1"/>
          </p:nvPr>
        </p:nvSpPr>
        <p:spPr>
          <a:xfrm>
            <a:off x="876300" y="937846"/>
            <a:ext cx="4572000" cy="1676400"/>
          </a:xfrm>
        </p:spPr>
        <p:txBody>
          <a:bodyPr>
            <a:normAutofit/>
          </a:bodyPr>
          <a:lstStyle/>
          <a:p>
            <a:pPr marL="0" indent="0">
              <a:buNone/>
            </a:pPr>
            <a:r>
              <a:rPr lang="en-US" dirty="0"/>
              <a:t>Deep network with vision architecture extracts features</a:t>
            </a:r>
          </a:p>
          <a:p>
            <a:endParaRPr lang="en-US" dirty="0"/>
          </a:p>
          <a:p>
            <a:endParaRPr lang="en-US" dirty="0"/>
          </a:p>
        </p:txBody>
      </p:sp>
      <p:pic>
        <p:nvPicPr>
          <p:cNvPr id="8194" name="Picture 2">
            <a:extLst>
              <a:ext uri="{FF2B5EF4-FFF2-40B4-BE49-F238E27FC236}">
                <a16:creationId xmlns:a16="http://schemas.microsoft.com/office/drawing/2014/main" id="{42372ADD-0076-2974-EBDA-C9F3E216F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064783"/>
            <a:ext cx="4191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35CF065-8D0D-4E57-2C65-D8F983BBCFE3}"/>
              </a:ext>
            </a:extLst>
          </p:cNvPr>
          <p:cNvSpPr txBox="1"/>
          <p:nvPr/>
        </p:nvSpPr>
        <p:spPr>
          <a:xfrm>
            <a:off x="-10160" y="6523474"/>
            <a:ext cx="5433988" cy="338554"/>
          </a:xfrm>
          <a:prstGeom prst="rect">
            <a:avLst/>
          </a:prstGeom>
          <a:noFill/>
        </p:spPr>
        <p:txBody>
          <a:bodyPr wrap="none" rtlCol="0">
            <a:spAutoFit/>
          </a:bodyPr>
          <a:lstStyle/>
          <a:p>
            <a:r>
              <a:rPr lang="en-US" sz="1600" dirty="0"/>
              <a:t>Based on Baidu’s Deep Speech model, as described </a:t>
            </a:r>
            <a:r>
              <a:rPr lang="en-US" sz="1600" dirty="0">
                <a:hlinkClick r:id="rId4"/>
              </a:rPr>
              <a:t>here</a:t>
            </a:r>
            <a:endParaRPr lang="en-US" sz="1600" dirty="0"/>
          </a:p>
        </p:txBody>
      </p:sp>
      <p:sp>
        <p:nvSpPr>
          <p:cNvPr id="5" name="Content Placeholder 2">
            <a:extLst>
              <a:ext uri="{FF2B5EF4-FFF2-40B4-BE49-F238E27FC236}">
                <a16:creationId xmlns:a16="http://schemas.microsoft.com/office/drawing/2014/main" id="{70CF38D3-96A9-A658-5C67-FADBE8834127}"/>
              </a:ext>
            </a:extLst>
          </p:cNvPr>
          <p:cNvSpPr txBox="1">
            <a:spLocks/>
          </p:cNvSpPr>
          <p:nvPr/>
        </p:nvSpPr>
        <p:spPr bwMode="auto">
          <a:xfrm>
            <a:off x="6019802" y="2304441"/>
            <a:ext cx="4572000" cy="205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Recurrent network (e.g. LSTM) models each output at time t as dependent on the features at time t and latent representations at time (t-1) and/or (t+1)</a:t>
            </a:r>
          </a:p>
          <a:p>
            <a:endParaRPr lang="en-US" dirty="0"/>
          </a:p>
        </p:txBody>
      </p:sp>
      <p:sp>
        <p:nvSpPr>
          <p:cNvPr id="6" name="TextBox 5">
            <a:extLst>
              <a:ext uri="{FF2B5EF4-FFF2-40B4-BE49-F238E27FC236}">
                <a16:creationId xmlns:a16="http://schemas.microsoft.com/office/drawing/2014/main" id="{96828D0C-529E-A378-BEEA-1655BB9FCB2C}"/>
              </a:ext>
            </a:extLst>
          </p:cNvPr>
          <p:cNvSpPr txBox="1"/>
          <p:nvPr/>
        </p:nvSpPr>
        <p:spPr>
          <a:xfrm>
            <a:off x="5185367" y="5737805"/>
            <a:ext cx="1143000" cy="430887"/>
          </a:xfrm>
          <a:prstGeom prst="rect">
            <a:avLst/>
          </a:prstGeom>
          <a:noFill/>
        </p:spPr>
        <p:txBody>
          <a:bodyPr wrap="square" rtlCol="0">
            <a:spAutoFit/>
          </a:bodyPr>
          <a:lstStyle/>
          <a:p>
            <a:r>
              <a:rPr lang="en-US" sz="1100" dirty="0"/>
              <a:t>Feature Map Windows</a:t>
            </a:r>
          </a:p>
        </p:txBody>
      </p:sp>
      <p:sp>
        <p:nvSpPr>
          <p:cNvPr id="7" name="TextBox 6">
            <a:extLst>
              <a:ext uri="{FF2B5EF4-FFF2-40B4-BE49-F238E27FC236}">
                <a16:creationId xmlns:a16="http://schemas.microsoft.com/office/drawing/2014/main" id="{6E66D625-8887-EB3C-9416-9371A8640C11}"/>
              </a:ext>
            </a:extLst>
          </p:cNvPr>
          <p:cNvSpPr txBox="1"/>
          <p:nvPr/>
        </p:nvSpPr>
        <p:spPr>
          <a:xfrm>
            <a:off x="6585437" y="5896769"/>
            <a:ext cx="1143000" cy="261610"/>
          </a:xfrm>
          <a:prstGeom prst="rect">
            <a:avLst/>
          </a:prstGeom>
          <a:noFill/>
        </p:spPr>
        <p:txBody>
          <a:bodyPr wrap="square" rtlCol="0">
            <a:spAutoFit/>
          </a:bodyPr>
          <a:lstStyle/>
          <a:p>
            <a:r>
              <a:rPr lang="en-US" sz="1100" dirty="0"/>
              <a:t>LSTM</a:t>
            </a:r>
          </a:p>
        </p:txBody>
      </p:sp>
    </p:spTree>
    <p:extLst>
      <p:ext uri="{BB962C8B-B14F-4D97-AF65-F5344CB8AC3E}">
        <p14:creationId xmlns:p14="http://schemas.microsoft.com/office/powerpoint/2010/main" val="1555439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8747E-4919-94FD-A4C8-1CFEDDC43BE1}"/>
              </a:ext>
            </a:extLst>
          </p:cNvPr>
          <p:cNvSpPr>
            <a:spLocks noGrp="1"/>
          </p:cNvSpPr>
          <p:nvPr>
            <p:ph type="title"/>
          </p:nvPr>
        </p:nvSpPr>
        <p:spPr/>
        <p:txBody>
          <a:bodyPr/>
          <a:lstStyle/>
          <a:p>
            <a:r>
              <a:rPr lang="en-US" dirty="0"/>
              <a:t>Example: Temperature at Logan Airport</a:t>
            </a:r>
          </a:p>
        </p:txBody>
      </p:sp>
      <p:sp>
        <p:nvSpPr>
          <p:cNvPr id="3" name="Content Placeholder 2">
            <a:extLst>
              <a:ext uri="{FF2B5EF4-FFF2-40B4-BE49-F238E27FC236}">
                <a16:creationId xmlns:a16="http://schemas.microsoft.com/office/drawing/2014/main" id="{9442C5A5-C003-4F7E-78AD-5F60973B1FDD}"/>
              </a:ext>
            </a:extLst>
          </p:cNvPr>
          <p:cNvSpPr>
            <a:spLocks noGrp="1"/>
          </p:cNvSpPr>
          <p:nvPr>
            <p:ph idx="1"/>
          </p:nvPr>
        </p:nvSpPr>
        <p:spPr/>
        <p:txBody>
          <a:bodyPr/>
          <a:lstStyle/>
          <a:p>
            <a:pPr>
              <a:buFont typeface="Arial" panose="020B0604020202020204" pitchFamily="34" charset="0"/>
              <a:buChar char="•"/>
            </a:pPr>
            <a:r>
              <a:rPr lang="en-US" dirty="0"/>
              <a:t>Trends can occur at multiple time scales</a:t>
            </a:r>
          </a:p>
          <a:p>
            <a:pPr>
              <a:buFont typeface="Arial" panose="020B0604020202020204" pitchFamily="34" charset="0"/>
              <a:buChar char="•"/>
            </a:pPr>
            <a:r>
              <a:rPr lang="en-US" dirty="0"/>
              <a:t>Smoothing and differencing are important forms of analysis</a:t>
            </a:r>
          </a:p>
        </p:txBody>
      </p:sp>
      <p:sp>
        <p:nvSpPr>
          <p:cNvPr id="5" name="TextBox 4">
            <a:extLst>
              <a:ext uri="{FF2B5EF4-FFF2-40B4-BE49-F238E27FC236}">
                <a16:creationId xmlns:a16="http://schemas.microsoft.com/office/drawing/2014/main" id="{E7E0C6CA-3B05-BB0F-1698-12E1D04C553D}"/>
              </a:ext>
            </a:extLst>
          </p:cNvPr>
          <p:cNvSpPr txBox="1"/>
          <p:nvPr/>
        </p:nvSpPr>
        <p:spPr>
          <a:xfrm>
            <a:off x="7216877" y="6477000"/>
            <a:ext cx="4975123" cy="276999"/>
          </a:xfrm>
          <a:prstGeom prst="rect">
            <a:avLst/>
          </a:prstGeom>
          <a:noFill/>
        </p:spPr>
        <p:txBody>
          <a:bodyPr wrap="square">
            <a:spAutoFit/>
          </a:bodyPr>
          <a:lstStyle/>
          <a:p>
            <a:r>
              <a:rPr lang="en-US" sz="1200" dirty="0">
                <a:hlinkClick r:id="rId3"/>
              </a:rPr>
              <a:t>https://www.mathworks.com/help/signal/ug/signal-smoothing.html</a:t>
            </a:r>
            <a:r>
              <a:rPr lang="en-US" sz="1200" dirty="0"/>
              <a:t> </a:t>
            </a:r>
          </a:p>
        </p:txBody>
      </p:sp>
      <p:pic>
        <p:nvPicPr>
          <p:cNvPr id="1026" name="Picture 2" descr="Figure contains an axes object. The axes object with title Logan Airport Dry Bulb Temperature (source: NOAA), xlabel Time elapsed from Jan 1, 2011 (days), ylabel Temp ( degree C ) contains an object of type line.">
            <a:extLst>
              <a:ext uri="{FF2B5EF4-FFF2-40B4-BE49-F238E27FC236}">
                <a16:creationId xmlns:a16="http://schemas.microsoft.com/office/drawing/2014/main" id="{121BD85D-7C73-3537-9828-3855A6C2E5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44" y="3073529"/>
            <a:ext cx="3982507" cy="29868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gure contains an axes object. The axes object with title Logan Airport Dry Bulb Temperature (source: NOAA), xlabel Time elapsed from Jan 1, 2011 (days), ylabel Temp ( degree C ) contains 2 objects of type line. These objects represent Hourly Temp, 24 Hour Average.">
            <a:extLst>
              <a:ext uri="{FF2B5EF4-FFF2-40B4-BE49-F238E27FC236}">
                <a16:creationId xmlns:a16="http://schemas.microsoft.com/office/drawing/2014/main" id="{7C770ED5-1077-B56A-FDF6-636D850E66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2850" y="3075987"/>
            <a:ext cx="3982507" cy="29868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gure contains an axes object. The axes object with title Mean temperature differential from 24 hour average, xlabel Hour of day (since midnight), ylabel Temperature difference ( degree C ) contains an object of type line.">
            <a:extLst>
              <a:ext uri="{FF2B5EF4-FFF2-40B4-BE49-F238E27FC236}">
                <a16:creationId xmlns:a16="http://schemas.microsoft.com/office/drawing/2014/main" id="{3809CD13-0F9F-BA1B-0A9A-714C3AA102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9050" y="3014701"/>
            <a:ext cx="4139380" cy="3104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55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F7D25-9D0D-445D-C5B6-CB698D0C788F}"/>
              </a:ext>
            </a:extLst>
          </p:cNvPr>
          <p:cNvSpPr>
            <a:spLocks noGrp="1"/>
          </p:cNvSpPr>
          <p:nvPr>
            <p:ph type="title"/>
          </p:nvPr>
        </p:nvSpPr>
        <p:spPr/>
        <p:txBody>
          <a:bodyPr/>
          <a:lstStyle/>
          <a:p>
            <a:r>
              <a:rPr lang="en-US" dirty="0"/>
              <a:t>ASR</a:t>
            </a:r>
          </a:p>
        </p:txBody>
      </p:sp>
      <p:sp>
        <p:nvSpPr>
          <p:cNvPr id="3" name="Content Placeholder 2">
            <a:extLst>
              <a:ext uri="{FF2B5EF4-FFF2-40B4-BE49-F238E27FC236}">
                <a16:creationId xmlns:a16="http://schemas.microsoft.com/office/drawing/2014/main" id="{42996CF8-44B2-C5CC-CFCF-EE116DB9359D}"/>
              </a:ext>
            </a:extLst>
          </p:cNvPr>
          <p:cNvSpPr>
            <a:spLocks noGrp="1"/>
          </p:cNvSpPr>
          <p:nvPr>
            <p:ph idx="1"/>
          </p:nvPr>
        </p:nvSpPr>
        <p:spPr>
          <a:xfrm>
            <a:off x="609600" y="990600"/>
            <a:ext cx="4610100" cy="5135563"/>
          </a:xfrm>
        </p:spPr>
        <p:txBody>
          <a:bodyPr/>
          <a:lstStyle/>
          <a:p>
            <a:r>
              <a:rPr lang="en-US" dirty="0"/>
              <a:t>Each time step predicts a probability for each character</a:t>
            </a:r>
          </a:p>
          <a:p>
            <a:endParaRPr lang="en-US" dirty="0"/>
          </a:p>
          <a:p>
            <a:r>
              <a:rPr lang="en-US" dirty="0"/>
              <a:t>Character probabilities are decoded into text output</a:t>
            </a:r>
          </a:p>
        </p:txBody>
      </p:sp>
      <p:pic>
        <p:nvPicPr>
          <p:cNvPr id="9218" name="Picture 2">
            <a:extLst>
              <a:ext uri="{FF2B5EF4-FFF2-40B4-BE49-F238E27FC236}">
                <a16:creationId xmlns:a16="http://schemas.microsoft.com/office/drawing/2014/main" id="{1D6D14C0-E14E-65C8-74E5-B8C45C9F49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8379"/>
          <a:stretch/>
        </p:blipFill>
        <p:spPr bwMode="auto">
          <a:xfrm>
            <a:off x="9047521" y="3581400"/>
            <a:ext cx="2571750" cy="146685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7BA7BE56-B7AA-DF88-3828-C23BFE0B03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4952" y="894735"/>
            <a:ext cx="6477000" cy="2095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C29FCE4-227F-261E-6ED8-2CED3079FE66}"/>
              </a:ext>
            </a:extLst>
          </p:cNvPr>
          <p:cNvSpPr txBox="1"/>
          <p:nvPr/>
        </p:nvSpPr>
        <p:spPr>
          <a:xfrm>
            <a:off x="-10160" y="6523474"/>
            <a:ext cx="6092373" cy="369332"/>
          </a:xfrm>
          <a:prstGeom prst="rect">
            <a:avLst/>
          </a:prstGeom>
          <a:noFill/>
        </p:spPr>
        <p:txBody>
          <a:bodyPr wrap="none" rtlCol="0">
            <a:spAutoFit/>
          </a:bodyPr>
          <a:lstStyle/>
          <a:p>
            <a:r>
              <a:rPr lang="en-US" dirty="0"/>
              <a:t>Based on Baidu’s Deep Speech model, as described </a:t>
            </a:r>
            <a:r>
              <a:rPr lang="en-US" dirty="0">
                <a:hlinkClick r:id="rId4"/>
              </a:rPr>
              <a:t>here</a:t>
            </a:r>
            <a:endParaRPr lang="en-US" dirty="0"/>
          </a:p>
        </p:txBody>
      </p:sp>
    </p:spTree>
    <p:extLst>
      <p:ext uri="{BB962C8B-B14F-4D97-AF65-F5344CB8AC3E}">
        <p14:creationId xmlns:p14="http://schemas.microsoft.com/office/powerpoint/2010/main" val="34922252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A9001-A6E5-182D-37D9-32C2DCD4205A}"/>
              </a:ext>
            </a:extLst>
          </p:cNvPr>
          <p:cNvSpPr>
            <a:spLocks noGrp="1"/>
          </p:cNvSpPr>
          <p:nvPr>
            <p:ph type="title"/>
          </p:nvPr>
        </p:nvSpPr>
        <p:spPr/>
        <p:txBody>
          <a:bodyPr/>
          <a:lstStyle/>
          <a:p>
            <a:r>
              <a:rPr lang="en-US" dirty="0"/>
              <a:t>ASR</a:t>
            </a:r>
          </a:p>
        </p:txBody>
      </p:sp>
      <p:sp>
        <p:nvSpPr>
          <p:cNvPr id="3" name="Content Placeholder 2">
            <a:extLst>
              <a:ext uri="{FF2B5EF4-FFF2-40B4-BE49-F238E27FC236}">
                <a16:creationId xmlns:a16="http://schemas.microsoft.com/office/drawing/2014/main" id="{9E0ABB2B-1143-9758-E2F0-856D4AED4F57}"/>
              </a:ext>
            </a:extLst>
          </p:cNvPr>
          <p:cNvSpPr>
            <a:spLocks noGrp="1"/>
          </p:cNvSpPr>
          <p:nvPr>
            <p:ph idx="1"/>
          </p:nvPr>
        </p:nvSpPr>
        <p:spPr>
          <a:xfrm>
            <a:off x="609600" y="1148582"/>
            <a:ext cx="5029200" cy="5135563"/>
          </a:xfrm>
        </p:spPr>
        <p:txBody>
          <a:bodyPr>
            <a:normAutofit fontScale="92500" lnSpcReduction="10000"/>
          </a:bodyPr>
          <a:lstStyle/>
          <a:p>
            <a:r>
              <a:rPr lang="en-US" dirty="0"/>
              <a:t>A challenge of ASR is temporal spacing between characters</a:t>
            </a:r>
          </a:p>
          <a:p>
            <a:endParaRPr lang="en-US" dirty="0"/>
          </a:p>
          <a:p>
            <a:r>
              <a:rPr lang="en-US" dirty="0"/>
              <a:t>Audio is sliced uniformly and fed into RNN</a:t>
            </a:r>
          </a:p>
          <a:p>
            <a:endParaRPr lang="en-US" dirty="0"/>
          </a:p>
          <a:p>
            <a:r>
              <a:rPr lang="en-US" dirty="0"/>
              <a:t>RNN predicts character probabilities, merges repeated characters, and removes blanks</a:t>
            </a:r>
          </a:p>
        </p:txBody>
      </p:sp>
      <p:pic>
        <p:nvPicPr>
          <p:cNvPr id="10242" name="Picture 2">
            <a:extLst>
              <a:ext uri="{FF2B5EF4-FFF2-40B4-BE49-F238E27FC236}">
                <a16:creationId xmlns:a16="http://schemas.microsoft.com/office/drawing/2014/main" id="{D4E6AC22-1C3C-94B1-9BFF-6B2CCFDFEE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298"/>
          <a:stretch/>
        </p:blipFill>
        <p:spPr bwMode="auto">
          <a:xfrm>
            <a:off x="6934200" y="215972"/>
            <a:ext cx="2286000" cy="210186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3E3F261D-39BE-F555-6AC5-2ED600D534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2009" y="246935"/>
            <a:ext cx="1885394" cy="2142493"/>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a:extLst>
              <a:ext uri="{FF2B5EF4-FFF2-40B4-BE49-F238E27FC236}">
                <a16:creationId xmlns:a16="http://schemas.microsoft.com/office/drawing/2014/main" id="{67C8C806-1E3C-495E-F5BB-FA40F70CB15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572"/>
          <a:stretch/>
        </p:blipFill>
        <p:spPr bwMode="auto">
          <a:xfrm>
            <a:off x="7353300" y="2636363"/>
            <a:ext cx="422910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a:extLst>
              <a:ext uri="{FF2B5EF4-FFF2-40B4-BE49-F238E27FC236}">
                <a16:creationId xmlns:a16="http://schemas.microsoft.com/office/drawing/2014/main" id="{18452D6C-7EA0-CA80-490C-10DE0E2DD88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143" t="34032"/>
          <a:stretch/>
        </p:blipFill>
        <p:spPr bwMode="auto">
          <a:xfrm>
            <a:off x="7596048" y="4114334"/>
            <a:ext cx="3743603" cy="26437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07D6E26-0B02-E29D-0698-FE790A79184C}"/>
              </a:ext>
            </a:extLst>
          </p:cNvPr>
          <p:cNvSpPr txBox="1"/>
          <p:nvPr/>
        </p:nvSpPr>
        <p:spPr>
          <a:xfrm>
            <a:off x="-10160" y="6523474"/>
            <a:ext cx="6092373" cy="369332"/>
          </a:xfrm>
          <a:prstGeom prst="rect">
            <a:avLst/>
          </a:prstGeom>
          <a:noFill/>
        </p:spPr>
        <p:txBody>
          <a:bodyPr wrap="none" rtlCol="0">
            <a:spAutoFit/>
          </a:bodyPr>
          <a:lstStyle/>
          <a:p>
            <a:r>
              <a:rPr lang="en-US" dirty="0"/>
              <a:t>Based on Baidu’s Deep Speech model, as described </a:t>
            </a:r>
            <a:r>
              <a:rPr lang="en-US" dirty="0">
                <a:hlinkClick r:id="rId6"/>
              </a:rPr>
              <a:t>here</a:t>
            </a:r>
            <a:endParaRPr lang="en-US" dirty="0"/>
          </a:p>
        </p:txBody>
      </p:sp>
    </p:spTree>
    <p:extLst>
      <p:ext uri="{BB962C8B-B14F-4D97-AF65-F5344CB8AC3E}">
        <p14:creationId xmlns:p14="http://schemas.microsoft.com/office/powerpoint/2010/main" val="7915628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9E3E9-28D6-F7A4-6AAD-3516C4DA2FEF}"/>
              </a:ext>
            </a:extLst>
          </p:cNvPr>
          <p:cNvSpPr>
            <a:spLocks noGrp="1"/>
          </p:cNvSpPr>
          <p:nvPr>
            <p:ph type="title"/>
          </p:nvPr>
        </p:nvSpPr>
        <p:spPr/>
        <p:txBody>
          <a:bodyPr/>
          <a:lstStyle/>
          <a:p>
            <a:r>
              <a:rPr lang="en-US" dirty="0"/>
              <a:t>Other details</a:t>
            </a:r>
          </a:p>
        </p:txBody>
      </p:sp>
      <p:sp>
        <p:nvSpPr>
          <p:cNvPr id="3" name="Content Placeholder 2">
            <a:extLst>
              <a:ext uri="{FF2B5EF4-FFF2-40B4-BE49-F238E27FC236}">
                <a16:creationId xmlns:a16="http://schemas.microsoft.com/office/drawing/2014/main" id="{D85912CB-CBFC-30E0-A971-ABE4B67BD395}"/>
              </a:ext>
            </a:extLst>
          </p:cNvPr>
          <p:cNvSpPr>
            <a:spLocks noGrp="1"/>
          </p:cNvSpPr>
          <p:nvPr>
            <p:ph idx="1"/>
          </p:nvPr>
        </p:nvSpPr>
        <p:spPr>
          <a:xfrm>
            <a:off x="609600" y="990600"/>
            <a:ext cx="5334000" cy="5486400"/>
          </a:xfrm>
        </p:spPr>
        <p:txBody>
          <a:bodyPr>
            <a:normAutofit/>
          </a:bodyPr>
          <a:lstStyle/>
          <a:p>
            <a:r>
              <a:rPr lang="en-US" dirty="0"/>
              <a:t>Loss based on likelihood of true character sequence</a:t>
            </a:r>
          </a:p>
          <a:p>
            <a:endParaRPr lang="en-US" dirty="0"/>
          </a:p>
          <a:p>
            <a:r>
              <a:rPr lang="en-US" dirty="0"/>
              <a:t>Error is often reported as Word Error Rate or Character Error Rate</a:t>
            </a:r>
          </a:p>
          <a:p>
            <a:endParaRPr lang="en-US" dirty="0"/>
          </a:p>
          <a:p>
            <a:r>
              <a:rPr lang="en-US" dirty="0"/>
              <a:t>A language model and/or beam search can be used to improve output</a:t>
            </a:r>
          </a:p>
          <a:p>
            <a:endParaRPr lang="en-US" dirty="0"/>
          </a:p>
          <a:p>
            <a:endParaRPr lang="en-US" dirty="0"/>
          </a:p>
        </p:txBody>
      </p:sp>
      <p:pic>
        <p:nvPicPr>
          <p:cNvPr id="11266" name="Picture 2">
            <a:extLst>
              <a:ext uri="{FF2B5EF4-FFF2-40B4-BE49-F238E27FC236}">
                <a16:creationId xmlns:a16="http://schemas.microsoft.com/office/drawing/2014/main" id="{3D47F3CB-872D-D3A3-9D3C-E77BE821D8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667000"/>
            <a:ext cx="5619750" cy="1524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660A2D1-178B-4208-A66C-C759C22D8463}"/>
              </a:ext>
            </a:extLst>
          </p:cNvPr>
          <p:cNvSpPr txBox="1"/>
          <p:nvPr/>
        </p:nvSpPr>
        <p:spPr>
          <a:xfrm>
            <a:off x="9982200" y="6464710"/>
            <a:ext cx="2044149" cy="369332"/>
          </a:xfrm>
          <a:prstGeom prst="rect">
            <a:avLst/>
          </a:prstGeom>
          <a:noFill/>
        </p:spPr>
        <p:txBody>
          <a:bodyPr wrap="none" rtlCol="0">
            <a:spAutoFit/>
          </a:bodyPr>
          <a:lstStyle/>
          <a:p>
            <a:r>
              <a:rPr lang="en-US" dirty="0"/>
              <a:t>As described </a:t>
            </a:r>
            <a:r>
              <a:rPr lang="en-US" dirty="0">
                <a:hlinkClick r:id="rId3"/>
              </a:rPr>
              <a:t>here</a:t>
            </a:r>
            <a:endParaRPr lang="en-US" dirty="0"/>
          </a:p>
        </p:txBody>
      </p:sp>
    </p:spTree>
    <p:extLst>
      <p:ext uri="{BB962C8B-B14F-4D97-AF65-F5344CB8AC3E}">
        <p14:creationId xmlns:p14="http://schemas.microsoft.com/office/powerpoint/2010/main" val="14879238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9814-C94F-08B9-02A5-4063FC5F8B54}"/>
              </a:ext>
            </a:extLst>
          </p:cNvPr>
          <p:cNvSpPr>
            <a:spLocks noGrp="1"/>
          </p:cNvSpPr>
          <p:nvPr>
            <p:ph type="title"/>
          </p:nvPr>
        </p:nvSpPr>
        <p:spPr/>
        <p:txBody>
          <a:bodyPr/>
          <a:lstStyle/>
          <a:p>
            <a:r>
              <a:rPr lang="en-US" dirty="0"/>
              <a:t>Popular libraries for audio processing</a:t>
            </a:r>
          </a:p>
        </p:txBody>
      </p:sp>
      <p:sp>
        <p:nvSpPr>
          <p:cNvPr id="3" name="Content Placeholder 2">
            <a:extLst>
              <a:ext uri="{FF2B5EF4-FFF2-40B4-BE49-F238E27FC236}">
                <a16:creationId xmlns:a16="http://schemas.microsoft.com/office/drawing/2014/main" id="{27703EA9-4FCB-9843-4658-7B7E04061EBD}"/>
              </a:ext>
            </a:extLst>
          </p:cNvPr>
          <p:cNvSpPr>
            <a:spLocks noGrp="1"/>
          </p:cNvSpPr>
          <p:nvPr>
            <p:ph idx="1"/>
          </p:nvPr>
        </p:nvSpPr>
        <p:spPr/>
        <p:txBody>
          <a:bodyPr>
            <a:normAutofit/>
          </a:bodyPr>
          <a:lstStyle/>
          <a:p>
            <a:r>
              <a:rPr lang="en-US" dirty="0" err="1"/>
              <a:t>Librosa</a:t>
            </a:r>
            <a:r>
              <a:rPr lang="en-US" dirty="0"/>
              <a:t>: </a:t>
            </a:r>
            <a:r>
              <a:rPr lang="en-US" dirty="0">
                <a:hlinkClick r:id="rId2"/>
              </a:rPr>
              <a:t>https://librosa.org/doc/latest/index.html</a:t>
            </a:r>
            <a:r>
              <a:rPr lang="en-US" dirty="0"/>
              <a:t> </a:t>
            </a:r>
          </a:p>
          <a:p>
            <a:endParaRPr lang="en-US" dirty="0"/>
          </a:p>
          <a:p>
            <a:r>
              <a:rPr lang="en-US" dirty="0"/>
              <a:t>Torch Audio: </a:t>
            </a:r>
            <a:r>
              <a:rPr lang="en-US" dirty="0">
                <a:hlinkClick r:id="rId3"/>
              </a:rPr>
              <a:t>https://pytorch.org/audio/stable/index.html</a:t>
            </a:r>
            <a:r>
              <a:rPr lang="en-US" dirty="0"/>
              <a:t> </a:t>
            </a:r>
          </a:p>
          <a:p>
            <a:endParaRPr lang="en-US" dirty="0"/>
          </a:p>
          <a:p>
            <a:r>
              <a:rPr lang="en-US" dirty="0"/>
              <a:t>Others: </a:t>
            </a:r>
            <a:r>
              <a:rPr lang="en-US" dirty="0">
                <a:hlinkClick r:id="rId4"/>
              </a:rPr>
              <a:t>https://wiki.python.org/moin/Audio/</a:t>
            </a:r>
            <a:r>
              <a:rPr lang="en-US" dirty="0"/>
              <a:t> </a:t>
            </a:r>
          </a:p>
          <a:p>
            <a:endParaRPr lang="en-US" dirty="0"/>
          </a:p>
          <a:p>
            <a:endParaRPr lang="en-US" dirty="0"/>
          </a:p>
          <a:p>
            <a:r>
              <a:rPr lang="en-US" dirty="0" err="1"/>
              <a:t>HuggingFace</a:t>
            </a:r>
            <a:r>
              <a:rPr lang="en-US" dirty="0"/>
              <a:t> Models: </a:t>
            </a:r>
            <a:r>
              <a:rPr lang="en-US" sz="2800" dirty="0">
                <a:hlinkClick r:id="rId5"/>
              </a:rPr>
              <a:t>https://huggingface.co/docs/transformers/tasks/audio_classification</a:t>
            </a:r>
            <a:r>
              <a:rPr lang="en-US" sz="2800" dirty="0"/>
              <a:t> </a:t>
            </a:r>
            <a:endParaRPr lang="en-US" dirty="0"/>
          </a:p>
        </p:txBody>
      </p:sp>
    </p:spTree>
    <p:extLst>
      <p:ext uri="{BB962C8B-B14F-4D97-AF65-F5344CB8AC3E}">
        <p14:creationId xmlns:p14="http://schemas.microsoft.com/office/powerpoint/2010/main" val="35214730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320C9-EAE1-0BF0-E7EF-96A5665523CA}"/>
              </a:ext>
            </a:extLst>
          </p:cNvPr>
          <p:cNvSpPr>
            <a:spLocks noGrp="1"/>
          </p:cNvSpPr>
          <p:nvPr>
            <p:ph type="title"/>
          </p:nvPr>
        </p:nvSpPr>
        <p:spPr/>
        <p:txBody>
          <a:bodyPr/>
          <a:lstStyle/>
          <a:p>
            <a:r>
              <a:rPr lang="en-US" dirty="0"/>
              <a:t>Audio Foundation Models</a:t>
            </a:r>
          </a:p>
        </p:txBody>
      </p:sp>
      <p:graphicFrame>
        <p:nvGraphicFramePr>
          <p:cNvPr id="6" name="Table 5">
            <a:extLst>
              <a:ext uri="{FF2B5EF4-FFF2-40B4-BE49-F238E27FC236}">
                <a16:creationId xmlns:a16="http://schemas.microsoft.com/office/drawing/2014/main" id="{6A15D5A1-22CA-0E20-382E-FD202CB0E52B}"/>
              </a:ext>
            </a:extLst>
          </p:cNvPr>
          <p:cNvGraphicFramePr>
            <a:graphicFrameLocks noGrp="1"/>
          </p:cNvGraphicFramePr>
          <p:nvPr>
            <p:extLst>
              <p:ext uri="{D42A27DB-BD31-4B8C-83A1-F6EECF244321}">
                <p14:modId xmlns:p14="http://schemas.microsoft.com/office/powerpoint/2010/main" val="1727782258"/>
              </p:ext>
            </p:extLst>
          </p:nvPr>
        </p:nvGraphicFramePr>
        <p:xfrm>
          <a:off x="581526" y="1066800"/>
          <a:ext cx="10728158" cy="5577840"/>
        </p:xfrm>
        <a:graphic>
          <a:graphicData uri="http://schemas.openxmlformats.org/drawingml/2006/table">
            <a:tbl>
              <a:tblPr firstRow="1" bandRow="1">
                <a:tableStyleId>{5C22544A-7EE6-4342-B048-85BDC9FD1C3A}</a:tableStyleId>
              </a:tblPr>
              <a:tblGrid>
                <a:gridCol w="3014523">
                  <a:extLst>
                    <a:ext uri="{9D8B030D-6E8A-4147-A177-3AD203B41FA5}">
                      <a16:colId xmlns:a16="http://schemas.microsoft.com/office/drawing/2014/main" val="20000"/>
                    </a:ext>
                  </a:extLst>
                </a:gridCol>
                <a:gridCol w="4648446">
                  <a:extLst>
                    <a:ext uri="{9D8B030D-6E8A-4147-A177-3AD203B41FA5}">
                      <a16:colId xmlns:a16="http://schemas.microsoft.com/office/drawing/2014/main" val="20001"/>
                    </a:ext>
                  </a:extLst>
                </a:gridCol>
                <a:gridCol w="3065189">
                  <a:extLst>
                    <a:ext uri="{9D8B030D-6E8A-4147-A177-3AD203B41FA5}">
                      <a16:colId xmlns:a16="http://schemas.microsoft.com/office/drawing/2014/main" val="20002"/>
                    </a:ext>
                  </a:extLst>
                </a:gridCol>
              </a:tblGrid>
              <a:tr h="365760">
                <a:tc>
                  <a:txBody>
                    <a:bodyPr/>
                    <a:lstStyle/>
                    <a:p>
                      <a:r>
                        <a:rPr sz="1600"/>
                        <a:t>Domain</a:t>
                      </a:r>
                    </a:p>
                  </a:txBody>
                  <a:tcPr/>
                </a:tc>
                <a:tc>
                  <a:txBody>
                    <a:bodyPr/>
                    <a:lstStyle/>
                    <a:p>
                      <a:r>
                        <a:rPr sz="1600"/>
                        <a:t>Model (with URL)</a:t>
                      </a:r>
                    </a:p>
                  </a:txBody>
                  <a:tcPr/>
                </a:tc>
                <a:tc>
                  <a:txBody>
                    <a:bodyPr/>
                    <a:lstStyle/>
                    <a:p>
                      <a:r>
                        <a:rPr sz="1600"/>
                        <a:t>Typical Tasks</a:t>
                      </a:r>
                    </a:p>
                  </a:txBody>
                  <a:tcPr/>
                </a:tc>
                <a:extLst>
                  <a:ext uri="{0D108BD9-81ED-4DB2-BD59-A6C34878D82A}">
                    <a16:rowId xmlns:a16="http://schemas.microsoft.com/office/drawing/2014/main" val="10000"/>
                  </a:ext>
                </a:extLst>
              </a:tr>
              <a:tr h="365760">
                <a:tc>
                  <a:txBody>
                    <a:bodyPr/>
                    <a:lstStyle/>
                    <a:p>
                      <a:r>
                        <a:rPr sz="1600"/>
                        <a:t>Speech</a:t>
                      </a:r>
                    </a:p>
                  </a:txBody>
                  <a:tcPr/>
                </a:tc>
                <a:tc>
                  <a:txBody>
                    <a:bodyPr/>
                    <a:lstStyle/>
                    <a:p>
                      <a:r>
                        <a:rPr sz="1600" dirty="0"/>
                        <a:t>Metis</a:t>
                      </a:r>
                      <a:endParaRPr lang="en-US" sz="1600" dirty="0"/>
                    </a:p>
                    <a:p>
                      <a:r>
                        <a:rPr lang="en-US" sz="1600" dirty="0">
                          <a:hlinkClick r:id="rId2"/>
                        </a:rPr>
                        <a:t>https://metis-demo.github.io/</a:t>
                      </a:r>
                      <a:r>
                        <a:rPr lang="en-US" sz="1600" dirty="0"/>
                        <a:t> </a:t>
                      </a:r>
                      <a:endParaRPr sz="1600" dirty="0"/>
                    </a:p>
                  </a:txBody>
                  <a:tcPr/>
                </a:tc>
                <a:tc>
                  <a:txBody>
                    <a:bodyPr/>
                    <a:lstStyle/>
                    <a:p>
                      <a:r>
                        <a:rPr sz="1600"/>
                        <a:t>ASR, TTS, voice conversion, speech enhancement</a:t>
                      </a:r>
                    </a:p>
                  </a:txBody>
                  <a:tcPr/>
                </a:tc>
                <a:extLst>
                  <a:ext uri="{0D108BD9-81ED-4DB2-BD59-A6C34878D82A}">
                    <a16:rowId xmlns:a16="http://schemas.microsoft.com/office/drawing/2014/main" val="10001"/>
                  </a:ext>
                </a:extLst>
              </a:tr>
              <a:tr h="365760">
                <a:tc>
                  <a:txBody>
                    <a:bodyPr/>
                    <a:lstStyle/>
                    <a:p>
                      <a:r>
                        <a:rPr sz="1600"/>
                        <a:t>Speech</a:t>
                      </a:r>
                    </a:p>
                  </a:txBody>
                  <a:tcPr/>
                </a:tc>
                <a:tc>
                  <a:txBody>
                    <a:bodyPr/>
                    <a:lstStyle/>
                    <a:p>
                      <a:r>
                        <a:rPr sz="1600" dirty="0" err="1"/>
                        <a:t>Whisper</a:t>
                      </a:r>
                      <a:r>
                        <a:rPr lang="en-US" sz="1600" dirty="0" err="1"/>
                        <a:t>X</a:t>
                      </a:r>
                      <a:r>
                        <a:rPr sz="1600" dirty="0"/>
                        <a:t> </a:t>
                      </a:r>
                      <a:endParaRPr lang="en-US" sz="1600" dirty="0"/>
                    </a:p>
                    <a:p>
                      <a:r>
                        <a:rPr lang="en-US" sz="1600" dirty="0">
                          <a:hlinkClick r:id="rId3"/>
                        </a:rPr>
                        <a:t>https://github.com/m-bain/whisperX</a:t>
                      </a:r>
                      <a:r>
                        <a:rPr lang="en-US" sz="1600" dirty="0"/>
                        <a:t> </a:t>
                      </a:r>
                      <a:endParaRPr sz="1600" dirty="0"/>
                    </a:p>
                  </a:txBody>
                  <a:tcPr/>
                </a:tc>
                <a:tc>
                  <a:txBody>
                    <a:bodyPr/>
                    <a:lstStyle/>
                    <a:p>
                      <a:r>
                        <a:rPr sz="1600"/>
                        <a:t>Speech transcription, translation</a:t>
                      </a:r>
                    </a:p>
                  </a:txBody>
                  <a:tcPr/>
                </a:tc>
                <a:extLst>
                  <a:ext uri="{0D108BD9-81ED-4DB2-BD59-A6C34878D82A}">
                    <a16:rowId xmlns:a16="http://schemas.microsoft.com/office/drawing/2014/main" val="10002"/>
                  </a:ext>
                </a:extLst>
              </a:tr>
              <a:tr h="365760">
                <a:tc>
                  <a:txBody>
                    <a:bodyPr/>
                    <a:lstStyle/>
                    <a:p>
                      <a:r>
                        <a:rPr sz="1600"/>
                        <a:t>Music</a:t>
                      </a:r>
                    </a:p>
                  </a:txBody>
                  <a:tcPr/>
                </a:tc>
                <a:tc>
                  <a:txBody>
                    <a:bodyPr/>
                    <a:lstStyle/>
                    <a:p>
                      <a:r>
                        <a:rPr sz="1600" dirty="0" err="1"/>
                        <a:t>LLark</a:t>
                      </a:r>
                      <a:r>
                        <a:rPr sz="1600" dirty="0"/>
                        <a:t> </a:t>
                      </a:r>
                      <a:endParaRPr lang="en-US" sz="1600" dirty="0"/>
                    </a:p>
                    <a:p>
                      <a:r>
                        <a:rPr lang="en-US" sz="1600" dirty="0">
                          <a:hlinkClick r:id="rId4"/>
                        </a:rPr>
                        <a:t>https://github.com/spotify-research/llark</a:t>
                      </a:r>
                      <a:r>
                        <a:rPr lang="en-US" sz="1600" dirty="0"/>
                        <a:t> </a:t>
                      </a:r>
                      <a:endParaRPr sz="1600" dirty="0"/>
                    </a:p>
                  </a:txBody>
                  <a:tcPr/>
                </a:tc>
                <a:tc>
                  <a:txBody>
                    <a:bodyPr/>
                    <a:lstStyle/>
                    <a:p>
                      <a:r>
                        <a:rPr sz="1600"/>
                        <a:t>Music understanding, captioning, metadata extraction</a:t>
                      </a:r>
                    </a:p>
                  </a:txBody>
                  <a:tcPr/>
                </a:tc>
                <a:extLst>
                  <a:ext uri="{0D108BD9-81ED-4DB2-BD59-A6C34878D82A}">
                    <a16:rowId xmlns:a16="http://schemas.microsoft.com/office/drawing/2014/main" val="10003"/>
                  </a:ext>
                </a:extLst>
              </a:tr>
              <a:tr h="365760">
                <a:tc>
                  <a:txBody>
                    <a:bodyPr/>
                    <a:lstStyle/>
                    <a:p>
                      <a:r>
                        <a:rPr lang="en-US" sz="1600" dirty="0"/>
                        <a:t>Music </a:t>
                      </a:r>
                      <a:endParaRPr sz="1600" dirty="0"/>
                    </a:p>
                  </a:txBody>
                  <a:tcPr/>
                </a:tc>
                <a:tc>
                  <a:txBody>
                    <a:bodyPr/>
                    <a:lstStyle/>
                    <a:p>
                      <a:r>
                        <a:rPr lang="en-US" sz="1600" dirty="0" err="1"/>
                        <a:t>MusicGen</a:t>
                      </a:r>
                      <a:r>
                        <a:rPr lang="en-US" sz="1600" dirty="0"/>
                        <a:t> </a:t>
                      </a:r>
                      <a:r>
                        <a:rPr lang="en-US" sz="1600" dirty="0">
                          <a:hlinkClick r:id="rId5"/>
                        </a:rPr>
                        <a:t>https://audiocraft.metademolab.com/musicgen.html</a:t>
                      </a:r>
                      <a:r>
                        <a:rPr lang="en-US" sz="1600" dirty="0"/>
                        <a:t> </a:t>
                      </a:r>
                      <a:endParaRPr sz="1600" dirty="0"/>
                    </a:p>
                  </a:txBody>
                  <a:tcPr/>
                </a:tc>
                <a:tc>
                  <a:txBody>
                    <a:bodyPr/>
                    <a:lstStyle/>
                    <a:p>
                      <a:r>
                        <a:rPr lang="en-US" sz="1600" dirty="0"/>
                        <a:t>Music generation</a:t>
                      </a:r>
                      <a:endParaRPr sz="1600" dirty="0"/>
                    </a:p>
                  </a:txBody>
                  <a:tcPr/>
                </a:tc>
                <a:extLst>
                  <a:ext uri="{0D108BD9-81ED-4DB2-BD59-A6C34878D82A}">
                    <a16:rowId xmlns:a16="http://schemas.microsoft.com/office/drawing/2014/main" val="2064078466"/>
                  </a:ext>
                </a:extLst>
              </a:tr>
              <a:tr h="365760">
                <a:tc>
                  <a:txBody>
                    <a:bodyPr/>
                    <a:lstStyle/>
                    <a:p>
                      <a:r>
                        <a:rPr sz="1600"/>
                        <a:t>Universal / General Audio</a:t>
                      </a:r>
                    </a:p>
                  </a:txBody>
                  <a:tcPr/>
                </a:tc>
                <a:tc>
                  <a:txBody>
                    <a:bodyPr/>
                    <a:lstStyle/>
                    <a:p>
                      <a:r>
                        <a:rPr sz="1600" dirty="0" err="1"/>
                        <a:t>UniAudio</a:t>
                      </a:r>
                      <a:r>
                        <a:rPr sz="1600" dirty="0"/>
                        <a:t>  </a:t>
                      </a:r>
                      <a:endParaRPr lang="en-US" sz="1600" dirty="0"/>
                    </a:p>
                    <a:p>
                      <a:r>
                        <a:rPr lang="en-US" sz="1600" dirty="0">
                          <a:hlinkClick r:id="rId6"/>
                        </a:rPr>
                        <a:t>https://github.com/yangdongchao/UniAudio</a:t>
                      </a:r>
                      <a:r>
                        <a:rPr lang="en-US" sz="1600" dirty="0"/>
                        <a:t> </a:t>
                      </a:r>
                      <a:endParaRPr sz="1600" dirty="0"/>
                    </a:p>
                  </a:txBody>
                  <a:tcPr/>
                </a:tc>
                <a:tc>
                  <a:txBody>
                    <a:bodyPr/>
                    <a:lstStyle/>
                    <a:p>
                      <a:r>
                        <a:rPr sz="1600" dirty="0"/>
                        <a:t>Speech + audio + music generation</a:t>
                      </a:r>
                    </a:p>
                  </a:txBody>
                  <a:tcPr/>
                </a:tc>
                <a:extLst>
                  <a:ext uri="{0D108BD9-81ED-4DB2-BD59-A6C34878D82A}">
                    <a16:rowId xmlns:a16="http://schemas.microsoft.com/office/drawing/2014/main" val="10005"/>
                  </a:ext>
                </a:extLst>
              </a:tr>
              <a:tr h="365760">
                <a:tc>
                  <a:txBody>
                    <a:bodyPr/>
                    <a:lstStyle/>
                    <a:p>
                      <a:r>
                        <a:rPr sz="1600"/>
                        <a:t>Universal / General Audio</a:t>
                      </a:r>
                    </a:p>
                  </a:txBody>
                  <a:tcPr/>
                </a:tc>
                <a:tc>
                  <a:txBody>
                    <a:bodyPr/>
                    <a:lstStyle/>
                    <a:p>
                      <a:r>
                        <a:rPr sz="1600" dirty="0"/>
                        <a:t>Qwen-Audio </a:t>
                      </a:r>
                      <a:endParaRPr lang="en-US" sz="1600" dirty="0"/>
                    </a:p>
                    <a:p>
                      <a:r>
                        <a:rPr lang="en-US" sz="1600" dirty="0">
                          <a:hlinkClick r:id="rId7"/>
                        </a:rPr>
                        <a:t>https://huggingface.co/Qwen/Qwen-Audio</a:t>
                      </a:r>
                      <a:r>
                        <a:rPr lang="en-US" sz="1600" dirty="0"/>
                        <a:t> </a:t>
                      </a:r>
                      <a:endParaRPr sz="1600" dirty="0"/>
                    </a:p>
                  </a:txBody>
                  <a:tcPr/>
                </a:tc>
                <a:tc>
                  <a:txBody>
                    <a:bodyPr/>
                    <a:lstStyle/>
                    <a:p>
                      <a:r>
                        <a:rPr sz="1600"/>
                        <a:t>Audio reasoning, classification, ASR</a:t>
                      </a:r>
                    </a:p>
                  </a:txBody>
                  <a:tcPr/>
                </a:tc>
                <a:extLst>
                  <a:ext uri="{0D108BD9-81ED-4DB2-BD59-A6C34878D82A}">
                    <a16:rowId xmlns:a16="http://schemas.microsoft.com/office/drawing/2014/main" val="10006"/>
                  </a:ext>
                </a:extLst>
              </a:tr>
              <a:tr h="365760">
                <a:tc>
                  <a:txBody>
                    <a:bodyPr/>
                    <a:lstStyle/>
                    <a:p>
                      <a:r>
                        <a:rPr sz="1600"/>
                        <a:t>Universal / General Audio</a:t>
                      </a:r>
                    </a:p>
                  </a:txBody>
                  <a:tcPr/>
                </a:tc>
                <a:tc>
                  <a:txBody>
                    <a:bodyPr/>
                    <a:lstStyle/>
                    <a:p>
                      <a:r>
                        <a:rPr sz="1600" dirty="0"/>
                        <a:t>Kimi-Audio </a:t>
                      </a:r>
                      <a:endParaRPr lang="en-US" sz="1600" dirty="0"/>
                    </a:p>
                    <a:p>
                      <a:r>
                        <a:rPr lang="en-US" sz="1600" dirty="0">
                          <a:hlinkClick r:id="rId8"/>
                        </a:rPr>
                        <a:t>https://github.com/MoonshotAI/Kimi-Audio</a:t>
                      </a:r>
                      <a:r>
                        <a:rPr lang="en-US" sz="1600" dirty="0"/>
                        <a:t> </a:t>
                      </a:r>
                      <a:endParaRPr sz="1600" dirty="0"/>
                    </a:p>
                  </a:txBody>
                  <a:tcPr/>
                </a:tc>
                <a:tc>
                  <a:txBody>
                    <a:bodyPr/>
                    <a:lstStyle/>
                    <a:p>
                      <a:r>
                        <a:rPr lang="en-US" sz="1600" dirty="0"/>
                        <a:t>Audio understanding, generation, conversation</a:t>
                      </a:r>
                      <a:endParaRPr sz="1600" dirty="0"/>
                    </a:p>
                  </a:txBody>
                  <a:tcPr/>
                </a:tc>
                <a:extLst>
                  <a:ext uri="{0D108BD9-81ED-4DB2-BD59-A6C34878D82A}">
                    <a16:rowId xmlns:a16="http://schemas.microsoft.com/office/drawing/2014/main" val="10007"/>
                  </a:ext>
                </a:extLst>
              </a:tr>
              <a:tr h="365760">
                <a:tc>
                  <a:txBody>
                    <a:bodyPr/>
                    <a:lstStyle/>
                    <a:p>
                      <a:r>
                        <a:rPr sz="1600"/>
                        <a:t>Domain-Specific (Bioacoustics)</a:t>
                      </a:r>
                    </a:p>
                  </a:txBody>
                  <a:tcPr/>
                </a:tc>
                <a:tc>
                  <a:txBody>
                    <a:bodyPr/>
                    <a:lstStyle/>
                    <a:p>
                      <a:r>
                        <a:rPr sz="1600" dirty="0" err="1"/>
                        <a:t>BirdAVES</a:t>
                      </a:r>
                      <a:endParaRPr lang="en-US" sz="1600" dirty="0"/>
                    </a:p>
                    <a:p>
                      <a:r>
                        <a:rPr lang="en-US" sz="1600" dirty="0">
                          <a:hlinkClick r:id="rId9"/>
                        </a:rPr>
                        <a:t>https://github.com/earthspecies/aves</a:t>
                      </a:r>
                      <a:r>
                        <a:rPr lang="en-US" sz="1600" dirty="0"/>
                        <a:t> </a:t>
                      </a:r>
                      <a:endParaRPr sz="1600" dirty="0"/>
                    </a:p>
                  </a:txBody>
                  <a:tcPr/>
                </a:tc>
                <a:tc>
                  <a:txBody>
                    <a:bodyPr/>
                    <a:lstStyle/>
                    <a:p>
                      <a:r>
                        <a:rPr sz="1600"/>
                        <a:t>Birdsong modeling, species identification</a:t>
                      </a:r>
                    </a:p>
                  </a:txBody>
                  <a:tcPr/>
                </a:tc>
                <a:extLst>
                  <a:ext uri="{0D108BD9-81ED-4DB2-BD59-A6C34878D82A}">
                    <a16:rowId xmlns:a16="http://schemas.microsoft.com/office/drawing/2014/main" val="10008"/>
                  </a:ext>
                </a:extLst>
              </a:tr>
              <a:tr h="365760">
                <a:tc>
                  <a:txBody>
                    <a:bodyPr/>
                    <a:lstStyle/>
                    <a:p>
                      <a:r>
                        <a:rPr sz="1600"/>
                        <a:t>Domain-Specific (Bioacoustics)</a:t>
                      </a:r>
                    </a:p>
                  </a:txBody>
                  <a:tcPr/>
                </a:tc>
                <a:tc>
                  <a:txBody>
                    <a:bodyPr/>
                    <a:lstStyle/>
                    <a:p>
                      <a:r>
                        <a:rPr sz="1600" dirty="0" err="1"/>
                        <a:t>NatureLM</a:t>
                      </a:r>
                      <a:r>
                        <a:rPr sz="1600" dirty="0"/>
                        <a:t>-Audio </a:t>
                      </a:r>
                      <a:r>
                        <a:rPr lang="en-US" sz="1600" dirty="0">
                          <a:hlinkClick r:id="rId10"/>
                        </a:rPr>
                        <a:t>https://earthspecies.github.io/naturelm-audio-demo/</a:t>
                      </a:r>
                      <a:r>
                        <a:rPr lang="en-US" sz="1600" dirty="0"/>
                        <a:t> </a:t>
                      </a:r>
                      <a:endParaRPr sz="1600" dirty="0"/>
                    </a:p>
                  </a:txBody>
                  <a:tcPr/>
                </a:tc>
                <a:tc>
                  <a:txBody>
                    <a:bodyPr/>
                    <a:lstStyle/>
                    <a:p>
                      <a:r>
                        <a:rPr sz="1600" dirty="0"/>
                        <a:t>Wildlife and ambient acoustic modeling</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6950687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F59C0-BA51-49EA-115E-B3E0EBABBA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C35072-2EAE-61BA-0CEF-CB91BA8CA556}"/>
              </a:ext>
            </a:extLst>
          </p:cNvPr>
          <p:cNvSpPr>
            <a:spLocks noGrp="1"/>
          </p:cNvSpPr>
          <p:nvPr>
            <p:ph type="title"/>
          </p:nvPr>
        </p:nvSpPr>
        <p:spPr/>
        <p:txBody>
          <a:bodyPr/>
          <a:lstStyle/>
          <a:p>
            <a:r>
              <a:rPr lang="en-US" dirty="0"/>
              <a:t>Q4</a:t>
            </a:r>
          </a:p>
        </p:txBody>
      </p:sp>
      <p:sp>
        <p:nvSpPr>
          <p:cNvPr id="6" name="TextBox 5">
            <a:extLst>
              <a:ext uri="{FF2B5EF4-FFF2-40B4-BE49-F238E27FC236}">
                <a16:creationId xmlns:a16="http://schemas.microsoft.com/office/drawing/2014/main" id="{95C2604A-E18D-C5A8-4147-99E5AC226B3D}"/>
              </a:ext>
            </a:extLst>
          </p:cNvPr>
          <p:cNvSpPr txBox="1"/>
          <p:nvPr/>
        </p:nvSpPr>
        <p:spPr>
          <a:xfrm>
            <a:off x="3048486" y="952257"/>
            <a:ext cx="6095028" cy="584775"/>
          </a:xfrm>
          <a:prstGeom prst="rect">
            <a:avLst/>
          </a:prstGeom>
          <a:noFill/>
        </p:spPr>
        <p:txBody>
          <a:bodyPr wrap="square">
            <a:spAutoFit/>
          </a:bodyPr>
          <a:lstStyle/>
          <a:p>
            <a:r>
              <a:rPr lang="en-US" sz="3200" dirty="0">
                <a:hlinkClick r:id="rId2"/>
              </a:rPr>
              <a:t>https://tinyurl.com/AML441-L23</a:t>
            </a:r>
            <a:r>
              <a:rPr lang="en-US" sz="3200" dirty="0"/>
              <a:t> </a:t>
            </a:r>
          </a:p>
        </p:txBody>
      </p:sp>
      <p:pic>
        <p:nvPicPr>
          <p:cNvPr id="8" name="Picture 7" descr="A qr code with a arrow and a circular arrow&#10;&#10;AI-generated content may be incorrect.">
            <a:extLst>
              <a:ext uri="{FF2B5EF4-FFF2-40B4-BE49-F238E27FC236}">
                <a16:creationId xmlns:a16="http://schemas.microsoft.com/office/drawing/2014/main" id="{4135E0B4-32B1-DBEC-9EBC-C007690E1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905000"/>
            <a:ext cx="4343400" cy="4343400"/>
          </a:xfrm>
          <a:prstGeom prst="rect">
            <a:avLst/>
          </a:prstGeom>
        </p:spPr>
      </p:pic>
    </p:spTree>
    <p:extLst>
      <p:ext uri="{BB962C8B-B14F-4D97-AF65-F5344CB8AC3E}">
        <p14:creationId xmlns:p14="http://schemas.microsoft.com/office/powerpoint/2010/main" val="33204381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636FB-9F05-64F1-F1D9-43EC2A2E14D4}"/>
              </a:ext>
            </a:extLst>
          </p:cNvPr>
          <p:cNvSpPr>
            <a:spLocks noGrp="1"/>
          </p:cNvSpPr>
          <p:nvPr>
            <p:ph type="title"/>
          </p:nvPr>
        </p:nvSpPr>
        <p:spPr/>
        <p:txBody>
          <a:bodyPr/>
          <a:lstStyle/>
          <a:p>
            <a:r>
              <a:rPr lang="en-US" dirty="0"/>
              <a:t>And now, this…</a:t>
            </a:r>
          </a:p>
        </p:txBody>
      </p:sp>
      <p:sp>
        <p:nvSpPr>
          <p:cNvPr id="3" name="Content Placeholder 2">
            <a:extLst>
              <a:ext uri="{FF2B5EF4-FFF2-40B4-BE49-F238E27FC236}">
                <a16:creationId xmlns:a16="http://schemas.microsoft.com/office/drawing/2014/main" id="{3828A1D6-8F54-5497-93FD-039E2C8A3E5F}"/>
              </a:ext>
            </a:extLst>
          </p:cNvPr>
          <p:cNvSpPr>
            <a:spLocks noGrp="1"/>
          </p:cNvSpPr>
          <p:nvPr>
            <p:ph idx="1"/>
          </p:nvPr>
        </p:nvSpPr>
        <p:spPr>
          <a:xfrm>
            <a:off x="609600" y="990600"/>
            <a:ext cx="10972800" cy="5943600"/>
          </a:xfrm>
        </p:spPr>
        <p:txBody>
          <a:bodyPr>
            <a:normAutofit/>
          </a:bodyPr>
          <a:lstStyle/>
          <a:p>
            <a:endParaRPr lang="en-US" dirty="0"/>
          </a:p>
          <a:p>
            <a:pPr marL="0" indent="0">
              <a:buNone/>
            </a:pPr>
            <a:r>
              <a:rPr lang="en-US" dirty="0"/>
              <a:t>Smarter Better Faster (my parody lyrics)</a:t>
            </a:r>
          </a:p>
          <a:p>
            <a:pPr marL="0" indent="0">
              <a:buNone/>
            </a:pPr>
            <a:r>
              <a:rPr lang="en-US" dirty="0">
                <a:hlinkClick r:id="rId3"/>
              </a:rPr>
              <a:t>https://suno.com/song/eb2a33d3-aa01-466f-8d4b-a8ebcb49ced4</a:t>
            </a:r>
            <a:endParaRPr lang="en-US" dirty="0"/>
          </a:p>
          <a:p>
            <a:pPr marL="0" indent="0">
              <a:buNone/>
            </a:pPr>
            <a:endParaRPr lang="en-US" dirty="0"/>
          </a:p>
          <a:p>
            <a:pPr marL="0" indent="0">
              <a:buNone/>
            </a:pPr>
            <a:r>
              <a:rPr lang="en-US" dirty="0"/>
              <a:t>It’s my loss (my lyrics)</a:t>
            </a:r>
          </a:p>
          <a:p>
            <a:pPr marL="0" indent="0">
              <a:buNone/>
            </a:pPr>
            <a:r>
              <a:rPr lang="en-US" dirty="0"/>
              <a:t> </a:t>
            </a:r>
            <a:r>
              <a:rPr lang="en-US" dirty="0">
                <a:hlinkClick r:id="rId4"/>
              </a:rPr>
              <a:t>https://suno.com/song/2cdf6a66-7a1a-4b2f-afff-507d8554b610</a:t>
            </a: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697752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5411D-AFCF-2E2E-643A-D24C51F6B918}"/>
              </a:ext>
            </a:extLst>
          </p:cNvPr>
          <p:cNvSpPr>
            <a:spLocks noGrp="1"/>
          </p:cNvSpPr>
          <p:nvPr>
            <p:ph type="title"/>
          </p:nvPr>
        </p:nvSpPr>
        <p:spPr/>
        <p:txBody>
          <a:bodyPr/>
          <a:lstStyle/>
          <a:p>
            <a:r>
              <a:rPr lang="en-US" dirty="0"/>
              <a:t>Things to remember</a:t>
            </a:r>
          </a:p>
        </p:txBody>
      </p:sp>
      <p:sp>
        <p:nvSpPr>
          <p:cNvPr id="3" name="Content Placeholder 2">
            <a:extLst>
              <a:ext uri="{FF2B5EF4-FFF2-40B4-BE49-F238E27FC236}">
                <a16:creationId xmlns:a16="http://schemas.microsoft.com/office/drawing/2014/main" id="{1F0944A3-B051-0791-BDD1-71586F0162E7}"/>
              </a:ext>
            </a:extLst>
          </p:cNvPr>
          <p:cNvSpPr>
            <a:spLocks noGrp="1"/>
          </p:cNvSpPr>
          <p:nvPr>
            <p:ph idx="1"/>
          </p:nvPr>
        </p:nvSpPr>
        <p:spPr>
          <a:xfrm>
            <a:off x="600075" y="1219200"/>
            <a:ext cx="6486525" cy="5135563"/>
          </a:xfrm>
        </p:spPr>
        <p:txBody>
          <a:bodyPr>
            <a:normAutofit fontScale="77500" lnSpcReduction="20000"/>
          </a:bodyPr>
          <a:lstStyle/>
          <a:p>
            <a:r>
              <a:rPr lang="en-US" dirty="0"/>
              <a:t>1D Time classification or forecasting methods often take a windowed approach, making a prediction based on data from a fixed length of time</a:t>
            </a:r>
          </a:p>
          <a:p>
            <a:endParaRPr lang="en-US" dirty="0"/>
          </a:p>
          <a:p>
            <a:r>
              <a:rPr lang="en-US" dirty="0"/>
              <a:t>Statistical models like (S)ARIMA are often preferred for time series forecasting due to their interpretability and controllability</a:t>
            </a:r>
          </a:p>
          <a:p>
            <a:endParaRPr lang="en-US" dirty="0"/>
          </a:p>
          <a:p>
            <a:r>
              <a:rPr lang="en-US" dirty="0"/>
              <a:t>Audio is best represented in terms of amplitudes of frequency ranges over time</a:t>
            </a:r>
          </a:p>
          <a:p>
            <a:endParaRPr lang="en-US" dirty="0"/>
          </a:p>
          <a:p>
            <a:r>
              <a:rPr lang="en-US" dirty="0"/>
              <a:t>Audio models use vision-based architectures on Mel Spectrograms</a:t>
            </a:r>
          </a:p>
          <a:p>
            <a:endParaRPr lang="en-US" dirty="0"/>
          </a:p>
          <a:p>
            <a:endParaRPr lang="en-US" dirty="0"/>
          </a:p>
          <a:p>
            <a:pPr lvl="1"/>
            <a:endParaRPr lang="en-US" dirty="0"/>
          </a:p>
        </p:txBody>
      </p:sp>
      <p:pic>
        <p:nvPicPr>
          <p:cNvPr id="6" name="Picture 2">
            <a:extLst>
              <a:ext uri="{FF2B5EF4-FFF2-40B4-BE49-F238E27FC236}">
                <a16:creationId xmlns:a16="http://schemas.microsoft.com/office/drawing/2014/main" id="{7B4B1AF8-F7B5-DEE3-7983-4A220F9BE9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4191000"/>
            <a:ext cx="2986923" cy="19564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03317B73-C146-5292-0FEE-911E5D2F6C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1692054"/>
            <a:ext cx="4394545" cy="1732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2130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62561-A800-2CB8-1751-5845ABE3BBBA}"/>
              </a:ext>
            </a:extLst>
          </p:cNvPr>
          <p:cNvSpPr>
            <a:spLocks noGrp="1"/>
          </p:cNvSpPr>
          <p:nvPr>
            <p:ph type="title"/>
          </p:nvPr>
        </p:nvSpPr>
        <p:spPr/>
        <p:txBody>
          <a:bodyPr/>
          <a:lstStyle/>
          <a:p>
            <a:r>
              <a:rPr lang="en-US" dirty="0"/>
              <a:t>Coming up</a:t>
            </a:r>
          </a:p>
        </p:txBody>
      </p:sp>
      <p:sp>
        <p:nvSpPr>
          <p:cNvPr id="3" name="Content Placeholder 2">
            <a:extLst>
              <a:ext uri="{FF2B5EF4-FFF2-40B4-BE49-F238E27FC236}">
                <a16:creationId xmlns:a16="http://schemas.microsoft.com/office/drawing/2014/main" id="{06860C1A-18D8-1366-EA3E-97DCEA18640B}"/>
              </a:ext>
            </a:extLst>
          </p:cNvPr>
          <p:cNvSpPr>
            <a:spLocks noGrp="1"/>
          </p:cNvSpPr>
          <p:nvPr>
            <p:ph idx="1"/>
          </p:nvPr>
        </p:nvSpPr>
        <p:spPr/>
        <p:txBody>
          <a:bodyPr/>
          <a:lstStyle/>
          <a:p>
            <a:r>
              <a:rPr lang="en-US" dirty="0"/>
              <a:t>Submit your final project form before Thursday</a:t>
            </a:r>
          </a:p>
          <a:p>
            <a:r>
              <a:rPr lang="en-US" dirty="0"/>
              <a:t>Guest Lecture -- Chenxi Yu from State Farm on Thursday</a:t>
            </a:r>
          </a:p>
          <a:p>
            <a:r>
              <a:rPr lang="en-US" dirty="0"/>
              <a:t>Fall Break next week (no office hours 11/22 to 11/30)</a:t>
            </a:r>
          </a:p>
        </p:txBody>
      </p:sp>
    </p:spTree>
    <p:extLst>
      <p:ext uri="{BB962C8B-B14F-4D97-AF65-F5344CB8AC3E}">
        <p14:creationId xmlns:p14="http://schemas.microsoft.com/office/powerpoint/2010/main" val="1436818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7B9C7-78B0-8C91-C2C0-E0DF3D7E8E30}"/>
              </a:ext>
            </a:extLst>
          </p:cNvPr>
          <p:cNvSpPr>
            <a:spLocks noGrp="1"/>
          </p:cNvSpPr>
          <p:nvPr>
            <p:ph type="title"/>
          </p:nvPr>
        </p:nvSpPr>
        <p:spPr/>
        <p:txBody>
          <a:bodyPr/>
          <a:lstStyle/>
          <a:p>
            <a:r>
              <a:rPr lang="en-US" dirty="0"/>
              <a:t>How are 1D signals different from other problems?</a:t>
            </a:r>
          </a:p>
        </p:txBody>
      </p:sp>
      <p:sp>
        <p:nvSpPr>
          <p:cNvPr id="3" name="Content Placeholder 2">
            <a:extLst>
              <a:ext uri="{FF2B5EF4-FFF2-40B4-BE49-F238E27FC236}">
                <a16:creationId xmlns:a16="http://schemas.microsoft.com/office/drawing/2014/main" id="{F4CD5E5C-7DF0-D3D3-7CAA-C5E481E2090F}"/>
              </a:ext>
            </a:extLst>
          </p:cNvPr>
          <p:cNvSpPr>
            <a:spLocks noGrp="1"/>
          </p:cNvSpPr>
          <p:nvPr>
            <p:ph idx="1"/>
          </p:nvPr>
        </p:nvSpPr>
        <p:spPr/>
        <p:txBody>
          <a:bodyPr/>
          <a:lstStyle/>
          <a:p>
            <a:pPr marL="514350" indent="-514350">
              <a:buFont typeface="+mj-lt"/>
              <a:buAutoNum type="arabicPeriod"/>
            </a:pPr>
            <a:endParaRPr lang="en-US" dirty="0"/>
          </a:p>
          <a:p>
            <a:pPr marL="514350" indent="-514350">
              <a:buFont typeface="+mj-lt"/>
              <a:buAutoNum type="arabicPeriod"/>
            </a:pPr>
            <a:r>
              <a:rPr lang="en-US" dirty="0"/>
              <a:t>Signals are often </a:t>
            </a:r>
            <a:r>
              <a:rPr lang="en-US" b="1" dirty="0"/>
              <a:t>periodic</a:t>
            </a:r>
            <a:r>
              <a:rPr lang="en-US" dirty="0"/>
              <a:t>, and can be analyzed in terms of slow and fast moving changes</a:t>
            </a:r>
          </a:p>
          <a:p>
            <a:pPr marL="514350" indent="-514350">
              <a:buFont typeface="+mj-lt"/>
              <a:buAutoNum type="arabicPeriod"/>
            </a:pPr>
            <a:endParaRPr lang="en-US" dirty="0"/>
          </a:p>
          <a:p>
            <a:pPr marL="514350" indent="-514350">
              <a:buFont typeface="+mj-lt"/>
              <a:buAutoNum type="arabicPeriod"/>
            </a:pPr>
            <a:r>
              <a:rPr lang="en-US" dirty="0"/>
              <a:t>Signals can have </a:t>
            </a:r>
            <a:r>
              <a:rPr lang="en-US" b="1" dirty="0"/>
              <a:t>arbitrary length</a:t>
            </a:r>
            <a:r>
              <a:rPr lang="en-US" dirty="0"/>
              <a:t>, and can be analyzed in terms of recent data points (windows) or some cumulative representation</a:t>
            </a:r>
          </a:p>
        </p:txBody>
      </p:sp>
    </p:spTree>
    <p:extLst>
      <p:ext uri="{BB962C8B-B14F-4D97-AF65-F5344CB8AC3E}">
        <p14:creationId xmlns:p14="http://schemas.microsoft.com/office/powerpoint/2010/main" val="2784656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6B06B-92DD-1BE4-F304-0BB0D1AAB4EE}"/>
              </a:ext>
            </a:extLst>
          </p:cNvPr>
          <p:cNvSpPr>
            <a:spLocks noGrp="1"/>
          </p:cNvSpPr>
          <p:nvPr>
            <p:ph type="title"/>
          </p:nvPr>
        </p:nvSpPr>
        <p:spPr/>
        <p:txBody>
          <a:bodyPr/>
          <a:lstStyle/>
          <a:p>
            <a:r>
              <a:rPr lang="en-US" dirty="0"/>
              <a:t>Example: city temperature prediction</a:t>
            </a:r>
          </a:p>
        </p:txBody>
      </p:sp>
      <p:sp>
        <p:nvSpPr>
          <p:cNvPr id="3" name="Content Placeholder 2">
            <a:extLst>
              <a:ext uri="{FF2B5EF4-FFF2-40B4-BE49-F238E27FC236}">
                <a16:creationId xmlns:a16="http://schemas.microsoft.com/office/drawing/2014/main" id="{C849AA4E-B79E-6720-07C6-C33F3DAEE662}"/>
              </a:ext>
            </a:extLst>
          </p:cNvPr>
          <p:cNvSpPr>
            <a:spLocks noGrp="1"/>
          </p:cNvSpPr>
          <p:nvPr>
            <p:ph idx="1"/>
          </p:nvPr>
        </p:nvSpPr>
        <p:spPr>
          <a:xfrm>
            <a:off x="609600" y="990600"/>
            <a:ext cx="7086600" cy="5135563"/>
          </a:xfrm>
        </p:spPr>
        <p:txBody>
          <a:bodyPr/>
          <a:lstStyle/>
          <a:p>
            <a:pPr marL="0" indent="0">
              <a:buNone/>
            </a:pPr>
            <a:r>
              <a:rPr lang="en-US" dirty="0"/>
              <a:t>Recall HW 1: predict temperature in Cleveland based on temperatures from US cities in previous days</a:t>
            </a:r>
          </a:p>
          <a:p>
            <a:pPr marL="0" indent="0">
              <a:buNone/>
            </a:pPr>
            <a:endParaRPr lang="en-US" dirty="0"/>
          </a:p>
          <a:p>
            <a:pPr marL="0" indent="0">
              <a:buNone/>
            </a:pPr>
            <a:r>
              <a:rPr lang="en-US" dirty="0"/>
              <a:t>What did we do to handle this time series?</a:t>
            </a:r>
          </a:p>
          <a:p>
            <a:pPr lvl="1"/>
            <a:endParaRPr lang="en-US" dirty="0"/>
          </a:p>
        </p:txBody>
      </p:sp>
      <p:pic>
        <p:nvPicPr>
          <p:cNvPr id="12290" name="Picture 2">
            <a:extLst>
              <a:ext uri="{FF2B5EF4-FFF2-40B4-BE49-F238E27FC236}">
                <a16:creationId xmlns:a16="http://schemas.microsoft.com/office/drawing/2014/main" id="{71A99C0E-F37A-82D2-81FF-8C16E18726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1012723"/>
            <a:ext cx="3638550"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203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6B06B-92DD-1BE4-F304-0BB0D1AAB4EE}"/>
              </a:ext>
            </a:extLst>
          </p:cNvPr>
          <p:cNvSpPr>
            <a:spLocks noGrp="1"/>
          </p:cNvSpPr>
          <p:nvPr>
            <p:ph type="title"/>
          </p:nvPr>
        </p:nvSpPr>
        <p:spPr/>
        <p:txBody>
          <a:bodyPr/>
          <a:lstStyle/>
          <a:p>
            <a:r>
              <a:rPr lang="en-US" dirty="0"/>
              <a:t>Example: city temperature prediction</a:t>
            </a:r>
          </a:p>
        </p:txBody>
      </p:sp>
      <p:sp>
        <p:nvSpPr>
          <p:cNvPr id="3" name="Content Placeholder 2">
            <a:extLst>
              <a:ext uri="{FF2B5EF4-FFF2-40B4-BE49-F238E27FC236}">
                <a16:creationId xmlns:a16="http://schemas.microsoft.com/office/drawing/2014/main" id="{C849AA4E-B79E-6720-07C6-C33F3DAEE662}"/>
              </a:ext>
            </a:extLst>
          </p:cNvPr>
          <p:cNvSpPr>
            <a:spLocks noGrp="1"/>
          </p:cNvSpPr>
          <p:nvPr>
            <p:ph idx="1"/>
          </p:nvPr>
        </p:nvSpPr>
        <p:spPr>
          <a:xfrm>
            <a:off x="609600" y="990600"/>
            <a:ext cx="7086600" cy="5135563"/>
          </a:xfrm>
        </p:spPr>
        <p:txBody>
          <a:bodyPr>
            <a:normAutofit fontScale="92500"/>
          </a:bodyPr>
          <a:lstStyle/>
          <a:p>
            <a:pPr marL="0" indent="0">
              <a:buNone/>
            </a:pPr>
            <a:r>
              <a:rPr lang="en-US" dirty="0"/>
              <a:t>Recall HW 1: predict temperature in Cleveland based on temperatures from US cities in previous days</a:t>
            </a:r>
          </a:p>
          <a:p>
            <a:pPr marL="0" indent="0">
              <a:buNone/>
            </a:pPr>
            <a:endParaRPr lang="en-US" dirty="0"/>
          </a:p>
          <a:p>
            <a:pPr marL="0" indent="0">
              <a:buNone/>
            </a:pPr>
            <a:r>
              <a:rPr lang="en-US" dirty="0"/>
              <a:t>What did we do to handle this time series?</a:t>
            </a:r>
          </a:p>
          <a:p>
            <a:pPr marL="971550" lvl="1" indent="-514350">
              <a:buFont typeface="+mj-lt"/>
              <a:buAutoNum type="arabicPeriod"/>
            </a:pPr>
            <a:r>
              <a:rPr lang="en-US" dirty="0"/>
              <a:t>Windowed prediction: Consider temperature given five preceding days</a:t>
            </a:r>
          </a:p>
          <a:p>
            <a:pPr marL="971550" lvl="1" indent="-514350">
              <a:buFont typeface="+mj-lt"/>
              <a:buAutoNum type="arabicPeriod"/>
            </a:pPr>
            <a:r>
              <a:rPr lang="en-US" dirty="0"/>
              <a:t>Various prediction methods</a:t>
            </a:r>
          </a:p>
          <a:p>
            <a:pPr marL="1371600" lvl="2" indent="-514350">
              <a:buFont typeface="+mj-lt"/>
              <a:buAutoNum type="arabicPeriod"/>
            </a:pPr>
            <a:r>
              <a:rPr lang="en-US" dirty="0"/>
              <a:t>Linear regression</a:t>
            </a:r>
          </a:p>
          <a:p>
            <a:pPr marL="1371600" lvl="2" indent="-514350">
              <a:buFont typeface="+mj-lt"/>
              <a:buAutoNum type="arabicPeriod"/>
            </a:pPr>
            <a:r>
              <a:rPr lang="en-US" dirty="0"/>
              <a:t>Nearest neighbor</a:t>
            </a:r>
          </a:p>
          <a:p>
            <a:pPr marL="1371600" lvl="2" indent="-514350">
              <a:buFont typeface="+mj-lt"/>
              <a:buAutoNum type="arabicPeriod"/>
            </a:pPr>
            <a:r>
              <a:rPr lang="en-US" dirty="0"/>
              <a:t>Random forest</a:t>
            </a:r>
          </a:p>
        </p:txBody>
      </p:sp>
      <p:pic>
        <p:nvPicPr>
          <p:cNvPr id="12290" name="Picture 2">
            <a:extLst>
              <a:ext uri="{FF2B5EF4-FFF2-40B4-BE49-F238E27FC236}">
                <a16:creationId xmlns:a16="http://schemas.microsoft.com/office/drawing/2014/main" id="{71A99C0E-F37A-82D2-81FF-8C16E18726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1012723"/>
            <a:ext cx="3638550"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657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6B06B-92DD-1BE4-F304-0BB0D1AAB4EE}"/>
              </a:ext>
            </a:extLst>
          </p:cNvPr>
          <p:cNvSpPr>
            <a:spLocks noGrp="1"/>
          </p:cNvSpPr>
          <p:nvPr>
            <p:ph type="title"/>
          </p:nvPr>
        </p:nvSpPr>
        <p:spPr/>
        <p:txBody>
          <a:bodyPr/>
          <a:lstStyle/>
          <a:p>
            <a:r>
              <a:rPr lang="en-US" dirty="0"/>
              <a:t>Example: city temperature prediction</a:t>
            </a:r>
          </a:p>
        </p:txBody>
      </p:sp>
      <p:sp>
        <p:nvSpPr>
          <p:cNvPr id="3" name="Content Placeholder 2">
            <a:extLst>
              <a:ext uri="{FF2B5EF4-FFF2-40B4-BE49-F238E27FC236}">
                <a16:creationId xmlns:a16="http://schemas.microsoft.com/office/drawing/2014/main" id="{C849AA4E-B79E-6720-07C6-C33F3DAEE662}"/>
              </a:ext>
            </a:extLst>
          </p:cNvPr>
          <p:cNvSpPr>
            <a:spLocks noGrp="1"/>
          </p:cNvSpPr>
          <p:nvPr>
            <p:ph idx="1"/>
          </p:nvPr>
        </p:nvSpPr>
        <p:spPr>
          <a:xfrm>
            <a:off x="609600" y="990600"/>
            <a:ext cx="7086600" cy="5135563"/>
          </a:xfrm>
        </p:spPr>
        <p:txBody>
          <a:bodyPr/>
          <a:lstStyle/>
          <a:p>
            <a:pPr marL="0" indent="0">
              <a:buNone/>
            </a:pPr>
            <a:r>
              <a:rPr lang="en-US" dirty="0"/>
              <a:t>Recall HW 1: predict temperature in Cleveland based on temperatures from US cities in previous days</a:t>
            </a:r>
          </a:p>
          <a:p>
            <a:pPr marL="0" indent="0">
              <a:buNone/>
            </a:pPr>
            <a:endParaRPr lang="en-US" dirty="0"/>
          </a:p>
          <a:p>
            <a:pPr marL="0" indent="0">
              <a:buNone/>
            </a:pPr>
            <a:r>
              <a:rPr lang="en-US" dirty="0"/>
              <a:t>What could we do to improve prediction?</a:t>
            </a:r>
          </a:p>
          <a:p>
            <a:pPr lvl="1"/>
            <a:endParaRPr lang="en-US" dirty="0"/>
          </a:p>
        </p:txBody>
      </p:sp>
      <p:pic>
        <p:nvPicPr>
          <p:cNvPr id="12290" name="Picture 2">
            <a:extLst>
              <a:ext uri="{FF2B5EF4-FFF2-40B4-BE49-F238E27FC236}">
                <a16:creationId xmlns:a16="http://schemas.microsoft.com/office/drawing/2014/main" id="{71A99C0E-F37A-82D2-81FF-8C16E18726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1012723"/>
            <a:ext cx="3638550"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829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6B06B-92DD-1BE4-F304-0BB0D1AAB4EE}"/>
              </a:ext>
            </a:extLst>
          </p:cNvPr>
          <p:cNvSpPr>
            <a:spLocks noGrp="1"/>
          </p:cNvSpPr>
          <p:nvPr>
            <p:ph type="title"/>
          </p:nvPr>
        </p:nvSpPr>
        <p:spPr/>
        <p:txBody>
          <a:bodyPr/>
          <a:lstStyle/>
          <a:p>
            <a:r>
              <a:rPr lang="en-US" dirty="0"/>
              <a:t>1D Time Series more generally</a:t>
            </a:r>
          </a:p>
        </p:txBody>
      </p:sp>
      <p:sp>
        <p:nvSpPr>
          <p:cNvPr id="3" name="Content Placeholder 2">
            <a:extLst>
              <a:ext uri="{FF2B5EF4-FFF2-40B4-BE49-F238E27FC236}">
                <a16:creationId xmlns:a16="http://schemas.microsoft.com/office/drawing/2014/main" id="{C849AA4E-B79E-6720-07C6-C33F3DAEE662}"/>
              </a:ext>
            </a:extLst>
          </p:cNvPr>
          <p:cNvSpPr>
            <a:spLocks noGrp="1"/>
          </p:cNvSpPr>
          <p:nvPr>
            <p:ph idx="1"/>
          </p:nvPr>
        </p:nvSpPr>
        <p:spPr>
          <a:xfrm>
            <a:off x="609600" y="990600"/>
            <a:ext cx="7086600" cy="5135563"/>
          </a:xfrm>
        </p:spPr>
        <p:txBody>
          <a:bodyPr>
            <a:normAutofit fontScale="85000" lnSpcReduction="20000"/>
          </a:bodyPr>
          <a:lstStyle/>
          <a:p>
            <a:pPr marL="0" indent="0">
              <a:buNone/>
            </a:pPr>
            <a:r>
              <a:rPr lang="en-US" dirty="0"/>
              <a:t>Recall HW 1: predict temperature in Cleveland based on temperatures from US cities in previous days</a:t>
            </a:r>
          </a:p>
          <a:p>
            <a:pPr marL="0" indent="0">
              <a:buNone/>
            </a:pPr>
            <a:endParaRPr lang="en-US" dirty="0"/>
          </a:p>
          <a:p>
            <a:pPr marL="0" indent="0">
              <a:buNone/>
            </a:pPr>
            <a:r>
              <a:rPr lang="en-US" dirty="0"/>
              <a:t>What could we do to improve prediction?</a:t>
            </a:r>
          </a:p>
          <a:p>
            <a:pPr marL="514350" indent="-514350">
              <a:buFont typeface="+mj-lt"/>
              <a:buAutoNum type="arabicPeriod"/>
            </a:pPr>
            <a:r>
              <a:rPr lang="en-US" dirty="0"/>
              <a:t>Take into account other features: time of year, other atmospheric effects</a:t>
            </a:r>
          </a:p>
          <a:p>
            <a:pPr marL="514350" indent="-514350">
              <a:buFont typeface="+mj-lt"/>
              <a:buAutoNum type="arabicPeriod"/>
            </a:pPr>
            <a:r>
              <a:rPr lang="en-US" dirty="0"/>
              <a:t>Learn better representations, e.g. use multitask learning to regress difference of temperature for each city from previous day in a deep neural net</a:t>
            </a:r>
          </a:p>
          <a:p>
            <a:pPr marL="514350" indent="-514350">
              <a:buFont typeface="+mj-lt"/>
              <a:buAutoNum type="arabicPeriod"/>
            </a:pPr>
            <a:r>
              <a:rPr lang="en-US" dirty="0"/>
              <a:t>Reframe in terms of differences from recent days and same day in recent years</a:t>
            </a:r>
          </a:p>
          <a:p>
            <a:pPr lvl="1"/>
            <a:endParaRPr lang="en-US" dirty="0"/>
          </a:p>
        </p:txBody>
      </p:sp>
      <p:pic>
        <p:nvPicPr>
          <p:cNvPr id="12290" name="Picture 2">
            <a:extLst>
              <a:ext uri="{FF2B5EF4-FFF2-40B4-BE49-F238E27FC236}">
                <a16:creationId xmlns:a16="http://schemas.microsoft.com/office/drawing/2014/main" id="{71A99C0E-F37A-82D2-81FF-8C16E18726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1012723"/>
            <a:ext cx="3638550"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060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158036</TotalTime>
  <Words>1908</Words>
  <Application>Microsoft Office PowerPoint</Application>
  <PresentationFormat>Widescreen</PresentationFormat>
  <Paragraphs>294</Paragraphs>
  <Slides>48</Slides>
  <Notes>4</Notes>
  <HiddenSlides>3</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6" baseType="lpstr">
      <vt:lpstr>Arial</vt:lpstr>
      <vt:lpstr>Arial Unicode MS</vt:lpstr>
      <vt:lpstr>Calibri</vt:lpstr>
      <vt:lpstr>Cambria Math</vt:lpstr>
      <vt:lpstr>Comic Sans MS</vt:lpstr>
      <vt:lpstr>Times New Roman</vt:lpstr>
      <vt:lpstr>Office Theme</vt:lpstr>
      <vt:lpstr>Equation</vt:lpstr>
      <vt:lpstr>1D Signals and Audio </vt:lpstr>
      <vt:lpstr>This class: Audio and 1D signals</vt:lpstr>
      <vt:lpstr>1D time series problems are common</vt:lpstr>
      <vt:lpstr>Example: Temperature at Logan Airport</vt:lpstr>
      <vt:lpstr>How are 1D signals different from other problems?</vt:lpstr>
      <vt:lpstr>Example: city temperature prediction</vt:lpstr>
      <vt:lpstr>Example: city temperature prediction</vt:lpstr>
      <vt:lpstr>Example: city temperature prediction</vt:lpstr>
      <vt:lpstr>1D Time Series more generally</vt:lpstr>
      <vt:lpstr>1D Series Prediction</vt:lpstr>
      <vt:lpstr>ARIMA: autoregressive integrated moving average</vt:lpstr>
      <vt:lpstr>ARIMA Predictions</vt:lpstr>
      <vt:lpstr>SARIMA: seaonal autoregressive integrated moving average</vt:lpstr>
      <vt:lpstr>SARIMA Prediction</vt:lpstr>
      <vt:lpstr>Deep networks for time series forecasting</vt:lpstr>
      <vt:lpstr>Yes, we can train deep models to forecast, but tree-based and statistical models are usually more practical</vt:lpstr>
      <vt:lpstr>Zero-shot time-series forecasting, N-BEATS</vt:lpstr>
      <vt:lpstr>Zero-shot time-series forecasting, N-BEATS</vt:lpstr>
      <vt:lpstr>More accurate than other ML and statistical models, some of which take into account seasonality and other time-series behaviors</vt:lpstr>
      <vt:lpstr>Q1-3</vt:lpstr>
      <vt:lpstr>To understand audio, we need better ways to represent frequency</vt:lpstr>
      <vt:lpstr>Jean Baptiste Joseph Fourier had a crazy idea in 1807</vt:lpstr>
      <vt:lpstr>A sum of sines</vt:lpstr>
      <vt:lpstr>Frequency Spectra</vt:lpstr>
      <vt:lpstr>Frequency Spectra</vt:lpstr>
      <vt:lpstr>Frequency Spectra</vt:lpstr>
      <vt:lpstr>Frequency Spectra</vt:lpstr>
      <vt:lpstr>Frequency Spectra</vt:lpstr>
      <vt:lpstr>Frequency Spectra</vt:lpstr>
      <vt:lpstr>Frequency Spectra</vt:lpstr>
      <vt:lpstr>Frequency Spectra</vt:lpstr>
      <vt:lpstr>Frequency Spectra</vt:lpstr>
      <vt:lpstr>Sound</vt:lpstr>
      <vt:lpstr>Spectrogram</vt:lpstr>
      <vt:lpstr>Mel Spectrograms</vt:lpstr>
      <vt:lpstr>Mel Spectrogram</vt:lpstr>
      <vt:lpstr>Audio Classification</vt:lpstr>
      <vt:lpstr>Audio to Speech (ASR) </vt:lpstr>
      <vt:lpstr>ASR</vt:lpstr>
      <vt:lpstr>ASR</vt:lpstr>
      <vt:lpstr>ASR</vt:lpstr>
      <vt:lpstr>Other details</vt:lpstr>
      <vt:lpstr>Popular libraries for audio processing</vt:lpstr>
      <vt:lpstr>Audio Foundation Models</vt:lpstr>
      <vt:lpstr>Q4</vt:lpstr>
      <vt:lpstr>And now, this…</vt:lpstr>
      <vt:lpstr>Things to remember</vt:lpstr>
      <vt:lpstr>Coming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Hoiem</dc:creator>
  <cp:lastModifiedBy>Hoiem, Derek W</cp:lastModifiedBy>
  <cp:revision>359</cp:revision>
  <cp:lastPrinted>2023-04-06T14:09:52Z</cp:lastPrinted>
  <dcterms:created xsi:type="dcterms:W3CDTF">2009-12-16T02:55:56Z</dcterms:created>
  <dcterms:modified xsi:type="dcterms:W3CDTF">2025-11-18T03:30:43Z</dcterms:modified>
</cp:coreProperties>
</file>