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859" r:id="rId3"/>
    <p:sldId id="858" r:id="rId4"/>
    <p:sldId id="838" r:id="rId5"/>
    <p:sldId id="846" r:id="rId6"/>
    <p:sldId id="847" r:id="rId7"/>
    <p:sldId id="849" r:id="rId8"/>
    <p:sldId id="848" r:id="rId9"/>
    <p:sldId id="850" r:id="rId10"/>
    <p:sldId id="851" r:id="rId11"/>
    <p:sldId id="855" r:id="rId12"/>
    <p:sldId id="852" r:id="rId13"/>
    <p:sldId id="853" r:id="rId14"/>
    <p:sldId id="854" r:id="rId15"/>
    <p:sldId id="865" r:id="rId16"/>
    <p:sldId id="867" r:id="rId17"/>
    <p:sldId id="816" r:id="rId18"/>
    <p:sldId id="815" r:id="rId19"/>
    <p:sldId id="817" r:id="rId20"/>
    <p:sldId id="818" r:id="rId21"/>
    <p:sldId id="819" r:id="rId22"/>
    <p:sldId id="821" r:id="rId23"/>
    <p:sldId id="822" r:id="rId24"/>
    <p:sldId id="823" r:id="rId25"/>
    <p:sldId id="825" r:id="rId26"/>
    <p:sldId id="824" r:id="rId27"/>
    <p:sldId id="845" r:id="rId28"/>
    <p:sldId id="844" r:id="rId29"/>
    <p:sldId id="826" r:id="rId30"/>
    <p:sldId id="830" r:id="rId31"/>
    <p:sldId id="831" r:id="rId32"/>
    <p:sldId id="832" r:id="rId33"/>
    <p:sldId id="829" r:id="rId34"/>
    <p:sldId id="827" r:id="rId35"/>
    <p:sldId id="828" r:id="rId36"/>
    <p:sldId id="833" r:id="rId37"/>
    <p:sldId id="834" r:id="rId38"/>
    <p:sldId id="835" r:id="rId39"/>
    <p:sldId id="836" r:id="rId40"/>
    <p:sldId id="837" r:id="rId41"/>
    <p:sldId id="1179" r:id="rId42"/>
    <p:sldId id="856" r:id="rId43"/>
    <p:sldId id="863" r:id="rId44"/>
    <p:sldId id="864" r:id="rId45"/>
    <p:sldId id="888" r:id="rId46"/>
    <p:sldId id="869" r:id="rId47"/>
    <p:sldId id="885" r:id="rId48"/>
    <p:sldId id="886" r:id="rId49"/>
    <p:sldId id="871" r:id="rId50"/>
    <p:sldId id="881" r:id="rId51"/>
    <p:sldId id="877" r:id="rId52"/>
    <p:sldId id="882" r:id="rId53"/>
    <p:sldId id="883" r:id="rId54"/>
    <p:sldId id="873" r:id="rId55"/>
    <p:sldId id="1180" r:id="rId56"/>
    <p:sldId id="875" r:id="rId57"/>
    <p:sldId id="876" r:id="rId58"/>
    <p:sldId id="884" r:id="rId59"/>
    <p:sldId id="887" r:id="rId60"/>
    <p:sldId id="810" r:id="rId61"/>
    <p:sldId id="862" r:id="rId62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EF92D4-B4F5-D2E2-4906-DAA4927A7F8C}" name="Zhu, Zhen" initials="ZZ" userId="S::zhenzhu4@illinois.edu::9d220a5f-fe02-49ca-b373-7fdade8c73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09AF4D-20F7-4414-933B-D31426105B10}" v="113" dt="2025-11-04T03:21:14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8" autoAdjust="0"/>
    <p:restoredTop sz="88601" autoAdjust="0"/>
  </p:normalViewPr>
  <p:slideViewPr>
    <p:cSldViewPr>
      <p:cViewPr varScale="1">
        <p:scale>
          <a:sx n="57" d="100"/>
          <a:sy n="57" d="100"/>
        </p:scale>
        <p:origin x="84" y="594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iem, Derek W" userId="08a2a5d7-ecbe-4300-b3e9-ea7b21108f06" providerId="ADAL" clId="{D21985CF-675E-4103-AB4D-8A20A6B511EF}"/>
    <pc:docChg chg="custSel addSld modSld">
      <pc:chgData name="Hoiem, Derek W" userId="08a2a5d7-ecbe-4300-b3e9-ea7b21108f06" providerId="ADAL" clId="{D21985CF-675E-4103-AB4D-8A20A6B511EF}" dt="2024-11-05T14:45:12.187" v="54" actId="113"/>
      <pc:docMkLst>
        <pc:docMk/>
      </pc:docMkLst>
      <pc:sldChg chg="addSp delSp modSp new mod">
        <pc:chgData name="Hoiem, Derek W" userId="08a2a5d7-ecbe-4300-b3e9-ea7b21108f06" providerId="ADAL" clId="{D21985CF-675E-4103-AB4D-8A20A6B511EF}" dt="2024-11-05T14:45:12.187" v="54" actId="113"/>
        <pc:sldMkLst>
          <pc:docMk/>
          <pc:sldMk cId="2204920800" sldId="868"/>
        </pc:sldMkLst>
      </pc:sldChg>
    </pc:docChg>
  </pc:docChgLst>
  <pc:docChgLst>
    <pc:chgData name="Hoiem, Derek W" userId="08a2a5d7-ecbe-4300-b3e9-ea7b21108f06" providerId="ADAL" clId="{56B97E5F-FBF2-4CA1-AC83-62102CBE087E}"/>
    <pc:docChg chg="undo custSel addSld delSld modSld sldOrd">
      <pc:chgData name="Hoiem, Derek W" userId="08a2a5d7-ecbe-4300-b3e9-ea7b21108f06" providerId="ADAL" clId="{56B97E5F-FBF2-4CA1-AC83-62102CBE087E}" dt="2025-11-04T17:43:04.540" v="597" actId="20577"/>
      <pc:docMkLst>
        <pc:docMk/>
      </pc:docMkLst>
      <pc:sldChg chg="modSp mod">
        <pc:chgData name="Hoiem, Derek W" userId="08a2a5d7-ecbe-4300-b3e9-ea7b21108f06" providerId="ADAL" clId="{56B97E5F-FBF2-4CA1-AC83-62102CBE087E}" dt="2025-11-04T17:43:04.540" v="597" actId="20577"/>
        <pc:sldMkLst>
          <pc:docMk/>
          <pc:sldMk cId="2370299427" sldId="257"/>
        </pc:sldMkLst>
        <pc:spChg chg="mod">
          <ac:chgData name="Hoiem, Derek W" userId="08a2a5d7-ecbe-4300-b3e9-ea7b21108f06" providerId="ADAL" clId="{56B97E5F-FBF2-4CA1-AC83-62102CBE087E}" dt="2025-11-04T17:43:04.540" v="597" actId="20577"/>
          <ac:spMkLst>
            <pc:docMk/>
            <pc:sldMk cId="2370299427" sldId="257"/>
            <ac:spMk id="6" creationId="{D2345DDD-8324-900B-8799-D5C4C562106E}"/>
          </ac:spMkLst>
        </pc:spChg>
      </pc:sldChg>
      <pc:sldChg chg="modSp mod">
        <pc:chgData name="Hoiem, Derek W" userId="08a2a5d7-ecbe-4300-b3e9-ea7b21108f06" providerId="ADAL" clId="{56B97E5F-FBF2-4CA1-AC83-62102CBE087E}" dt="2025-11-04T03:10:11.121" v="572" actId="1076"/>
        <pc:sldMkLst>
          <pc:docMk/>
          <pc:sldMk cId="3271293311" sldId="810"/>
        </pc:sldMkLst>
        <pc:spChg chg="mod">
          <ac:chgData name="Hoiem, Derek W" userId="08a2a5d7-ecbe-4300-b3e9-ea7b21108f06" providerId="ADAL" clId="{56B97E5F-FBF2-4CA1-AC83-62102CBE087E}" dt="2025-11-04T03:10:06.754" v="571" actId="27636"/>
          <ac:spMkLst>
            <pc:docMk/>
            <pc:sldMk cId="3271293311" sldId="810"/>
            <ac:spMk id="3" creationId="{31E0964D-FF33-059F-7BB0-643D6471D7D8}"/>
          </ac:spMkLst>
        </pc:spChg>
        <pc:picChg chg="mod">
          <ac:chgData name="Hoiem, Derek W" userId="08a2a5d7-ecbe-4300-b3e9-ea7b21108f06" providerId="ADAL" clId="{56B97E5F-FBF2-4CA1-AC83-62102CBE087E}" dt="2025-11-04T03:10:11.121" v="572" actId="1076"/>
          <ac:picMkLst>
            <pc:docMk/>
            <pc:sldMk cId="3271293311" sldId="810"/>
            <ac:picMk id="4" creationId="{50284B4C-271C-C327-A831-5C0DF258ED8D}"/>
          </ac:picMkLst>
        </pc:picChg>
      </pc:sldChg>
      <pc:sldChg chg="modNotesTx">
        <pc:chgData name="Hoiem, Derek W" userId="08a2a5d7-ecbe-4300-b3e9-ea7b21108f06" providerId="ADAL" clId="{56B97E5F-FBF2-4CA1-AC83-62102CBE087E}" dt="2025-11-03T20:12:34.276" v="329" actId="20577"/>
        <pc:sldMkLst>
          <pc:docMk/>
          <pc:sldMk cId="2464253341" sldId="817"/>
        </pc:sldMkLst>
      </pc:sldChg>
      <pc:sldChg chg="mod modShow">
        <pc:chgData name="Hoiem, Derek W" userId="08a2a5d7-ecbe-4300-b3e9-ea7b21108f06" providerId="ADAL" clId="{56B97E5F-FBF2-4CA1-AC83-62102CBE087E}" dt="2025-11-03T20:47:00.014" v="428" actId="729"/>
        <pc:sldMkLst>
          <pc:docMk/>
          <pc:sldMk cId="1737219583" sldId="823"/>
        </pc:sldMkLst>
      </pc:sldChg>
      <pc:sldChg chg="mod modShow">
        <pc:chgData name="Hoiem, Derek W" userId="08a2a5d7-ecbe-4300-b3e9-ea7b21108f06" providerId="ADAL" clId="{56B97E5F-FBF2-4CA1-AC83-62102CBE087E}" dt="2025-11-03T20:47:03.940" v="429" actId="729"/>
        <pc:sldMkLst>
          <pc:docMk/>
          <pc:sldMk cId="3504067436" sldId="825"/>
        </pc:sldMkLst>
      </pc:sldChg>
      <pc:sldChg chg="mod modShow">
        <pc:chgData name="Hoiem, Derek W" userId="08a2a5d7-ecbe-4300-b3e9-ea7b21108f06" providerId="ADAL" clId="{56B97E5F-FBF2-4CA1-AC83-62102CBE087E}" dt="2025-11-04T03:07:44.952" v="555" actId="729"/>
        <pc:sldMkLst>
          <pc:docMk/>
          <pc:sldMk cId="2563617873" sldId="827"/>
        </pc:sldMkLst>
      </pc:sldChg>
      <pc:sldChg chg="addSp delSp modSp mod modShow">
        <pc:chgData name="Hoiem, Derek W" userId="08a2a5d7-ecbe-4300-b3e9-ea7b21108f06" providerId="ADAL" clId="{56B97E5F-FBF2-4CA1-AC83-62102CBE087E}" dt="2025-11-04T03:07:49.382" v="556" actId="729"/>
        <pc:sldMkLst>
          <pc:docMk/>
          <pc:sldMk cId="942858371" sldId="828"/>
        </pc:sldMkLst>
        <pc:spChg chg="mod">
          <ac:chgData name="Hoiem, Derek W" userId="08a2a5d7-ecbe-4300-b3e9-ea7b21108f06" providerId="ADAL" clId="{56B97E5F-FBF2-4CA1-AC83-62102CBE087E}" dt="2025-11-04T03:07:32.058" v="553" actId="20577"/>
          <ac:spMkLst>
            <pc:docMk/>
            <pc:sldMk cId="942858371" sldId="828"/>
            <ac:spMk id="2" creationId="{A4013AED-531F-6429-DB02-EF2B56DC024A}"/>
          </ac:spMkLst>
        </pc:spChg>
        <pc:spChg chg="add del">
          <ac:chgData name="Hoiem, Derek W" userId="08a2a5d7-ecbe-4300-b3e9-ea7b21108f06" providerId="ADAL" clId="{56B97E5F-FBF2-4CA1-AC83-62102CBE087E}" dt="2025-11-04T03:06:25.673" v="460" actId="478"/>
          <ac:spMkLst>
            <pc:docMk/>
            <pc:sldMk cId="942858371" sldId="828"/>
            <ac:spMk id="3" creationId="{BA9139D7-A942-CA17-A8E4-99BE75AAE828}"/>
          </ac:spMkLst>
        </pc:spChg>
        <pc:picChg chg="mod">
          <ac:chgData name="Hoiem, Derek W" userId="08a2a5d7-ecbe-4300-b3e9-ea7b21108f06" providerId="ADAL" clId="{56B97E5F-FBF2-4CA1-AC83-62102CBE087E}" dt="2025-11-04T03:07:35.300" v="554" actId="1076"/>
          <ac:picMkLst>
            <pc:docMk/>
            <pc:sldMk cId="942858371" sldId="828"/>
            <ac:picMk id="5" creationId="{6E4D1600-86C5-14DB-CE94-EC6F5983EA83}"/>
          </ac:picMkLst>
        </pc:picChg>
      </pc:sldChg>
      <pc:sldChg chg="modSp mod">
        <pc:chgData name="Hoiem, Derek W" userId="08a2a5d7-ecbe-4300-b3e9-ea7b21108f06" providerId="ADAL" clId="{56B97E5F-FBF2-4CA1-AC83-62102CBE087E}" dt="2025-10-29T02:29:28.767" v="200" actId="20577"/>
        <pc:sldMkLst>
          <pc:docMk/>
          <pc:sldMk cId="1262980494" sldId="833"/>
        </pc:sldMkLst>
        <pc:spChg chg="mod">
          <ac:chgData name="Hoiem, Derek W" userId="08a2a5d7-ecbe-4300-b3e9-ea7b21108f06" providerId="ADAL" clId="{56B97E5F-FBF2-4CA1-AC83-62102CBE087E}" dt="2025-10-29T02:29:28.767" v="200" actId="20577"/>
          <ac:spMkLst>
            <pc:docMk/>
            <pc:sldMk cId="1262980494" sldId="833"/>
            <ac:spMk id="3" creationId="{1F064550-6467-DF07-9E75-B785B7E25347}"/>
          </ac:spMkLst>
        </pc:spChg>
      </pc:sldChg>
      <pc:sldChg chg="mod modShow">
        <pc:chgData name="Hoiem, Derek W" userId="08a2a5d7-ecbe-4300-b3e9-ea7b21108f06" providerId="ADAL" clId="{56B97E5F-FBF2-4CA1-AC83-62102CBE087E}" dt="2025-11-04T03:06:49.120" v="462" actId="729"/>
        <pc:sldMkLst>
          <pc:docMk/>
          <pc:sldMk cId="438620934" sldId="834"/>
        </pc:sldMkLst>
      </pc:sldChg>
      <pc:sldChg chg="modSp mod modShow">
        <pc:chgData name="Hoiem, Derek W" userId="08a2a5d7-ecbe-4300-b3e9-ea7b21108f06" providerId="ADAL" clId="{56B97E5F-FBF2-4CA1-AC83-62102CBE087E}" dt="2025-10-29T02:23:33.586" v="27" actId="6549"/>
        <pc:sldMkLst>
          <pc:docMk/>
          <pc:sldMk cId="524326570" sldId="837"/>
        </pc:sldMkLst>
        <pc:spChg chg="mod">
          <ac:chgData name="Hoiem, Derek W" userId="08a2a5d7-ecbe-4300-b3e9-ea7b21108f06" providerId="ADAL" clId="{56B97E5F-FBF2-4CA1-AC83-62102CBE087E}" dt="2025-10-29T02:23:33.586" v="27" actId="6549"/>
          <ac:spMkLst>
            <pc:docMk/>
            <pc:sldMk cId="524326570" sldId="837"/>
            <ac:spMk id="2" creationId="{AE8BEEB6-F444-AE3A-658B-6A0FBF184A90}"/>
          </ac:spMkLst>
        </pc:spChg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1321382351" sldId="838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2722556351" sldId="838"/>
        </pc:sldMkLst>
      </pc:sldChg>
      <pc:sldChg chg="del">
        <pc:chgData name="Hoiem, Derek W" userId="08a2a5d7-ecbe-4300-b3e9-ea7b21108f06" providerId="ADAL" clId="{56B97E5F-FBF2-4CA1-AC83-62102CBE087E}" dt="2025-10-29T02:23:43.082" v="28" actId="47"/>
        <pc:sldMkLst>
          <pc:docMk/>
          <pc:sldMk cId="2937976043" sldId="840"/>
        </pc:sldMkLst>
      </pc:sldChg>
      <pc:sldChg chg="del mod modShow">
        <pc:chgData name="Hoiem, Derek W" userId="08a2a5d7-ecbe-4300-b3e9-ea7b21108f06" providerId="ADAL" clId="{56B97E5F-FBF2-4CA1-AC83-62102CBE087E}" dt="2025-10-29T02:23:43.082" v="28" actId="47"/>
        <pc:sldMkLst>
          <pc:docMk/>
          <pc:sldMk cId="2745444665" sldId="841"/>
        </pc:sldMkLst>
      </pc:sldChg>
      <pc:sldChg chg="del">
        <pc:chgData name="Hoiem, Derek W" userId="08a2a5d7-ecbe-4300-b3e9-ea7b21108f06" providerId="ADAL" clId="{56B97E5F-FBF2-4CA1-AC83-62102CBE087E}" dt="2025-10-29T02:23:43.082" v="28" actId="47"/>
        <pc:sldMkLst>
          <pc:docMk/>
          <pc:sldMk cId="4288205854" sldId="842"/>
        </pc:sldMkLst>
      </pc:sldChg>
      <pc:sldChg chg="del">
        <pc:chgData name="Hoiem, Derek W" userId="08a2a5d7-ecbe-4300-b3e9-ea7b21108f06" providerId="ADAL" clId="{56B97E5F-FBF2-4CA1-AC83-62102CBE087E}" dt="2025-10-29T02:23:43.082" v="28" actId="47"/>
        <pc:sldMkLst>
          <pc:docMk/>
          <pc:sldMk cId="1137775827" sldId="843"/>
        </pc:sldMkLst>
      </pc:sldChg>
      <pc:sldChg chg="mod modShow">
        <pc:chgData name="Hoiem, Derek W" userId="08a2a5d7-ecbe-4300-b3e9-ea7b21108f06" providerId="ADAL" clId="{56B97E5F-FBF2-4CA1-AC83-62102CBE087E}" dt="2025-10-29T02:22:08.182" v="10" actId="729"/>
        <pc:sldMkLst>
          <pc:docMk/>
          <pc:sldMk cId="4229705608" sldId="844"/>
        </pc:sldMkLst>
      </pc:sldChg>
      <pc:sldChg chg="addSp delSp modSp mod ord setBg modShow">
        <pc:chgData name="Hoiem, Derek W" userId="08a2a5d7-ecbe-4300-b3e9-ea7b21108f06" providerId="ADAL" clId="{56B97E5F-FBF2-4CA1-AC83-62102CBE087E}" dt="2025-11-03T20:52:22.453" v="457" actId="1076"/>
        <pc:sldMkLst>
          <pc:docMk/>
          <pc:sldMk cId="57382227" sldId="845"/>
        </pc:sldMkLst>
        <pc:spChg chg="mod">
          <ac:chgData name="Hoiem, Derek W" userId="08a2a5d7-ecbe-4300-b3e9-ea7b21108f06" providerId="ADAL" clId="{56B97E5F-FBF2-4CA1-AC83-62102CBE087E}" dt="2025-11-03T20:52:19.161" v="456" actId="1076"/>
          <ac:spMkLst>
            <pc:docMk/>
            <pc:sldMk cId="57382227" sldId="845"/>
            <ac:spMk id="2" creationId="{7D697C54-B97F-31B4-5F9A-4F5D228B6E2C}"/>
          </ac:spMkLst>
        </pc:spChg>
        <pc:spChg chg="del">
          <ac:chgData name="Hoiem, Derek W" userId="08a2a5d7-ecbe-4300-b3e9-ea7b21108f06" providerId="ADAL" clId="{56B97E5F-FBF2-4CA1-AC83-62102CBE087E}" dt="2025-11-03T20:51:53.774" v="450" actId="26606"/>
          <ac:spMkLst>
            <pc:docMk/>
            <pc:sldMk cId="57382227" sldId="845"/>
            <ac:spMk id="3" creationId="{4D209D7F-ED5C-69E6-D5B0-645BF45F57A8}"/>
          </ac:spMkLst>
        </pc:spChg>
        <pc:spChg chg="add">
          <ac:chgData name="Hoiem, Derek W" userId="08a2a5d7-ecbe-4300-b3e9-ea7b21108f06" providerId="ADAL" clId="{56B97E5F-FBF2-4CA1-AC83-62102CBE087E}" dt="2025-11-03T20:51:53.774" v="450" actId="26606"/>
          <ac:spMkLst>
            <pc:docMk/>
            <pc:sldMk cId="57382227" sldId="845"/>
            <ac:spMk id="2055" creationId="{A4AC5506-6312-4701-8D3C-40187889A947}"/>
          </ac:spMkLst>
        </pc:spChg>
        <pc:picChg chg="mod">
          <ac:chgData name="Hoiem, Derek W" userId="08a2a5d7-ecbe-4300-b3e9-ea7b21108f06" providerId="ADAL" clId="{56B97E5F-FBF2-4CA1-AC83-62102CBE087E}" dt="2025-11-03T20:52:22.453" v="457" actId="1076"/>
          <ac:picMkLst>
            <pc:docMk/>
            <pc:sldMk cId="57382227" sldId="845"/>
            <ac:picMk id="2050" creationId="{9172693B-7F13-B34C-D163-458F47FC86C4}"/>
          </ac:picMkLst>
        </pc:picChg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2028118116" sldId="846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3271112817" sldId="846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1340916204" sldId="847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1639991531" sldId="847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217832675" sldId="848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2865342384" sldId="848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680123565" sldId="849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1850884964" sldId="849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202662276" sldId="850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1468114066" sldId="850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367814724" sldId="851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1562232267" sldId="851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225382202" sldId="852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4095896676" sldId="852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696503593" sldId="853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3596025211" sldId="853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1742802731" sldId="854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4212714299" sldId="854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829398427" sldId="855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2637681020" sldId="855"/>
        </pc:sldMkLst>
      </pc:sldChg>
      <pc:sldChg chg="ord">
        <pc:chgData name="Hoiem, Derek W" userId="08a2a5d7-ecbe-4300-b3e9-ea7b21108f06" providerId="ADAL" clId="{56B97E5F-FBF2-4CA1-AC83-62102CBE087E}" dt="2025-10-29T02:25:09.118" v="31"/>
        <pc:sldMkLst>
          <pc:docMk/>
          <pc:sldMk cId="430737616" sldId="856"/>
        </pc:sldMkLst>
      </pc:sldChg>
      <pc:sldChg chg="modSp mod modAnim">
        <pc:chgData name="Hoiem, Derek W" userId="08a2a5d7-ecbe-4300-b3e9-ea7b21108f06" providerId="ADAL" clId="{56B97E5F-FBF2-4CA1-AC83-62102CBE087E}" dt="2025-11-03T19:46:18.504" v="285" actId="20577"/>
        <pc:sldMkLst>
          <pc:docMk/>
          <pc:sldMk cId="4045869369" sldId="858"/>
        </pc:sldMkLst>
        <pc:spChg chg="mod">
          <ac:chgData name="Hoiem, Derek W" userId="08a2a5d7-ecbe-4300-b3e9-ea7b21108f06" providerId="ADAL" clId="{56B97E5F-FBF2-4CA1-AC83-62102CBE087E}" dt="2025-11-03T19:46:18.504" v="285" actId="20577"/>
          <ac:spMkLst>
            <pc:docMk/>
            <pc:sldMk cId="4045869369" sldId="858"/>
            <ac:spMk id="3" creationId="{3C938575-5DFA-8BE8-0D64-C2C3D555B56C}"/>
          </ac:spMkLst>
        </pc:spChg>
      </pc:sldChg>
      <pc:sldChg chg="del">
        <pc:chgData name="Hoiem, Derek W" userId="08a2a5d7-ecbe-4300-b3e9-ea7b21108f06" providerId="ADAL" clId="{56B97E5F-FBF2-4CA1-AC83-62102CBE087E}" dt="2025-10-29T02:23:43.082" v="28" actId="47"/>
        <pc:sldMkLst>
          <pc:docMk/>
          <pc:sldMk cId="2180365907" sldId="861"/>
        </pc:sldMkLst>
      </pc:sldChg>
      <pc:sldChg chg="modSp mod">
        <pc:chgData name="Hoiem, Derek W" userId="08a2a5d7-ecbe-4300-b3e9-ea7b21108f06" providerId="ADAL" clId="{56B97E5F-FBF2-4CA1-AC83-62102CBE087E}" dt="2025-11-04T03:10:58.622" v="577" actId="20577"/>
        <pc:sldMkLst>
          <pc:docMk/>
          <pc:sldMk cId="1050672754" sldId="862"/>
        </pc:sldMkLst>
        <pc:spChg chg="mod">
          <ac:chgData name="Hoiem, Derek W" userId="08a2a5d7-ecbe-4300-b3e9-ea7b21108f06" providerId="ADAL" clId="{56B97E5F-FBF2-4CA1-AC83-62102CBE087E}" dt="2025-11-04T03:10:58.622" v="577" actId="20577"/>
          <ac:spMkLst>
            <pc:docMk/>
            <pc:sldMk cId="1050672754" sldId="862"/>
            <ac:spMk id="3" creationId="{1D7D000A-3F9F-FD9D-A3C0-6EDEEB544C5B}"/>
          </ac:spMkLst>
        </pc:spChg>
      </pc:sldChg>
      <pc:sldChg chg="mod ord modShow">
        <pc:chgData name="Hoiem, Derek W" userId="08a2a5d7-ecbe-4300-b3e9-ea7b21108f06" providerId="ADAL" clId="{56B97E5F-FBF2-4CA1-AC83-62102CBE087E}" dt="2025-11-03T20:45:23.037" v="373" actId="729"/>
        <pc:sldMkLst>
          <pc:docMk/>
          <pc:sldMk cId="560173899" sldId="863"/>
        </pc:sldMkLst>
      </pc:sldChg>
      <pc:sldChg chg="addSp delSp modSp mod">
        <pc:chgData name="Hoiem, Derek W" userId="08a2a5d7-ecbe-4300-b3e9-ea7b21108f06" providerId="ADAL" clId="{56B97E5F-FBF2-4CA1-AC83-62102CBE087E}" dt="2025-11-03T20:50:15.154" v="449"/>
        <pc:sldMkLst>
          <pc:docMk/>
          <pc:sldMk cId="3374929056" sldId="864"/>
        </pc:sldMkLst>
        <pc:spChg chg="mod">
          <ac:chgData name="Hoiem, Derek W" userId="08a2a5d7-ecbe-4300-b3e9-ea7b21108f06" providerId="ADAL" clId="{56B97E5F-FBF2-4CA1-AC83-62102CBE087E}" dt="2025-11-03T20:42:25.779" v="333" actId="6549"/>
          <ac:spMkLst>
            <pc:docMk/>
            <pc:sldMk cId="3374929056" sldId="864"/>
            <ac:spMk id="2" creationId="{E0CDBA86-3AAC-4D15-BBB0-DE98CFB1C506}"/>
          </ac:spMkLst>
        </pc:spChg>
        <pc:spChg chg="add mod">
          <ac:chgData name="Hoiem, Derek W" userId="08a2a5d7-ecbe-4300-b3e9-ea7b21108f06" providerId="ADAL" clId="{56B97E5F-FBF2-4CA1-AC83-62102CBE087E}" dt="2025-11-03T20:50:15.154" v="449"/>
          <ac:spMkLst>
            <pc:docMk/>
            <pc:sldMk cId="3374929056" sldId="864"/>
            <ac:spMk id="3" creationId="{FBF198F5-8FC0-1C6E-7151-9D1D339B7205}"/>
          </ac:spMkLst>
        </pc:spChg>
        <pc:spChg chg="del mod">
          <ac:chgData name="Hoiem, Derek W" userId="08a2a5d7-ecbe-4300-b3e9-ea7b21108f06" providerId="ADAL" clId="{56B97E5F-FBF2-4CA1-AC83-62102CBE087E}" dt="2025-11-03T20:50:14.474" v="448" actId="478"/>
          <ac:spMkLst>
            <pc:docMk/>
            <pc:sldMk cId="3374929056" sldId="864"/>
            <ac:spMk id="6" creationId="{49C9247B-CE76-EA18-46BC-3560C7F180F8}"/>
          </ac:spMkLst>
        </pc:spChg>
        <pc:picChg chg="add mod">
          <ac:chgData name="Hoiem, Derek W" userId="08a2a5d7-ecbe-4300-b3e9-ea7b21108f06" providerId="ADAL" clId="{56B97E5F-FBF2-4CA1-AC83-62102CBE087E}" dt="2025-11-03T20:50:15.154" v="449"/>
          <ac:picMkLst>
            <pc:docMk/>
            <pc:sldMk cId="3374929056" sldId="864"/>
            <ac:picMk id="4" creationId="{06BF1DAC-F3D6-07AF-3716-A9684B29F614}"/>
          </ac:picMkLst>
        </pc:picChg>
        <pc:picChg chg="del">
          <ac:chgData name="Hoiem, Derek W" userId="08a2a5d7-ecbe-4300-b3e9-ea7b21108f06" providerId="ADAL" clId="{56B97E5F-FBF2-4CA1-AC83-62102CBE087E}" dt="2025-11-03T20:50:14.474" v="448" actId="478"/>
          <ac:picMkLst>
            <pc:docMk/>
            <pc:sldMk cId="3374929056" sldId="864"/>
            <ac:picMk id="8" creationId="{68EFBE10-A7F7-5998-56FF-425964D2DC09}"/>
          </ac:picMkLst>
        </pc:picChg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1797776238" sldId="865"/>
        </pc:sldMkLst>
      </pc:sldChg>
      <pc:sldChg chg="add">
        <pc:chgData name="Hoiem, Derek W" userId="08a2a5d7-ecbe-4300-b3e9-ea7b21108f06" providerId="ADAL" clId="{56B97E5F-FBF2-4CA1-AC83-62102CBE087E}" dt="2025-10-29T02:21:24.700" v="9"/>
        <pc:sldMkLst>
          <pc:docMk/>
          <pc:sldMk cId="3109468036" sldId="865"/>
        </pc:sldMkLst>
      </pc:sldChg>
      <pc:sldChg chg="del">
        <pc:chgData name="Hoiem, Derek W" userId="08a2a5d7-ecbe-4300-b3e9-ea7b21108f06" providerId="ADAL" clId="{56B97E5F-FBF2-4CA1-AC83-62102CBE087E}" dt="2025-10-29T02:21:20.269" v="8" actId="2696"/>
        <pc:sldMkLst>
          <pc:docMk/>
          <pc:sldMk cId="308825550" sldId="867"/>
        </pc:sldMkLst>
      </pc:sldChg>
      <pc:sldChg chg="addSp delSp modSp add mod">
        <pc:chgData name="Hoiem, Derek W" userId="08a2a5d7-ecbe-4300-b3e9-ea7b21108f06" providerId="ADAL" clId="{56B97E5F-FBF2-4CA1-AC83-62102CBE087E}" dt="2025-11-03T20:50:04.678" v="447" actId="1076"/>
        <pc:sldMkLst>
          <pc:docMk/>
          <pc:sldMk cId="491010276" sldId="867"/>
        </pc:sldMkLst>
        <pc:spChg chg="mod">
          <ac:chgData name="Hoiem, Derek W" userId="08a2a5d7-ecbe-4300-b3e9-ea7b21108f06" providerId="ADAL" clId="{56B97E5F-FBF2-4CA1-AC83-62102CBE087E}" dt="2025-11-03T20:05:36.759" v="289" actId="6549"/>
          <ac:spMkLst>
            <pc:docMk/>
            <pc:sldMk cId="491010276" sldId="867"/>
            <ac:spMk id="2" creationId="{8DFF9A6C-D71F-FE6E-93E5-B305913B1E41}"/>
          </ac:spMkLst>
        </pc:spChg>
        <pc:spChg chg="add del mod">
          <ac:chgData name="Hoiem, Derek W" userId="08a2a5d7-ecbe-4300-b3e9-ea7b21108f06" providerId="ADAL" clId="{56B97E5F-FBF2-4CA1-AC83-62102CBE087E}" dt="2025-11-03T20:47:46.535" v="433" actId="478"/>
          <ac:spMkLst>
            <pc:docMk/>
            <pc:sldMk cId="491010276" sldId="867"/>
            <ac:spMk id="6" creationId="{51FB8D1B-D3EE-0FB6-027F-C0A6F0563A26}"/>
          </ac:spMkLst>
        </pc:spChg>
        <pc:picChg chg="add del mod">
          <ac:chgData name="Hoiem, Derek W" userId="08a2a5d7-ecbe-4300-b3e9-ea7b21108f06" providerId="ADAL" clId="{56B97E5F-FBF2-4CA1-AC83-62102CBE087E}" dt="2025-11-03T20:49:57.775" v="441" actId="478"/>
          <ac:picMkLst>
            <pc:docMk/>
            <pc:sldMk cId="491010276" sldId="867"/>
            <ac:picMk id="4" creationId="{B73F95C0-6931-C9E8-C976-3E8C25956E97}"/>
          </ac:picMkLst>
        </pc:picChg>
        <pc:picChg chg="add mod">
          <ac:chgData name="Hoiem, Derek W" userId="08a2a5d7-ecbe-4300-b3e9-ea7b21108f06" providerId="ADAL" clId="{56B97E5F-FBF2-4CA1-AC83-62102CBE087E}" dt="2025-11-03T20:50:04.678" v="447" actId="1076"/>
          <ac:picMkLst>
            <pc:docMk/>
            <pc:sldMk cId="491010276" sldId="867"/>
            <ac:picMk id="7" creationId="{90AC752A-D4DC-D216-792D-E401EAA86959}"/>
          </ac:picMkLst>
        </pc:picChg>
        <pc:picChg chg="add del">
          <ac:chgData name="Hoiem, Derek W" userId="08a2a5d7-ecbe-4300-b3e9-ea7b21108f06" providerId="ADAL" clId="{56B97E5F-FBF2-4CA1-AC83-62102CBE087E}" dt="2025-11-03T20:47:48.979" v="434" actId="478"/>
          <ac:picMkLst>
            <pc:docMk/>
            <pc:sldMk cId="491010276" sldId="867"/>
            <ac:picMk id="8" creationId="{52CE7C68-E6E5-BC8D-300D-5B9CA85F4DC6}"/>
          </ac:picMkLst>
        </pc:picChg>
      </pc:sldChg>
      <pc:sldChg chg="del">
        <pc:chgData name="Hoiem, Derek W" userId="08a2a5d7-ecbe-4300-b3e9-ea7b21108f06" providerId="ADAL" clId="{56B97E5F-FBF2-4CA1-AC83-62102CBE087E}" dt="2025-10-29T02:20:46.159" v="0" actId="47"/>
        <pc:sldMkLst>
          <pc:docMk/>
          <pc:sldMk cId="2204920800" sldId="868"/>
        </pc:sldMkLst>
      </pc:sldChg>
      <pc:sldChg chg="add del">
        <pc:chgData name="Hoiem, Derek W" userId="08a2a5d7-ecbe-4300-b3e9-ea7b21108f06" providerId="ADAL" clId="{56B97E5F-FBF2-4CA1-AC83-62102CBE087E}" dt="2025-10-29T02:25:22.241" v="33" actId="47"/>
        <pc:sldMkLst>
          <pc:docMk/>
          <pc:sldMk cId="2448228944" sldId="868"/>
        </pc:sldMkLst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2670561691" sldId="869"/>
        </pc:sldMkLst>
      </pc:sldChg>
      <pc:sldChg chg="modSp add del">
        <pc:chgData name="Hoiem, Derek W" userId="08a2a5d7-ecbe-4300-b3e9-ea7b21108f06" providerId="ADAL" clId="{56B97E5F-FBF2-4CA1-AC83-62102CBE087E}" dt="2025-11-04T03:21:03.388" v="580" actId="47"/>
        <pc:sldMkLst>
          <pc:docMk/>
          <pc:sldMk cId="944280263" sldId="870"/>
        </pc:sldMkLst>
        <pc:spChg chg="mod">
          <ac:chgData name="Hoiem, Derek W" userId="08a2a5d7-ecbe-4300-b3e9-ea7b21108f06" providerId="ADAL" clId="{56B97E5F-FBF2-4CA1-AC83-62102CBE087E}" dt="2025-11-04T03:09:08.966" v="560" actId="1076"/>
          <ac:spMkLst>
            <pc:docMk/>
            <pc:sldMk cId="944280263" sldId="870"/>
            <ac:spMk id="2" creationId="{72262699-7360-3912-049C-26ADF09526F7}"/>
          </ac:spMkLst>
        </pc:spChg>
        <pc:spChg chg="mod">
          <ac:chgData name="Hoiem, Derek W" userId="08a2a5d7-ecbe-4300-b3e9-ea7b21108f06" providerId="ADAL" clId="{56B97E5F-FBF2-4CA1-AC83-62102CBE087E}" dt="2025-11-04T03:09:05.981" v="559" actId="1076"/>
          <ac:spMkLst>
            <pc:docMk/>
            <pc:sldMk cId="944280263" sldId="870"/>
            <ac:spMk id="3" creationId="{ACADDD39-A321-6217-6CAE-035B48CDA30F}"/>
          </ac:spMkLst>
        </pc:spChg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3406525972" sldId="871"/>
        </pc:sldMkLst>
      </pc:sldChg>
      <pc:sldChg chg="add del">
        <pc:chgData name="Hoiem, Derek W" userId="08a2a5d7-ecbe-4300-b3e9-ea7b21108f06" providerId="ADAL" clId="{56B97E5F-FBF2-4CA1-AC83-62102CBE087E}" dt="2025-11-04T03:21:03.388" v="580" actId="47"/>
        <pc:sldMkLst>
          <pc:docMk/>
          <pc:sldMk cId="2230532184" sldId="872"/>
        </pc:sldMkLst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2104622883" sldId="873"/>
        </pc:sldMkLst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96905235" sldId="875"/>
        </pc:sldMkLst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1161670534" sldId="876"/>
        </pc:sldMkLst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1747061222" sldId="877"/>
        </pc:sldMkLst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178479105" sldId="881"/>
        </pc:sldMkLst>
      </pc:sldChg>
      <pc:sldChg chg="modSp add del mod">
        <pc:chgData name="Hoiem, Derek W" userId="08a2a5d7-ecbe-4300-b3e9-ea7b21108f06" providerId="ADAL" clId="{56B97E5F-FBF2-4CA1-AC83-62102CBE087E}" dt="2025-11-04T03:21:44.296" v="582" actId="6549"/>
        <pc:sldMkLst>
          <pc:docMk/>
          <pc:sldMk cId="1896851271" sldId="882"/>
        </pc:sldMkLst>
        <pc:spChg chg="mod">
          <ac:chgData name="Hoiem, Derek W" userId="08a2a5d7-ecbe-4300-b3e9-ea7b21108f06" providerId="ADAL" clId="{56B97E5F-FBF2-4CA1-AC83-62102CBE087E}" dt="2025-11-04T03:21:44.296" v="582" actId="6549"/>
          <ac:spMkLst>
            <pc:docMk/>
            <pc:sldMk cId="1896851271" sldId="882"/>
            <ac:spMk id="2" creationId="{3441BE92-5F94-633D-8E63-AD27EEE5D991}"/>
          </ac:spMkLst>
        </pc:spChg>
      </pc:sldChg>
      <pc:sldChg chg="modSp add del mod">
        <pc:chgData name="Hoiem, Derek W" userId="08a2a5d7-ecbe-4300-b3e9-ea7b21108f06" providerId="ADAL" clId="{56B97E5F-FBF2-4CA1-AC83-62102CBE087E}" dt="2025-11-04T03:21:47.603" v="583" actId="6549"/>
        <pc:sldMkLst>
          <pc:docMk/>
          <pc:sldMk cId="1409590111" sldId="883"/>
        </pc:sldMkLst>
        <pc:spChg chg="mod">
          <ac:chgData name="Hoiem, Derek W" userId="08a2a5d7-ecbe-4300-b3e9-ea7b21108f06" providerId="ADAL" clId="{56B97E5F-FBF2-4CA1-AC83-62102CBE087E}" dt="2025-11-04T03:21:47.603" v="583" actId="6549"/>
          <ac:spMkLst>
            <pc:docMk/>
            <pc:sldMk cId="1409590111" sldId="883"/>
            <ac:spMk id="2" creationId="{D3AF1AD3-FE29-3ED3-432F-76942FA6F0ED}"/>
          </ac:spMkLst>
        </pc:spChg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1609252428" sldId="884"/>
        </pc:sldMkLst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2317051563" sldId="885"/>
        </pc:sldMkLst>
      </pc:sldChg>
      <pc:sldChg chg="add del">
        <pc:chgData name="Hoiem, Derek W" userId="08a2a5d7-ecbe-4300-b3e9-ea7b21108f06" providerId="ADAL" clId="{56B97E5F-FBF2-4CA1-AC83-62102CBE087E}" dt="2025-11-04T03:21:14.761" v="581"/>
        <pc:sldMkLst>
          <pc:docMk/>
          <pc:sldMk cId="3310432700" sldId="886"/>
        </pc:sldMkLst>
      </pc:sldChg>
      <pc:sldChg chg="modSp add del mod">
        <pc:chgData name="Hoiem, Derek W" userId="08a2a5d7-ecbe-4300-b3e9-ea7b21108f06" providerId="ADAL" clId="{56B97E5F-FBF2-4CA1-AC83-62102CBE087E}" dt="2025-11-04T03:21:03.388" v="580" actId="47"/>
        <pc:sldMkLst>
          <pc:docMk/>
          <pc:sldMk cId="2116312743" sldId="887"/>
        </pc:sldMkLst>
      </pc:sldChg>
      <pc:sldChg chg="add">
        <pc:chgData name="Hoiem, Derek W" userId="08a2a5d7-ecbe-4300-b3e9-ea7b21108f06" providerId="ADAL" clId="{56B97E5F-FBF2-4CA1-AC83-62102CBE087E}" dt="2025-11-04T03:21:14.761" v="581"/>
        <pc:sldMkLst>
          <pc:docMk/>
          <pc:sldMk cId="2722757635" sldId="887"/>
        </pc:sldMkLst>
      </pc:sldChg>
      <pc:sldChg chg="modSp new mod">
        <pc:chgData name="Hoiem, Derek W" userId="08a2a5d7-ecbe-4300-b3e9-ea7b21108f06" providerId="ADAL" clId="{56B97E5F-FBF2-4CA1-AC83-62102CBE087E}" dt="2025-11-03T20:45:48.701" v="426" actId="20577"/>
        <pc:sldMkLst>
          <pc:docMk/>
          <pc:sldMk cId="2262354844" sldId="888"/>
        </pc:sldMkLst>
        <pc:spChg chg="mod">
          <ac:chgData name="Hoiem, Derek W" userId="08a2a5d7-ecbe-4300-b3e9-ea7b21108f06" providerId="ADAL" clId="{56B97E5F-FBF2-4CA1-AC83-62102CBE087E}" dt="2025-11-03T20:45:48.701" v="426" actId="20577"/>
          <ac:spMkLst>
            <pc:docMk/>
            <pc:sldMk cId="2262354844" sldId="888"/>
            <ac:spMk id="2" creationId="{9D359313-6A67-9D13-6A97-5EBE48D529F4}"/>
          </ac:spMkLst>
        </pc:spChg>
      </pc:sldChg>
      <pc:sldChg chg="modSp new del mod">
        <pc:chgData name="Hoiem, Derek W" userId="08a2a5d7-ecbe-4300-b3e9-ea7b21108f06" providerId="ADAL" clId="{56B97E5F-FBF2-4CA1-AC83-62102CBE087E}" dt="2025-11-03T20:45:07.737" v="372" actId="47"/>
        <pc:sldMkLst>
          <pc:docMk/>
          <pc:sldMk cId="117209431" sldId="889"/>
        </pc:sldMkLst>
        <pc:spChg chg="mod">
          <ac:chgData name="Hoiem, Derek W" userId="08a2a5d7-ecbe-4300-b3e9-ea7b21108f06" providerId="ADAL" clId="{56B97E5F-FBF2-4CA1-AC83-62102CBE087E}" dt="2025-11-03T20:43:18.044" v="346" actId="20577"/>
          <ac:spMkLst>
            <pc:docMk/>
            <pc:sldMk cId="117209431" sldId="889"/>
            <ac:spMk id="2" creationId="{26C38FCA-A126-F43C-40AA-886953A9A66D}"/>
          </ac:spMkLst>
        </pc:spChg>
        <pc:spChg chg="mod">
          <ac:chgData name="Hoiem, Derek W" userId="08a2a5d7-ecbe-4300-b3e9-ea7b21108f06" providerId="ADAL" clId="{56B97E5F-FBF2-4CA1-AC83-62102CBE087E}" dt="2025-11-03T20:43:25.467" v="347"/>
          <ac:spMkLst>
            <pc:docMk/>
            <pc:sldMk cId="117209431" sldId="889"/>
            <ac:spMk id="3" creationId="{0EAF015D-189C-1DAA-DFF4-5A6B8E927694}"/>
          </ac:spMkLst>
        </pc:spChg>
      </pc:sldChg>
      <pc:sldChg chg="modSp add mod">
        <pc:chgData name="Hoiem, Derek W" userId="08a2a5d7-ecbe-4300-b3e9-ea7b21108f06" providerId="ADAL" clId="{56B97E5F-FBF2-4CA1-AC83-62102CBE087E}" dt="2025-11-04T03:08:17.983" v="558" actId="20577"/>
        <pc:sldMkLst>
          <pc:docMk/>
          <pc:sldMk cId="47993114" sldId="1179"/>
        </pc:sldMkLst>
        <pc:spChg chg="mod">
          <ac:chgData name="Hoiem, Derek W" userId="08a2a5d7-ecbe-4300-b3e9-ea7b21108f06" providerId="ADAL" clId="{56B97E5F-FBF2-4CA1-AC83-62102CBE087E}" dt="2025-11-04T03:08:17.983" v="558" actId="20577"/>
          <ac:spMkLst>
            <pc:docMk/>
            <pc:sldMk cId="47993114" sldId="1179"/>
            <ac:spMk id="2" creationId="{8E79F191-D22D-40A4-F8F7-52F1751E8D35}"/>
          </ac:spMkLst>
        </pc:spChg>
        <pc:spChg chg="mod">
          <ac:chgData name="Hoiem, Derek W" userId="08a2a5d7-ecbe-4300-b3e9-ea7b21108f06" providerId="ADAL" clId="{56B97E5F-FBF2-4CA1-AC83-62102CBE087E}" dt="2025-11-03T20:44:55.089" v="371" actId="20577"/>
          <ac:spMkLst>
            <pc:docMk/>
            <pc:sldMk cId="47993114" sldId="1179"/>
            <ac:spMk id="3" creationId="{D47BF2DD-EAC4-8854-D949-5158670B1FE3}"/>
          </ac:spMkLst>
        </pc:spChg>
      </pc:sldChg>
      <pc:sldChg chg="add">
        <pc:chgData name="Hoiem, Derek W" userId="08a2a5d7-ecbe-4300-b3e9-ea7b21108f06" providerId="ADAL" clId="{56B97E5F-FBF2-4CA1-AC83-62102CBE087E}" dt="2025-11-04T03:21:14.761" v="581"/>
        <pc:sldMkLst>
          <pc:docMk/>
          <pc:sldMk cId="135082739" sldId="1180"/>
        </pc:sldMkLst>
      </pc:sldChg>
      <pc:sldChg chg="add del">
        <pc:chgData name="Hoiem, Derek W" userId="08a2a5d7-ecbe-4300-b3e9-ea7b21108f06" providerId="ADAL" clId="{56B97E5F-FBF2-4CA1-AC83-62102CBE087E}" dt="2025-11-04T03:21:03.388" v="580" actId="47"/>
        <pc:sldMkLst>
          <pc:docMk/>
          <pc:sldMk cId="2998122019" sldId="1180"/>
        </pc:sldMkLst>
      </pc:sldChg>
    </pc:docChg>
  </pc:docChgLst>
  <pc:docChgLst>
    <pc:chgData name="Hoiem, Derek W" userId="08a2a5d7-ecbe-4300-b3e9-ea7b21108f06" providerId="ADAL" clId="{6C8CD64A-9ED1-4619-B6D3-40B5C0022F7B}"/>
    <pc:docChg chg="undo custSel addSld delSld modSld">
      <pc:chgData name="Hoiem, Derek W" userId="08a2a5d7-ecbe-4300-b3e9-ea7b21108f06" providerId="ADAL" clId="{6C8CD64A-9ED1-4619-B6D3-40B5C0022F7B}" dt="2024-11-04T22:47:35.309" v="1555" actId="20577"/>
      <pc:docMkLst>
        <pc:docMk/>
      </pc:docMkLst>
      <pc:sldChg chg="addSp modSp mod">
        <pc:chgData name="Hoiem, Derek W" userId="08a2a5d7-ecbe-4300-b3e9-ea7b21108f06" providerId="ADAL" clId="{6C8CD64A-9ED1-4619-B6D3-40B5C0022F7B}" dt="2024-11-04T22:38:59.807" v="1528" actId="1076"/>
        <pc:sldMkLst>
          <pc:docMk/>
          <pc:sldMk cId="3271293311" sldId="810"/>
        </pc:sldMkLst>
      </pc:sldChg>
      <pc:sldChg chg="modSp mod">
        <pc:chgData name="Hoiem, Derek W" userId="08a2a5d7-ecbe-4300-b3e9-ea7b21108f06" providerId="ADAL" clId="{6C8CD64A-9ED1-4619-B6D3-40B5C0022F7B}" dt="2024-10-29T20:54:48.350" v="61" actId="20577"/>
        <pc:sldMkLst>
          <pc:docMk/>
          <pc:sldMk cId="524326570" sldId="837"/>
        </pc:sldMkLst>
      </pc:sldChg>
      <pc:sldChg chg="modSp mod modShow">
        <pc:chgData name="Hoiem, Derek W" userId="08a2a5d7-ecbe-4300-b3e9-ea7b21108f06" providerId="ADAL" clId="{6C8CD64A-9ED1-4619-B6D3-40B5C0022F7B}" dt="2024-11-04T21:14:03.567" v="147" actId="20577"/>
        <pc:sldMkLst>
          <pc:docMk/>
          <pc:sldMk cId="2745444665" sldId="841"/>
        </pc:sldMkLst>
      </pc:sldChg>
      <pc:sldChg chg="mod modShow">
        <pc:chgData name="Hoiem, Derek W" userId="08a2a5d7-ecbe-4300-b3e9-ea7b21108f06" providerId="ADAL" clId="{6C8CD64A-9ED1-4619-B6D3-40B5C0022F7B}" dt="2024-11-04T21:14:30.454" v="148" actId="729"/>
        <pc:sldMkLst>
          <pc:docMk/>
          <pc:sldMk cId="4288205854" sldId="842"/>
        </pc:sldMkLst>
      </pc:sldChg>
      <pc:sldChg chg="mod modShow">
        <pc:chgData name="Hoiem, Derek W" userId="08a2a5d7-ecbe-4300-b3e9-ea7b21108f06" providerId="ADAL" clId="{6C8CD64A-9ED1-4619-B6D3-40B5C0022F7B}" dt="2024-11-04T21:12:29.542" v="64" actId="729"/>
        <pc:sldMkLst>
          <pc:docMk/>
          <pc:sldMk cId="1137775827" sldId="843"/>
        </pc:sldMkLst>
      </pc:sldChg>
      <pc:sldChg chg="modSp mod">
        <pc:chgData name="Hoiem, Derek W" userId="08a2a5d7-ecbe-4300-b3e9-ea7b21108f06" providerId="ADAL" clId="{6C8CD64A-9ED1-4619-B6D3-40B5C0022F7B}" dt="2024-11-04T22:09:43.223" v="778" actId="6549"/>
        <pc:sldMkLst>
          <pc:docMk/>
          <pc:sldMk cId="2028118116" sldId="846"/>
        </pc:sldMkLst>
      </pc:sldChg>
      <pc:sldChg chg="mod modShow">
        <pc:chgData name="Hoiem, Derek W" userId="08a2a5d7-ecbe-4300-b3e9-ea7b21108f06" providerId="ADAL" clId="{6C8CD64A-9ED1-4619-B6D3-40B5C0022F7B}" dt="2024-11-04T21:12:19.404" v="62" actId="729"/>
        <pc:sldMkLst>
          <pc:docMk/>
          <pc:sldMk cId="2180365907" sldId="861"/>
        </pc:sldMkLst>
      </pc:sldChg>
      <pc:sldChg chg="modSp mod">
        <pc:chgData name="Hoiem, Derek W" userId="08a2a5d7-ecbe-4300-b3e9-ea7b21108f06" providerId="ADAL" clId="{6C8CD64A-9ED1-4619-B6D3-40B5C0022F7B}" dt="2024-11-04T22:47:35.309" v="1555" actId="20577"/>
        <pc:sldMkLst>
          <pc:docMk/>
          <pc:sldMk cId="1050672754" sldId="862"/>
        </pc:sldMkLst>
      </pc:sldChg>
      <pc:sldChg chg="addSp delSp modSp new mod">
        <pc:chgData name="Hoiem, Derek W" userId="08a2a5d7-ecbe-4300-b3e9-ea7b21108f06" providerId="ADAL" clId="{6C8CD64A-9ED1-4619-B6D3-40B5C0022F7B}" dt="2024-11-04T22:34:39.109" v="1036" actId="14100"/>
        <pc:sldMkLst>
          <pc:docMk/>
          <pc:sldMk cId="3374929056" sldId="864"/>
        </pc:sldMkLst>
      </pc:sldChg>
      <pc:sldChg chg="addSp delSp modSp new mod">
        <pc:chgData name="Hoiem, Derek W" userId="08a2a5d7-ecbe-4300-b3e9-ea7b21108f06" providerId="ADAL" clId="{6C8CD64A-9ED1-4619-B6D3-40B5C0022F7B}" dt="2024-11-04T22:26:39.914" v="1008" actId="20577"/>
        <pc:sldMkLst>
          <pc:docMk/>
          <pc:sldMk cId="1797776238" sldId="865"/>
        </pc:sldMkLst>
      </pc:sldChg>
      <pc:sldChg chg="new del">
        <pc:chgData name="Hoiem, Derek W" userId="08a2a5d7-ecbe-4300-b3e9-ea7b21108f06" providerId="ADAL" clId="{6C8CD64A-9ED1-4619-B6D3-40B5C0022F7B}" dt="2024-11-04T22:34:52.693" v="1042" actId="47"/>
        <pc:sldMkLst>
          <pc:docMk/>
          <pc:sldMk cId="3890847142" sldId="866"/>
        </pc:sldMkLst>
      </pc:sldChg>
      <pc:sldChg chg="modSp add mod">
        <pc:chgData name="Hoiem, Derek W" userId="08a2a5d7-ecbe-4300-b3e9-ea7b21108f06" providerId="ADAL" clId="{6C8CD64A-9ED1-4619-B6D3-40B5C0022F7B}" dt="2024-11-04T22:34:50.488" v="1041" actId="6549"/>
        <pc:sldMkLst>
          <pc:docMk/>
          <pc:sldMk cId="308825550" sldId="8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62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technique, </a:t>
            </a:r>
            <a:r>
              <a:rPr lang="en-US" b="1" dirty="0"/>
              <a:t>reinforcement learning (RL)</a:t>
            </a:r>
            <a:r>
              <a:rPr lang="en-US" dirty="0"/>
              <a:t>, explicitly </a:t>
            </a:r>
            <a:r>
              <a:rPr lang="en-US" dirty="0" err="1"/>
              <a:t>incentivises</a:t>
            </a:r>
            <a:r>
              <a:rPr lang="en-US" dirty="0"/>
              <a:t> models to produce reasoning steps. OpenAI’s O‑series models show that this strategy dramatically improves performance</a:t>
            </a:r>
            <a:r>
              <a:rPr lang="en-US" altLang="zh-CN" dirty="0"/>
              <a:t>:</a:t>
            </a:r>
            <a:r>
              <a:rPr lang="en-US" dirty="0"/>
              <a:t> on the AIME math benchmark, pass@1 jumps from around </a:t>
            </a:r>
            <a:r>
              <a:rPr lang="en-US" altLang="zh-CN" dirty="0"/>
              <a:t>28</a:t>
            </a:r>
            <a:r>
              <a:rPr lang="en-US" dirty="0"/>
              <a:t>% to over 70 %. </a:t>
            </a:r>
          </a:p>
          <a:p>
            <a:endParaRPr lang="en-US" dirty="0"/>
          </a:p>
          <a:p>
            <a:r>
              <a:rPr lang="en-US" dirty="0"/>
              <a:t>Researchers also report an </a:t>
            </a:r>
            <a:r>
              <a:rPr lang="en-US" b="1" dirty="0"/>
              <a:t>‘aha moment’</a:t>
            </a:r>
            <a:r>
              <a:rPr lang="en-US" dirty="0"/>
              <a:t> in which the model learns to pause, rethink and allocate more computation time to hard problems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dirty="0"/>
              <a:t>an emergent </a:t>
            </a:r>
            <a:r>
              <a:rPr lang="en-US" dirty="0" err="1"/>
              <a:t>behaviour</a:t>
            </a:r>
            <a:r>
              <a:rPr lang="en-US" dirty="0"/>
              <a:t> indicating that RL not only tweaks weights but changes how the model thinks. Such breakthroughs demonstrate why RL is a hot area: by rewarding clear reasoning, it may produce solutions that approach or even exceed human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5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9AC05-5857-2E7D-D697-0A949723C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C77968-D4ED-EA2B-EDA1-C78BC7284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52C63-3E8C-6C49-18A8-7B0D3B338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6FDB0-34D5-7CB5-0ACE-065EAB292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93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5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 third technique is the </a:t>
                </a:r>
                <a:r>
                  <a:rPr lang="en-US" b="1" dirty="0"/>
                  <a:t>best‑of‑N</a:t>
                </a:r>
                <a:r>
                  <a:rPr lang="en-US" dirty="0"/>
                  <a:t> strategy. Rather than generating a single answer, we generate 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𝑁</a:t>
                </a:r>
                <a:r>
                  <a:rPr lang="en-US" dirty="0"/>
                  <a:t>different answers in parallel and then </a:t>
                </a:r>
                <a:r>
                  <a:rPr lang="en-US" b="1" dirty="0"/>
                  <a:t>select the best one</a:t>
                </a:r>
                <a:r>
                  <a:rPr lang="en-US" dirty="0"/>
                  <a:t>. When the task has an automatic checker—like running unit tests for code or using a math solver—we can use it as a </a:t>
                </a:r>
                <a:r>
                  <a:rPr lang="en-US" b="1" dirty="0"/>
                  <a:t>verifier</a:t>
                </a:r>
                <a:r>
                  <a:rPr lang="en-US" dirty="0"/>
                  <a:t>. Otherwise we might choose the answer that the model rates highest or use majority voting among models. This approach adds no extra training; it simply spends more compute at inference time. As illustrated by systems like GPT‑5 Pro, Gemini </a:t>
                </a:r>
                <a:r>
                  <a:rPr lang="en-US" dirty="0" err="1"/>
                  <a:t>DeepThink</a:t>
                </a:r>
                <a:r>
                  <a:rPr lang="en-US" dirty="0"/>
                  <a:t> and Grok 4 Heavy, best‑of‑N sampling combined with tools and verifiers yields significant gains in reasoning, coding and mathematics tasks.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1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9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6952A-9140-168C-3E4F-4252341BC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EDAB2F-3227-B4F2-73D9-65B36A35E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1B62E6-A14C-40A7-99C5-D6C8CE2EE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13FB0-1960-5143-D1CF-981E5B8E3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4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~30 min up to this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3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models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getting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increasingly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big,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practical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concern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that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companies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developing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large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models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have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significant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risks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to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all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of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their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computation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into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particular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model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without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any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guarantee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that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model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will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successful.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endParaRPr lang="en-US" altLang="zh-CN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early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on,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researchers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thought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about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practical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question: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how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can we predict the performance of a large model using only a small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amount of compute? 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Researchers discovered that the test loss of autoregressive language models follows simple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power laws in the number of parameters N, the number of data tokens </a:t>
                </a:r>
                <a:r>
                  <a:rPr lang="en-US" altLang="zh-CN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and the minimum training compute</a:t>
                </a:r>
                <a:r>
                  <a:rPr lang="zh-CN" alt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Cmin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dirty="0"/>
                  <a:t>On 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left</a:t>
                </a:r>
                <a:r>
                  <a:rPr lang="en-US" dirty="0"/>
                  <a:t> plot, each </a:t>
                </a:r>
                <a:r>
                  <a:rPr lang="en-US" dirty="0" err="1"/>
                  <a:t>coloured</a:t>
                </a:r>
                <a:r>
                  <a:rPr lang="en-US" dirty="0"/>
                  <a:t> curve fixes the number of parameters 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𝑁</a:t>
                </a:r>
                <a:r>
                  <a:rPr lang="en-US" dirty="0"/>
                  <a:t> and varies the dataset size 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𝐷</a:t>
                </a:r>
                <a:r>
                  <a:rPr lang="en-US" dirty="0"/>
                  <a:t>. The horizontal axis labelled ‘Compute’ actually stands for 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𝐶_</a:t>
                </a:r>
                <a:r>
                  <a:rPr lang="en-US" sz="12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"min</a:t>
                </a:r>
                <a:r>
                  <a:rPr lang="ar-AE" sz="12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" </a:t>
                </a:r>
                <a:r>
                  <a:rPr lang="ar-AE" dirty="0"/>
                  <a:t>, </a:t>
                </a:r>
                <a:r>
                  <a:rPr lang="en-US" dirty="0"/>
                  <a:t>which is roughly proportional to 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𝑁</a:t>
                </a:r>
                <a:r>
                  <a:rPr lang="en-US" sz="1200" b="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" </a:t>
                </a:r>
                <a:r>
                  <a:rPr lang="en-US" sz="12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"×</a:t>
                </a:r>
                <a:r>
                  <a:rPr lang="en-US" sz="1200" b="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" </a:t>
                </a:r>
                <a:r>
                  <a:rPr lang="en-US" sz="12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" 𝐷</a:t>
                </a:r>
                <a:r>
                  <a:rPr lang="en-US" altLang="zh-CN" dirty="0"/>
                  <a:t>.</a:t>
                </a:r>
                <a:r>
                  <a:rPr lang="en-US" dirty="0"/>
                  <a:t> As you move along a single curve to the right, you train on more data and spend more compute. The </a:t>
                </a:r>
                <a:r>
                  <a:rPr lang="en-US" altLang="zh-CN" dirty="0"/>
                  <a:t>dashed</a:t>
                </a:r>
                <a:r>
                  <a:rPr lang="en-US" dirty="0"/>
                  <a:t> </a:t>
                </a:r>
                <a:r>
                  <a:rPr lang="en-US" altLang="zh-CN" dirty="0"/>
                  <a:t>line</a:t>
                </a:r>
                <a:r>
                  <a:rPr lang="zh-CN" altLang="en-US" baseline="0" dirty="0"/>
                  <a:t> </a:t>
                </a:r>
                <a:r>
                  <a:rPr lang="en-US" dirty="0"/>
                  <a:t>show</a:t>
                </a:r>
                <a:r>
                  <a:rPr lang="en-US" altLang="zh-CN" dirty="0"/>
                  <a:t>s</a:t>
                </a:r>
                <a:r>
                  <a:rPr lang="en-US" dirty="0"/>
                  <a:t> that loss follows a simple power law in compute</a:t>
                </a:r>
                <a:r>
                  <a:rPr lang="en-US" altLang="zh-CN" dirty="0"/>
                  <a:t>.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On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the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middle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plot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and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the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right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plot,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the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straight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lines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plot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that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the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test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loss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follows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a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simple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power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law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in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dataset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size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and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parameter.</a:t>
                </a:r>
                <a:r>
                  <a:rPr lang="zh-CN" altLang="en-US" baseline="0" dirty="0"/>
                  <a:t> </a:t>
                </a:r>
                <a:r>
                  <a:rPr lang="en-US" dirty="0"/>
                  <a:t>Because of this regularity, we can run a small experiment and estimate the compute needed for a much larger model.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0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6E42E-383D-697F-37F0-AE1A36F93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BBB00B-573B-0282-35AE-509C54639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6A81B-057A-8257-34EC-B2EA55FF3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FD9EB-F687-2CA7-2DC7-4853B19EE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69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CF470-F9F5-B10A-D568-60B5012F0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69387-E0FC-A32E-22FB-1F3605F90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19ECA-0D8F-9A58-9E41-E366DE9FA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E201A-7838-722E-8E2A-21C2E1540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39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04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80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0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inyurl.com/AML441-L2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Language-Models-are-Unsupervised-Multitask-Learners-Radford-Wu/9405cc0d6169988371b2755e573cc28650d14df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hyperlink" Target="https://www.youtube.com/watch?v=EJR1H5tf5wE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arxiv.org/pdf/2103.00020.pd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inyurl.com/AML441-L20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guardian.com/technology/2025/aug/09/open-ai-chat-gpt5-energy-use" TargetMode="Externa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68EB073-27D4-42DD-B533-EFFE0B20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</a:rPr>
              <a:t>Foundation Models: CLIP and GPT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5735" y="4415883"/>
            <a:ext cx="4806184" cy="180203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</a:rPr>
              <a:t>Applied Machine Learning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Derek Hoiem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6069449" y="655021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Dall-E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8AB34-6393-4208-BF2A-52732A814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610" y="-10"/>
            <a:ext cx="662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BD067-4CC3-30C9-BD82-08F8B59A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ways to adapt CLIP to a new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89984-CF43-B4E1-2264-2A6FC210D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Zero-shot: convert labels to text and use text-image similarity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Linear probe: freeze the image encoder and train a linear layer on its features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Nearest neighbor (not in paper): record features of training examples and use K-NN classifier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Fine-tune CLIP encoder for the new task (but then it completely loses its generality)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1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F1AE0-2E8E-649B-33CF-16607F5E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shot prediction examples (randomly selected)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2F981-E976-1A42-C056-2D4804C05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CD298-B32E-4014-BAEA-F46CA734C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" y="1447800"/>
            <a:ext cx="12046591" cy="51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98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E2FD-15BD-B0F2-E3F1-70C41DC3B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9F6B8-85FD-AE88-8936-F13CA3E06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5029200" cy="5135563"/>
          </a:xfrm>
        </p:spPr>
        <p:txBody>
          <a:bodyPr/>
          <a:lstStyle/>
          <a:p>
            <a:r>
              <a:rPr lang="en-US" dirty="0"/>
              <a:t>Zero-shot clip performs as well as a strong baseline trained on 16 examples per class</a:t>
            </a:r>
          </a:p>
          <a:p>
            <a:r>
              <a:rPr lang="en-US" dirty="0"/>
              <a:t>Linear probe needs 4 examples to reach zero-shot performance (on average)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862DB-8B3F-B75C-09AD-285A7C90A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28178"/>
            <a:ext cx="5805182" cy="53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2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0BE6-8C84-C111-3218-D0C99E6A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6791-FFF1-73D8-4189-DD2E45876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33B9A-1933-29B0-282F-6C816FD2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670958" cy="4874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7414B-612F-2825-6C14-38EC971E0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5036890"/>
            <a:ext cx="5536734" cy="16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3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A683-79C1-C55A-678D-4E1692D42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16674-CBE3-2090-03AD-3ECF9ED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33B20-B479-32F0-053D-A5B6EDAF5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17" y="971025"/>
            <a:ext cx="6274965" cy="49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14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584C7-57DF-F067-7056-38B0217D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433F9-4D74-AB81-BEE5-4C7FE5163217}"/>
              </a:ext>
            </a:extLst>
          </p:cNvPr>
          <p:cNvSpPr txBox="1"/>
          <p:nvPr/>
        </p:nvSpPr>
        <p:spPr>
          <a:xfrm>
            <a:off x="2667000" y="2667000"/>
            <a:ext cx="64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CLIP model is used as the image encoder for many vision-language models and image generators, e.g. DALL-E2, Stable Diffusion, BLIP, </a:t>
            </a:r>
            <a:r>
              <a:rPr lang="en-US" sz="3200" dirty="0" err="1"/>
              <a:t>Molmo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9468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C40A1-38BA-48B9-874E-ADB42D7A0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9A6C-D71F-FE6E-93E5-B305913B1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B8D1B-D3EE-0FB6-027F-C0A6F0563A26}"/>
              </a:ext>
            </a:extLst>
          </p:cNvPr>
          <p:cNvSpPr txBox="1"/>
          <p:nvPr/>
        </p:nvSpPr>
        <p:spPr>
          <a:xfrm>
            <a:off x="3200400" y="1066800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2"/>
              </a:rPr>
              <a:t>https://tinyurl.com/AML441-L20</a:t>
            </a:r>
            <a:r>
              <a:rPr lang="en-US" sz="3600" dirty="0"/>
              <a:t> </a:t>
            </a: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90AC752A-D4DC-D216-792D-E401EAA86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33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1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8501-8052-BBD9-2EEF-AAA60830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8246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GPT1 - Improving Language Understanding by Generative Pre-Training (Radford et al.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C9042-3507-4F57-CCD3-F88CFF873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83" y="2133600"/>
            <a:ext cx="10033233" cy="41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5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DB35-3F8A-0547-4D8F-5AAA4DC7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GPT1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0F209-E6E0-73C3-1460-D333A0E4A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9131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Pre-cursor to BERT (2019) that we discussed last class</a:t>
            </a:r>
          </a:p>
          <a:p>
            <a:endParaRPr lang="en-US" dirty="0"/>
          </a:p>
          <a:p>
            <a:r>
              <a:rPr lang="en-US" dirty="0"/>
              <a:t>Similar architecture and training procedures </a:t>
            </a:r>
          </a:p>
          <a:p>
            <a:pPr lvl="1"/>
            <a:r>
              <a:rPr lang="en-US" dirty="0"/>
              <a:t>117M parameters in GPT1 vs. 340M for BERT Large</a:t>
            </a:r>
          </a:p>
          <a:p>
            <a:endParaRPr lang="en-US" dirty="0"/>
          </a:p>
          <a:p>
            <a:r>
              <a:rPr lang="en-US" dirty="0"/>
              <a:t>Pre-training: Maximize data likelihood as a product of conditional probabilities, trained on Books Corpus</a:t>
            </a:r>
          </a:p>
          <a:p>
            <a:pPr lvl="1"/>
            <a:r>
              <a:rPr lang="en-US" dirty="0"/>
              <a:t>Predict each token based on the k tokens (the “context”) that came before</a:t>
            </a:r>
          </a:p>
          <a:p>
            <a:endParaRPr lang="en-US" dirty="0"/>
          </a:p>
          <a:p>
            <a:r>
              <a:rPr lang="en-US" dirty="0"/>
              <a:t>Fine-tuned for each task while also retaining the generative objective. Some tasks need to be processed in a special way</a:t>
            </a:r>
          </a:p>
          <a:p>
            <a:endParaRPr lang="en-US" dirty="0"/>
          </a:p>
          <a:p>
            <a:r>
              <a:rPr lang="en-US" dirty="0"/>
              <a:t>Achieved state-of-art in 9 out of 12 tasks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91853-B40F-8746-EA2A-61C7466B1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267200"/>
            <a:ext cx="3691156" cy="5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1383-2EB3-4483-191E-2E76F0E8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92" y="3048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GPT-2 (Radford et al. 2019) - Language Models are Unsupervised Multitask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D800-E4DA-227D-CD58-3A923B7EF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40" y="1508265"/>
            <a:ext cx="10972800" cy="51355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800" b="1" dirty="0"/>
              <a:t>Aims to create a general purpose language learner</a:t>
            </a:r>
          </a:p>
          <a:p>
            <a:pPr marL="0" indent="0">
              <a:buNone/>
            </a:pPr>
            <a:r>
              <a:rPr lang="en-US" sz="2000" dirty="0"/>
              <a:t>“Current systems are better characterized as narrow experts rather than competent generalists. We would like to move towards more general systems which can perform many tasks – eventually without the need to manually create and label a training dataset for each one.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dominant approach to creating ML systems is to collect a dataset of training examples demonstrating correct</a:t>
            </a:r>
          </a:p>
          <a:p>
            <a:pPr marL="0" indent="0">
              <a:buNone/>
            </a:pPr>
            <a:r>
              <a:rPr lang="en-US" sz="2000" dirty="0"/>
              <a:t>behavior for a desired task, train a system to imitate these behaviors, and then test its performance on independent</a:t>
            </a:r>
          </a:p>
          <a:p>
            <a:pPr marL="0" indent="0">
              <a:buNone/>
            </a:pPr>
            <a:r>
              <a:rPr lang="en-US" sz="2000" dirty="0"/>
              <a:t>and identically distributed (IID) held-out examples. This has served well to make progress on narrow experts. But</a:t>
            </a:r>
          </a:p>
          <a:p>
            <a:pPr marL="0" indent="0">
              <a:buNone/>
            </a:pPr>
            <a:r>
              <a:rPr lang="en-US" sz="2000" dirty="0"/>
              <a:t>the often erratic behavior of captioning models (Lake et al., 2017), reading comprehension systems (Jia &amp; Liang, 2017),</a:t>
            </a:r>
          </a:p>
          <a:p>
            <a:pPr marL="0" indent="0">
              <a:buNone/>
            </a:pPr>
            <a:r>
              <a:rPr lang="en-US" sz="2000" dirty="0"/>
              <a:t>and image classifiers (Alcorn et al., 2018) on the diversity and variety of possible inputs highlights some of the shortcomings of this approach.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Our suspicion is that the prevalence of single task training on single domain datasets is a major contributor to the lack</a:t>
            </a:r>
          </a:p>
          <a:p>
            <a:pPr marL="0" indent="0">
              <a:buNone/>
            </a:pPr>
            <a:r>
              <a:rPr lang="en-US" sz="2000" dirty="0"/>
              <a:t>of generalization observed in current systems. Progress towards robust systems with current architectures is likely</a:t>
            </a:r>
          </a:p>
          <a:p>
            <a:pPr marL="0" indent="0">
              <a:buNone/>
            </a:pPr>
            <a:r>
              <a:rPr lang="en-US" sz="2000" dirty="0"/>
              <a:t>to require training and measuring performance on a wide range of domains and tasks.”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83DE8-3756-8A67-8487-EA117DFFD671}"/>
              </a:ext>
            </a:extLst>
          </p:cNvPr>
          <p:cNvSpPr txBox="1"/>
          <p:nvPr/>
        </p:nvSpPr>
        <p:spPr>
          <a:xfrm>
            <a:off x="286434" y="63246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5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0643-16FD-1D94-3B80-046F1A9D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class: Transformer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0964D-FF33-059F-7BB0-643D647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599"/>
            <a:ext cx="6324600" cy="58060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Transformers are efficient, multi-modal data processors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76D705-1960-1D81-06A0-4409DE01D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84"/>
          <a:stretch/>
        </p:blipFill>
        <p:spPr>
          <a:xfrm>
            <a:off x="10388440" y="621254"/>
            <a:ext cx="1461453" cy="2953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2B052B-2D6E-BAB0-B167-C3CEA890B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19"/>
          <a:stretch/>
        </p:blipFill>
        <p:spPr>
          <a:xfrm>
            <a:off x="1019141" y="4876398"/>
            <a:ext cx="4562075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B83CE-BD89-8E6E-423A-C2A146B0C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939" y="1353552"/>
            <a:ext cx="2008762" cy="1923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2ED25-8FE1-6EC9-8986-46CE310DD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87"/>
          <a:stretch/>
        </p:blipFill>
        <p:spPr>
          <a:xfrm>
            <a:off x="7343741" y="4028813"/>
            <a:ext cx="3657600" cy="27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53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E7A6A-4D32-95A7-6686-B7CCA4C4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89D5BA-1C9D-66D9-5F07-0FA51AC541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 general system should learn to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𝑖𝑛𝑝𝑢𝑡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𝑡𝑎𝑠𝑘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task can be specified in natural language, so language tasks can be framed as sequence-to-sequence text processing</a:t>
                </a:r>
              </a:p>
              <a:p>
                <a:endParaRPr lang="en-US" dirty="0"/>
              </a:p>
              <a:p>
                <a:r>
                  <a:rPr lang="en-US" dirty="0"/>
                  <a:t>Sequence-to-sequence: A problem formulated as receiving input in some modality and producing output some modality (instead of e.g. predicting probability for labels in a specific task)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89D5BA-1C9D-66D9-5F07-0FA51AC541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8522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053D-1FC8-DDA4-8F40-8E84B6E1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GPT-2: Data and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8A097-5EF8-0D0E-4937-BB5A09DD4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WebText</a:t>
            </a:r>
            <a:r>
              <a:rPr lang="en-US" dirty="0"/>
              <a:t> Dataset: Created a new web scrape of pages linked from Reddit with at least 3 karma, as these should be of reasonable quality</a:t>
            </a:r>
          </a:p>
          <a:p>
            <a:pPr lvl="1"/>
            <a:r>
              <a:rPr lang="en-US" dirty="0"/>
              <a:t>Does not require additional manual annotation</a:t>
            </a:r>
          </a:p>
          <a:p>
            <a:pPr lvl="1"/>
            <a:r>
              <a:rPr lang="en-US" dirty="0"/>
              <a:t>Yields 8 million documents (40GB text) from before 2018 after de-duplication and cleaning</a:t>
            </a:r>
          </a:p>
          <a:p>
            <a:pPr lvl="1"/>
            <a:r>
              <a:rPr lang="en-US" dirty="0"/>
              <a:t>Removed Wikipedia, since it is commonly used in test sets</a:t>
            </a:r>
          </a:p>
          <a:p>
            <a:endParaRPr lang="en-US" dirty="0"/>
          </a:p>
          <a:p>
            <a:r>
              <a:rPr lang="en-US" dirty="0"/>
              <a:t>GPT-2 is generatively trained on </a:t>
            </a:r>
            <a:r>
              <a:rPr lang="en-US" dirty="0" err="1"/>
              <a:t>WebText</a:t>
            </a:r>
            <a:r>
              <a:rPr lang="en-US" dirty="0"/>
              <a:t> data and not fine-tuned on anything else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C974-B9D2-4DA9-2997-2AFD96E2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 Architecture and Model Sizes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EA26DD-3806-35FA-251C-5E9CFDC80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Architecture is basically the same as GPT-1 and BERT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D81B5-D6B9-9FEC-2A9E-BB91A81C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19" y="1905000"/>
            <a:ext cx="5738070" cy="2818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0F98C-4D2A-0A8C-1465-E093C0E90AE2}"/>
              </a:ext>
            </a:extLst>
          </p:cNvPr>
          <p:cNvSpPr txBox="1"/>
          <p:nvPr/>
        </p:nvSpPr>
        <p:spPr>
          <a:xfrm flipH="1">
            <a:off x="6017609" y="2667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GPT-1 Size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2D3D2-106A-16D6-20CD-797705F67C34}"/>
              </a:ext>
            </a:extLst>
          </p:cNvPr>
          <p:cNvSpPr txBox="1"/>
          <p:nvPr/>
        </p:nvSpPr>
        <p:spPr>
          <a:xfrm flipH="1">
            <a:off x="6017609" y="308351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BERT Size</a:t>
            </a:r>
          </a:p>
        </p:txBody>
      </p:sp>
    </p:spTree>
    <p:extLst>
      <p:ext uri="{BB962C8B-B14F-4D97-AF65-F5344CB8AC3E}">
        <p14:creationId xmlns:p14="http://schemas.microsoft.com/office/powerpoint/2010/main" val="1372055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876A-C610-6282-4BF7-3104FDEC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GPT-2: Zero shot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CE4EF-248D-9E3D-10B5-FD49348F5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Achieves state-of-art in many tasks without tuning for them</a:t>
            </a:r>
          </a:p>
          <a:p>
            <a:endParaRPr lang="en-US" dirty="0"/>
          </a:p>
          <a:p>
            <a:r>
              <a:rPr lang="en-US" dirty="0"/>
              <a:t>Performs much worse than state-of-art in summarization and translation (though can effectively translate word for word)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948BF-644F-3D7E-C218-811C4D88D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31" y="990600"/>
            <a:ext cx="9496338" cy="2642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556732-A653-EA2E-1E47-D95F3EAB9B41}"/>
              </a:ext>
            </a:extLst>
          </p:cNvPr>
          <p:cNvSpPr txBox="1"/>
          <p:nvPr/>
        </p:nvSpPr>
        <p:spPr>
          <a:xfrm>
            <a:off x="1219200" y="3633132"/>
            <a:ext cx="471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Perplexity (PPL) is 2^entropy; 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3631319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93F0-87A4-93A5-6943-D332B904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F9AB4-4415-968F-7A58-3DEF69D2E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645AE4-D8E4-A322-9463-A60AF0FF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4" y="15240"/>
            <a:ext cx="11375472" cy="68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19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679B-BC98-B06D-72BD-B3D0018A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FDEE3-A048-474B-98CB-4B45FEBB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1910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See many more examples in the paper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6BC55-5CC0-4E58-D1C6-8C5DFB3A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29381"/>
            <a:ext cx="6069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7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7BCD-9CCD-E573-3691-A8FF4D2FE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 log-linear improvement with model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F482D-0D63-37F9-397F-029FA9C4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5943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Conclusion: “The diversity of tasks the model is able to perform in a zero-shot setting suggests that </a:t>
            </a:r>
            <a:r>
              <a:rPr lang="en-US" b="1" dirty="0"/>
              <a:t>high-capacity models trained to maximize the likelihood of a sufficiently varied text corpus begin to learn how to perform a surprising amount of tasks without the need for explicit supervision</a:t>
            </a:r>
            <a:r>
              <a:rPr lang="en-US" dirty="0"/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BFED2-DD5C-500F-056C-46BE27979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444355"/>
            <a:ext cx="3993160" cy="42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5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97C54-B97F-31B4-5F9A-4F5D228B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the Open AI board room…</a:t>
            </a:r>
          </a:p>
        </p:txBody>
      </p:sp>
      <p:pic>
        <p:nvPicPr>
          <p:cNvPr id="2050" name="Picture 2" descr=" OK, WE WILL TRAIN A MODEL WITH; 100 BILLION PARAMETERS | image tagged in 1 million dollars | made w/ Imgflip meme maker">
            <a:extLst>
              <a:ext uri="{FF2B5EF4-FFF2-40B4-BE49-F238E27FC236}">
                <a16:creationId xmlns:a16="http://schemas.microsoft.com/office/drawing/2014/main" id="{9172693B-7F13-B34C-D163-458F47FC86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63" y="1524000"/>
            <a:ext cx="1157899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82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7F0DA-080A-2582-69C1-F31341CF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</a:t>
            </a:r>
            <a:r>
              <a:rPr lang="en-US" dirty="0" err="1"/>
              <a:t>OpenAI</a:t>
            </a:r>
            <a:r>
              <a:rPr lang="en-US" dirty="0"/>
              <a:t> board room…</a:t>
            </a:r>
          </a:p>
        </p:txBody>
      </p:sp>
      <p:pic>
        <p:nvPicPr>
          <p:cNvPr id="4" name="Recording">
            <a:hlinkClick r:id="" action="ppaction://media"/>
            <a:extLst>
              <a:ext uri="{FF2B5EF4-FFF2-40B4-BE49-F238E27FC236}">
                <a16:creationId xmlns:a16="http://schemas.microsoft.com/office/drawing/2014/main" id="{18D77402-3B58-5956-2D83-5AEC1F234C30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2" end="639.64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3186374"/>
            <a:ext cx="609600" cy="609600"/>
          </a:xfrm>
        </p:spPr>
      </p:pic>
      <p:pic>
        <p:nvPicPr>
          <p:cNvPr id="1026" name="Picture 2" descr="ONE MILLION DOLLARS |  WE WILL TRAIN A NETWORK WITH; ONE MILLION PARAMETERS | image tagged in one million dollars | made w/ Imgflip meme maker">
            <a:extLst>
              <a:ext uri="{FF2B5EF4-FFF2-40B4-BE49-F238E27FC236}">
                <a16:creationId xmlns:a16="http://schemas.microsoft.com/office/drawing/2014/main" id="{99C1714E-DEE3-DC90-BBAF-7C98D165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9" y="942451"/>
            <a:ext cx="5891981" cy="59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D0835-1959-03CB-492D-E3A3BAB57802}"/>
              </a:ext>
            </a:extLst>
          </p:cNvPr>
          <p:cNvSpPr txBox="1"/>
          <p:nvPr/>
        </p:nvSpPr>
        <p:spPr>
          <a:xfrm>
            <a:off x="6324600" y="914400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https://www.youtube.com/watch?v=EJR1H5tf5wE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97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521F0-C939-F42C-C447-7DCC9BCEC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 (Brown et al. 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770E9-3FEA-69E5-AC62-8F3CB21AF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42A2EF-E823-1F5A-2769-2B3257B3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60120"/>
            <a:ext cx="8288323" cy="53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97FC-4F19-A950-0CE6-0AE40C83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38575-5DFA-8BE8-0D64-C2C3D555B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109728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Foundation models</a:t>
            </a:r>
            <a:r>
              <a:rPr lang="en-US" dirty="0"/>
              <a:t>: Models that are trained on exorbitant data and compute on a broad task, either for general purpose use or adaption to other tasks</a:t>
            </a:r>
          </a:p>
          <a:p>
            <a:endParaRPr lang="en-US" dirty="0"/>
          </a:p>
          <a:p>
            <a:r>
              <a:rPr lang="en-US" dirty="0"/>
              <a:t>Key questions for foundation models are </a:t>
            </a:r>
          </a:p>
          <a:p>
            <a:pPr lvl="1"/>
            <a:r>
              <a:rPr lang="en-US" dirty="0"/>
              <a:t>How to train them (what architecture, what data, what objective)</a:t>
            </a:r>
          </a:p>
          <a:p>
            <a:pPr lvl="1"/>
            <a:r>
              <a:rPr lang="en-US" dirty="0"/>
              <a:t>How to apply them, e.g. </a:t>
            </a:r>
          </a:p>
          <a:p>
            <a:pPr lvl="2"/>
            <a:r>
              <a:rPr lang="en-US" dirty="0"/>
              <a:t>Zero-shot: apply to new tasks without any training examples for those specific tasks</a:t>
            </a:r>
          </a:p>
          <a:p>
            <a:pPr lvl="2"/>
            <a:r>
              <a:rPr lang="en-US" dirty="0"/>
              <a:t>Linear probe: train a linear model on the features</a:t>
            </a:r>
          </a:p>
          <a:p>
            <a:pPr lvl="2"/>
            <a:r>
              <a:rPr lang="en-US" dirty="0"/>
              <a:t>Fine-tune: adjust the entire network to perform better in the target task</a:t>
            </a:r>
          </a:p>
          <a:p>
            <a:endParaRPr lang="en-US" dirty="0"/>
          </a:p>
          <a:p>
            <a:r>
              <a:rPr lang="en-US" dirty="0"/>
              <a:t>We previously saw two examples of foundation models suitable for fine-tuning</a:t>
            </a:r>
          </a:p>
          <a:p>
            <a:pPr lvl="1"/>
            <a:r>
              <a:rPr lang="en-US" dirty="0"/>
              <a:t>ImageNet pretrained models for vision</a:t>
            </a:r>
          </a:p>
          <a:p>
            <a:pPr lvl="1"/>
            <a:r>
              <a:rPr lang="en-US" dirty="0"/>
              <a:t>BERT for language</a:t>
            </a:r>
          </a:p>
          <a:p>
            <a:endParaRPr lang="en-US" dirty="0"/>
          </a:p>
          <a:p>
            <a:r>
              <a:rPr lang="en-US" dirty="0"/>
              <a:t>We will now learn about two more famous models that can do zero shot</a:t>
            </a:r>
          </a:p>
          <a:p>
            <a:pPr lvl="1"/>
            <a:r>
              <a:rPr lang="en-US" dirty="0"/>
              <a:t>CLIP: </a:t>
            </a:r>
            <a:r>
              <a:rPr lang="en-US" b="1" dirty="0"/>
              <a:t>C</a:t>
            </a:r>
            <a:r>
              <a:rPr lang="en-US" dirty="0"/>
              <a:t>ontrastive </a:t>
            </a:r>
            <a:r>
              <a:rPr lang="en-US" b="1" dirty="0"/>
              <a:t>L</a:t>
            </a:r>
            <a:r>
              <a:rPr lang="en-US" dirty="0"/>
              <a:t>anguage-</a:t>
            </a:r>
            <a:r>
              <a:rPr lang="en-US" b="1" dirty="0"/>
              <a:t>I</a:t>
            </a:r>
            <a:r>
              <a:rPr lang="en-US" dirty="0"/>
              <a:t>mage </a:t>
            </a:r>
            <a:r>
              <a:rPr lang="en-US" b="1" dirty="0"/>
              <a:t>P</a:t>
            </a:r>
            <a:r>
              <a:rPr lang="en-US" dirty="0"/>
              <a:t>retraining for Vision</a:t>
            </a:r>
          </a:p>
          <a:p>
            <a:pPr lvl="1"/>
            <a:r>
              <a:rPr lang="en-US" dirty="0"/>
              <a:t>GPT: </a:t>
            </a:r>
            <a:r>
              <a:rPr lang="en-US" b="1" dirty="0"/>
              <a:t>G</a:t>
            </a:r>
            <a:r>
              <a:rPr lang="en-US" dirty="0"/>
              <a:t>enerative </a:t>
            </a:r>
            <a:r>
              <a:rPr lang="en-US" b="1" dirty="0"/>
              <a:t>P</a:t>
            </a:r>
            <a:r>
              <a:rPr lang="en-US" dirty="0"/>
              <a:t>retraining </a:t>
            </a:r>
            <a:r>
              <a:rPr lang="en-US" b="1" dirty="0"/>
              <a:t>M</a:t>
            </a:r>
            <a:r>
              <a:rPr lang="en-US" dirty="0"/>
              <a:t>odels for Language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86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56D8D-CAB1-4FB2-F489-C36DB227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and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CB7D5-BFDA-5D8B-DCFA-3FFA23E4C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B6F67-857E-26F6-AA34-3C7EB69CD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1141961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F398-6C74-8186-8622-C6AAC737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31C50-CC27-007D-AF8A-E0D8450A9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B635B-1962-1407-8FB9-F0A765A2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66900"/>
            <a:ext cx="112776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22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09D2-3A8E-DD53-CF3F-2EEE8D58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0E4C7-4583-0F61-75A1-277B9CB4D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34959"/>
            <a:ext cx="30480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List price of compute to train GPT-3 175B: ~$4.5M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F7B4E-47BE-FB6E-BEA6-4C2A5B0F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371600"/>
            <a:ext cx="8564445" cy="51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55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EB170-3954-9688-5BB1-3E02EA6EB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1600200"/>
            <a:ext cx="3886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Few-shot “In Context Learning”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FAB15-7F2C-7F63-3E4E-4DCF0448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4091"/>
            <a:ext cx="7348756" cy="65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55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6992-7BFD-8AFE-A3F9-D3575861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DA5F-59D4-63AB-62BE-7EA591A3D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7735E1-8269-F5EE-2753-0B8E56785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" y="840765"/>
            <a:ext cx="9932565" cy="5637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D06B2-4236-ED6E-1392-0D0B5D7037BA}"/>
              </a:ext>
            </a:extLst>
          </p:cNvPr>
          <p:cNvSpPr txBox="1"/>
          <p:nvPr/>
        </p:nvSpPr>
        <p:spPr>
          <a:xfrm>
            <a:off x="9838531" y="6110923"/>
            <a:ext cx="145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GPT-2 scale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E7D30A-9DA3-F64E-891F-06BA5F208707}"/>
              </a:ext>
            </a:extLst>
          </p:cNvPr>
          <p:cNvCxnSpPr/>
          <p:nvPr/>
        </p:nvCxnSpPr>
        <p:spPr>
          <a:xfrm flipH="1" flipV="1">
            <a:off x="9525000" y="5845479"/>
            <a:ext cx="381000" cy="280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5A85F9-FD1E-D539-E1E0-09DC02B46A79}"/>
              </a:ext>
            </a:extLst>
          </p:cNvPr>
          <p:cNvSpPr txBox="1"/>
          <p:nvPr/>
        </p:nvSpPr>
        <p:spPr>
          <a:xfrm>
            <a:off x="2286000" y="6490879"/>
            <a:ext cx="699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Accuracy on a simple task to remove random symbols from a word</a:t>
            </a:r>
          </a:p>
        </p:txBody>
      </p:sp>
    </p:spTree>
    <p:extLst>
      <p:ext uri="{BB962C8B-B14F-4D97-AF65-F5344CB8AC3E}">
        <p14:creationId xmlns:p14="http://schemas.microsoft.com/office/powerpoint/2010/main" val="2563617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3AED-531F-6429-DB02-EF2B56DC0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GPT-3: zero-shot performance increases with scale, but few-shot increases even faster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D1600-86C5-14DB-CE94-EC6F5983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387" y="1600200"/>
            <a:ext cx="9429226" cy="49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8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E171-106A-BFF7-F8A1-34A61D91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GPT-3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64550-6467-DF07-9E75-B785B7E25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91000"/>
            <a:ext cx="9220200" cy="19351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Average performance of few-shot is about the same as fine-tuned BERT-Large, but varies by task</a:t>
            </a:r>
          </a:p>
          <a:p>
            <a:r>
              <a:rPr lang="en-US" dirty="0"/>
              <a:t>Per-task specialized SOTA models are still best</a:t>
            </a:r>
          </a:p>
          <a:p>
            <a:r>
              <a:rPr lang="en-US" dirty="0"/>
              <a:t>But don’t underestimate the importance of flexibility!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948AB-838A-1018-296E-917C0D03E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94" y="1090985"/>
            <a:ext cx="8221211" cy="289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80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D8F3B-675C-D281-8C9A-92E32A6C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B305-C7E6-A236-00FE-BBCA07D1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FEDC1-1CC9-D1DF-47DD-CE951FE7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45" y="480269"/>
            <a:ext cx="9060110" cy="58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20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96F1-472E-B265-91A6-B376CB25E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 Arithmetic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766D9-4981-1D81-0B27-FC62C733A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2AA50-CDB5-DF71-0F2A-0B1D999F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025047"/>
            <a:ext cx="8623883" cy="1367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EE1F7-3A1E-3741-643B-D978450F8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590800"/>
            <a:ext cx="6576969" cy="41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81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91B26-5110-3697-4A54-02374BB28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C912-A1EE-4B9B-7109-ED9C662A1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920F7-D7A3-6838-138E-EC46979CB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8" y="0"/>
            <a:ext cx="8728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6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2C271-D297-91E4-2409-BDB68ED7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CLIP: Learning Transferrable Models from Natural Language Supervision (Radford et al. 2021)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450C1-431B-CFD2-DF01-32289CFFFAE8}"/>
              </a:ext>
            </a:extLst>
          </p:cNvPr>
          <p:cNvSpPr txBox="1"/>
          <p:nvPr/>
        </p:nvSpPr>
        <p:spPr>
          <a:xfrm>
            <a:off x="104333" y="646291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pdf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77812-2248-AFBF-8BFC-5D48CDA1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41" y="1676400"/>
            <a:ext cx="11125200" cy="403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1803E7-00EB-A8E1-7A97-76B7E79D1501}"/>
              </a:ext>
            </a:extLst>
          </p:cNvPr>
          <p:cNvSpPr txBox="1"/>
          <p:nvPr/>
        </p:nvSpPr>
        <p:spPr>
          <a:xfrm>
            <a:off x="2743200" y="5833860"/>
            <a:ext cx="8178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First key idea</a:t>
            </a:r>
            <a:r>
              <a:rPr lang="en-US" sz="2800" dirty="0"/>
              <a:t>: use a text encoder as a classifier</a:t>
            </a:r>
          </a:p>
        </p:txBody>
      </p:sp>
    </p:spTree>
    <p:extLst>
      <p:ext uri="{BB962C8B-B14F-4D97-AF65-F5344CB8AC3E}">
        <p14:creationId xmlns:p14="http://schemas.microsoft.com/office/powerpoint/2010/main" val="2722556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EEB6-F444-AE3A-658B-6A0FBF18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learn from the GPT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20ECE-852B-ACBE-CBE9-0470672AE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10210800" cy="5135563"/>
          </a:xfrm>
        </p:spPr>
        <p:txBody>
          <a:bodyPr>
            <a:normAutofit fontScale="92500"/>
          </a:bodyPr>
          <a:lstStyle/>
          <a:p>
            <a:r>
              <a:rPr lang="en-US" dirty="0"/>
              <a:t>GPT: generative-pretraining (GPT) is effective for large language models</a:t>
            </a:r>
          </a:p>
          <a:p>
            <a:pPr lvl="1"/>
            <a:r>
              <a:rPr lang="en-US" dirty="0"/>
              <a:t>Learns to predict the next word given preceding words</a:t>
            </a:r>
          </a:p>
          <a:p>
            <a:endParaRPr lang="en-US" dirty="0"/>
          </a:p>
          <a:p>
            <a:r>
              <a:rPr lang="en-US" dirty="0"/>
              <a:t>GPT-2: GPT models can perform reasonable zero-shot task performance with larger models trained on more data</a:t>
            </a:r>
          </a:p>
          <a:p>
            <a:endParaRPr lang="en-US" dirty="0"/>
          </a:p>
          <a:p>
            <a:r>
              <a:rPr lang="en-US" dirty="0"/>
              <a:t>GPT-3: Even larger GPT models trained on even more data are good at many tasks, especially text generation, and can be “trained” at inference time with in-context examples</a:t>
            </a:r>
          </a:p>
        </p:txBody>
      </p:sp>
    </p:spTree>
    <p:extLst>
      <p:ext uri="{BB962C8B-B14F-4D97-AF65-F5344CB8AC3E}">
        <p14:creationId xmlns:p14="http://schemas.microsoft.com/office/powerpoint/2010/main" val="524326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F191-D22D-40A4-F8F7-52F1751E8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0025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GPT3 -&gt; ChatGPT: Reinforcement Learning from Human Feedback (</a:t>
            </a:r>
            <a:r>
              <a:rPr lang="en-US" b="1" dirty="0"/>
              <a:t>RLHF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BF2DD-EAC4-8854-D949-5158670B1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Human feedback on multiple outputs used to create a “quality” scorer and tune the model to give higher quality responses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91E79D7C-BDF4-E951-CE33-076564ABE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99" y="2770490"/>
            <a:ext cx="5592861" cy="399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6CD213-0FA9-1529-5206-7C7BCC4C3A38}"/>
              </a:ext>
            </a:extLst>
          </p:cNvPr>
          <p:cNvSpPr txBox="1"/>
          <p:nvPr/>
        </p:nvSpPr>
        <p:spPr>
          <a:xfrm>
            <a:off x="7918515" y="6581001"/>
            <a:ext cx="41446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https://commons.wikimedia.org/wiki/File:RLHF_diagram.svg</a:t>
            </a:r>
          </a:p>
        </p:txBody>
      </p:sp>
    </p:spTree>
    <p:extLst>
      <p:ext uri="{BB962C8B-B14F-4D97-AF65-F5344CB8AC3E}">
        <p14:creationId xmlns:p14="http://schemas.microsoft.com/office/powerpoint/2010/main" val="47993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6C996-612A-9A0D-826D-9A3BF27E5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18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much of our thoughts and conversation are just next word prediction?</a:t>
            </a:r>
          </a:p>
        </p:txBody>
      </p:sp>
    </p:spTree>
    <p:extLst>
      <p:ext uri="{BB962C8B-B14F-4D97-AF65-F5344CB8AC3E}">
        <p14:creationId xmlns:p14="http://schemas.microsoft.com/office/powerpoint/2010/main" val="430737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8EF76-7792-0F32-01C9-1EB311F21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GPT-3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117DF-7C65-0E59-49EF-0D12AD0CB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Chat GPT </a:t>
            </a:r>
            <a:r>
              <a:rPr lang="en-US" dirty="0"/>
              <a:t>further incorporates RLHF (“reinforcement learning from human feedback”) and other tuning</a:t>
            </a:r>
          </a:p>
          <a:p>
            <a:r>
              <a:rPr lang="en-US" b="1" dirty="0"/>
              <a:t>VLMs</a:t>
            </a:r>
            <a:r>
              <a:rPr lang="en-US" dirty="0"/>
              <a:t> (vision language models) proliferate, including Flamingo, Florence, </a:t>
            </a:r>
            <a:r>
              <a:rPr lang="en-US" dirty="0" err="1"/>
              <a:t>LLaVA</a:t>
            </a:r>
            <a:r>
              <a:rPr lang="en-US" dirty="0"/>
              <a:t>, BLIP, and Unified IO</a:t>
            </a:r>
          </a:p>
          <a:p>
            <a:r>
              <a:rPr lang="en-US" b="1" dirty="0"/>
              <a:t>GPT-4v</a:t>
            </a:r>
            <a:r>
              <a:rPr lang="en-US" dirty="0"/>
              <a:t> has rumored 1.3T params with training cost of $100M and incorporates image models</a:t>
            </a:r>
          </a:p>
          <a:p>
            <a:r>
              <a:rPr lang="en-US" b="1" dirty="0"/>
              <a:t>Co-pilot</a:t>
            </a:r>
            <a:r>
              <a:rPr lang="en-US" dirty="0"/>
              <a:t> and other coding assistants emerges as an important application of GPT</a:t>
            </a:r>
          </a:p>
          <a:p>
            <a:r>
              <a:rPr lang="en-US" b="1" dirty="0"/>
              <a:t>Other LLMs </a:t>
            </a:r>
            <a:r>
              <a:rPr lang="en-US" dirty="0"/>
              <a:t>proliferate including Mistral, Gemini, and Llama</a:t>
            </a:r>
          </a:p>
          <a:p>
            <a:r>
              <a:rPr lang="en-US" b="1" dirty="0"/>
              <a:t>Visual programming</a:t>
            </a:r>
            <a:r>
              <a:rPr lang="en-US" dirty="0"/>
              <a:t>, generating code that calls pretrained models, emerges as an alternative to multimodal/multitask single models</a:t>
            </a:r>
          </a:p>
        </p:txBody>
      </p:sp>
    </p:spTree>
    <p:extLst>
      <p:ext uri="{BB962C8B-B14F-4D97-AF65-F5344CB8AC3E}">
        <p14:creationId xmlns:p14="http://schemas.microsoft.com/office/powerpoint/2010/main" val="560173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BA86-3AAC-4D15-BBB0-DE98CFB1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Q3-4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198F5-8FC0-1C6E-7151-9D1D339B7205}"/>
              </a:ext>
            </a:extLst>
          </p:cNvPr>
          <p:cNvSpPr txBox="1"/>
          <p:nvPr/>
        </p:nvSpPr>
        <p:spPr>
          <a:xfrm>
            <a:off x="3200400" y="1066800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2"/>
              </a:rPr>
              <a:t>https://tinyurl.com/AML441-L20</a:t>
            </a:r>
            <a:r>
              <a:rPr lang="en-US" sz="3600" dirty="0"/>
              <a:t> </a:t>
            </a:r>
          </a:p>
        </p:txBody>
      </p:sp>
      <p:pic>
        <p:nvPicPr>
          <p:cNvPr id="4" name="Picture 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06BF1DAC-F3D6-07AF-3716-A9684B29F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33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29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9313-6A67-9D13-6A97-5EBE48D5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Scaling Laws and Limits: GPT 4 and beyond by Zhen Zhu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58410-5988-8F53-33DD-179014C49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54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A360-A2BE-D41D-8139-F952D9CCE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D7AA-0013-7525-F40A-8B69C12A4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predict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compute?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D6E7F-4694-8D69-A8E3-4C8160478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62" y="4007897"/>
            <a:ext cx="10972800" cy="1747651"/>
          </a:xfrm>
        </p:spPr>
        <p:txBody>
          <a:bodyPr>
            <a:normAutofit/>
          </a:bodyPr>
          <a:lstStyle/>
          <a:p>
            <a:r>
              <a:rPr lang="en-US" altLang="zh-CN" dirty="0"/>
              <a:t>Scaling</a:t>
            </a:r>
            <a:r>
              <a:rPr lang="zh-CN" altLang="en-US" dirty="0"/>
              <a:t> </a:t>
            </a:r>
            <a:r>
              <a:rPr lang="en-US" altLang="zh-CN" dirty="0"/>
              <a:t>law:</a:t>
            </a:r>
          </a:p>
          <a:p>
            <a:pPr lvl="1"/>
            <a:r>
              <a:rPr lang="en-US" altLang="zh-CN" b="1" dirty="0"/>
              <a:t>Test</a:t>
            </a:r>
            <a:r>
              <a:rPr lang="zh-CN" altLang="en-US" b="1" dirty="0"/>
              <a:t> </a:t>
            </a:r>
            <a:r>
              <a:rPr lang="en-US" altLang="zh-CN" b="1" dirty="0"/>
              <a:t>l</a:t>
            </a:r>
            <a:r>
              <a:rPr lang="en-US" b="1" dirty="0"/>
              <a:t>oss follows simple power laws</a:t>
            </a:r>
            <a:r>
              <a:rPr lang="en-US" dirty="0"/>
              <a:t> in parameters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en-US" dirty="0"/>
              <a:t>, data tokens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en-US" dirty="0"/>
              <a:t>, and </a:t>
            </a:r>
            <a:r>
              <a:rPr lang="en-US" altLang="zh-CN" dirty="0"/>
              <a:t>minimum</a:t>
            </a:r>
            <a:r>
              <a:rPr lang="zh-CN" altLang="en-US" dirty="0"/>
              <a:t> </a:t>
            </a:r>
            <a:r>
              <a:rPr lang="en-US" dirty="0"/>
              <a:t>training compute</a:t>
            </a:r>
            <a:r>
              <a:rPr lang="zh-CN" altLang="en-US" dirty="0"/>
              <a:t> </a:t>
            </a:r>
            <a:r>
              <a:rPr lang="en-US" altLang="zh-CN" dirty="0" err="1"/>
              <a:t>C_min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735F0-D678-C176-F3B2-2A76706F83B3}"/>
              </a:ext>
            </a:extLst>
          </p:cNvPr>
          <p:cNvSpPr txBox="1"/>
          <p:nvPr/>
        </p:nvSpPr>
        <p:spPr>
          <a:xfrm>
            <a:off x="838200" y="6107668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[Kaplan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dirty="0"/>
              <a:t>Scaling Laws for Neural Language Models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2020]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F11BB-1BE4-0468-3458-62342E7132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4829" b="27646"/>
          <a:stretch>
            <a:fillRect/>
          </a:stretch>
        </p:blipFill>
        <p:spPr>
          <a:xfrm>
            <a:off x="1124830" y="1157793"/>
            <a:ext cx="411342" cy="242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9715-61BA-766E-8EB5-B1B345C99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930" y="2757993"/>
            <a:ext cx="1219200" cy="241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3CA1A-F0FD-A51B-6B17-5E8299EFAC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380" r="31640" b="27646"/>
          <a:stretch>
            <a:fillRect/>
          </a:stretch>
        </p:blipFill>
        <p:spPr>
          <a:xfrm>
            <a:off x="1539791" y="1175135"/>
            <a:ext cx="2543537" cy="242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EB2838-21C9-CEC0-F78F-2A29CCFDC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21" b="27646"/>
          <a:stretch>
            <a:fillRect/>
          </a:stretch>
        </p:blipFill>
        <p:spPr>
          <a:xfrm>
            <a:off x="4451404" y="1181440"/>
            <a:ext cx="2543537" cy="242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DBEEE3-EACA-0808-67EB-53679E1A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08" r="63413" b="27646"/>
          <a:stretch>
            <a:fillRect/>
          </a:stretch>
        </p:blipFill>
        <p:spPr>
          <a:xfrm>
            <a:off x="7363017" y="1233993"/>
            <a:ext cx="2543537" cy="24236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391E76-5731-B502-297B-F00975629444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9434603" y="2834193"/>
            <a:ext cx="932327" cy="4479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5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AE39C-6C45-56AD-B216-A4BE6777A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8A18-1739-F883-5881-A48FA7C02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Loss has weak dependence on architectures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4D259-2710-D523-17FC-14025DE1BBEC}"/>
              </a:ext>
            </a:extLst>
          </p:cNvPr>
          <p:cNvSpPr txBox="1"/>
          <p:nvPr/>
        </p:nvSpPr>
        <p:spPr>
          <a:xfrm>
            <a:off x="838200" y="6107668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[Kaplan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dirty="0"/>
              <a:t>Scaling Laws for Neural Language Models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2020]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F8AFF-9117-F96D-5589-D8578C298A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691"/>
          <a:stretch>
            <a:fillRect/>
          </a:stretch>
        </p:blipFill>
        <p:spPr>
          <a:xfrm>
            <a:off x="76200" y="2384151"/>
            <a:ext cx="11740424" cy="2943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B910C-2C75-E6B6-E972-6B3972043D1A}"/>
              </a:ext>
            </a:extLst>
          </p:cNvPr>
          <p:cNvSpPr txBox="1"/>
          <p:nvPr/>
        </p:nvSpPr>
        <p:spPr>
          <a:xfrm>
            <a:off x="6172200" y="1046746"/>
            <a:ext cx="3282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solidFill>
                  <a:schemeClr val="accent1"/>
                </a:solidFill>
              </a:rPr>
              <a:t>n_layer</a:t>
            </a:r>
            <a:r>
              <a:rPr lang="en-US" altLang="zh-CN" sz="1200" dirty="0">
                <a:solidFill>
                  <a:schemeClr val="accent1"/>
                </a:solidFill>
              </a:rPr>
              <a:t>: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number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of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total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layers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in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Transformer</a:t>
            </a:r>
          </a:p>
          <a:p>
            <a:r>
              <a:rPr lang="en-US" altLang="zh-CN" sz="1200" dirty="0" err="1">
                <a:solidFill>
                  <a:schemeClr val="accent1"/>
                </a:solidFill>
              </a:rPr>
              <a:t>n_head</a:t>
            </a:r>
            <a:r>
              <a:rPr lang="en-US" altLang="zh-CN" sz="1200" dirty="0">
                <a:solidFill>
                  <a:schemeClr val="accent1"/>
                </a:solidFill>
              </a:rPr>
              <a:t>: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number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of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heads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per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layer</a:t>
            </a:r>
          </a:p>
          <a:p>
            <a:r>
              <a:rPr lang="en-US" altLang="zh-CN" sz="1200" dirty="0" err="1">
                <a:solidFill>
                  <a:schemeClr val="accent1"/>
                </a:solidFill>
              </a:rPr>
              <a:t>d_ff</a:t>
            </a:r>
            <a:r>
              <a:rPr lang="en-US" altLang="zh-CN" sz="1200" dirty="0">
                <a:solidFill>
                  <a:schemeClr val="accent1"/>
                </a:solidFill>
              </a:rPr>
              <a:t>: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feed-forward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layer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dimension</a:t>
            </a:r>
          </a:p>
          <a:p>
            <a:r>
              <a:rPr lang="en-US" altLang="zh-CN" sz="1200" dirty="0" err="1">
                <a:solidFill>
                  <a:schemeClr val="accent1"/>
                </a:solidFill>
              </a:rPr>
              <a:t>d_attn</a:t>
            </a:r>
            <a:r>
              <a:rPr lang="en-US" altLang="zh-CN" sz="1200" dirty="0">
                <a:solidFill>
                  <a:schemeClr val="accent1"/>
                </a:solidFill>
              </a:rPr>
              <a:t>: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attention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projection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layer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dimension</a:t>
            </a:r>
          </a:p>
          <a:p>
            <a:r>
              <a:rPr lang="en-US" altLang="zh-CN" sz="1200" dirty="0" err="1">
                <a:solidFill>
                  <a:schemeClr val="accent1"/>
                </a:solidFill>
              </a:rPr>
              <a:t>d_model</a:t>
            </a:r>
            <a:r>
              <a:rPr lang="en-US" altLang="zh-CN" sz="1200" dirty="0">
                <a:solidFill>
                  <a:schemeClr val="accent1"/>
                </a:solidFill>
              </a:rPr>
              <a:t>: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residual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stream</a:t>
            </a:r>
            <a:r>
              <a:rPr lang="zh-CN" altLang="en-US" sz="1200" dirty="0">
                <a:solidFill>
                  <a:schemeClr val="accent1"/>
                </a:solidFill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</a:rPr>
              <a:t>dimension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27C9D-2657-F77C-6821-AF46044A3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414287"/>
            <a:ext cx="2667000" cy="2805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C3EB-C67E-E631-E216-7FBB3A92D093}"/>
              </a:ext>
            </a:extLst>
          </p:cNvPr>
          <p:cNvSpPr txBox="1"/>
          <p:nvPr/>
        </p:nvSpPr>
        <p:spPr>
          <a:xfrm>
            <a:off x="3961534" y="5345668"/>
            <a:ext cx="4268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kept</a:t>
            </a:r>
            <a:r>
              <a:rPr lang="zh-CN" altLang="en-US" dirty="0"/>
              <a:t> </a:t>
            </a:r>
            <a:r>
              <a:rPr lang="en-US" altLang="zh-CN" dirty="0"/>
              <a:t>fixed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51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66973-DCF3-C981-F33B-D78508A24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4739-1E71-7C3A-E31B-93C915DAA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Large models are more sample efficient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3B42C-F871-4775-4BFD-1019A1197053}"/>
              </a:ext>
            </a:extLst>
          </p:cNvPr>
          <p:cNvSpPr txBox="1"/>
          <p:nvPr/>
        </p:nvSpPr>
        <p:spPr>
          <a:xfrm>
            <a:off x="838200" y="6107668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[Kaplan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dirty="0"/>
              <a:t>Scaling Laws for Neural Language Models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2020]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7EF9D-9AFD-5546-2F7A-64B83CC8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2" r="53399" b="14986"/>
          <a:stretch>
            <a:fillRect/>
          </a:stretch>
        </p:blipFill>
        <p:spPr>
          <a:xfrm>
            <a:off x="2971800" y="1127034"/>
            <a:ext cx="5105400" cy="460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2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A1A92-CD2E-EA9F-3DC2-CAF4E50B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GPT-4</a:t>
            </a:r>
            <a:r>
              <a:rPr lang="zh-CN" altLang="en-US" dirty="0"/>
              <a:t> </a:t>
            </a:r>
            <a:r>
              <a:rPr lang="en-US" altLang="zh-CN" dirty="0"/>
              <a:t>works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predicted from scaling law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2B0F4-38B8-78BA-4877-B7821EE5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762"/>
          <a:stretch>
            <a:fillRect/>
          </a:stretch>
        </p:blipFill>
        <p:spPr>
          <a:xfrm>
            <a:off x="1" y="1600201"/>
            <a:ext cx="60960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566E3-A075-42B2-5FB1-2B243AC365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378"/>
          <a:stretch>
            <a:fillRect/>
          </a:stretch>
        </p:blipFill>
        <p:spPr>
          <a:xfrm>
            <a:off x="5867400" y="1690793"/>
            <a:ext cx="6102914" cy="3109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BB1DD2-E3E1-FFF0-E438-E149BBCB53FB}"/>
              </a:ext>
            </a:extLst>
          </p:cNvPr>
          <p:cNvSpPr txBox="1"/>
          <p:nvPr/>
        </p:nvSpPr>
        <p:spPr>
          <a:xfrm>
            <a:off x="838200" y="6107668"/>
            <a:ext cx="430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[OpenAI.</a:t>
            </a:r>
            <a:r>
              <a:rPr lang="zh-CN" altLang="en-US" dirty="0"/>
              <a:t> </a:t>
            </a:r>
            <a:r>
              <a:rPr lang="en-US" altLang="zh-CN" dirty="0"/>
              <a:t>GPT-4</a:t>
            </a:r>
            <a:r>
              <a:rPr lang="zh-CN" altLang="en-US" dirty="0"/>
              <a:t> </a:t>
            </a:r>
            <a:r>
              <a:rPr lang="en-US" altLang="zh-CN" dirty="0"/>
              <a:t>Technical</a:t>
            </a:r>
            <a:r>
              <a:rPr lang="zh-CN" altLang="en-US" dirty="0"/>
              <a:t> </a:t>
            </a:r>
            <a:r>
              <a:rPr lang="en-US" altLang="zh-CN" dirty="0"/>
              <a:t>Report.</a:t>
            </a:r>
            <a:r>
              <a:rPr lang="zh-CN" altLang="en-US" dirty="0"/>
              <a:t> </a:t>
            </a:r>
            <a:r>
              <a:rPr lang="en-US" altLang="zh-CN" dirty="0"/>
              <a:t>2023]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25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5705-B22C-AF12-DAD1-512105E3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First key idea: </a:t>
            </a:r>
            <a:r>
              <a:rPr lang="en-US" sz="4000" b="1" dirty="0"/>
              <a:t>use a text encoder as a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ABD41-FEB1-CBCF-C3D7-6A1477948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an old idea – words and pictures work goes back to ~2000, but at a smaller scale</a:t>
            </a:r>
          </a:p>
          <a:p>
            <a:endParaRPr lang="en-US" dirty="0"/>
          </a:p>
          <a:p>
            <a:r>
              <a:rPr lang="en-US" dirty="0"/>
              <a:t>Main challenge: How to scale?</a:t>
            </a:r>
          </a:p>
          <a:p>
            <a:pPr lvl="1"/>
            <a:r>
              <a:rPr lang="en-US" dirty="0"/>
              <a:t>Learn from natural language supervision (not tags or class labels)</a:t>
            </a:r>
          </a:p>
          <a:p>
            <a:pPr lvl="1"/>
            <a:r>
              <a:rPr lang="en-US" dirty="0"/>
              <a:t>Scrape 400 million image/text pairs</a:t>
            </a:r>
          </a:p>
          <a:p>
            <a:pPr lvl="1"/>
            <a:r>
              <a:rPr lang="en-US" dirty="0"/>
              <a:t>“Bag of words” language representation</a:t>
            </a:r>
          </a:p>
          <a:p>
            <a:pPr lvl="1"/>
            <a:r>
              <a:rPr lang="en-US" dirty="0"/>
              <a:t>Contrastive objective, instead of predicting exact language</a:t>
            </a:r>
          </a:p>
          <a:p>
            <a:pPr lvl="1"/>
            <a:r>
              <a:rPr lang="en-US" dirty="0"/>
              <a:t>Use transformer architecture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E79EC-F775-841C-6227-1136734E2644}"/>
              </a:ext>
            </a:extLst>
          </p:cNvPr>
          <p:cNvSpPr txBox="1"/>
          <p:nvPr/>
        </p:nvSpPr>
        <p:spPr>
          <a:xfrm>
            <a:off x="2743200" y="583386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1112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E952D-3266-5E0C-BDA5-9E51A617A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22392-AB6A-336D-CFCB-08DED50B8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18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Question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bigger models able to solve all problems?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91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3C5EE-5D9C-4285-C9BF-362CB99D1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CC5D-D5AF-C627-86A3-2B59B4091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Tasks</a:t>
            </a:r>
            <a:r>
              <a:rPr lang="zh-CN" altLang="en-US" dirty="0"/>
              <a:t> </a:t>
            </a:r>
            <a:r>
              <a:rPr lang="en-US" altLang="zh-CN" dirty="0"/>
              <a:t>requiring</a:t>
            </a:r>
            <a:r>
              <a:rPr lang="zh-CN" altLang="en-US" dirty="0"/>
              <a:t> </a:t>
            </a:r>
            <a:r>
              <a:rPr lang="en-US" altLang="zh-CN" dirty="0"/>
              <a:t>reasoning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scaling</a:t>
            </a:r>
            <a:r>
              <a:rPr lang="zh-CN" altLang="en-US" dirty="0"/>
              <a:t> </a:t>
            </a:r>
            <a:r>
              <a:rPr lang="en-US" altLang="zh-CN" dirty="0"/>
              <a:t>LLMs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17A3A-B5FD-4D51-DEC9-194DF814C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Scaling up model size alone has not proved sufficient for</a:t>
            </a:r>
            <a:r>
              <a:rPr lang="zh-CN" altLang="en-US" dirty="0"/>
              <a:t> </a:t>
            </a:r>
            <a:r>
              <a:rPr lang="en-US" altLang="zh-CN" dirty="0"/>
              <a:t>tasks containing</a:t>
            </a:r>
            <a:r>
              <a:rPr lang="zh-CN" altLang="en-US" dirty="0"/>
              <a:t> </a:t>
            </a:r>
            <a:r>
              <a:rPr lang="en-US" altLang="zh-CN" dirty="0"/>
              <a:t>flavors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b="1" dirty="0"/>
              <a:t>mathematical</a:t>
            </a:r>
            <a:r>
              <a:rPr lang="en-US" altLang="zh-CN" dirty="0"/>
              <a:t> or </a:t>
            </a:r>
            <a:r>
              <a:rPr lang="en-US" altLang="zh-CN" b="1" dirty="0"/>
              <a:t>logical</a:t>
            </a:r>
            <a:r>
              <a:rPr lang="en-US" altLang="zh-CN" dirty="0"/>
              <a:t> </a:t>
            </a:r>
            <a:r>
              <a:rPr lang="en-US" altLang="zh-CN" b="1" dirty="0"/>
              <a:t>reasoning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5795E-C01B-5656-E143-687B00063380}"/>
              </a:ext>
            </a:extLst>
          </p:cNvPr>
          <p:cNvSpPr txBox="1"/>
          <p:nvPr/>
        </p:nvSpPr>
        <p:spPr>
          <a:xfrm>
            <a:off x="838200" y="6107668"/>
            <a:ext cx="1076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[Rae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dirty="0"/>
              <a:t>Scaling Language Models: Methods, Analysis</a:t>
            </a:r>
            <a:r>
              <a:rPr lang="zh-CN" altLang="en-US" dirty="0"/>
              <a:t> </a:t>
            </a:r>
            <a:r>
              <a:rPr lang="en-US" dirty="0"/>
              <a:t>&amp; Insights from Training Gopher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2022]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D9794-7FC1-C2D3-FF03-B00EEFCDB7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375"/>
          <a:stretch>
            <a:fillRect/>
          </a:stretch>
        </p:blipFill>
        <p:spPr>
          <a:xfrm>
            <a:off x="1049867" y="2168372"/>
            <a:ext cx="10515600" cy="3006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FD6B9F-8216-7319-7C6B-89F4DCD30B60}"/>
              </a:ext>
            </a:extLst>
          </p:cNvPr>
          <p:cNvSpPr txBox="1"/>
          <p:nvPr/>
        </p:nvSpPr>
        <p:spPr>
          <a:xfrm>
            <a:off x="2078350" y="5271822"/>
            <a:ext cx="8458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Relative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improvement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Gopher</a:t>
            </a:r>
            <a:r>
              <a:rPr lang="zh-CN" altLang="en-US" dirty="0"/>
              <a:t> </a:t>
            </a:r>
            <a:r>
              <a:rPr lang="en-US" altLang="zh-CN" b="1" dirty="0"/>
              <a:t>280B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b="1" dirty="0"/>
              <a:t>7.1B</a:t>
            </a:r>
            <a:r>
              <a:rPr lang="en-US" altLang="zh-CN" dirty="0"/>
              <a:t> over</a:t>
            </a:r>
            <a:r>
              <a:rPr lang="zh-CN" altLang="en-US" dirty="0"/>
              <a:t> </a:t>
            </a:r>
            <a:r>
              <a:rPr lang="en-US" altLang="zh-CN" dirty="0"/>
              <a:t>152 tasks</a:t>
            </a:r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90FB05-053C-FFC0-873A-7289CB472284}"/>
              </a:ext>
            </a:extLst>
          </p:cNvPr>
          <p:cNvSpPr/>
          <p:nvPr/>
        </p:nvSpPr>
        <p:spPr>
          <a:xfrm>
            <a:off x="2895600" y="4495800"/>
            <a:ext cx="381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7B2D45-8A30-9241-CF94-8193561B717B}"/>
              </a:ext>
            </a:extLst>
          </p:cNvPr>
          <p:cNvSpPr/>
          <p:nvPr/>
        </p:nvSpPr>
        <p:spPr>
          <a:xfrm>
            <a:off x="3526367" y="4495800"/>
            <a:ext cx="381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BA3F97-C5E2-E674-2D70-4309423E56F4}"/>
              </a:ext>
            </a:extLst>
          </p:cNvPr>
          <p:cNvSpPr/>
          <p:nvPr/>
        </p:nvSpPr>
        <p:spPr>
          <a:xfrm>
            <a:off x="4800600" y="4495800"/>
            <a:ext cx="381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6224A9-9BA9-775B-E4B0-0EDAB6056022}"/>
              </a:ext>
            </a:extLst>
          </p:cNvPr>
          <p:cNvSpPr/>
          <p:nvPr/>
        </p:nvSpPr>
        <p:spPr>
          <a:xfrm>
            <a:off x="10363200" y="4495800"/>
            <a:ext cx="381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470612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626C4-14DB-DF4A-6804-5B2224870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BE92-5F94-633D-8E63-AD27EEE5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Chain-of-Thought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rescue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5A568-C81C-BC01-8205-D3765DEEE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Idea:</a:t>
            </a:r>
            <a:r>
              <a:rPr lang="zh-CN" altLang="en-US" dirty="0"/>
              <a:t> </a:t>
            </a:r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reasoning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prompt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211B7-9C7C-40E9-0943-CDA549C23814}"/>
              </a:ext>
            </a:extLst>
          </p:cNvPr>
          <p:cNvSpPr txBox="1"/>
          <p:nvPr/>
        </p:nvSpPr>
        <p:spPr>
          <a:xfrm>
            <a:off x="838200" y="6107668"/>
            <a:ext cx="1076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[Wei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dirty="0"/>
              <a:t>Chain-of-Thought Prompting Elicits Reasoning</a:t>
            </a:r>
            <a:r>
              <a:rPr lang="zh-CN" altLang="en-US" dirty="0"/>
              <a:t> </a:t>
            </a:r>
            <a:r>
              <a:rPr lang="en-US" dirty="0"/>
              <a:t>in Large Language Models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2022]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350DC-D535-8FAB-1F74-5BBFC39E3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816316"/>
            <a:ext cx="7772400" cy="42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1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6848D-479E-8256-3F15-243161801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1AD3-FE29-3ED3-432F-76942FA6F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Chain-of-Thought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rescue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28AA5-9A52-C192-309B-91A4E694DE8C}"/>
              </a:ext>
            </a:extLst>
          </p:cNvPr>
          <p:cNvSpPr txBox="1"/>
          <p:nvPr/>
        </p:nvSpPr>
        <p:spPr>
          <a:xfrm>
            <a:off x="838200" y="6107668"/>
            <a:ext cx="1076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[Wei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dirty="0"/>
              <a:t>Chain-of-Thought Prompting Elicits Reasoning</a:t>
            </a:r>
            <a:r>
              <a:rPr lang="zh-CN" altLang="en-US" dirty="0"/>
              <a:t> </a:t>
            </a:r>
            <a:r>
              <a:rPr lang="en-US" dirty="0"/>
              <a:t>in Large Language Models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2022]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C8B6-3A90-48F5-ACB6-23B1B366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19070"/>
            <a:ext cx="3429000" cy="3247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A738DA-BC7A-1147-7CE6-1AA25B729D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8413"/>
          <a:stretch>
            <a:fillRect/>
          </a:stretch>
        </p:blipFill>
        <p:spPr>
          <a:xfrm>
            <a:off x="5943600" y="914400"/>
            <a:ext cx="4953000" cy="301486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91FDAA-A2CC-9610-11D5-9C0EA2DD5A91}"/>
              </a:ext>
            </a:extLst>
          </p:cNvPr>
          <p:cNvSpPr txBox="1">
            <a:spLocks/>
          </p:cNvSpPr>
          <p:nvPr/>
        </p:nvSpPr>
        <p:spPr bwMode="auto">
          <a:xfrm>
            <a:off x="685800" y="4746313"/>
            <a:ext cx="4648200" cy="18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/>
              <a:t>CoT</a:t>
            </a:r>
            <a:r>
              <a:rPr lang="zh-CN" altLang="en-US" sz="2000"/>
              <a:t> </a:t>
            </a:r>
            <a:r>
              <a:rPr lang="en-US" altLang="zh-CN" sz="2000"/>
              <a:t>prompting</a:t>
            </a:r>
            <a:r>
              <a:rPr lang="zh-CN" altLang="en-US" sz="2000"/>
              <a:t> </a:t>
            </a:r>
            <a:r>
              <a:rPr lang="en-US" altLang="zh-CN" sz="2000"/>
              <a:t>is</a:t>
            </a:r>
            <a:r>
              <a:rPr lang="zh-CN" altLang="en-US" sz="2000"/>
              <a:t> </a:t>
            </a:r>
            <a:r>
              <a:rPr lang="en-US" altLang="zh-CN" sz="2000"/>
              <a:t>helpful</a:t>
            </a:r>
            <a:endParaRPr lang="en-US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972C65A-11EA-DEF9-EBE4-0521BCCD4B8D}"/>
              </a:ext>
            </a:extLst>
          </p:cNvPr>
          <p:cNvSpPr txBox="1">
            <a:spLocks/>
          </p:cNvSpPr>
          <p:nvPr/>
        </p:nvSpPr>
        <p:spPr bwMode="auto">
          <a:xfrm>
            <a:off x="5581652" y="4714884"/>
            <a:ext cx="5314948" cy="18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/>
              <a:t>CoT</a:t>
            </a:r>
            <a:r>
              <a:rPr lang="zh-CN" altLang="en-US" sz="2000" dirty="0"/>
              <a:t> </a:t>
            </a:r>
            <a:r>
              <a:rPr lang="en-US" altLang="zh-CN" sz="2000" dirty="0"/>
              <a:t>prompting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an emergent</a:t>
            </a:r>
            <a:r>
              <a:rPr lang="zh-CN" altLang="en-US" sz="2000" dirty="0"/>
              <a:t> </a:t>
            </a:r>
            <a:r>
              <a:rPr lang="en-US" altLang="zh-CN" sz="2000" dirty="0"/>
              <a:t>ability of model scale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6834A6-92E4-C3B6-4034-47B0D07254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114" b="64"/>
          <a:stretch>
            <a:fillRect/>
          </a:stretch>
        </p:blipFill>
        <p:spPr>
          <a:xfrm>
            <a:off x="5829300" y="3902553"/>
            <a:ext cx="5181600" cy="7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90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422A73E-B643-C5F7-13C3-C448279DB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2DF0-267F-ED45-0B7F-206D2F938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Chain-of-Thoughts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62AC5-BFA9-3884-A932-9D11BB959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980" b="11417"/>
          <a:stretch>
            <a:fillRect/>
          </a:stretch>
        </p:blipFill>
        <p:spPr>
          <a:xfrm>
            <a:off x="3733800" y="912019"/>
            <a:ext cx="4343400" cy="4970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AB6212-8BD7-EFFA-AFB1-9E9F9C60DFDF}"/>
              </a:ext>
            </a:extLst>
          </p:cNvPr>
          <p:cNvSpPr txBox="1"/>
          <p:nvPr/>
        </p:nvSpPr>
        <p:spPr>
          <a:xfrm>
            <a:off x="838200" y="6107668"/>
            <a:ext cx="1076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[OpenAI.</a:t>
            </a:r>
            <a:r>
              <a:rPr lang="zh-CN" altLang="en-US" dirty="0"/>
              <a:t> </a:t>
            </a:r>
            <a:r>
              <a:rPr lang="en-US" dirty="0"/>
              <a:t>Learning to reason with LLMs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September,</a:t>
            </a:r>
            <a:r>
              <a:rPr lang="zh-CN" altLang="en-US" dirty="0"/>
              <a:t> </a:t>
            </a:r>
            <a:r>
              <a:rPr lang="en-US" altLang="zh-CN" dirty="0"/>
              <a:t>2024]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228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CC268-1ECF-3E3B-628E-BFBB8DA43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4ADA-F786-DC29-024B-F167F87AB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Include</a:t>
            </a:r>
            <a:r>
              <a:rPr lang="zh-CN" altLang="en-US" dirty="0"/>
              <a:t> </a:t>
            </a:r>
            <a:r>
              <a:rPr lang="en-US" altLang="zh-CN" dirty="0"/>
              <a:t>Chain-of-Thoughts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10993-AD79-C031-A1A7-3F11F806B381}"/>
              </a:ext>
            </a:extLst>
          </p:cNvPr>
          <p:cNvSpPr txBox="1"/>
          <p:nvPr/>
        </p:nvSpPr>
        <p:spPr>
          <a:xfrm>
            <a:off x="848374" y="6377701"/>
            <a:ext cx="1076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Cipher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[OpenAI.</a:t>
            </a:r>
            <a:r>
              <a:rPr lang="zh-CN" altLang="en-US" dirty="0"/>
              <a:t> </a:t>
            </a:r>
            <a:r>
              <a:rPr lang="en-US" dirty="0"/>
              <a:t>Learning to reason with LLMs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September,</a:t>
            </a:r>
            <a:r>
              <a:rPr lang="zh-CN" altLang="en-US" dirty="0"/>
              <a:t> </a:t>
            </a:r>
            <a:r>
              <a:rPr lang="en-US" altLang="zh-CN" dirty="0"/>
              <a:t>2024]</a:t>
            </a:r>
            <a:endParaRPr lang="en-US" dirty="0"/>
          </a:p>
        </p:txBody>
      </p:sp>
      <p:pic>
        <p:nvPicPr>
          <p:cNvPr id="8" name="Graphic 7" descr="User with solid fill">
            <a:extLst>
              <a:ext uri="{FF2B5EF4-FFF2-40B4-BE49-F238E27FC236}">
                <a16:creationId xmlns:a16="http://schemas.microsoft.com/office/drawing/2014/main" id="{FCC5A76B-7858-94F2-8F1D-7362C9B7E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1073289"/>
            <a:ext cx="685800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DA6E62-7C61-E698-E877-40C7FFEB26FB}"/>
              </a:ext>
            </a:extLst>
          </p:cNvPr>
          <p:cNvSpPr txBox="1"/>
          <p:nvPr/>
        </p:nvSpPr>
        <p:spPr>
          <a:xfrm>
            <a:off x="1295400" y="2692837"/>
            <a:ext cx="44958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Let’s break this down step by step based on the example:</a:t>
            </a:r>
          </a:p>
          <a:p>
            <a:pPr algn="l">
              <a:buNone/>
            </a:pPr>
            <a:r>
              <a:rPr lang="en-US" sz="1000" b="1" i="0" dirty="0">
                <a:solidFill>
                  <a:srgbClr val="000000"/>
                </a:solidFill>
                <a:effectLst/>
                <a:latin typeface="OpenAI Sans"/>
              </a:rPr>
              <a:t>1. Example given:</a:t>
            </a:r>
            <a:br>
              <a:rPr lang="en-US" sz="1000" b="1" i="0" dirty="0">
                <a:solidFill>
                  <a:srgbClr val="000000"/>
                </a:solidFill>
                <a:effectLst/>
                <a:latin typeface="OpenAI Sans"/>
              </a:rPr>
            </a:b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• Input: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oyfjdnisdr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rtqwainr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acxz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mynzbhhx</a:t>
            </a:r>
            <a:b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</a:b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• Output: 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OpenAI Sans"/>
              </a:rPr>
              <a:t>Think step by step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By examining the words:</a:t>
            </a:r>
            <a:b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</a:b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• The pattern involves selecting specific letters or transforming them.</a:t>
            </a:r>
          </a:p>
          <a:p>
            <a:pPr algn="l">
              <a:buNone/>
            </a:pPr>
            <a:r>
              <a:rPr lang="en-US" sz="1000" b="1" i="0" dirty="0">
                <a:solidFill>
                  <a:srgbClr val="000000"/>
                </a:solidFill>
                <a:effectLst/>
                <a:latin typeface="OpenAI Sans"/>
              </a:rPr>
              <a:t>2. Now, let’s decode the new phrase:</a:t>
            </a:r>
            <a:br>
              <a:rPr lang="en-US" sz="1000" b="1" i="0" dirty="0">
                <a:solidFill>
                  <a:srgbClr val="000000"/>
                </a:solidFill>
                <a:effectLst/>
                <a:latin typeface="OpenAI Sans"/>
              </a:rPr>
            </a:b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• Input: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oyekaijzdf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aaptcg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suaokybhai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ouow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aqht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mynznvaatzacdfoulxxz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None/>
            </a:pPr>
            <a:r>
              <a:rPr lang="en-US" sz="1000" b="1" i="0" dirty="0">
                <a:solidFill>
                  <a:srgbClr val="000000"/>
                </a:solidFill>
                <a:effectLst/>
                <a:latin typeface="OpenAI Sans"/>
              </a:rPr>
              <a:t>Step-by-step decoding process: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None/>
            </a:pPr>
            <a:r>
              <a:rPr lang="en-US" sz="1000" b="1" i="0" dirty="0">
                <a:solidFill>
                  <a:srgbClr val="000000"/>
                </a:solidFill>
                <a:effectLst/>
                <a:latin typeface="OpenAI Sans"/>
              </a:rPr>
              <a:t>Identify possible word divisions.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The first phrase might follow the same structure as the example. It seems like the input text could be broken into groups based on natural separations or patterns.</a:t>
            </a:r>
          </a:p>
          <a:p>
            <a:pPr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A possible division could be: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oyekaijzdf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aaptcg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suaokybhai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ouow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aqht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000" b="0" i="0" dirty="0" err="1">
                <a:solidFill>
                  <a:srgbClr val="000000"/>
                </a:solidFill>
                <a:effectLst/>
                <a:latin typeface="OpenAI Sans"/>
              </a:rPr>
              <a:t>mynznvaatzacdfoulxxz</a:t>
            </a:r>
            <a:endParaRPr lang="en-US" sz="1000" b="0" i="0" dirty="0">
              <a:solidFill>
                <a:srgbClr val="000000"/>
              </a:solidFill>
              <a:effectLst/>
              <a:latin typeface="OpenAI Sans"/>
            </a:endParaRPr>
          </a:p>
          <a:p>
            <a:pPr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However, to make a meaningful decoding, I would need more context about the transformations or letter shifting that might be involved.</a:t>
            </a:r>
          </a:p>
          <a:p>
            <a:pPr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OpenAI Sans"/>
              </a:rPr>
              <a:t>Could you provide any additional decoding rules or transformations used in this cipher?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964193-D61B-B091-C87B-5A89D2DDCFD1}"/>
              </a:ext>
            </a:extLst>
          </p:cNvPr>
          <p:cNvSpPr txBox="1"/>
          <p:nvPr/>
        </p:nvSpPr>
        <p:spPr>
          <a:xfrm>
            <a:off x="315580" y="2692837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GPT-4o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9E1E2-DFF4-17EA-02B2-8EAA7FB04885}"/>
              </a:ext>
            </a:extLst>
          </p:cNvPr>
          <p:cNvSpPr txBox="1"/>
          <p:nvPr/>
        </p:nvSpPr>
        <p:spPr>
          <a:xfrm>
            <a:off x="8839200" y="8498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O1-preview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72664D-18CB-E3EB-CBE4-0B273D6A6A11}"/>
              </a:ext>
            </a:extLst>
          </p:cNvPr>
          <p:cNvSpPr txBox="1"/>
          <p:nvPr/>
        </p:nvSpPr>
        <p:spPr>
          <a:xfrm>
            <a:off x="6629400" y="1153954"/>
            <a:ext cx="54102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buNone/>
              <a:defRPr sz="1000" b="0" i="0">
                <a:solidFill>
                  <a:srgbClr val="000000"/>
                </a:solidFill>
                <a:effectLst/>
                <a:latin typeface="OpenAI Sans"/>
              </a:defRPr>
            </a:lvl1pPr>
          </a:lstStyle>
          <a:p>
            <a:r>
              <a:rPr lang="en-US" altLang="zh-CN" dirty="0">
                <a:solidFill>
                  <a:srgbClr val="0070C0"/>
                </a:solidFill>
              </a:rPr>
              <a:t>…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Wait a minute.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I think maybe there is an anagram or substitution cipher here.</a:t>
            </a:r>
          </a:p>
          <a:p>
            <a:br>
              <a:rPr lang="en-US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Alternatively, I think that we can notice that each group of ciphertext corresponds to a plaintext word.</a:t>
            </a:r>
          </a:p>
          <a:p>
            <a:br>
              <a:rPr lang="en-US" b="1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Check the number of letters.</a:t>
            </a:r>
          </a:p>
          <a:p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First ciphertext word: </a:t>
            </a:r>
            <a:r>
              <a:rPr lang="en-US" dirty="0" err="1">
                <a:solidFill>
                  <a:srgbClr val="0070C0"/>
                </a:solidFill>
              </a:rPr>
              <a:t>oyfjdnisdr</a:t>
            </a:r>
            <a:r>
              <a:rPr lang="en-US" dirty="0">
                <a:solidFill>
                  <a:srgbClr val="0070C0"/>
                </a:solidFill>
              </a:rPr>
              <a:t> (10 letters)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First plaintext word: Think (5 letters)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Hmm.</a:t>
            </a:r>
          </a:p>
          <a:p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Second ciphertext word: </a:t>
            </a:r>
            <a:r>
              <a:rPr lang="en-US" dirty="0" err="1">
                <a:solidFill>
                  <a:srgbClr val="0070C0"/>
                </a:solidFill>
              </a:rPr>
              <a:t>rtqwainr</a:t>
            </a:r>
            <a:r>
              <a:rPr lang="en-US" dirty="0">
                <a:solidFill>
                  <a:srgbClr val="0070C0"/>
                </a:solidFill>
              </a:rPr>
              <a:t> (8 letters)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Second plaintext word: step (4 letters)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Third ciphertext word: </a:t>
            </a:r>
            <a:r>
              <a:rPr lang="en-US" dirty="0" err="1">
                <a:solidFill>
                  <a:srgbClr val="0070C0"/>
                </a:solidFill>
              </a:rPr>
              <a:t>acxz</a:t>
            </a:r>
            <a:r>
              <a:rPr lang="en-US" dirty="0">
                <a:solidFill>
                  <a:srgbClr val="0070C0"/>
                </a:solidFill>
              </a:rPr>
              <a:t> (4 letters)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Third plaintext word: by (2 letters)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Fourth ciphertext word: </a:t>
            </a:r>
            <a:r>
              <a:rPr lang="en-US" dirty="0" err="1">
                <a:solidFill>
                  <a:srgbClr val="0070C0"/>
                </a:solidFill>
              </a:rPr>
              <a:t>mynzbhhx</a:t>
            </a:r>
            <a:r>
              <a:rPr lang="en-US" dirty="0">
                <a:solidFill>
                  <a:srgbClr val="0070C0"/>
                </a:solidFill>
              </a:rPr>
              <a:t> (8 letters)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Fourth plaintext word: step (4 letters)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Interesting.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It seems that the ciphertext words are exactly twice as long as the plaintext words.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(10 vs 5, 8 vs 4, 4 vs 2, 8 vs 4)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Idea: Maybe we need to take every other letter or rebuild the plaintext from the ciphertext accordingly.</a:t>
            </a:r>
            <a:br>
              <a:rPr lang="en-US" b="1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Let's test this theory.</a:t>
            </a:r>
          </a:p>
          <a:p>
            <a:r>
              <a:rPr lang="en-US" altLang="zh-CN" dirty="0">
                <a:solidFill>
                  <a:srgbClr val="0070C0"/>
                </a:solidFill>
              </a:rPr>
              <a:t>…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0B13F5E4-2CAF-BD0E-7E58-56AE230B29A1}"/>
              </a:ext>
            </a:extLst>
          </p:cNvPr>
          <p:cNvSpPr/>
          <p:nvPr/>
        </p:nvSpPr>
        <p:spPr>
          <a:xfrm>
            <a:off x="1447800" y="1001197"/>
            <a:ext cx="4191000" cy="1361003"/>
          </a:xfrm>
          <a:prstGeom prst="wedgeRoundRectCallout">
            <a:avLst>
              <a:gd name="adj1" fmla="val -59303"/>
              <a:gd name="adj2" fmla="val -2107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chemeClr val="bg1"/>
              </a:solidFill>
              <a:latin typeface="OpenAI Sans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OpenAI Sans"/>
              </a:rPr>
              <a:t>oyfjdnisdr</a:t>
            </a:r>
            <a:r>
              <a:rPr lang="en-US" sz="1600" dirty="0">
                <a:solidFill>
                  <a:schemeClr val="bg1"/>
                </a:solidFill>
                <a:latin typeface="OpenA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AI Sans"/>
              </a:rPr>
              <a:t>rtqwainr</a:t>
            </a:r>
            <a:r>
              <a:rPr lang="en-US" sz="1600" dirty="0">
                <a:solidFill>
                  <a:schemeClr val="bg1"/>
                </a:solidFill>
                <a:latin typeface="OpenA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AI Sans"/>
              </a:rPr>
              <a:t>acxz</a:t>
            </a:r>
            <a:r>
              <a:rPr lang="en-US" sz="1600" dirty="0">
                <a:solidFill>
                  <a:schemeClr val="bg1"/>
                </a:solidFill>
                <a:latin typeface="OpenA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AI Sans"/>
              </a:rPr>
              <a:t>mynzbhhx</a:t>
            </a:r>
            <a:r>
              <a:rPr lang="en-US" sz="1600" dirty="0">
                <a:solidFill>
                  <a:schemeClr val="bg1"/>
                </a:solidFill>
                <a:latin typeface="OpenAI Sans"/>
              </a:rPr>
              <a:t> -&gt; Think step by step</a:t>
            </a:r>
          </a:p>
          <a:p>
            <a:r>
              <a:rPr lang="en-US" sz="1600" dirty="0">
                <a:solidFill>
                  <a:schemeClr val="bg1"/>
                </a:solidFill>
                <a:latin typeface="OpenAI Sans"/>
              </a:rPr>
              <a:t>Use the example above to decode:</a:t>
            </a:r>
          </a:p>
          <a:p>
            <a:r>
              <a:rPr lang="en-US" sz="1600" dirty="0" err="1">
                <a:solidFill>
                  <a:schemeClr val="bg1"/>
                </a:solidFill>
                <a:latin typeface="OpenAI Sans"/>
              </a:rPr>
              <a:t>oyekaijzdf</a:t>
            </a:r>
            <a:r>
              <a:rPr lang="en-US" sz="1600" dirty="0">
                <a:solidFill>
                  <a:schemeClr val="bg1"/>
                </a:solidFill>
                <a:latin typeface="OpenA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AI Sans"/>
              </a:rPr>
              <a:t>aaptcg</a:t>
            </a:r>
            <a:r>
              <a:rPr lang="en-US" sz="1600" dirty="0">
                <a:solidFill>
                  <a:schemeClr val="bg1"/>
                </a:solidFill>
                <a:latin typeface="OpenA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AI Sans"/>
              </a:rPr>
              <a:t>suaokybhai</a:t>
            </a:r>
            <a:r>
              <a:rPr lang="en-US" sz="1600" dirty="0">
                <a:solidFill>
                  <a:schemeClr val="bg1"/>
                </a:solidFill>
                <a:latin typeface="OpenA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AI Sans"/>
              </a:rPr>
              <a:t>ouow</a:t>
            </a:r>
            <a:r>
              <a:rPr lang="en-US" sz="1600" dirty="0">
                <a:solidFill>
                  <a:schemeClr val="bg1"/>
                </a:solidFill>
                <a:latin typeface="OpenA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AI Sans"/>
              </a:rPr>
              <a:t>aqht</a:t>
            </a:r>
            <a:r>
              <a:rPr lang="en-US" sz="1600" dirty="0">
                <a:solidFill>
                  <a:schemeClr val="bg1"/>
                </a:solidFill>
                <a:latin typeface="OpenAI Sans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AI Sans"/>
              </a:rPr>
              <a:t>mynznvaatzacdfoulxxz</a:t>
            </a:r>
            <a:endParaRPr lang="en-US" sz="1600" dirty="0">
              <a:solidFill>
                <a:schemeClr val="bg1"/>
              </a:solidFill>
              <a:latin typeface="OpenAI Sans"/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2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EB88E-0382-1D42-066D-10CFFEF17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C869-CFA0-2EA6-7E14-37F9FE9B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tools</a:t>
            </a:r>
            <a:r>
              <a:rPr lang="zh-CN" altLang="en-US" dirty="0"/>
              <a:t> </a:t>
            </a:r>
            <a:r>
              <a:rPr lang="en-US" altLang="zh-CN" dirty="0"/>
              <a:t>(agents)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8FE7E9-BA4F-5581-9E58-F7770F3515EE}"/>
              </a:ext>
            </a:extLst>
          </p:cNvPr>
          <p:cNvSpPr txBox="1"/>
          <p:nvPr/>
        </p:nvSpPr>
        <p:spPr>
          <a:xfrm>
            <a:off x="838200" y="6107668"/>
            <a:ext cx="1076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Recreated</a:t>
            </a:r>
            <a:r>
              <a:rPr lang="zh-CN" altLang="en-US" dirty="0"/>
              <a:t> </a:t>
            </a:r>
            <a:r>
              <a:rPr lang="en-US" altLang="zh-CN" dirty="0"/>
              <a:t>figure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[OpenAI.</a:t>
            </a:r>
            <a:r>
              <a:rPr lang="zh-CN" altLang="en-US" dirty="0"/>
              <a:t> </a:t>
            </a:r>
            <a:r>
              <a:rPr lang="en-US" dirty="0"/>
              <a:t>Introducing ChatGPT agent: bridging research and actio</a:t>
            </a:r>
            <a:r>
              <a:rPr lang="en-US" altLang="zh-CN" dirty="0"/>
              <a:t>n.</a:t>
            </a:r>
            <a:r>
              <a:rPr lang="zh-CN" altLang="en-US" dirty="0"/>
              <a:t> </a:t>
            </a:r>
            <a:r>
              <a:rPr lang="en-US" altLang="zh-CN" dirty="0"/>
              <a:t>July,</a:t>
            </a:r>
            <a:r>
              <a:rPr lang="zh-CN" altLang="en-US" dirty="0"/>
              <a:t> </a:t>
            </a:r>
            <a:r>
              <a:rPr lang="en-US" altLang="zh-CN" dirty="0"/>
              <a:t>2025]</a:t>
            </a:r>
            <a:endParaRPr lang="en-US" dirty="0"/>
          </a:p>
        </p:txBody>
      </p:sp>
      <p:pic>
        <p:nvPicPr>
          <p:cNvPr id="5" name="Picture 4" descr="A graph of a test&#10;&#10;AI-generated content may be incorrect.">
            <a:extLst>
              <a:ext uri="{FF2B5EF4-FFF2-40B4-BE49-F238E27FC236}">
                <a16:creationId xmlns:a16="http://schemas.microsoft.com/office/drawing/2014/main" id="{596DAFD2-5699-7565-4C38-EC3D4802F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16821"/>
            <a:ext cx="6705600" cy="50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5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EC0E0-1251-EDDC-44B0-69DC5E57F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BD20-6F27-A599-D0F7-951238AA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Examples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Best-of-N</a:t>
            </a:r>
            <a:r>
              <a:rPr lang="zh-CN" altLang="en-US" dirty="0"/>
              <a:t> </a:t>
            </a:r>
            <a:r>
              <a:rPr lang="en-US" altLang="zh-CN" dirty="0"/>
              <a:t>(parallel</a:t>
            </a:r>
            <a:r>
              <a:rPr lang="zh-CN" altLang="en-US" dirty="0"/>
              <a:t> </a:t>
            </a:r>
            <a:r>
              <a:rPr lang="en-US" altLang="zh-CN" dirty="0"/>
              <a:t>computing)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02C7A-506F-5C31-8995-D3D7CCF5B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GPT-5</a:t>
            </a:r>
            <a:r>
              <a:rPr lang="zh-CN" altLang="en-US" dirty="0"/>
              <a:t> </a:t>
            </a:r>
            <a:r>
              <a:rPr lang="en-US" altLang="zh-CN" dirty="0"/>
              <a:t>Pro</a:t>
            </a:r>
          </a:p>
          <a:p>
            <a:r>
              <a:rPr lang="en-US" altLang="zh-CN" dirty="0"/>
              <a:t>Gemini</a:t>
            </a:r>
            <a:r>
              <a:rPr lang="zh-CN" altLang="en-US" dirty="0"/>
              <a:t> </a:t>
            </a:r>
            <a:r>
              <a:rPr lang="en-US" altLang="zh-CN" dirty="0" err="1"/>
              <a:t>DeepThink</a:t>
            </a:r>
            <a:endParaRPr lang="en-US" altLang="zh-CN" dirty="0"/>
          </a:p>
          <a:p>
            <a:r>
              <a:rPr lang="en-US" altLang="zh-CN" dirty="0"/>
              <a:t>Grok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C6E8887-D7D3-0E51-814A-706BA799D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0"/>
          <a:stretch>
            <a:fillRect/>
          </a:stretch>
        </p:blipFill>
        <p:spPr>
          <a:xfrm>
            <a:off x="7116171" y="914400"/>
            <a:ext cx="4898853" cy="513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BDD2C9-02C0-6DF7-1B28-498963B22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30562"/>
            <a:ext cx="6383744" cy="2819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2EC6D5-8488-4E1E-BF37-D85C53B9316B}"/>
              </a:ext>
            </a:extLst>
          </p:cNvPr>
          <p:cNvSpPr txBox="1"/>
          <p:nvPr/>
        </p:nvSpPr>
        <p:spPr>
          <a:xfrm>
            <a:off x="2514600" y="6126163"/>
            <a:ext cx="16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Grok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F9DE4-EC47-7745-4DCF-686E9A2B4FAE}"/>
              </a:ext>
            </a:extLst>
          </p:cNvPr>
          <p:cNvSpPr txBox="1"/>
          <p:nvPr/>
        </p:nvSpPr>
        <p:spPr>
          <a:xfrm>
            <a:off x="8765497" y="6077978"/>
            <a:ext cx="160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Gemini</a:t>
            </a:r>
            <a:r>
              <a:rPr lang="zh-CN" altLang="en-US" dirty="0"/>
              <a:t> </a:t>
            </a:r>
            <a:r>
              <a:rPr lang="en-US" altLang="zh-CN" dirty="0" err="1"/>
              <a:t>DeepThink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61670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813A9-6F41-C722-A581-A5A52BC2B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910C-33EA-EA4F-7156-F3037780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1800"/>
            <a:ext cx="10972800" cy="914400"/>
          </a:xfrm>
        </p:spPr>
        <p:txBody>
          <a:bodyPr>
            <a:normAutofit/>
          </a:bodyPr>
          <a:lstStyle/>
          <a:p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hitting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wall?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524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BCA6A-76B7-1A5F-A34B-97B6A97FD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with a line&#10;&#10;AI-generated content may be incorrect.">
            <a:extLst>
              <a:ext uri="{FF2B5EF4-FFF2-40B4-BE49-F238E27FC236}">
                <a16:creationId xmlns:a16="http://schemas.microsoft.com/office/drawing/2014/main" id="{624AAB00-6AE1-C8ED-C7D4-08A3ECB4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12505" r="-7746" b="4867"/>
          <a:stretch>
            <a:fillRect/>
          </a:stretch>
        </p:blipFill>
        <p:spPr>
          <a:xfrm>
            <a:off x="152400" y="381000"/>
            <a:ext cx="9836944" cy="609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9AC973-4582-B25E-6017-EB54B60237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08" t="1647" r="63413" b="27646"/>
          <a:stretch>
            <a:fillRect/>
          </a:stretch>
        </p:blipFill>
        <p:spPr>
          <a:xfrm>
            <a:off x="457200" y="321365"/>
            <a:ext cx="2286000" cy="22860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876DD6-9ED1-592C-8670-1F2581CEE081}"/>
              </a:ext>
            </a:extLst>
          </p:cNvPr>
          <p:cNvSpPr txBox="1"/>
          <p:nvPr/>
        </p:nvSpPr>
        <p:spPr>
          <a:xfrm>
            <a:off x="2133600" y="2971800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Beneath the smooth curve: lower loss comes at exponential computational cost.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54BB47-8DD6-8C03-2196-209AF37DFE80}"/>
              </a:ext>
            </a:extLst>
          </p:cNvPr>
          <p:cNvSpPr txBox="1"/>
          <p:nvPr/>
        </p:nvSpPr>
        <p:spPr>
          <a:xfrm>
            <a:off x="8724454" y="2095143"/>
            <a:ext cx="31393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b="0" i="0" dirty="0">
                <a:solidFill>
                  <a:srgbClr val="313437"/>
                </a:solidFill>
                <a:effectLst/>
                <a:latin typeface="museo-sans"/>
              </a:rPr>
              <a:t>The</a:t>
            </a:r>
            <a:r>
              <a:rPr lang="zh-CN" altLang="en-US" b="0" i="0" dirty="0">
                <a:solidFill>
                  <a:srgbClr val="313437"/>
                </a:solidFill>
                <a:effectLst/>
                <a:latin typeface="museo-sans"/>
              </a:rPr>
              <a:t> </a:t>
            </a:r>
            <a:r>
              <a:rPr lang="en-US" altLang="zh-CN" b="0" i="0" dirty="0">
                <a:solidFill>
                  <a:srgbClr val="313437"/>
                </a:solidFill>
                <a:effectLst/>
                <a:latin typeface="museo-sans"/>
              </a:rPr>
              <a:t>power</a:t>
            </a:r>
            <a:r>
              <a:rPr lang="zh-CN" altLang="en-US" b="0" i="0" dirty="0">
                <a:solidFill>
                  <a:srgbClr val="313437"/>
                </a:solidFill>
                <a:effectLst/>
                <a:latin typeface="museo-sans"/>
              </a:rPr>
              <a:t> </a:t>
            </a:r>
            <a:r>
              <a:rPr lang="en-US" altLang="zh-CN" b="0" i="0" dirty="0">
                <a:solidFill>
                  <a:srgbClr val="313437"/>
                </a:solidFill>
                <a:effectLst/>
                <a:latin typeface="museo-sans"/>
              </a:rPr>
              <a:t>use</a:t>
            </a:r>
            <a:r>
              <a:rPr lang="zh-CN" altLang="en-US" b="0" i="0" dirty="0">
                <a:solidFill>
                  <a:srgbClr val="313437"/>
                </a:solidFill>
                <a:effectLst/>
                <a:latin typeface="museo-sans"/>
              </a:rPr>
              <a:t> </a:t>
            </a:r>
            <a:r>
              <a:rPr lang="en-US" altLang="zh-CN" b="0" i="0" dirty="0">
                <a:solidFill>
                  <a:srgbClr val="313437"/>
                </a:solidFill>
                <a:effectLst/>
                <a:latin typeface="museo-sans"/>
              </a:rPr>
              <a:t>of</a:t>
            </a:r>
            <a:r>
              <a:rPr lang="zh-CN" altLang="en-US" b="0" i="0" dirty="0">
                <a:solidFill>
                  <a:srgbClr val="313437"/>
                </a:solidFill>
                <a:effectLst/>
                <a:latin typeface="museo-sans"/>
              </a:rPr>
              <a:t> </a:t>
            </a:r>
            <a:r>
              <a:rPr lang="en-US" b="0" i="0" dirty="0">
                <a:solidFill>
                  <a:srgbClr val="313437"/>
                </a:solidFill>
                <a:effectLst/>
                <a:latin typeface="museo-sans"/>
              </a:rPr>
              <a:t>GPT-5 to handle 2.5 billion daily queries</a:t>
            </a:r>
            <a:r>
              <a:rPr lang="zh-CN" altLang="en-US" b="0" i="0" dirty="0">
                <a:solidFill>
                  <a:srgbClr val="313437"/>
                </a:solidFill>
                <a:effectLst/>
                <a:latin typeface="museo-sans"/>
              </a:rPr>
              <a:t> </a:t>
            </a:r>
            <a:r>
              <a:rPr lang="en-US" altLang="zh-CN" dirty="0">
                <a:solidFill>
                  <a:srgbClr val="313437"/>
                </a:solidFill>
                <a:latin typeface="museo-sans"/>
              </a:rPr>
              <a:t>equals</a:t>
            </a:r>
            <a:r>
              <a:rPr lang="zh-CN" altLang="en-US" dirty="0">
                <a:solidFill>
                  <a:srgbClr val="313437"/>
                </a:solidFill>
                <a:latin typeface="museo-sans"/>
              </a:rPr>
              <a:t> </a:t>
            </a:r>
            <a:r>
              <a:rPr lang="en-US" altLang="zh-CN" dirty="0">
                <a:solidFill>
                  <a:srgbClr val="313437"/>
                </a:solidFill>
                <a:latin typeface="museo-sans"/>
              </a:rPr>
              <a:t>to</a:t>
            </a:r>
            <a:r>
              <a:rPr lang="zh-CN" altLang="en-US" dirty="0">
                <a:solidFill>
                  <a:srgbClr val="313437"/>
                </a:solidFill>
                <a:latin typeface="museo-sans"/>
              </a:rPr>
              <a:t> </a:t>
            </a:r>
            <a:r>
              <a:rPr lang="en-US" b="0" i="0" dirty="0">
                <a:solidFill>
                  <a:srgbClr val="313437"/>
                </a:solidFill>
                <a:effectLst/>
                <a:latin typeface="museo-sans"/>
              </a:rPr>
              <a:t>the daily electricity demand of about 1.5 million US homes.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1CC274-AB1C-3453-D8FE-445F3B9AE055}"/>
              </a:ext>
            </a:extLst>
          </p:cNvPr>
          <p:cNvSpPr txBox="1"/>
          <p:nvPr/>
        </p:nvSpPr>
        <p:spPr>
          <a:xfrm>
            <a:off x="8724454" y="388536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--</a:t>
            </a:r>
            <a:r>
              <a:rPr lang="en-US" altLang="zh-CN" dirty="0">
                <a:hlinkClick r:id="rId5"/>
              </a:rPr>
              <a:t>The</a:t>
            </a:r>
            <a:r>
              <a:rPr lang="zh-CN" altLang="en-US" dirty="0">
                <a:hlinkClick r:id="rId5"/>
              </a:rPr>
              <a:t> </a:t>
            </a:r>
            <a:r>
              <a:rPr lang="en-US" altLang="zh-CN" dirty="0">
                <a:hlinkClick r:id="rId5"/>
              </a:rPr>
              <a:t>Guardian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ED462-DF98-5F6D-1409-3D3F9E33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Second key idea(s): </a:t>
            </a:r>
            <a:r>
              <a:rPr lang="en-US" sz="3200" b="1" dirty="0"/>
              <a:t>contrastively match gestalt text to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8A46B-6415-F465-2235-1B9081CFF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46482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Use small transformer language model (76M parameters for base)</a:t>
            </a:r>
          </a:p>
          <a:p>
            <a:r>
              <a:rPr lang="en-US" dirty="0"/>
              <a:t>Matching task with large batch (size = 32,768)</a:t>
            </a:r>
          </a:p>
          <a:p>
            <a:pPr lvl="1"/>
            <a:r>
              <a:rPr lang="en-US" dirty="0"/>
              <a:t>Each image and text from batch is encoded</a:t>
            </a:r>
          </a:p>
          <a:p>
            <a:pPr lvl="1"/>
            <a:r>
              <a:rPr lang="en-US" dirty="0"/>
              <a:t>Similarity score obtained for 32K x 32K image-text pairings</a:t>
            </a:r>
          </a:p>
          <a:p>
            <a:pPr lvl="1"/>
            <a:r>
              <a:rPr lang="en-US" dirty="0"/>
              <a:t>Loss is cross-entropy on matching each image to its text, and each text to its image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21D5B-2954-C9A9-4A14-03237D905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378"/>
          <a:stretch/>
        </p:blipFill>
        <p:spPr>
          <a:xfrm>
            <a:off x="5867400" y="1371600"/>
            <a:ext cx="5520559" cy="403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7486B-ABCB-129D-0317-6E7C8FED987A}"/>
              </a:ext>
            </a:extLst>
          </p:cNvPr>
          <p:cNvSpPr txBox="1"/>
          <p:nvPr/>
        </p:nvSpPr>
        <p:spPr>
          <a:xfrm>
            <a:off x="6206359" y="57150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Contrastive task formulations is a good general way to learn when exact target is unpredictable</a:t>
            </a:r>
          </a:p>
        </p:txBody>
      </p:sp>
    </p:spTree>
    <p:extLst>
      <p:ext uri="{BB962C8B-B14F-4D97-AF65-F5344CB8AC3E}">
        <p14:creationId xmlns:p14="http://schemas.microsoft.com/office/powerpoint/2010/main" val="13409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0643-16FD-1D94-3B80-046F1A9D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0964D-FF33-059F-7BB0-643D647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6324600" cy="5486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Deep learning models are rarely trained from scratch. Instead,</a:t>
            </a:r>
          </a:p>
          <a:p>
            <a:pPr lvl="1"/>
            <a:r>
              <a:rPr lang="en-US" dirty="0"/>
              <a:t>Train on a large supervised dataset and fine-tune on target tasks, e.g. ImageNet-based models</a:t>
            </a:r>
          </a:p>
          <a:p>
            <a:pPr lvl="1"/>
            <a:r>
              <a:rPr lang="en-US" dirty="0"/>
              <a:t>Train on a large unsupervised dataset and fine-tune on target tasks, e.g. BERT</a:t>
            </a:r>
          </a:p>
          <a:p>
            <a:pPr lvl="1"/>
            <a:r>
              <a:rPr lang="en-US" dirty="0"/>
              <a:t>Train on a large unsupervised dataset and apply to target tasks without fine-tuning, e.g. CLIP and GPT</a:t>
            </a:r>
          </a:p>
          <a:p>
            <a:endParaRPr lang="en-US" dirty="0"/>
          </a:p>
          <a:p>
            <a:r>
              <a:rPr lang="en-US" dirty="0"/>
              <a:t>With large-scale training and the right formulations, models can perform a range of tasks including those not explicitly trained</a:t>
            </a:r>
          </a:p>
          <a:p>
            <a:endParaRPr lang="en-US" dirty="0"/>
          </a:p>
          <a:p>
            <a:r>
              <a:rPr lang="en-US" b="1" dirty="0"/>
              <a:t>CLIP</a:t>
            </a:r>
            <a:r>
              <a:rPr lang="en-US" dirty="0"/>
              <a:t> shows that learning to match images to text produces a good zero-shot classifier and an excellent image encoder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GPT</a:t>
            </a:r>
            <a:r>
              <a:rPr lang="en-US" dirty="0"/>
              <a:t> demonstrates that learning to predict the next word produces a flexible zero-shot and few-shot general language task performer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84B4C-271C-C327-A831-5C0DF258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3749040"/>
            <a:ext cx="4876800" cy="17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933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A0402-231E-21C5-4603-6D234ADA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D000A-3F9F-FD9D-A3C0-6EDEEB544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Exam: Thurs to Sunday</a:t>
            </a:r>
          </a:p>
          <a:p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Ethics and Impact of AI</a:t>
            </a:r>
          </a:p>
          <a:p>
            <a:pPr lvl="1"/>
            <a:r>
              <a:rPr lang="en-US" dirty="0"/>
              <a:t>Bias and Fairness</a:t>
            </a:r>
          </a:p>
          <a:p>
            <a:pPr lvl="1"/>
            <a:r>
              <a:rPr lang="en-US" dirty="0"/>
              <a:t>Audio and 1D signals</a:t>
            </a:r>
          </a:p>
          <a:p>
            <a:pPr lvl="1"/>
            <a:r>
              <a:rPr lang="en-US" dirty="0"/>
              <a:t>Real-world Applications in ML, with guest speaker Chenxi Yu</a:t>
            </a:r>
          </a:p>
        </p:txBody>
      </p:sp>
    </p:spTree>
    <p:extLst>
      <p:ext uri="{BB962C8B-B14F-4D97-AF65-F5344CB8AC3E}">
        <p14:creationId xmlns:p14="http://schemas.microsoft.com/office/powerpoint/2010/main" val="1050672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9924-9B97-7F06-9BB3-71FEB726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DFB25-6C55-ECBD-3F09-EAB4CA3CF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BE51F-1882-5D84-41FC-027076F8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76095"/>
            <a:ext cx="5570290" cy="5964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6F0A3-D489-4DEC-0DEB-78A22EAF2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/>
          <a:stretch/>
        </p:blipFill>
        <p:spPr>
          <a:xfrm>
            <a:off x="5867400" y="1676400"/>
            <a:ext cx="552055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8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6567C-938E-6A87-4143-4B9A0C573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02D5D-18FC-899A-74ED-5E4A79713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largest </a:t>
            </a:r>
            <a:r>
              <a:rPr lang="en-US" dirty="0" err="1"/>
              <a:t>ResNet</a:t>
            </a:r>
            <a:r>
              <a:rPr lang="en-US" dirty="0"/>
              <a:t> model RN50x64, took 18 days to train on 592 V100 GPUs, while the largest Vision Transformer took 12 days on 256 V100 GPUs”</a:t>
            </a:r>
          </a:p>
          <a:p>
            <a:pPr lvl="1"/>
            <a:r>
              <a:rPr lang="en-US" dirty="0"/>
              <a:t>~$91K for Transformer model; $300K for </a:t>
            </a:r>
            <a:r>
              <a:rPr lang="en-US" dirty="0" err="1"/>
              <a:t>ResNet</a:t>
            </a:r>
            <a:r>
              <a:rPr lang="en-US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286534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DCACF-B14A-E10E-4F37-E6BCCF11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3: </a:t>
            </a:r>
            <a:r>
              <a:rPr lang="en-US" b="1" dirty="0"/>
              <a:t>zero-shot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AD8D4-0754-84CF-FCC2-683B4B208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0957"/>
            <a:ext cx="4191000" cy="51355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Every batch of training is like a novel classification task, matching 32K classes to 32K images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create a new classification task: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Convert class labels into captions and encode the 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Encode the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Assign the image to the label whose caption matches best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4EFDD-BA95-A297-F1C2-8D3F81495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22"/>
          <a:stretch/>
        </p:blipFill>
        <p:spPr>
          <a:xfrm>
            <a:off x="5257800" y="1600200"/>
            <a:ext cx="6725569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14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120801</TotalTime>
  <Words>2657</Words>
  <Application>Microsoft Office PowerPoint</Application>
  <PresentationFormat>Widescreen</PresentationFormat>
  <Paragraphs>286</Paragraphs>
  <Slides>61</Slides>
  <Notes>16</Notes>
  <HiddenSlides>5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Cambria Math</vt:lpstr>
      <vt:lpstr>museo-sans</vt:lpstr>
      <vt:lpstr>OpenAI Sans</vt:lpstr>
      <vt:lpstr>Office Theme</vt:lpstr>
      <vt:lpstr>Foundation Models: CLIP and GPT</vt:lpstr>
      <vt:lpstr>Last class: Transformer Models</vt:lpstr>
      <vt:lpstr>This lecture</vt:lpstr>
      <vt:lpstr>CLIP: Learning Transferrable Models from Natural Language Supervision (Radford et al. 2021)</vt:lpstr>
      <vt:lpstr>First key idea: use a text encoder as a classifier</vt:lpstr>
      <vt:lpstr>Second key idea(s): contrastively match gestalt text to image</vt:lpstr>
      <vt:lpstr>PowerPoint Presentation</vt:lpstr>
      <vt:lpstr>Training cost</vt:lpstr>
      <vt:lpstr>Key idea 3: zero-shot classification</vt:lpstr>
      <vt:lpstr>Four ways to adapt CLIP to a new task</vt:lpstr>
      <vt:lpstr>Zero shot prediction examples (randomly selected)</vt:lpstr>
      <vt:lpstr>PowerPoint Presentation</vt:lpstr>
      <vt:lpstr>PowerPoint Presentation</vt:lpstr>
      <vt:lpstr>PowerPoint Presentation</vt:lpstr>
      <vt:lpstr>PowerPoint Presentation</vt:lpstr>
      <vt:lpstr>Q1-2</vt:lpstr>
      <vt:lpstr>GPT1 - Improving Language Understanding by Generative Pre-Training (Radford et al. 2018)</vt:lpstr>
      <vt:lpstr>GPT1 (2018)</vt:lpstr>
      <vt:lpstr>GPT-2 (Radford et al. 2019) - Language Models are Unsupervised Multitask Learners</vt:lpstr>
      <vt:lpstr>GPT-2</vt:lpstr>
      <vt:lpstr>GPT-2: Data and Training</vt:lpstr>
      <vt:lpstr>GPT-2 Architecture and Model Sizes</vt:lpstr>
      <vt:lpstr>GPT-2: Zero shot results</vt:lpstr>
      <vt:lpstr>PowerPoint Presentation</vt:lpstr>
      <vt:lpstr>PowerPoint Presentation</vt:lpstr>
      <vt:lpstr>Continued log-linear improvement with model size</vt:lpstr>
      <vt:lpstr>In the Open AI board room…</vt:lpstr>
      <vt:lpstr>In the OpenAI board room…</vt:lpstr>
      <vt:lpstr>GPT-3 (Brown et al. 2020)</vt:lpstr>
      <vt:lpstr>Models and Architectures</vt:lpstr>
      <vt:lpstr>Training data</vt:lpstr>
      <vt:lpstr>Training compute</vt:lpstr>
      <vt:lpstr>Few-shot “In Context Learning”</vt:lpstr>
      <vt:lpstr>GPT-3 </vt:lpstr>
      <vt:lpstr>GPT-3: zero-shot performance increases with scale, but few-shot increases even faster</vt:lpstr>
      <vt:lpstr>Performance of GPT-3</vt:lpstr>
      <vt:lpstr>PowerPoint Presentation</vt:lpstr>
      <vt:lpstr>GPT-3 Arithmetic</vt:lpstr>
      <vt:lpstr>PowerPoint Presentation</vt:lpstr>
      <vt:lpstr>What to learn from the GPT Papers</vt:lpstr>
      <vt:lpstr>GPT3 -&gt; ChatGPT: Reinforcement Learning from Human Feedback (RLHF)</vt:lpstr>
      <vt:lpstr>How much of our thoughts and conversation are just next word prediction?</vt:lpstr>
      <vt:lpstr>Since GPT-3</vt:lpstr>
      <vt:lpstr>Q3-4</vt:lpstr>
      <vt:lpstr>Scaling Laws and Limits: GPT 4 and beyond by Zhen Zhu</vt:lpstr>
      <vt:lpstr>How to predict performance using small compute?</vt:lpstr>
      <vt:lpstr>Loss has weak dependence on architectures</vt:lpstr>
      <vt:lpstr>Large models are more sample efficient</vt:lpstr>
      <vt:lpstr>GPT-4 works as predicted from scaling law</vt:lpstr>
      <vt:lpstr>Question: are bigger models able to solve all problems?</vt:lpstr>
      <vt:lpstr>Tasks requiring reasoning are hard for scaling LLMs</vt:lpstr>
      <vt:lpstr>Chain-of-Thought to the rescue</vt:lpstr>
      <vt:lpstr>Chain-of-Thought to the rescue</vt:lpstr>
      <vt:lpstr>Include Chain-of-Thoughts in training</vt:lpstr>
      <vt:lpstr>Include Chain-of-Thoughts in training</vt:lpstr>
      <vt:lpstr>Use of tools (agents)</vt:lpstr>
      <vt:lpstr>Examples of Best-of-N (parallel computing)</vt:lpstr>
      <vt:lpstr>Are we hitting a wall?</vt:lpstr>
      <vt:lpstr>PowerPoint Presentation</vt:lpstr>
      <vt:lpstr>What to remember</vt:lpstr>
      <vt:lpstr>Coming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272</cp:revision>
  <cp:lastPrinted>2023-01-18T22:14:20Z</cp:lastPrinted>
  <dcterms:created xsi:type="dcterms:W3CDTF">2009-12-16T02:55:56Z</dcterms:created>
  <dcterms:modified xsi:type="dcterms:W3CDTF">2025-11-04T17:43:13Z</dcterms:modified>
</cp:coreProperties>
</file>