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7" r:id="rId2"/>
    <p:sldId id="721" r:id="rId3"/>
    <p:sldId id="555" r:id="rId4"/>
    <p:sldId id="560" r:id="rId5"/>
    <p:sldId id="561" r:id="rId6"/>
    <p:sldId id="562" r:id="rId7"/>
    <p:sldId id="563" r:id="rId8"/>
    <p:sldId id="564" r:id="rId9"/>
    <p:sldId id="565" r:id="rId10"/>
    <p:sldId id="567" r:id="rId11"/>
    <p:sldId id="371" r:id="rId12"/>
    <p:sldId id="270" r:id="rId13"/>
    <p:sldId id="741" r:id="rId14"/>
    <p:sldId id="571" r:id="rId15"/>
    <p:sldId id="570" r:id="rId16"/>
    <p:sldId id="573" r:id="rId17"/>
    <p:sldId id="574" r:id="rId18"/>
    <p:sldId id="575" r:id="rId19"/>
    <p:sldId id="576" r:id="rId20"/>
    <p:sldId id="600" r:id="rId21"/>
    <p:sldId id="577" r:id="rId22"/>
    <p:sldId id="758" r:id="rId23"/>
    <p:sldId id="745" r:id="rId24"/>
    <p:sldId id="743" r:id="rId25"/>
    <p:sldId id="578" r:id="rId26"/>
    <p:sldId id="557" r:id="rId27"/>
    <p:sldId id="558" r:id="rId28"/>
    <p:sldId id="579" r:id="rId29"/>
    <p:sldId id="722" r:id="rId30"/>
    <p:sldId id="704" r:id="rId31"/>
    <p:sldId id="566" r:id="rId32"/>
    <p:sldId id="587" r:id="rId33"/>
    <p:sldId id="733" r:id="rId34"/>
    <p:sldId id="734" r:id="rId35"/>
    <p:sldId id="735" r:id="rId36"/>
    <p:sldId id="588" r:id="rId37"/>
    <p:sldId id="589" r:id="rId38"/>
    <p:sldId id="590" r:id="rId39"/>
    <p:sldId id="756" r:id="rId40"/>
    <p:sldId id="757" r:id="rId41"/>
    <p:sldId id="614" r:id="rId42"/>
    <p:sldId id="737" r:id="rId43"/>
    <p:sldId id="738" r:id="rId44"/>
    <p:sldId id="736" r:id="rId45"/>
    <p:sldId id="746" r:id="rId46"/>
    <p:sldId id="724" r:id="rId47"/>
    <p:sldId id="725" r:id="rId48"/>
    <p:sldId id="726" r:id="rId49"/>
    <p:sldId id="727" r:id="rId50"/>
    <p:sldId id="728" r:id="rId51"/>
    <p:sldId id="742" r:id="rId52"/>
    <p:sldId id="759" r:id="rId53"/>
    <p:sldId id="739" r:id="rId54"/>
    <p:sldId id="696" r:id="rId55"/>
  </p:sldIdLst>
  <p:sldSz cx="12192000" cy="68580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5760" userDrawn="1">
          <p15:clr>
            <a:srgbClr val="A4A3A4"/>
          </p15:clr>
        </p15:guide>
        <p15:guide id="3" pos="384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B14284-ECCF-4D20-B9FC-06F9C32AE2AA}" v="72" dt="2025-10-21T02:49:57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88601" autoAdjust="0"/>
  </p:normalViewPr>
  <p:slideViewPr>
    <p:cSldViewPr>
      <p:cViewPr varScale="1">
        <p:scale>
          <a:sx n="82" d="100"/>
          <a:sy n="82" d="100"/>
        </p:scale>
        <p:origin x="96" y="1164"/>
      </p:cViewPr>
      <p:guideLst>
        <p:guide pos="5760"/>
        <p:guide pos="384"/>
        <p:guide orient="horz"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iem, Derek W" userId="08a2a5d7-ecbe-4300-b3e9-ea7b21108f06" providerId="ADAL" clId="{0F6F3852-38B9-4741-916B-23CA8D70BFE1}"/>
    <pc:docChg chg="delSld modSld">
      <pc:chgData name="Hoiem, Derek W" userId="08a2a5d7-ecbe-4300-b3e9-ea7b21108f06" providerId="ADAL" clId="{0F6F3852-38B9-4741-916B-23CA8D70BFE1}" dt="2024-10-21T20:09:27.106" v="1" actId="729"/>
      <pc:docMkLst>
        <pc:docMk/>
      </pc:docMkLst>
      <pc:sldChg chg="mod modShow">
        <pc:chgData name="Hoiem, Derek W" userId="08a2a5d7-ecbe-4300-b3e9-ea7b21108f06" providerId="ADAL" clId="{0F6F3852-38B9-4741-916B-23CA8D70BFE1}" dt="2024-10-21T20:09:27.106" v="1" actId="729"/>
        <pc:sldMkLst>
          <pc:docMk/>
          <pc:sldMk cId="652102774" sldId="566"/>
        </pc:sldMkLst>
      </pc:sldChg>
      <pc:sldChg chg="del">
        <pc:chgData name="Hoiem, Derek W" userId="08a2a5d7-ecbe-4300-b3e9-ea7b21108f06" providerId="ADAL" clId="{0F6F3852-38B9-4741-916B-23CA8D70BFE1}" dt="2024-10-21T20:08:20.088" v="0" actId="47"/>
        <pc:sldMkLst>
          <pc:docMk/>
          <pc:sldMk cId="153301691" sldId="714"/>
        </pc:sldMkLst>
      </pc:sldChg>
      <pc:sldChg chg="del">
        <pc:chgData name="Hoiem, Derek W" userId="08a2a5d7-ecbe-4300-b3e9-ea7b21108f06" providerId="ADAL" clId="{0F6F3852-38B9-4741-916B-23CA8D70BFE1}" dt="2024-10-21T20:08:20.088" v="0" actId="47"/>
        <pc:sldMkLst>
          <pc:docMk/>
          <pc:sldMk cId="2801495986" sldId="718"/>
        </pc:sldMkLst>
      </pc:sldChg>
      <pc:sldChg chg="del">
        <pc:chgData name="Hoiem, Derek W" userId="08a2a5d7-ecbe-4300-b3e9-ea7b21108f06" providerId="ADAL" clId="{0F6F3852-38B9-4741-916B-23CA8D70BFE1}" dt="2024-10-21T20:08:20.088" v="0" actId="47"/>
        <pc:sldMkLst>
          <pc:docMk/>
          <pc:sldMk cId="1988862215" sldId="743"/>
        </pc:sldMkLst>
      </pc:sldChg>
    </pc:docChg>
  </pc:docChgLst>
  <pc:docChgLst>
    <pc:chgData name="Hoiem, Derek W" userId="08a2a5d7-ecbe-4300-b3e9-ea7b21108f06" providerId="ADAL" clId="{56B97E5F-FBF2-4CA1-AC83-62102CBE087E}"/>
    <pc:docChg chg="undo custSel addSld modSld sldOrd">
      <pc:chgData name="Hoiem, Derek W" userId="08a2a5d7-ecbe-4300-b3e9-ea7b21108f06" providerId="ADAL" clId="{56B97E5F-FBF2-4CA1-AC83-62102CBE087E}" dt="2025-10-21T02:50:00.351" v="2559" actId="20577"/>
      <pc:docMkLst>
        <pc:docMk/>
      </pc:docMkLst>
      <pc:sldChg chg="addSp delSp modSp mod">
        <pc:chgData name="Hoiem, Derek W" userId="08a2a5d7-ecbe-4300-b3e9-ea7b21108f06" providerId="ADAL" clId="{56B97E5F-FBF2-4CA1-AC83-62102CBE087E}" dt="2025-10-21T02:42:28.442" v="2114" actId="478"/>
        <pc:sldMkLst>
          <pc:docMk/>
          <pc:sldMk cId="1223453561" sldId="560"/>
        </pc:sldMkLst>
        <pc:spChg chg="add del mod">
          <ac:chgData name="Hoiem, Derek W" userId="08a2a5d7-ecbe-4300-b3e9-ea7b21108f06" providerId="ADAL" clId="{56B97E5F-FBF2-4CA1-AC83-62102CBE087E}" dt="2025-10-21T02:42:28.442" v="2114" actId="478"/>
          <ac:spMkLst>
            <pc:docMk/>
            <pc:sldMk cId="1223453561" sldId="560"/>
            <ac:spMk id="2" creationId="{28EFB39E-E858-9138-BE7E-F49FD4658749}"/>
          </ac:spMkLst>
        </pc:spChg>
        <pc:spChg chg="mod">
          <ac:chgData name="Hoiem, Derek W" userId="08a2a5d7-ecbe-4300-b3e9-ea7b21108f06" providerId="ADAL" clId="{56B97E5F-FBF2-4CA1-AC83-62102CBE087E}" dt="2025-10-21T02:42:21.747" v="2112" actId="20577"/>
          <ac:spMkLst>
            <pc:docMk/>
            <pc:sldMk cId="1223453561" sldId="560"/>
            <ac:spMk id="3" creationId="{09A53FF1-D649-81DE-7109-863154A5C186}"/>
          </ac:spMkLst>
        </pc:spChg>
        <pc:spChg chg="del">
          <ac:chgData name="Hoiem, Derek W" userId="08a2a5d7-ecbe-4300-b3e9-ea7b21108f06" providerId="ADAL" clId="{56B97E5F-FBF2-4CA1-AC83-62102CBE087E}" dt="2025-10-21T02:42:25.471" v="2113" actId="478"/>
          <ac:spMkLst>
            <pc:docMk/>
            <pc:sldMk cId="1223453561" sldId="560"/>
            <ac:spMk id="24" creationId="{00000000-0000-0000-0000-000000000000}"/>
          </ac:spMkLst>
        </pc:spChg>
      </pc:sldChg>
      <pc:sldChg chg="modSp mod modShow">
        <pc:chgData name="Hoiem, Derek W" userId="08a2a5d7-ecbe-4300-b3e9-ea7b21108f06" providerId="ADAL" clId="{56B97E5F-FBF2-4CA1-AC83-62102CBE087E}" dt="2025-10-20T21:34:53.238" v="436" actId="729"/>
        <pc:sldMkLst>
          <pc:docMk/>
          <pc:sldMk cId="2616037311" sldId="563"/>
        </pc:sldMkLst>
        <pc:spChg chg="mod">
          <ac:chgData name="Hoiem, Derek W" userId="08a2a5d7-ecbe-4300-b3e9-ea7b21108f06" providerId="ADAL" clId="{56B97E5F-FBF2-4CA1-AC83-62102CBE087E}" dt="2025-10-20T21:31:14.299" v="187" actId="20577"/>
          <ac:spMkLst>
            <pc:docMk/>
            <pc:sldMk cId="2616037311" sldId="563"/>
            <ac:spMk id="2" creationId="{00000000-0000-0000-0000-000000000000}"/>
          </ac:spMkLst>
        </pc:spChg>
      </pc:sldChg>
      <pc:sldChg chg="delSp modSp mod">
        <pc:chgData name="Hoiem, Derek W" userId="08a2a5d7-ecbe-4300-b3e9-ea7b21108f06" providerId="ADAL" clId="{56B97E5F-FBF2-4CA1-AC83-62102CBE087E}" dt="2025-10-21T02:43:07.902" v="2117" actId="20577"/>
        <pc:sldMkLst>
          <pc:docMk/>
          <pc:sldMk cId="2473900079" sldId="567"/>
        </pc:sldMkLst>
        <pc:spChg chg="mod">
          <ac:chgData name="Hoiem, Derek W" userId="08a2a5d7-ecbe-4300-b3e9-ea7b21108f06" providerId="ADAL" clId="{56B97E5F-FBF2-4CA1-AC83-62102CBE087E}" dt="2025-10-20T21:39:19.741" v="474" actId="113"/>
          <ac:spMkLst>
            <pc:docMk/>
            <pc:sldMk cId="2473900079" sldId="567"/>
            <ac:spMk id="2" creationId="{00000000-0000-0000-0000-000000000000}"/>
          </ac:spMkLst>
        </pc:spChg>
        <pc:spChg chg="mod">
          <ac:chgData name="Hoiem, Derek W" userId="08a2a5d7-ecbe-4300-b3e9-ea7b21108f06" providerId="ADAL" clId="{56B97E5F-FBF2-4CA1-AC83-62102CBE087E}" dt="2025-10-20T21:35:35.898" v="450" actId="1076"/>
          <ac:spMkLst>
            <pc:docMk/>
            <pc:sldMk cId="2473900079" sldId="567"/>
            <ac:spMk id="3" creationId="{F6AB0B6E-9C82-1B39-D685-BEF30BCCFB94}"/>
          </ac:spMkLst>
        </pc:spChg>
        <pc:spChg chg="del mod">
          <ac:chgData name="Hoiem, Derek W" userId="08a2a5d7-ecbe-4300-b3e9-ea7b21108f06" providerId="ADAL" clId="{56B97E5F-FBF2-4CA1-AC83-62102CBE087E}" dt="2025-10-20T21:34:31.539" v="431" actId="478"/>
          <ac:spMkLst>
            <pc:docMk/>
            <pc:sldMk cId="2473900079" sldId="567"/>
            <ac:spMk id="4" creationId="{00000000-0000-0000-0000-000000000000}"/>
          </ac:spMkLst>
        </pc:spChg>
        <pc:spChg chg="mod">
          <ac:chgData name="Hoiem, Derek W" userId="08a2a5d7-ecbe-4300-b3e9-ea7b21108f06" providerId="ADAL" clId="{56B97E5F-FBF2-4CA1-AC83-62102CBE087E}" dt="2025-10-21T02:43:07.902" v="2117" actId="20577"/>
          <ac:spMkLst>
            <pc:docMk/>
            <pc:sldMk cId="2473900079" sldId="567"/>
            <ac:spMk id="5" creationId="{A3980FA3-5E92-6989-F40F-6C40D7CD09E2}"/>
          </ac:spMkLst>
        </pc:spChg>
        <pc:spChg chg="del mod">
          <ac:chgData name="Hoiem, Derek W" userId="08a2a5d7-ecbe-4300-b3e9-ea7b21108f06" providerId="ADAL" clId="{56B97E5F-FBF2-4CA1-AC83-62102CBE087E}" dt="2025-10-20T21:34:31.539" v="431" actId="478"/>
          <ac:spMkLst>
            <pc:docMk/>
            <pc:sldMk cId="2473900079" sldId="567"/>
            <ac:spMk id="21" creationId="{00000000-0000-0000-0000-000000000000}"/>
          </ac:spMkLst>
        </pc:spChg>
        <pc:spChg chg="del mod">
          <ac:chgData name="Hoiem, Derek W" userId="08a2a5d7-ecbe-4300-b3e9-ea7b21108f06" providerId="ADAL" clId="{56B97E5F-FBF2-4CA1-AC83-62102CBE087E}" dt="2025-10-20T21:34:31.539" v="431" actId="478"/>
          <ac:spMkLst>
            <pc:docMk/>
            <pc:sldMk cId="2473900079" sldId="567"/>
            <ac:spMk id="24" creationId="{00000000-0000-0000-0000-000000000000}"/>
          </ac:spMkLst>
        </pc:spChg>
        <pc:spChg chg="del mod">
          <ac:chgData name="Hoiem, Derek W" userId="08a2a5d7-ecbe-4300-b3e9-ea7b21108f06" providerId="ADAL" clId="{56B97E5F-FBF2-4CA1-AC83-62102CBE087E}" dt="2025-10-20T21:34:31.539" v="431" actId="478"/>
          <ac:spMkLst>
            <pc:docMk/>
            <pc:sldMk cId="2473900079" sldId="567"/>
            <ac:spMk id="33" creationId="{00000000-0000-0000-0000-000000000000}"/>
          </ac:spMkLst>
        </pc:spChg>
        <pc:spChg chg="del mod">
          <ac:chgData name="Hoiem, Derek W" userId="08a2a5d7-ecbe-4300-b3e9-ea7b21108f06" providerId="ADAL" clId="{56B97E5F-FBF2-4CA1-AC83-62102CBE087E}" dt="2025-10-20T21:34:31.539" v="431" actId="478"/>
          <ac:spMkLst>
            <pc:docMk/>
            <pc:sldMk cId="2473900079" sldId="567"/>
            <ac:spMk id="34" creationId="{00000000-0000-0000-0000-000000000000}"/>
          </ac:spMkLst>
        </pc:spChg>
        <pc:picChg chg="mod">
          <ac:chgData name="Hoiem, Derek W" userId="08a2a5d7-ecbe-4300-b3e9-ea7b21108f06" providerId="ADAL" clId="{56B97E5F-FBF2-4CA1-AC83-62102CBE087E}" dt="2025-10-20T21:34:44.529" v="435" actId="1076"/>
          <ac:picMkLst>
            <pc:docMk/>
            <pc:sldMk cId="2473900079" sldId="567"/>
            <ac:picMk id="36" creationId="{00000000-0000-0000-0000-000000000000}"/>
          </ac:picMkLst>
        </pc:picChg>
        <pc:cxnChg chg="mod">
          <ac:chgData name="Hoiem, Derek W" userId="08a2a5d7-ecbe-4300-b3e9-ea7b21108f06" providerId="ADAL" clId="{56B97E5F-FBF2-4CA1-AC83-62102CBE087E}" dt="2025-10-20T21:32:55.029" v="339" actId="1076"/>
          <ac:cxnSpMkLst>
            <pc:docMk/>
            <pc:sldMk cId="2473900079" sldId="567"/>
            <ac:cxnSpMk id="10" creationId="{00000000-0000-0000-0000-000000000000}"/>
          </ac:cxnSpMkLst>
        </pc:cxnChg>
        <pc:cxnChg chg="del mod">
          <ac:chgData name="Hoiem, Derek W" userId="08a2a5d7-ecbe-4300-b3e9-ea7b21108f06" providerId="ADAL" clId="{56B97E5F-FBF2-4CA1-AC83-62102CBE087E}" dt="2025-10-20T21:34:31.539" v="431" actId="478"/>
          <ac:cxnSpMkLst>
            <pc:docMk/>
            <pc:sldMk cId="2473900079" sldId="567"/>
            <ac:cxnSpMk id="11" creationId="{00000000-0000-0000-0000-000000000000}"/>
          </ac:cxnSpMkLst>
        </pc:cxnChg>
        <pc:cxnChg chg="del mod">
          <ac:chgData name="Hoiem, Derek W" userId="08a2a5d7-ecbe-4300-b3e9-ea7b21108f06" providerId="ADAL" clId="{56B97E5F-FBF2-4CA1-AC83-62102CBE087E}" dt="2025-10-20T21:34:31.539" v="431" actId="478"/>
          <ac:cxnSpMkLst>
            <pc:docMk/>
            <pc:sldMk cId="2473900079" sldId="567"/>
            <ac:cxnSpMk id="15" creationId="{00000000-0000-0000-0000-000000000000}"/>
          </ac:cxnSpMkLst>
        </pc:cxnChg>
        <pc:cxnChg chg="del mod">
          <ac:chgData name="Hoiem, Derek W" userId="08a2a5d7-ecbe-4300-b3e9-ea7b21108f06" providerId="ADAL" clId="{56B97E5F-FBF2-4CA1-AC83-62102CBE087E}" dt="2025-10-20T21:34:31.539" v="431" actId="478"/>
          <ac:cxnSpMkLst>
            <pc:docMk/>
            <pc:sldMk cId="2473900079" sldId="567"/>
            <ac:cxnSpMk id="18" creationId="{00000000-0000-0000-0000-000000000000}"/>
          </ac:cxnSpMkLst>
        </pc:cxnChg>
        <pc:cxnChg chg="mod">
          <ac:chgData name="Hoiem, Derek W" userId="08a2a5d7-ecbe-4300-b3e9-ea7b21108f06" providerId="ADAL" clId="{56B97E5F-FBF2-4CA1-AC83-62102CBE087E}" dt="2025-10-20T21:33:10.757" v="342" actId="1076"/>
          <ac:cxnSpMkLst>
            <pc:docMk/>
            <pc:sldMk cId="2473900079" sldId="567"/>
            <ac:cxnSpMk id="25" creationId="{00000000-0000-0000-0000-000000000000}"/>
          </ac:cxnSpMkLst>
        </pc:cxnChg>
        <pc:cxnChg chg="mod">
          <ac:chgData name="Hoiem, Derek W" userId="08a2a5d7-ecbe-4300-b3e9-ea7b21108f06" providerId="ADAL" clId="{56B97E5F-FBF2-4CA1-AC83-62102CBE087E}" dt="2025-10-20T21:33:10.757" v="342" actId="1076"/>
          <ac:cxnSpMkLst>
            <pc:docMk/>
            <pc:sldMk cId="2473900079" sldId="567"/>
            <ac:cxnSpMk id="26" creationId="{00000000-0000-0000-0000-000000000000}"/>
          </ac:cxnSpMkLst>
        </pc:cxnChg>
        <pc:cxnChg chg="del mod">
          <ac:chgData name="Hoiem, Derek W" userId="08a2a5d7-ecbe-4300-b3e9-ea7b21108f06" providerId="ADAL" clId="{56B97E5F-FBF2-4CA1-AC83-62102CBE087E}" dt="2025-10-20T21:34:31.539" v="431" actId="478"/>
          <ac:cxnSpMkLst>
            <pc:docMk/>
            <pc:sldMk cId="2473900079" sldId="567"/>
            <ac:cxnSpMk id="27" creationId="{00000000-0000-0000-0000-000000000000}"/>
          </ac:cxnSpMkLst>
        </pc:cxnChg>
        <pc:cxnChg chg="del mod">
          <ac:chgData name="Hoiem, Derek W" userId="08a2a5d7-ecbe-4300-b3e9-ea7b21108f06" providerId="ADAL" clId="{56B97E5F-FBF2-4CA1-AC83-62102CBE087E}" dt="2025-10-20T21:34:31.539" v="431" actId="478"/>
          <ac:cxnSpMkLst>
            <pc:docMk/>
            <pc:sldMk cId="2473900079" sldId="567"/>
            <ac:cxnSpMk id="28" creationId="{00000000-0000-0000-0000-000000000000}"/>
          </ac:cxnSpMkLst>
        </pc:cxnChg>
      </pc:sldChg>
      <pc:sldChg chg="modSp mod">
        <pc:chgData name="Hoiem, Derek W" userId="08a2a5d7-ecbe-4300-b3e9-ea7b21108f06" providerId="ADAL" clId="{56B97E5F-FBF2-4CA1-AC83-62102CBE087E}" dt="2025-10-19T21:56:32.642" v="1" actId="20577"/>
        <pc:sldMkLst>
          <pc:docMk/>
          <pc:sldMk cId="2927214953" sldId="588"/>
        </pc:sldMkLst>
        <pc:spChg chg="mod">
          <ac:chgData name="Hoiem, Derek W" userId="08a2a5d7-ecbe-4300-b3e9-ea7b21108f06" providerId="ADAL" clId="{56B97E5F-FBF2-4CA1-AC83-62102CBE087E}" dt="2025-10-19T21:56:32.642" v="1" actId="20577"/>
          <ac:spMkLst>
            <pc:docMk/>
            <pc:sldMk cId="2927214953" sldId="588"/>
            <ac:spMk id="4" creationId="{00000000-0000-0000-0000-000000000000}"/>
          </ac:spMkLst>
        </pc:spChg>
      </pc:sldChg>
      <pc:sldChg chg="addSp modSp mod">
        <pc:chgData name="Hoiem, Derek W" userId="08a2a5d7-ecbe-4300-b3e9-ea7b21108f06" providerId="ADAL" clId="{56B97E5F-FBF2-4CA1-AC83-62102CBE087E}" dt="2025-10-21T02:40:01.790" v="2066" actId="1076"/>
        <pc:sldMkLst>
          <pc:docMk/>
          <pc:sldMk cId="1346704118" sldId="614"/>
        </pc:sldMkLst>
        <pc:spChg chg="mod">
          <ac:chgData name="Hoiem, Derek W" userId="08a2a5d7-ecbe-4300-b3e9-ea7b21108f06" providerId="ADAL" clId="{56B97E5F-FBF2-4CA1-AC83-62102CBE087E}" dt="2025-10-21T02:36:19.423" v="1851" actId="20577"/>
          <ac:spMkLst>
            <pc:docMk/>
            <pc:sldMk cId="1346704118" sldId="614"/>
            <ac:spMk id="3" creationId="{8C017A69-BC48-F872-4A63-734AFC6E7B6D}"/>
          </ac:spMkLst>
        </pc:spChg>
        <pc:spChg chg="add mod">
          <ac:chgData name="Hoiem, Derek W" userId="08a2a5d7-ecbe-4300-b3e9-ea7b21108f06" providerId="ADAL" clId="{56B97E5F-FBF2-4CA1-AC83-62102CBE087E}" dt="2025-10-21T02:39:41.920" v="2021" actId="1076"/>
          <ac:spMkLst>
            <pc:docMk/>
            <pc:sldMk cId="1346704118" sldId="614"/>
            <ac:spMk id="5" creationId="{EDF66965-F1A5-097D-D597-4D732D8ABF28}"/>
          </ac:spMkLst>
        </pc:spChg>
        <pc:spChg chg="add mod">
          <ac:chgData name="Hoiem, Derek W" userId="08a2a5d7-ecbe-4300-b3e9-ea7b21108f06" providerId="ADAL" clId="{56B97E5F-FBF2-4CA1-AC83-62102CBE087E}" dt="2025-10-21T02:40:01.790" v="2066" actId="1076"/>
          <ac:spMkLst>
            <pc:docMk/>
            <pc:sldMk cId="1346704118" sldId="614"/>
            <ac:spMk id="6" creationId="{D2AC1406-5416-2957-E767-3B2591879EC4}"/>
          </ac:spMkLst>
        </pc:spChg>
        <pc:picChg chg="mod">
          <ac:chgData name="Hoiem, Derek W" userId="08a2a5d7-ecbe-4300-b3e9-ea7b21108f06" providerId="ADAL" clId="{56B97E5F-FBF2-4CA1-AC83-62102CBE087E}" dt="2025-10-21T02:37:43.845" v="1852" actId="1076"/>
          <ac:picMkLst>
            <pc:docMk/>
            <pc:sldMk cId="1346704118" sldId="614"/>
            <ac:picMk id="64516" creationId="{00000000-0000-0000-0000-000000000000}"/>
          </ac:picMkLst>
        </pc:picChg>
      </pc:sldChg>
      <pc:sldChg chg="modSp mod">
        <pc:chgData name="Hoiem, Derek W" userId="08a2a5d7-ecbe-4300-b3e9-ea7b21108f06" providerId="ADAL" clId="{56B97E5F-FBF2-4CA1-AC83-62102CBE087E}" dt="2025-10-21T02:15:17.710" v="1149" actId="20577"/>
        <pc:sldMkLst>
          <pc:docMk/>
          <pc:sldMk cId="1459445407" sldId="696"/>
        </pc:sldMkLst>
        <pc:spChg chg="mod">
          <ac:chgData name="Hoiem, Derek W" userId="08a2a5d7-ecbe-4300-b3e9-ea7b21108f06" providerId="ADAL" clId="{56B97E5F-FBF2-4CA1-AC83-62102CBE087E}" dt="2025-10-21T02:15:17.710" v="1149" actId="20577"/>
          <ac:spMkLst>
            <pc:docMk/>
            <pc:sldMk cId="1459445407" sldId="696"/>
            <ac:spMk id="3" creationId="{BF7122E9-A1FC-23B0-E624-A14D4AA2ED0E}"/>
          </ac:spMkLst>
        </pc:spChg>
      </pc:sldChg>
      <pc:sldChg chg="addSp delSp modSp add mod">
        <pc:chgData name="Hoiem, Derek W" userId="08a2a5d7-ecbe-4300-b3e9-ea7b21108f06" providerId="ADAL" clId="{56B97E5F-FBF2-4CA1-AC83-62102CBE087E}" dt="2025-10-20T22:04:43.394" v="990" actId="1076"/>
        <pc:sldMkLst>
          <pc:docMk/>
          <pc:sldMk cId="2115666846" sldId="704"/>
        </pc:sldMkLst>
        <pc:spChg chg="mod">
          <ac:chgData name="Hoiem, Derek W" userId="08a2a5d7-ecbe-4300-b3e9-ea7b21108f06" providerId="ADAL" clId="{56B97E5F-FBF2-4CA1-AC83-62102CBE087E}" dt="2025-10-20T21:58:49.191" v="554" actId="20577"/>
          <ac:spMkLst>
            <pc:docMk/>
            <pc:sldMk cId="2115666846" sldId="704"/>
            <ac:spMk id="2" creationId="{1B18BB55-7FF2-D1FC-AC11-4E5D75AA9690}"/>
          </ac:spMkLst>
        </pc:spChg>
        <pc:spChg chg="mod">
          <ac:chgData name="Hoiem, Derek W" userId="08a2a5d7-ecbe-4300-b3e9-ea7b21108f06" providerId="ADAL" clId="{56B97E5F-FBF2-4CA1-AC83-62102CBE087E}" dt="2025-10-20T22:04:43.394" v="990" actId="1076"/>
          <ac:spMkLst>
            <pc:docMk/>
            <pc:sldMk cId="2115666846" sldId="704"/>
            <ac:spMk id="3" creationId="{9E98CCC2-C312-C30D-384E-0D93552C56F9}"/>
          </ac:spMkLst>
        </pc:spChg>
        <pc:spChg chg="del">
          <ac:chgData name="Hoiem, Derek W" userId="08a2a5d7-ecbe-4300-b3e9-ea7b21108f06" providerId="ADAL" clId="{56B97E5F-FBF2-4CA1-AC83-62102CBE087E}" dt="2025-10-20T22:01:41.862" v="769" actId="478"/>
          <ac:spMkLst>
            <pc:docMk/>
            <pc:sldMk cId="2115666846" sldId="704"/>
            <ac:spMk id="5" creationId="{74AC7A1A-FD25-C8DB-9064-FB5E19B2E66F}"/>
          </ac:spMkLst>
        </pc:spChg>
        <pc:spChg chg="del">
          <ac:chgData name="Hoiem, Derek W" userId="08a2a5d7-ecbe-4300-b3e9-ea7b21108f06" providerId="ADAL" clId="{56B97E5F-FBF2-4CA1-AC83-62102CBE087E}" dt="2025-10-20T22:01:41.862" v="769" actId="478"/>
          <ac:spMkLst>
            <pc:docMk/>
            <pc:sldMk cId="2115666846" sldId="704"/>
            <ac:spMk id="7" creationId="{CEE7F5CF-B9F0-9544-B039-66BD21D16156}"/>
          </ac:spMkLst>
        </pc:spChg>
        <pc:spChg chg="add mod">
          <ac:chgData name="Hoiem, Derek W" userId="08a2a5d7-ecbe-4300-b3e9-ea7b21108f06" providerId="ADAL" clId="{56B97E5F-FBF2-4CA1-AC83-62102CBE087E}" dt="2025-10-20T22:04:31.956" v="985" actId="1076"/>
          <ac:spMkLst>
            <pc:docMk/>
            <pc:sldMk cId="2115666846" sldId="704"/>
            <ac:spMk id="13" creationId="{F20EB023-0D40-804F-EE7B-7838E64C0BEC}"/>
          </ac:spMkLst>
        </pc:spChg>
        <pc:picChg chg="add del mod">
          <ac:chgData name="Hoiem, Derek W" userId="08a2a5d7-ecbe-4300-b3e9-ea7b21108f06" providerId="ADAL" clId="{56B97E5F-FBF2-4CA1-AC83-62102CBE087E}" dt="2025-10-20T22:03:31.492" v="935" actId="478"/>
          <ac:picMkLst>
            <pc:docMk/>
            <pc:sldMk cId="2115666846" sldId="704"/>
            <ac:picMk id="10" creationId="{44EB61E4-D338-9947-AD5F-2833AA5C6EBC}"/>
          </ac:picMkLst>
        </pc:picChg>
        <pc:picChg chg="add mod modCrop">
          <ac:chgData name="Hoiem, Derek W" userId="08a2a5d7-ecbe-4300-b3e9-ea7b21108f06" providerId="ADAL" clId="{56B97E5F-FBF2-4CA1-AC83-62102CBE087E}" dt="2025-10-20T22:04:31.956" v="985" actId="1076"/>
          <ac:picMkLst>
            <pc:docMk/>
            <pc:sldMk cId="2115666846" sldId="704"/>
            <ac:picMk id="12" creationId="{704EE493-8E2C-27F3-741D-4EBA02BAB3CD}"/>
          </ac:picMkLst>
        </pc:picChg>
        <pc:picChg chg="del">
          <ac:chgData name="Hoiem, Derek W" userId="08a2a5d7-ecbe-4300-b3e9-ea7b21108f06" providerId="ADAL" clId="{56B97E5F-FBF2-4CA1-AC83-62102CBE087E}" dt="2025-10-20T22:01:41.862" v="769" actId="478"/>
          <ac:picMkLst>
            <pc:docMk/>
            <pc:sldMk cId="2115666846" sldId="704"/>
            <ac:picMk id="5122" creationId="{C9D85378-532D-A45D-255B-F1CF35A5BE9B}"/>
          </ac:picMkLst>
        </pc:picChg>
        <pc:cxnChg chg="add del mod">
          <ac:chgData name="Hoiem, Derek W" userId="08a2a5d7-ecbe-4300-b3e9-ea7b21108f06" providerId="ADAL" clId="{56B97E5F-FBF2-4CA1-AC83-62102CBE087E}" dt="2025-10-20T22:01:41.862" v="769" actId="478"/>
          <ac:cxnSpMkLst>
            <pc:docMk/>
            <pc:sldMk cId="2115666846" sldId="704"/>
            <ac:cxnSpMk id="6" creationId="{3467B61C-875A-695E-4B56-B9FEC8301D27}"/>
          </ac:cxnSpMkLst>
        </pc:cxnChg>
      </pc:sldChg>
      <pc:sldChg chg="modSp mod">
        <pc:chgData name="Hoiem, Derek W" userId="08a2a5d7-ecbe-4300-b3e9-ea7b21108f06" providerId="ADAL" clId="{56B97E5F-FBF2-4CA1-AC83-62102CBE087E}" dt="2025-10-21T02:32:40.637" v="1692" actId="20577"/>
        <pc:sldMkLst>
          <pc:docMk/>
          <pc:sldMk cId="3814454546" sldId="721"/>
        </pc:sldMkLst>
        <pc:spChg chg="mod">
          <ac:chgData name="Hoiem, Derek W" userId="08a2a5d7-ecbe-4300-b3e9-ea7b21108f06" providerId="ADAL" clId="{56B97E5F-FBF2-4CA1-AC83-62102CBE087E}" dt="2025-10-21T02:32:40.637" v="1692" actId="20577"/>
          <ac:spMkLst>
            <pc:docMk/>
            <pc:sldMk cId="3814454546" sldId="721"/>
            <ac:spMk id="3" creationId="{4D47C6C2-EB34-2F31-AC43-B23B2C20F5CF}"/>
          </ac:spMkLst>
        </pc:spChg>
      </pc:sldChg>
      <pc:sldChg chg="addSp delSp modSp mod">
        <pc:chgData name="Hoiem, Derek W" userId="08a2a5d7-ecbe-4300-b3e9-ea7b21108f06" providerId="ADAL" clId="{56B97E5F-FBF2-4CA1-AC83-62102CBE087E}" dt="2025-10-21T02:18:41.254" v="1442" actId="478"/>
        <pc:sldMkLst>
          <pc:docMk/>
          <pc:sldMk cId="94377920" sldId="736"/>
        </pc:sldMkLst>
        <pc:spChg chg="del mod">
          <ac:chgData name="Hoiem, Derek W" userId="08a2a5d7-ecbe-4300-b3e9-ea7b21108f06" providerId="ADAL" clId="{56B97E5F-FBF2-4CA1-AC83-62102CBE087E}" dt="2025-10-21T02:18:41.254" v="1442" actId="478"/>
          <ac:spMkLst>
            <pc:docMk/>
            <pc:sldMk cId="94377920" sldId="736"/>
            <ac:spMk id="3" creationId="{974ED51D-BFBE-F1BB-DC4B-96D3198506D1}"/>
          </ac:spMkLst>
        </pc:spChg>
        <pc:spChg chg="add mod">
          <ac:chgData name="Hoiem, Derek W" userId="08a2a5d7-ecbe-4300-b3e9-ea7b21108f06" providerId="ADAL" clId="{56B97E5F-FBF2-4CA1-AC83-62102CBE087E}" dt="2025-10-21T02:18:26.902" v="1437" actId="1076"/>
          <ac:spMkLst>
            <pc:docMk/>
            <pc:sldMk cId="94377920" sldId="736"/>
            <ac:spMk id="6" creationId="{8C21515F-832A-2944-5D31-98F1720C92F1}"/>
          </ac:spMkLst>
        </pc:spChg>
        <pc:spChg chg="add mod">
          <ac:chgData name="Hoiem, Derek W" userId="08a2a5d7-ecbe-4300-b3e9-ea7b21108f06" providerId="ADAL" clId="{56B97E5F-FBF2-4CA1-AC83-62102CBE087E}" dt="2025-10-21T02:18:36.615" v="1440" actId="1076"/>
          <ac:spMkLst>
            <pc:docMk/>
            <pc:sldMk cId="94377920" sldId="736"/>
            <ac:spMk id="9" creationId="{CD9DE26D-7215-9491-766F-A2294822F2C6}"/>
          </ac:spMkLst>
        </pc:spChg>
        <pc:spChg chg="add mod">
          <ac:chgData name="Hoiem, Derek W" userId="08a2a5d7-ecbe-4300-b3e9-ea7b21108f06" providerId="ADAL" clId="{56B97E5F-FBF2-4CA1-AC83-62102CBE087E}" dt="2025-10-21T02:18:41.254" v="1442" actId="478"/>
          <ac:spMkLst>
            <pc:docMk/>
            <pc:sldMk cId="94377920" sldId="736"/>
            <ac:spMk id="10" creationId="{3F5C0D0C-5EF7-E65C-9C9C-C824A1077E26}"/>
          </ac:spMkLst>
        </pc:spChg>
        <pc:picChg chg="mod">
          <ac:chgData name="Hoiem, Derek W" userId="08a2a5d7-ecbe-4300-b3e9-ea7b21108f06" providerId="ADAL" clId="{56B97E5F-FBF2-4CA1-AC83-62102CBE087E}" dt="2025-10-21T02:18:38.387" v="1441" actId="1076"/>
          <ac:picMkLst>
            <pc:docMk/>
            <pc:sldMk cId="94377920" sldId="736"/>
            <ac:picMk id="5" creationId="{84E05754-8632-F586-2B46-541ED0A1D6C2}"/>
          </ac:picMkLst>
        </pc:picChg>
        <pc:picChg chg="mod">
          <ac:chgData name="Hoiem, Derek W" userId="08a2a5d7-ecbe-4300-b3e9-ea7b21108f06" providerId="ADAL" clId="{56B97E5F-FBF2-4CA1-AC83-62102CBE087E}" dt="2025-10-21T02:16:08.987" v="1150" actId="1076"/>
          <ac:picMkLst>
            <pc:docMk/>
            <pc:sldMk cId="94377920" sldId="736"/>
            <ac:picMk id="7" creationId="{D5504CEE-A784-7499-436C-23D37E6899B4}"/>
          </ac:picMkLst>
        </pc:picChg>
      </pc:sldChg>
      <pc:sldChg chg="modSp mod">
        <pc:chgData name="Hoiem, Derek W" userId="08a2a5d7-ecbe-4300-b3e9-ea7b21108f06" providerId="ADAL" clId="{56B97E5F-FBF2-4CA1-AC83-62102CBE087E}" dt="2025-10-21T02:26:37.757" v="1512" actId="20577"/>
        <pc:sldMkLst>
          <pc:docMk/>
          <pc:sldMk cId="299363240" sldId="742"/>
        </pc:sldMkLst>
        <pc:spChg chg="mod">
          <ac:chgData name="Hoiem, Derek W" userId="08a2a5d7-ecbe-4300-b3e9-ea7b21108f06" providerId="ADAL" clId="{56B97E5F-FBF2-4CA1-AC83-62102CBE087E}" dt="2025-10-21T02:26:37.757" v="1512" actId="20577"/>
          <ac:spMkLst>
            <pc:docMk/>
            <pc:sldMk cId="299363240" sldId="742"/>
            <ac:spMk id="3" creationId="{41C57E2F-C7E1-98EF-C059-826D797A3FEC}"/>
          </ac:spMkLst>
        </pc:spChg>
      </pc:sldChg>
      <pc:sldChg chg="addSp delSp modSp mod">
        <pc:chgData name="Hoiem, Derek W" userId="08a2a5d7-ecbe-4300-b3e9-ea7b21108f06" providerId="ADAL" clId="{56B97E5F-FBF2-4CA1-AC83-62102CBE087E}" dt="2025-10-21T02:49:37.200" v="2550" actId="1076"/>
        <pc:sldMkLst>
          <pc:docMk/>
          <pc:sldMk cId="2077890867" sldId="745"/>
        </pc:sldMkLst>
        <pc:spChg chg="mod">
          <ac:chgData name="Hoiem, Derek W" userId="08a2a5d7-ecbe-4300-b3e9-ea7b21108f06" providerId="ADAL" clId="{56B97E5F-FBF2-4CA1-AC83-62102CBE087E}" dt="2025-10-21T02:49:19.524" v="2542" actId="20577"/>
          <ac:spMkLst>
            <pc:docMk/>
            <pc:sldMk cId="2077890867" sldId="745"/>
            <ac:spMk id="4" creationId="{4708BC99-00B2-DBF9-52BB-87DA71C37F83}"/>
          </ac:spMkLst>
        </pc:spChg>
        <pc:picChg chg="del">
          <ac:chgData name="Hoiem, Derek W" userId="08a2a5d7-ecbe-4300-b3e9-ea7b21108f06" providerId="ADAL" clId="{56B97E5F-FBF2-4CA1-AC83-62102CBE087E}" dt="2025-10-21T02:49:27.729" v="2544" actId="478"/>
          <ac:picMkLst>
            <pc:docMk/>
            <pc:sldMk cId="2077890867" sldId="745"/>
            <ac:picMk id="5" creationId="{A44397CE-6FC4-82CA-68F2-C062F4F72A6A}"/>
          </ac:picMkLst>
        </pc:picChg>
        <pc:picChg chg="add mod">
          <ac:chgData name="Hoiem, Derek W" userId="08a2a5d7-ecbe-4300-b3e9-ea7b21108f06" providerId="ADAL" clId="{56B97E5F-FBF2-4CA1-AC83-62102CBE087E}" dt="2025-10-21T02:49:37.200" v="2550" actId="1076"/>
          <ac:picMkLst>
            <pc:docMk/>
            <pc:sldMk cId="2077890867" sldId="745"/>
            <ac:picMk id="6" creationId="{80FE274D-E7B4-1E31-45D8-AE527A87B83B}"/>
          </ac:picMkLst>
        </pc:picChg>
      </pc:sldChg>
      <pc:sldChg chg="addSp delSp modSp mod">
        <pc:chgData name="Hoiem, Derek W" userId="08a2a5d7-ecbe-4300-b3e9-ea7b21108f06" providerId="ADAL" clId="{56B97E5F-FBF2-4CA1-AC83-62102CBE087E}" dt="2025-10-21T02:49:46.226" v="2552"/>
        <pc:sldMkLst>
          <pc:docMk/>
          <pc:sldMk cId="1791223312" sldId="746"/>
        </pc:sldMkLst>
        <pc:spChg chg="add mod">
          <ac:chgData name="Hoiem, Derek W" userId="08a2a5d7-ecbe-4300-b3e9-ea7b21108f06" providerId="ADAL" clId="{56B97E5F-FBF2-4CA1-AC83-62102CBE087E}" dt="2025-10-21T02:49:46.226" v="2552"/>
          <ac:spMkLst>
            <pc:docMk/>
            <pc:sldMk cId="1791223312" sldId="746"/>
            <ac:spMk id="3" creationId="{946597C5-EA89-4C3A-6AC9-2E1629215059}"/>
          </ac:spMkLst>
        </pc:spChg>
        <pc:spChg chg="del">
          <ac:chgData name="Hoiem, Derek W" userId="08a2a5d7-ecbe-4300-b3e9-ea7b21108f06" providerId="ADAL" clId="{56B97E5F-FBF2-4CA1-AC83-62102CBE087E}" dt="2025-10-21T02:49:45.947" v="2551" actId="478"/>
          <ac:spMkLst>
            <pc:docMk/>
            <pc:sldMk cId="1791223312" sldId="746"/>
            <ac:spMk id="4" creationId="{E5125207-5A8D-85F1-EBD0-904CFE1A020E}"/>
          </ac:spMkLst>
        </pc:spChg>
        <pc:picChg chg="del">
          <ac:chgData name="Hoiem, Derek W" userId="08a2a5d7-ecbe-4300-b3e9-ea7b21108f06" providerId="ADAL" clId="{56B97E5F-FBF2-4CA1-AC83-62102CBE087E}" dt="2025-10-21T02:49:45.947" v="2551" actId="478"/>
          <ac:picMkLst>
            <pc:docMk/>
            <pc:sldMk cId="1791223312" sldId="746"/>
            <ac:picMk id="5" creationId="{61CFC273-6196-A76C-0BD7-709D52295B64}"/>
          </ac:picMkLst>
        </pc:picChg>
        <pc:picChg chg="add mod">
          <ac:chgData name="Hoiem, Derek W" userId="08a2a5d7-ecbe-4300-b3e9-ea7b21108f06" providerId="ADAL" clId="{56B97E5F-FBF2-4CA1-AC83-62102CBE087E}" dt="2025-10-21T02:49:46.226" v="2552"/>
          <ac:picMkLst>
            <pc:docMk/>
            <pc:sldMk cId="1791223312" sldId="746"/>
            <ac:picMk id="6" creationId="{94EE09A5-D33A-78A2-31E8-9FC3A2561162}"/>
          </ac:picMkLst>
        </pc:picChg>
      </pc:sldChg>
      <pc:sldChg chg="modSp mod">
        <pc:chgData name="Hoiem, Derek W" userId="08a2a5d7-ecbe-4300-b3e9-ea7b21108f06" providerId="ADAL" clId="{56B97E5F-FBF2-4CA1-AC83-62102CBE087E}" dt="2025-10-20T22:29:50.061" v="1064" actId="20577"/>
        <pc:sldMkLst>
          <pc:docMk/>
          <pc:sldMk cId="732619158" sldId="756"/>
        </pc:sldMkLst>
        <pc:spChg chg="mod">
          <ac:chgData name="Hoiem, Derek W" userId="08a2a5d7-ecbe-4300-b3e9-ea7b21108f06" providerId="ADAL" clId="{56B97E5F-FBF2-4CA1-AC83-62102CBE087E}" dt="2025-10-20T22:29:50.061" v="1064" actId="20577"/>
          <ac:spMkLst>
            <pc:docMk/>
            <pc:sldMk cId="732619158" sldId="756"/>
            <ac:spMk id="3" creationId="{61E5B851-70FD-B68E-FBB3-E9CA9A523456}"/>
          </ac:spMkLst>
        </pc:spChg>
        <pc:spChg chg="mod">
          <ac:chgData name="Hoiem, Derek W" userId="08a2a5d7-ecbe-4300-b3e9-ea7b21108f06" providerId="ADAL" clId="{56B97E5F-FBF2-4CA1-AC83-62102CBE087E}" dt="2025-10-20T22:26:13.152" v="1025" actId="313"/>
          <ac:spMkLst>
            <pc:docMk/>
            <pc:sldMk cId="732619158" sldId="756"/>
            <ac:spMk id="4" creationId="{C09ABEAF-7A1A-2AB1-F5E8-ED3825B30F89}"/>
          </ac:spMkLst>
        </pc:spChg>
      </pc:sldChg>
      <pc:sldChg chg="modSp new mod">
        <pc:chgData name="Hoiem, Derek W" userId="08a2a5d7-ecbe-4300-b3e9-ea7b21108f06" providerId="ADAL" clId="{56B97E5F-FBF2-4CA1-AC83-62102CBE087E}" dt="2025-10-21T02:46:23.952" v="2540" actId="20577"/>
        <pc:sldMkLst>
          <pc:docMk/>
          <pc:sldMk cId="4222983197" sldId="758"/>
        </pc:sldMkLst>
        <pc:spChg chg="mod">
          <ac:chgData name="Hoiem, Derek W" userId="08a2a5d7-ecbe-4300-b3e9-ea7b21108f06" providerId="ADAL" clId="{56B97E5F-FBF2-4CA1-AC83-62102CBE087E}" dt="2025-10-21T02:44:06.272" v="2159" actId="20577"/>
          <ac:spMkLst>
            <pc:docMk/>
            <pc:sldMk cId="4222983197" sldId="758"/>
            <ac:spMk id="2" creationId="{ED2D3282-2C47-36CE-274E-95F8324928FE}"/>
          </ac:spMkLst>
        </pc:spChg>
        <pc:spChg chg="mod">
          <ac:chgData name="Hoiem, Derek W" userId="08a2a5d7-ecbe-4300-b3e9-ea7b21108f06" providerId="ADAL" clId="{56B97E5F-FBF2-4CA1-AC83-62102CBE087E}" dt="2025-10-21T02:46:23.952" v="2540" actId="20577"/>
          <ac:spMkLst>
            <pc:docMk/>
            <pc:sldMk cId="4222983197" sldId="758"/>
            <ac:spMk id="3" creationId="{AC78ADF3-164E-C5CD-928A-552C2B03B21A}"/>
          </ac:spMkLst>
        </pc:spChg>
      </pc:sldChg>
      <pc:sldChg chg="addSp delSp modSp new mod ord">
        <pc:chgData name="Hoiem, Derek W" userId="08a2a5d7-ecbe-4300-b3e9-ea7b21108f06" providerId="ADAL" clId="{56B97E5F-FBF2-4CA1-AC83-62102CBE087E}" dt="2025-10-21T02:50:00.351" v="2559" actId="20577"/>
        <pc:sldMkLst>
          <pc:docMk/>
          <pc:sldMk cId="2681345628" sldId="759"/>
        </pc:sldMkLst>
        <pc:spChg chg="mod">
          <ac:chgData name="Hoiem, Derek W" userId="08a2a5d7-ecbe-4300-b3e9-ea7b21108f06" providerId="ADAL" clId="{56B97E5F-FBF2-4CA1-AC83-62102CBE087E}" dt="2025-10-21T02:50:00.351" v="2559" actId="20577"/>
          <ac:spMkLst>
            <pc:docMk/>
            <pc:sldMk cId="2681345628" sldId="759"/>
            <ac:spMk id="2" creationId="{2F9362FB-3EFE-C41D-678C-76FA33588C5F}"/>
          </ac:spMkLst>
        </pc:spChg>
        <pc:spChg chg="del">
          <ac:chgData name="Hoiem, Derek W" userId="08a2a5d7-ecbe-4300-b3e9-ea7b21108f06" providerId="ADAL" clId="{56B97E5F-FBF2-4CA1-AC83-62102CBE087E}" dt="2025-10-21T02:49:57.356" v="2556" actId="478"/>
          <ac:spMkLst>
            <pc:docMk/>
            <pc:sldMk cId="2681345628" sldId="759"/>
            <ac:spMk id="3" creationId="{68C34FDA-5C17-3047-678D-1677A425C89B}"/>
          </ac:spMkLst>
        </pc:spChg>
        <pc:spChg chg="add mod">
          <ac:chgData name="Hoiem, Derek W" userId="08a2a5d7-ecbe-4300-b3e9-ea7b21108f06" providerId="ADAL" clId="{56B97E5F-FBF2-4CA1-AC83-62102CBE087E}" dt="2025-10-21T02:49:57.760" v="2557"/>
          <ac:spMkLst>
            <pc:docMk/>
            <pc:sldMk cId="2681345628" sldId="759"/>
            <ac:spMk id="4" creationId="{B8B39AD7-6956-8B6F-9682-F649A186339C}"/>
          </ac:spMkLst>
        </pc:spChg>
        <pc:picChg chg="add mod">
          <ac:chgData name="Hoiem, Derek W" userId="08a2a5d7-ecbe-4300-b3e9-ea7b21108f06" providerId="ADAL" clId="{56B97E5F-FBF2-4CA1-AC83-62102CBE087E}" dt="2025-10-21T02:49:57.760" v="2557"/>
          <ac:picMkLst>
            <pc:docMk/>
            <pc:sldMk cId="2681345628" sldId="759"/>
            <ac:picMk id="5" creationId="{B34ECE37-1178-0F34-BA89-C296F9502717}"/>
          </ac:picMkLst>
        </pc:picChg>
      </pc:sldChg>
    </pc:docChg>
  </pc:docChgLst>
  <pc:docChgLst>
    <pc:chgData name="Hoiem, Derek W" userId="08a2a5d7-ecbe-4300-b3e9-ea7b21108f06" providerId="ADAL" clId="{E10C7897-5A93-4082-9542-65936597E6E6}"/>
    <pc:docChg chg="custSel addSld delSld modSld sldOrd">
      <pc:chgData name="Hoiem, Derek W" userId="08a2a5d7-ecbe-4300-b3e9-ea7b21108f06" providerId="ADAL" clId="{E10C7897-5A93-4082-9542-65936597E6E6}" dt="2024-10-22T03:52:31.325" v="781"/>
      <pc:docMkLst>
        <pc:docMk/>
      </pc:docMkLst>
      <pc:sldChg chg="modSp mod">
        <pc:chgData name="Hoiem, Derek W" userId="08a2a5d7-ecbe-4300-b3e9-ea7b21108f06" providerId="ADAL" clId="{E10C7897-5A93-4082-9542-65936597E6E6}" dt="2024-10-22T03:08:35.655" v="645" actId="6549"/>
        <pc:sldMkLst>
          <pc:docMk/>
          <pc:sldMk cId="3995556869" sldId="557"/>
        </pc:sldMkLst>
      </pc:sldChg>
      <pc:sldChg chg="addSp delSp modSp">
        <pc:chgData name="Hoiem, Derek W" userId="08a2a5d7-ecbe-4300-b3e9-ea7b21108f06" providerId="ADAL" clId="{E10C7897-5A93-4082-9542-65936597E6E6}" dt="2024-10-22T03:08:42.919" v="647"/>
        <pc:sldMkLst>
          <pc:docMk/>
          <pc:sldMk cId="1342240666" sldId="558"/>
        </pc:sldMkLst>
      </pc:sldChg>
      <pc:sldChg chg="modSp mod">
        <pc:chgData name="Hoiem, Derek W" userId="08a2a5d7-ecbe-4300-b3e9-ea7b21108f06" providerId="ADAL" clId="{E10C7897-5A93-4082-9542-65936597E6E6}" dt="2024-10-22T03:08:01.661" v="568" actId="5793"/>
        <pc:sldMkLst>
          <pc:docMk/>
          <pc:sldMk cId="2068827590" sldId="578"/>
        </pc:sldMkLst>
      </pc:sldChg>
      <pc:sldChg chg="modSp mod">
        <pc:chgData name="Hoiem, Derek W" userId="08a2a5d7-ecbe-4300-b3e9-ea7b21108f06" providerId="ADAL" clId="{E10C7897-5A93-4082-9542-65936597E6E6}" dt="2024-10-22T03:25:33.328" v="656" actId="20577"/>
        <pc:sldMkLst>
          <pc:docMk/>
          <pc:sldMk cId="2927214953" sldId="588"/>
        </pc:sldMkLst>
      </pc:sldChg>
      <pc:sldChg chg="add">
        <pc:chgData name="Hoiem, Derek W" userId="08a2a5d7-ecbe-4300-b3e9-ea7b21108f06" providerId="ADAL" clId="{E10C7897-5A93-4082-9542-65936597E6E6}" dt="2024-10-22T03:52:31.325" v="781"/>
        <pc:sldMkLst>
          <pc:docMk/>
          <pc:sldMk cId="1346704118" sldId="614"/>
        </pc:sldMkLst>
      </pc:sldChg>
      <pc:sldChg chg="modSp mod">
        <pc:chgData name="Hoiem, Derek W" userId="08a2a5d7-ecbe-4300-b3e9-ea7b21108f06" providerId="ADAL" clId="{E10C7897-5A93-4082-9542-65936597E6E6}" dt="2024-10-22T03:37:05.607" v="738" actId="1076"/>
        <pc:sldMkLst>
          <pc:docMk/>
          <pc:sldMk cId="2394679208" sldId="726"/>
        </pc:sldMkLst>
      </pc:sldChg>
      <pc:sldChg chg="del">
        <pc:chgData name="Hoiem, Derek W" userId="08a2a5d7-ecbe-4300-b3e9-ea7b21108f06" providerId="ADAL" clId="{E10C7897-5A93-4082-9542-65936597E6E6}" dt="2024-10-22T02:58:43.774" v="0" actId="47"/>
        <pc:sldMkLst>
          <pc:docMk/>
          <pc:sldMk cId="4278940043" sldId="732"/>
        </pc:sldMkLst>
      </pc:sldChg>
      <pc:sldChg chg="mod modShow">
        <pc:chgData name="Hoiem, Derek W" userId="08a2a5d7-ecbe-4300-b3e9-ea7b21108f06" providerId="ADAL" clId="{E10C7897-5A93-4082-9542-65936597E6E6}" dt="2024-10-22T03:51:36.726" v="780" actId="729"/>
        <pc:sldMkLst>
          <pc:docMk/>
          <pc:sldMk cId="94377920" sldId="736"/>
        </pc:sldMkLst>
      </pc:sldChg>
      <pc:sldChg chg="mod modShow">
        <pc:chgData name="Hoiem, Derek W" userId="08a2a5d7-ecbe-4300-b3e9-ea7b21108f06" providerId="ADAL" clId="{E10C7897-5A93-4082-9542-65936597E6E6}" dt="2024-10-22T03:51:33.958" v="779" actId="729"/>
        <pc:sldMkLst>
          <pc:docMk/>
          <pc:sldMk cId="611049608" sldId="737"/>
        </pc:sldMkLst>
      </pc:sldChg>
      <pc:sldChg chg="mod modShow">
        <pc:chgData name="Hoiem, Derek W" userId="08a2a5d7-ecbe-4300-b3e9-ea7b21108f06" providerId="ADAL" clId="{E10C7897-5A93-4082-9542-65936597E6E6}" dt="2024-10-22T03:50:58.066" v="777" actId="729"/>
        <pc:sldMkLst>
          <pc:docMk/>
          <pc:sldMk cId="2060162960" sldId="738"/>
        </pc:sldMkLst>
      </pc:sldChg>
      <pc:sldChg chg="modSp new mod">
        <pc:chgData name="Hoiem, Derek W" userId="08a2a5d7-ecbe-4300-b3e9-ea7b21108f06" providerId="ADAL" clId="{E10C7897-5A93-4082-9542-65936597E6E6}" dt="2024-10-22T03:07:11.825" v="550" actId="5793"/>
        <pc:sldMkLst>
          <pc:docMk/>
          <pc:sldMk cId="1266895088" sldId="743"/>
        </pc:sldMkLst>
      </pc:sldChg>
      <pc:sldChg chg="addSp delSp modSp new del mod">
        <pc:chgData name="Hoiem, Derek W" userId="08a2a5d7-ecbe-4300-b3e9-ea7b21108f06" providerId="ADAL" clId="{E10C7897-5A93-4082-9542-65936597E6E6}" dt="2024-10-22T03:48:28.764" v="764" actId="47"/>
        <pc:sldMkLst>
          <pc:docMk/>
          <pc:sldMk cId="3913194533" sldId="744"/>
        </pc:sldMkLst>
      </pc:sldChg>
      <pc:sldChg chg="addSp delSp modSp new mod">
        <pc:chgData name="Hoiem, Derek W" userId="08a2a5d7-ecbe-4300-b3e9-ea7b21108f06" providerId="ADAL" clId="{E10C7897-5A93-4082-9542-65936597E6E6}" dt="2024-10-22T03:48:36.047" v="768" actId="1076"/>
        <pc:sldMkLst>
          <pc:docMk/>
          <pc:sldMk cId="2077890867" sldId="745"/>
        </pc:sldMkLst>
      </pc:sldChg>
      <pc:sldChg chg="modSp add mod">
        <pc:chgData name="Hoiem, Derek W" userId="08a2a5d7-ecbe-4300-b3e9-ea7b21108f06" providerId="ADAL" clId="{E10C7897-5A93-4082-9542-65936597E6E6}" dt="2024-10-22T03:48:48.349" v="773" actId="6549"/>
        <pc:sldMkLst>
          <pc:docMk/>
          <pc:sldMk cId="1791223312" sldId="746"/>
        </pc:sldMkLst>
      </pc:sldChg>
      <pc:sldChg chg="add">
        <pc:chgData name="Hoiem, Derek W" userId="08a2a5d7-ecbe-4300-b3e9-ea7b21108f06" providerId="ADAL" clId="{E10C7897-5A93-4082-9542-65936597E6E6}" dt="2024-10-22T03:50:05.009" v="774"/>
        <pc:sldMkLst>
          <pc:docMk/>
          <pc:sldMk cId="732619158" sldId="756"/>
        </pc:sldMkLst>
      </pc:sldChg>
      <pc:sldChg chg="add ord">
        <pc:chgData name="Hoiem, Derek W" userId="08a2a5d7-ecbe-4300-b3e9-ea7b21108f06" providerId="ADAL" clId="{E10C7897-5A93-4082-9542-65936597E6E6}" dt="2024-10-22T03:50:19.981" v="776"/>
        <pc:sldMkLst>
          <pc:docMk/>
          <pc:sldMk cId="2278266512" sldId="75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B1-4E6A-9421-A7F73A249DAA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B1-4E6A-9421-A7F73A249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0568"/>
        <c:axId val="776646648"/>
      </c:barChart>
      <c:catAx>
        <c:axId val="776650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46648"/>
        <c:crosses val="autoZero"/>
        <c:auto val="0"/>
        <c:lblAlgn val="ctr"/>
        <c:lblOffset val="100"/>
        <c:noMultiLvlLbl val="0"/>
      </c:catAx>
      <c:valAx>
        <c:axId val="776646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0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A4E-462B-8D92-D34A4A370209}"/>
              </c:ext>
            </c:extLst>
          </c:dPt>
          <c:cat>
            <c:strRef>
              <c:f>Sheet1!$B$4:$B$9</c:f>
              <c:strCache>
                <c:ptCount val="6"/>
                <c:pt idx="0">
                  <c:v>LEAR-XRCE</c:v>
                </c:pt>
                <c:pt idx="1">
                  <c:v>U. of Amsterdam</c:v>
                </c:pt>
                <c:pt idx="2">
                  <c:v>XRCE/INRIA</c:v>
                </c:pt>
                <c:pt idx="3">
                  <c:v>Oxford</c:v>
                </c:pt>
                <c:pt idx="4">
                  <c:v>ISI</c:v>
                </c:pt>
                <c:pt idx="5">
                  <c:v>SuperVision</c:v>
                </c:pt>
              </c:strCache>
            </c:strRef>
          </c:cat>
          <c:val>
            <c:numRef>
              <c:f>Sheet1!$C$4:$C$9</c:f>
              <c:numCache>
                <c:formatCode>General</c:formatCode>
                <c:ptCount val="6"/>
                <c:pt idx="0">
                  <c:v>36.200000000000003</c:v>
                </c:pt>
                <c:pt idx="1">
                  <c:v>29.5</c:v>
                </c:pt>
                <c:pt idx="2">
                  <c:v>27.1</c:v>
                </c:pt>
                <c:pt idx="3">
                  <c:v>26.9</c:v>
                </c:pt>
                <c:pt idx="4">
                  <c:v>26.2</c:v>
                </c:pt>
                <c:pt idx="5">
                  <c:v>15.3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A4E-462B-8D92-D34A4A3702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76651352"/>
        <c:axId val="776651744"/>
      </c:barChart>
      <c:catAx>
        <c:axId val="776651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6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 Semibold" panose="020B0702040204020203" pitchFamily="34" charset="0"/>
                <a:ea typeface="+mn-ea"/>
                <a:cs typeface="Segoe UI Semibold" panose="020B0702040204020203" pitchFamily="34" charset="0"/>
              </a:defRPr>
            </a:pPr>
            <a:endParaRPr lang="en-US"/>
          </a:p>
        </c:txPr>
        <c:crossAx val="776651744"/>
        <c:crosses val="autoZero"/>
        <c:auto val="0"/>
        <c:lblAlgn val="ctr"/>
        <c:lblOffset val="100"/>
        <c:noMultiLvlLbl val="0"/>
      </c:catAx>
      <c:valAx>
        <c:axId val="77665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/>
                  <a:t>Error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6651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6379A4-E3D8-4BFF-B335-84A42BDB90BB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B94B3A-2FE2-4C1A-8A43-CDED18E15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738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94B3A-2FE2-4C1A-8A43-CDED18E15F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7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401595-98BC-4713-8674-D8BC70F15B3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07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EC01E2-A5DA-4CED-AB94-E8AA331F702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49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7714B3-73B8-470F-B6CD-433CBAA6021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76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Two-GPU architecture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7EAD1-C33D-48A2-8CAB-582B6385EBD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1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CDB59-9847-4CB0-83F0-A7D794EE9A4F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F8B48-BF4E-49AE-9E1F-7170C40F4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62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3B33F-6BFD-4001-B747-0DC3428FE28C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B2E6C-4FFF-4E1B-AD2B-11442CEE8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024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6FFEC-4831-46C6-A327-7BAF7D94ADE6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9E7E0-0D14-44D8-9313-41CECFC16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859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16E0-6A50-4836-B4F5-3524719C157E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6343F-BABC-41F6-9B0C-D812C1D8CD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11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29210-9692-4612-B68C-365DB2DCEB60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94632-D59F-418A-A674-10C96B10F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47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28997-0822-40EB-BD32-4D63A7ECDE75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6A0E-5411-46C2-B90D-692530250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2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55DC6-C35C-4D7B-945F-1FFE93FDF03C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2B30-C64E-44CD-9B62-28AA39DB0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5BE7-A753-49C8-8F67-2864F2426999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BE5C1-B568-4119-8891-941DF9CD8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56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B695D-2A2C-4639-A181-438653FF3B45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D524-F789-4380-A657-4CB0BC42E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92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CA1EB5-3BBD-4BFE-B3FA-132A5A21529B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F5C7D-ADCC-4C79-98CF-A8133849A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13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394C-40CA-49C5-92BA-47991F4D25CF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1A59F-F3EF-4649-A68C-8619606AB4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9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BC265AF-F096-4C65-BDFD-F4EDA2A4BE8F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1120C53-826E-4EE9-BE67-E92EA16E1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hacker.rs/004-how-to-smooth-and-sharpen-an-image-in-opencv/" TargetMode="Externa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yann.lecun.com/exdb/publis/pdf/lecun-01a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inyurl.com/441AML-L16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mage-net.org/challenges/LSVRC/" TargetMode="Externa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toronto.edu/~fritz/absps/imagenet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playground.tensorflow.org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arxiv.org/abs/1409.484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abs/1512.0338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arxiv.org/abs/1512.03385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512.03385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facebookarchive/fb.resnet.torch/blob/master/pretrained/README.md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arxiv.org/pdf/1502.03167v3.pdf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inyurl.com/441AML-L16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towardsdatascience.com/a-visual-explanation-of-gradient-descent-methods-momentum-adagrad-rmsprop-adam-f898b102325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a-visual-explanation-of-gradient-descent-methods-momentum-adagrad-rmsprop-adam-f898b102325c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inyurl.com/441AML-L16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E614F1C-2D93-42D0-B229-768199449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7403089" y="0"/>
            <a:ext cx="4788912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345DDD-8324-900B-8799-D5C4C56210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74735" y="640081"/>
            <a:ext cx="3377183" cy="3708895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CNNs and Key Ingredients of Deep Learning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A543550-73A7-C84B-01CD-F58047D204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74735" y="4571999"/>
            <a:ext cx="3377184" cy="164592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</a:rPr>
              <a:t>Applied Machine Learning</a:t>
            </a:r>
            <a:br>
              <a:rPr lang="en-US" sz="2000">
                <a:solidFill>
                  <a:schemeClr val="bg1"/>
                </a:solidFill>
              </a:rPr>
            </a:br>
            <a:r>
              <a:rPr lang="en-US" sz="2000">
                <a:solidFill>
                  <a:schemeClr val="bg1"/>
                </a:solidFill>
              </a:rPr>
              <a:t>Derek Hoiem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05388E-9844-B90B-A930-CB2EA1FE2DD7}"/>
              </a:ext>
            </a:extLst>
          </p:cNvPr>
          <p:cNvSpPr txBox="1"/>
          <p:nvPr/>
        </p:nvSpPr>
        <p:spPr>
          <a:xfrm>
            <a:off x="7501153" y="6538850"/>
            <a:ext cx="40507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Dall-E</a:t>
            </a:r>
          </a:p>
        </p:txBody>
      </p:sp>
      <p:pic>
        <p:nvPicPr>
          <p:cNvPr id="3" name="Picture 2" descr="A picture containing cloth&#10;&#10;Description automatically generated">
            <a:extLst>
              <a:ext uri="{FF2B5EF4-FFF2-40B4-BE49-F238E27FC236}">
                <a16:creationId xmlns:a16="http://schemas.microsoft.com/office/drawing/2014/main" id="{F6D97E50-B147-E263-E723-8847D7A266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" y="13538"/>
            <a:ext cx="6858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99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769" y="260953"/>
            <a:ext cx="11506462" cy="838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key problem</a:t>
            </a:r>
            <a:r>
              <a:rPr lang="en-US" dirty="0"/>
              <a:t>: how to model the compositional nature of text and images?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42" y="1652466"/>
            <a:ext cx="7131603" cy="355306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AB0B6E-9C82-1B39-D685-BEF30BCCFB94}"/>
              </a:ext>
            </a:extLst>
          </p:cNvPr>
          <p:cNvSpPr txBox="1"/>
          <p:nvPr/>
        </p:nvSpPr>
        <p:spPr>
          <a:xfrm>
            <a:off x="7657838" y="2514600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 could treat the image like a vector of values and add fully connected layers</a:t>
            </a:r>
          </a:p>
          <a:p>
            <a:r>
              <a:rPr lang="en-US" sz="2800" dirty="0"/>
              <a:t>(which we do in HW4)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80FA3-5E92-6989-F40F-6C40D7CD09E2}"/>
              </a:ext>
            </a:extLst>
          </p:cNvPr>
          <p:cNvSpPr txBox="1"/>
          <p:nvPr/>
        </p:nvSpPr>
        <p:spPr>
          <a:xfrm>
            <a:off x="373842" y="5486400"/>
            <a:ext cx="89381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But this doesn’t take advantage of the 2D structure of images</a:t>
            </a:r>
          </a:p>
        </p:txBody>
      </p:sp>
    </p:spTree>
    <p:extLst>
      <p:ext uri="{BB962C8B-B14F-4D97-AF65-F5344CB8AC3E}">
        <p14:creationId xmlns:p14="http://schemas.microsoft.com/office/powerpoint/2010/main" val="2473900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09600" y="116808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Images have local patterns that can appear at different positions</a:t>
            </a:r>
          </a:p>
        </p:txBody>
      </p:sp>
      <p:pic>
        <p:nvPicPr>
          <p:cNvPr id="23555" name="Picture 2" descr="C:\Documents and Settings\Derek Hoiem\My Documents\Classes\Spring09 - Visual Scene Understanding\material\figs\neighborhood6_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6465888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5" t="16000" r="37778" b="47556"/>
          <a:stretch>
            <a:fillRect/>
          </a:stretch>
        </p:blipFill>
        <p:spPr bwMode="auto">
          <a:xfrm>
            <a:off x="3048000" y="3581400"/>
            <a:ext cx="3124200" cy="3124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rot="16200000" flipH="1">
            <a:off x="952500" y="4610100"/>
            <a:ext cx="3657600" cy="533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484438" y="2833688"/>
            <a:ext cx="2286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743200" y="2819400"/>
            <a:ext cx="3429000" cy="76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810000" y="4343400"/>
            <a:ext cx="1524000" cy="16002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267200" y="1295400"/>
          <a:ext cx="4889500" cy="2095500"/>
        </p:xfrm>
        <a:graphic>
          <a:graphicData uri="http://schemas.openxmlformats.org/drawingml/2006/table">
            <a:tbl>
              <a:tblPr/>
              <a:tblGrid>
                <a:gridCol w="444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0.51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0.96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0.37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0.91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0.94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0.77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0.89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0.93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rot="5400000" flipH="1" flipV="1">
            <a:off x="2514600" y="2590800"/>
            <a:ext cx="3048000" cy="4572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34000" y="3429000"/>
            <a:ext cx="3810000" cy="251460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24184" y="-38923"/>
            <a:ext cx="10972800" cy="914400"/>
          </a:xfrm>
        </p:spPr>
        <p:txBody>
          <a:bodyPr>
            <a:normAutofit/>
          </a:bodyPr>
          <a:lstStyle/>
          <a:p>
            <a:r>
              <a:rPr lang="en-US" dirty="0"/>
              <a:t>Linear filtering is a foundation of image processing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7543800" cy="5562600"/>
          </a:xfrm>
        </p:spPr>
        <p:txBody>
          <a:bodyPr>
            <a:normAutofit/>
          </a:bodyPr>
          <a:lstStyle/>
          <a:p>
            <a:endParaRPr lang="en-US" sz="2800" dirty="0"/>
          </a:p>
          <a:p>
            <a:r>
              <a:rPr lang="en-US" sz="2800" dirty="0"/>
              <a:t>Linear image filtering: at each pixel, output a weighted sum of pixels in surrounding patch</a:t>
            </a:r>
          </a:p>
          <a:p>
            <a:pPr lvl="1"/>
            <a:r>
              <a:rPr lang="en-US" sz="2400" dirty="0"/>
              <a:t>E.g. Gaussian-weighted smoothing filter (right), edge detection (below), local pattern detection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7CCE2000-7E0E-7A7D-0843-843CA4750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18192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52F8F1-4D25-0BF7-309E-790A97D35597}"/>
              </a:ext>
            </a:extLst>
          </p:cNvPr>
          <p:cNvSpPr txBox="1"/>
          <p:nvPr/>
        </p:nvSpPr>
        <p:spPr>
          <a:xfrm>
            <a:off x="9232900" y="81259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Smoothing Filter</a:t>
            </a: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A41EF239-0E15-19C5-AE25-2614A8B37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74930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09A0B85-0F8C-1F85-304E-726DE05AA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040246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65E7532-C71A-F04B-C315-F9E053BBA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3457074"/>
            <a:ext cx="5029200" cy="283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1E4FCF-6B40-C76B-2CDD-088C6B25CC4C}"/>
              </a:ext>
            </a:extLst>
          </p:cNvPr>
          <p:cNvSpPr txBox="1"/>
          <p:nvPr/>
        </p:nvSpPr>
        <p:spPr>
          <a:xfrm>
            <a:off x="0" y="6596390"/>
            <a:ext cx="56236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Animation: 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https://datahacker.rs/004-how-to-smooth-and-sharpen-an-image-in-opencv/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062B5-50CE-D7DA-A7FE-CF4085386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6275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A CNN (convolutional network) learns filter weights to create grids of features (“feature map”)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794D52C4-E5F3-7570-1B33-9082E975D85D}"/>
              </a:ext>
            </a:extLst>
          </p:cNvPr>
          <p:cNvSpPr/>
          <p:nvPr/>
        </p:nvSpPr>
        <p:spPr bwMode="auto">
          <a:xfrm>
            <a:off x="2819400" y="2700734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21BAD945-7280-BE38-9FA1-2A9BD946FFF9}"/>
              </a:ext>
            </a:extLst>
          </p:cNvPr>
          <p:cNvSpPr/>
          <p:nvPr/>
        </p:nvSpPr>
        <p:spPr bwMode="auto">
          <a:xfrm>
            <a:off x="3427293" y="3924399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959E3577-99BC-2C4A-8A97-3149536CCDAA}"/>
              </a:ext>
            </a:extLst>
          </p:cNvPr>
          <p:cNvSpPr/>
          <p:nvPr/>
        </p:nvSpPr>
        <p:spPr bwMode="auto">
          <a:xfrm>
            <a:off x="5715000" y="2700734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B2B638-659B-4D2A-0F3F-7F7112F0CA62}"/>
              </a:ext>
            </a:extLst>
          </p:cNvPr>
          <p:cNvCxnSpPr/>
          <p:nvPr/>
        </p:nvCxnSpPr>
        <p:spPr bwMode="auto">
          <a:xfrm>
            <a:off x="3960693" y="3924399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21A1A08-658F-C1C9-F69D-2DC312491336}"/>
              </a:ext>
            </a:extLst>
          </p:cNvPr>
          <p:cNvCxnSpPr>
            <a:stCxn id="13" idx="1"/>
            <a:endCxn id="19" idx="1"/>
          </p:cNvCxnSpPr>
          <p:nvPr/>
        </p:nvCxnSpPr>
        <p:spPr bwMode="auto">
          <a:xfrm>
            <a:off x="3558869" y="4194647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2A89D1-2682-3ED9-D36E-0AF43060F6D1}"/>
              </a:ext>
            </a:extLst>
          </p:cNvPr>
          <p:cNvCxnSpPr/>
          <p:nvPr/>
        </p:nvCxnSpPr>
        <p:spPr bwMode="auto">
          <a:xfrm flipV="1">
            <a:off x="3655893" y="4762599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5EBD948-4251-33EC-C758-A5EBCD86B9D5}"/>
              </a:ext>
            </a:extLst>
          </p:cNvPr>
          <p:cNvCxnSpPr>
            <a:endCxn id="19" idx="2"/>
          </p:cNvCxnSpPr>
          <p:nvPr/>
        </p:nvCxnSpPr>
        <p:spPr bwMode="auto">
          <a:xfrm flipV="1">
            <a:off x="3960693" y="4642401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Cube 18">
            <a:extLst>
              <a:ext uri="{FF2B5EF4-FFF2-40B4-BE49-F238E27FC236}">
                <a16:creationId xmlns:a16="http://schemas.microsoft.com/office/drawing/2014/main" id="{89038275-9500-3810-3B01-2E55C4B655D2}"/>
              </a:ext>
            </a:extLst>
          </p:cNvPr>
          <p:cNvSpPr/>
          <p:nvPr/>
        </p:nvSpPr>
        <p:spPr bwMode="auto">
          <a:xfrm>
            <a:off x="6322893" y="4381599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035ED1-5BD0-62C6-8215-F9EAF6882ACE}"/>
              </a:ext>
            </a:extLst>
          </p:cNvPr>
          <p:cNvSpPr txBox="1"/>
          <p:nvPr/>
        </p:nvSpPr>
        <p:spPr>
          <a:xfrm>
            <a:off x="2438400" y="628213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2FF1EE-306A-BC6E-8A2A-DDD0B0DD4C3D}"/>
              </a:ext>
            </a:extLst>
          </p:cNvPr>
          <p:cNvSpPr txBox="1"/>
          <p:nvPr/>
        </p:nvSpPr>
        <p:spPr>
          <a:xfrm>
            <a:off x="7086601" y="1333600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22" name="Curved Connector 36">
            <a:extLst>
              <a:ext uri="{FF2B5EF4-FFF2-40B4-BE49-F238E27FC236}">
                <a16:creationId xmlns:a16="http://schemas.microsoft.com/office/drawing/2014/main" id="{987C6F5D-06C5-546B-93F3-8A02DEA56729}"/>
              </a:ext>
            </a:extLst>
          </p:cNvPr>
          <p:cNvCxnSpPr>
            <a:stCxn id="21" idx="2"/>
          </p:cNvCxnSpPr>
          <p:nvPr/>
        </p:nvCxnSpPr>
        <p:spPr bwMode="auto">
          <a:xfrm rot="5400000">
            <a:off x="7011832" y="1918081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20EF049-43DF-48E9-C973-B11CDE6AB95A}"/>
              </a:ext>
            </a:extLst>
          </p:cNvPr>
          <p:cNvSpPr txBox="1"/>
          <p:nvPr/>
        </p:nvSpPr>
        <p:spPr>
          <a:xfrm>
            <a:off x="1674693" y="3157935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24" name="Curved Connector 18">
            <a:extLst>
              <a:ext uri="{FF2B5EF4-FFF2-40B4-BE49-F238E27FC236}">
                <a16:creationId xmlns:a16="http://schemas.microsoft.com/office/drawing/2014/main" id="{4D0D9B0C-6662-9545-858B-AC2F8EEC20D2}"/>
              </a:ext>
            </a:extLst>
          </p:cNvPr>
          <p:cNvCxnSpPr>
            <a:stCxn id="23" idx="2"/>
          </p:cNvCxnSpPr>
          <p:nvPr/>
        </p:nvCxnSpPr>
        <p:spPr bwMode="auto">
          <a:xfrm rot="16200000" flipH="1">
            <a:off x="2414727" y="3750032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1215CC5-7E3A-984B-A7DB-9605B21F5BAC}"/>
              </a:ext>
            </a:extLst>
          </p:cNvPr>
          <p:cNvSpPr txBox="1"/>
          <p:nvPr/>
        </p:nvSpPr>
        <p:spPr>
          <a:xfrm>
            <a:off x="5040299" y="6286600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BD7C00-1D92-03CA-6C92-060C1D36363F}"/>
              </a:ext>
            </a:extLst>
          </p:cNvPr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05377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lter_z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861" r="9666" b="12045"/>
          <a:stretch>
            <a:fillRect/>
          </a:stretch>
        </p:blipFill>
        <p:spPr bwMode="auto">
          <a:xfrm>
            <a:off x="6477001" y="1524002"/>
            <a:ext cx="4094163" cy="2728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Convolution as feature extraction</a:t>
            </a:r>
          </a:p>
        </p:txBody>
      </p:sp>
      <p:pic>
        <p:nvPicPr>
          <p:cNvPr id="17415" name="Picture 1"/>
          <p:cNvPicPr>
            <a:picLocks noChangeAspect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3581400"/>
            <a:ext cx="4114800" cy="2743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7" t="4254" r="5028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ilter_z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2" t="8075" r="9827" b="11832"/>
          <a:stretch>
            <a:fillRect/>
          </a:stretch>
        </p:blipFill>
        <p:spPr bwMode="auto">
          <a:xfrm>
            <a:off x="6326189" y="3581400"/>
            <a:ext cx="4113212" cy="27765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418" name="Rectangle 6"/>
          <p:cNvSpPr>
            <a:spLocks noChangeArrowheads="1"/>
          </p:cNvSpPr>
          <p:nvPr/>
        </p:nvSpPr>
        <p:spPr bwMode="auto">
          <a:xfrm>
            <a:off x="3200400" y="6334126"/>
            <a:ext cx="684783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 dirty="0">
                <a:latin typeface="+mn-lt"/>
              </a:rPr>
              <a:t>Input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442284" y="6324601"/>
            <a:ext cx="1384782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b="0">
                <a:latin typeface="+mn-lt"/>
              </a:rPr>
              <a:t>Feature Map</a:t>
            </a:r>
          </a:p>
        </p:txBody>
      </p:sp>
      <p:sp>
        <p:nvSpPr>
          <p:cNvPr id="9" name="Right Arrow 8"/>
          <p:cNvSpPr>
            <a:spLocks noChangeArrowheads="1"/>
          </p:cNvSpPr>
          <p:nvPr/>
        </p:nvSpPr>
        <p:spPr bwMode="auto">
          <a:xfrm>
            <a:off x="5792788" y="4800600"/>
            <a:ext cx="457200" cy="3048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3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7" t="4254" r="28177" b="52721"/>
          <a:stretch>
            <a:fillRect/>
          </a:stretch>
        </p:blipFill>
        <p:spPr bwMode="auto">
          <a:xfrm>
            <a:off x="1584327" y="3581402"/>
            <a:ext cx="777875" cy="773113"/>
          </a:xfrm>
          <a:prstGeom prst="rect">
            <a:avLst/>
          </a:prstGeom>
          <a:noFill/>
          <a:ln w="25400">
            <a:solidFill>
              <a:srgbClr val="12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>
            <a:spLocks noChangeArrowheads="1"/>
          </p:cNvSpPr>
          <p:nvPr/>
        </p:nvSpPr>
        <p:spPr bwMode="auto">
          <a:xfrm rot="-1977863">
            <a:off x="5841928" y="3618382"/>
            <a:ext cx="457200" cy="32173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A7CCB"/>
              </a:gs>
              <a:gs pos="20000">
                <a:srgbClr val="3C7BC7"/>
              </a:gs>
              <a:gs pos="100000">
                <a:srgbClr val="2C5D98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943601" y="3733801"/>
            <a:ext cx="204788" cy="923320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>
              <a:defRPr/>
            </a:pPr>
            <a:r>
              <a:rPr lang="en-US" dirty="0"/>
              <a:t>...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17248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423E-6 1.75382E-6 C 0.01564 -0.00718 0.09033 -0.00625 0.09675 -0.00648 C 0.14713 -0.01388 0.17058 -0.00926 0.23936 -0.0081 C 0.28314 -0.0044 0.33108 -0.02083 0.37225 -0.00324 C 0.37833 0.0081 0.37711 0.00324 0.37711 0.02475 C 0.37711 0.0826 0.37086 0.07034 0.32378 0.07103 C 0.23242 0.07196 0.14105 0.07219 0.04968 0.07288 C 0.03474 0.07334 0.01963 0.07242 0.00487 0.0745 C -0.00295 0.07543 0.00313 0.09509 0.00365 0.10574 C 0.004 0.11823 -0.00469 0.14229 0.00487 0.14391 C 0.08824 0.15687 0.17266 0.14484 0.25673 0.14553 C 0.29182 0.14599 0.32708 0.14599 0.36234 0.14715 C 0.36721 0.14715 0.37294 0.14484 0.37711 0.14877 C 0.38145 0.1527 0.3785 0.16312 0.37971 0.17029 C 0.37728 0.26353 0.38215 0.23878 0.29773 0.2397 C 0.21626 0.2404 0.1348 0.24063 0.05333 0.24132 C 0.03509 0.24317 0.01598 0.23692 -0.00121 0.24456 C -0.00486 0.24595 -0.00052 0.25451 -3.31423E-6 0.2596 C 0.00296 0.37991 -0.01129 0.30726 0.15998 0.31073 C 0.16155 0.31073 0.16328 0.31166 0.16502 0.31235 C 0.23033 0.31027 0.29547 0.30842 0.36095 0.30749 C 0.36547 0.3068 0.37468 0.30587 0.37468 0.30587 " pathEditMode="relative" ptsTypes="fffffffffffffffffffff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  <p:bldP spid="15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be 19"/>
          <p:cNvSpPr/>
          <p:nvPr/>
        </p:nvSpPr>
        <p:spPr bwMode="auto">
          <a:xfrm>
            <a:off x="5030907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Cube 3"/>
          <p:cNvSpPr/>
          <p:nvPr/>
        </p:nvSpPr>
        <p:spPr bwMode="auto">
          <a:xfrm>
            <a:off x="28973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6" name="Cube 5"/>
          <p:cNvSpPr/>
          <p:nvPr/>
        </p:nvSpPr>
        <p:spPr bwMode="auto">
          <a:xfrm>
            <a:off x="3505200" y="3581400"/>
            <a:ext cx="533400" cy="1143000"/>
          </a:xfrm>
          <a:prstGeom prst="cube">
            <a:avLst>
              <a:gd name="adj" fmla="val 50665"/>
            </a:avLst>
          </a:prstGeom>
          <a:solidFill>
            <a:schemeClr val="bg1">
              <a:alpha val="3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792907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4038600" y="35814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>
            <a:stCxn id="6" idx="1"/>
            <a:endCxn id="21" idx="1"/>
          </p:cNvCxnSpPr>
          <p:nvPr/>
        </p:nvCxnSpPr>
        <p:spPr bwMode="auto">
          <a:xfrm>
            <a:off x="3636776" y="3851648"/>
            <a:ext cx="2884222" cy="32755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V="1">
            <a:off x="3733800" y="4419600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endCxn id="21" idx="2"/>
          </p:cNvCxnSpPr>
          <p:nvPr/>
        </p:nvCxnSpPr>
        <p:spPr bwMode="auto">
          <a:xfrm flipV="1">
            <a:off x="4038600" y="4299402"/>
            <a:ext cx="2362200" cy="12019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Cube 20"/>
          <p:cNvSpPr/>
          <p:nvPr/>
        </p:nvSpPr>
        <p:spPr bwMode="auto">
          <a:xfrm>
            <a:off x="6400800" y="40386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6307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4508" y="99060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feature map</a:t>
            </a:r>
          </a:p>
        </p:txBody>
      </p:sp>
      <p:cxnSp>
        <p:nvCxnSpPr>
          <p:cNvPr id="37" name="Curved Connector 36"/>
          <p:cNvCxnSpPr>
            <a:stCxn id="35" idx="2"/>
          </p:cNvCxnSpPr>
          <p:nvPr/>
        </p:nvCxnSpPr>
        <p:spPr bwMode="auto">
          <a:xfrm rot="5400000">
            <a:off x="7089739" y="1575082"/>
            <a:ext cx="997804" cy="567506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52600" y="2814936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learned weights</a:t>
            </a:r>
          </a:p>
        </p:txBody>
      </p:sp>
      <p:cxnSp>
        <p:nvCxnSpPr>
          <p:cNvPr id="19" name="Curved Connector 18"/>
          <p:cNvCxnSpPr>
            <a:stCxn id="17" idx="2"/>
          </p:cNvCxnSpPr>
          <p:nvPr/>
        </p:nvCxnSpPr>
        <p:spPr bwMode="auto">
          <a:xfrm rot="16200000" flipH="1">
            <a:off x="2492634" y="3407033"/>
            <a:ext cx="958333" cy="1066800"/>
          </a:xfrm>
          <a:prstGeom prst="curved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56428" y="152400"/>
            <a:ext cx="92964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filters are learned, producing a map of feature vectors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21057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be 3"/>
          <p:cNvSpPr/>
          <p:nvPr/>
        </p:nvSpPr>
        <p:spPr bwMode="auto">
          <a:xfrm>
            <a:off x="2895600" y="2357735"/>
            <a:ext cx="1600200" cy="3352800"/>
          </a:xfrm>
          <a:prstGeom prst="cube">
            <a:avLst>
              <a:gd name="adj" fmla="val 83348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5" name="Cube 4"/>
          <p:cNvSpPr/>
          <p:nvPr/>
        </p:nvSpPr>
        <p:spPr bwMode="auto">
          <a:xfrm>
            <a:off x="5029200" y="2357735"/>
            <a:ext cx="3200400" cy="3352800"/>
          </a:xfrm>
          <a:prstGeom prst="cube">
            <a:avLst>
              <a:gd name="adj" fmla="val 42106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8" name="Cube 7"/>
          <p:cNvSpPr/>
          <p:nvPr/>
        </p:nvSpPr>
        <p:spPr bwMode="auto">
          <a:xfrm>
            <a:off x="5332293" y="3810000"/>
            <a:ext cx="2133600" cy="1143000"/>
          </a:xfrm>
          <a:prstGeom prst="cube">
            <a:avLst>
              <a:gd name="adj" fmla="val 23793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14600" y="5939136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image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7465893" y="3810000"/>
            <a:ext cx="2514600" cy="457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179381" y="4087368"/>
            <a:ext cx="2648712" cy="3322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181917" y="4643735"/>
            <a:ext cx="26670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>
            <a:endCxn id="23" idx="2"/>
          </p:cNvCxnSpPr>
          <p:nvPr/>
        </p:nvCxnSpPr>
        <p:spPr bwMode="auto">
          <a:xfrm flipV="1">
            <a:off x="7465893" y="4528003"/>
            <a:ext cx="2362200" cy="1201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Cube 22"/>
          <p:cNvSpPr/>
          <p:nvPr/>
        </p:nvSpPr>
        <p:spPr bwMode="auto">
          <a:xfrm>
            <a:off x="9828093" y="4267200"/>
            <a:ext cx="381000" cy="381000"/>
          </a:xfrm>
          <a:prstGeom prst="cube">
            <a:avLst>
              <a:gd name="adj" fmla="val 36904"/>
            </a:avLst>
          </a:prstGeom>
          <a:solidFill>
            <a:schemeClr val="bg1">
              <a:alpha val="1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8800" y="5715001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dirty="0"/>
              <a:t>next layer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8206" y="5943601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Convolutional layer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31693" y="545067"/>
            <a:ext cx="9448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Following layers operate on the feature map from the previous layer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674518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181601" y="3276600"/>
            <a:ext cx="5313363" cy="3218788"/>
            <a:chOff x="77788" y="1524001"/>
            <a:chExt cx="8969375" cy="5433568"/>
          </a:xfrm>
        </p:grpSpPr>
        <p:pic>
          <p:nvPicPr>
            <p:cNvPr id="17" name="Picture 16" descr="filter_z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71" t="7861" r="9666" b="12045"/>
            <a:stretch>
              <a:fillRect/>
            </a:stretch>
          </p:blipFill>
          <p:spPr bwMode="auto">
            <a:xfrm>
              <a:off x="4953000" y="1524001"/>
              <a:ext cx="4094163" cy="2728913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"/>
            <p:cNvPicPr>
              <a:picLocks noChangeAspect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88" y="3581400"/>
              <a:ext cx="4114800" cy="2743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filter_z1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t="8075" r="9827" b="11832"/>
            <a:stretch>
              <a:fillRect/>
            </a:stretch>
          </p:blipFill>
          <p:spPr bwMode="auto">
            <a:xfrm>
              <a:off x="4802189" y="3581400"/>
              <a:ext cx="4113212" cy="277653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676400" y="6334124"/>
              <a:ext cx="1155968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Input</a:t>
              </a: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350841" y="6324600"/>
              <a:ext cx="2337621" cy="623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0" tIns="45715" rIns="91430" bIns="45715">
              <a:spAutoFit/>
            </a:bodyPr>
            <a:lstStyle/>
            <a:p>
              <a:r>
                <a:rPr lang="en-US" b="0" dirty="0">
                  <a:latin typeface="+mn-lt"/>
                </a:rPr>
                <a:t>Feature Map</a:t>
              </a:r>
            </a:p>
          </p:txBody>
        </p:sp>
        <p:sp>
          <p:nvSpPr>
            <p:cNvPr id="25" name="Right Arrow 24"/>
            <p:cNvSpPr>
              <a:spLocks noChangeArrowheads="1"/>
            </p:cNvSpPr>
            <p:nvPr/>
          </p:nvSpPr>
          <p:spPr bwMode="auto">
            <a:xfrm>
              <a:off x="4268788" y="4800600"/>
              <a:ext cx="457200" cy="30480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Right Arrow 25"/>
            <p:cNvSpPr>
              <a:spLocks noChangeArrowheads="1"/>
            </p:cNvSpPr>
            <p:nvPr/>
          </p:nvSpPr>
          <p:spPr bwMode="auto">
            <a:xfrm rot="19622137">
              <a:off x="4317928" y="3618382"/>
              <a:ext cx="457200" cy="321730"/>
            </a:xfrm>
            <a:prstGeom prst="rightArrow">
              <a:avLst>
                <a:gd name="adj1" fmla="val 50000"/>
                <a:gd name="adj2" fmla="val 50000"/>
              </a:avLst>
            </a:prstGeom>
            <a:gradFill rotWithShape="1">
              <a:gsLst>
                <a:gs pos="0">
                  <a:srgbClr val="3A7CCB"/>
                </a:gs>
                <a:gs pos="20000">
                  <a:srgbClr val="3C7BC7"/>
                </a:gs>
                <a:gs pos="100000">
                  <a:srgbClr val="2C5D98"/>
                </a:gs>
              </a:gsLst>
              <a:lin ang="5400000"/>
            </a:gra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lIns="91430" tIns="45715" rIns="91430" bIns="45715" anchor="ctr"/>
            <a:lstStyle/>
            <a:p>
              <a:pPr algn="ctr"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4246475" y="3733801"/>
              <a:ext cx="204788" cy="1558637"/>
            </a:xfrm>
            <a:prstGeom prst="rect">
              <a:avLst/>
            </a:prstGeom>
          </p:spPr>
          <p:txBody>
            <a:bodyPr lIns="91430" tIns="45715" rIns="91430" bIns="45715">
              <a:spAutoFit/>
            </a:bodyPr>
            <a:lstStyle/>
            <a:p>
              <a:pPr>
                <a:defRPr/>
              </a:pPr>
              <a:r>
                <a:rPr lang="en-US" dirty="0"/>
                <a:t>...</a:t>
              </a:r>
            </a:p>
          </p:txBody>
        </p:sp>
      </p:grp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 in a CNN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4167182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6366" t="5805" r="6355" b="595"/>
          <a:stretch/>
        </p:blipFill>
        <p:spPr>
          <a:xfrm>
            <a:off x="5867401" y="2895600"/>
            <a:ext cx="3838821" cy="3087614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6172200" y="2393521"/>
            <a:ext cx="3052354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/>
          <a:p>
            <a:r>
              <a:rPr lang="en-US" sz="2000" dirty="0">
                <a:latin typeface="+mn-lt"/>
              </a:rPr>
              <a:t>Rectified Linear Unit (</a:t>
            </a:r>
            <a:r>
              <a:rPr lang="en-US" sz="2000" dirty="0" err="1">
                <a:latin typeface="+mn-lt"/>
              </a:rPr>
              <a:t>ReLU</a:t>
            </a:r>
            <a:r>
              <a:rPr lang="en-US" sz="2000" dirty="0">
                <a:latin typeface="+mn-lt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75201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Up Arrow 13"/>
          <p:cNvSpPr/>
          <p:nvPr/>
        </p:nvSpPr>
        <p:spPr>
          <a:xfrm>
            <a:off x="3278733" y="20574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3271197" y="3961244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213518" y="5562600"/>
            <a:ext cx="2513164" cy="492504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Input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213518" y="4362228"/>
            <a:ext cx="2513164" cy="743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Convolution (Learned)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213518" y="3429000"/>
            <a:ext cx="2513164" cy="49250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Non-linearity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30393" y="2479296"/>
            <a:ext cx="2492926" cy="49250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508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Spatial pooling</a:t>
            </a:r>
          </a:p>
        </p:txBody>
      </p:sp>
      <p:sp>
        <p:nvSpPr>
          <p:cNvPr id="9" name="Up Arrow 8"/>
          <p:cNvSpPr/>
          <p:nvPr/>
        </p:nvSpPr>
        <p:spPr>
          <a:xfrm>
            <a:off x="3267429" y="51537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3274965" y="3020126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10155" y="1488696"/>
            <a:ext cx="2513164" cy="492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cs typeface="Myriad Pro"/>
              </a:rPr>
              <a:t>Feature maps</a:t>
            </a:r>
          </a:p>
        </p:txBody>
      </p:sp>
      <p:sp>
        <p:nvSpPr>
          <p:cNvPr id="20" name="Up Arrow 19"/>
          <p:cNvSpPr/>
          <p:nvPr/>
        </p:nvSpPr>
        <p:spPr>
          <a:xfrm>
            <a:off x="3276601" y="1066800"/>
            <a:ext cx="391837" cy="408874"/>
          </a:xfrm>
          <a:prstGeom prst="upArrow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 b="0">
              <a:solidFill>
                <a:schemeClr val="tx1"/>
              </a:solidFill>
            </a:endParaRPr>
          </a:p>
        </p:txBody>
      </p:sp>
      <p:pic>
        <p:nvPicPr>
          <p:cNvPr id="17" name="Picture 16" descr="nor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4" t="14581" r="48195" b="51794"/>
          <a:stretch/>
        </p:blipFill>
        <p:spPr>
          <a:xfrm>
            <a:off x="4953000" y="2323449"/>
            <a:ext cx="3581400" cy="23347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029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410199" y="2399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029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10199" y="2780647"/>
            <a:ext cx="762000" cy="762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782161" y="2438400"/>
            <a:ext cx="1662706" cy="523220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lvl="1" eaLnBrk="0" hangingPunct="0">
              <a:spcBef>
                <a:spcPct val="20000"/>
              </a:spcBef>
            </a:pPr>
            <a:r>
              <a:rPr lang="en-US" sz="2800" dirty="0">
                <a:latin typeface="+mn-lt"/>
              </a:rPr>
              <a:t>Max</a:t>
            </a:r>
          </a:p>
        </p:txBody>
      </p:sp>
      <p:pic>
        <p:nvPicPr>
          <p:cNvPr id="35" name="Picture 34" descr="max_pool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2" t="14319" r="9186" b="17450"/>
          <a:stretch/>
        </p:blipFill>
        <p:spPr>
          <a:xfrm>
            <a:off x="8686800" y="3000373"/>
            <a:ext cx="1910468" cy="12605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8686800" cy="8382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Key operations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75190" y="6477001"/>
            <a:ext cx="2463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R. Fergus, Y. </a:t>
            </a:r>
            <a:r>
              <a:rPr lang="en-US" sz="1400" dirty="0" err="1"/>
              <a:t>LeCun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47105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29196-6162-A3AD-7250-D005CA486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7C6C2-EB34-2F31-AC43-B23B2C20F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A bit of deep learning history</a:t>
            </a:r>
          </a:p>
          <a:p>
            <a:endParaRPr lang="en-US" dirty="0"/>
          </a:p>
          <a:p>
            <a:r>
              <a:rPr lang="en-US" dirty="0"/>
              <a:t>Early advances in deep networks</a:t>
            </a:r>
          </a:p>
          <a:p>
            <a:pPr lvl="1"/>
            <a:r>
              <a:rPr lang="en-US" dirty="0"/>
              <a:t>Convolutional networks</a:t>
            </a:r>
          </a:p>
          <a:p>
            <a:pPr lvl="1"/>
            <a:r>
              <a:rPr lang="en-US" dirty="0"/>
              <a:t>Residual connections</a:t>
            </a:r>
          </a:p>
          <a:p>
            <a:pPr lvl="1"/>
            <a:r>
              <a:rPr lang="en-US" dirty="0" err="1"/>
              <a:t>BatchNorm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Enhancements to SGD</a:t>
            </a:r>
          </a:p>
        </p:txBody>
      </p:sp>
    </p:spTree>
    <p:extLst>
      <p:ext uri="{BB962C8B-B14F-4D97-AF65-F5344CB8AC3E}">
        <p14:creationId xmlns:p14="http://schemas.microsoft.com/office/powerpoint/2010/main" val="3814454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1905000" y="134959"/>
            <a:ext cx="8229600" cy="914400"/>
          </a:xfrm>
        </p:spPr>
        <p:txBody>
          <a:bodyPr>
            <a:noAutofit/>
          </a:bodyPr>
          <a:lstStyle/>
          <a:p>
            <a:r>
              <a:rPr lang="en-US" altLang="en-US" sz="3200" dirty="0"/>
              <a:t>Key idea: learn features and classifier that work well together (“end-to-end training”)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5105401" y="1219201"/>
            <a:ext cx="2124075" cy="5478463"/>
            <a:chOff x="5480050" y="976313"/>
            <a:chExt cx="2124075" cy="5478462"/>
          </a:xfrm>
        </p:grpSpPr>
        <p:sp>
          <p:nvSpPr>
            <p:cNvPr id="5" name="Rectangle 4"/>
            <p:cNvSpPr/>
            <p:nvPr/>
          </p:nvSpPr>
          <p:spPr bwMode="auto">
            <a:xfrm>
              <a:off x="5497513" y="6178550"/>
              <a:ext cx="2095500" cy="27622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rgbClr val="32000C"/>
                  </a:solidFill>
                </a:rPr>
                <a:t>Image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5497513" y="561022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5508625" y="5040312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5487988" y="4471987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5497513" y="3902075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5508625" y="3332163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Convolution/pool</a:t>
              </a: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5497513" y="276225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5486400" y="2192338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480050" y="1625601"/>
              <a:ext cx="2095500" cy="276225"/>
            </a:xfrm>
            <a:prstGeom prst="rect">
              <a:avLst/>
            </a:prstGeom>
            <a:solidFill>
              <a:srgbClr val="92D050"/>
            </a:solidFill>
            <a:ln w="127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Dense</a:t>
              </a:r>
            </a:p>
          </p:txBody>
        </p:sp>
        <p:sp>
          <p:nvSpPr>
            <p:cNvPr id="26" name="Down Arrow 25"/>
            <p:cNvSpPr/>
            <p:nvPr/>
          </p:nvSpPr>
          <p:spPr bwMode="auto">
            <a:xfrm rot="10800000">
              <a:off x="6342063" y="591820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7" name="Down Arrow 26"/>
            <p:cNvSpPr/>
            <p:nvPr/>
          </p:nvSpPr>
          <p:spPr bwMode="auto">
            <a:xfrm rot="10800000">
              <a:off x="6342063" y="534987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8" name="Down Arrow 27"/>
            <p:cNvSpPr/>
            <p:nvPr/>
          </p:nvSpPr>
          <p:spPr bwMode="auto">
            <a:xfrm rot="10800000">
              <a:off x="6342063" y="4781550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9" name="Down Arrow 28"/>
            <p:cNvSpPr/>
            <p:nvPr/>
          </p:nvSpPr>
          <p:spPr bwMode="auto">
            <a:xfrm rot="10800000">
              <a:off x="6342063" y="4213225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0" name="Down Arrow 29"/>
            <p:cNvSpPr/>
            <p:nvPr/>
          </p:nvSpPr>
          <p:spPr bwMode="auto">
            <a:xfrm rot="10800000">
              <a:off x="6342063" y="3643313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Down Arrow 30"/>
            <p:cNvSpPr/>
            <p:nvPr/>
          </p:nvSpPr>
          <p:spPr bwMode="auto">
            <a:xfrm rot="10800000">
              <a:off x="6342063" y="3079751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Down Arrow 31"/>
            <p:cNvSpPr/>
            <p:nvPr/>
          </p:nvSpPr>
          <p:spPr bwMode="auto">
            <a:xfrm rot="10800000">
              <a:off x="6319838" y="2505076"/>
              <a:ext cx="428625" cy="22225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Down Arrow 32"/>
            <p:cNvSpPr/>
            <p:nvPr/>
          </p:nvSpPr>
          <p:spPr bwMode="auto">
            <a:xfrm rot="10800000">
              <a:off x="6319838" y="1917701"/>
              <a:ext cx="428625" cy="22383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367" name="Rectangle 34"/>
            <p:cNvSpPr>
              <a:spLocks noChangeArrowheads="1"/>
            </p:cNvSpPr>
            <p:nvPr/>
          </p:nvSpPr>
          <p:spPr bwMode="auto">
            <a:xfrm>
              <a:off x="6023116" y="976313"/>
              <a:ext cx="10663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TW">
                  <a:latin typeface="Arial" panose="020B0604020202020204" pitchFamily="34" charset="0"/>
                </a:rPr>
                <a:t>Label</a:t>
              </a:r>
              <a:endParaRPr lang="en-US" altLang="en-US">
                <a:latin typeface="Arial" panose="020B0604020202020204" pitchFamily="34" charset="0"/>
              </a:endParaRPr>
            </a:p>
          </p:txBody>
        </p:sp>
        <p:sp>
          <p:nvSpPr>
            <p:cNvPr id="36" name="Down Arrow 35"/>
            <p:cNvSpPr/>
            <p:nvPr/>
          </p:nvSpPr>
          <p:spPr bwMode="auto">
            <a:xfrm rot="10800000">
              <a:off x="6342063" y="1389063"/>
              <a:ext cx="428625" cy="22383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31121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LeNet-5 for character/digit recognition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851" y="3849138"/>
            <a:ext cx="8610600" cy="22860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Average pooling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Sigmoid or </a:t>
            </a:r>
            <a:r>
              <a:rPr lang="en-US" sz="2400" dirty="0" err="1"/>
              <a:t>tanh</a:t>
            </a:r>
            <a:r>
              <a:rPr lang="en-US" sz="2400" dirty="0"/>
              <a:t> nonlinearity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Fully connected layers at the end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Trained on MNIST digit dataset with 60K training examples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600200" y="6211669"/>
            <a:ext cx="8991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Y. </a:t>
            </a:r>
            <a:r>
              <a:rPr lang="en-US" sz="1600" dirty="0" err="1"/>
              <a:t>LeCun</a:t>
            </a:r>
            <a:r>
              <a:rPr lang="en-US" sz="1600" dirty="0"/>
              <a:t>, L. </a:t>
            </a:r>
            <a:r>
              <a:rPr lang="en-US" sz="1600" dirty="0" err="1"/>
              <a:t>Bottou</a:t>
            </a:r>
            <a:r>
              <a:rPr lang="en-US" sz="1600" dirty="0"/>
              <a:t>, Y. </a:t>
            </a:r>
            <a:r>
              <a:rPr lang="en-US" sz="1600" dirty="0" err="1"/>
              <a:t>Bengio</a:t>
            </a:r>
            <a:r>
              <a:rPr lang="en-US" sz="1600" dirty="0"/>
              <a:t>, and P. </a:t>
            </a:r>
            <a:r>
              <a:rPr lang="en-US" sz="1600" dirty="0" err="1"/>
              <a:t>Haffner</a:t>
            </a:r>
            <a:r>
              <a:rPr lang="en-US" sz="1600" dirty="0"/>
              <a:t>, </a:t>
            </a:r>
            <a:r>
              <a:rPr lang="en-US" sz="1600" dirty="0">
                <a:hlinkClick r:id="rId2"/>
              </a:rPr>
              <a:t>Gradient-based learning applied to document recognition</a:t>
            </a:r>
            <a:r>
              <a:rPr lang="en-US" sz="1600" dirty="0"/>
              <a:t>, Proc. IEEE 86(11): 2278–2324, 1998.</a:t>
            </a:r>
          </a:p>
        </p:txBody>
      </p:sp>
      <p:pic>
        <p:nvPicPr>
          <p:cNvPr id="13" name="Content Placeholder 3" descr="lenet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065725"/>
            <a:ext cx="9409055" cy="2704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6E881C-83E1-57F0-5182-000325E0B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7223" y="3934715"/>
            <a:ext cx="3105583" cy="21148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AD1267-5C57-7997-272B-D2A6BD9E1236}"/>
              </a:ext>
            </a:extLst>
          </p:cNvPr>
          <p:cNvSpPr txBox="1"/>
          <p:nvPr/>
        </p:nvSpPr>
        <p:spPr>
          <a:xfrm>
            <a:off x="10229358" y="3429000"/>
            <a:ext cx="1379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MNIST results (~1% test error)</a:t>
            </a:r>
          </a:p>
        </p:txBody>
      </p:sp>
    </p:spTree>
    <p:extLst>
      <p:ext uri="{BB962C8B-B14F-4D97-AF65-F5344CB8AC3E}">
        <p14:creationId xmlns:p14="http://schemas.microsoft.com/office/powerpoint/2010/main" val="67005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3282-2C47-36CE-274E-95F83249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CNN: Convolutional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8ADF3-164E-C5CD-928A-552C2B03B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Architecture explicitly designed to model compositional patterns with translational invariance</a:t>
            </a:r>
          </a:p>
          <a:p>
            <a:endParaRPr lang="en-US" dirty="0"/>
          </a:p>
          <a:p>
            <a:r>
              <a:rPr lang="en-US" dirty="0"/>
              <a:t>Combines convolutional layers with MLPs</a:t>
            </a:r>
          </a:p>
          <a:p>
            <a:endParaRPr lang="en-US" dirty="0"/>
          </a:p>
          <a:p>
            <a:r>
              <a:rPr lang="en-US" dirty="0"/>
              <a:t>Can have 1D CNNs for text or signals, or 3D CNNs for volumetric data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831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F51D8-4A07-4878-78B3-F7B9802B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8BC99-00B2-DBF9-52BB-87DA71C37F83}"/>
              </a:ext>
            </a:extLst>
          </p:cNvPr>
          <p:cNvSpPr txBox="1"/>
          <p:nvPr/>
        </p:nvSpPr>
        <p:spPr>
          <a:xfrm>
            <a:off x="1562100" y="990600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linkClick r:id="rId2"/>
              </a:rPr>
              <a:t>https://tinyurl.com/441AML-L16</a:t>
            </a:r>
            <a:r>
              <a:rPr lang="en-US" sz="4400" dirty="0"/>
              <a:t> 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80FE274D-E7B4-1E31-45D8-AE527A87B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908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F217E-8AA4-50E4-D416-A1F9F305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0A3F1-FA35-802F-192D-225F7E2FE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09800"/>
            <a:ext cx="10972800" cy="3916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For the next 10+ years, neural networks did not gain traction, and they were dismissed as an interesting idea that just didn’t 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2009 – Raina et al. train CNN with GPU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2011 – </a:t>
            </a:r>
            <a:r>
              <a:rPr lang="en-US" dirty="0" err="1"/>
              <a:t>Glorot</a:t>
            </a:r>
            <a:r>
              <a:rPr lang="en-US" dirty="0"/>
              <a:t> et al. found that using </a:t>
            </a:r>
            <a:r>
              <a:rPr lang="en-US" dirty="0" err="1"/>
              <a:t>ReLUs</a:t>
            </a:r>
            <a:r>
              <a:rPr lang="en-US" dirty="0"/>
              <a:t> improved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2012…</a:t>
            </a:r>
          </a:p>
        </p:txBody>
      </p:sp>
    </p:spTree>
    <p:extLst>
      <p:ext uri="{BB962C8B-B14F-4D97-AF65-F5344CB8AC3E}">
        <p14:creationId xmlns:p14="http://schemas.microsoft.com/office/powerpoint/2010/main" val="1266895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n-lt"/>
              </a:rPr>
              <a:t>Fast forward to the arrival of big visual data…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728" y="1581103"/>
            <a:ext cx="3493272" cy="481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374" y="3028902"/>
            <a:ext cx="3429426" cy="825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374" y="2190703"/>
            <a:ext cx="3429000" cy="828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374" y="3867103"/>
            <a:ext cx="3429000" cy="78224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410201" y="1709688"/>
            <a:ext cx="5105399" cy="347786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Created in 2006</a:t>
            </a:r>
          </a:p>
          <a:p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~14 million labeled images, 20k classes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Images gathered from Internet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>
                <a:latin typeface="+mn-lt"/>
              </a:rPr>
              <a:t>Human labels via Amazon </a:t>
            </a:r>
            <a:r>
              <a:rPr lang="en-US" sz="2000" dirty="0" err="1">
                <a:latin typeface="+mn-lt"/>
              </a:rPr>
              <a:t>MTurk</a:t>
            </a:r>
            <a:r>
              <a:rPr lang="en-US" sz="2000" dirty="0">
                <a:latin typeface="+mn-lt"/>
              </a:rPr>
              <a:t> </a:t>
            </a:r>
          </a:p>
          <a:p>
            <a:pPr marL="342865" indent="-342865">
              <a:buFont typeface="Arial"/>
              <a:buChar char="•"/>
            </a:pPr>
            <a:endParaRPr lang="en-US" sz="2000" dirty="0">
              <a:latin typeface="+mn-lt"/>
            </a:endParaRPr>
          </a:p>
          <a:p>
            <a:pPr marL="342865" indent="-342865">
              <a:buFont typeface="Arial"/>
              <a:buChar char="•"/>
            </a:pPr>
            <a:r>
              <a:rPr lang="en-US" sz="2000" dirty="0" err="1">
                <a:latin typeface="+mn-lt"/>
              </a:rPr>
              <a:t>ImageNet</a:t>
            </a:r>
            <a:r>
              <a:rPr lang="en-US" sz="2000" dirty="0">
                <a:latin typeface="+mn-lt"/>
              </a:rPr>
              <a:t> Large-Scale Visual Recognition Challenge (ILSVRC):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1.2 million training images, 1000 classes</a:t>
            </a:r>
          </a:p>
        </p:txBody>
      </p:sp>
      <p:sp>
        <p:nvSpPr>
          <p:cNvPr id="3" name="Rectangle 2"/>
          <p:cNvSpPr/>
          <p:nvPr/>
        </p:nvSpPr>
        <p:spPr>
          <a:xfrm>
            <a:off x="2971800" y="5943601"/>
            <a:ext cx="594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6"/>
              </a:rPr>
              <a:t>www.image-net.org/challenges/LSVRC/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068827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Box 3"/>
          <p:cNvSpPr txBox="1">
            <a:spLocks noChangeArrowheads="1"/>
          </p:cNvSpPr>
          <p:nvPr/>
        </p:nvSpPr>
        <p:spPr bwMode="auto">
          <a:xfrm>
            <a:off x="2066131" y="-6927"/>
            <a:ext cx="80597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Surprise in the 2012 ImageNet competition at ECCV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8013701" y="5575301"/>
            <a:ext cx="1071563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8666" y="6503184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</p:spTree>
    <p:extLst>
      <p:ext uri="{BB962C8B-B14F-4D97-AF65-F5344CB8AC3E}">
        <p14:creationId xmlns:p14="http://schemas.microsoft.com/office/powerpoint/2010/main" val="3995556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2553862" y="1385879"/>
          <a:ext cx="6898655" cy="4979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934201" y="293689"/>
            <a:ext cx="3313113" cy="2465387"/>
            <a:chOff x="7505700" y="0"/>
            <a:chExt cx="4610100" cy="3429001"/>
          </a:xfrm>
        </p:grpSpPr>
        <p:pic>
          <p:nvPicPr>
            <p:cNvPr id="86021" name="Picture 7" descr="http://cdn5.raywenderlich.com/wp-content/uploads/2014/01/What_Mem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0"/>
              <a:ext cx="4572000" cy="3429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7505700" y="3276651"/>
              <a:ext cx="647226" cy="152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096527" y="6540660"/>
            <a:ext cx="1555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Jia-bin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Huang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292FAF40-EA10-B1D6-D3EE-BF3AA4A9C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131" y="-6927"/>
            <a:ext cx="805973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Surprise in the 2012 ImageNet competition at ECCV</a:t>
            </a:r>
          </a:p>
        </p:txBody>
      </p:sp>
    </p:spTree>
    <p:extLst>
      <p:ext uri="{BB962C8B-B14F-4D97-AF65-F5344CB8AC3E}">
        <p14:creationId xmlns:p14="http://schemas.microsoft.com/office/powerpoint/2010/main" val="134224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AlexNet</a:t>
            </a:r>
            <a:r>
              <a:rPr lang="en-US" dirty="0">
                <a:solidFill>
                  <a:schemeClr val="tx1"/>
                </a:solidFill>
              </a:rPr>
              <a:t>: ILSVRC 2012 winner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7061" b="34445"/>
          <a:stretch/>
        </p:blipFill>
        <p:spPr>
          <a:xfrm>
            <a:off x="1536700" y="1066800"/>
            <a:ext cx="9144000" cy="267148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3943062"/>
            <a:ext cx="9144000" cy="200053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marL="342865" indent="-342865">
              <a:buFont typeface="Arial"/>
              <a:buChar char="•"/>
            </a:pPr>
            <a:r>
              <a:rPr lang="fr-FR" sz="2400" dirty="0" err="1">
                <a:latin typeface="+mn-lt"/>
                <a:cs typeface="Adobe Caslon Pro"/>
              </a:rPr>
              <a:t>Similar</a:t>
            </a:r>
            <a:r>
              <a:rPr lang="fr-FR" sz="2400" dirty="0">
                <a:latin typeface="+mn-lt"/>
                <a:cs typeface="Adobe Caslon Pro"/>
              </a:rPr>
              <a:t> </a:t>
            </a:r>
            <a:r>
              <a:rPr lang="fr-FR" sz="2400" dirty="0" err="1">
                <a:latin typeface="+mn-lt"/>
                <a:cs typeface="Adobe Caslon Pro"/>
              </a:rPr>
              <a:t>framework</a:t>
            </a:r>
            <a:r>
              <a:rPr lang="fr-FR" sz="2400" dirty="0">
                <a:latin typeface="+mn-lt"/>
                <a:cs typeface="Adobe Caslon Pro"/>
              </a:rPr>
              <a:t> to </a:t>
            </a:r>
            <a:r>
              <a:rPr lang="fr-FR" sz="2400" dirty="0" err="1">
                <a:latin typeface="+mn-lt"/>
                <a:cs typeface="Adobe Caslon Pro"/>
              </a:rPr>
              <a:t>LeNet</a:t>
            </a:r>
            <a:r>
              <a:rPr lang="fr-FR" sz="2400" dirty="0">
                <a:latin typeface="+mn-lt"/>
                <a:cs typeface="Adobe Caslon Pro"/>
              </a:rPr>
              <a:t> but: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Max </a:t>
            </a:r>
            <a:r>
              <a:rPr lang="fr-FR" sz="2000" dirty="0" err="1">
                <a:latin typeface="+mn-lt"/>
                <a:cs typeface="Adobe Caslon Pro"/>
              </a:rPr>
              <a:t>pooling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b="1" dirty="0" err="1">
                <a:latin typeface="+mn-lt"/>
                <a:cs typeface="Adobe Caslon Pro"/>
              </a:rPr>
              <a:t>ReLU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b="1" dirty="0" err="1">
                <a:latin typeface="+mn-lt"/>
                <a:cs typeface="Adobe Caslon Pro"/>
              </a:rPr>
              <a:t>nonlinearity</a:t>
            </a:r>
            <a:endParaRPr lang="fr-FR" sz="2000" b="1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b="1" dirty="0">
                <a:latin typeface="+mn-lt"/>
                <a:cs typeface="Adobe Caslon Pro"/>
              </a:rPr>
              <a:t>More data </a:t>
            </a:r>
            <a:r>
              <a:rPr lang="fr-FR" sz="2000" dirty="0">
                <a:latin typeface="+mn-lt"/>
                <a:cs typeface="Adobe Caslon Pro"/>
              </a:rPr>
              <a:t>and </a:t>
            </a:r>
            <a:r>
              <a:rPr lang="fr-FR" sz="2000" b="1" dirty="0" err="1">
                <a:latin typeface="+mn-lt"/>
                <a:cs typeface="Adobe Caslon Pro"/>
              </a:rPr>
              <a:t>bigger</a:t>
            </a:r>
            <a:r>
              <a:rPr lang="fr-FR" sz="2000" b="1" dirty="0">
                <a:latin typeface="+mn-lt"/>
                <a:cs typeface="Adobe Caslon Pro"/>
              </a:rPr>
              <a:t> model </a:t>
            </a:r>
            <a:r>
              <a:rPr lang="fr-FR" sz="2000" dirty="0">
                <a:latin typeface="+mn-lt"/>
                <a:cs typeface="Adobe Caslon Pro"/>
              </a:rPr>
              <a:t>(7 </a:t>
            </a:r>
            <a:r>
              <a:rPr lang="fr-FR" sz="2000" dirty="0" err="1">
                <a:latin typeface="+mn-lt"/>
                <a:cs typeface="Adobe Caslon Pro"/>
              </a:rPr>
              <a:t>hidden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layers</a:t>
            </a:r>
            <a:r>
              <a:rPr lang="fr-FR" sz="2000" dirty="0">
                <a:latin typeface="+mn-lt"/>
                <a:cs typeface="Adobe Caslon Pro"/>
              </a:rPr>
              <a:t>, </a:t>
            </a:r>
            <a:r>
              <a:rPr lang="fr-FR" sz="2000" dirty="0">
                <a:cs typeface="Adobe Caslon Pro"/>
              </a:rPr>
              <a:t>650K </a:t>
            </a:r>
            <a:r>
              <a:rPr lang="fr-FR" sz="2000" dirty="0" err="1">
                <a:cs typeface="Adobe Caslon Pro"/>
              </a:rPr>
              <a:t>units</a:t>
            </a:r>
            <a:r>
              <a:rPr lang="fr-FR" sz="2000" dirty="0">
                <a:cs typeface="Adobe Caslon Pro"/>
              </a:rPr>
              <a:t>, </a:t>
            </a:r>
            <a:r>
              <a:rPr lang="pt-BR" sz="2000" dirty="0">
                <a:cs typeface="Adobe Caslon Pro"/>
              </a:rPr>
              <a:t>60M params</a:t>
            </a:r>
            <a:r>
              <a:rPr lang="fr-FR" sz="2000" dirty="0">
                <a:latin typeface="+mn-lt"/>
                <a:cs typeface="Adobe Caslon Pro"/>
              </a:rPr>
              <a:t>)</a:t>
            </a: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GPU </a:t>
            </a:r>
            <a:r>
              <a:rPr lang="fr-FR" sz="2000" dirty="0" err="1">
                <a:latin typeface="+mn-lt"/>
                <a:cs typeface="Adobe Caslon Pro"/>
              </a:rPr>
              <a:t>implementation</a:t>
            </a:r>
            <a:r>
              <a:rPr lang="fr-FR" sz="2000" dirty="0">
                <a:latin typeface="+mn-lt"/>
                <a:cs typeface="Adobe Caslon Pro"/>
              </a:rPr>
              <a:t> (</a:t>
            </a:r>
            <a:r>
              <a:rPr lang="fr-FR" sz="2000" b="1" dirty="0">
                <a:latin typeface="+mn-lt"/>
                <a:cs typeface="Adobe Caslon Pro"/>
              </a:rPr>
              <a:t>50x </a:t>
            </a:r>
            <a:r>
              <a:rPr lang="fr-FR" sz="2000" b="1" dirty="0" err="1">
                <a:latin typeface="+mn-lt"/>
                <a:cs typeface="Adobe Caslon Pro"/>
              </a:rPr>
              <a:t>speedup</a:t>
            </a:r>
            <a:r>
              <a:rPr lang="fr-FR" sz="2000" b="1" dirty="0">
                <a:latin typeface="+mn-lt"/>
                <a:cs typeface="Adobe Caslon Pro"/>
              </a:rPr>
              <a:t> </a:t>
            </a:r>
            <a:r>
              <a:rPr lang="fr-FR" sz="2000" dirty="0">
                <a:latin typeface="+mn-lt"/>
                <a:cs typeface="Adobe Caslon Pro"/>
              </a:rPr>
              <a:t>over CPU)</a:t>
            </a:r>
          </a:p>
          <a:p>
            <a:pPr marL="1257265" lvl="2" indent="-342865">
              <a:buFont typeface="Arial"/>
              <a:buChar char="•"/>
            </a:pPr>
            <a:r>
              <a:rPr lang="fr-FR" sz="2000" dirty="0" err="1">
                <a:latin typeface="+mn-lt"/>
                <a:cs typeface="Adobe Caslon Pro"/>
              </a:rPr>
              <a:t>Trained</a:t>
            </a:r>
            <a:r>
              <a:rPr lang="fr-FR" sz="2000" dirty="0">
                <a:latin typeface="+mn-lt"/>
                <a:cs typeface="Adobe Caslon Pro"/>
              </a:rPr>
              <a:t> on </a:t>
            </a:r>
            <a:r>
              <a:rPr lang="fr-FR" sz="2000" dirty="0" err="1">
                <a:latin typeface="+mn-lt"/>
                <a:cs typeface="Adobe Caslon Pro"/>
              </a:rPr>
              <a:t>two</a:t>
            </a:r>
            <a:r>
              <a:rPr lang="fr-FR" sz="2000" dirty="0">
                <a:latin typeface="+mn-lt"/>
                <a:cs typeface="Adobe Caslon Pro"/>
              </a:rPr>
              <a:t> </a:t>
            </a:r>
            <a:r>
              <a:rPr lang="fr-FR" sz="2000" dirty="0" err="1">
                <a:latin typeface="+mn-lt"/>
                <a:cs typeface="Adobe Caslon Pro"/>
              </a:rPr>
              <a:t>GPUs</a:t>
            </a:r>
            <a:r>
              <a:rPr lang="fr-FR" sz="2000" dirty="0">
                <a:latin typeface="+mn-lt"/>
                <a:cs typeface="Adobe Caslon Pro"/>
              </a:rPr>
              <a:t> for a </a:t>
            </a:r>
            <a:r>
              <a:rPr lang="fr-FR" sz="2000" dirty="0" err="1">
                <a:latin typeface="+mn-lt"/>
                <a:cs typeface="Adobe Caslon Pro"/>
              </a:rPr>
              <a:t>week</a:t>
            </a:r>
            <a:endParaRPr lang="fr-FR" sz="2000" dirty="0">
              <a:latin typeface="+mn-lt"/>
              <a:cs typeface="Adobe Caslon Pro"/>
            </a:endParaRPr>
          </a:p>
          <a:p>
            <a:pPr marL="800065" lvl="1" indent="-342865">
              <a:buFont typeface="Arial"/>
              <a:buChar char="•"/>
            </a:pPr>
            <a:r>
              <a:rPr lang="fr-FR" sz="2000" dirty="0">
                <a:latin typeface="+mn-lt"/>
                <a:cs typeface="Adobe Caslon Pro"/>
              </a:rPr>
              <a:t>Dropout </a:t>
            </a:r>
            <a:r>
              <a:rPr lang="fr-FR" sz="2000" dirty="0" err="1">
                <a:latin typeface="+mn-lt"/>
                <a:cs typeface="Adobe Caslon Pro"/>
              </a:rPr>
              <a:t>regularization</a:t>
            </a:r>
            <a:endParaRPr lang="fr-FR" sz="2000" dirty="0">
              <a:latin typeface="+mn-lt"/>
              <a:cs typeface="Adobe Caslon Pr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1" y="605927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A. </a:t>
            </a:r>
            <a:r>
              <a:rPr lang="en-US" dirty="0" err="1"/>
              <a:t>Krizhevsky</a:t>
            </a:r>
            <a:r>
              <a:rPr lang="en-US" dirty="0"/>
              <a:t>, I. </a:t>
            </a:r>
            <a:r>
              <a:rPr lang="en-US" dirty="0" err="1"/>
              <a:t>Sutskever</a:t>
            </a:r>
            <a:r>
              <a:rPr lang="en-US" dirty="0"/>
              <a:t>, and G. Hinton, </a:t>
            </a:r>
            <a:r>
              <a:rPr lang="en-US" dirty="0">
                <a:hlinkClick r:id="rId4"/>
              </a:rPr>
              <a:t>ImageNet Classification with Deep Convolutional Neural Networks</a:t>
            </a:r>
            <a:r>
              <a:rPr lang="en-US" dirty="0"/>
              <a:t>, NIPS 2012</a:t>
            </a:r>
          </a:p>
        </p:txBody>
      </p:sp>
    </p:spTree>
    <p:extLst>
      <p:ext uri="{BB962C8B-B14F-4D97-AF65-F5344CB8AC3E}">
        <p14:creationId xmlns:p14="http://schemas.microsoft.com/office/powerpoint/2010/main" val="40352142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6EF48E-804A-2B68-6CD5-C503C4615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What enabled the breakthrough?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F9B76-AAD7-4D0E-9C64-2A63AA16E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/>
              <a:t>ReLU</a:t>
            </a:r>
            <a:r>
              <a:rPr lang="en-US" sz="2800" dirty="0"/>
              <a:t> activation enabled large models to be optimized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ImageNet provided diverse and massive annotation to take advantage of the models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GPU processing made the optimization practicable </a:t>
            </a:r>
          </a:p>
        </p:txBody>
      </p:sp>
      <p:pic>
        <p:nvPicPr>
          <p:cNvPr id="5" name="Picture 4" descr="Geometric shapes on a wooden background">
            <a:extLst>
              <a:ext uri="{FF2B5EF4-FFF2-40B4-BE49-F238E27FC236}">
                <a16:creationId xmlns:a16="http://schemas.microsoft.com/office/drawing/2014/main" id="{32911732-DF8C-A339-B0F5-AB1DB0173A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71" r="26192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358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29EA1BC-659A-8641-D872-4EF48D530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4101"/>
            <a:ext cx="12192000" cy="4103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Brief history of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7848600" cy="51355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1958: neural nets (perceptron and MLP) invented by Rosenblatt</a:t>
            </a:r>
          </a:p>
          <a:p>
            <a:endParaRPr lang="en-US" dirty="0"/>
          </a:p>
          <a:p>
            <a:r>
              <a:rPr lang="en-US" dirty="0"/>
              <a:t>1967: First use of SGD in deep-learning network (Amari)</a:t>
            </a:r>
          </a:p>
          <a:p>
            <a:endParaRPr lang="en-US" dirty="0"/>
          </a:p>
          <a:p>
            <a:r>
              <a:rPr lang="en-US" dirty="0"/>
              <a:t>1980’s/1990’s: Neural nets are popularized and then abandoned as being interesting idea but too difficult to optimize or “unprincipled”, supplanted by SVM</a:t>
            </a:r>
          </a:p>
          <a:p>
            <a:endParaRPr lang="en-US" dirty="0"/>
          </a:p>
          <a:p>
            <a:r>
              <a:rPr lang="en-US" dirty="0"/>
              <a:t>1990’s: LeCun and colleagues achieve state-of-art performance on character recognition with convolutional network</a:t>
            </a:r>
          </a:p>
          <a:p>
            <a:endParaRPr lang="en-US" dirty="0"/>
          </a:p>
          <a:p>
            <a:r>
              <a:rPr lang="en-US" dirty="0"/>
              <a:t>2000’s: Hinton, Bottou, Bengio, LeCun, Ng, and others keep trying stuff with deep networks but without much traction/acclaim in most areas</a:t>
            </a:r>
          </a:p>
          <a:p>
            <a:endParaRPr lang="en-US" dirty="0"/>
          </a:p>
          <a:p>
            <a:r>
              <a:rPr lang="en-US" dirty="0"/>
              <a:t>2010-2011: Substantial progress in some areas, but vision community still unconvinced</a:t>
            </a:r>
          </a:p>
          <a:p>
            <a:endParaRPr lang="en-US" dirty="0"/>
          </a:p>
          <a:p>
            <a:r>
              <a:rPr lang="en-US" dirty="0"/>
              <a:t>2012: shock at ECCV 2012 with ImageNet challenge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E74DB-0640-C662-C710-7BEA8FA71361}"/>
              </a:ext>
            </a:extLst>
          </p:cNvPr>
          <p:cNvSpPr txBox="1"/>
          <p:nvPr/>
        </p:nvSpPr>
        <p:spPr>
          <a:xfrm>
            <a:off x="9372600" y="6385243"/>
            <a:ext cx="1882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Google Book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Ngram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Plot</a:t>
            </a:r>
          </a:p>
        </p:txBody>
      </p:sp>
    </p:spTree>
    <p:extLst>
      <p:ext uri="{BB962C8B-B14F-4D97-AF65-F5344CB8AC3E}">
        <p14:creationId xmlns:p14="http://schemas.microsoft.com/office/powerpoint/2010/main" val="3831053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8BB55-7FF2-D1FC-AC11-4E5D75AA9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 vs </a:t>
            </a:r>
            <a:r>
              <a:rPr lang="en-US" dirty="0" err="1"/>
              <a:t>ReLU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8CCC2-C312-C30D-384E-0D93552C5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225" y="1066800"/>
            <a:ext cx="3810000" cy="5135563"/>
          </a:xfrm>
        </p:spPr>
        <p:txBody>
          <a:bodyPr>
            <a:noAutofit/>
          </a:bodyPr>
          <a:lstStyle/>
          <a:p>
            <a:r>
              <a:rPr lang="en-US" sz="2800" dirty="0"/>
              <a:t>Sigmoid has derivative less than 1 everywhere</a:t>
            </a:r>
          </a:p>
          <a:p>
            <a:r>
              <a:rPr lang="en-US" sz="2800" dirty="0"/>
              <a:t>Long products of gradients will have vanishingly small values</a:t>
            </a:r>
          </a:p>
          <a:p>
            <a:r>
              <a:rPr lang="en-US" sz="2800" dirty="0" err="1"/>
              <a:t>ReLU</a:t>
            </a:r>
            <a:r>
              <a:rPr lang="en-US" sz="2800" dirty="0"/>
              <a:t> have gradient of 1 for positive values, so a long product can potentially have a gradient of 1</a:t>
            </a:r>
          </a:p>
          <a:p>
            <a:endParaRPr lang="en-US" sz="28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pic>
        <p:nvPicPr>
          <p:cNvPr id="12" name="Picture 11" descr="A graph of a function&#10;&#10;AI-generated content may be incorrect.">
            <a:extLst>
              <a:ext uri="{FF2B5EF4-FFF2-40B4-BE49-F238E27FC236}">
                <a16:creationId xmlns:a16="http://schemas.microsoft.com/office/drawing/2014/main" id="{704EE493-8E2C-27F3-741D-4EBA02BAB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>
            <a:fillRect/>
          </a:stretch>
        </p:blipFill>
        <p:spPr>
          <a:xfrm>
            <a:off x="4419600" y="1981200"/>
            <a:ext cx="6691746" cy="3962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0EB023-0D40-804F-EE7B-7838E64C0BEC}"/>
              </a:ext>
            </a:extLst>
          </p:cNvPr>
          <p:cNvSpPr txBox="1"/>
          <p:nvPr/>
        </p:nvSpPr>
        <p:spPr>
          <a:xfrm>
            <a:off x="5964224" y="1504890"/>
            <a:ext cx="4073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Derivative of Sigmoid and </a:t>
            </a:r>
            <a:r>
              <a:rPr lang="en-US" sz="2000" b="1" dirty="0" err="1"/>
              <a:t>ReLU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15666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Sigmoid vs.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6" name="Picture 5" descr="Screen Shot 2016-04-13 at 12.56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5977"/>
            <a:ext cx="7623256" cy="38294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76200" y="5105400"/>
            <a:ext cx="3895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hlinkClick r:id="rId3"/>
              </a:rPr>
              <a:t>http://playground.tensorflow.org/</a:t>
            </a:r>
            <a:endParaRPr lang="en-US" b="0" dirty="0"/>
          </a:p>
        </p:txBody>
      </p:sp>
      <p:sp>
        <p:nvSpPr>
          <p:cNvPr id="8" name="TextBox 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A7E85E-EDAE-752A-FF95-F600C5CE135C}"/>
              </a:ext>
            </a:extLst>
          </p:cNvPr>
          <p:cNvSpPr txBox="1"/>
          <p:nvPr/>
        </p:nvSpPr>
        <p:spPr>
          <a:xfrm>
            <a:off x="152400" y="5474732"/>
            <a:ext cx="3895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Try many layers with sigmoid vs </a:t>
            </a:r>
            <a:r>
              <a:rPr lang="en-US" dirty="0" err="1"/>
              <a:t>relu</a:t>
            </a:r>
            <a:endParaRPr lang="en-US" dirty="0"/>
          </a:p>
        </p:txBody>
      </p:sp>
      <p:pic>
        <p:nvPicPr>
          <p:cNvPr id="4" name="Picture 2" descr="Derivative of the Sigmoid function | by Arc | Towards Data ...">
            <a:extLst>
              <a:ext uri="{FF2B5EF4-FFF2-40B4-BE49-F238E27FC236}">
                <a16:creationId xmlns:a16="http://schemas.microsoft.com/office/drawing/2014/main" id="{EE8B3E04-5B5F-7A76-4C96-E105EFA76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4" r="5800"/>
          <a:stretch/>
        </p:blipFill>
        <p:spPr bwMode="auto">
          <a:xfrm>
            <a:off x="8083826" y="1226448"/>
            <a:ext cx="3498574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ABCBF8-9857-CE26-2D08-CD773276D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5"/>
          <a:stretch/>
        </p:blipFill>
        <p:spPr bwMode="auto">
          <a:xfrm>
            <a:off x="8100938" y="3379232"/>
            <a:ext cx="4091062" cy="187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431219-DAB8-79DB-C953-7D7CEE563BBE}"/>
              </a:ext>
            </a:extLst>
          </p:cNvPr>
          <p:cNvSpPr txBox="1"/>
          <p:nvPr/>
        </p:nvSpPr>
        <p:spPr>
          <a:xfrm>
            <a:off x="8083826" y="990786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Sigmoid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0FA9A6-814F-301B-0043-2D82F2D7EEAC}"/>
              </a:ext>
            </a:extLst>
          </p:cNvPr>
          <p:cNvSpPr txBox="1"/>
          <p:nvPr/>
        </p:nvSpPr>
        <p:spPr>
          <a:xfrm>
            <a:off x="8100938" y="3048197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ReLU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1027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9472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Even with </a:t>
            </a:r>
            <a:r>
              <a:rPr lang="en-US" dirty="0" err="1"/>
              <a:t>ReLU</a:t>
            </a:r>
            <a:r>
              <a:rPr lang="en-US" dirty="0"/>
              <a:t>, it was hard to get very deep networks to work well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5650468"/>
            <a:ext cx="7848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 C. </a:t>
            </a:r>
            <a:r>
              <a:rPr lang="en-US" dirty="0" err="1">
                <a:solidFill>
                  <a:srgbClr val="000000"/>
                </a:solidFill>
              </a:rPr>
              <a:t>Szegedy</a:t>
            </a:r>
            <a:r>
              <a:rPr lang="en-US" dirty="0">
                <a:solidFill>
                  <a:srgbClr val="000000"/>
                </a:solidFill>
              </a:rPr>
              <a:t> et al.,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Going deeper with convolutions</a:t>
            </a:r>
            <a:r>
              <a:rPr lang="en-US" dirty="0">
                <a:solidFill>
                  <a:srgbClr val="000000"/>
                </a:solidFill>
              </a:rPr>
              <a:t>, CVPR 2015</a:t>
            </a:r>
          </a:p>
        </p:txBody>
      </p:sp>
      <p:pic>
        <p:nvPicPr>
          <p:cNvPr id="3" name="Picture 2" descr="Screen Shot 2017-01-13 at 4.30.0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25601"/>
            <a:ext cx="9144000" cy="2233503"/>
          </a:xfrm>
          <a:prstGeom prst="rect">
            <a:avLst/>
          </a:prstGeom>
        </p:spPr>
      </p:pic>
      <p:pic>
        <p:nvPicPr>
          <p:cNvPr id="5" name="Picture 4" descr="Screen Shot 2017-01-18 at 3.20.51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-4034" b="1332"/>
          <a:stretch/>
        </p:blipFill>
        <p:spPr>
          <a:xfrm rot="5400000">
            <a:off x="5831267" y="2550733"/>
            <a:ext cx="1499268" cy="447500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 bwMode="auto">
          <a:xfrm>
            <a:off x="4724400" y="3352800"/>
            <a:ext cx="1600200" cy="53340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 flipH="1" flipV="1">
            <a:off x="6324600" y="3352800"/>
            <a:ext cx="25146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 flipH="1">
            <a:off x="4343400" y="3352800"/>
            <a:ext cx="381000" cy="685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2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4572001" y="5193268"/>
            <a:ext cx="2031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Auxiliary classifier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884FA-5613-E835-5723-97113F3C15B8}"/>
              </a:ext>
            </a:extLst>
          </p:cNvPr>
          <p:cNvSpPr txBox="1"/>
          <p:nvPr/>
        </p:nvSpPr>
        <p:spPr>
          <a:xfrm>
            <a:off x="838200" y="174093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GoogLeNet</a:t>
            </a:r>
            <a:r>
              <a:rPr lang="en-US" dirty="0"/>
              <a:t>: add bottlenecks and multiple stages of supervision</a:t>
            </a:r>
          </a:p>
        </p:txBody>
      </p:sp>
    </p:spTree>
    <p:extLst>
      <p:ext uri="{BB962C8B-B14F-4D97-AF65-F5344CB8AC3E}">
        <p14:creationId xmlns:p14="http://schemas.microsoft.com/office/powerpoint/2010/main" val="146061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3CFB-05DF-ED1A-6277-56C0D8D38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was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BA1F-399A-6428-7EF7-D6A4CB4C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1551"/>
            <a:ext cx="5334000" cy="385104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Were deeper networks overfitting the training data?</a:t>
            </a:r>
          </a:p>
          <a:p>
            <a:endParaRPr lang="en-US" dirty="0"/>
          </a:p>
          <a:p>
            <a:r>
              <a:rPr lang="en-US" dirty="0"/>
              <a:t>Or was the problem just that we couldn’t optimize them?</a:t>
            </a:r>
          </a:p>
          <a:p>
            <a:endParaRPr lang="en-US" dirty="0"/>
          </a:p>
          <a:p>
            <a:r>
              <a:rPr lang="en-US" dirty="0"/>
              <a:t>How could we answer this question?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47B57F-26B3-1927-95CC-CC57B8BD4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6060583" y="1385994"/>
            <a:ext cx="6096000" cy="40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2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2E425-2038-8A9A-3B46-C5498A863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 at the training error!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360D4C-0612-817C-306C-A9AA7D42F283}"/>
              </a:ext>
            </a:extLst>
          </p:cNvPr>
          <p:cNvSpPr txBox="1"/>
          <p:nvPr/>
        </p:nvSpPr>
        <p:spPr>
          <a:xfrm>
            <a:off x="1828800" y="5436524"/>
            <a:ext cx="828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With deeper networks, the training error goes up!?!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6E9AAA-6737-9B5F-4749-3E512C8221F5}"/>
              </a:ext>
            </a:extLst>
          </p:cNvPr>
          <p:cNvSpPr txBox="1"/>
          <p:nvPr/>
        </p:nvSpPr>
        <p:spPr>
          <a:xfrm>
            <a:off x="228600" y="6400800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Fig: </a:t>
            </a:r>
            <a:r>
              <a:rPr lang="en-US" dirty="0">
                <a:hlinkClick r:id="rId2"/>
              </a:rPr>
              <a:t>He et al. 2016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714605-DBE8-822A-F022-860DA326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5994"/>
            <a:ext cx="12192000" cy="408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39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44002-32C7-DF72-A47E-DEBDEEDB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016" y="304800"/>
            <a:ext cx="8077200" cy="914400"/>
          </a:xfrm>
        </p:spPr>
        <p:txBody>
          <a:bodyPr>
            <a:normAutofit fontScale="90000"/>
          </a:bodyPr>
          <a:lstStyle/>
          <a:p>
            <a:r>
              <a:rPr lang="en-US" dirty="0"/>
              <a:t>Very deep networks, vanishing gradients, and information 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92093-D3D8-3FED-30A0-BB5643FDB7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18592"/>
            <a:ext cx="8229600" cy="51355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Vanishing gradients</a:t>
            </a:r>
          </a:p>
          <a:p>
            <a:r>
              <a:rPr lang="en-US" dirty="0"/>
              <a:t>Early weights have a long path to reach output</a:t>
            </a:r>
          </a:p>
          <a:p>
            <a:r>
              <a:rPr lang="en-US" dirty="0"/>
              <a:t>Any zeros along that path kill the gradient</a:t>
            </a:r>
          </a:p>
          <a:p>
            <a:r>
              <a:rPr lang="en-US" dirty="0"/>
              <a:t>Early layers cannot be optimized</a:t>
            </a:r>
          </a:p>
          <a:p>
            <a:r>
              <a:rPr lang="en-US" dirty="0"/>
              <a:t>Multiple stages of supervision can help, but it’s complicated and time-consuming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Information propagation</a:t>
            </a:r>
          </a:p>
          <a:p>
            <a:r>
              <a:rPr lang="en-US" dirty="0"/>
              <a:t>Networks need to continually maintain and add to information represented in previous layers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39111-5CF0-0B0B-12CB-CD08C74D0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167268"/>
            <a:ext cx="2096429" cy="652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9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the residual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27176"/>
            <a:ext cx="3810000" cy="5257800"/>
          </a:xfrm>
        </p:spPr>
        <p:txBody>
          <a:bodyPr>
            <a:normAutofit/>
          </a:bodyPr>
          <a:lstStyle/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Use </a:t>
            </a:r>
            <a:r>
              <a:rPr lang="en-US" sz="2400" i="1" dirty="0"/>
              <a:t>skip</a:t>
            </a:r>
            <a:r>
              <a:rPr lang="en-US" sz="2400" dirty="0"/>
              <a:t> or </a:t>
            </a:r>
            <a:r>
              <a:rPr lang="en-US" sz="2400" i="1" dirty="0"/>
              <a:t>shortcut</a:t>
            </a:r>
            <a:r>
              <a:rPr lang="en-US" sz="2400" dirty="0"/>
              <a:t> connections around 2-3 layer MLPs or CNNs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Gradients can flow quickly back through skip connections</a:t>
            </a:r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Each module needs only add information to the previous layers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6074586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Shaoqing Ren, and Jian Sun, </a:t>
            </a:r>
            <a:r>
              <a:rPr lang="en-US" dirty="0">
                <a:solidFill>
                  <a:srgbClr val="000000"/>
                </a:solidFill>
                <a:hlinkClick r:id="rId2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(Best Paper), 290K citations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725984"/>
            <a:ext cx="5029200" cy="285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14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848" y="2090058"/>
            <a:ext cx="3861352" cy="3624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Residual Bottleneck Module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562600" y="1447800"/>
            <a:ext cx="4953000" cy="4572000"/>
          </a:xfrm>
        </p:spPr>
        <p:txBody>
          <a:bodyPr>
            <a:normAutofit fontScale="85000" lnSpcReduction="20000"/>
          </a:bodyPr>
          <a:lstStyle/>
          <a:p>
            <a:pPr marL="857250" lvl="1" indent="-457200">
              <a:buFont typeface="Arial"/>
              <a:buChar char="•"/>
            </a:pPr>
            <a:r>
              <a:rPr lang="en-US" dirty="0"/>
              <a:t>Directly performing 3x3 convolutions with 256 feature maps at input and output: 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256 x 3 x 3 ~ 600K </a:t>
            </a:r>
            <a:r>
              <a:rPr lang="en-US" dirty="0"/>
              <a:t>operations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Using 1x1 convolutions to reduce 256 to 64 feature maps, followed by 3x3 convolutions, followed by 1x1 convolutions to expand back to 256 maps:</a:t>
            </a:r>
            <a:br>
              <a:rPr lang="en-US" dirty="0"/>
            </a:br>
            <a:r>
              <a:rPr lang="en-US" dirty="0">
                <a:solidFill>
                  <a:srgbClr val="9900CC"/>
                </a:solidFill>
              </a:rPr>
              <a:t>256 x 64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64 x 3 x 3 ~ 36K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64 x 256 x 1 x 1 ~ 16K</a:t>
            </a:r>
            <a:br>
              <a:rPr lang="en-US" dirty="0">
                <a:solidFill>
                  <a:srgbClr val="9900CC"/>
                </a:solidFill>
              </a:rPr>
            </a:br>
            <a:r>
              <a:rPr lang="en-US" dirty="0">
                <a:solidFill>
                  <a:srgbClr val="9900CC"/>
                </a:solidFill>
              </a:rPr>
              <a:t>Total: ~70K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33600" y="6211669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Ren, and Jian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1570505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/>
              <a:t>Used in 50+ layer networks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44200" y="656591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186061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: going real deep</a:t>
            </a:r>
          </a:p>
        </p:txBody>
      </p:sp>
      <p:pic>
        <p:nvPicPr>
          <p:cNvPr id="5" name="Picture 4" descr="Screen Shot 2016-03-06 at 2.38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02650"/>
            <a:ext cx="8305800" cy="54219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1905000" y="5943600"/>
            <a:ext cx="9906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b="1"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5961437"/>
            <a:ext cx="784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Kaiming He, </a:t>
            </a:r>
            <a:r>
              <a:rPr lang="en-US" dirty="0" err="1">
                <a:solidFill>
                  <a:srgbClr val="000000"/>
                </a:solidFill>
              </a:rPr>
              <a:t>Xiangyu</a:t>
            </a:r>
            <a:r>
              <a:rPr lang="en-US" dirty="0">
                <a:solidFill>
                  <a:srgbClr val="000000"/>
                </a:solidFill>
              </a:rPr>
              <a:t> Zhang, </a:t>
            </a:r>
            <a:r>
              <a:rPr lang="en-US" dirty="0" err="1">
                <a:solidFill>
                  <a:srgbClr val="000000"/>
                </a:solidFill>
              </a:rPr>
              <a:t>Shaoqing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Ren</a:t>
            </a:r>
            <a:r>
              <a:rPr lang="en-US" dirty="0">
                <a:solidFill>
                  <a:srgbClr val="000000"/>
                </a:solidFill>
              </a:rPr>
              <a:t>, and </a:t>
            </a:r>
            <a:r>
              <a:rPr lang="en-US" dirty="0" err="1">
                <a:solidFill>
                  <a:srgbClr val="000000"/>
                </a:solidFill>
              </a:rPr>
              <a:t>Jian</a:t>
            </a:r>
            <a:r>
              <a:rPr lang="en-US" dirty="0">
                <a:solidFill>
                  <a:srgbClr val="000000"/>
                </a:solidFill>
              </a:rPr>
              <a:t> Sun, </a:t>
            </a:r>
            <a:r>
              <a:rPr lang="en-US" dirty="0">
                <a:solidFill>
                  <a:srgbClr val="000000"/>
                </a:solidFill>
                <a:hlinkClick r:id="rId3"/>
              </a:rPr>
              <a:t>Deep Residual Learning for Image Recognition</a:t>
            </a:r>
            <a:r>
              <a:rPr lang="en-US" dirty="0">
                <a:solidFill>
                  <a:srgbClr val="000000"/>
                </a:solidFill>
              </a:rPr>
              <a:t>, CVPR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63478-6B6A-DA7F-51A5-40ED4ECB1B8F}"/>
              </a:ext>
            </a:extLst>
          </p:cNvPr>
          <p:cNvSpPr txBox="1"/>
          <p:nvPr/>
        </p:nvSpPr>
        <p:spPr>
          <a:xfrm>
            <a:off x="597408" y="4669379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Despite depth, the residual connections enable error gradients to “skip” all the way back to the beginning</a:t>
            </a:r>
          </a:p>
        </p:txBody>
      </p:sp>
    </p:spTree>
    <p:extLst>
      <p:ext uri="{BB962C8B-B14F-4D97-AF65-F5344CB8AC3E}">
        <p14:creationId xmlns:p14="http://schemas.microsoft.com/office/powerpoint/2010/main" val="3192043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B133E-DB76-A2B1-0B48-3816A5346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7444-AFF1-29BC-065D-556A1E9D5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</a:t>
            </a:r>
            <a:r>
              <a:rPr lang="en-US" dirty="0" err="1"/>
              <a:t>ResBlock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5B851-70FD-B68E-FBB3-E9CA9A523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066800"/>
            <a:ext cx="10972800" cy="51355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output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shortcut = </a:t>
            </a:r>
            <a:r>
              <a:rPr lang="en-US" dirty="0" err="1">
                <a:solidFill>
                  <a:srgbClr val="001080"/>
                </a:solidFill>
                <a:latin typeface="Courier New" panose="02070309020205020404" pitchFamily="49" charset="0"/>
              </a:rPr>
              <a:t>self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</a:rPr>
              <a:t>.shortcut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(input)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        out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put = 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put + shortcut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</a:rPr>
              <a:t>out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put)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ABEAF-7A1A-2AB1-F5E8-ED3825B30F89}"/>
              </a:ext>
            </a:extLst>
          </p:cNvPr>
          <p:cNvSpPr txBox="1"/>
          <p:nvPr/>
        </p:nvSpPr>
        <p:spPr>
          <a:xfrm>
            <a:off x="6508594" y="5538050"/>
            <a:ext cx="414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“+ shortcut” is the skip connection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14B235-0F94-0AB6-B2A4-E8EFE9E964B6}"/>
              </a:ext>
            </a:extLst>
          </p:cNvPr>
          <p:cNvCxnSpPr/>
          <p:nvPr/>
        </p:nvCxnSpPr>
        <p:spPr>
          <a:xfrm flipH="1" flipV="1">
            <a:off x="3780827" y="5487893"/>
            <a:ext cx="27432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CAC896-B729-65ED-8AE1-7E08EF10987D}"/>
              </a:ext>
            </a:extLst>
          </p:cNvPr>
          <p:cNvCxnSpPr/>
          <p:nvPr/>
        </p:nvCxnSpPr>
        <p:spPr>
          <a:xfrm flipH="1" flipV="1">
            <a:off x="6435288" y="2743200"/>
            <a:ext cx="2743200" cy="152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FAA7741-88D5-BAE7-968C-6D3FF39CD350}"/>
              </a:ext>
            </a:extLst>
          </p:cNvPr>
          <p:cNvSpPr txBox="1"/>
          <p:nvPr/>
        </p:nvSpPr>
        <p:spPr>
          <a:xfrm>
            <a:off x="6399522" y="2882936"/>
            <a:ext cx="5557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</a:t>
            </a:r>
            <a:r>
              <a:rPr lang="en-US" dirty="0" err="1"/>
              <a:t>downsampling</a:t>
            </a:r>
            <a:r>
              <a:rPr lang="en-US" dirty="0"/>
              <a:t>, do it here too so dimensions match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C573FF-2CD9-3E75-BF60-CB63D9257FE0}"/>
              </a:ext>
            </a:extLst>
          </p:cNvPr>
          <p:cNvSpPr txBox="1"/>
          <p:nvPr/>
        </p:nvSpPr>
        <p:spPr>
          <a:xfrm>
            <a:off x="7206654" y="308885"/>
            <a:ext cx="47692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“channels” = # feature maps</a:t>
            </a:r>
          </a:p>
          <a:p>
            <a:r>
              <a:rPr lang="en-US" sz="1400" dirty="0" err="1"/>
              <a:t>kernel_size</a:t>
            </a:r>
            <a:r>
              <a:rPr lang="en-US" sz="1400" dirty="0"/>
              <a:t> = filter size, e.g. 3x3</a:t>
            </a:r>
          </a:p>
          <a:p>
            <a:r>
              <a:rPr lang="en-US" sz="1400" dirty="0"/>
              <a:t>stride = # pixels to skip when evaluating convolution</a:t>
            </a:r>
          </a:p>
          <a:p>
            <a:r>
              <a:rPr lang="en-US" sz="1400" dirty="0"/>
              <a:t>padding: to calculate filter values near edge of image/map</a:t>
            </a:r>
          </a:p>
        </p:txBody>
      </p:sp>
    </p:spTree>
    <p:extLst>
      <p:ext uri="{BB962C8B-B14F-4D97-AF65-F5344CB8AC3E}">
        <p14:creationId xmlns:p14="http://schemas.microsoft.com/office/powerpoint/2010/main" val="732619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 bwMode="auto">
          <a:xfrm>
            <a:off x="5181600" y="3429000"/>
            <a:ext cx="1143000" cy="1143000"/>
          </a:xfrm>
          <a:prstGeom prst="ellips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cs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3733800" y="2514600"/>
            <a:ext cx="1524000" cy="1219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 bwMode="auto">
          <a:xfrm>
            <a:off x="3733800" y="3352800"/>
            <a:ext cx="1447800" cy="609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3733800" y="4114800"/>
            <a:ext cx="1447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>
            <a:endCxn id="4" idx="3"/>
          </p:cNvCxnSpPr>
          <p:nvPr/>
        </p:nvCxnSpPr>
        <p:spPr bwMode="auto">
          <a:xfrm flipV="1">
            <a:off x="3733801" y="4404612"/>
            <a:ext cx="1615189" cy="13103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6324600" y="4038600"/>
            <a:ext cx="2209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200400" y="2133601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5232" y="29673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0" y="548193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x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4272032" y="2438401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72032" y="31197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403413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w</a:t>
            </a:r>
            <a:r>
              <a:rPr lang="en-US" b="0" baseline="-25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00400" y="3805536"/>
            <a:ext cx="385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x</a:t>
            </a:r>
            <a:r>
              <a:rPr lang="en-US" b="0" baseline="-25000" dirty="0"/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7200" y="5257801"/>
            <a:ext cx="461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/>
              <a:t>w</a:t>
            </a:r>
            <a:r>
              <a:rPr lang="en-US" b="0" baseline="-25000" dirty="0" err="1"/>
              <a:t>D</a:t>
            </a:r>
            <a:endParaRPr lang="en-US" b="0" baseline="-25000" dirty="0"/>
          </a:p>
        </p:txBody>
      </p:sp>
      <p:sp>
        <p:nvSpPr>
          <p:cNvPr id="18" name="TextBox 17"/>
          <p:cNvSpPr txBox="1"/>
          <p:nvPr/>
        </p:nvSpPr>
        <p:spPr>
          <a:xfrm>
            <a:off x="2971801" y="129540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Input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90028" y="1900536"/>
            <a:ext cx="1014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Weights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00400" y="4267201"/>
            <a:ext cx="269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</a:p>
          <a:p>
            <a:r>
              <a:rPr lang="en-US" sz="2400" dirty="0">
                <a:sym typeface="Symbol"/>
              </a:rPr>
              <a:t>.</a:t>
            </a:r>
            <a:endParaRPr lang="en-US" sz="2400" dirty="0"/>
          </a:p>
        </p:txBody>
      </p:sp>
      <p:cxnSp>
        <p:nvCxnSpPr>
          <p:cNvPr id="21" name="Elbow Connector 20"/>
          <p:cNvCxnSpPr/>
          <p:nvPr/>
        </p:nvCxnSpPr>
        <p:spPr>
          <a:xfrm flipV="1">
            <a:off x="5410200" y="3717667"/>
            <a:ext cx="685800" cy="6096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77001" y="3489068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Output:</a:t>
            </a:r>
            <a:r>
              <a:rPr lang="en-US" b="0" dirty="0"/>
              <a:t> </a:t>
            </a:r>
            <a:r>
              <a:rPr lang="en-US" b="0" dirty="0" err="1">
                <a:sym typeface="Symbol"/>
              </a:rPr>
              <a:t>sgn</a:t>
            </a:r>
            <a:r>
              <a:rPr lang="en-US" b="0" dirty="0"/>
              <a:t>(</a:t>
            </a:r>
            <a:r>
              <a:rPr lang="en-US" b="0" dirty="0" err="1"/>
              <a:t>w</a:t>
            </a:r>
            <a:r>
              <a:rPr lang="en-US" b="0" dirty="0" err="1">
                <a:sym typeface="Symbol"/>
              </a:rPr>
              <a:t>x</a:t>
            </a:r>
            <a:r>
              <a:rPr lang="en-US" b="0" dirty="0">
                <a:sym typeface="Symbol"/>
              </a:rPr>
              <a:t> + b)</a:t>
            </a:r>
            <a:endParaRPr lang="en-US" b="0" dirty="0"/>
          </a:p>
        </p:txBody>
      </p:sp>
      <p:sp>
        <p:nvSpPr>
          <p:cNvPr id="25" name="Rectangle 24"/>
          <p:cNvSpPr/>
          <p:nvPr/>
        </p:nvSpPr>
        <p:spPr>
          <a:xfrm>
            <a:off x="1828800" y="6258580"/>
            <a:ext cx="8610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Rosenblatt, Frank (1958), The Perceptron: A Probabilistic Model for Information Storage and Organization in the Brain, Cornell Aeronautical Laboratory, Psychological Review, v65, No. 6, pp. 386–408.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A53FF1-D649-81DE-7109-863154A5C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Perceptron, the first neural network</a:t>
            </a:r>
          </a:p>
        </p:txBody>
      </p:sp>
    </p:spTree>
    <p:extLst>
      <p:ext uri="{BB962C8B-B14F-4D97-AF65-F5344CB8AC3E}">
        <p14:creationId xmlns:p14="http://schemas.microsoft.com/office/powerpoint/2010/main" val="1223453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3573E-2954-9914-34B3-70AFB7D58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5018A-2903-1342-7FB2-5EF08922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ResNet-18 architecture for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A61FD9-5B24-B426-C303-567E99253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3" y="914400"/>
            <a:ext cx="57912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 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Network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 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1000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endParaRPr lang="en-US" sz="11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nn.Conv2d(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nn.MaxPool2d(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nn.BatchNorm2d(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torch.nn.AdaptiveAvgPool2d(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torch.nn.Linear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69E0BA-2801-842F-3700-4B8E2C7CFD63}"/>
              </a:ext>
            </a:extLst>
          </p:cNvPr>
          <p:cNvSpPr txBox="1"/>
          <p:nvPr/>
        </p:nvSpPr>
        <p:spPr>
          <a:xfrm>
            <a:off x="6114288" y="1066800"/>
            <a:ext cx="4998484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torch.flatten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(input, </a:t>
            </a:r>
            <a:r>
              <a:rPr lang="en-US" sz="1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input</a:t>
            </a:r>
          </a:p>
          <a:p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5CADCF-381F-9BF1-F310-2026BFBF2936}"/>
              </a:ext>
            </a:extLst>
          </p:cNvPr>
          <p:cNvSpPr txBox="1"/>
          <p:nvPr/>
        </p:nvSpPr>
        <p:spPr>
          <a:xfrm>
            <a:off x="8991600" y="6172200"/>
            <a:ext cx="2681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Pretrained Torch models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36AB5-51D8-150B-316B-C373E7E2A43E}"/>
              </a:ext>
            </a:extLst>
          </p:cNvPr>
          <p:cNvSpPr txBox="1"/>
          <p:nvPr/>
        </p:nvSpPr>
        <p:spPr>
          <a:xfrm>
            <a:off x="5638800" y="4458801"/>
            <a:ext cx="6092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Forward</a:t>
            </a:r>
            <a:r>
              <a:rPr lang="en-US" dirty="0"/>
              <a:t> applies prediction, going through each layer</a:t>
            </a:r>
          </a:p>
          <a:p>
            <a:endParaRPr lang="en-US" b="1" dirty="0"/>
          </a:p>
          <a:p>
            <a:r>
              <a:rPr lang="en-US" b="1" dirty="0"/>
              <a:t>Backward</a:t>
            </a:r>
            <a:r>
              <a:rPr lang="en-US" dirty="0"/>
              <a:t> applies backpropagation to compute the loss gradient with respect to parameters in each layer</a:t>
            </a:r>
          </a:p>
        </p:txBody>
      </p:sp>
    </p:spTree>
    <p:extLst>
      <p:ext uri="{BB962C8B-B14F-4D97-AF65-F5344CB8AC3E}">
        <p14:creationId xmlns:p14="http://schemas.microsoft.com/office/powerpoint/2010/main" val="2278266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Batch Normalization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495800"/>
            <a:ext cx="5784850" cy="1663700"/>
          </a:xfrm>
        </p:spPr>
      </p:pic>
      <p:pic>
        <p:nvPicPr>
          <p:cNvPr id="645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912" y="228600"/>
            <a:ext cx="520382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9849" y="6237985"/>
            <a:ext cx="5021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Batch Normalization: Accelerating Deep Network Training by </a:t>
            </a:r>
          </a:p>
          <a:p>
            <a:r>
              <a:rPr lang="en-US" sz="1400" dirty="0"/>
              <a:t>Reducing Internal Covariate Shift [</a:t>
            </a:r>
            <a:r>
              <a:rPr lang="en-US" sz="1400" dirty="0" err="1">
                <a:hlinkClick r:id="rId4"/>
              </a:rPr>
              <a:t>Ioffe</a:t>
            </a:r>
            <a:r>
              <a:rPr lang="en-US" sz="1400" dirty="0">
                <a:hlinkClick r:id="rId4"/>
              </a:rPr>
              <a:t> and Szegedy 2015</a:t>
            </a:r>
            <a:r>
              <a:rPr lang="en-US" sz="1400" dirty="0"/>
              <a:t>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17A69-BC48-F872-4A63-734AFC6E7B6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49261" y="1295400"/>
                <a:ext cx="5486400" cy="51355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rmAutofit fontScale="85000" lnSpcReduction="10000"/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As early layers adjust, the features fed into later layers keeps changing</a:t>
                </a:r>
              </a:p>
              <a:p>
                <a:pPr lvl="1"/>
                <a:r>
                  <a:rPr lang="en-US" dirty="0"/>
                  <a:t>This destabilizes training</a:t>
                </a:r>
              </a:p>
              <a:p>
                <a:endParaRPr lang="en-US" dirty="0"/>
              </a:p>
              <a:p>
                <a:r>
                  <a:rPr lang="en-US" dirty="0" err="1"/>
                  <a:t>BatchNorm</a:t>
                </a:r>
                <a:r>
                  <a:rPr lang="en-US" dirty="0"/>
                  <a:t> unit-normalizes features of each mini-batch and rescales/shifts with learned parameters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  <a:p>
                <a:r>
                  <a:rPr lang="en-US" dirty="0"/>
                  <a:t>Using </a:t>
                </a:r>
                <a:r>
                  <a:rPr lang="en-US" dirty="0" err="1"/>
                  <a:t>BatchNorm</a:t>
                </a:r>
                <a:r>
                  <a:rPr lang="en-US" dirty="0"/>
                  <a:t> often improves stability and speed of training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C017A69-BC48-F872-4A63-734AFC6E7B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9261" y="1295400"/>
                <a:ext cx="5486400" cy="5135563"/>
              </a:xfrm>
              <a:prstGeom prst="rect">
                <a:avLst/>
              </a:prstGeom>
              <a:blipFill>
                <a:blip r:embed="rId5"/>
                <a:stretch>
                  <a:fillRect l="-1889" t="-1900" r="-22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DF66965-F1A5-097D-D597-4D732D8ABF28}"/>
              </a:ext>
            </a:extLst>
          </p:cNvPr>
          <p:cNvSpPr txBox="1"/>
          <p:nvPr/>
        </p:nvSpPr>
        <p:spPr>
          <a:xfrm>
            <a:off x="8299938" y="4025670"/>
            <a:ext cx="39155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With BN, the mean (center line) and variance (15</a:t>
            </a:r>
            <a:r>
              <a:rPr lang="en-US" sz="1100" baseline="30000" dirty="0"/>
              <a:t>th</a:t>
            </a:r>
            <a:r>
              <a:rPr lang="en-US" sz="1100" dirty="0"/>
              <a:t>/85</a:t>
            </a:r>
            <a:r>
              <a:rPr lang="en-US" sz="1100" baseline="30000" dirty="0"/>
              <a:t>th</a:t>
            </a:r>
            <a:r>
              <a:rPr lang="en-US" sz="1100" dirty="0"/>
              <a:t> </a:t>
            </a:r>
            <a:r>
              <a:rPr lang="en-US" sz="1100" dirty="0" err="1"/>
              <a:t>pctl</a:t>
            </a:r>
            <a:r>
              <a:rPr lang="en-US" sz="1100" dirty="0"/>
              <a:t> lines shown) of activations are more stable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AC1406-5416-2957-E767-3B2591879EC4}"/>
              </a:ext>
            </a:extLst>
          </p:cNvPr>
          <p:cNvSpPr txBox="1"/>
          <p:nvPr/>
        </p:nvSpPr>
        <p:spPr>
          <a:xfrm>
            <a:off x="6318738" y="4045291"/>
            <a:ext cx="1981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With BN reaches higher accuracy faster</a:t>
            </a:r>
          </a:p>
        </p:txBody>
      </p:sp>
    </p:spTree>
    <p:extLst>
      <p:ext uri="{BB962C8B-B14F-4D97-AF65-F5344CB8AC3E}">
        <p14:creationId xmlns:p14="http://schemas.microsoft.com/office/powerpoint/2010/main" val="1346704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</a:t>
            </a:r>
            <a:r>
              <a:rPr lang="en-US" dirty="0" err="1"/>
              <a:t>ResBlock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   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else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 = nn.Conv2d(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 = nn.BatchNorm2d(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out_channels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shortcut = </a:t>
            </a:r>
            <a:r>
              <a:rPr lang="en-US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.shortcut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.bn1(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.conv1(input)))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.bn2(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.conv2(input)))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input + shortcut</a:t>
            </a:r>
          </a:p>
          <a:p>
            <a:pPr marL="0" indent="0">
              <a:buNone/>
            </a:pP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()(input)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0496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D4000-4B5A-5737-C36D-B5C1DF8C4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code: ResNet-18 architecture for ImageNet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A4AD0-29AC-55A1-AE9D-117781154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13" y="914400"/>
            <a:ext cx="5791200" cy="5791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100" dirty="0"/>
              <a:t> 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class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Network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nn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</a:t>
            </a:r>
            <a:r>
              <a:rPr lang="en-US" sz="1100" b="0" dirty="0" err="1">
                <a:solidFill>
                  <a:srgbClr val="257693"/>
                </a:solidFill>
                <a:effectLst/>
                <a:latin typeface="Courier New" panose="02070309020205020404" pitchFamily="49" charset="0"/>
              </a:rPr>
              <a:t>Module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 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super().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init</a:t>
            </a:r>
            <a:r>
              <a:rPr lang="en-US" sz="11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__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endParaRPr lang="en-US" sz="11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nn.Conv2d(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7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nn.MaxPool2d(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kernel_size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stride=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padding=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nn.BatchNorm2d(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nn.ReLU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64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128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nn.Sequential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True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),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   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resblock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downsample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11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False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)</a:t>
            </a: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torch.nn.AdaptiveAvgPool2d(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1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=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torch.nn.Linear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1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512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1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num_classes</a:t>
            </a:r>
            <a: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br>
              <a:rPr lang="en-US" sz="11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endParaRPr lang="en-US" sz="1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B4D3B7-8959-A2BD-0278-61F711CD8CB1}"/>
              </a:ext>
            </a:extLst>
          </p:cNvPr>
          <p:cNvSpPr txBox="1"/>
          <p:nvPr/>
        </p:nvSpPr>
        <p:spPr>
          <a:xfrm>
            <a:off x="6114288" y="1066800"/>
            <a:ext cx="4998484" cy="3077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</a:t>
            </a:r>
            <a:r>
              <a:rPr lang="en-US" sz="1600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</a:t>
            </a:r>
            <a:r>
              <a:rPr lang="en-US" sz="1600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forward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input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.layer0(input)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.layer1(input)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.layer2(input)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.layer3(input)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.layer4(input)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.gap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torch.flatten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(input, </a:t>
            </a:r>
            <a:r>
              <a:rPr lang="en-US" sz="1600" b="0" dirty="0">
                <a:solidFill>
                  <a:srgbClr val="098156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input = </a:t>
            </a:r>
            <a:r>
              <a:rPr lang="en-US" sz="1600" b="0" dirty="0" err="1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self</a:t>
            </a:r>
            <a:r>
              <a:rPr lang="en-US" sz="16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.fc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(input)</a:t>
            </a:r>
          </a:p>
          <a:p>
            <a:pPr marL="0" indent="0">
              <a:buNone/>
            </a:pPr>
            <a:b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       </a:t>
            </a:r>
            <a:r>
              <a:rPr lang="en-US" sz="16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sz="16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 input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60162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53F27-89D7-82A4-35DB-75DE559FE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ResNet</a:t>
            </a:r>
            <a:r>
              <a:rPr lang="en-US" dirty="0"/>
              <a:t> Architectures and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E05754-8632-F586-2B46-541ED0A1D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826" y="3276600"/>
            <a:ext cx="4764947" cy="3229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504CEE-A784-7499-436C-23D37E689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9" y="3276600"/>
            <a:ext cx="6979640" cy="3003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1515F-832A-2944-5D31-98F1720C92F1}"/>
              </a:ext>
            </a:extLst>
          </p:cNvPr>
          <p:cNvSpPr txBox="1"/>
          <p:nvPr/>
        </p:nvSpPr>
        <p:spPr>
          <a:xfrm>
            <a:off x="1054693" y="2907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Network design is starting to become formulaic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9DE26D-7215-9491-766F-A2294822F2C6}"/>
              </a:ext>
            </a:extLst>
          </p:cNvPr>
          <p:cNvSpPr txBox="1"/>
          <p:nvPr/>
        </p:nvSpPr>
        <p:spPr>
          <a:xfrm>
            <a:off x="7239000" y="290726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First case where bigger keeps getting better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F5C0D0C-5EF7-E65C-9C9C-C824A1077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7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AE7F8-BA30-3662-1980-5EEF51CE1C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2552-EB14-F6AD-7BCE-CCEFE4322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Q2-3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6597C5-EA89-4C3A-6AC9-2E1629215059}"/>
              </a:ext>
            </a:extLst>
          </p:cNvPr>
          <p:cNvSpPr txBox="1"/>
          <p:nvPr/>
        </p:nvSpPr>
        <p:spPr>
          <a:xfrm>
            <a:off x="1562100" y="990600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linkClick r:id="rId2"/>
              </a:rPr>
              <a:t>https://tinyurl.com/441AML-L16</a:t>
            </a:r>
            <a:r>
              <a:rPr lang="en-US" sz="4400" dirty="0"/>
              <a:t> </a:t>
            </a:r>
          </a:p>
        </p:txBody>
      </p:sp>
      <p:pic>
        <p:nvPicPr>
          <p:cNvPr id="6" name="Picture 5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94EE09A5-D33A-78A2-31E8-9FC3A2561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33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 to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Great site by Lili Jiang</a:t>
                </a:r>
              </a:p>
              <a:p>
                <a:pPr marL="0" indent="0">
                  <a:buNone/>
                </a:pPr>
                <a:r>
                  <a:rPr lang="en-US" sz="2000" dirty="0">
                    <a:hlinkClick r:id="rId2"/>
                  </a:rPr>
                  <a:t>https://towardsdatascience.com/a-visual-explanation-of-gradient-descent-methods-momentum-adagrad-rmsprop-adam-f898b102325c</a:t>
                </a:r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Basic SGD: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89" t="-1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DC359EC4-61F5-0844-F3C9-9E28B14B0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45529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20F81-81BB-35EA-D9A3-5C112402774E}"/>
              </a:ext>
            </a:extLst>
          </p:cNvPr>
          <p:cNvSpPr txBox="1"/>
          <p:nvPr/>
        </p:nvSpPr>
        <p:spPr>
          <a:xfrm>
            <a:off x="2133600" y="229766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Gradient of loss </a:t>
            </a:r>
            <a:r>
              <a:rPr lang="en-US" dirty="0" err="1"/>
              <a:t>wrt</a:t>
            </a:r>
            <a:r>
              <a:rPr lang="en-US" dirty="0"/>
              <a:t> weights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79B041B-629A-76E1-9CEB-AB00EFE7FE8F}"/>
              </a:ext>
            </a:extLst>
          </p:cNvPr>
          <p:cNvCxnSpPr/>
          <p:nvPr/>
        </p:nvCxnSpPr>
        <p:spPr>
          <a:xfrm flipH="1">
            <a:off x="2362200" y="2667000"/>
            <a:ext cx="762000" cy="3048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581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SGD + Momentum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SGD + Momentum: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dirty="0">
                    <a:latin typeface="Cambria Math" panose="02040503050406030204" pitchFamily="18" charset="0"/>
                  </a:rPr>
                  <a:t>e.g.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=.9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</a:t>
                </a:r>
                <a:endParaRPr lang="en-US" sz="2000" b="0" i="0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A3091B9-12CE-6FDF-D6AB-C15A89C65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0480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4E61618-FCFA-8ED9-FBEE-669A00E2E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4" y="3265307"/>
            <a:ext cx="5218814" cy="34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86400" y="4596967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Momentum (magenta) converges faster and carries the ball through a local minimum</a:t>
            </a:r>
          </a:p>
        </p:txBody>
      </p:sp>
    </p:spTree>
    <p:extLst>
      <p:ext uri="{BB962C8B-B14F-4D97-AF65-F5344CB8AC3E}">
        <p14:creationId xmlns:p14="http://schemas.microsoft.com/office/powerpoint/2010/main" val="38123568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AdaGrad</a:t>
            </a:r>
            <a:r>
              <a:rPr lang="en-US" dirty="0"/>
              <a:t>: Adaptive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AdaGrad: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each weight’s update by path length of all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56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5440856" y="4005172"/>
            <a:ext cx="3276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AdaGrad</a:t>
            </a:r>
            <a:r>
              <a:rPr lang="en-US" dirty="0"/>
              <a:t> (white) avoids moving in only one weight direction, and can lead to smoother convergence</a:t>
            </a:r>
          </a:p>
          <a:p>
            <a:endParaRPr lang="en-US" dirty="0"/>
          </a:p>
          <a:p>
            <a:r>
              <a:rPr lang="en-US" dirty="0"/>
              <a:t>Can be seen as setting a per-weight learning rate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63361F9-7FAB-44DD-DF04-6B8718624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429000"/>
            <a:ext cx="4941396" cy="318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6792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RMSProp</a:t>
            </a:r>
            <a:r>
              <a:rPr lang="en-US" dirty="0"/>
              <a:t>: Root Mean Squared Propagation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RMSProp: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/>
                  <a:t>(introducing decay rate turns this into moving avg)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  (normalize by moving average length of previous updates)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160B16-B601-AFD4-FDF2-7B80D26EE320}"/>
              </a:ext>
            </a:extLst>
          </p:cNvPr>
          <p:cNvSpPr txBox="1"/>
          <p:nvPr/>
        </p:nvSpPr>
        <p:spPr>
          <a:xfrm>
            <a:off x="6324600" y="4496552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RMSProp</a:t>
            </a:r>
            <a:r>
              <a:rPr lang="en-US" dirty="0"/>
              <a:t> (green) moves faster than </a:t>
            </a:r>
            <a:r>
              <a:rPr lang="en-US" dirty="0" err="1"/>
              <a:t>AdaGrad</a:t>
            </a:r>
            <a:r>
              <a:rPr lang="en-US" dirty="0"/>
              <a:t> (white)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BC7C2ED-DC83-7433-3ED4-353B362F3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88" y="3079658"/>
            <a:ext cx="571500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0724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11134038_10155406252950585_5637450306767294942_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94885"/>
            <a:ext cx="7734300" cy="596311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32857" y="1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31498741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92F9-AE6E-7981-466B-7250480D9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Adam: Adaptive Moment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000" dirty="0"/>
                  <a:t>Adam: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i="1" dirty="0">
                    <a:latin typeface="Cambria Math" panose="02040503050406030204" pitchFamily="18" charset="0"/>
                  </a:rPr>
                  <a:t>  </a:t>
                </a:r>
                <a:r>
                  <a:rPr lang="en-US" sz="2000" dirty="0">
                    <a:latin typeface="+mj-lt"/>
                  </a:rPr>
                  <a:t>[momentum,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en-US" sz="2000" dirty="0">
                    <a:latin typeface="+mj-lt"/>
                  </a:rPr>
                  <a:t>]</a:t>
                </a:r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𝑠𝑞</m:t>
                        </m:r>
                      </m:sub>
                    </m:sSub>
                    <m:d>
                      <m:dPr>
                        <m:ctrlPr>
                          <a:rPr lang="en-US" sz="20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en-US" sz="2000" b="1" i="1" smtClean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0" dirty="0">
                    <a:latin typeface="Cambria Math" panose="02040503050406030204" pitchFamily="18" charset="0"/>
                  </a:rPr>
                  <a:t>   </a:t>
                </a:r>
                <a:r>
                  <a:rPr lang="en-US" sz="2000" i="0" dirty="0">
                    <a:latin typeface="+mj-lt"/>
                  </a:rPr>
                  <a:t>[</a:t>
                </a:r>
                <a:r>
                  <a:rPr lang="en-US" sz="2000" i="0" dirty="0" err="1">
                    <a:latin typeface="+mj-lt"/>
                  </a:rPr>
                  <a:t>RMSProp</a:t>
                </a:r>
                <a:r>
                  <a:rPr lang="en-US" sz="2000" i="0" dirty="0">
                    <a:latin typeface="+mj-lt"/>
                  </a:rPr>
                  <a:t>,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=0.9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99</m:t>
                    </m:r>
                  </m:oMath>
                </a14:m>
                <a:r>
                  <a:rPr lang="en-US" sz="2000" i="0" dirty="0">
                    <a:latin typeface="+mj-lt"/>
                  </a:rPr>
                  <a:t>]</a:t>
                </a:r>
                <a:endParaRPr lang="en-US" sz="2000" i="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𝑠𝑞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5C2597-4EBD-8C9B-54CB-57A77E51F1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01400" cy="5135563"/>
              </a:xfrm>
              <a:blipFill>
                <a:blip r:embed="rId2"/>
                <a:stretch>
                  <a:fillRect l="-544" t="-7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D235CEC-B3EC-3080-44C3-4BD963B7AC14}"/>
              </a:ext>
            </a:extLst>
          </p:cNvPr>
          <p:cNvSpPr txBox="1"/>
          <p:nvPr/>
        </p:nvSpPr>
        <p:spPr>
          <a:xfrm>
            <a:off x="10304486" y="6516695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Figure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F0285C-FFCF-DE0D-2459-4FDE3447618E}"/>
              </a:ext>
            </a:extLst>
          </p:cNvPr>
          <p:cNvSpPr txBox="1"/>
          <p:nvPr/>
        </p:nvSpPr>
        <p:spPr>
          <a:xfrm>
            <a:off x="643890" y="4784894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Videos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A6183F-17A4-839C-1822-A769AF0BC275}"/>
              </a:ext>
            </a:extLst>
          </p:cNvPr>
          <p:cNvSpPr txBox="1"/>
          <p:nvPr/>
        </p:nvSpPr>
        <p:spPr>
          <a:xfrm>
            <a:off x="643890" y="5704111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AdamW</a:t>
            </a:r>
            <a:r>
              <a:rPr lang="en-US" dirty="0"/>
              <a:t> is widely used and easier to tune than SGD + momentum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A4B456-334F-FB37-08E6-953938FFFA32}"/>
              </a:ext>
            </a:extLst>
          </p:cNvPr>
          <p:cNvSpPr txBox="1"/>
          <p:nvPr/>
        </p:nvSpPr>
        <p:spPr>
          <a:xfrm>
            <a:off x="609600" y="3519825"/>
            <a:ext cx="642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AdamW</a:t>
            </a:r>
            <a:r>
              <a:rPr lang="en-US" dirty="0"/>
              <a:t> is a fix on Adam to correctly update weight decay</a:t>
            </a:r>
          </a:p>
        </p:txBody>
      </p:sp>
    </p:spTree>
    <p:extLst>
      <p:ext uri="{BB962C8B-B14F-4D97-AF65-F5344CB8AC3E}">
        <p14:creationId xmlns:p14="http://schemas.microsoft.com/office/powerpoint/2010/main" val="1935261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DE33F-B31B-040C-FCED-C3F49530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7E2F-C7E1-98EF-C059-826D797A3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 err="1"/>
              <a:t>AdamW</a:t>
            </a:r>
            <a:r>
              <a:rPr lang="en-US" dirty="0"/>
              <a:t> is less sensitive to hyperparameters (easier to get a decent solution working)</a:t>
            </a:r>
          </a:p>
          <a:p>
            <a:endParaRPr lang="en-US" dirty="0"/>
          </a:p>
          <a:p>
            <a:r>
              <a:rPr lang="en-US" dirty="0"/>
              <a:t>Some computer vision practitioners say </a:t>
            </a:r>
            <a:r>
              <a:rPr lang="en-US" dirty="0" err="1"/>
              <a:t>SGD+momentum</a:t>
            </a:r>
            <a:r>
              <a:rPr lang="en-US" dirty="0"/>
              <a:t> can achieve the best performance, if you’re able to optimize over hyperparameters</a:t>
            </a:r>
          </a:p>
          <a:p>
            <a:endParaRPr lang="en-US" dirty="0"/>
          </a:p>
          <a:p>
            <a:r>
              <a:rPr lang="en-US" dirty="0"/>
              <a:t>Both are commonly used in research papers, with a slight edge to </a:t>
            </a:r>
            <a:r>
              <a:rPr lang="en-US" dirty="0" err="1"/>
              <a:t>AdamW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63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362FB-3EFE-C41D-678C-76FA3358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B39AD7-6956-8B6F-9682-F649A186339C}"/>
              </a:ext>
            </a:extLst>
          </p:cNvPr>
          <p:cNvSpPr txBox="1"/>
          <p:nvPr/>
        </p:nvSpPr>
        <p:spPr>
          <a:xfrm>
            <a:off x="1562100" y="990600"/>
            <a:ext cx="8305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hlinkClick r:id="rId2"/>
              </a:rPr>
              <a:t>https://tinyurl.com/441AML-L16</a:t>
            </a:r>
            <a:r>
              <a:rPr lang="en-US" sz="4400" dirty="0"/>
              <a:t> </a:t>
            </a:r>
          </a:p>
        </p:txBody>
      </p:sp>
      <p:pic>
        <p:nvPicPr>
          <p:cNvPr id="5" name="Picture 4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B34ECE37-1178-0F34-BA89-C296F950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9812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45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FADCA-D27F-652F-DCA7-97F8AF28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EA6C8-8190-2FC9-32D5-72963F84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6400800" cy="5135563"/>
          </a:xfrm>
        </p:spPr>
        <p:txBody>
          <a:bodyPr>
            <a:normAutofit fontScale="92500"/>
          </a:bodyPr>
          <a:lstStyle/>
          <a:p>
            <a:r>
              <a:rPr lang="en-US" dirty="0"/>
              <a:t>Deep networks provide huge gains in performance</a:t>
            </a:r>
          </a:p>
          <a:p>
            <a:pPr lvl="1"/>
            <a:r>
              <a:rPr lang="en-US" dirty="0"/>
              <a:t>Large capacity, optimizable models</a:t>
            </a:r>
          </a:p>
          <a:p>
            <a:pPr lvl="1"/>
            <a:r>
              <a:rPr lang="en-US" dirty="0"/>
              <a:t>Learn from new large datasets</a:t>
            </a:r>
          </a:p>
          <a:p>
            <a:endParaRPr lang="en-US" dirty="0"/>
          </a:p>
          <a:p>
            <a:r>
              <a:rPr lang="en-US" dirty="0" err="1"/>
              <a:t>ReLU</a:t>
            </a:r>
            <a:r>
              <a:rPr lang="en-US" dirty="0"/>
              <a:t> and skip connections simplify optimization</a:t>
            </a:r>
          </a:p>
          <a:p>
            <a:endParaRPr lang="en-US" dirty="0"/>
          </a:p>
          <a:p>
            <a:r>
              <a:rPr lang="en-US" dirty="0" err="1"/>
              <a:t>SGD+momentum</a:t>
            </a:r>
            <a:r>
              <a:rPr lang="en-US" dirty="0"/>
              <a:t> and </a:t>
            </a:r>
            <a:r>
              <a:rPr lang="en-US" dirty="0" err="1"/>
              <a:t>AdamW</a:t>
            </a:r>
            <a:r>
              <a:rPr lang="en-US" dirty="0"/>
              <a:t> are the most commonly used optimizers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8F63E6E-1FF1-5B63-5F9C-9AEE2A5FA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572000"/>
            <a:ext cx="2237910" cy="170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EC9C87-6E39-2602-7289-6D274885A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00" y="2514600"/>
            <a:ext cx="2819400" cy="1600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67EAEF-9870-E6D8-27B2-D32FED06D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14"/>
          <a:stretch/>
        </p:blipFill>
        <p:spPr>
          <a:xfrm>
            <a:off x="7609061" y="579437"/>
            <a:ext cx="3439939" cy="193516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3672520-BC50-F7B1-37D4-81B4E2750186}"/>
              </a:ext>
            </a:extLst>
          </p:cNvPr>
          <p:cNvCxnSpPr>
            <a:cxnSpLocks/>
          </p:cNvCxnSpPr>
          <p:nvPr/>
        </p:nvCxnSpPr>
        <p:spPr>
          <a:xfrm flipH="1">
            <a:off x="7973568" y="1889760"/>
            <a:ext cx="228600" cy="609600"/>
          </a:xfrm>
          <a:prstGeom prst="line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575D22-86C3-8732-8244-05D24B7212CD}"/>
              </a:ext>
            </a:extLst>
          </p:cNvPr>
          <p:cNvSpPr txBox="1"/>
          <p:nvPr/>
        </p:nvSpPr>
        <p:spPr>
          <a:xfrm>
            <a:off x="8087868" y="516520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ImageNet</a:t>
            </a:r>
          </a:p>
        </p:txBody>
      </p:sp>
    </p:spTree>
    <p:extLst>
      <p:ext uri="{BB962C8B-B14F-4D97-AF65-F5344CB8AC3E}">
        <p14:creationId xmlns:p14="http://schemas.microsoft.com/office/powerpoint/2010/main" val="42909873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5A83C-C65B-CA72-C45B-F4C1DD3AA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122E9-A1FC-23B0-E624-A14D4AA2E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Defining and training a deep network w/ </a:t>
            </a:r>
            <a:r>
              <a:rPr lang="en-US" dirty="0" err="1"/>
              <a:t>PyTorch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Adopting the network to new tasks</a:t>
            </a:r>
          </a:p>
          <a:p>
            <a:pPr lvl="1"/>
            <a:r>
              <a:rPr lang="en-US" dirty="0"/>
              <a:t>Linear probe</a:t>
            </a:r>
          </a:p>
          <a:p>
            <a:pPr lvl="1"/>
            <a:r>
              <a:rPr lang="en-US" dirty="0"/>
              <a:t>Fine-tuning</a:t>
            </a:r>
          </a:p>
          <a:p>
            <a:endParaRPr lang="en-US" dirty="0"/>
          </a:p>
          <a:p>
            <a:r>
              <a:rPr lang="en-US" dirty="0"/>
              <a:t>Mask RCNN recognition system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445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97578" y="1066800"/>
            <a:ext cx="470822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792162"/>
          </a:xfrm>
        </p:spPr>
        <p:txBody>
          <a:bodyPr/>
          <a:lstStyle/>
          <a:p>
            <a:r>
              <a:rPr lang="en-US" dirty="0"/>
              <a:t>Two-layer neural network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28800" y="4495800"/>
            <a:ext cx="8534400" cy="21336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000" dirty="0"/>
              <a:t>Can learn nonlinear functions provided each perceptron has a differentiable nonlinearity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597525" y="4953000"/>
            <a:ext cx="2209800" cy="1658946"/>
            <a:chOff x="2362200" y="2759333"/>
            <a:chExt cx="4038600" cy="3031867"/>
          </a:xfrm>
        </p:grpSpPr>
        <p:sp>
          <p:nvSpPr>
            <p:cNvPr id="9" name="Oval 8"/>
            <p:cNvSpPr/>
            <p:nvPr/>
          </p:nvSpPr>
          <p:spPr bwMode="auto">
            <a:xfrm>
              <a:off x="3810000" y="3673733"/>
              <a:ext cx="1143000" cy="1143000"/>
            </a:xfrm>
            <a:prstGeom prst="ellips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cs typeface="Arial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2362200" y="2759333"/>
              <a:ext cx="1524000" cy="121920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>
              <a:off x="23622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V="1">
              <a:off x="2362200" y="4557012"/>
              <a:ext cx="1538989" cy="12341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>
              <a:off x="4953000" y="4267200"/>
              <a:ext cx="1447800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" name="TextBox 13"/>
          <p:cNvSpPr txBox="1"/>
          <p:nvPr/>
        </p:nvSpPr>
        <p:spPr>
          <a:xfrm>
            <a:off x="7964215" y="5562600"/>
            <a:ext cx="1062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Sigmoid:</a:t>
            </a:r>
            <a:endParaRPr lang="en-US" sz="16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9061450" y="5410201"/>
          <a:ext cx="12255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400" imgH="393700" progId="Equation.3">
                  <p:embed/>
                </p:oleObj>
              </mc:Choice>
              <mc:Fallback>
                <p:oleObj name="Equation" r:id="rId4" imgW="787400" imgH="393700" progId="Equation.3">
                  <p:embed/>
                  <p:pic>
                    <p:nvPicPr>
                      <p:cNvPr id="15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61450" y="5410201"/>
                        <a:ext cx="1225550" cy="612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urved Connector 15"/>
          <p:cNvCxnSpPr/>
          <p:nvPr/>
        </p:nvCxnSpPr>
        <p:spPr bwMode="auto">
          <a:xfrm rot="10800000" flipV="1">
            <a:off x="6511927" y="5617030"/>
            <a:ext cx="380999" cy="326571"/>
          </a:xfrm>
          <a:prstGeom prst="curvedConnector3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46778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66800"/>
            <a:ext cx="109728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Encoding compositionality</a:t>
            </a:r>
            <a:r>
              <a:rPr lang="en-US" dirty="0"/>
              <a:t>: Deep MLPs could theoretically learn compositional representations of complex functions but are hard to optimize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743200"/>
            <a:ext cx="703552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7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429000" y="3554844"/>
            <a:ext cx="6490949" cy="3379356"/>
            <a:chOff x="1904999" y="3478644"/>
            <a:chExt cx="6490949" cy="337935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/>
            <a:srcRect l="10795" r="-10769"/>
            <a:stretch/>
          </p:blipFill>
          <p:spPr>
            <a:xfrm>
              <a:off x="1904999" y="3478644"/>
              <a:ext cx="6490949" cy="337935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971800" y="63246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32025" y="6096000"/>
              <a:ext cx="43633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dirty="0"/>
                <a:t>w</a:t>
              </a:r>
              <a:r>
                <a:rPr lang="en-US" b="0" baseline="-25000" dirty="0"/>
                <a:t>2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276189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914400"/>
            <a:ext cx="8915400" cy="52578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Find network weights to minimize the </a:t>
            </a:r>
            <a:r>
              <a:rPr lang="en-US" sz="2400" i="1" dirty="0"/>
              <a:t>training error</a:t>
            </a:r>
            <a:r>
              <a:rPr lang="en-US" sz="2400" dirty="0"/>
              <a:t> between true and estimated labels of training examples, e.g.: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dirty="0"/>
              <a:t>Update weights by </a:t>
            </a:r>
            <a:r>
              <a:rPr lang="en-US" sz="2400" b="1" dirty="0"/>
              <a:t>gradient descent:</a:t>
            </a:r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Back-propagation: </a:t>
            </a:r>
            <a:r>
              <a:rPr lang="en-US" sz="2400" dirty="0"/>
              <a:t>gradients are computed in the direction from output to input layers and combined using chain rule</a:t>
            </a:r>
          </a:p>
          <a:p>
            <a:pPr marL="457200" indent="-457200">
              <a:buFont typeface="Arial"/>
              <a:buChar char="•"/>
            </a:pPr>
            <a:r>
              <a:rPr lang="en-US" sz="2400" b="1" dirty="0"/>
              <a:t>Stochastic gradient descent: </a:t>
            </a:r>
            <a:r>
              <a:rPr lang="en-US" sz="2400" dirty="0"/>
              <a:t>compute the weight update w.r.t. a small batch of examples at a time, cycle through training examples in random order in multiple epochs</a:t>
            </a:r>
          </a:p>
          <a:p>
            <a:pPr marL="457200" indent="-457200">
              <a:buFont typeface="Arial"/>
              <a:buChar char="•"/>
            </a:pPr>
            <a:endParaRPr lang="en-US" sz="2400" b="1" i="1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  <a:p>
            <a:pPr marL="457200" indent="-457200">
              <a:buFont typeface="Arial"/>
              <a:buChar char="•"/>
            </a:pP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631112" y="2819401"/>
          <a:ext cx="2046288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65160" imgH="393480" progId="Equation.3">
                  <p:embed/>
                </p:oleObj>
              </mc:Choice>
              <mc:Fallback>
                <p:oleObj name="Equation" r:id="rId2" imgW="965160" imgH="39348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1112" y="2819401"/>
                        <a:ext cx="2046288" cy="83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/>
              <a:t>Training of multi-layer networks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75201" y="1816101"/>
          <a:ext cx="30956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500" imgH="457200" progId="Equation.3">
                  <p:embed/>
                </p:oleObj>
              </mc:Choice>
              <mc:Fallback>
                <p:oleObj name="Equation" r:id="rId4" imgW="1460500" imgH="457200" progId="Equation.3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1" y="1816101"/>
                        <a:ext cx="3095625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9524738" y="6596390"/>
            <a:ext cx="11432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Slide: Lazebnik</a:t>
            </a:r>
          </a:p>
        </p:txBody>
      </p:sp>
    </p:spTree>
    <p:extLst>
      <p:ext uri="{BB962C8B-B14F-4D97-AF65-F5344CB8AC3E}">
        <p14:creationId xmlns:p14="http://schemas.microsoft.com/office/powerpoint/2010/main" val="8800413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4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17365D"/>
    </a:hlink>
    <a:folHlink>
      <a:srgbClr val="17365D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119249</TotalTime>
  <Words>3548</Words>
  <Application>Microsoft Office PowerPoint</Application>
  <PresentationFormat>Widescreen</PresentationFormat>
  <Paragraphs>589</Paragraphs>
  <Slides>54</Slides>
  <Notes>5</Notes>
  <HiddenSlides>7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Adobe Caslon Pro</vt:lpstr>
      <vt:lpstr>Arial</vt:lpstr>
      <vt:lpstr>Calibri</vt:lpstr>
      <vt:lpstr>Cambria Math</vt:lpstr>
      <vt:lpstr>Courier New</vt:lpstr>
      <vt:lpstr>Myriad Pro</vt:lpstr>
      <vt:lpstr>Segoe UI Semilight</vt:lpstr>
      <vt:lpstr>Symbol</vt:lpstr>
      <vt:lpstr>Office Theme</vt:lpstr>
      <vt:lpstr>Equation</vt:lpstr>
      <vt:lpstr>CNNs and Key Ingredients of Deep Learning</vt:lpstr>
      <vt:lpstr>Today’s Lecture</vt:lpstr>
      <vt:lpstr>Brief history of deep learning</vt:lpstr>
      <vt:lpstr>The Perceptron, the first neural network</vt:lpstr>
      <vt:lpstr>PowerPoint Presentation</vt:lpstr>
      <vt:lpstr>Two-layer neural network</vt:lpstr>
      <vt:lpstr>Encoding compositionality: Deep MLPs could theoretically learn compositional representations of complex functions but are hard to optimize</vt:lpstr>
      <vt:lpstr>Training of multi-layer networks</vt:lpstr>
      <vt:lpstr>Training of multi-layer networks</vt:lpstr>
      <vt:lpstr>A key problem: how to model the compositional nature of text and images?</vt:lpstr>
      <vt:lpstr>Images have local patterns that can appear at different positions</vt:lpstr>
      <vt:lpstr>Linear filtering is a foundation of image processing</vt:lpstr>
      <vt:lpstr>A CNN (convolutional network) learns filter weights to create grids of features (“feature map”) </vt:lpstr>
      <vt:lpstr>Convolution as feature extraction</vt:lpstr>
      <vt:lpstr>Multiple filters are learned, producing a map of feature vectors</vt:lpstr>
      <vt:lpstr>Following layers operate on the feature map from the previous layer</vt:lpstr>
      <vt:lpstr>Key operations in a CNN</vt:lpstr>
      <vt:lpstr>Key operations</vt:lpstr>
      <vt:lpstr>Key operations</vt:lpstr>
      <vt:lpstr>Key idea: learn features and classifier that work well together (“end-to-end training”)</vt:lpstr>
      <vt:lpstr>LeNet-5 for character/digit recognition</vt:lpstr>
      <vt:lpstr>CNN: Convolutional Neural Network</vt:lpstr>
      <vt:lpstr>Q1</vt:lpstr>
      <vt:lpstr>PowerPoint Presentation</vt:lpstr>
      <vt:lpstr>Fast forward to the arrival of big visual data…</vt:lpstr>
      <vt:lpstr>PowerPoint Presentation</vt:lpstr>
      <vt:lpstr>PowerPoint Presentation</vt:lpstr>
      <vt:lpstr>AlexNet: ILSVRC 2012 winner</vt:lpstr>
      <vt:lpstr>What enabled the breakthrough?</vt:lpstr>
      <vt:lpstr>Sigmoid vs ReLU</vt:lpstr>
      <vt:lpstr>Sigmoid vs. ReLU</vt:lpstr>
      <vt:lpstr>Even with ReLU, it was hard to get very deep networks to work well</vt:lpstr>
      <vt:lpstr>What was the problem?</vt:lpstr>
      <vt:lpstr>Look at the training error!</vt:lpstr>
      <vt:lpstr>Very deep networks, vanishing gradients, and information propagation</vt:lpstr>
      <vt:lpstr>ResNet: the residual module</vt:lpstr>
      <vt:lpstr>ResNet: Residual Bottleneck Module</vt:lpstr>
      <vt:lpstr>ResNet: going real deep</vt:lpstr>
      <vt:lpstr>Example code: ResBlock</vt:lpstr>
      <vt:lpstr>Example code: ResNet-18 architecture for ImageNet</vt:lpstr>
      <vt:lpstr>Batch Normalization</vt:lpstr>
      <vt:lpstr>Example code: ResBlock</vt:lpstr>
      <vt:lpstr>Example code: ResNet-18 architecture for ImageNet</vt:lpstr>
      <vt:lpstr>ResNet Architectures and Results</vt:lpstr>
      <vt:lpstr>Q2-3</vt:lpstr>
      <vt:lpstr>Improvements to SGD</vt:lpstr>
      <vt:lpstr>SGD + Momentum</vt:lpstr>
      <vt:lpstr>AdaGrad: Adaptive Gradient</vt:lpstr>
      <vt:lpstr>RMSProp: Root Mean Squared Propagation</vt:lpstr>
      <vt:lpstr>Adam: Adaptive Moment Estimation</vt:lpstr>
      <vt:lpstr>What to use?</vt:lpstr>
      <vt:lpstr>Q4</vt:lpstr>
      <vt:lpstr>What to remember</vt:lpstr>
      <vt:lpstr>Next lecture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Hoiem, Derek W</cp:lastModifiedBy>
  <cp:revision>265</cp:revision>
  <cp:lastPrinted>2023-01-18T22:14:20Z</cp:lastPrinted>
  <dcterms:created xsi:type="dcterms:W3CDTF">2009-12-16T02:55:56Z</dcterms:created>
  <dcterms:modified xsi:type="dcterms:W3CDTF">2025-10-21T02:50:12Z</dcterms:modified>
</cp:coreProperties>
</file>