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741" r:id="rId3"/>
    <p:sldId id="742" r:id="rId4"/>
    <p:sldId id="747" r:id="rId5"/>
    <p:sldId id="745" r:id="rId6"/>
    <p:sldId id="743" r:id="rId7"/>
    <p:sldId id="746" r:id="rId8"/>
    <p:sldId id="737" r:id="rId9"/>
    <p:sldId id="725" r:id="rId10"/>
    <p:sldId id="726" r:id="rId11"/>
    <p:sldId id="694" r:id="rId12"/>
    <p:sldId id="728" r:id="rId13"/>
    <p:sldId id="731" r:id="rId14"/>
    <p:sldId id="732" r:id="rId15"/>
    <p:sldId id="730" r:id="rId16"/>
    <p:sldId id="691" r:id="rId17"/>
    <p:sldId id="736" r:id="rId18"/>
    <p:sldId id="695" r:id="rId19"/>
    <p:sldId id="733" r:id="rId20"/>
    <p:sldId id="672" r:id="rId21"/>
    <p:sldId id="677" r:id="rId22"/>
    <p:sldId id="678" r:id="rId23"/>
    <p:sldId id="679" r:id="rId24"/>
    <p:sldId id="680" r:id="rId25"/>
    <p:sldId id="681" r:id="rId26"/>
    <p:sldId id="682" r:id="rId27"/>
    <p:sldId id="683" r:id="rId28"/>
    <p:sldId id="684" r:id="rId29"/>
    <p:sldId id="686" r:id="rId30"/>
    <p:sldId id="734" r:id="rId31"/>
    <p:sldId id="685" r:id="rId32"/>
    <p:sldId id="738" r:id="rId33"/>
    <p:sldId id="689" r:id="rId34"/>
    <p:sldId id="690" r:id="rId35"/>
    <p:sldId id="692" r:id="rId36"/>
    <p:sldId id="720" r:id="rId37"/>
    <p:sldId id="739" r:id="rId38"/>
    <p:sldId id="722" r:id="rId39"/>
    <p:sldId id="717" r:id="rId40"/>
    <p:sldId id="740" r:id="rId41"/>
    <p:sldId id="641" r:id="rId42"/>
    <p:sldId id="386" r:id="rId43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38B60-F527-4814-8F91-2D02B1A91898}" v="105" dt="2025-10-14T01:46:31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2" y="288"/>
      </p:cViewPr>
      <p:guideLst>
        <p:guide pos="5760"/>
        <p:guide pos="38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42BE44EB-4114-4FD9-8E3F-0017B703592D}"/>
    <pc:docChg chg="undo custSel addSld delSld modSld">
      <pc:chgData name="Hoiem, Derek W" userId="08a2a5d7-ecbe-4300-b3e9-ea7b21108f06" providerId="ADAL" clId="{42BE44EB-4114-4FD9-8E3F-0017B703592D}" dt="2024-10-15T15:35:43.476" v="1525" actId="1076"/>
      <pc:docMkLst>
        <pc:docMk/>
      </pc:docMkLst>
      <pc:sldChg chg="modSp mod">
        <pc:chgData name="Hoiem, Derek W" userId="08a2a5d7-ecbe-4300-b3e9-ea7b21108f06" providerId="ADAL" clId="{42BE44EB-4114-4FD9-8E3F-0017B703592D}" dt="2024-10-15T03:42:58.488" v="294" actId="20577"/>
        <pc:sldMkLst>
          <pc:docMk/>
          <pc:sldMk cId="1092307653" sldId="386"/>
        </pc:sldMkLst>
      </pc:sldChg>
      <pc:sldChg chg="addSp delSp modSp add mod">
        <pc:chgData name="Hoiem, Derek W" userId="08a2a5d7-ecbe-4300-b3e9-ea7b21108f06" providerId="ADAL" clId="{42BE44EB-4114-4FD9-8E3F-0017B703592D}" dt="2024-10-15T15:35:43.476" v="1525" actId="1076"/>
        <pc:sldMkLst>
          <pc:docMk/>
          <pc:sldMk cId="1865042691" sldId="641"/>
        </pc:sldMkLst>
      </pc:sldChg>
      <pc:sldChg chg="modSp mod">
        <pc:chgData name="Hoiem, Derek W" userId="08a2a5d7-ecbe-4300-b3e9-ea7b21108f06" providerId="ADAL" clId="{42BE44EB-4114-4FD9-8E3F-0017B703592D}" dt="2024-10-15T03:25:08.198" v="228" actId="20577"/>
        <pc:sldMkLst>
          <pc:docMk/>
          <pc:sldMk cId="816904711" sldId="689"/>
        </pc:sldMkLst>
      </pc:sldChg>
      <pc:sldChg chg="modSp mod">
        <pc:chgData name="Hoiem, Derek W" userId="08a2a5d7-ecbe-4300-b3e9-ea7b21108f06" providerId="ADAL" clId="{42BE44EB-4114-4FD9-8E3F-0017B703592D}" dt="2024-10-15T03:25:28.337" v="242" actId="20577"/>
        <pc:sldMkLst>
          <pc:docMk/>
          <pc:sldMk cId="2022295717" sldId="690"/>
        </pc:sldMkLst>
      </pc:sldChg>
      <pc:sldChg chg="modSp mod">
        <pc:chgData name="Hoiem, Derek W" userId="08a2a5d7-ecbe-4300-b3e9-ea7b21108f06" providerId="ADAL" clId="{42BE44EB-4114-4FD9-8E3F-0017B703592D}" dt="2024-10-15T03:26:03.107" v="266" actId="20577"/>
        <pc:sldMkLst>
          <pc:docMk/>
          <pc:sldMk cId="2348933426" sldId="692"/>
        </pc:sldMkLst>
      </pc:sldChg>
      <pc:sldChg chg="addSp delSp modSp del mod">
        <pc:chgData name="Hoiem, Derek W" userId="08a2a5d7-ecbe-4300-b3e9-ea7b21108f06" providerId="ADAL" clId="{42BE44EB-4114-4FD9-8E3F-0017B703592D}" dt="2024-10-15T03:14:34.294" v="127" actId="47"/>
        <pc:sldMkLst>
          <pc:docMk/>
          <pc:sldMk cId="747367033" sldId="721"/>
        </pc:sldMkLst>
      </pc:sldChg>
      <pc:sldChg chg="addSp delSp modSp mod">
        <pc:chgData name="Hoiem, Derek W" userId="08a2a5d7-ecbe-4300-b3e9-ea7b21108f06" providerId="ADAL" clId="{42BE44EB-4114-4FD9-8E3F-0017B703592D}" dt="2024-10-15T03:19:32.258" v="129" actId="20577"/>
        <pc:sldMkLst>
          <pc:docMk/>
          <pc:sldMk cId="2648406925" sldId="722"/>
        </pc:sldMkLst>
      </pc:sldChg>
      <pc:sldChg chg="del">
        <pc:chgData name="Hoiem, Derek W" userId="08a2a5d7-ecbe-4300-b3e9-ea7b21108f06" providerId="ADAL" clId="{42BE44EB-4114-4FD9-8E3F-0017B703592D}" dt="2024-10-15T03:42:28.897" v="270" actId="47"/>
        <pc:sldMkLst>
          <pc:docMk/>
          <pc:sldMk cId="2523243044" sldId="735"/>
        </pc:sldMkLst>
      </pc:sldChg>
      <pc:sldChg chg="modSp add mod">
        <pc:chgData name="Hoiem, Derek W" userId="08a2a5d7-ecbe-4300-b3e9-ea7b21108f06" providerId="ADAL" clId="{42BE44EB-4114-4FD9-8E3F-0017B703592D}" dt="2024-10-15T02:11:58.053" v="66" actId="20577"/>
        <pc:sldMkLst>
          <pc:docMk/>
          <pc:sldMk cId="1173361677" sldId="737"/>
        </pc:sldMkLst>
      </pc:sldChg>
      <pc:sldChg chg="addSp delSp modSp new mod">
        <pc:chgData name="Hoiem, Derek W" userId="08a2a5d7-ecbe-4300-b3e9-ea7b21108f06" providerId="ADAL" clId="{42BE44EB-4114-4FD9-8E3F-0017B703592D}" dt="2024-10-15T03:14:11.937" v="120" actId="1076"/>
        <pc:sldMkLst>
          <pc:docMk/>
          <pc:sldMk cId="2725278953" sldId="738"/>
        </pc:sldMkLst>
      </pc:sldChg>
      <pc:sldChg chg="modSp add mod">
        <pc:chgData name="Hoiem, Derek W" userId="08a2a5d7-ecbe-4300-b3e9-ea7b21108f06" providerId="ADAL" clId="{42BE44EB-4114-4FD9-8E3F-0017B703592D}" dt="2024-10-15T03:14:23.063" v="123" actId="20577"/>
        <pc:sldMkLst>
          <pc:docMk/>
          <pc:sldMk cId="4192164582" sldId="739"/>
        </pc:sldMkLst>
      </pc:sldChg>
      <pc:sldChg chg="modSp add mod">
        <pc:chgData name="Hoiem, Derek W" userId="08a2a5d7-ecbe-4300-b3e9-ea7b21108f06" providerId="ADAL" clId="{42BE44EB-4114-4FD9-8E3F-0017B703592D}" dt="2024-10-15T03:42:25.288" v="269" actId="20577"/>
        <pc:sldMkLst>
          <pc:docMk/>
          <pc:sldMk cId="1182958658" sldId="740"/>
        </pc:sldMkLst>
      </pc:sldChg>
      <pc:sldChg chg="addSp modSp new mod">
        <pc:chgData name="Hoiem, Derek W" userId="08a2a5d7-ecbe-4300-b3e9-ea7b21108f06" providerId="ADAL" clId="{42BE44EB-4114-4FD9-8E3F-0017B703592D}" dt="2024-10-15T03:59:54.743" v="707" actId="22"/>
        <pc:sldMkLst>
          <pc:docMk/>
          <pc:sldMk cId="2961029626" sldId="741"/>
        </pc:sldMkLst>
      </pc:sldChg>
      <pc:sldChg chg="addSp delSp modSp new mod">
        <pc:chgData name="Hoiem, Derek W" userId="08a2a5d7-ecbe-4300-b3e9-ea7b21108f06" providerId="ADAL" clId="{42BE44EB-4114-4FD9-8E3F-0017B703592D}" dt="2024-10-15T04:04:02.867" v="778" actId="20577"/>
        <pc:sldMkLst>
          <pc:docMk/>
          <pc:sldMk cId="1527279720" sldId="742"/>
        </pc:sldMkLst>
      </pc:sldChg>
      <pc:sldChg chg="addSp delSp add mod">
        <pc:chgData name="Hoiem, Derek W" userId="08a2a5d7-ecbe-4300-b3e9-ea7b21108f06" providerId="ADAL" clId="{42BE44EB-4114-4FD9-8E3F-0017B703592D}" dt="2024-10-15T04:05:08.502" v="783" actId="22"/>
        <pc:sldMkLst>
          <pc:docMk/>
          <pc:sldMk cId="2987007512" sldId="743"/>
        </pc:sldMkLst>
      </pc:sldChg>
      <pc:sldChg chg="addSp new del mod">
        <pc:chgData name="Hoiem, Derek W" userId="08a2a5d7-ecbe-4300-b3e9-ea7b21108f06" providerId="ADAL" clId="{42BE44EB-4114-4FD9-8E3F-0017B703592D}" dt="2024-10-15T04:06:29.814" v="789" actId="47"/>
        <pc:sldMkLst>
          <pc:docMk/>
          <pc:sldMk cId="3517039321" sldId="744"/>
        </pc:sldMkLst>
      </pc:sldChg>
      <pc:sldChg chg="addSp delSp add mod">
        <pc:chgData name="Hoiem, Derek W" userId="08a2a5d7-ecbe-4300-b3e9-ea7b21108f06" providerId="ADAL" clId="{42BE44EB-4114-4FD9-8E3F-0017B703592D}" dt="2024-10-15T04:06:15.321" v="788" actId="22"/>
        <pc:sldMkLst>
          <pc:docMk/>
          <pc:sldMk cId="3580583478" sldId="745"/>
        </pc:sldMkLst>
      </pc:sldChg>
      <pc:sldChg chg="addSp modSp new mod">
        <pc:chgData name="Hoiem, Derek W" userId="08a2a5d7-ecbe-4300-b3e9-ea7b21108f06" providerId="ADAL" clId="{42BE44EB-4114-4FD9-8E3F-0017B703592D}" dt="2024-10-15T04:19:48.663" v="1403" actId="20577"/>
        <pc:sldMkLst>
          <pc:docMk/>
          <pc:sldMk cId="2220412667" sldId="746"/>
        </pc:sldMkLst>
      </pc:sldChg>
    </pc:docChg>
  </pc:docChgLst>
  <pc:docChgLst>
    <pc:chgData name="Hoiem, Derek W" userId="08a2a5d7-ecbe-4300-b3e9-ea7b21108f06" providerId="ADAL" clId="{56B97E5F-FBF2-4CA1-AC83-62102CBE087E}"/>
    <pc:docChg chg="undo custSel addSld modSld sldOrd">
      <pc:chgData name="Hoiem, Derek W" userId="08a2a5d7-ecbe-4300-b3e9-ea7b21108f06" providerId="ADAL" clId="{56B97E5F-FBF2-4CA1-AC83-62102CBE087E}" dt="2025-10-14T01:23:05.506" v="608" actId="1076"/>
      <pc:docMkLst>
        <pc:docMk/>
      </pc:docMkLst>
      <pc:sldChg chg="addSp modSp mod modShow">
        <pc:chgData name="Hoiem, Derek W" userId="08a2a5d7-ecbe-4300-b3e9-ea7b21108f06" providerId="ADAL" clId="{56B97E5F-FBF2-4CA1-AC83-62102CBE087E}" dt="2025-10-14T01:23:05.506" v="608" actId="1076"/>
        <pc:sldMkLst>
          <pc:docMk/>
          <pc:sldMk cId="2032738762" sldId="683"/>
        </pc:sldMkLst>
        <pc:spChg chg="mod">
          <ac:chgData name="Hoiem, Derek W" userId="08a2a5d7-ecbe-4300-b3e9-ea7b21108f06" providerId="ADAL" clId="{56B97E5F-FBF2-4CA1-AC83-62102CBE087E}" dt="2025-10-13T02:36:19.275" v="274" actId="20577"/>
          <ac:spMkLst>
            <pc:docMk/>
            <pc:sldMk cId="2032738762" sldId="683"/>
            <ac:spMk id="2" creationId="{2FD3C178-4F26-F681-65BC-6E3B6A9ECF7D}"/>
          </ac:spMkLst>
        </pc:spChg>
        <pc:spChg chg="add mod">
          <ac:chgData name="Hoiem, Derek W" userId="08a2a5d7-ecbe-4300-b3e9-ea7b21108f06" providerId="ADAL" clId="{56B97E5F-FBF2-4CA1-AC83-62102CBE087E}" dt="2025-10-14T01:23:05.506" v="608" actId="1076"/>
          <ac:spMkLst>
            <pc:docMk/>
            <pc:sldMk cId="2032738762" sldId="683"/>
            <ac:spMk id="3" creationId="{5DF07F8F-864B-F209-6ECA-3559E911456E}"/>
          </ac:spMkLst>
        </pc:spChg>
        <pc:picChg chg="mod">
          <ac:chgData name="Hoiem, Derek W" userId="08a2a5d7-ecbe-4300-b3e9-ea7b21108f06" providerId="ADAL" clId="{56B97E5F-FBF2-4CA1-AC83-62102CBE087E}" dt="2025-10-14T01:20:45.617" v="279" actId="1076"/>
          <ac:picMkLst>
            <pc:docMk/>
            <pc:sldMk cId="2032738762" sldId="683"/>
            <ac:picMk id="5" creationId="{44BDA875-058A-1437-2F86-C3343F6D0054}"/>
          </ac:picMkLst>
        </pc:picChg>
      </pc:sldChg>
      <pc:sldChg chg="modAnim">
        <pc:chgData name="Hoiem, Derek W" userId="08a2a5d7-ecbe-4300-b3e9-ea7b21108f06" providerId="ADAL" clId="{56B97E5F-FBF2-4CA1-AC83-62102CBE087E}" dt="2025-10-12T20:38:31.572" v="1"/>
        <pc:sldMkLst>
          <pc:docMk/>
          <pc:sldMk cId="2022295717" sldId="690"/>
        </pc:sldMkLst>
      </pc:sldChg>
      <pc:sldChg chg="modSp">
        <pc:chgData name="Hoiem, Derek W" userId="08a2a5d7-ecbe-4300-b3e9-ea7b21108f06" providerId="ADAL" clId="{56B97E5F-FBF2-4CA1-AC83-62102CBE087E}" dt="2025-10-14T01:14:40.623" v="278" actId="113"/>
        <pc:sldMkLst>
          <pc:docMk/>
          <pc:sldMk cId="205781906" sldId="695"/>
        </pc:sldMkLst>
        <pc:spChg chg="mod">
          <ac:chgData name="Hoiem, Derek W" userId="08a2a5d7-ecbe-4300-b3e9-ea7b21108f06" providerId="ADAL" clId="{56B97E5F-FBF2-4CA1-AC83-62102CBE087E}" dt="2025-10-14T01:14:40.623" v="278" actId="113"/>
          <ac:spMkLst>
            <pc:docMk/>
            <pc:sldMk cId="205781906" sldId="695"/>
            <ac:spMk id="7" creationId="{D6C1DDD5-4343-6560-C5F3-800138BDA53B}"/>
          </ac:spMkLst>
        </pc:spChg>
        <pc:spChg chg="mod">
          <ac:chgData name="Hoiem, Derek W" userId="08a2a5d7-ecbe-4300-b3e9-ea7b21108f06" providerId="ADAL" clId="{56B97E5F-FBF2-4CA1-AC83-62102CBE087E}" dt="2025-10-14T01:14:11.019" v="275" actId="113"/>
          <ac:spMkLst>
            <pc:docMk/>
            <pc:sldMk cId="205781906" sldId="695"/>
            <ac:spMk id="13" creationId="{90422C9D-31C5-9F2A-D994-3288A791CAB3}"/>
          </ac:spMkLst>
        </pc:spChg>
      </pc:sldChg>
      <pc:sldChg chg="modSp mod">
        <pc:chgData name="Hoiem, Derek W" userId="08a2a5d7-ecbe-4300-b3e9-ea7b21108f06" providerId="ADAL" clId="{56B97E5F-FBF2-4CA1-AC83-62102CBE087E}" dt="2025-10-13T02:20:33.162" v="212" actId="20577"/>
        <pc:sldMkLst>
          <pc:docMk/>
          <pc:sldMk cId="311893181" sldId="725"/>
        </pc:sldMkLst>
        <pc:spChg chg="mod">
          <ac:chgData name="Hoiem, Derek W" userId="08a2a5d7-ecbe-4300-b3e9-ea7b21108f06" providerId="ADAL" clId="{56B97E5F-FBF2-4CA1-AC83-62102CBE087E}" dt="2025-10-13T02:20:33.162" v="212" actId="20577"/>
          <ac:spMkLst>
            <pc:docMk/>
            <pc:sldMk cId="311893181" sldId="725"/>
            <ac:spMk id="5" creationId="{C9109F2F-4296-0807-7B84-3C1C9B022E23}"/>
          </ac:spMkLst>
        </pc:spChg>
      </pc:sldChg>
      <pc:sldChg chg="modSp mod">
        <pc:chgData name="Hoiem, Derek W" userId="08a2a5d7-ecbe-4300-b3e9-ea7b21108f06" providerId="ADAL" clId="{56B97E5F-FBF2-4CA1-AC83-62102CBE087E}" dt="2025-10-12T20:51:33.554" v="172" actId="20577"/>
        <pc:sldMkLst>
          <pc:docMk/>
          <pc:sldMk cId="1173361677" sldId="737"/>
        </pc:sldMkLst>
        <pc:spChg chg="mod">
          <ac:chgData name="Hoiem, Derek W" userId="08a2a5d7-ecbe-4300-b3e9-ea7b21108f06" providerId="ADAL" clId="{56B97E5F-FBF2-4CA1-AC83-62102CBE087E}" dt="2025-10-12T20:51:33.554" v="172" actId="20577"/>
          <ac:spMkLst>
            <pc:docMk/>
            <pc:sldMk cId="1173361677" sldId="737"/>
            <ac:spMk id="3" creationId="{0B886A6A-2336-F551-553C-753609B860A1}"/>
          </ac:spMkLst>
        </pc:spChg>
      </pc:sldChg>
      <pc:sldChg chg="addSp delSp modSp mod">
        <pc:chgData name="Hoiem, Derek W" userId="08a2a5d7-ecbe-4300-b3e9-ea7b21108f06" providerId="ADAL" clId="{56B97E5F-FBF2-4CA1-AC83-62102CBE087E}" dt="2025-10-12T21:04:58.286" v="195"/>
        <pc:sldMkLst>
          <pc:docMk/>
          <pc:sldMk cId="2725278953" sldId="738"/>
        </pc:sldMkLst>
        <pc:spChg chg="mod">
          <ac:chgData name="Hoiem, Derek W" userId="08a2a5d7-ecbe-4300-b3e9-ea7b21108f06" providerId="ADAL" clId="{56B97E5F-FBF2-4CA1-AC83-62102CBE087E}" dt="2025-10-12T21:04:16.046" v="174" actId="20577"/>
          <ac:spMkLst>
            <pc:docMk/>
            <pc:sldMk cId="2725278953" sldId="738"/>
            <ac:spMk id="5" creationId="{28027AB9-6BEC-5258-00CD-71A9DD24ACF0}"/>
          </ac:spMkLst>
        </pc:spChg>
        <pc:picChg chg="add mod">
          <ac:chgData name="Hoiem, Derek W" userId="08a2a5d7-ecbe-4300-b3e9-ea7b21108f06" providerId="ADAL" clId="{56B97E5F-FBF2-4CA1-AC83-62102CBE087E}" dt="2025-10-12T21:04:58.286" v="195"/>
          <ac:picMkLst>
            <pc:docMk/>
            <pc:sldMk cId="2725278953" sldId="738"/>
            <ac:picMk id="3" creationId="{EBB15DCC-3286-439D-9C0C-C7B991C41DA0}"/>
          </ac:picMkLst>
        </pc:picChg>
      </pc:sldChg>
      <pc:sldChg chg="addSp delSp modSp mod">
        <pc:chgData name="Hoiem, Derek W" userId="08a2a5d7-ecbe-4300-b3e9-ea7b21108f06" providerId="ADAL" clId="{56B97E5F-FBF2-4CA1-AC83-62102CBE087E}" dt="2025-10-12T21:04:52.672" v="193"/>
        <pc:sldMkLst>
          <pc:docMk/>
          <pc:sldMk cId="4192164582" sldId="739"/>
        </pc:sldMkLst>
        <pc:spChg chg="mod">
          <ac:chgData name="Hoiem, Derek W" userId="08a2a5d7-ecbe-4300-b3e9-ea7b21108f06" providerId="ADAL" clId="{56B97E5F-FBF2-4CA1-AC83-62102CBE087E}" dt="2025-10-12T21:04:28.407" v="181" actId="20577"/>
          <ac:spMkLst>
            <pc:docMk/>
            <pc:sldMk cId="4192164582" sldId="739"/>
            <ac:spMk id="5" creationId="{E6F22A90-B71D-FD21-531A-5AF56903929D}"/>
          </ac:spMkLst>
        </pc:spChg>
        <pc:picChg chg="add mod">
          <ac:chgData name="Hoiem, Derek W" userId="08a2a5d7-ecbe-4300-b3e9-ea7b21108f06" providerId="ADAL" clId="{56B97E5F-FBF2-4CA1-AC83-62102CBE087E}" dt="2025-10-12T21:04:52.672" v="193"/>
          <ac:picMkLst>
            <pc:docMk/>
            <pc:sldMk cId="4192164582" sldId="739"/>
            <ac:picMk id="3" creationId="{B8F6BF58-652A-B8A2-EA4B-F6080DFE7CB6}"/>
          </ac:picMkLst>
        </pc:picChg>
      </pc:sldChg>
      <pc:sldChg chg="addSp delSp modSp mod">
        <pc:chgData name="Hoiem, Derek W" userId="08a2a5d7-ecbe-4300-b3e9-ea7b21108f06" providerId="ADAL" clId="{56B97E5F-FBF2-4CA1-AC83-62102CBE087E}" dt="2025-10-12T21:04:47.386" v="191" actId="1076"/>
        <pc:sldMkLst>
          <pc:docMk/>
          <pc:sldMk cId="1182958658" sldId="740"/>
        </pc:sldMkLst>
        <pc:spChg chg="mod">
          <ac:chgData name="Hoiem, Derek W" userId="08a2a5d7-ecbe-4300-b3e9-ea7b21108f06" providerId="ADAL" clId="{56B97E5F-FBF2-4CA1-AC83-62102CBE087E}" dt="2025-10-12T21:04:34.395" v="184" actId="20577"/>
          <ac:spMkLst>
            <pc:docMk/>
            <pc:sldMk cId="1182958658" sldId="740"/>
            <ac:spMk id="5" creationId="{660EC4D0-C88E-AC24-783C-963ECEAB52B2}"/>
          </ac:spMkLst>
        </pc:spChg>
        <pc:picChg chg="add mod">
          <ac:chgData name="Hoiem, Derek W" userId="08a2a5d7-ecbe-4300-b3e9-ea7b21108f06" providerId="ADAL" clId="{56B97E5F-FBF2-4CA1-AC83-62102CBE087E}" dt="2025-10-12T21:04:47.386" v="191" actId="1076"/>
          <ac:picMkLst>
            <pc:docMk/>
            <pc:sldMk cId="1182958658" sldId="740"/>
            <ac:picMk id="4" creationId="{7F40667C-7D57-B87A-C06F-69D25F80ECC9}"/>
          </ac:picMkLst>
        </pc:picChg>
      </pc:sldChg>
      <pc:sldChg chg="addSp delSp modSp mod">
        <pc:chgData name="Hoiem, Derek W" userId="08a2a5d7-ecbe-4300-b3e9-ea7b21108f06" providerId="ADAL" clId="{56B97E5F-FBF2-4CA1-AC83-62102CBE087E}" dt="2025-10-13T02:17:48.602" v="206" actId="1076"/>
        <pc:sldMkLst>
          <pc:docMk/>
          <pc:sldMk cId="2961029626" sldId="741"/>
        </pc:sldMkLst>
        <pc:picChg chg="add mod">
          <ac:chgData name="Hoiem, Derek W" userId="08a2a5d7-ecbe-4300-b3e9-ea7b21108f06" providerId="ADAL" clId="{56B97E5F-FBF2-4CA1-AC83-62102CBE087E}" dt="2025-10-13T02:17:48.602" v="206" actId="1076"/>
          <ac:picMkLst>
            <pc:docMk/>
            <pc:sldMk cId="2961029626" sldId="741"/>
            <ac:picMk id="8" creationId="{F763270D-ACE0-0EAD-9AF6-E88B1E89E2A5}"/>
          </ac:picMkLst>
        </pc:picChg>
      </pc:sldChg>
      <pc:sldChg chg="modSp mod">
        <pc:chgData name="Hoiem, Derek W" userId="08a2a5d7-ecbe-4300-b3e9-ea7b21108f06" providerId="ADAL" clId="{56B97E5F-FBF2-4CA1-AC83-62102CBE087E}" dt="2025-10-12T20:42:00.294" v="2" actId="20577"/>
        <pc:sldMkLst>
          <pc:docMk/>
          <pc:sldMk cId="1527279720" sldId="742"/>
        </pc:sldMkLst>
        <pc:spChg chg="mod">
          <ac:chgData name="Hoiem, Derek W" userId="08a2a5d7-ecbe-4300-b3e9-ea7b21108f06" providerId="ADAL" clId="{56B97E5F-FBF2-4CA1-AC83-62102CBE087E}" dt="2025-10-12T20:42:00.294" v="2" actId="20577"/>
          <ac:spMkLst>
            <pc:docMk/>
            <pc:sldMk cId="1527279720" sldId="742"/>
            <ac:spMk id="2" creationId="{015B5E74-8AB4-BE1D-F8B8-767DAC23EA30}"/>
          </ac:spMkLst>
        </pc:spChg>
      </pc:sldChg>
      <pc:sldChg chg="addSp delSp modSp mod">
        <pc:chgData name="Hoiem, Derek W" userId="08a2a5d7-ecbe-4300-b3e9-ea7b21108f06" providerId="ADAL" clId="{56B97E5F-FBF2-4CA1-AC83-62102CBE087E}" dt="2025-10-12T20:45:06.186" v="29" actId="20577"/>
        <pc:sldMkLst>
          <pc:docMk/>
          <pc:sldMk cId="2987007512" sldId="743"/>
        </pc:sldMkLst>
        <pc:spChg chg="mod">
          <ac:chgData name="Hoiem, Derek W" userId="08a2a5d7-ecbe-4300-b3e9-ea7b21108f06" providerId="ADAL" clId="{56B97E5F-FBF2-4CA1-AC83-62102CBE087E}" dt="2025-10-12T20:45:06.186" v="29" actId="20577"/>
          <ac:spMkLst>
            <pc:docMk/>
            <pc:sldMk cId="2987007512" sldId="743"/>
            <ac:spMk id="2" creationId="{7F1641BE-4D58-0A22-84FB-C63E0F3162CA}"/>
          </ac:spMkLst>
        </pc:spChg>
        <pc:picChg chg="add del mod">
          <ac:chgData name="Hoiem, Derek W" userId="08a2a5d7-ecbe-4300-b3e9-ea7b21108f06" providerId="ADAL" clId="{56B97E5F-FBF2-4CA1-AC83-62102CBE087E}" dt="2025-10-12T20:44:59.794" v="27" actId="1076"/>
          <ac:picMkLst>
            <pc:docMk/>
            <pc:sldMk cId="2987007512" sldId="743"/>
            <ac:picMk id="5" creationId="{5FB68243-D0BA-2442-C45C-E9F1278626FA}"/>
          </ac:picMkLst>
        </pc:picChg>
      </pc:sldChg>
      <pc:sldChg chg="addSp delSp modSp mod ord">
        <pc:chgData name="Hoiem, Derek W" userId="08a2a5d7-ecbe-4300-b3e9-ea7b21108f06" providerId="ADAL" clId="{56B97E5F-FBF2-4CA1-AC83-62102CBE087E}" dt="2025-10-12T20:44:55.085" v="25" actId="1076"/>
        <pc:sldMkLst>
          <pc:docMk/>
          <pc:sldMk cId="3580583478" sldId="745"/>
        </pc:sldMkLst>
        <pc:spChg chg="mod">
          <ac:chgData name="Hoiem, Derek W" userId="08a2a5d7-ecbe-4300-b3e9-ea7b21108f06" providerId="ADAL" clId="{56B97E5F-FBF2-4CA1-AC83-62102CBE087E}" dt="2025-10-12T20:44:37.722" v="21" actId="20577"/>
          <ac:spMkLst>
            <pc:docMk/>
            <pc:sldMk cId="3580583478" sldId="745"/>
            <ac:spMk id="2" creationId="{BAA91525-8F7A-303C-3A2A-A58C477BEB73}"/>
          </ac:spMkLst>
        </pc:spChg>
        <pc:picChg chg="add mod">
          <ac:chgData name="Hoiem, Derek W" userId="08a2a5d7-ecbe-4300-b3e9-ea7b21108f06" providerId="ADAL" clId="{56B97E5F-FBF2-4CA1-AC83-62102CBE087E}" dt="2025-10-12T20:44:55.085" v="25" actId="1076"/>
          <ac:picMkLst>
            <pc:docMk/>
            <pc:sldMk cId="3580583478" sldId="745"/>
            <ac:picMk id="5" creationId="{83F040FE-AEF1-DFF1-6543-1B9007F2B8D7}"/>
          </ac:picMkLst>
        </pc:picChg>
      </pc:sldChg>
      <pc:sldChg chg="modSp mod">
        <pc:chgData name="Hoiem, Derek W" userId="08a2a5d7-ecbe-4300-b3e9-ea7b21108f06" providerId="ADAL" clId="{56B97E5F-FBF2-4CA1-AC83-62102CBE087E}" dt="2025-10-13T02:18:41.003" v="208" actId="20577"/>
        <pc:sldMkLst>
          <pc:docMk/>
          <pc:sldMk cId="2220412667" sldId="746"/>
        </pc:sldMkLst>
        <pc:spChg chg="mod">
          <ac:chgData name="Hoiem, Derek W" userId="08a2a5d7-ecbe-4300-b3e9-ea7b21108f06" providerId="ADAL" clId="{56B97E5F-FBF2-4CA1-AC83-62102CBE087E}" dt="2025-10-12T20:46:54.370" v="110" actId="20577"/>
          <ac:spMkLst>
            <pc:docMk/>
            <pc:sldMk cId="2220412667" sldId="746"/>
            <ac:spMk id="3" creationId="{64EB3F1B-7E3E-D6CA-801C-4CEA7A1214CE}"/>
          </ac:spMkLst>
        </pc:spChg>
        <pc:spChg chg="mod">
          <ac:chgData name="Hoiem, Derek W" userId="08a2a5d7-ecbe-4300-b3e9-ea7b21108f06" providerId="ADAL" clId="{56B97E5F-FBF2-4CA1-AC83-62102CBE087E}" dt="2025-10-13T02:18:35.940" v="207" actId="20577"/>
          <ac:spMkLst>
            <pc:docMk/>
            <pc:sldMk cId="2220412667" sldId="746"/>
            <ac:spMk id="4" creationId="{CC5B0345-B109-5DFF-9242-54D7812A8663}"/>
          </ac:spMkLst>
        </pc:spChg>
        <pc:spChg chg="mod">
          <ac:chgData name="Hoiem, Derek W" userId="08a2a5d7-ecbe-4300-b3e9-ea7b21108f06" providerId="ADAL" clId="{56B97E5F-FBF2-4CA1-AC83-62102CBE087E}" dt="2025-10-13T02:18:41.003" v="208" actId="20577"/>
          <ac:spMkLst>
            <pc:docMk/>
            <pc:sldMk cId="2220412667" sldId="746"/>
            <ac:spMk id="5" creationId="{EFEE4B3A-1B73-4F07-259F-3217E8628EB3}"/>
          </ac:spMkLst>
        </pc:spChg>
      </pc:sldChg>
      <pc:sldChg chg="addSp delSp modSp add mod">
        <pc:chgData name="Hoiem, Derek W" userId="08a2a5d7-ecbe-4300-b3e9-ea7b21108f06" providerId="ADAL" clId="{56B97E5F-FBF2-4CA1-AC83-62102CBE087E}" dt="2025-10-12T20:43:00.567" v="10" actId="14100"/>
        <pc:sldMkLst>
          <pc:docMk/>
          <pc:sldMk cId="3122741872" sldId="747"/>
        </pc:sldMkLst>
        <pc:picChg chg="add mod">
          <ac:chgData name="Hoiem, Derek W" userId="08a2a5d7-ecbe-4300-b3e9-ea7b21108f06" providerId="ADAL" clId="{56B97E5F-FBF2-4CA1-AC83-62102CBE087E}" dt="2025-10-12T20:43:00.567" v="10" actId="14100"/>
          <ac:picMkLst>
            <pc:docMk/>
            <pc:sldMk cId="3122741872" sldId="747"/>
            <ac:picMk id="8" creationId="{C8CA32D6-F38A-CEBF-1D35-4A6B77674D3E}"/>
          </ac:picMkLst>
        </pc:picChg>
      </pc:sldChg>
    </pc:docChg>
  </pc:docChgLst>
  <pc:docChgLst>
    <pc:chgData name="Hoiem, Derek W" userId="08a2a5d7-ecbe-4300-b3e9-ea7b21108f06" providerId="ADAL" clId="{CEB78E4E-5724-43F4-84A5-6B4D2E85B447}"/>
    <pc:docChg chg="custSel delSld modSld">
      <pc:chgData name="Hoiem, Derek W" userId="08a2a5d7-ecbe-4300-b3e9-ea7b21108f06" providerId="ADAL" clId="{CEB78E4E-5724-43F4-84A5-6B4D2E85B447}" dt="2024-10-15T16:06:52.855" v="187" actId="47"/>
      <pc:docMkLst>
        <pc:docMk/>
      </pc:docMkLst>
      <pc:sldChg chg="modSp mod">
        <pc:chgData name="Hoiem, Derek W" userId="08a2a5d7-ecbe-4300-b3e9-ea7b21108f06" providerId="ADAL" clId="{CEB78E4E-5724-43F4-84A5-6B4D2E85B447}" dt="2024-10-14T20:10:32.947" v="186" actId="5793"/>
        <pc:sldMkLst>
          <pc:docMk/>
          <pc:sldMk cId="126494768" sldId="680"/>
        </pc:sldMkLst>
      </pc:sldChg>
      <pc:sldChg chg="modSp mod">
        <pc:chgData name="Hoiem, Derek W" userId="08a2a5d7-ecbe-4300-b3e9-ea7b21108f06" providerId="ADAL" clId="{CEB78E4E-5724-43F4-84A5-6B4D2E85B447}" dt="2024-10-14T19:56:36.423" v="53" actId="14100"/>
        <pc:sldMkLst>
          <pc:docMk/>
          <pc:sldMk cId="205781906" sldId="695"/>
        </pc:sldMkLst>
      </pc:sldChg>
      <pc:sldChg chg="del">
        <pc:chgData name="Hoiem, Derek W" userId="08a2a5d7-ecbe-4300-b3e9-ea7b21108f06" providerId="ADAL" clId="{CEB78E4E-5724-43F4-84A5-6B4D2E85B447}" dt="2024-10-15T16:06:52.855" v="187" actId="47"/>
        <pc:sldMkLst>
          <pc:docMk/>
          <pc:sldMk cId="105042441" sldId="716"/>
        </pc:sldMkLst>
      </pc:sldChg>
      <pc:sldChg chg="addSp modSp mod modAnim">
        <pc:chgData name="Hoiem, Derek W" userId="08a2a5d7-ecbe-4300-b3e9-ea7b21108f06" providerId="ADAL" clId="{CEB78E4E-5724-43F4-84A5-6B4D2E85B447}" dt="2024-10-14T20:09:45.863" v="171"/>
        <pc:sldMkLst>
          <pc:docMk/>
          <pc:sldMk cId="1724631116" sldId="7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1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gradient-descent-algorithm-a-deep-dive-cf04e8115f21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gradient-descent-algorithm-a-deep-dive-cf04e8115f21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owardsdatascience.com/gradient-descent-algorithm-a-deep-dive-cf04e8115f21" TargetMode="External"/><Relationship Id="rId4" Type="http://schemas.openxmlformats.org/officeDocument/2006/relationships/hyperlink" Target="https://www.mltut.com/stochastic-gradient-descent-a-super-easy-complete-guid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home.ttic.edu/~nati/Publications/PegasosMP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inyurl.com/441AML-L1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grainger.illinois.edu/cs440/fa2019/Lectures/lect26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inyurl.com/441AML-L1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olab.research.google.com/drive/1nKNJyolqgzW53Rz59M2BZtyQM8bbrExb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inyurl.com/441AML-L1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Optimization and Stochastic Gradient Descent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697787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Applied Machine Learning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7501153" y="6538850"/>
            <a:ext cx="4050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Dall-E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13771-09A8-4AD7-5E94-D58FA99D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95" y="-1"/>
            <a:ext cx="7498083" cy="7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830E8-F48C-DCB6-100E-C5FD9F54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F224-8482-42E9-E670-F2A6875B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optimization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403C07-72A6-1E75-9C85-5D5F2DF455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426986"/>
              </p:ext>
            </p:extLst>
          </p:nvPr>
        </p:nvGraphicFramePr>
        <p:xfrm>
          <a:off x="285750" y="934872"/>
          <a:ext cx="11620500" cy="47040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14650">
                  <a:extLst>
                    <a:ext uri="{9D8B030D-6E8A-4147-A177-3AD203B41FA5}">
                      <a16:colId xmlns:a16="http://schemas.microsoft.com/office/drawing/2014/main" val="3450157908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71711199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66788116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53786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Solution Depends on Initialization or Randomized Optimization?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 Strategy is Important to Effectiveness?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690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5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19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9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96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36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Kernelized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6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69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Greedy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41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/>
                        <a:t>MLPs, Deep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2524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E8EE31-5720-F982-6AB6-C279C62A0960}"/>
              </a:ext>
            </a:extLst>
          </p:cNvPr>
          <p:cNvSpPr txBox="1"/>
          <p:nvPr/>
        </p:nvSpPr>
        <p:spPr>
          <a:xfrm>
            <a:off x="572069" y="5791200"/>
            <a:ext cx="1144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methods we learned so far, one optimizer may be faster or more memory efficient than other, but they will generally be able to achieve similar solutions.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MLPs and deep networks, optimization is an important part of design.</a:t>
            </a:r>
          </a:p>
        </p:txBody>
      </p:sp>
    </p:spTree>
    <p:extLst>
      <p:ext uri="{BB962C8B-B14F-4D97-AF65-F5344CB8AC3E}">
        <p14:creationId xmlns:p14="http://schemas.microsoft.com/office/powerpoint/2010/main" val="263480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B1A0-863C-2D15-65DC-AD2A2E76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B0037-8E32-958E-6224-B41CA6FF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9982200" cy="51355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Batch gradient descent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PEGASOS: Stochastic Gradient Descent for SVM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 err="1"/>
              <a:t>Perceptrons</a:t>
            </a: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3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20EC-C91F-DE98-3845-167D8489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D6B73-3E63-3ADE-3809-0943C8CFA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(f’(x), x0,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x = x0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x = x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*f’(x)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</p:spTree>
    <p:extLst>
      <p:ext uri="{BB962C8B-B14F-4D97-AF65-F5344CB8AC3E}">
        <p14:creationId xmlns:p14="http://schemas.microsoft.com/office/powerpoint/2010/main" val="122755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91CF3-4792-5444-C5A6-57ABFD7A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74BFD-0A7B-FD06-B6A2-7CC99C03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E953-4BAE-CE3E-073D-23392B9A9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(f’(x), x0,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x = x0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x = x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*f’(x)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2D5B5-65E9-B5E4-E83E-C13453C61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50000"/>
          <a:stretch/>
        </p:blipFill>
        <p:spPr bwMode="auto">
          <a:xfrm>
            <a:off x="7924800" y="3429000"/>
            <a:ext cx="3962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1B022-6FC0-9963-DF14-C78BB14CDA57}"/>
              </a:ext>
            </a:extLst>
          </p:cNvPr>
          <p:cNvSpPr txBox="1"/>
          <p:nvPr/>
        </p:nvSpPr>
        <p:spPr>
          <a:xfrm>
            <a:off x="152400" y="6206518"/>
            <a:ext cx="6097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Example: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https://towardsdatascience.com/gradient-descent-algorithm-a-deep-dive-cf04e8115f21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9D2C11-8E84-82DB-D94A-04CABAC0D63C}"/>
                  </a:ext>
                </a:extLst>
              </p:cNvPr>
              <p:cNvSpPr txBox="1"/>
              <p:nvPr/>
            </p:nvSpPr>
            <p:spPr>
              <a:xfrm>
                <a:off x="4985488" y="4419600"/>
                <a:ext cx="29120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Example: </a:t>
                </a:r>
                <a:endParaRPr lang="en-US" sz="24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9D2C11-8E84-82DB-D94A-04CABAC0D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488" y="4419600"/>
                <a:ext cx="2912016" cy="1200329"/>
              </a:xfrm>
              <a:prstGeom prst="rect">
                <a:avLst/>
              </a:prstGeom>
              <a:blipFill>
                <a:blip r:embed="rId4"/>
                <a:stretch>
                  <a:fillRect l="-3347" t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419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659A-54F6-6797-2AF2-161FD9B0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0FFE-66AE-CD98-614F-D902E8CF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C90C0-01F7-3349-7507-4B10538A2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(f’(x), x0,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x = x0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x = x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*f’(x)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C7C2D4-F9DB-833C-ADB3-9B0BC7C66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350"/>
          <a:stretch/>
        </p:blipFill>
        <p:spPr bwMode="auto">
          <a:xfrm>
            <a:off x="7696200" y="3276600"/>
            <a:ext cx="4191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96FC3-ABD2-86D4-F652-B55E5B1F125E}"/>
              </a:ext>
            </a:extLst>
          </p:cNvPr>
          <p:cNvSpPr txBox="1"/>
          <p:nvPr/>
        </p:nvSpPr>
        <p:spPr>
          <a:xfrm>
            <a:off x="152400" y="6206518"/>
            <a:ext cx="6097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Example: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https://towardsdatascience.com/gradient-descent-algorithm-a-deep-dive-cf04e8115f21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67C4B-7DF3-EC25-4287-B2B48A560530}"/>
                  </a:ext>
                </a:extLst>
              </p:cNvPr>
              <p:cNvSpPr txBox="1"/>
              <p:nvPr/>
            </p:nvSpPr>
            <p:spPr>
              <a:xfrm>
                <a:off x="4985488" y="4419600"/>
                <a:ext cx="296857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Example: </a:t>
                </a:r>
                <a:endParaRPr lang="en-US" sz="240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67C4B-7DF3-EC25-4287-B2B48A560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488" y="4419600"/>
                <a:ext cx="2968570" cy="1200329"/>
              </a:xfrm>
              <a:prstGeom prst="rect">
                <a:avLst/>
              </a:prstGeom>
              <a:blipFill>
                <a:blip r:embed="rId4"/>
                <a:stretch>
                  <a:fillRect l="-3285" t="-3553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213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DBC23-E9EE-F06B-9F12-1BA73778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BB59-5B11-9DA2-12E1-A8FD936B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 challenge cases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D17674-30D4-2AE5-F4F5-DD28DE97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2" y="920327"/>
            <a:ext cx="5143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BEB51-2558-1733-5DB7-4CBF1E964218}"/>
              </a:ext>
            </a:extLst>
          </p:cNvPr>
          <p:cNvSpPr txBox="1"/>
          <p:nvPr/>
        </p:nvSpPr>
        <p:spPr>
          <a:xfrm>
            <a:off x="381000" y="4809918"/>
            <a:ext cx="638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Saddle points </a:t>
            </a:r>
            <a:r>
              <a:rPr lang="en-US"/>
              <a:t>(gradient = 0 in some parts of solution space)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2224F1-1011-2C3B-BD63-2F6697F8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80" y="1411896"/>
            <a:ext cx="5133195" cy="335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C74744-8585-1A34-30B8-7AB232343D41}"/>
              </a:ext>
            </a:extLst>
          </p:cNvPr>
          <p:cNvSpPr txBox="1"/>
          <p:nvPr/>
        </p:nvSpPr>
        <p:spPr>
          <a:xfrm>
            <a:off x="6122894" y="6528735"/>
            <a:ext cx="6097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Fig: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https://www.mltut.com/stochastic-gradient-descent-a-super-easy-complete-guide/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61429-A62C-4B16-ECFD-F216AB5B89CF}"/>
              </a:ext>
            </a:extLst>
          </p:cNvPr>
          <p:cNvSpPr txBox="1"/>
          <p:nvPr/>
        </p:nvSpPr>
        <p:spPr>
          <a:xfrm>
            <a:off x="0" y="6528198"/>
            <a:ext cx="68592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Example: 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https://towardsdatascience.com/gradient-descent-algorithm-a-deep-dive-cf04e8115f21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6F747-9082-38CE-CF12-9A4467205676}"/>
              </a:ext>
            </a:extLst>
          </p:cNvPr>
          <p:cNvSpPr txBox="1"/>
          <p:nvPr/>
        </p:nvSpPr>
        <p:spPr>
          <a:xfrm>
            <a:off x="7696200" y="4719081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Multiple local minima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5FEFF-EF1D-EC4F-D8E2-46CA02AA1E5B}"/>
              </a:ext>
            </a:extLst>
          </p:cNvPr>
          <p:cNvSpPr txBox="1"/>
          <p:nvPr/>
        </p:nvSpPr>
        <p:spPr>
          <a:xfrm>
            <a:off x="457200" y="5525774"/>
            <a:ext cx="105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Many models we’ve learned so far (e.g., SVM, logistic regression, linear regression) are convex, so they don’t have these challenges.</a:t>
            </a:r>
          </a:p>
        </p:txBody>
      </p:sp>
    </p:spTree>
    <p:extLst>
      <p:ext uri="{BB962C8B-B14F-4D97-AF65-F5344CB8AC3E}">
        <p14:creationId xmlns:p14="http://schemas.microsoft.com/office/powerpoint/2010/main" val="260060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35D41-AE5D-EDA9-E91D-D131BD500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 Visualization with Local Minima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8EB8-7940-667F-2EDE-7357125C9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43FDB3-B525-A803-04B9-D61685CF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01713"/>
            <a:ext cx="68199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F87427-3E12-F474-3163-2B0A5C53BF52}"/>
              </a:ext>
            </a:extLst>
          </p:cNvPr>
          <p:cNvSpPr txBox="1"/>
          <p:nvPr/>
        </p:nvSpPr>
        <p:spPr>
          <a:xfrm>
            <a:off x="152400" y="648866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Figure </a:t>
            </a:r>
            <a:r>
              <a:rPr lang="en-US">
                <a:hlinkClick r:id="rId3"/>
              </a:rPr>
              <a:t>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69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205C-B21B-2F4C-63B8-866D0DD5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rates and learning schedules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E3928-6053-6B4D-E1B3-83558815B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  <a:p>
            <a:r>
              <a:rPr lang="en-US"/>
              <a:t>Learning rate = step size that is multiplied by gradient direction/magnitude</a:t>
            </a:r>
          </a:p>
          <a:p>
            <a:pPr lvl="1"/>
            <a:r>
              <a:rPr lang="en-US"/>
              <a:t>Large rate allows big movements toward optimum but might over-step</a:t>
            </a:r>
          </a:p>
          <a:p>
            <a:pPr lvl="1"/>
            <a:r>
              <a:rPr lang="en-US"/>
              <a:t>Small rate is less likely to over-step but could take longer</a:t>
            </a:r>
          </a:p>
          <a:p>
            <a:endParaRPr lang="en-US"/>
          </a:p>
          <a:p>
            <a:r>
              <a:rPr lang="en-US"/>
              <a:t>Learning schedule: change learning rate over time</a:t>
            </a:r>
          </a:p>
          <a:p>
            <a:pPr lvl="1"/>
            <a:r>
              <a:rPr lang="en-US"/>
              <a:t>Constant</a:t>
            </a:r>
          </a:p>
          <a:p>
            <a:pPr lvl="1"/>
            <a:r>
              <a:rPr lang="en-US"/>
              <a:t>Exponential decay, e.g. </a:t>
            </a:r>
            <a:r>
              <a:rPr lang="en-US" err="1"/>
              <a:t>lr</a:t>
            </a:r>
            <a:r>
              <a:rPr lang="en-US"/>
              <a:t> = </a:t>
            </a:r>
            <a:r>
              <a:rPr lang="en-US" err="1"/>
              <a:t>lr</a:t>
            </a:r>
            <a:r>
              <a:rPr lang="en-US"/>
              <a:t> * 0.95</a:t>
            </a:r>
          </a:p>
          <a:p>
            <a:pPr lvl="1"/>
            <a:r>
              <a:rPr lang="en-US"/>
              <a:t>Linear, e.g. </a:t>
            </a:r>
            <a:r>
              <a:rPr lang="en-US" err="1"/>
              <a:t>lr</a:t>
            </a:r>
            <a:r>
              <a:rPr lang="en-US"/>
              <a:t> = lr0 *(1 – </a:t>
            </a:r>
            <a:r>
              <a:rPr lang="en-US" err="1"/>
              <a:t>iter</a:t>
            </a:r>
            <a:r>
              <a:rPr lang="en-US"/>
              <a:t> / </a:t>
            </a:r>
            <a:r>
              <a:rPr lang="en-US" err="1"/>
              <a:t>max_iter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63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F7F2F-C26F-D5F4-671F-0C05E6C16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6691-CB59-ABC1-4F1A-3766A9DA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 Formulation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3861A-DBF2-8BFC-44AA-B8E45606F0C5}"/>
              </a:ext>
            </a:extLst>
          </p:cNvPr>
          <p:cNvSpPr/>
          <p:nvPr/>
        </p:nvSpPr>
        <p:spPr>
          <a:xfrm>
            <a:off x="6477000" y="1540876"/>
            <a:ext cx="19812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B1279-8E2C-24B3-ABE8-A850C3AB3583}"/>
              </a:ext>
            </a:extLst>
          </p:cNvPr>
          <p:cNvSpPr txBox="1"/>
          <p:nvPr/>
        </p:nvSpPr>
        <p:spPr>
          <a:xfrm>
            <a:off x="3332017" y="3432855"/>
            <a:ext cx="5098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+mj-lt"/>
              </a:rPr>
              <a:t>Optimization</a:t>
            </a:r>
          </a:p>
          <a:p>
            <a:endParaRPr lang="en-US" sz="3200" b="1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422C9D-31C5-9F2A-D994-3288A791CAB3}"/>
                  </a:ext>
                </a:extLst>
              </p:cNvPr>
              <p:cNvSpPr txBox="1"/>
              <p:nvPr/>
            </p:nvSpPr>
            <p:spPr>
              <a:xfrm>
                <a:off x="3359726" y="1578113"/>
                <a:ext cx="5098474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+mj-lt"/>
                  </a:rPr>
                  <a:t>Prediction</a:t>
                </a:r>
              </a:p>
              <a:p>
                <a:pPr algn="ctr"/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422C9D-31C5-9F2A-D994-3288A791C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726" y="1578113"/>
                <a:ext cx="5098474" cy="1261884"/>
              </a:xfrm>
              <a:prstGeom prst="rect">
                <a:avLst/>
              </a:prstGeom>
              <a:blipFill>
                <a:blip r:embed="rId2"/>
                <a:stretch>
                  <a:fillRect t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1C7DC2-1873-B4A3-DA2B-EC267CA8A55D}"/>
                  </a:ext>
                </a:extLst>
              </p:cNvPr>
              <p:cNvSpPr txBox="1"/>
              <p:nvPr/>
            </p:nvSpPr>
            <p:spPr>
              <a:xfrm>
                <a:off x="1015725" y="5943600"/>
                <a:ext cx="105666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Here,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∈{−1,1}</m:t>
                    </m:r>
                  </m:oMath>
                </a14:m>
                <a:r>
                  <a:rPr lang="en-US" sz="2000"/>
                  <a:t> which is a common convention that simplifies notation for binary classifiers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1C7DC2-1873-B4A3-DA2B-EC267CA8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725" y="5943600"/>
                <a:ext cx="10566675" cy="400110"/>
              </a:xfrm>
              <a:prstGeom prst="rect">
                <a:avLst/>
              </a:prstGeom>
              <a:blipFill>
                <a:blip r:embed="rId3"/>
                <a:stretch>
                  <a:fillRect l="-635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C1DDD5-4343-6560-C5F3-800138BDA53B}"/>
                  </a:ext>
                </a:extLst>
              </p:cNvPr>
              <p:cNvSpPr txBox="1"/>
              <p:nvPr/>
            </p:nvSpPr>
            <p:spPr>
              <a:xfrm>
                <a:off x="1676400" y="4092508"/>
                <a:ext cx="8156863" cy="1266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(0, 1−</m:t>
                                      </m:r>
                                    </m:e>
                                  </m:func>
                                </m:e>
                              </m:nary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C1DDD5-4343-6560-C5F3-800138BDA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092508"/>
                <a:ext cx="8156863" cy="1266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62D828-9EA1-CAFE-7543-DC1A4DD24751}"/>
              </a:ext>
            </a:extLst>
          </p:cNvPr>
          <p:cNvSpPr txBox="1"/>
          <p:nvPr/>
        </p:nvSpPr>
        <p:spPr>
          <a:xfrm>
            <a:off x="7924800" y="3499650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Known as “hinge loss”</a:t>
            </a:r>
          </a:p>
          <a:p>
            <a:r>
              <a:rPr lang="en-US"/>
              <a:t>Penalty is paid if margin is less than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E4A0C7-3446-6B0F-58C0-9DC961071752}"/>
              </a:ext>
            </a:extLst>
          </p:cNvPr>
          <p:cNvCxnSpPr>
            <a:cxnSpLocks/>
          </p:cNvCxnSpPr>
          <p:nvPr/>
        </p:nvCxnSpPr>
        <p:spPr>
          <a:xfrm flipH="1">
            <a:off x="6962293" y="3971464"/>
            <a:ext cx="962507" cy="5862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8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5DEA2-98F3-B8B1-2EB0-A5DEAD555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26BB-433B-8D6F-9B1A-DBF0A3EA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descent with SVM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A958-6EB0-5353-3D2C-90A39CCF9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gradient_descent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(f’(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w,i,x,y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, niter)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w = zeros(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x.shape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[1],)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for t in range(niter):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for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(w)):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	  w[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] = w[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] – 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lr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*f’(</a:t>
            </a:r>
            <a:r>
              <a:rPr lang="en-US" sz="2800" err="1">
                <a:latin typeface="Courier New" panose="02070309020205020404" pitchFamily="49" charset="0"/>
                <a:cs typeface="Courier New" panose="02070309020205020404" pitchFamily="49" charset="0"/>
              </a:rPr>
              <a:t>w,i,x,y</a:t>
            </a: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>
                <a:latin typeface="Courier New" panose="02070309020205020404" pitchFamily="49" charset="0"/>
                <a:cs typeface="Courier New" panose="02070309020205020404" pitchFamily="49" charset="0"/>
              </a:rPr>
              <a:t>  return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43A021-8938-6B58-F1DE-9248C56C223B}"/>
                  </a:ext>
                </a:extLst>
              </p:cNvPr>
              <p:cNvSpPr txBox="1"/>
              <p:nvPr/>
            </p:nvSpPr>
            <p:spPr>
              <a:xfrm>
                <a:off x="609600" y="4343400"/>
                <a:ext cx="7115666" cy="2027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(0, 1−</m:t>
                              </m:r>
                            </m:e>
                          </m:func>
                        </m:e>
                      </m:nary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&lt;1)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𝑛𝑖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43A021-8938-6B58-F1DE-9248C56C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343400"/>
                <a:ext cx="7115666" cy="20270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2250F7F-2AE4-9884-629F-F930988BF23F}"/>
              </a:ext>
            </a:extLst>
          </p:cNvPr>
          <p:cNvSpPr txBox="1"/>
          <p:nvPr/>
        </p:nvSpPr>
        <p:spPr>
          <a:xfrm>
            <a:off x="8458200" y="475675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Only examples with score of correct answer less than 1 contribute to the gradient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8AECA-9EE5-E4E7-6F1F-12C9B951E610}"/>
              </a:ext>
            </a:extLst>
          </p:cNvPr>
          <p:cNvSpPr txBox="1"/>
          <p:nvPr/>
        </p:nvSpPr>
        <p:spPr>
          <a:xfrm>
            <a:off x="1143000" y="6439703"/>
            <a:ext cx="943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Slow with large datasets, because need to compute scores for all examples in each step</a:t>
            </a:r>
          </a:p>
        </p:txBody>
      </p:sp>
    </p:spTree>
    <p:extLst>
      <p:ext uri="{BB962C8B-B14F-4D97-AF65-F5344CB8AC3E}">
        <p14:creationId xmlns:p14="http://schemas.microsoft.com/office/powerpoint/2010/main" val="17246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8CFF-D158-5C62-953F-3EB5DD6E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FCF8B-E7C9-0FB5-81DC-68F47B5B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3270D-ACE0-0EAD-9AF6-E88B1E89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544" y="1062175"/>
            <a:ext cx="5159547" cy="52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9E59-A402-3870-6988-F4F557B3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73" y="279929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Pegasos</a:t>
            </a:r>
            <a:r>
              <a:rPr lang="en-US"/>
              <a:t>: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/>
              <a:t>rimal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/>
              <a:t>stimated sub-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err="1"/>
              <a:t>r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err="1"/>
              <a:t>dient</a:t>
            </a:r>
            <a:r>
              <a:rPr lang="en-US"/>
              <a:t> 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err="1"/>
              <a:t>lver</a:t>
            </a:r>
            <a:r>
              <a:rPr lang="en-US"/>
              <a:t> for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/>
              <a:t>VM 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9B41A-EEC4-D340-E8C6-7FCFBB7FE807}"/>
              </a:ext>
            </a:extLst>
          </p:cNvPr>
          <p:cNvSpPr txBox="1"/>
          <p:nvPr/>
        </p:nvSpPr>
        <p:spPr>
          <a:xfrm>
            <a:off x="152400" y="6400800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https://home.ttic.edu/~nati/Publications/PegasosMPB.pdf</a:t>
            </a:r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ABB37-F9A3-66DF-94E3-48EC5FE33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5" b="48826"/>
          <a:stretch/>
        </p:blipFill>
        <p:spPr>
          <a:xfrm>
            <a:off x="680906" y="1453497"/>
            <a:ext cx="4315437" cy="914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3A3A0-BABD-C1C0-8A43-D36041B73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69"/>
          <a:stretch/>
        </p:blipFill>
        <p:spPr>
          <a:xfrm>
            <a:off x="533400" y="3469342"/>
            <a:ext cx="4462943" cy="745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126F67-F442-8ADC-F5D7-6C9B043CE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08" y="5279935"/>
            <a:ext cx="4395831" cy="469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38A577-C330-A121-27E2-B9353F0E583D}"/>
              </a:ext>
            </a:extLst>
          </p:cNvPr>
          <p:cNvSpPr txBox="1"/>
          <p:nvPr/>
        </p:nvSpPr>
        <p:spPr>
          <a:xfrm>
            <a:off x="5671275" y="1459188"/>
            <a:ext cx="5839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n-lt"/>
              </a:rPr>
              <a:t>SVM problem that we want to solve</a:t>
            </a:r>
          </a:p>
          <a:p>
            <a:r>
              <a:rPr lang="en-US" sz="2800">
                <a:latin typeface="+mn-lt"/>
              </a:rPr>
              <a:t>(Minimize weights square + sum of hinge losses on all samples)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F102D1-4B6E-5304-D3BC-DE002A993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5" t="72177"/>
          <a:stretch/>
        </p:blipFill>
        <p:spPr>
          <a:xfrm>
            <a:off x="838200" y="2347031"/>
            <a:ext cx="4315437" cy="4971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7A4FB-43B7-11AB-0773-2D37555BFFF4}"/>
              </a:ext>
            </a:extLst>
          </p:cNvPr>
          <p:cNvSpPr txBox="1"/>
          <p:nvPr/>
        </p:nvSpPr>
        <p:spPr>
          <a:xfrm>
            <a:off x="5671275" y="3632528"/>
            <a:ext cx="484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n-lt"/>
              </a:rPr>
              <a:t>Problem in terms of </a:t>
            </a:r>
            <a:r>
              <a:rPr lang="en-US" sz="2800" b="1">
                <a:latin typeface="+mn-lt"/>
              </a:rPr>
              <a:t>one</a:t>
            </a:r>
            <a:r>
              <a:rPr lang="en-US" sz="2800">
                <a:latin typeface="+mn-lt"/>
              </a:rPr>
              <a:t>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243C2-737A-4586-84CE-43B2C87677E3}"/>
              </a:ext>
            </a:extLst>
          </p:cNvPr>
          <p:cNvSpPr txBox="1"/>
          <p:nvPr/>
        </p:nvSpPr>
        <p:spPr>
          <a:xfrm>
            <a:off x="5663655" y="5294802"/>
            <a:ext cx="50981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+mn-lt"/>
              </a:rPr>
              <a:t>Gradient</a:t>
            </a:r>
            <a:r>
              <a:rPr lang="en-US" sz="2800">
                <a:latin typeface="+mn-lt"/>
              </a:rPr>
              <a:t> in terms of one sample</a:t>
            </a:r>
          </a:p>
          <a:p>
            <a:r>
              <a:rPr lang="en-US" sz="2400">
                <a:latin typeface="+mn-lt"/>
              </a:rPr>
              <a:t>- Direction to move to improve solution</a:t>
            </a:r>
          </a:p>
        </p:txBody>
      </p:sp>
    </p:spTree>
    <p:extLst>
      <p:ext uri="{BB962C8B-B14F-4D97-AF65-F5344CB8AC3E}">
        <p14:creationId xmlns:p14="http://schemas.microsoft.com/office/powerpoint/2010/main" val="236198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9474-F578-46AF-8400-A7C047CAB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Pegasos</a:t>
            </a:r>
            <a:r>
              <a:rPr lang="en-US"/>
              <a:t> algorithm: Stochastic Gradient Descent (SGD)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8856BB-5D56-A51C-FECA-26DFF6BDC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48600" y="1297075"/>
                <a:ext cx="4114800" cy="513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/>
                  <a:t>Notation</a:t>
                </a:r>
              </a:p>
              <a:p>
                <a:pPr marL="0" indent="0">
                  <a:buNone/>
                </a:pPr>
                <a:endParaRPr lang="en-US" sz="24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/>
                  <a:t>: training set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/>
                  <a:t>: regularization weight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/>
                  <a:t>: number iterations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model weights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/>
                  <a:t>: features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/>
                  <a:t>: label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step size (“learning rate”)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8856BB-5D56-A51C-FECA-26DFF6BDC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48600" y="1297075"/>
                <a:ext cx="4114800" cy="5135563"/>
              </a:xfrm>
              <a:blipFill>
                <a:blip r:embed="rId2"/>
                <a:stretch>
                  <a:fillRect l="-2370" t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C624D5D-897B-035B-1EF1-BE3D79675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7075"/>
            <a:ext cx="7550092" cy="49243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062DE-B805-5555-A600-2B8602C0848D}"/>
              </a:ext>
            </a:extLst>
          </p:cNvPr>
          <p:cNvSpPr/>
          <p:nvPr/>
        </p:nvSpPr>
        <p:spPr>
          <a:xfrm>
            <a:off x="838200" y="4724400"/>
            <a:ext cx="66294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6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40D0-21C2-9EA9-A2C9-7EABE9BF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Pegasos</a:t>
            </a:r>
            <a:r>
              <a:rPr lang="en-US"/>
              <a:t> with </a:t>
            </a:r>
            <a:r>
              <a:rPr lang="en-US" b="1"/>
              <a:t>mini-batch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6B07-FB6D-69E5-E2ED-B94F02F2D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Calculating gradient based on multiple examples reduces variance of gradient estimate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0553A-A354-D9EF-5A56-B7792090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2133600"/>
            <a:ext cx="8029437" cy="4068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488A5C1-CA85-B25C-C6D9-0DA447051D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848600" y="1297075"/>
                <a:ext cx="4114800" cy="513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endParaRPr lang="en-US" sz="2400"/>
              </a:p>
              <a:p>
                <a:pPr marL="0" indent="0">
                  <a:buFont typeface="Arial" charset="0"/>
                  <a:buNone/>
                </a:pPr>
                <a:endParaRPr lang="en-US" sz="2400"/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/>
                  <a:t>: batch size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/>
                  <a:t>: number of training samples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batch of examples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/>
                  <a:t>: examples within margin</a:t>
                </a:r>
              </a:p>
              <a:p>
                <a:pPr marL="0" indent="0">
                  <a:buFont typeface="Arial" charset="0"/>
                  <a:buNone/>
                </a:pPr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/>
                  <a:t>: training set</a:t>
                </a:r>
                <a:endParaRPr lang="en-US" sz="240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/>
                  <a:t>: regularization weight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/>
                  <a:t>: number iterations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model weights</a:t>
                </a:r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/>
                  <a:t>: features for example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/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/>
                  <a:t>: label for example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/>
              </a:p>
              <a:p>
                <a:pPr marL="0" indent="0"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/>
                  <a:t>: step size (“learning rate”)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488A5C1-CA85-B25C-C6D9-0DA447051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8600" y="1297075"/>
                <a:ext cx="4114800" cy="5135563"/>
              </a:xfrm>
              <a:prstGeom prst="rect">
                <a:avLst/>
              </a:prstGeom>
              <a:blipFill>
                <a:blip r:embed="rId3"/>
                <a:stretch>
                  <a:fillRect l="-2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D417170-5F60-77BE-4980-DC007E97C0FD}"/>
              </a:ext>
            </a:extLst>
          </p:cNvPr>
          <p:cNvSpPr/>
          <p:nvPr/>
        </p:nvSpPr>
        <p:spPr>
          <a:xfrm>
            <a:off x="762000" y="4842932"/>
            <a:ext cx="6629400" cy="567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BCD7-E96A-9387-261F-7CE2C732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SGD applies to many losses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D5682-778E-C7C2-21E4-7530962B8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914400"/>
            <a:ext cx="6325778" cy="5757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44838-34A1-7D21-430F-881DA1A3DF16}"/>
              </a:ext>
            </a:extLst>
          </p:cNvPr>
          <p:cNvSpPr txBox="1"/>
          <p:nvPr/>
        </p:nvSpPr>
        <p:spPr>
          <a:xfrm>
            <a:off x="2209800" y="18288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SVM (hinge loss)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27923-4794-656B-58E3-CA2180484BEE}"/>
              </a:ext>
            </a:extLst>
          </p:cNvPr>
          <p:cNvSpPr txBox="1"/>
          <p:nvPr/>
        </p:nvSpPr>
        <p:spPr>
          <a:xfrm>
            <a:off x="838200" y="274320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Logistic regression / sigmoid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2FC82-D05D-5D84-56CD-B4443234F127}"/>
              </a:ext>
            </a:extLst>
          </p:cNvPr>
          <p:cNvSpPr txBox="1"/>
          <p:nvPr/>
        </p:nvSpPr>
        <p:spPr>
          <a:xfrm>
            <a:off x="10576045" y="948267"/>
            <a:ext cx="169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is the score for y=1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5685D-A6DF-58CD-1AD2-C474861F2725}"/>
              </a:ext>
            </a:extLst>
          </p:cNvPr>
          <p:cNvSpPr txBox="1"/>
          <p:nvPr/>
        </p:nvSpPr>
        <p:spPr>
          <a:xfrm>
            <a:off x="2055911" y="377086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Hinge L1 regression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5F641-951A-0C8E-F365-A15340EECC67}"/>
              </a:ext>
            </a:extLst>
          </p:cNvPr>
          <p:cNvSpPr txBox="1"/>
          <p:nvPr/>
        </p:nvSpPr>
        <p:spPr>
          <a:xfrm>
            <a:off x="1143000" y="461816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Margin loss between scores of most likely and correct label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F41F8-0997-5E11-0519-C46FA9A1AA58}"/>
              </a:ext>
            </a:extLst>
          </p:cNvPr>
          <p:cNvSpPr txBox="1"/>
          <p:nvPr/>
        </p:nvSpPr>
        <p:spPr>
          <a:xfrm>
            <a:off x="1615955" y="588496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Variant of a logistic loss</a:t>
            </a:r>
          </a:p>
        </p:txBody>
      </p:sp>
    </p:spTree>
    <p:extLst>
      <p:ext uri="{BB962C8B-B14F-4D97-AF65-F5344CB8AC3E}">
        <p14:creationId xmlns:p14="http://schemas.microsoft.com/office/powerpoint/2010/main" val="1667838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2960-F720-FFF3-C69D-35BF4764F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SGD is fast compared to other optimization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2C17-95CD-5667-6942-C9CA190DD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47E23-656D-FC8B-70B2-8A560B81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8137321" cy="582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61D453-B4AB-EEFE-3C33-77BDC7E9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133179"/>
            <a:ext cx="3581400" cy="591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CE34E-AD59-52D4-D4ED-7463401AA937}"/>
              </a:ext>
            </a:extLst>
          </p:cNvPr>
          <p:cNvSpPr txBox="1"/>
          <p:nvPr/>
        </p:nvSpPr>
        <p:spPr>
          <a:xfrm>
            <a:off x="8458199" y="4454554"/>
            <a:ext cx="3581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SDCA = stochastic dual coordinate descent, another form of stochastic gradient optimization that chooses learning rate dynamically</a:t>
            </a:r>
          </a:p>
        </p:txBody>
      </p:sp>
    </p:spTree>
    <p:extLst>
      <p:ext uri="{BB962C8B-B14F-4D97-AF65-F5344CB8AC3E}">
        <p14:creationId xmlns:p14="http://schemas.microsoft.com/office/powerpoint/2010/main" val="126494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145E-A3C5-F365-AA44-37DB09F1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with Linear SVM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FE46A-C814-91C3-7F2F-8A48E47D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92349"/>
            <a:ext cx="7617204" cy="125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06C89A-EB2A-921F-443B-38C78F9F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038600"/>
            <a:ext cx="8075969" cy="1258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94FB6-3A88-825B-5AA9-363A6FDDF576}"/>
              </a:ext>
            </a:extLst>
          </p:cNvPr>
          <p:cNvSpPr txBox="1"/>
          <p:nvPr/>
        </p:nvSpPr>
        <p:spPr>
          <a:xfrm>
            <a:off x="2209800" y="3704410"/>
            <a:ext cx="294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Training time and test error</a:t>
            </a:r>
          </a:p>
        </p:txBody>
      </p:sp>
    </p:spTree>
    <p:extLst>
      <p:ext uri="{BB962C8B-B14F-4D97-AF65-F5344CB8AC3E}">
        <p14:creationId xmlns:p14="http://schemas.microsoft.com/office/powerpoint/2010/main" val="519945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5321-0D5C-7D1D-FE18-002D9CA6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Experiments using Gaussian kernel SVM (see paper for kernelized </a:t>
            </a:r>
            <a:r>
              <a:rPr lang="en-US" sz="2400" err="1"/>
              <a:t>Pegasos</a:t>
            </a:r>
            <a:r>
              <a:rPr lang="en-US" sz="2400"/>
              <a:t> algorithm)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9E6A2-DA33-5B2B-7AA8-00E6D965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4" y="4038600"/>
            <a:ext cx="7214532" cy="1400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5B525E-DFCB-5B93-EA25-C72E9ADBD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8800"/>
            <a:ext cx="6476301" cy="155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3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C178-4F26-F681-65BC-6E3B6A9E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mini-batch size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DA875-058A-1437-2F86-C3343F6D0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17600"/>
            <a:ext cx="7915363" cy="51355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07F8F-864B-F209-6ECA-3559E911456E}"/>
              </a:ext>
            </a:extLst>
          </p:cNvPr>
          <p:cNvSpPr txBox="1"/>
          <p:nvPr/>
        </p:nvSpPr>
        <p:spPr>
          <a:xfrm>
            <a:off x="8915400" y="1351508"/>
            <a:ext cx="3009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fixed computation, a batch of 1-256 gets the lowest loss</a:t>
            </a:r>
          </a:p>
          <a:p>
            <a:endParaRPr lang="en-US" sz="2400" dirty="0"/>
          </a:p>
          <a:p>
            <a:r>
              <a:rPr lang="en-US" sz="2400" dirty="0"/>
              <a:t>(but with GPUs, large batches can sometimes reach lower loss in less wall clock time due to parallelization)</a:t>
            </a:r>
          </a:p>
        </p:txBody>
      </p:sp>
    </p:spTree>
    <p:extLst>
      <p:ext uri="{BB962C8B-B14F-4D97-AF65-F5344CB8AC3E}">
        <p14:creationId xmlns:p14="http://schemas.microsoft.com/office/powerpoint/2010/main" val="2032738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1F2D-5684-DED0-A1AC-B9CDF800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2407"/>
            <a:ext cx="10972800" cy="914400"/>
          </a:xfrm>
        </p:spPr>
        <p:txBody>
          <a:bodyPr>
            <a:normAutofit/>
          </a:bodyPr>
          <a:lstStyle/>
          <a:p>
            <a:r>
              <a:rPr lang="en-US" sz="3200"/>
              <a:t>Effect of sampling procedure: randomly ordered  epochs is best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67381-28CB-B157-51F7-B57749F11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5234730" cy="4597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EABBA-0A23-8FB6-F4F9-C615BA270BF7}"/>
              </a:ext>
            </a:extLst>
          </p:cNvPr>
          <p:cNvSpPr txBox="1"/>
          <p:nvPr/>
        </p:nvSpPr>
        <p:spPr>
          <a:xfrm>
            <a:off x="5943600" y="1981200"/>
            <a:ext cx="46817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Sampling with replacement</a:t>
            </a:r>
          </a:p>
          <a:p>
            <a:endParaRPr lang="en-US"/>
          </a:p>
          <a:p>
            <a:r>
              <a:rPr lang="en-US"/>
              <a:t>Use different random order for each “epoch”</a:t>
            </a:r>
          </a:p>
          <a:p>
            <a:endParaRPr lang="en-US"/>
          </a:p>
          <a:p>
            <a:r>
              <a:rPr lang="en-US"/>
              <a:t>Use same order for each epoch</a:t>
            </a:r>
          </a:p>
          <a:p>
            <a:endParaRPr lang="en-US"/>
          </a:p>
          <a:p>
            <a:r>
              <a:rPr lang="en-US"/>
              <a:t>Epoch: one run through the training set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F97629-06F7-5053-AB5E-0F4EA87D0EFA}"/>
              </a:ext>
            </a:extLst>
          </p:cNvPr>
          <p:cNvCxnSpPr/>
          <p:nvPr/>
        </p:nvCxnSpPr>
        <p:spPr>
          <a:xfrm flipH="1" flipV="1">
            <a:off x="4800600" y="2057400"/>
            <a:ext cx="11430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96FE7B-F190-2D5A-3DDC-3BC4CF9478D6}"/>
              </a:ext>
            </a:extLst>
          </p:cNvPr>
          <p:cNvCxnSpPr>
            <a:cxnSpLocks/>
          </p:cNvCxnSpPr>
          <p:nvPr/>
        </p:nvCxnSpPr>
        <p:spPr>
          <a:xfrm flipH="1" flipV="1">
            <a:off x="5280872" y="2362200"/>
            <a:ext cx="662728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D6CFC9-51D1-37D3-C7A7-309381A4527C}"/>
              </a:ext>
            </a:extLst>
          </p:cNvPr>
          <p:cNvCxnSpPr>
            <a:cxnSpLocks/>
          </p:cNvCxnSpPr>
          <p:nvPr/>
        </p:nvCxnSpPr>
        <p:spPr>
          <a:xfrm flipH="1" flipV="1">
            <a:off x="5105402" y="2565283"/>
            <a:ext cx="838198" cy="622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19469-8A23-8F98-7790-B1937D1A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rate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063B2-3564-91E6-C1CD-D7D326004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F2500-BB93-ED88-04BE-50B41B50D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76400"/>
            <a:ext cx="4462943" cy="3624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1AFB6-2BB2-387F-0CD6-C35C453004D6}"/>
              </a:ext>
            </a:extLst>
          </p:cNvPr>
          <p:cNvSpPr txBox="1"/>
          <p:nvPr/>
        </p:nvSpPr>
        <p:spPr>
          <a:xfrm>
            <a:off x="6324601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Zhang uses fixed learning rate </a:t>
            </a:r>
          </a:p>
          <a:p>
            <a:endParaRPr lang="en-US"/>
          </a:p>
          <a:p>
            <a:r>
              <a:rPr lang="en-US"/>
              <a:t>Plots show error over iterations for several rates</a:t>
            </a:r>
          </a:p>
        </p:txBody>
      </p:sp>
    </p:spTree>
    <p:extLst>
      <p:ext uri="{BB962C8B-B14F-4D97-AF65-F5344CB8AC3E}">
        <p14:creationId xmlns:p14="http://schemas.microsoft.com/office/powerpoint/2010/main" val="234992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5E74-8AB4-BE1D-F8B8-767DAC23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with &lt; 60% mean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65AEA-3539-646D-B9F4-E5641D72B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1E897-D327-DD9F-85B5-580C5816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4613"/>
            <a:ext cx="84486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79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DACE-A3C9-7B28-DF24-49F1EAB7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Mini-Batch SGD vs. Full Batch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5C8C5-E45E-549F-3D00-FD9FE76359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5181600" cy="54864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/>
                  <a:t>Mini-batch is faster</a:t>
                </a:r>
              </a:p>
              <a:p>
                <a:pPr lvl="1"/>
                <a:r>
                  <a:rPr lang="en-US"/>
                  <a:t>Time to compute gradient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for batch size B, but standard error of gradient direction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1/</m:t>
                        </m:r>
                        <m:rad>
                          <m:radPr>
                            <m:degHide m:val="on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rad>
                      </m:e>
                    </m:d>
                  </m:oMath>
                </a14:m>
                <a:endParaRPr lang="en-US"/>
              </a:p>
              <a:p>
                <a:pPr lvl="1"/>
                <a:r>
                  <a:rPr lang="en-US"/>
                  <a:t>E.g. batch size of 10000 vs 100 will take 100 times longer but reduce standard deviation by factor of 10</a:t>
                </a:r>
              </a:p>
              <a:p>
                <a:r>
                  <a:rPr lang="en-US"/>
                  <a:t>Full batch is more stable, but the instability of SGD can help escape local minima</a:t>
                </a:r>
              </a:p>
              <a:p>
                <a:r>
                  <a:rPr lang="en-US"/>
                  <a:t>We’ll discuss enhancements to SGD, such as momentum later</a:t>
                </a:r>
              </a:p>
              <a:p>
                <a:r>
                  <a:rPr lang="en-US"/>
                  <a:t>SGD training is highly parallelizable (good for GPU processing)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95C8C5-E45E-549F-3D00-FD9FE76359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5181600" cy="5486400"/>
              </a:xfrm>
              <a:blipFill>
                <a:blip r:embed="rId2"/>
                <a:stretch>
                  <a:fillRect l="-1647" t="-2111" r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E8069497-24A7-26D0-D090-D9B43DF6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6015651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A69F8-8DBD-1441-E574-5E0CDE4C4CA4}"/>
              </a:ext>
            </a:extLst>
          </p:cNvPr>
          <p:cNvSpPr txBox="1"/>
          <p:nvPr/>
        </p:nvSpPr>
        <p:spPr>
          <a:xfrm>
            <a:off x="8228320" y="3741092"/>
            <a:ext cx="3963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https://medium.com/analytics-vidhya/gradient-descent-vs-stochastic-gd-vs-mini-batch-sgd-fbd3a2cb4ba4</a:t>
            </a:r>
          </a:p>
        </p:txBody>
      </p:sp>
    </p:spTree>
    <p:extLst>
      <p:ext uri="{BB962C8B-B14F-4D97-AF65-F5344CB8AC3E}">
        <p14:creationId xmlns:p14="http://schemas.microsoft.com/office/powerpoint/2010/main" val="4169344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A7D3-D1E6-9A7A-2AE4-EE748358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Pegasos</a:t>
            </a:r>
            <a:r>
              <a:rPr lang="en-US"/>
              <a:t>: take-ways and surprising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3B7F1-A4E1-7AF0-4D98-5170B31F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  <a:p>
            <a:r>
              <a:rPr lang="en-US"/>
              <a:t>SGD is very simple and effective optimization algorithm – step toward better solution based on a small sample of training data</a:t>
            </a:r>
          </a:p>
          <a:p>
            <a:endParaRPr lang="en-US"/>
          </a:p>
          <a:p>
            <a:r>
              <a:rPr lang="en-US"/>
              <a:t>Not very sensitive to mini-batch size (but larger batches can be much faster with GPU parallel processing)</a:t>
            </a:r>
          </a:p>
          <a:p>
            <a:endParaRPr lang="en-US"/>
          </a:p>
          <a:p>
            <a:r>
              <a:rPr lang="en-US"/>
              <a:t>The same learning schedule is effective across several problems</a:t>
            </a:r>
          </a:p>
          <a:p>
            <a:endParaRPr lang="en-US"/>
          </a:p>
          <a:p>
            <a:r>
              <a:rPr lang="en-US"/>
              <a:t>A </a:t>
            </a:r>
            <a:r>
              <a:rPr lang="en-US" i="1"/>
              <a:t>larger training set </a:t>
            </a:r>
            <a:r>
              <a:rPr lang="en-US"/>
              <a:t>makes it </a:t>
            </a:r>
            <a:r>
              <a:rPr lang="en-US" i="1"/>
              <a:t>faster</a:t>
            </a:r>
            <a:r>
              <a:rPr lang="en-US"/>
              <a:t> to obtain the same test performance</a:t>
            </a:r>
          </a:p>
        </p:txBody>
      </p:sp>
    </p:spTree>
    <p:extLst>
      <p:ext uri="{BB962C8B-B14F-4D97-AF65-F5344CB8AC3E}">
        <p14:creationId xmlns:p14="http://schemas.microsoft.com/office/powerpoint/2010/main" val="4284291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AAD6-ECF5-8FCE-9F3C-8A82C36F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Q1-Q2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27AB9-6BEC-5258-00CD-71A9DD24ACF0}"/>
              </a:ext>
            </a:extLst>
          </p:cNvPr>
          <p:cNvSpPr txBox="1"/>
          <p:nvPr/>
        </p:nvSpPr>
        <p:spPr>
          <a:xfrm>
            <a:off x="2057400" y="990600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https://tinyurl.com/441AML-L14</a:t>
            </a:r>
            <a:r>
              <a:rPr lang="en-US" sz="4000" dirty="0"/>
              <a:t> </a:t>
            </a:r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EBB15DCC-3286-439D-9C0C-C7B991C41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48" y="1943500"/>
            <a:ext cx="4476549" cy="44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78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D307-AF45-F928-BDF7-1D7B0DE7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242AF4-12A2-8021-DC56-4996BC40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7131"/>
            <a:ext cx="5522098" cy="45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B05FB-39CE-8FC3-6171-A21952AF99CF}"/>
              </a:ext>
            </a:extLst>
          </p:cNvPr>
          <p:cNvSpPr txBox="1"/>
          <p:nvPr/>
        </p:nvSpPr>
        <p:spPr>
          <a:xfrm>
            <a:off x="152400" y="6400800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Fig source: 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 440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01BFA-0786-2FE1-B078-E67FA7FFE161}"/>
              </a:ext>
            </a:extLst>
          </p:cNvPr>
          <p:cNvSpPr txBox="1"/>
          <p:nvPr/>
        </p:nvSpPr>
        <p:spPr>
          <a:xfrm>
            <a:off x="4557606" y="1300004"/>
            <a:ext cx="6719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Perceptron = </a:t>
            </a:r>
            <a:r>
              <a:rPr lang="en-US" err="1"/>
              <a:t>thresholded</a:t>
            </a:r>
            <a:r>
              <a:rPr lang="en-US"/>
              <a:t> linear prediction model for classification</a:t>
            </a:r>
          </a:p>
          <a:p>
            <a:endParaRPr lang="en-US"/>
          </a:p>
          <a:p>
            <a:r>
              <a:rPr lang="en-US"/>
              <a:t>Classically, the loss is a hinge loss (like SVM), but we’ll consider MSE and logistic losses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FA9276-104A-15E8-CC83-73E3F1FF17CF}"/>
              </a:ext>
            </a:extLst>
          </p:cNvPr>
          <p:cNvCxnSpPr/>
          <p:nvPr/>
        </p:nvCxnSpPr>
        <p:spPr>
          <a:xfrm>
            <a:off x="5486400" y="3581400"/>
            <a:ext cx="6096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B11635-A5BF-B6FB-EA90-1C63A3FC88B1}"/>
              </a:ext>
            </a:extLst>
          </p:cNvPr>
          <p:cNvSpPr txBox="1"/>
          <p:nvPr/>
        </p:nvSpPr>
        <p:spPr>
          <a:xfrm>
            <a:off x="6120384" y="4864608"/>
            <a:ext cx="438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sgn</a:t>
            </a:r>
            <a:r>
              <a:rPr lang="en-US"/>
              <a:t> returns -1 for negative inputs and +1 for positive inputs</a:t>
            </a:r>
          </a:p>
        </p:txBody>
      </p:sp>
    </p:spTree>
    <p:extLst>
      <p:ext uri="{BB962C8B-B14F-4D97-AF65-F5344CB8AC3E}">
        <p14:creationId xmlns:p14="http://schemas.microsoft.com/office/powerpoint/2010/main" val="816904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2B0-6F2A-77DC-6E15-EE5EE959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Update Rule with MSE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/>
                  <a:t>Prediction: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+ …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Error: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: take a step to decrease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</a:p>
              <a:p>
                <a:pPr marL="0" indent="0">
                  <a:buNone/>
                </a:pPr>
                <a:r>
                  <a:rPr lang="en-US" b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56" t="-1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277A28-4BE9-3510-011F-44FF4F6B465C}"/>
              </a:ext>
            </a:extLst>
          </p:cNvPr>
          <p:cNvSpPr txBox="1"/>
          <p:nvPr/>
        </p:nvSpPr>
        <p:spPr>
          <a:xfrm>
            <a:off x="1829694" y="248081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prediction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073CC7-6E06-482A-E929-7E8395B0CEEE}"/>
              </a:ext>
            </a:extLst>
          </p:cNvPr>
          <p:cNvCxnSpPr/>
          <p:nvPr/>
        </p:nvCxnSpPr>
        <p:spPr>
          <a:xfrm flipV="1">
            <a:off x="2795562" y="2360676"/>
            <a:ext cx="228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18975E-8260-366C-303C-B0AA5B0F1FEE}"/>
              </a:ext>
            </a:extLst>
          </p:cNvPr>
          <p:cNvSpPr txBox="1"/>
          <p:nvPr/>
        </p:nvSpPr>
        <p:spPr>
          <a:xfrm>
            <a:off x="3738798" y="25146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4F624E-AF2E-50DB-D01D-3BE96D62F9C7}"/>
              </a:ext>
            </a:extLst>
          </p:cNvPr>
          <p:cNvCxnSpPr>
            <a:cxnSpLocks/>
          </p:cNvCxnSpPr>
          <p:nvPr/>
        </p:nvCxnSpPr>
        <p:spPr>
          <a:xfrm flipH="1" flipV="1">
            <a:off x="4027206" y="2373118"/>
            <a:ext cx="98877" cy="20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B06BC8-B8E5-E719-1CB9-C65F9B99DCC2}"/>
                  </a:ext>
                </a:extLst>
              </p:cNvPr>
              <p:cNvSpPr txBox="1"/>
              <p:nvPr/>
            </p:nvSpPr>
            <p:spPr>
              <a:xfrm>
                <a:off x="7315200" y="3188732"/>
                <a:ext cx="3243901" cy="1247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Chain Rule: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, then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B06BC8-B8E5-E719-1CB9-C65F9B99D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188732"/>
                <a:ext cx="3243901" cy="1247842"/>
              </a:xfrm>
              <a:prstGeom prst="rect">
                <a:avLst/>
              </a:prstGeom>
              <a:blipFill>
                <a:blip r:embed="rId3"/>
                <a:stretch>
                  <a:fillRect l="-2820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0234923-CE0D-151F-7B07-C079503733A2}"/>
              </a:ext>
            </a:extLst>
          </p:cNvPr>
          <p:cNvSpPr txBox="1"/>
          <p:nvPr/>
        </p:nvSpPr>
        <p:spPr>
          <a:xfrm>
            <a:off x="3218371" y="631733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Learning rate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EE5429-5B6C-1EB2-706B-7F48CC1DF893}"/>
              </a:ext>
            </a:extLst>
          </p:cNvPr>
          <p:cNvCxnSpPr>
            <a:cxnSpLocks/>
          </p:cNvCxnSpPr>
          <p:nvPr/>
        </p:nvCxnSpPr>
        <p:spPr>
          <a:xfrm flipH="1" flipV="1">
            <a:off x="3318540" y="6055638"/>
            <a:ext cx="377160" cy="261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B88886-D82E-8AE9-BCD4-230F02193F99}"/>
              </a:ext>
            </a:extLst>
          </p:cNvPr>
          <p:cNvCxnSpPr>
            <a:cxnSpLocks/>
          </p:cNvCxnSpPr>
          <p:nvPr/>
        </p:nvCxnSpPr>
        <p:spPr>
          <a:xfrm flipV="1">
            <a:off x="2513295" y="6001147"/>
            <a:ext cx="461040" cy="316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6BA08D4-C4B1-8645-422D-13588A8217D9}"/>
              </a:ext>
            </a:extLst>
          </p:cNvPr>
          <p:cNvSpPr txBox="1"/>
          <p:nvPr/>
        </p:nvSpPr>
        <p:spPr>
          <a:xfrm>
            <a:off x="779681" y="63271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Make error </a:t>
            </a:r>
            <a:r>
              <a:rPr lang="en-US" i="1"/>
              <a:t>lower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5D958-2C42-0239-3D1A-B77AC441994C}"/>
              </a:ext>
            </a:extLst>
          </p:cNvPr>
          <p:cNvSpPr txBox="1"/>
          <p:nvPr/>
        </p:nvSpPr>
        <p:spPr>
          <a:xfrm>
            <a:off x="7315200" y="5756831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(the 2 is folded into the learning rate)</a:t>
            </a:r>
          </a:p>
        </p:txBody>
      </p:sp>
    </p:spTree>
    <p:extLst>
      <p:ext uri="{BB962C8B-B14F-4D97-AF65-F5344CB8AC3E}">
        <p14:creationId xmlns:p14="http://schemas.microsoft.com/office/powerpoint/2010/main" val="20222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2B0-6F2A-77DC-6E15-EE5EE959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Optimization by SGD (MSE Loss)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Randomly initialize weights, e.g. w ~ </a:t>
                </a:r>
                <a:r>
                  <a:rPr lang="en-US" err="1"/>
                  <a:t>Gaus</a:t>
                </a:r>
                <a:r>
                  <a:rPr lang="en-US"/>
                  <a:t>(mu=0, std=0.05)</a:t>
                </a:r>
              </a:p>
              <a:p>
                <a:pPr marL="0" indent="0">
                  <a:buNone/>
                </a:pPr>
                <a:r>
                  <a:rPr lang="en-US"/>
                  <a:t>For each iteration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:</a:t>
                </a:r>
              </a:p>
              <a:p>
                <a:pPr marL="0" indent="0" defTabSz="457200">
                  <a:buNone/>
                </a:pPr>
                <a:r>
                  <a:rPr lang="en-US"/>
                  <a:t>	Split data into batches	</a:t>
                </a:r>
              </a:p>
              <a:p>
                <a:pPr marL="0" indent="0" defTabSz="45720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 </a:t>
                </a:r>
              </a:p>
              <a:p>
                <a:pPr marL="0" indent="0" defTabSz="457200">
                  <a:buNone/>
                </a:pPr>
                <a:r>
                  <a:rPr lang="en-US"/>
                  <a:t>	For each batch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/>
                  <a:t>:</a:t>
                </a:r>
              </a:p>
              <a:p>
                <a:pPr marL="0" indent="0" defTabSz="457200">
                  <a:buNone/>
                </a:pPr>
                <a:r>
                  <a:rPr lang="en-US"/>
                  <a:t>		For each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: </a:t>
                </a:r>
              </a:p>
              <a:p>
                <a:pPr marL="0" indent="0" defTabSz="144463">
                  <a:buNone/>
                  <a:tabLst>
                    <a:tab pos="914400" algn="l"/>
                  </a:tabLst>
                </a:pPr>
                <a:r>
                  <a:rPr lang="en-US"/>
                  <a:t>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/>
                  <a:t>  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  <a:blipFill>
                <a:blip r:embed="rId2"/>
                <a:stretch>
                  <a:fillRect l="-1389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933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22B0-6F2A-77DC-6E15-EE5EE959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different loss, the update changes accordingly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Logistic loss:</a:t>
                </a:r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+ …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b="0"/>
                  <a:t>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𝑦𝑓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∈{−1,1}</m:t>
                    </m:r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func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	</a:t>
                </a:r>
              </a:p>
              <a:p>
                <a:pPr marL="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7"/>
                              </m:rP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DACE1B-A69D-26B6-F330-EEEB3783D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638800"/>
              </a:xfrm>
              <a:blipFill>
                <a:blip r:embed="rId2"/>
                <a:stretch>
                  <a:fillRect l="-1389" t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1B791B-7F45-867B-9CFE-F52CE81BF3AF}"/>
              </a:ext>
            </a:extLst>
          </p:cNvPr>
          <p:cNvCxnSpPr>
            <a:cxnSpLocks/>
          </p:cNvCxnSpPr>
          <p:nvPr/>
        </p:nvCxnSpPr>
        <p:spPr>
          <a:xfrm flipV="1">
            <a:off x="2513295" y="6001147"/>
            <a:ext cx="461040" cy="316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8BB169-836D-B1D4-F1FA-80C1ECBCE2B2}"/>
              </a:ext>
            </a:extLst>
          </p:cNvPr>
          <p:cNvSpPr txBox="1"/>
          <p:nvPr/>
        </p:nvSpPr>
        <p:spPr>
          <a:xfrm>
            <a:off x="779681" y="6327100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decrease –</a:t>
            </a:r>
            <a:r>
              <a:rPr lang="en-US" err="1"/>
              <a:t>logP</a:t>
            </a:r>
            <a:r>
              <a:rPr lang="en-US"/>
              <a:t>(</a:t>
            </a:r>
            <a:r>
              <a:rPr lang="en-US" err="1"/>
              <a:t>y|x</a:t>
            </a:r>
            <a:r>
              <a:rPr lang="en-US"/>
              <a:t>) </a:t>
            </a:r>
            <a:r>
              <a:rPr lang="en-US">
                <a:sym typeface="Wingdings" panose="05000000000000000000" pitchFamily="2" charset="2"/>
              </a:rPr>
              <a:t> increase </a:t>
            </a:r>
            <a:r>
              <a:rPr lang="en-US" err="1"/>
              <a:t>logP</a:t>
            </a:r>
            <a:r>
              <a:rPr lang="en-US"/>
              <a:t>(</a:t>
            </a:r>
            <a:r>
              <a:rPr lang="en-US" err="1"/>
              <a:t>y|x</a:t>
            </a:r>
            <a:r>
              <a:rPr lang="en-US"/>
              <a:t>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9777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2653A-8D52-8E33-1C2A-3F1BEEF8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0048-37FB-FBE2-45D0-BD583387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F22A90-B71D-FD21-531A-5AF56903929D}"/>
              </a:ext>
            </a:extLst>
          </p:cNvPr>
          <p:cNvSpPr txBox="1"/>
          <p:nvPr/>
        </p:nvSpPr>
        <p:spPr>
          <a:xfrm>
            <a:off x="2057400" y="990600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https://tinyurl.com/441AML-L14</a:t>
            </a:r>
            <a:r>
              <a:rPr lang="en-US" sz="4000" dirty="0"/>
              <a:t> </a:t>
            </a:r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8F6BF58-652A-B8A2-EA4B-F6080DFE7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48" y="1943500"/>
            <a:ext cx="4476549" cy="44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4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15BE-B2F1-6B4F-6BE4-8AD252EFC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8F3A-FECF-DB46-BDBF-817A83A6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https://colab.research.google.com/drive/1nKNJyolqgzW53Rz59M2BZtyQM8bbrExb?usp=sharing</a:t>
            </a:r>
            <a:r>
              <a:rPr lang="en-US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3E3124-499E-E755-2A3F-5FFECF50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" y="2841009"/>
            <a:ext cx="3736466" cy="362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DE9B05-E755-8107-BE61-2CCD2CAC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3748338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23CFC27-DAB0-2289-935F-87D97FF8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58" y="2760465"/>
            <a:ext cx="3881797" cy="37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FDB31-8ACF-BDA2-6F65-5B475012895E}"/>
              </a:ext>
            </a:extLst>
          </p:cNvPr>
          <p:cNvSpPr txBox="1"/>
          <p:nvPr/>
        </p:nvSpPr>
        <p:spPr>
          <a:xfrm>
            <a:off x="2061007" y="2392200"/>
            <a:ext cx="788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Which of these can a perceptron solve (fit with zero training error)?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B3240-4886-1949-5F59-363717B282A2}"/>
              </a:ext>
            </a:extLst>
          </p:cNvPr>
          <p:cNvSpPr txBox="1"/>
          <p:nvPr/>
        </p:nvSpPr>
        <p:spPr>
          <a:xfrm>
            <a:off x="1805063" y="64531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ED67C-6E30-AFE2-F7A8-99A7C612E09C}"/>
              </a:ext>
            </a:extLst>
          </p:cNvPr>
          <p:cNvSpPr txBox="1"/>
          <p:nvPr/>
        </p:nvSpPr>
        <p:spPr>
          <a:xfrm>
            <a:off x="5752728" y="643601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0F636-AD0C-1912-54B3-418C2C066DC8}"/>
              </a:ext>
            </a:extLst>
          </p:cNvPr>
          <p:cNvSpPr txBox="1"/>
          <p:nvPr/>
        </p:nvSpPr>
        <p:spPr>
          <a:xfrm>
            <a:off x="9773059" y="643601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2648406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C5D0-B80F-3FC1-4EB5-C0888A10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Perceptron is often not enough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10B7-578C-0B9D-83EA-47B236678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Perceptron is linear, but we often need a non-linear prediction function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FDB31-8ACF-BDA2-6F65-5B475012895E}"/>
              </a:ext>
            </a:extLst>
          </p:cNvPr>
          <p:cNvSpPr txBox="1"/>
          <p:nvPr/>
        </p:nvSpPr>
        <p:spPr>
          <a:xfrm>
            <a:off x="2153254" y="2135620"/>
            <a:ext cx="788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Which of these can a perceptron solve (fit with zero training error)?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31E5-B5DA-8B3F-C882-BDA737CCABD3}"/>
              </a:ext>
            </a:extLst>
          </p:cNvPr>
          <p:cNvSpPr txBox="1"/>
          <p:nvPr/>
        </p:nvSpPr>
        <p:spPr>
          <a:xfrm>
            <a:off x="1752600" y="6174862"/>
            <a:ext cx="56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D2001-8EFA-8328-A4D9-8053C8C89045}"/>
              </a:ext>
            </a:extLst>
          </p:cNvPr>
          <p:cNvSpPr txBox="1"/>
          <p:nvPr/>
        </p:nvSpPr>
        <p:spPr>
          <a:xfrm>
            <a:off x="6127865" y="6153253"/>
            <a:ext cx="54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E0397-2BEF-7414-C4E2-512E34B058B3}"/>
              </a:ext>
            </a:extLst>
          </p:cNvPr>
          <p:cNvSpPr txBox="1"/>
          <p:nvPr/>
        </p:nvSpPr>
        <p:spPr>
          <a:xfrm>
            <a:off x="9430502" y="6174862"/>
            <a:ext cx="201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 even close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0BD40B-AD7C-8CEE-FF96-C2D53175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8" y="2713879"/>
            <a:ext cx="3751213" cy="33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0C3701-1844-514F-F666-25AA5D73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06" y="2717011"/>
            <a:ext cx="3833483" cy="34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B4C4A1-89D4-F16B-ACB5-E9C9B887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19400"/>
            <a:ext cx="3718200" cy="33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7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9FAA-5BE0-DD4E-791D-09F1BD6BC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CC21-1AC1-D908-F9D1-B7FB8D72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with &lt; 60% mean score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A32D6-F38A-CEBF-1D35-4A6B7767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762" y="1319383"/>
            <a:ext cx="7277743" cy="45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41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1393C-783E-D832-3174-7953B2743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E703-A21D-6418-7772-02A69D49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EC4D0-C88E-AC24-783C-963ECEAB52B2}"/>
              </a:ext>
            </a:extLst>
          </p:cNvPr>
          <p:cNvSpPr txBox="1"/>
          <p:nvPr/>
        </p:nvSpPr>
        <p:spPr>
          <a:xfrm>
            <a:off x="2057400" y="990600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hlinkClick r:id="rId2"/>
              </a:rPr>
              <a:t>https://tinyurl.com/441AML-L14</a:t>
            </a:r>
            <a:r>
              <a:rPr lang="en-US" sz="4000" dirty="0"/>
              <a:t> </a:t>
            </a:r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F40667C-7D57-B87A-C06F-69D25F80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48" y="1943500"/>
            <a:ext cx="4476549" cy="44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8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721B-6BF2-AC47-830C-0C554D48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C394-4A6B-3D60-0F28-B4B70CF4B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5486400" cy="5715000"/>
          </a:xfrm>
        </p:spPr>
        <p:txBody>
          <a:bodyPr>
            <a:normAutofit fontScale="85000" lnSpcReduction="20000"/>
          </a:bodyPr>
          <a:lstStyle/>
          <a:p>
            <a:endParaRPr lang="en-US"/>
          </a:p>
          <a:p>
            <a:r>
              <a:rPr lang="en-US"/>
              <a:t>Gradient descent iteratively steps in direction of negative gradient of loss</a:t>
            </a:r>
          </a:p>
          <a:p>
            <a:endParaRPr lang="en-US"/>
          </a:p>
          <a:p>
            <a:r>
              <a:rPr lang="en-US"/>
              <a:t>Stochastic gradient descent estimates gradient using small batches of samples</a:t>
            </a:r>
          </a:p>
          <a:p>
            <a:pPr lvl="1"/>
            <a:r>
              <a:rPr lang="en-US"/>
              <a:t>Faster than full gradient descent</a:t>
            </a:r>
          </a:p>
          <a:p>
            <a:pPr lvl="1"/>
            <a:endParaRPr lang="en-US"/>
          </a:p>
          <a:p>
            <a:endParaRPr lang="en-US"/>
          </a:p>
          <a:p>
            <a:r>
              <a:rPr lang="en-US"/>
              <a:t>Linear models have limited ability to fit the data – often need non-linear models like multilayer networks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E180A-17F1-1322-332F-F58BB948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2650"/>
            <a:ext cx="3718200" cy="33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F79512B-4D48-B8ED-B372-6510DF91E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50000"/>
          <a:stretch/>
        </p:blipFill>
        <p:spPr bwMode="auto">
          <a:xfrm>
            <a:off x="7315200" y="134399"/>
            <a:ext cx="3505200" cy="30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42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0CBF-F490-1F1F-C831-A2AFCA11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91260-2043-00D3-4CE2-6E24405E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Thursday: MLPs</a:t>
            </a:r>
          </a:p>
        </p:txBody>
      </p:sp>
    </p:spTree>
    <p:extLst>
      <p:ext uri="{BB962C8B-B14F-4D97-AF65-F5344CB8AC3E}">
        <p14:creationId xmlns:p14="http://schemas.microsoft.com/office/powerpoint/2010/main" val="109230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50A4-7311-DB1B-0982-BDE9BBFF4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1525-8F7A-303C-3A2A-A58C477B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with &lt; 60% mean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A33D5-AE70-4A7B-B774-C9A2B254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040FE-AEF1-DFF1-6543-1B9007F2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680" y="1348761"/>
            <a:ext cx="9358601" cy="45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8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DF20-A6FF-A07F-5189-66028FBF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41BE-4D58-0A22-84FB-C63E0F31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with &lt; 60% mean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7AA7B-406C-6947-2A14-A3C83E2DF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8243-D0BA-2442-C45C-E9F127862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71" y="1299412"/>
            <a:ext cx="8942455" cy="44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4C1AF-65E3-FC9B-DA3B-A5B20B810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 about grading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EB3F1B-7E3E-D6CA-801C-4CEA7A1214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990600"/>
                <a:ext cx="10247697" cy="513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Lowest exam score dropped</a:t>
                </a:r>
              </a:p>
              <a:p>
                <a:r>
                  <a:rPr lang="en-US" dirty="0"/>
                  <a:t>3 credit: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 +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 + 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final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proj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+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,400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4 credit: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 +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𝑒𝑥𝑎𝑚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 + 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final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proj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00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,525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EB3F1B-7E3E-D6CA-801C-4CEA7A1214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990600"/>
                <a:ext cx="10247697" cy="5135563"/>
              </a:xfrm>
              <a:blipFill>
                <a:blip r:embed="rId2"/>
                <a:stretch>
                  <a:fillRect l="-1368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C5B0345-B109-5DFF-9242-54D7812A8663}"/>
              </a:ext>
            </a:extLst>
          </p:cNvPr>
          <p:cNvSpPr txBox="1"/>
          <p:nvPr/>
        </p:nvSpPr>
        <p:spPr>
          <a:xfrm>
            <a:off x="679361" y="3962400"/>
            <a:ext cx="56380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for 3 credit version: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 scores: 70, 75, 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HW scores: 90, 120, 0, 130, 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Final project: 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Late days: 13 (-15 points)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Participation points: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XP = 90+120+130+90-15+30=445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Grade = (75+85+90+445) / (300+445)=93.2%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E4B3A-1B73-4F07-259F-3217E8628EB3}"/>
              </a:ext>
            </a:extLst>
          </p:cNvPr>
          <p:cNvSpPr txBox="1"/>
          <p:nvPr/>
        </p:nvSpPr>
        <p:spPr>
          <a:xfrm>
            <a:off x="6378731" y="3983865"/>
            <a:ext cx="56380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for 4 credit version: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 scores: 90, 75, 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HW scores: 120, 0, 120, 130,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Final project: 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Late days: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Participation points: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XP = 120+0+120+130+110+16=496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Grade = (90+85+496+92) / (300+525)=92.5%</a:t>
            </a:r>
          </a:p>
        </p:txBody>
      </p:sp>
    </p:spTree>
    <p:extLst>
      <p:ext uri="{BB962C8B-B14F-4D97-AF65-F5344CB8AC3E}">
        <p14:creationId xmlns:p14="http://schemas.microsoft.com/office/powerpoint/2010/main" val="222041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EB363-7730-8E4E-9FD8-CD7A23E3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86A6A-2336-F551-553C-753609B86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Deep learning is a way of learning effective representations, most effective when the inputs have important structures, such as images, audio, text</a:t>
            </a:r>
          </a:p>
          <a:p>
            <a:r>
              <a:rPr lang="en-US" dirty="0"/>
              <a:t>Today: Stochastic Gradient Descent (SGD)</a:t>
            </a:r>
          </a:p>
          <a:p>
            <a:r>
              <a:rPr lang="en-US" dirty="0"/>
              <a:t>Thurs: MLPs and backpropagation</a:t>
            </a:r>
          </a:p>
          <a:p>
            <a:r>
              <a:rPr lang="en-US" dirty="0"/>
              <a:t>Oct 21: Convolutional networks, residual blocks, advanced SGD</a:t>
            </a:r>
          </a:p>
          <a:p>
            <a:r>
              <a:rPr lang="en-US" dirty="0"/>
              <a:t>Oct 23: Training and adapting deep networks, computer vision</a:t>
            </a:r>
          </a:p>
          <a:p>
            <a:r>
              <a:rPr lang="en-US" dirty="0"/>
              <a:t>Oct 28: Representing words, transformer blocks</a:t>
            </a:r>
          </a:p>
          <a:p>
            <a:r>
              <a:rPr lang="en-US" dirty="0"/>
              <a:t>Oct 30: More transformers, use in vision and language</a:t>
            </a:r>
          </a:p>
          <a:p>
            <a:r>
              <a:rPr lang="en-US" dirty="0"/>
              <a:t>Nov 4: Foundation models: CLIP and GPT</a:t>
            </a:r>
          </a:p>
        </p:txBody>
      </p:sp>
    </p:spTree>
    <p:extLst>
      <p:ext uri="{BB962C8B-B14F-4D97-AF65-F5344CB8AC3E}">
        <p14:creationId xmlns:p14="http://schemas.microsoft.com/office/powerpoint/2010/main" val="117336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642D-7820-9622-1D5A-B5A3048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optimization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CF7F7E-BA6C-E2F4-4E30-6F70CA7D3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734232"/>
              </p:ext>
            </p:extLst>
          </p:nvPr>
        </p:nvGraphicFramePr>
        <p:xfrm>
          <a:off x="285750" y="1600200"/>
          <a:ext cx="11620500" cy="3881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914650">
                  <a:extLst>
                    <a:ext uri="{9D8B030D-6E8A-4147-A177-3AD203B41FA5}">
                      <a16:colId xmlns:a16="http://schemas.microsoft.com/office/drawing/2014/main" val="3450157908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71711199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66788116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53786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Solution Depends on Initialization or Randomized Optimization?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Optimization Strategy is Important to Effectiveness?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690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5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19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993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96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Linear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36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Kernelized SVM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Iterative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6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Coordinate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69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Decision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Greedy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414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109F2F-4296-0807-7B84-3C1C9B022E23}"/>
              </a:ext>
            </a:extLst>
          </p:cNvPr>
          <p:cNvSpPr txBox="1"/>
          <p:nvPr/>
        </p:nvSpPr>
        <p:spPr>
          <a:xfrm>
            <a:off x="572069" y="5791200"/>
            <a:ext cx="1144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methods we learned so far, one optimizer may be faster or more memory efficient than another, but they will generally be able to achieve similar solutions.  </a:t>
            </a:r>
          </a:p>
        </p:txBody>
      </p:sp>
    </p:spTree>
    <p:extLst>
      <p:ext uri="{BB962C8B-B14F-4D97-AF65-F5344CB8AC3E}">
        <p14:creationId xmlns:p14="http://schemas.microsoft.com/office/powerpoint/2010/main" val="311893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1950</Words>
  <Application>Microsoft Office PowerPoint</Application>
  <PresentationFormat>Widescreen</PresentationFormat>
  <Paragraphs>342</Paragraphs>
  <Slides>42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Cambria Math</vt:lpstr>
      <vt:lpstr>Courier New</vt:lpstr>
      <vt:lpstr>Wingdings</vt:lpstr>
      <vt:lpstr>Office Theme</vt:lpstr>
      <vt:lpstr>Optimization and Stochastic Gradient Descent</vt:lpstr>
      <vt:lpstr>Exam 1</vt:lpstr>
      <vt:lpstr>Questions with &lt; 60% mean score</vt:lpstr>
      <vt:lpstr>Questions with &lt; 60% mean score</vt:lpstr>
      <vt:lpstr>Questions with &lt; 60% mean score</vt:lpstr>
      <vt:lpstr>Questions with &lt; 60% mean score</vt:lpstr>
      <vt:lpstr>Reminder about grading</vt:lpstr>
      <vt:lpstr>Deep Learning</vt:lpstr>
      <vt:lpstr>Machine learning optimization</vt:lpstr>
      <vt:lpstr>Machine learning optimization</vt:lpstr>
      <vt:lpstr>This lecture</vt:lpstr>
      <vt:lpstr>Gradient descent</vt:lpstr>
      <vt:lpstr>Gradient descent</vt:lpstr>
      <vt:lpstr>Gradient descent</vt:lpstr>
      <vt:lpstr>Gradient descent challenge cases</vt:lpstr>
      <vt:lpstr>Gradient Descent Visualization with Local Minima</vt:lpstr>
      <vt:lpstr>Learning rates and learning schedules</vt:lpstr>
      <vt:lpstr>SVM Formulation</vt:lpstr>
      <vt:lpstr>Gradient descent with SVM</vt:lpstr>
      <vt:lpstr>Pegasos: Primal Estimated sub-GrAdient SOlver for SVM (2011)</vt:lpstr>
      <vt:lpstr>Pegasos algorithm: Stochastic Gradient Descent (SGD)</vt:lpstr>
      <vt:lpstr>Pegasos with mini-batch</vt:lpstr>
      <vt:lpstr>SGD applies to many losses</vt:lpstr>
      <vt:lpstr>SGD is fast compared to other optimization approaches</vt:lpstr>
      <vt:lpstr>Experiments with Linear SVM</vt:lpstr>
      <vt:lpstr>Experiments using Gaussian kernel SVM (see paper for kernelized Pegasos algorithm)</vt:lpstr>
      <vt:lpstr>Effect of mini-batch size</vt:lpstr>
      <vt:lpstr>Effect of sampling procedure: randomly ordered  epochs is best</vt:lpstr>
      <vt:lpstr>Learning rate comparison</vt:lpstr>
      <vt:lpstr>Mini-Batch SGD vs. Full Batch Gradient Descent</vt:lpstr>
      <vt:lpstr>Pegasos: take-ways and surprising facts</vt:lpstr>
      <vt:lpstr>Q1-Q2</vt:lpstr>
      <vt:lpstr>Perceptron</vt:lpstr>
      <vt:lpstr>Perceptron Update Rule with MSE Loss</vt:lpstr>
      <vt:lpstr>Perceptron Optimization by SGD (MSE Loss)</vt:lpstr>
      <vt:lpstr>With different loss, the update changes accordingly</vt:lpstr>
      <vt:lpstr>Q3</vt:lpstr>
      <vt:lpstr>Demo</vt:lpstr>
      <vt:lpstr>Perceptron is often not enough</vt:lpstr>
      <vt:lpstr>Q4</vt:lpstr>
      <vt:lpstr>Things to Remember</vt:lpstr>
      <vt:lpstr>Coming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1</cp:revision>
  <cp:lastPrinted>2023-01-18T22:14:20Z</cp:lastPrinted>
  <dcterms:created xsi:type="dcterms:W3CDTF">2009-12-16T02:55:56Z</dcterms:created>
  <dcterms:modified xsi:type="dcterms:W3CDTF">2025-10-14T01:46:41Z</dcterms:modified>
</cp:coreProperties>
</file>