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1003" r:id="rId3"/>
    <p:sldId id="973" r:id="rId4"/>
    <p:sldId id="294" r:id="rId5"/>
    <p:sldId id="295" r:id="rId6"/>
    <p:sldId id="971" r:id="rId7"/>
    <p:sldId id="972" r:id="rId8"/>
    <p:sldId id="974" r:id="rId9"/>
    <p:sldId id="994" r:id="rId10"/>
    <p:sldId id="975" r:id="rId11"/>
    <p:sldId id="980" r:id="rId12"/>
    <p:sldId id="976" r:id="rId13"/>
    <p:sldId id="981" r:id="rId14"/>
    <p:sldId id="982" r:id="rId15"/>
    <p:sldId id="983" r:id="rId16"/>
    <p:sldId id="299" r:id="rId17"/>
    <p:sldId id="286" r:id="rId18"/>
    <p:sldId id="287" r:id="rId19"/>
    <p:sldId id="288" r:id="rId20"/>
    <p:sldId id="289" r:id="rId21"/>
    <p:sldId id="290" r:id="rId22"/>
    <p:sldId id="300" r:id="rId23"/>
    <p:sldId id="996" r:id="rId24"/>
    <p:sldId id="283" r:id="rId25"/>
    <p:sldId id="984" r:id="rId26"/>
    <p:sldId id="999" r:id="rId27"/>
    <p:sldId id="1000" r:id="rId28"/>
    <p:sldId id="1001" r:id="rId29"/>
    <p:sldId id="312" r:id="rId30"/>
    <p:sldId id="285" r:id="rId31"/>
    <p:sldId id="314" r:id="rId32"/>
    <p:sldId id="987" r:id="rId33"/>
    <p:sldId id="988" r:id="rId34"/>
    <p:sldId id="989" r:id="rId35"/>
    <p:sldId id="990" r:id="rId36"/>
    <p:sldId id="992" r:id="rId37"/>
    <p:sldId id="991" r:id="rId38"/>
    <p:sldId id="303" r:id="rId39"/>
    <p:sldId id="302" r:id="rId40"/>
    <p:sldId id="1002" r:id="rId41"/>
    <p:sldId id="308" r:id="rId42"/>
    <p:sldId id="995" r:id="rId43"/>
    <p:sldId id="993" r:id="rId44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4FFDA"/>
    <a:srgbClr val="57B8A1"/>
    <a:srgbClr val="B9E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77B319-7381-4D47-AB8B-CEAC7FC1F5A3}" v="46" dt="2025-09-23T04:34:11.7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9" autoAdjust="0"/>
    <p:restoredTop sz="88601" autoAdjust="0"/>
  </p:normalViewPr>
  <p:slideViewPr>
    <p:cSldViewPr>
      <p:cViewPr varScale="1">
        <p:scale>
          <a:sx n="75" d="100"/>
          <a:sy n="75" d="100"/>
        </p:scale>
        <p:origin x="72" y="1104"/>
      </p:cViewPr>
      <p:guideLst>
        <p:guide pos="5760"/>
        <p:guide pos="384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iem, Derek W" userId="08a2a5d7-ecbe-4300-b3e9-ea7b21108f06" providerId="ADAL" clId="{56B97E5F-FBF2-4CA1-AC83-62102CBE087E}"/>
    <pc:docChg chg="custSel modSld">
      <pc:chgData name="Hoiem, Derek W" userId="08a2a5d7-ecbe-4300-b3e9-ea7b21108f06" providerId="ADAL" clId="{56B97E5F-FBF2-4CA1-AC83-62102CBE087E}" dt="2025-09-23T04:34:11.747" v="270" actId="478"/>
      <pc:docMkLst>
        <pc:docMk/>
      </pc:docMkLst>
      <pc:sldChg chg="addSp delSp modSp mod delAnim modAnim">
        <pc:chgData name="Hoiem, Derek W" userId="08a2a5d7-ecbe-4300-b3e9-ea7b21108f06" providerId="ADAL" clId="{56B97E5F-FBF2-4CA1-AC83-62102CBE087E}" dt="2025-09-22T21:37:44.953" v="227"/>
        <pc:sldMkLst>
          <pc:docMk/>
          <pc:sldMk cId="3211783125" sldId="976"/>
        </pc:sldMkLst>
        <pc:spChg chg="add del mod topLvl">
          <ac:chgData name="Hoiem, Derek W" userId="08a2a5d7-ecbe-4300-b3e9-ea7b21108f06" providerId="ADAL" clId="{56B97E5F-FBF2-4CA1-AC83-62102CBE087E}" dt="2025-09-22T21:37:18.772" v="209" actId="478"/>
          <ac:spMkLst>
            <pc:docMk/>
            <pc:sldMk cId="3211783125" sldId="976"/>
            <ac:spMk id="4" creationId="{111A0CAF-66AE-7E46-C510-F8E7C760C17E}"/>
          </ac:spMkLst>
        </pc:spChg>
        <pc:spChg chg="mod">
          <ac:chgData name="Hoiem, Derek W" userId="08a2a5d7-ecbe-4300-b3e9-ea7b21108f06" providerId="ADAL" clId="{56B97E5F-FBF2-4CA1-AC83-62102CBE087E}" dt="2025-09-22T21:37:44.953" v="227"/>
          <ac:spMkLst>
            <pc:docMk/>
            <pc:sldMk cId="3211783125" sldId="976"/>
            <ac:spMk id="20" creationId="{CF0CEA70-5434-B91A-FF88-777D51FBA509}"/>
          </ac:spMkLst>
        </pc:spChg>
        <pc:grpChg chg="add del mod">
          <ac:chgData name="Hoiem, Derek W" userId="08a2a5d7-ecbe-4300-b3e9-ea7b21108f06" providerId="ADAL" clId="{56B97E5F-FBF2-4CA1-AC83-62102CBE087E}" dt="2025-09-22T21:37:18.772" v="209" actId="478"/>
          <ac:grpSpMkLst>
            <pc:docMk/>
            <pc:sldMk cId="3211783125" sldId="976"/>
            <ac:grpSpMk id="6" creationId="{51978E2D-BD86-5D6C-E42F-606F607F18EC}"/>
          </ac:grpSpMkLst>
        </pc:grpChg>
        <pc:picChg chg="mod topLvl">
          <ac:chgData name="Hoiem, Derek W" userId="08a2a5d7-ecbe-4300-b3e9-ea7b21108f06" providerId="ADAL" clId="{56B97E5F-FBF2-4CA1-AC83-62102CBE087E}" dt="2025-09-22T21:37:18.772" v="209" actId="478"/>
          <ac:picMkLst>
            <pc:docMk/>
            <pc:sldMk cId="3211783125" sldId="976"/>
            <ac:picMk id="7" creationId="{173F6470-202D-07F2-0B61-241BFDE15B6B}"/>
          </ac:picMkLst>
        </pc:picChg>
      </pc:sldChg>
      <pc:sldChg chg="addSp delSp modSp mod modAnim">
        <pc:chgData name="Hoiem, Derek W" userId="08a2a5d7-ecbe-4300-b3e9-ea7b21108f06" providerId="ADAL" clId="{56B97E5F-FBF2-4CA1-AC83-62102CBE087E}" dt="2025-09-23T04:34:11.747" v="270" actId="478"/>
        <pc:sldMkLst>
          <pc:docMk/>
          <pc:sldMk cId="1330563750" sldId="981"/>
        </pc:sldMkLst>
        <pc:spChg chg="add mod">
          <ac:chgData name="Hoiem, Derek W" userId="08a2a5d7-ecbe-4300-b3e9-ea7b21108f06" providerId="ADAL" clId="{56B97E5F-FBF2-4CA1-AC83-62102CBE087E}" dt="2025-09-23T04:27:26.858" v="244"/>
          <ac:spMkLst>
            <pc:docMk/>
            <pc:sldMk cId="1330563750" sldId="981"/>
            <ac:spMk id="13" creationId="{3B68D946-9FBC-C320-376A-C9B7CC87304F}"/>
          </ac:spMkLst>
        </pc:spChg>
        <pc:spChg chg="add del mod">
          <ac:chgData name="Hoiem, Derek W" userId="08a2a5d7-ecbe-4300-b3e9-ea7b21108f06" providerId="ADAL" clId="{56B97E5F-FBF2-4CA1-AC83-62102CBE087E}" dt="2025-09-23T04:32:43.940" v="266" actId="478"/>
          <ac:spMkLst>
            <pc:docMk/>
            <pc:sldMk cId="1330563750" sldId="981"/>
            <ac:spMk id="20" creationId="{6D9DCB4F-707A-ADEF-A6CE-637B48368DE1}"/>
          </ac:spMkLst>
        </pc:spChg>
        <pc:picChg chg="add mod">
          <ac:chgData name="Hoiem, Derek W" userId="08a2a5d7-ecbe-4300-b3e9-ea7b21108f06" providerId="ADAL" clId="{56B97E5F-FBF2-4CA1-AC83-62102CBE087E}" dt="2025-09-23T04:27:26.858" v="244"/>
          <ac:picMkLst>
            <pc:docMk/>
            <pc:sldMk cId="1330563750" sldId="981"/>
            <ac:picMk id="2" creationId="{22E9887B-D2C0-9DDD-E3B8-9CFC74CC3FF0}"/>
          </ac:picMkLst>
        </pc:picChg>
        <pc:picChg chg="add mod">
          <ac:chgData name="Hoiem, Derek W" userId="08a2a5d7-ecbe-4300-b3e9-ea7b21108f06" providerId="ADAL" clId="{56B97E5F-FBF2-4CA1-AC83-62102CBE087E}" dt="2025-09-23T04:27:26.858" v="244"/>
          <ac:picMkLst>
            <pc:docMk/>
            <pc:sldMk cId="1330563750" sldId="981"/>
            <ac:picMk id="3" creationId="{735944A1-60DA-355B-4EDA-E6143F597F34}"/>
          </ac:picMkLst>
        </pc:picChg>
        <pc:picChg chg="add mod">
          <ac:chgData name="Hoiem, Derek W" userId="08a2a5d7-ecbe-4300-b3e9-ea7b21108f06" providerId="ADAL" clId="{56B97E5F-FBF2-4CA1-AC83-62102CBE087E}" dt="2025-09-23T04:27:26.858" v="244"/>
          <ac:picMkLst>
            <pc:docMk/>
            <pc:sldMk cId="1330563750" sldId="981"/>
            <ac:picMk id="4" creationId="{43502350-107E-3D19-C276-4AD01F8E56DB}"/>
          </ac:picMkLst>
        </pc:picChg>
        <pc:picChg chg="add mod">
          <ac:chgData name="Hoiem, Derek W" userId="08a2a5d7-ecbe-4300-b3e9-ea7b21108f06" providerId="ADAL" clId="{56B97E5F-FBF2-4CA1-AC83-62102CBE087E}" dt="2025-09-23T04:27:26.858" v="244"/>
          <ac:picMkLst>
            <pc:docMk/>
            <pc:sldMk cId="1330563750" sldId="981"/>
            <ac:picMk id="7" creationId="{C0C01126-37DE-6D67-5247-7550E6AD4E9C}"/>
          </ac:picMkLst>
        </pc:picChg>
        <pc:picChg chg="add mod">
          <ac:chgData name="Hoiem, Derek W" userId="08a2a5d7-ecbe-4300-b3e9-ea7b21108f06" providerId="ADAL" clId="{56B97E5F-FBF2-4CA1-AC83-62102CBE087E}" dt="2025-09-23T04:27:26.858" v="244"/>
          <ac:picMkLst>
            <pc:docMk/>
            <pc:sldMk cId="1330563750" sldId="981"/>
            <ac:picMk id="10" creationId="{8A9C8E8A-F4BE-63B4-9A12-5DE64C3452ED}"/>
          </ac:picMkLst>
        </pc:picChg>
        <pc:picChg chg="add del">
          <ac:chgData name="Hoiem, Derek W" userId="08a2a5d7-ecbe-4300-b3e9-ea7b21108f06" providerId="ADAL" clId="{56B97E5F-FBF2-4CA1-AC83-62102CBE087E}" dt="2025-09-23T04:27:30.498" v="249" actId="21"/>
          <ac:picMkLst>
            <pc:docMk/>
            <pc:sldMk cId="1330563750" sldId="981"/>
            <ac:picMk id="19" creationId="{53376465-C9DC-4B0F-4C85-D58E4419BC48}"/>
          </ac:picMkLst>
        </pc:picChg>
        <pc:picChg chg="add del mod">
          <ac:chgData name="Hoiem, Derek W" userId="08a2a5d7-ecbe-4300-b3e9-ea7b21108f06" providerId="ADAL" clId="{56B97E5F-FBF2-4CA1-AC83-62102CBE087E}" dt="2025-09-23T04:34:11.747" v="270" actId="478"/>
          <ac:picMkLst>
            <pc:docMk/>
            <pc:sldMk cId="1330563750" sldId="981"/>
            <ac:picMk id="1026" creationId="{82F5D5DC-40B9-9953-6A67-9FEA17092F05}"/>
          </ac:picMkLst>
        </pc:picChg>
      </pc:sldChg>
      <pc:sldChg chg="addSp delSp modSp mod">
        <pc:chgData name="Hoiem, Derek W" userId="08a2a5d7-ecbe-4300-b3e9-ea7b21108f06" providerId="ADAL" clId="{56B97E5F-FBF2-4CA1-AC83-62102CBE087E}" dt="2025-09-23T04:19:01.124" v="243" actId="1076"/>
        <pc:sldMkLst>
          <pc:docMk/>
          <pc:sldMk cId="2169840859" sldId="996"/>
        </pc:sldMkLst>
        <pc:spChg chg="add mod">
          <ac:chgData name="Hoiem, Derek W" userId="08a2a5d7-ecbe-4300-b3e9-ea7b21108f06" providerId="ADAL" clId="{56B97E5F-FBF2-4CA1-AC83-62102CBE087E}" dt="2025-09-23T04:18:47.647" v="238"/>
          <ac:spMkLst>
            <pc:docMk/>
            <pc:sldMk cId="2169840859" sldId="996"/>
            <ac:spMk id="4" creationId="{36D7904F-6E0D-CE53-92B1-47566E22EF41}"/>
          </ac:spMkLst>
        </pc:spChg>
        <pc:spChg chg="del">
          <ac:chgData name="Hoiem, Derek W" userId="08a2a5d7-ecbe-4300-b3e9-ea7b21108f06" providerId="ADAL" clId="{56B97E5F-FBF2-4CA1-AC83-62102CBE087E}" dt="2025-09-23T04:18:52.938" v="239" actId="478"/>
          <ac:spMkLst>
            <pc:docMk/>
            <pc:sldMk cId="2169840859" sldId="996"/>
            <ac:spMk id="6" creationId="{274F7B8F-9DE3-958A-9498-32BDA25BB6C5}"/>
          </ac:spMkLst>
        </pc:spChg>
        <pc:spChg chg="add mod">
          <ac:chgData name="Hoiem, Derek W" userId="08a2a5d7-ecbe-4300-b3e9-ea7b21108f06" providerId="ADAL" clId="{56B97E5F-FBF2-4CA1-AC83-62102CBE087E}" dt="2025-09-23T04:18:56.290" v="241" actId="1076"/>
          <ac:spMkLst>
            <pc:docMk/>
            <pc:sldMk cId="2169840859" sldId="996"/>
            <ac:spMk id="7" creationId="{70EC7103-82BA-7EA1-37A9-E552A71155C7}"/>
          </ac:spMkLst>
        </pc:spChg>
        <pc:picChg chg="add mod">
          <ac:chgData name="Hoiem, Derek W" userId="08a2a5d7-ecbe-4300-b3e9-ea7b21108f06" providerId="ADAL" clId="{56B97E5F-FBF2-4CA1-AC83-62102CBE087E}" dt="2025-09-23T04:18:47.647" v="238"/>
          <ac:picMkLst>
            <pc:docMk/>
            <pc:sldMk cId="2169840859" sldId="996"/>
            <ac:picMk id="5" creationId="{53E64A5B-146E-2615-6543-C1DE75535B67}"/>
          </ac:picMkLst>
        </pc:picChg>
        <pc:picChg chg="add mod">
          <ac:chgData name="Hoiem, Derek W" userId="08a2a5d7-ecbe-4300-b3e9-ea7b21108f06" providerId="ADAL" clId="{56B97E5F-FBF2-4CA1-AC83-62102CBE087E}" dt="2025-09-23T04:19:01.124" v="243" actId="1076"/>
          <ac:picMkLst>
            <pc:docMk/>
            <pc:sldMk cId="2169840859" sldId="996"/>
            <ac:picMk id="8" creationId="{605D4D9D-3407-2DF0-E1E1-7404D5ED5DAE}"/>
          </ac:picMkLst>
        </pc:picChg>
        <pc:picChg chg="del">
          <ac:chgData name="Hoiem, Derek W" userId="08a2a5d7-ecbe-4300-b3e9-ea7b21108f06" providerId="ADAL" clId="{56B97E5F-FBF2-4CA1-AC83-62102CBE087E}" dt="2025-09-23T04:18:52.938" v="239" actId="478"/>
          <ac:picMkLst>
            <pc:docMk/>
            <pc:sldMk cId="2169840859" sldId="996"/>
            <ac:picMk id="9" creationId="{821AF497-3041-F0AC-376D-8441FF917C95}"/>
          </ac:picMkLst>
        </pc:picChg>
      </pc:sldChg>
      <pc:sldChg chg="addSp delSp modSp mod">
        <pc:chgData name="Hoiem, Derek W" userId="08a2a5d7-ecbe-4300-b3e9-ea7b21108f06" providerId="ADAL" clId="{56B97E5F-FBF2-4CA1-AC83-62102CBE087E}" dt="2025-09-23T04:18:40.568" v="237" actId="1076"/>
        <pc:sldMkLst>
          <pc:docMk/>
          <pc:sldMk cId="3013482217" sldId="1002"/>
        </pc:sldMkLst>
        <pc:spChg chg="mod">
          <ac:chgData name="Hoiem, Derek W" userId="08a2a5d7-ecbe-4300-b3e9-ea7b21108f06" providerId="ADAL" clId="{56B97E5F-FBF2-4CA1-AC83-62102CBE087E}" dt="2025-09-23T04:18:27.720" v="229" actId="20577"/>
          <ac:spMkLst>
            <pc:docMk/>
            <pc:sldMk cId="3013482217" sldId="1002"/>
            <ac:spMk id="4" creationId="{69FCEEA4-4A5B-58BB-F4EB-59FB51A414D4}"/>
          </ac:spMkLst>
        </pc:spChg>
        <pc:picChg chg="del mod">
          <ac:chgData name="Hoiem, Derek W" userId="08a2a5d7-ecbe-4300-b3e9-ea7b21108f06" providerId="ADAL" clId="{56B97E5F-FBF2-4CA1-AC83-62102CBE087E}" dt="2025-09-23T04:18:36.445" v="234" actId="478"/>
          <ac:picMkLst>
            <pc:docMk/>
            <pc:sldMk cId="3013482217" sldId="1002"/>
            <ac:picMk id="5" creationId="{1BD54ECB-068B-693C-2EEA-D65A4F10111A}"/>
          </ac:picMkLst>
        </pc:picChg>
        <pc:picChg chg="add mod">
          <ac:chgData name="Hoiem, Derek W" userId="08a2a5d7-ecbe-4300-b3e9-ea7b21108f06" providerId="ADAL" clId="{56B97E5F-FBF2-4CA1-AC83-62102CBE087E}" dt="2025-09-23T04:18:40.568" v="237" actId="1076"/>
          <ac:picMkLst>
            <pc:docMk/>
            <pc:sldMk cId="3013482217" sldId="1002"/>
            <ac:picMk id="6" creationId="{998EF0F7-3C97-FE56-CAA5-6355EB4880B0}"/>
          </ac:picMkLst>
        </pc:picChg>
      </pc:sldChg>
      <pc:sldChg chg="modSp mod">
        <pc:chgData name="Hoiem, Derek W" userId="08a2a5d7-ecbe-4300-b3e9-ea7b21108f06" providerId="ADAL" clId="{56B97E5F-FBF2-4CA1-AC83-62102CBE087E}" dt="2025-09-22T21:20:40.986" v="191" actId="20577"/>
        <pc:sldMkLst>
          <pc:docMk/>
          <pc:sldMk cId="1956845155" sldId="1003"/>
        </pc:sldMkLst>
        <pc:spChg chg="mod">
          <ac:chgData name="Hoiem, Derek W" userId="08a2a5d7-ecbe-4300-b3e9-ea7b21108f06" providerId="ADAL" clId="{56B97E5F-FBF2-4CA1-AC83-62102CBE087E}" dt="2025-09-22T21:20:40.986" v="191" actId="20577"/>
          <ac:spMkLst>
            <pc:docMk/>
            <pc:sldMk cId="1956845155" sldId="1003"/>
            <ac:spMk id="3" creationId="{5EF6EC3A-DFBB-AC0D-5D92-8AE0235978CA}"/>
          </ac:spMkLst>
        </pc:spChg>
      </pc:sldChg>
    </pc:docChg>
  </pc:docChgLst>
  <pc:docChgLst>
    <pc:chgData name="Hoiem, Derek W" userId="08a2a5d7-ecbe-4300-b3e9-ea7b21108f06" providerId="ADAL" clId="{8D4B2591-7252-4DF4-B89F-A6325148250B}"/>
    <pc:docChg chg="undo custSel addSld delSld modSld">
      <pc:chgData name="Hoiem, Derek W" userId="08a2a5d7-ecbe-4300-b3e9-ea7b21108f06" providerId="ADAL" clId="{8D4B2591-7252-4DF4-B89F-A6325148250B}" dt="2024-09-20T22:20:57.362" v="662" actId="20577"/>
      <pc:docMkLst>
        <pc:docMk/>
      </pc:docMkLst>
      <pc:sldChg chg="del">
        <pc:chgData name="Hoiem, Derek W" userId="08a2a5d7-ecbe-4300-b3e9-ea7b21108f06" providerId="ADAL" clId="{8D4B2591-7252-4DF4-B89F-A6325148250B}" dt="2024-09-19T16:31:28.394" v="0" actId="47"/>
        <pc:sldMkLst>
          <pc:docMk/>
          <pc:sldMk cId="0" sldId="265"/>
        </pc:sldMkLst>
      </pc:sldChg>
      <pc:sldChg chg="del">
        <pc:chgData name="Hoiem, Derek W" userId="08a2a5d7-ecbe-4300-b3e9-ea7b21108f06" providerId="ADAL" clId="{8D4B2591-7252-4DF4-B89F-A6325148250B}" dt="2024-09-19T16:42:18.704" v="1" actId="47"/>
        <pc:sldMkLst>
          <pc:docMk/>
          <pc:sldMk cId="2007236865" sldId="997"/>
        </pc:sldMkLst>
      </pc:sldChg>
      <pc:sldChg chg="modSp new mod">
        <pc:chgData name="Hoiem, Derek W" userId="08a2a5d7-ecbe-4300-b3e9-ea7b21108f06" providerId="ADAL" clId="{8D4B2591-7252-4DF4-B89F-A6325148250B}" dt="2024-09-20T22:20:57.362" v="662" actId="20577"/>
        <pc:sldMkLst>
          <pc:docMk/>
          <pc:sldMk cId="1956845155" sldId="1003"/>
        </pc:sldMkLst>
      </pc:sldChg>
    </pc:docChg>
  </pc:docChgLst>
  <pc:docChgLst>
    <pc:chgData name="Hoiem, Derek W" userId="08a2a5d7-ecbe-4300-b3e9-ea7b21108f06" providerId="ADAL" clId="{021AD3E9-B624-417E-9836-A366FD7D05E6}"/>
    <pc:docChg chg="custSel addSld modSld">
      <pc:chgData name="Hoiem, Derek W" userId="08a2a5d7-ecbe-4300-b3e9-ea7b21108f06" providerId="ADAL" clId="{021AD3E9-B624-417E-9836-A366FD7D05E6}" dt="2024-09-20T00:43:47.137" v="39" actId="478"/>
      <pc:docMkLst>
        <pc:docMk/>
      </pc:docMkLst>
      <pc:sldChg chg="addSp delSp modSp mod">
        <pc:chgData name="Hoiem, Derek W" userId="08a2a5d7-ecbe-4300-b3e9-ea7b21108f06" providerId="ADAL" clId="{021AD3E9-B624-417E-9836-A366FD7D05E6}" dt="2024-09-20T00:42:56.452" v="28" actId="14100"/>
        <pc:sldMkLst>
          <pc:docMk/>
          <pc:sldMk cId="2169840859" sldId="996"/>
        </pc:sldMkLst>
      </pc:sldChg>
      <pc:sldChg chg="addSp delSp modSp new mod">
        <pc:chgData name="Hoiem, Derek W" userId="08a2a5d7-ecbe-4300-b3e9-ea7b21108f06" providerId="ADAL" clId="{021AD3E9-B624-417E-9836-A366FD7D05E6}" dt="2024-09-20T00:43:47.137" v="39" actId="478"/>
        <pc:sldMkLst>
          <pc:docMk/>
          <pc:sldMk cId="3013482217" sldId="100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6379A4-E3D8-4BFF-B335-84A42BDB90BB}" type="datetimeFigureOut">
              <a:rPr lang="en-US"/>
              <a:pPr>
                <a:defRPr/>
              </a:pPr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B94B3A-2FE2-4C1A-8A43-CDED18E15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3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FB9B5-3832-3EB3-C16D-063DF1F59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9D4C4F-0999-8EEC-87DF-682FE2F3AD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2D67DC-AFBC-F0CC-5D8A-127130453B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3A0F1-3403-1254-4181-315DA29AF4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3C2D44-F121-47D6-A190-82ED0ED0502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88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EAA61-3A26-DDB0-0FDE-89F0AD916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7B4ECA-72F1-4706-4356-71C22ED718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6CB08F-FCD6-C6BF-25CE-0A9AAF9E7A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C8177-C614-4113-8F6F-49DD7D8646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3C2D44-F121-47D6-A190-82ED0ED0502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27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DAD31-9927-091A-BBB6-4242CD7A6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91BA30-EA17-7536-1F8C-C391653A38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59C852-556E-853D-B7AD-EA0FF7EF62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A5B0A-AD32-704A-70DB-88E6A21DDA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3C2D44-F121-47D6-A190-82ED0ED0502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88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3C2D44-F121-47D6-A190-82ED0ED0502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31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expectation is a lower bound on the marginal probability of 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3C2D44-F121-47D6-A190-82ED0ED0502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02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expectation is a lower bound on the marginal probability of 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3C2D44-F121-47D6-A190-82ED0ED0502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02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DB59-9847-4CB0-83F0-A7D794EE9A4F}" type="datetimeFigureOut">
              <a:rPr lang="en-US"/>
              <a:pPr>
                <a:defRPr/>
              </a:pPr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8B48-BF4E-49AE-9E1F-7170C40F4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B33F-6BFD-4001-B747-0DC3428FE28C}" type="datetimeFigureOut">
              <a:rPr lang="en-US"/>
              <a:pPr>
                <a:defRPr/>
              </a:pPr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2E6C-4FFF-4E1B-AD2B-11442CEE8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FFEC-4831-46C6-A327-7BAF7D94ADE6}" type="datetimeFigureOut">
              <a:rPr lang="en-US"/>
              <a:pPr>
                <a:defRPr/>
              </a:pPr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E7E0-0D14-44D8-9313-41CECFC16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5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16E0-6A50-4836-B4F5-3524719C157E}" type="datetimeFigureOut">
              <a:rPr lang="en-US"/>
              <a:pPr>
                <a:defRPr/>
              </a:pPr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343F-BABC-41F6-9B0C-D812C1D8C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9210-9692-4612-B68C-365DB2DCEB60}" type="datetimeFigureOut">
              <a:rPr lang="en-US"/>
              <a:pPr>
                <a:defRPr/>
              </a:pPr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4632-D59F-418A-A674-10C96B10F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4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8997-0822-40EB-BD32-4D63A7ECDE75}" type="datetimeFigureOut">
              <a:rPr lang="en-US"/>
              <a:pPr>
                <a:defRPr/>
              </a:pPr>
              <a:t>9/22/2025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6A0E-5411-46C2-B90D-692530250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5DC6-C35C-4D7B-945F-1FFE93FDF03C}" type="datetimeFigureOut">
              <a:rPr lang="en-US"/>
              <a:pPr>
                <a:defRPr/>
              </a:pPr>
              <a:t>9/22/2025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2B30-C64E-44CD-9B62-28AA39DB0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5BE7-A753-49C8-8F67-2864F2426999}" type="datetimeFigureOut">
              <a:rPr lang="en-US"/>
              <a:pPr>
                <a:defRPr/>
              </a:pPr>
              <a:t>9/22/2025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E5C1-B568-4119-8891-941DF9CD8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5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695D-2A2C-4639-A181-438653FF3B45}" type="datetimeFigureOut">
              <a:rPr lang="en-US"/>
              <a:pPr>
                <a:defRPr/>
              </a:pPr>
              <a:t>9/22/2025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D524-F789-4380-A657-4CB0BC42E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1EB5-3BBD-4BFE-B3FA-132A5A21529B}" type="datetimeFigureOut">
              <a:rPr lang="en-US"/>
              <a:pPr>
                <a:defRPr/>
              </a:pPr>
              <a:t>9/22/2025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5C7D-ADCC-4C79-98CF-A8133849A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1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394C-40CA-49C5-92BA-47991F4D25CF}" type="datetimeFigureOut">
              <a:rPr lang="en-US"/>
              <a:pPr>
                <a:defRPr/>
              </a:pPr>
              <a:t>9/22/2025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A59F-F3EF-4649-A68C-8619606AB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9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C265AF-F096-4C65-BDFD-F4EDA2A4BE8F}" type="datetimeFigureOut">
              <a:rPr lang="en-US"/>
              <a:pPr>
                <a:defRPr/>
              </a:pPr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120C53-826E-4EE9-BE67-E92EA16E1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4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tinyurl.com/AML441-L9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4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36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10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colab.research.google.com/drive/1sutnFg-xe-IjgiY8qAJt5USf2MEBZS2L?usp=sharing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tinyurl.com/AML441-L9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theintelligenceofinformation.wordpress.com/2016/12/06/topic-modeling-latent-dirichlet-allocation-vs-correlation-explanation-alternativ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968EB073-27D4-42DD-B533-EFFE0B20B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803871" y="0"/>
            <a:ext cx="6388129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345DDD-8324-900B-8799-D5C4C5621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5735" y="640081"/>
            <a:ext cx="4806184" cy="363737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6000" dirty="0">
                <a:solidFill>
                  <a:schemeClr val="bg1"/>
                </a:solidFill>
              </a:rPr>
              <a:t>EM Algorithm</a:t>
            </a:r>
            <a:br>
              <a:rPr lang="en-US" sz="6000" dirty="0">
                <a:solidFill>
                  <a:schemeClr val="bg1"/>
                </a:solidFill>
              </a:rPr>
            </a:b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A543550-73A7-C84B-01CD-F58047D20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5735" y="4415883"/>
            <a:ext cx="4806184" cy="180203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l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2400">
                <a:solidFill>
                  <a:schemeClr val="bg1"/>
                </a:solidFill>
              </a:rPr>
              <a:t>Applied Machine Learning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Derek Hoiem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05388E-9844-B90B-A930-CB2EA1FE2DD7}"/>
              </a:ext>
            </a:extLst>
          </p:cNvPr>
          <p:cNvSpPr txBox="1"/>
          <p:nvPr/>
        </p:nvSpPr>
        <p:spPr>
          <a:xfrm>
            <a:off x="6069449" y="6550213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Dall-E</a:t>
            </a:r>
          </a:p>
        </p:txBody>
      </p:sp>
      <p:pic>
        <p:nvPicPr>
          <p:cNvPr id="3" name="Picture 2" descr="A picture containing pinwheel, vector graphics, colorful&#10;&#10;Description automatically generated">
            <a:extLst>
              <a:ext uri="{FF2B5EF4-FFF2-40B4-BE49-F238E27FC236}">
                <a16:creationId xmlns:a16="http://schemas.microsoft.com/office/drawing/2014/main" id="{DFFBEB82-6C46-77EC-F29C-52942102DA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71"/>
          <a:stretch/>
        </p:blipFill>
        <p:spPr>
          <a:xfrm>
            <a:off x="0" y="0"/>
            <a:ext cx="58038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9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E675D-A3D1-8BEF-6AE0-E896CD69A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Annotator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19582C-7C57-5F22-E045-2580DC817F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1066800"/>
                <a:ext cx="7924800" cy="57150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You hire annotators to label attractiveness of images. Some annotators do their best. Some are “bad” and assign random scores. </a:t>
                </a:r>
              </a:p>
              <a:p>
                <a:pPr marL="0" indent="0">
                  <a:buNone/>
                </a:pPr>
                <a:r>
                  <a:rPr lang="en-US" dirty="0"/>
                  <a:t>Goal: We want to estimate the average score of good annotators for each image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Assumptions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/>
                  <a:t>Bad annotators are always bad. Good annotators are always good.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/>
                  <a:t>For each image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the scores from good annotators follow a Gaussian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𝑖𝑎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𝑖𝑎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dirty="0"/>
              </a:p>
              <a:p>
                <a:pPr marL="914400" lvl="1" indent="-514350">
                  <a:buFont typeface="+mj-lt"/>
                  <a:buAutoNum type="arabicPeriod" startAt="3"/>
                </a:pPr>
                <a:r>
                  <a:rPr lang="en-US" dirty="0"/>
                  <a:t>The scores from bad annotators always follow a uniform distribution</a:t>
                </a:r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𝑖𝑎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US" dirty="0"/>
                  <a:t> 	(scores range from 0 to 1)</a:t>
                </a:r>
              </a:p>
              <a:p>
                <a:pPr marL="40005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19582C-7C57-5F22-E045-2580DC817F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066800"/>
                <a:ext cx="7924800" cy="5715000"/>
              </a:xfrm>
              <a:blipFill>
                <a:blip r:embed="rId2"/>
                <a:stretch>
                  <a:fillRect l="-1308" t="-1919" r="-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415CC2-2227-C23C-A819-0B6756700E71}"/>
                  </a:ext>
                </a:extLst>
              </p:cNvPr>
              <p:cNvSpPr txBox="1"/>
              <p:nvPr/>
            </p:nvSpPr>
            <p:spPr>
              <a:xfrm>
                <a:off x="8534400" y="2590800"/>
                <a:ext cx="3429000" cy="3970318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Notation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dirty="0"/>
                  <a:t>: score for image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by annotator </a:t>
                </a:r>
                <a:r>
                  <a:rPr lang="en-US" i="1" dirty="0"/>
                  <a:t>a</a:t>
                </a:r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US" dirty="0"/>
                  <a:t>: whether annotator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good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true mean score for image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standard deviation of true scores, same for each image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r>
                  <a:rPr lang="en-US" dirty="0"/>
                  <a:t>, prior probability that annotator is good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415CC2-2227-C23C-A819-0B6756700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0" y="2590800"/>
                <a:ext cx="3429000" cy="3970318"/>
              </a:xfrm>
              <a:prstGeom prst="rect">
                <a:avLst/>
              </a:prstGeom>
              <a:blipFill>
                <a:blip r:embed="rId3"/>
                <a:stretch>
                  <a:fillRect l="-1239" t="-613" r="-354" b="-1378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528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Latent Variable Problems: Bad Annotator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990601"/>
            <a:ext cx="7391400" cy="3124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/>
              <a:t>	Challenge: Figure out which annotators are good and estimate the true mean score for each image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Three steps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we knew which annotators were good, how would we estimate the score distribution for each image?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Given the distribution parameters, how do we compute the likelihood that an annotator is good?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can we get annotator labels and score models at once?</a:t>
            </a:r>
          </a:p>
          <a:p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46CBA32-7976-0944-E134-5FD89FE8AB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283566"/>
              </p:ext>
            </p:extLst>
          </p:nvPr>
        </p:nvGraphicFramePr>
        <p:xfrm>
          <a:off x="2057400" y="4453921"/>
          <a:ext cx="3204308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1077">
                  <a:extLst>
                    <a:ext uri="{9D8B030D-6E8A-4147-A177-3AD203B41FA5}">
                      <a16:colId xmlns:a16="http://schemas.microsoft.com/office/drawing/2014/main" val="852107533"/>
                    </a:ext>
                  </a:extLst>
                </a:gridCol>
                <a:gridCol w="801077">
                  <a:extLst>
                    <a:ext uri="{9D8B030D-6E8A-4147-A177-3AD203B41FA5}">
                      <a16:colId xmlns:a16="http://schemas.microsoft.com/office/drawing/2014/main" val="958179275"/>
                    </a:ext>
                  </a:extLst>
                </a:gridCol>
                <a:gridCol w="801077">
                  <a:extLst>
                    <a:ext uri="{9D8B030D-6E8A-4147-A177-3AD203B41FA5}">
                      <a16:colId xmlns:a16="http://schemas.microsoft.com/office/drawing/2014/main" val="110614343"/>
                    </a:ext>
                  </a:extLst>
                </a:gridCol>
                <a:gridCol w="801077">
                  <a:extLst>
                    <a:ext uri="{9D8B030D-6E8A-4147-A177-3AD203B41FA5}">
                      <a16:colId xmlns:a16="http://schemas.microsoft.com/office/drawing/2014/main" val="1688361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i=0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r>
                        <a:rPr lang="en-US" dirty="0"/>
                        <a:t>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r>
                        <a:rPr lang="en-US" dirty="0"/>
                        <a:t>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148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0.59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718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0.52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959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0.50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024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0.39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377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0.65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527300"/>
                  </a:ext>
                </a:extLst>
              </a:tr>
            </a:tbl>
          </a:graphicData>
        </a:graphic>
      </p:graphicFrame>
      <p:pic>
        <p:nvPicPr>
          <p:cNvPr id="2052" name="Picture 4">
            <a:extLst>
              <a:ext uri="{FF2B5EF4-FFF2-40B4-BE49-F238E27FC236}">
                <a16:creationId xmlns:a16="http://schemas.microsoft.com/office/drawing/2014/main" id="{E650D883-6F18-A935-69E2-31051C64A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3962400"/>
            <a:ext cx="3379749" cy="255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4A9F7D-C654-CE0B-8493-00B48C667365}"/>
              </a:ext>
            </a:extLst>
          </p:cNvPr>
          <p:cNvSpPr txBox="1"/>
          <p:nvPr/>
        </p:nvSpPr>
        <p:spPr>
          <a:xfrm>
            <a:off x="6924329" y="6462028"/>
            <a:ext cx="1029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 Index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C6E28A-A60D-1334-CEC8-7460049178C6}"/>
              </a:ext>
            </a:extLst>
          </p:cNvPr>
          <p:cNvSpPr txBox="1"/>
          <p:nvPr/>
        </p:nvSpPr>
        <p:spPr>
          <a:xfrm rot="16200000">
            <a:off x="4939098" y="5099801"/>
            <a:ext cx="1404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Annotated Scores</a:t>
            </a:r>
          </a:p>
        </p:txBody>
      </p:sp>
    </p:spTree>
    <p:extLst>
      <p:ext uri="{BB962C8B-B14F-4D97-AF65-F5344CB8AC3E}">
        <p14:creationId xmlns:p14="http://schemas.microsoft.com/office/powerpoint/2010/main" val="3918272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Maximum Likelihood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990601"/>
            <a:ext cx="7391400" cy="3124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If we knew which annotators were good, how would we estimate the score distribution for each image? </a:t>
            </a: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A52C20-58ED-C942-775A-FECFBEE3E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169" y="2362653"/>
            <a:ext cx="5268286" cy="17700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6F27CE-D7EE-B35D-2A4C-359137C2FDCA}"/>
              </a:ext>
            </a:extLst>
          </p:cNvPr>
          <p:cNvSpPr txBox="1"/>
          <p:nvPr/>
        </p:nvSpPr>
        <p:spPr>
          <a:xfrm>
            <a:off x="568274" y="4459512"/>
            <a:ext cx="3224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Scores are independent of each other, given the model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24577C-29FC-9BFB-B0F4-66851B4A2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378" y="5486853"/>
            <a:ext cx="5805182" cy="8892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5CAA50-1CD2-A739-4A5A-2097A30C4672}"/>
              </a:ext>
            </a:extLst>
          </p:cNvPr>
          <p:cNvSpPr txBox="1"/>
          <p:nvPr/>
        </p:nvSpPr>
        <p:spPr>
          <a:xfrm>
            <a:off x="1332429" y="5682733"/>
            <a:ext cx="2494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Model is Gaussian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DF470D-E37E-D0BA-22CC-8BD264873743}"/>
              </a:ext>
            </a:extLst>
          </p:cNvPr>
          <p:cNvSpPr txBox="1"/>
          <p:nvPr/>
        </p:nvSpPr>
        <p:spPr>
          <a:xfrm>
            <a:off x="609600" y="3243323"/>
            <a:ext cx="3224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Solve for parameters that maximize the data likelihood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7928EE-C31F-5108-B231-7396B0857845}"/>
              </a:ext>
            </a:extLst>
          </p:cNvPr>
          <p:cNvSpPr txBox="1"/>
          <p:nvPr/>
        </p:nvSpPr>
        <p:spPr>
          <a:xfrm>
            <a:off x="6705600" y="2334302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0376626-8F4F-450A-BFCA-F4FB0F899284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6469891" y="2795967"/>
            <a:ext cx="627804" cy="1781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F0CEA70-5434-B91A-FF88-777D51FBA509}"/>
                  </a:ext>
                </a:extLst>
              </p:cNvPr>
              <p:cNvSpPr txBox="1"/>
              <p:nvPr/>
            </p:nvSpPr>
            <p:spPr>
              <a:xfrm>
                <a:off x="9764618" y="2934480"/>
                <a:ext cx="21319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parameters for image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F0CEA70-5434-B91A-FF88-777D51FBA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4618" y="2934480"/>
                <a:ext cx="2131952" cy="830997"/>
              </a:xfrm>
              <a:prstGeom prst="rect">
                <a:avLst/>
              </a:prstGeom>
              <a:blipFill>
                <a:blip r:embed="rId4"/>
                <a:stretch>
                  <a:fillRect l="-4571"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EF95815-DD31-2556-5007-921F1CE9FE6B}"/>
              </a:ext>
            </a:extLst>
          </p:cNvPr>
          <p:cNvCxnSpPr>
            <a:cxnSpLocks/>
          </p:cNvCxnSpPr>
          <p:nvPr/>
        </p:nvCxnSpPr>
        <p:spPr>
          <a:xfrm flipH="1">
            <a:off x="8914876" y="3243323"/>
            <a:ext cx="776007" cy="3056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3F6470-202D-07F2-0B61-241BFDE15B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7378" y="4310837"/>
            <a:ext cx="4429387" cy="102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8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7" grpId="0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C245E8-77C0-15E1-BF04-85E1991A88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128"/>
          <a:stretch/>
        </p:blipFill>
        <p:spPr>
          <a:xfrm>
            <a:off x="5310930" y="2077336"/>
            <a:ext cx="6409189" cy="8388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2F1A03-CA95-7394-01D0-F80A6B360006}"/>
              </a:ext>
            </a:extLst>
          </p:cNvPr>
          <p:cNvSpPr txBox="1"/>
          <p:nvPr/>
        </p:nvSpPr>
        <p:spPr>
          <a:xfrm>
            <a:off x="984029" y="212467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Easier to take derivative of sum of logs than a product, and f(x) and log(f(x)) are always maximized by the same 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3C19BD-C6CA-C189-928B-3AA526F12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930" y="3251648"/>
            <a:ext cx="5268286" cy="9311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876F01-ED93-DCA5-08E8-AC106ECA829D}"/>
              </a:ext>
            </a:extLst>
          </p:cNvPr>
          <p:cNvSpPr txBox="1"/>
          <p:nvPr/>
        </p:nvSpPr>
        <p:spPr>
          <a:xfrm>
            <a:off x="984029" y="3536495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find max </a:t>
            </a:r>
            <a:r>
              <a:rPr lang="en-US" dirty="0" err="1"/>
              <a:t>wrt</a:t>
            </a:r>
            <a:r>
              <a:rPr lang="en-US" dirty="0"/>
              <a:t> a variable, set the partial derivative </a:t>
            </a:r>
            <a:r>
              <a:rPr lang="en-US" dirty="0" err="1"/>
              <a:t>wrt</a:t>
            </a:r>
            <a:r>
              <a:rPr lang="en-US" dirty="0"/>
              <a:t> that variable to 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7E31FE-8E69-00D9-0572-4D7CC220B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930" y="4683288"/>
            <a:ext cx="5771626" cy="8388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A696A5-B50F-CD4E-ACC4-ACAFCAC17DD4}"/>
              </a:ext>
            </a:extLst>
          </p:cNvPr>
          <p:cNvSpPr txBox="1"/>
          <p:nvPr/>
        </p:nvSpPr>
        <p:spPr>
          <a:xfrm>
            <a:off x="984029" y="4918072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 the math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51FA584-9FE2-F007-968B-C091647F4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0930" y="5777882"/>
            <a:ext cx="2181138" cy="6711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A0EB83-36DD-FBBE-8CA4-F84AC3EE3ADB}"/>
              </a:ext>
            </a:extLst>
          </p:cNvPr>
          <p:cNvSpPr txBox="1"/>
          <p:nvPr/>
        </p:nvSpPr>
        <p:spPr>
          <a:xfrm>
            <a:off x="984029" y="602265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Solve. M is number of “</a:t>
            </a:r>
            <a:r>
              <a:rPr lang="en-US" dirty="0" err="1"/>
              <a:t>a”s</a:t>
            </a:r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E5AD0C49-4FA4-ADD9-D5DA-4CB564BFB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for mean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50109AB-3CF5-BAB2-630B-B05B0A0BCD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0930" y="1074918"/>
            <a:ext cx="5805182" cy="88923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50A22C2-E6C6-1AE6-15BB-70459A0409F7}"/>
              </a:ext>
            </a:extLst>
          </p:cNvPr>
          <p:cNvSpPr/>
          <p:nvPr/>
        </p:nvSpPr>
        <p:spPr>
          <a:xfrm>
            <a:off x="8229600" y="2116822"/>
            <a:ext cx="3657600" cy="931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6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5" grpId="0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F0F6E-BB39-8052-5E18-2C3AE7D4B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for standard deviation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C456F3-6F78-1A7E-E0EF-04E72D72BA99}"/>
              </a:ext>
            </a:extLst>
          </p:cNvPr>
          <p:cNvSpPr txBox="1"/>
          <p:nvPr/>
        </p:nvSpPr>
        <p:spPr>
          <a:xfrm>
            <a:off x="304800" y="2690336"/>
            <a:ext cx="342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take partial derivative </a:t>
            </a:r>
            <a:r>
              <a:rPr lang="en-US" dirty="0" err="1"/>
              <a:t>wrt</a:t>
            </a:r>
            <a:r>
              <a:rPr lang="en-US" dirty="0"/>
              <a:t> sigma. Since sigma is the same for all images, we are now summing over all images and annotations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A5CE80-DF19-0775-56D6-EFC5AB607454}"/>
              </a:ext>
            </a:extLst>
          </p:cNvPr>
          <p:cNvSpPr txBox="1"/>
          <p:nvPr/>
        </p:nvSpPr>
        <p:spPr>
          <a:xfrm>
            <a:off x="304800" y="4891444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 is average squared difference from mean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4567E8-0A05-26A0-BBF1-46A07DEA0DCF}"/>
              </a:ext>
            </a:extLst>
          </p:cNvPr>
          <p:cNvGrpSpPr/>
          <p:nvPr/>
        </p:nvGrpSpPr>
        <p:grpSpPr>
          <a:xfrm>
            <a:off x="3979612" y="2895600"/>
            <a:ext cx="7617204" cy="2793534"/>
            <a:chOff x="3979612" y="2895600"/>
            <a:chExt cx="7617204" cy="279353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D7E0359-44FF-DD92-3A3B-405F5E862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79612" y="2895600"/>
              <a:ext cx="7617204" cy="279353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B27F2E4-A1E3-EF76-5210-A50DF36B3C00}"/>
                </a:ext>
              </a:extLst>
            </p:cNvPr>
            <p:cNvSpPr txBox="1"/>
            <p:nvPr/>
          </p:nvSpPr>
          <p:spPr>
            <a:xfrm>
              <a:off x="4724400" y="4953000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3969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82D2A-23FB-A621-5FFF-4A5F3E043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MLE in code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3796173-E7D7-9E15-DF92-FAB7C840F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55" y="3898557"/>
            <a:ext cx="3393552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CAA3CA-B39B-E140-4BD4-8B9E371E5A8A}"/>
              </a:ext>
            </a:extLst>
          </p:cNvPr>
          <p:cNvSpPr txBox="1"/>
          <p:nvPr/>
        </p:nvSpPr>
        <p:spPr>
          <a:xfrm>
            <a:off x="1390355" y="6448425"/>
            <a:ext cx="1029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 Index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00BA5D-01A1-10E9-34AE-5DC8D4264A87}"/>
              </a:ext>
            </a:extLst>
          </p:cNvPr>
          <p:cNvSpPr txBox="1"/>
          <p:nvPr/>
        </p:nvSpPr>
        <p:spPr>
          <a:xfrm rot="16200000">
            <a:off x="-545023" y="4981446"/>
            <a:ext cx="1404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Annotated Scores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448E7B-46D6-02A6-FC8A-0170702BC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41024"/>
            <a:ext cx="2181138" cy="67111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5EB68D9-1723-F8C3-071E-C80F7FEBCABB}"/>
              </a:ext>
            </a:extLst>
          </p:cNvPr>
          <p:cNvGrpSpPr/>
          <p:nvPr/>
        </p:nvGrpSpPr>
        <p:grpSpPr>
          <a:xfrm>
            <a:off x="3886200" y="1170416"/>
            <a:ext cx="7617204" cy="812334"/>
            <a:chOff x="3979612" y="4876800"/>
            <a:chExt cx="7617204" cy="81233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0C47820-6737-FC61-AE54-998D21ED3C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0921"/>
            <a:stretch/>
          </p:blipFill>
          <p:spPr>
            <a:xfrm>
              <a:off x="3979612" y="4876800"/>
              <a:ext cx="7617204" cy="81233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8AE392F-1B65-73B5-13A4-24D1203CC298}"/>
                </a:ext>
              </a:extLst>
            </p:cNvPr>
            <p:cNvSpPr txBox="1"/>
            <p:nvPr/>
          </p:nvSpPr>
          <p:spPr>
            <a:xfrm>
              <a:off x="4724400" y="4953000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/>
                <a:t>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7D2FCC8-DA31-3D60-3297-53AC5632E550}"/>
              </a:ext>
            </a:extLst>
          </p:cNvPr>
          <p:cNvSpPr txBox="1"/>
          <p:nvPr/>
        </p:nvSpPr>
        <p:spPr>
          <a:xfrm>
            <a:off x="4374800" y="328469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Assuming all the scores are good (when they are not)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D18C44-F593-D2EB-7084-2C2FAA486B5C}"/>
              </a:ext>
            </a:extLst>
          </p:cNvPr>
          <p:cNvSpPr txBox="1"/>
          <p:nvPr/>
        </p:nvSpPr>
        <p:spPr>
          <a:xfrm>
            <a:off x="4419600" y="6479239"/>
            <a:ext cx="2648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(Green = true; red = prediction)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0C55674-35E0-CD7B-34B8-C7A8EAC267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845" y="2207295"/>
            <a:ext cx="7039957" cy="685896"/>
          </a:xfrm>
          <a:prstGeom prst="rect">
            <a:avLst/>
          </a:prstGeom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A00AD7CD-6530-48B5-0F12-4B4BF470B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823" y="3898557"/>
            <a:ext cx="3393553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FCCEC031-B018-D65D-8350-A11269215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759" y="3900712"/>
            <a:ext cx="3393554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B5EFE00-CD71-108B-1D3C-41A9FD9D0A8B}"/>
              </a:ext>
            </a:extLst>
          </p:cNvPr>
          <p:cNvSpPr txBox="1"/>
          <p:nvPr/>
        </p:nvSpPr>
        <p:spPr>
          <a:xfrm>
            <a:off x="8324113" y="328469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If we knew somehow which annotators are good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3020D8-E988-6C1B-7CAF-80B2DC80093A}"/>
              </a:ext>
            </a:extLst>
          </p:cNvPr>
          <p:cNvSpPr txBox="1"/>
          <p:nvPr/>
        </p:nvSpPr>
        <p:spPr>
          <a:xfrm>
            <a:off x="8153163" y="6460782"/>
            <a:ext cx="2648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(Green = true; red = prediction)</a:t>
            </a:r>
          </a:p>
        </p:txBody>
      </p:sp>
    </p:spTree>
    <p:extLst>
      <p:ext uri="{BB962C8B-B14F-4D97-AF65-F5344CB8AC3E}">
        <p14:creationId xmlns:p14="http://schemas.microsoft.com/office/powerpoint/2010/main" val="165521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Probabilistic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877653"/>
            <a:ext cx="7391400" cy="31242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400" dirty="0"/>
              <a:t> 	</a:t>
            </a:r>
          </a:p>
          <a:p>
            <a:pPr marL="0" indent="0">
              <a:buNone/>
            </a:pPr>
            <a:r>
              <a:rPr lang="en-US" sz="2400" dirty="0"/>
              <a:t>2. Given the distribution parameters, how do we compute the likelihood that an annotator is good?</a:t>
            </a:r>
          </a:p>
          <a:p>
            <a:endParaRPr lang="en-US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23CCD0C-C1D3-2A52-ECEC-AA4191365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09800"/>
            <a:ext cx="575263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70D233-08EF-595E-1BC4-6981A93C5E6B}"/>
              </a:ext>
            </a:extLst>
          </p:cNvPr>
          <p:cNvSpPr txBox="1"/>
          <p:nvPr/>
        </p:nvSpPr>
        <p:spPr>
          <a:xfrm>
            <a:off x="516275" y="3330744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 annotators</a:t>
            </a:r>
          </a:p>
          <a:p>
            <a:r>
              <a:rPr lang="en-US" dirty="0"/>
              <a:t>(red, orange, blue)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FCB2D3F-8A69-3AC9-FB88-073BD8815D39}"/>
              </a:ext>
            </a:extLst>
          </p:cNvPr>
          <p:cNvCxnSpPr>
            <a:cxnSpLocks/>
          </p:cNvCxnSpPr>
          <p:nvPr/>
        </p:nvCxnSpPr>
        <p:spPr>
          <a:xfrm flipV="1">
            <a:off x="2514600" y="3276600"/>
            <a:ext cx="1280984" cy="215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E3E2FB-4171-2118-2D00-1A1B996A3BCF}"/>
              </a:ext>
            </a:extLst>
          </p:cNvPr>
          <p:cNvCxnSpPr>
            <a:cxnSpLocks/>
          </p:cNvCxnSpPr>
          <p:nvPr/>
        </p:nvCxnSpPr>
        <p:spPr>
          <a:xfrm flipV="1">
            <a:off x="2530792" y="3407545"/>
            <a:ext cx="1280984" cy="123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A4C1FF6-FC9F-034F-8C71-9C654AC8E33D}"/>
              </a:ext>
            </a:extLst>
          </p:cNvPr>
          <p:cNvCxnSpPr>
            <a:cxnSpLocks/>
          </p:cNvCxnSpPr>
          <p:nvPr/>
        </p:nvCxnSpPr>
        <p:spPr>
          <a:xfrm flipV="1">
            <a:off x="2514600" y="3148913"/>
            <a:ext cx="1280984" cy="280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472AF59-B4A9-02D9-8CAF-22B684969AB9}"/>
              </a:ext>
            </a:extLst>
          </p:cNvPr>
          <p:cNvSpPr txBox="1"/>
          <p:nvPr/>
        </p:nvSpPr>
        <p:spPr>
          <a:xfrm>
            <a:off x="9141434" y="3469244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Bad annotators</a:t>
            </a:r>
          </a:p>
          <a:p>
            <a:r>
              <a:rPr lang="en-US" dirty="0"/>
              <a:t>(green, purple)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1F2F6B1-6420-5483-9D3D-278E8E5BB247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7848600" y="3792410"/>
            <a:ext cx="1292834" cy="207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ABCE0C6-0555-E7CE-A5AD-3023CDAC8561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8220438" y="3592211"/>
            <a:ext cx="920996" cy="200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A47AFE4-53D4-7F76-A462-9BBF76768499}"/>
              </a:ext>
            </a:extLst>
          </p:cNvPr>
          <p:cNvSpPr txBox="1"/>
          <p:nvPr/>
        </p:nvSpPr>
        <p:spPr>
          <a:xfrm>
            <a:off x="8915400" y="5639337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Note: In this example, I know what is good and bad because I made up the scores, but otherwise it wouldn’t be obvious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Inference (general case)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	Given the model parameters, compute the likelihood that a particular model generated a sample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220980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component or label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2286000" y="2667000"/>
            <a:ext cx="3048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0516" name="Object 4"/>
          <p:cNvGraphicFramePr>
            <a:graphicFrameLocks noChangeAspect="1"/>
          </p:cNvGraphicFramePr>
          <p:nvPr/>
        </p:nvGraphicFramePr>
        <p:xfrm>
          <a:off x="2039816" y="2842968"/>
          <a:ext cx="241776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28520" imgH="228600" progId="Equation.3">
                  <p:embed/>
                </p:oleObj>
              </mc:Choice>
              <mc:Fallback>
                <p:oleObj name="Equation" r:id="rId2" imgW="1028520" imgH="228600" progId="Equation.3">
                  <p:embed/>
                  <p:pic>
                    <p:nvPicPr>
                      <p:cNvPr id="3205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9816" y="2842968"/>
                        <a:ext cx="2417763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69EC7C3-17C5-C9C9-11F0-B7B1A99FD9E5}"/>
              </a:ext>
            </a:extLst>
          </p:cNvPr>
          <p:cNvSpPr txBox="1"/>
          <p:nvPr/>
        </p:nvSpPr>
        <p:spPr>
          <a:xfrm>
            <a:off x="5410200" y="297837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z</a:t>
            </a:r>
            <a:r>
              <a:rPr lang="en-US" baseline="-25000" dirty="0" err="1"/>
              <a:t>n</a:t>
            </a:r>
            <a:r>
              <a:rPr lang="en-US" dirty="0"/>
              <a:t> is the unknown label of data point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6BDE3F-7A83-80A6-EBE3-AD3130518036}"/>
                  </a:ext>
                </a:extLst>
              </p:cNvPr>
              <p:cNvSpPr txBox="1"/>
              <p:nvPr/>
            </p:nvSpPr>
            <p:spPr>
              <a:xfrm>
                <a:off x="1371600" y="4871027"/>
                <a:ext cx="8218725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General strategy: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want to know </a:t>
                </a:r>
              </a:p>
              <a:p>
                <a:endParaRPr lang="en-US" dirty="0"/>
              </a:p>
              <a:p>
                <a:r>
                  <a:rPr lang="en-US" dirty="0"/>
                  <a:t>Use probability rules to get from what we know to what we want to know.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6BDE3F-7A83-80A6-EBE3-AD3130518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871027"/>
                <a:ext cx="8218725" cy="1477328"/>
              </a:xfrm>
              <a:prstGeom prst="rect">
                <a:avLst/>
              </a:prstGeom>
              <a:blipFill>
                <a:blip r:embed="rId4"/>
                <a:stretch>
                  <a:fillRect l="-593" t="-2066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id="{456DC0AA-D71F-FC7C-BB07-38A8535193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117894"/>
              </p:ext>
            </p:extLst>
          </p:nvPr>
        </p:nvGraphicFramePr>
        <p:xfrm>
          <a:off x="3300413" y="5335588"/>
          <a:ext cx="241776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28520" imgH="228600" progId="Equation.3">
                  <p:embed/>
                </p:oleObj>
              </mc:Choice>
              <mc:Fallback>
                <p:oleObj name="Equation" r:id="rId5" imgW="1028520" imgH="228600" progId="Equation.3">
                  <p:embed/>
                  <p:pic>
                    <p:nvPicPr>
                      <p:cNvPr id="9" name="Object 4">
                        <a:extLst>
                          <a:ext uri="{FF2B5EF4-FFF2-40B4-BE49-F238E27FC236}">
                            <a16:creationId xmlns:a16="http://schemas.microsoft.com/office/drawing/2014/main" id="{456DC0AA-D71F-FC7C-BB07-38A8535193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0413" y="5335588"/>
                        <a:ext cx="2417762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Inference (general case)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	Given the model parameters, compute the likelihood that a particular model generated a sample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220980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component or label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2286000" y="2667000"/>
            <a:ext cx="3048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0516" name="Object 4"/>
          <p:cNvGraphicFramePr>
            <a:graphicFrameLocks noChangeAspect="1"/>
          </p:cNvGraphicFramePr>
          <p:nvPr/>
        </p:nvGraphicFramePr>
        <p:xfrm>
          <a:off x="2032000" y="2640014"/>
          <a:ext cx="5283200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47840" imgH="431640" progId="Equation.3">
                  <p:embed/>
                </p:oleObj>
              </mc:Choice>
              <mc:Fallback>
                <p:oleObj name="Equation" r:id="rId2" imgW="2247840" imgH="431640" progId="Equation.3">
                  <p:embed/>
                  <p:pic>
                    <p:nvPicPr>
                      <p:cNvPr id="3205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2640014"/>
                        <a:ext cx="5283200" cy="1017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15DD282-F432-A3DC-853F-A010669694C5}"/>
              </a:ext>
            </a:extLst>
          </p:cNvPr>
          <p:cNvSpPr txBox="1"/>
          <p:nvPr/>
        </p:nvSpPr>
        <p:spPr>
          <a:xfrm>
            <a:off x="7543800" y="2964141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Rule of conditional probability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Inference (general case)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	Given the model parameters, compute the likelihood that a particular model generated a sample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220980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component or label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2286000" y="2667000"/>
            <a:ext cx="3048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0516" name="Object 4"/>
          <p:cNvGraphicFramePr>
            <a:graphicFrameLocks noChangeAspect="1"/>
          </p:cNvGraphicFramePr>
          <p:nvPr/>
        </p:nvGraphicFramePr>
        <p:xfrm>
          <a:off x="2032000" y="2640014"/>
          <a:ext cx="5283200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47840" imgH="431640" progId="Equation.3">
                  <p:embed/>
                </p:oleObj>
              </mc:Choice>
              <mc:Fallback>
                <p:oleObj name="Equation" r:id="rId2" imgW="2247840" imgH="431640" progId="Equation.3">
                  <p:embed/>
                  <p:pic>
                    <p:nvPicPr>
                      <p:cNvPr id="3205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2640014"/>
                        <a:ext cx="5283200" cy="1017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0518" name="Object 6"/>
          <p:cNvGraphicFramePr>
            <a:graphicFrameLocks noChangeAspect="1"/>
          </p:cNvGraphicFramePr>
          <p:nvPr/>
        </p:nvGraphicFramePr>
        <p:xfrm>
          <a:off x="4473576" y="3886201"/>
          <a:ext cx="3222625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71600" imgH="533160" progId="Equation.3">
                  <p:embed/>
                </p:oleObj>
              </mc:Choice>
              <mc:Fallback>
                <p:oleObj name="Equation" r:id="rId4" imgW="1371600" imgH="533160" progId="Equation.3">
                  <p:embed/>
                  <p:pic>
                    <p:nvPicPr>
                      <p:cNvPr id="3205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3576" y="3886201"/>
                        <a:ext cx="3222625" cy="1255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8BAB4A5-D3EA-265D-5930-4D0AAF32420A}"/>
              </a:ext>
            </a:extLst>
          </p:cNvPr>
          <p:cNvSpPr txBox="1"/>
          <p:nvPr/>
        </p:nvSpPr>
        <p:spPr>
          <a:xfrm>
            <a:off x="8153400" y="4419600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Law of total probability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BBE25-6360-6F01-344C-65E6354CA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6EC3A-DFBB-AC0D-5D92-8AE023597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Sept 29: HW2 due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Oct 2: Optional review (no lecture – just individual help)</a:t>
            </a:r>
          </a:p>
          <a:p>
            <a:endParaRPr lang="en-US" dirty="0"/>
          </a:p>
          <a:p>
            <a:r>
              <a:rPr lang="en-US" dirty="0"/>
              <a:t>Oct 2-6: Exam 1 at CBTF (see pinned </a:t>
            </a:r>
            <a:r>
              <a:rPr lang="en-US" dirty="0" err="1"/>
              <a:t>CampusWire</a:t>
            </a:r>
            <a:r>
              <a:rPr lang="en-US" dirty="0"/>
              <a:t> post)</a:t>
            </a:r>
          </a:p>
          <a:p>
            <a:pPr lvl="1"/>
            <a:r>
              <a:rPr lang="en-US" dirty="0"/>
              <a:t>Can reserve time now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845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Inference (general case)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	Given the model parameters, compute the likelihood that a particular model generated a sample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220980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component or label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2286000" y="2667000"/>
            <a:ext cx="3048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0516" name="Object 4"/>
          <p:cNvGraphicFramePr>
            <a:graphicFrameLocks noChangeAspect="1"/>
          </p:cNvGraphicFramePr>
          <p:nvPr/>
        </p:nvGraphicFramePr>
        <p:xfrm>
          <a:off x="2032000" y="2640014"/>
          <a:ext cx="5283200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47840" imgH="431640" progId="Equation.3">
                  <p:embed/>
                </p:oleObj>
              </mc:Choice>
              <mc:Fallback>
                <p:oleObj name="Equation" r:id="rId2" imgW="2247840" imgH="431640" progId="Equation.3">
                  <p:embed/>
                  <p:pic>
                    <p:nvPicPr>
                      <p:cNvPr id="3205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2640014"/>
                        <a:ext cx="5283200" cy="1017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0517" name="Object 5"/>
          <p:cNvGraphicFramePr>
            <a:graphicFrameLocks noChangeAspect="1"/>
          </p:cNvGraphicFramePr>
          <p:nvPr/>
        </p:nvGraphicFramePr>
        <p:xfrm>
          <a:off x="4421188" y="5373688"/>
          <a:ext cx="5103812" cy="125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71520" imgH="533160" progId="Equation.3">
                  <p:embed/>
                </p:oleObj>
              </mc:Choice>
              <mc:Fallback>
                <p:oleObj name="Equation" r:id="rId4" imgW="2171520" imgH="533160" progId="Equation.3">
                  <p:embed/>
                  <p:pic>
                    <p:nvPicPr>
                      <p:cNvPr id="3205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188" y="5373688"/>
                        <a:ext cx="5103812" cy="1255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29" name="Object 5"/>
          <p:cNvGraphicFramePr>
            <a:graphicFrameLocks noChangeAspect="1"/>
          </p:cNvGraphicFramePr>
          <p:nvPr/>
        </p:nvGraphicFramePr>
        <p:xfrm>
          <a:off x="4473576" y="3886201"/>
          <a:ext cx="3222625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71600" imgH="533160" progId="Equation.3">
                  <p:embed/>
                </p:oleObj>
              </mc:Choice>
              <mc:Fallback>
                <p:oleObj name="Equation" r:id="rId6" imgW="1371600" imgH="533160" progId="Equation.3">
                  <p:embed/>
                  <p:pic>
                    <p:nvPicPr>
                      <p:cNvPr id="3338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3576" y="3886201"/>
                        <a:ext cx="3222625" cy="1255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69FC2BF-F2BA-DB4C-1D34-0BC145A75979}"/>
              </a:ext>
            </a:extLst>
          </p:cNvPr>
          <p:cNvSpPr txBox="1"/>
          <p:nvPr/>
        </p:nvSpPr>
        <p:spPr>
          <a:xfrm>
            <a:off x="9677400" y="5556032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Chain rule of probability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Inference for Annotator Labels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F82699-EE22-3177-DBCA-F37287E47B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𝑖𝑎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nary>
                  </m:oMath>
                </a14:m>
                <a:r>
                  <a:rPr lang="en-US" b="0" dirty="0"/>
                  <a:t> (normal pdf)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r>
                  <a:rPr lang="en-US" b="0" dirty="0"/>
                  <a:t>  (uniform)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b="0" dirty="0"/>
                  <a:t> (prior)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F82699-EE22-3177-DBCA-F37287E47B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07AF83C-0071-9AD1-2F53-F67AC61FE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724400"/>
            <a:ext cx="9831172" cy="182905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Dealing with Latent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990601"/>
            <a:ext cx="7391400" cy="3124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3. How can we get annotator labels and score models at once?</a:t>
            </a:r>
          </a:p>
          <a:p>
            <a:endParaRPr lang="en-US" sz="24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F6971BC-7815-A4D9-F5A7-4C96B3186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055" y="3154346"/>
            <a:ext cx="3379749" cy="255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CDEDA7-167C-F1D5-FAEF-0283A40090EA}"/>
              </a:ext>
            </a:extLst>
          </p:cNvPr>
          <p:cNvSpPr txBox="1"/>
          <p:nvPr/>
        </p:nvSpPr>
        <p:spPr>
          <a:xfrm>
            <a:off x="2499284" y="5653974"/>
            <a:ext cx="1029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 Index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8C981E-3890-F5A0-B7A2-F5BEE4125A2A}"/>
              </a:ext>
            </a:extLst>
          </p:cNvPr>
          <p:cNvSpPr txBox="1"/>
          <p:nvPr/>
        </p:nvSpPr>
        <p:spPr>
          <a:xfrm rot="16200000">
            <a:off x="514053" y="4291747"/>
            <a:ext cx="1404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Annotated Scores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EC0F991-FBE1-FACC-97DA-58F4F6AF81D0}"/>
              </a:ext>
            </a:extLst>
          </p:cNvPr>
          <p:cNvSpPr/>
          <p:nvPr/>
        </p:nvSpPr>
        <p:spPr>
          <a:xfrm>
            <a:off x="5181600" y="4191002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18B61FCD-4AEB-0B8C-91B2-BAFEF83FE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782" y="3091261"/>
            <a:ext cx="3393554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BF3140-E4AF-6BF9-7605-5421148848FA}"/>
              </a:ext>
            </a:extLst>
          </p:cNvPr>
          <p:cNvSpPr txBox="1"/>
          <p:nvPr/>
        </p:nvSpPr>
        <p:spPr>
          <a:xfrm>
            <a:off x="7124186" y="5651331"/>
            <a:ext cx="2648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(Green = true; red = prediction)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ED7406-F5F3-4DBD-F5A8-98A0F8870D37}"/>
              </a:ext>
            </a:extLst>
          </p:cNvPr>
          <p:cNvSpPr txBox="1"/>
          <p:nvPr/>
        </p:nvSpPr>
        <p:spPr>
          <a:xfrm>
            <a:off x="7142225" y="6368534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 annotators: 0, 1, 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B046B7-DA8F-055F-4135-32BED18160D9}"/>
              </a:ext>
            </a:extLst>
          </p:cNvPr>
          <p:cNvSpPr txBox="1"/>
          <p:nvPr/>
        </p:nvSpPr>
        <p:spPr>
          <a:xfrm>
            <a:off x="7373058" y="2616367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Estimated scores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49BF8-8CBE-7262-9708-C2901FDEF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3BA9C-235F-FBD6-C38C-121254892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029200"/>
            <a:ext cx="10972800" cy="16303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After this:</a:t>
            </a:r>
          </a:p>
          <a:p>
            <a:pPr lvl="1"/>
            <a:r>
              <a:rPr lang="en-US" dirty="0"/>
              <a:t>Intuitive solution to solving for parameters and latent variables</a:t>
            </a:r>
          </a:p>
          <a:p>
            <a:pPr lvl="1"/>
            <a:r>
              <a:rPr lang="en-US" dirty="0"/>
              <a:t>Derive that the intuitive solution is correct</a:t>
            </a:r>
          </a:p>
          <a:p>
            <a:pPr lvl="1"/>
            <a:r>
              <a:rPr lang="en-US" dirty="0"/>
              <a:t>Demo for the untrustworthy annotator problem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EC7103-82BA-7EA1-37A9-E552A71155C7}"/>
              </a:ext>
            </a:extLst>
          </p:cNvPr>
          <p:cNvSpPr txBox="1"/>
          <p:nvPr/>
        </p:nvSpPr>
        <p:spPr>
          <a:xfrm>
            <a:off x="2686334" y="130314"/>
            <a:ext cx="70877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hlinkClick r:id="rId2"/>
              </a:rPr>
              <a:t>https://tinyurl.com/AML441-L9</a:t>
            </a:r>
            <a:r>
              <a:rPr lang="en-US" sz="4000" dirty="0"/>
              <a:t> </a:t>
            </a:r>
          </a:p>
        </p:txBody>
      </p:sp>
      <p:pic>
        <p:nvPicPr>
          <p:cNvPr id="8" name="Picture 7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605D4D9D-3407-2DF0-E1E1-7404D5ED5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20449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40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Initialize parameters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the probability of each hidden variable given the current parameters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new parameters for each model, weighted by likelihood of hidden variables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Repeat 2-3 until convergence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Annotator Problem: Simple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Initialize parameters</a:t>
                </a:r>
              </a:p>
              <a:p>
                <a:pPr marL="857250" lvl="1" indent="-457200">
                  <a:buFontTx/>
                  <a:buChar char="-"/>
                </a:pPr>
                <a:r>
                  <a:rPr lang="en-US" dirty="0"/>
                  <a:t>Estimate parameters assuming all annotators are good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/>
                  <a:t>Compute likelihood of hidden variables for current parameters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 startAt="2"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/>
                  <a:t>Estimate new parameters for each model, weighted by likelihood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rabicPeriod" startAt="3"/>
                </a:pPr>
                <a:endParaRPr lang="en-US" dirty="0"/>
              </a:p>
              <a:p>
                <a:pPr marL="514350" indent="-514350">
                  <a:buFont typeface="+mj-lt"/>
                  <a:buAutoNum type="arabicPeriod" startAt="3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4" t="-1900" b="-1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EF7781C-27FC-4BAF-6A33-42FA37416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925605"/>
            <a:ext cx="2920845" cy="7843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616691-7807-B6CD-D7E8-CC111EDB2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00" y="6026541"/>
            <a:ext cx="713678" cy="8251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984D75-5F3D-FAA7-5C8C-8799EFDAE6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6976" y="6131454"/>
            <a:ext cx="1650380" cy="73598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9D41A55-244B-0C0F-A15D-3AE776A8D589}"/>
              </a:ext>
            </a:extLst>
          </p:cNvPr>
          <p:cNvGrpSpPr/>
          <p:nvPr/>
        </p:nvGrpSpPr>
        <p:grpSpPr>
          <a:xfrm>
            <a:off x="3352800" y="5851843"/>
            <a:ext cx="4632170" cy="901755"/>
            <a:chOff x="3352800" y="5851843"/>
            <a:chExt cx="4632170" cy="9017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18E8E43-ABF4-67BF-C5F5-CB1F6F302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52800" y="5851843"/>
              <a:ext cx="4632170" cy="90175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F0AC1D9-325F-231E-A7D2-D763DD2FB6F5}"/>
                </a:ext>
              </a:extLst>
            </p:cNvPr>
            <p:cNvSpPr txBox="1"/>
            <p:nvPr/>
          </p:nvSpPr>
          <p:spPr>
            <a:xfrm>
              <a:off x="3479060" y="6017697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^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9678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29C03-6EB5-F27E-54C2-689A3615A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0D4CD-7DFD-420D-F501-442BE866E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Expectation Maximization (EM)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4853" name="Object 5">
                <a:extLst>
                  <a:ext uri="{FF2B5EF4-FFF2-40B4-BE49-F238E27FC236}">
                    <a16:creationId xmlns:a16="http://schemas.microsoft.com/office/drawing/2014/main" id="{4D0C57A4-A0BD-9241-8FE8-E6C29DC06DB4}"/>
                  </a:ext>
                </a:extLst>
              </p:cNvPr>
              <p:cNvSpPr txBox="1"/>
              <p:nvPr/>
            </p:nvSpPr>
            <p:spPr bwMode="auto">
              <a:xfrm>
                <a:off x="7543800" y="2057400"/>
                <a:ext cx="9829800" cy="107950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  <m:r>
                            <a:rPr lang="en-US" sz="28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  <m:li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lim>
                      </m:limLow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4853" name="Object 5">
                <a:extLst>
                  <a:ext uri="{FF2B5EF4-FFF2-40B4-BE49-F238E27FC236}">
                    <a16:creationId xmlns:a16="http://schemas.microsoft.com/office/drawing/2014/main" id="{4D0C57A4-A0BD-9241-8FE8-E6C29DC06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43800" y="2057400"/>
                <a:ext cx="9829800" cy="10795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CEEF00B-61FF-F1A6-DC58-61AAD30D1E4F}"/>
              </a:ext>
            </a:extLst>
          </p:cNvPr>
          <p:cNvSpPr txBox="1"/>
          <p:nvPr/>
        </p:nvSpPr>
        <p:spPr>
          <a:xfrm>
            <a:off x="685800" y="1752600"/>
            <a:ext cx="6705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Goal: Solve for distribution parameters that maximize data likelihood.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06528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C0F59-6999-93BD-EE2B-C92A1EA56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44F94-E5EA-2977-EFBC-21717B65B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Expectation Maximization (EM)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4853" name="Object 5">
                <a:extLst>
                  <a:ext uri="{FF2B5EF4-FFF2-40B4-BE49-F238E27FC236}">
                    <a16:creationId xmlns:a16="http://schemas.microsoft.com/office/drawing/2014/main" id="{39E1750B-B0D5-D451-1F61-1E6D6FBEF87F}"/>
                  </a:ext>
                </a:extLst>
              </p:cNvPr>
              <p:cNvSpPr txBox="1"/>
              <p:nvPr/>
            </p:nvSpPr>
            <p:spPr bwMode="auto">
              <a:xfrm>
                <a:off x="7924800" y="2051871"/>
                <a:ext cx="9829800" cy="107950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  <m:r>
                            <a:rPr lang="en-US" sz="28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  <m:li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lim>
                      </m:limLow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4853" name="Object 5">
                <a:extLst>
                  <a:ext uri="{FF2B5EF4-FFF2-40B4-BE49-F238E27FC236}">
                    <a16:creationId xmlns:a16="http://schemas.microsoft.com/office/drawing/2014/main" id="{39E1750B-B0D5-D451-1F61-1E6D6FBEF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24800" y="2051871"/>
                <a:ext cx="9829800" cy="10795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89AB6A5-630F-5703-BD5C-5716C2C038F2}"/>
                  </a:ext>
                </a:extLst>
              </p:cNvPr>
              <p:cNvSpPr txBox="1"/>
              <p:nvPr/>
            </p:nvSpPr>
            <p:spPr>
              <a:xfrm>
                <a:off x="685800" y="1752600"/>
                <a:ext cx="67056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Goal: Solve for distribution parameters that maximize data likelihood. 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But we don’t know the distribution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, only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dirty="0" err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e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3200" dirty="0"/>
                  <a:t> for some latent variables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89AB6A5-630F-5703-BD5C-5716C2C03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752600"/>
                <a:ext cx="6705600" cy="3539430"/>
              </a:xfrm>
              <a:prstGeom prst="rect">
                <a:avLst/>
              </a:prstGeom>
              <a:blipFill>
                <a:blip r:embed="rId4"/>
                <a:stretch>
                  <a:fillRect l="-2364" t="-2241" r="-3545" b="-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1922B5-6EBA-F830-AB67-A7447450789B}"/>
                  </a:ext>
                </a:extLst>
              </p:cNvPr>
              <p:cNvSpPr txBox="1"/>
              <p:nvPr/>
            </p:nvSpPr>
            <p:spPr>
              <a:xfrm>
                <a:off x="7389607" y="3701058"/>
                <a:ext cx="5029200" cy="1135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  <m:r>
                            <a:rPr lang="en-US" sz="28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  <m:li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lim>
                      </m:limLow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𝐳</m:t>
                          </m:r>
                        </m:sub>
                        <m:sup/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𝐳</m:t>
                              </m:r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1922B5-6EBA-F830-AB67-A74474507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607" y="3701058"/>
                <a:ext cx="5029200" cy="11355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548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D1274-06AA-87A6-C9EF-A77FB4E95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9D7B5-E7B2-AE9C-6B83-BED792738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Expectation Maximization (EM)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4853" name="Object 5">
                <a:extLst>
                  <a:ext uri="{FF2B5EF4-FFF2-40B4-BE49-F238E27FC236}">
                    <a16:creationId xmlns:a16="http://schemas.microsoft.com/office/drawing/2014/main" id="{F3BA0E7F-3203-7C83-EF66-1C5E122DB824}"/>
                  </a:ext>
                </a:extLst>
              </p:cNvPr>
              <p:cNvSpPr txBox="1"/>
              <p:nvPr/>
            </p:nvSpPr>
            <p:spPr bwMode="auto">
              <a:xfrm>
                <a:off x="7924800" y="2051871"/>
                <a:ext cx="9829800" cy="107950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  <m:r>
                            <a:rPr lang="en-US" sz="28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  <m:li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lim>
                      </m:limLow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4853" name="Object 5">
                <a:extLst>
                  <a:ext uri="{FF2B5EF4-FFF2-40B4-BE49-F238E27FC236}">
                    <a16:creationId xmlns:a16="http://schemas.microsoft.com/office/drawing/2014/main" id="{F3BA0E7F-3203-7C83-EF66-1C5E122DB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24800" y="2051871"/>
                <a:ext cx="9829800" cy="10795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F06537E-AAC1-A81B-A1C2-D3CAB2295D3A}"/>
                  </a:ext>
                </a:extLst>
              </p:cNvPr>
              <p:cNvSpPr txBox="1"/>
              <p:nvPr/>
            </p:nvSpPr>
            <p:spPr>
              <a:xfrm>
                <a:off x="685800" y="1752600"/>
                <a:ext cx="67056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Goal: Solve for distribution parameters that maximize data likelihood. 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But we don’t know the distribution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, only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dirty="0" err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e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3200" dirty="0"/>
                  <a:t> for some latent variables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F06537E-AAC1-A81B-A1C2-D3CAB2295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752600"/>
                <a:ext cx="6705600" cy="3539430"/>
              </a:xfrm>
              <a:prstGeom prst="rect">
                <a:avLst/>
              </a:prstGeom>
              <a:blipFill>
                <a:blip r:embed="rId4"/>
                <a:stretch>
                  <a:fillRect l="-2364" t="-2241" r="-3545" b="-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EA55D9-C347-9B9E-22A3-472C6AC1F007}"/>
                  </a:ext>
                </a:extLst>
              </p:cNvPr>
              <p:cNvSpPr txBox="1"/>
              <p:nvPr/>
            </p:nvSpPr>
            <p:spPr>
              <a:xfrm>
                <a:off x="7389607" y="3701058"/>
                <a:ext cx="5029200" cy="1135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  <m:r>
                            <a:rPr lang="en-US" sz="28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  <m:li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lim>
                      </m:limLow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𝐳</m:t>
                          </m:r>
                        </m:sub>
                        <m:sup/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𝐳</m:t>
                              </m:r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EA55D9-C347-9B9E-22A3-472C6AC1F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607" y="3701058"/>
                <a:ext cx="5029200" cy="11355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6C30998-D66B-144A-A90E-DBCB7E4034DF}"/>
              </a:ext>
            </a:extLst>
          </p:cNvPr>
          <p:cNvSpPr txBox="1"/>
          <p:nvPr/>
        </p:nvSpPr>
        <p:spPr>
          <a:xfrm>
            <a:off x="652670" y="5563806"/>
            <a:ext cx="6400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Joint probability involves an intractable product of probabilities. Log it?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7CD21C-27FF-E0D1-D218-1FE1A2D0009B}"/>
                  </a:ext>
                </a:extLst>
              </p:cNvPr>
              <p:cNvSpPr txBox="1"/>
              <p:nvPr/>
            </p:nvSpPr>
            <p:spPr>
              <a:xfrm>
                <a:off x="6858000" y="5473077"/>
                <a:ext cx="5029200" cy="1135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  <m:r>
                            <a:rPr lang="en-US" sz="28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  <m:li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lim>
                      </m:limLow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𝐳</m:t>
                              </m:r>
                            </m:sub>
                            <m:sup/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𝐳</m:t>
                                  </m:r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7CD21C-27FF-E0D1-D218-1FE1A2D00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5473077"/>
                <a:ext cx="5029200" cy="11355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5439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Expectation Maximization (EM) Algorithm</a:t>
            </a:r>
          </a:p>
        </p:txBody>
      </p:sp>
      <p:graphicFrame>
        <p:nvGraphicFramePr>
          <p:cNvPr id="334853" name="Object 5"/>
          <p:cNvGraphicFramePr>
            <a:graphicFrameLocks noChangeAspect="1"/>
          </p:cNvGraphicFramePr>
          <p:nvPr/>
        </p:nvGraphicFramePr>
        <p:xfrm>
          <a:off x="4419601" y="1524000"/>
          <a:ext cx="43275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41400" imgH="457200" progId="Equation.3">
                  <p:embed/>
                </p:oleObj>
              </mc:Choice>
              <mc:Fallback>
                <p:oleObj name="Equation" r:id="rId3" imgW="1841400" imgH="457200" progId="Equation.3">
                  <p:embed/>
                  <p:pic>
                    <p:nvPicPr>
                      <p:cNvPr id="3348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1" y="1524000"/>
                        <a:ext cx="4327525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13125" y="1752601"/>
            <a:ext cx="1156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Goal: </a:t>
            </a:r>
          </a:p>
        </p:txBody>
      </p:sp>
      <p:graphicFrame>
        <p:nvGraphicFramePr>
          <p:cNvPr id="334854" name="Object 6"/>
          <p:cNvGraphicFramePr>
            <a:graphicFrameLocks noChangeAspect="1"/>
          </p:cNvGraphicFramePr>
          <p:nvPr/>
        </p:nvGraphicFramePr>
        <p:xfrm>
          <a:off x="3245412" y="4466510"/>
          <a:ext cx="286385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18960" imgH="215640" progId="Equation.3">
                  <p:embed/>
                </p:oleObj>
              </mc:Choice>
              <mc:Fallback>
                <p:oleObj name="Equation" r:id="rId5" imgW="1218960" imgH="215640" progId="Equation.3">
                  <p:embed/>
                  <p:pic>
                    <p:nvPicPr>
                      <p:cNvPr id="3348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5412" y="4466510"/>
                        <a:ext cx="2863850" cy="50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169213" y="3933111"/>
            <a:ext cx="2799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Jensen’s Inequality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91200" y="2971801"/>
            <a:ext cx="3676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Log of sums </a:t>
            </a:r>
            <a:r>
              <a:rPr lang="en-US" sz="2400" dirty="0">
                <a:sym typeface="Wingdings" pitchFamily="2" charset="2"/>
              </a:rPr>
              <a:t>is i</a:t>
            </a:r>
            <a:r>
              <a:rPr lang="en-US" sz="2400" dirty="0"/>
              <a:t>ntractable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6781800" y="2590800"/>
            <a:ext cx="3810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15855" y="5010871"/>
            <a:ext cx="63377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 concave functions f(x)</a:t>
            </a:r>
          </a:p>
          <a:p>
            <a:endParaRPr lang="en-US" sz="2000" dirty="0"/>
          </a:p>
          <a:p>
            <a:r>
              <a:rPr lang="en-US" sz="2000" dirty="0"/>
              <a:t>So we maximize the lower bound by maximizing a sum of logs instead of a log of sums!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13CA1-5719-9F1A-2AFA-FAF34377D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0640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I will describe three problems.  Think about what they have in common.</a:t>
            </a:r>
          </a:p>
        </p:txBody>
      </p:sp>
    </p:spTree>
    <p:extLst>
      <p:ext uri="{BB962C8B-B14F-4D97-AF65-F5344CB8AC3E}">
        <p14:creationId xmlns:p14="http://schemas.microsoft.com/office/powerpoint/2010/main" val="1846410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Expectation Maximization (EM)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98638"/>
            <a:ext cx="8229600" cy="51355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E-step: compute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M-step: solve</a:t>
            </a:r>
          </a:p>
        </p:txBody>
      </p:sp>
      <p:graphicFrame>
        <p:nvGraphicFramePr>
          <p:cNvPr id="334850" name="Object 2"/>
          <p:cNvGraphicFramePr>
            <a:graphicFrameLocks noChangeAspect="1"/>
          </p:cNvGraphicFramePr>
          <p:nvPr/>
        </p:nvGraphicFramePr>
        <p:xfrm>
          <a:off x="2667001" y="3017838"/>
          <a:ext cx="7612063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38200" imgH="342720" progId="Equation.3">
                  <p:embed/>
                </p:oleObj>
              </mc:Choice>
              <mc:Fallback>
                <p:oleObj name="Equation" r:id="rId3" imgW="3238200" imgH="342720" progId="Equation.3">
                  <p:embed/>
                  <p:pic>
                    <p:nvPicPr>
                      <p:cNvPr id="3348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1" y="3017838"/>
                        <a:ext cx="7612063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2" name="Object 4"/>
          <p:cNvGraphicFramePr>
            <a:graphicFrameLocks noChangeAspect="1"/>
          </p:cNvGraphicFramePr>
          <p:nvPr/>
        </p:nvGraphicFramePr>
        <p:xfrm>
          <a:off x="3073400" y="5380038"/>
          <a:ext cx="62992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79480" imgH="342720" progId="Equation.3">
                  <p:embed/>
                </p:oleObj>
              </mc:Choice>
              <mc:Fallback>
                <p:oleObj name="Equation" r:id="rId5" imgW="2679480" imgH="342720" progId="Equation.3">
                  <p:embed/>
                  <p:pic>
                    <p:nvPicPr>
                      <p:cNvPr id="3348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5380038"/>
                        <a:ext cx="629920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2743201" y="1048037"/>
          <a:ext cx="43275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41400" imgH="457200" progId="Equation.3">
                  <p:embed/>
                </p:oleObj>
              </mc:Choice>
              <mc:Fallback>
                <p:oleObj name="Equation" r:id="rId7" imgW="1841400" imgH="457200" progId="Equation.3">
                  <p:embed/>
                  <p:pic>
                    <p:nvPicPr>
                      <p:cNvPr id="1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1" y="1048037"/>
                        <a:ext cx="4327525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736725" y="1276638"/>
            <a:ext cx="1156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Goal: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Expectation Maximization (EM)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98638"/>
            <a:ext cx="8229600" cy="51355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E-step: compute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M-step: solve</a:t>
            </a:r>
          </a:p>
        </p:txBody>
      </p:sp>
      <p:graphicFrame>
        <p:nvGraphicFramePr>
          <p:cNvPr id="334850" name="Object 2"/>
          <p:cNvGraphicFramePr>
            <a:graphicFrameLocks noChangeAspect="1"/>
          </p:cNvGraphicFramePr>
          <p:nvPr/>
        </p:nvGraphicFramePr>
        <p:xfrm>
          <a:off x="2667001" y="3017838"/>
          <a:ext cx="7612063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38200" imgH="342720" progId="Equation.3">
                  <p:embed/>
                </p:oleObj>
              </mc:Choice>
              <mc:Fallback>
                <p:oleObj name="Equation" r:id="rId3" imgW="3238200" imgH="342720" progId="Equation.3">
                  <p:embed/>
                  <p:pic>
                    <p:nvPicPr>
                      <p:cNvPr id="3348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1" y="3017838"/>
                        <a:ext cx="7612063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2" name="Object 4"/>
          <p:cNvGraphicFramePr>
            <a:graphicFrameLocks noChangeAspect="1"/>
          </p:cNvGraphicFramePr>
          <p:nvPr/>
        </p:nvGraphicFramePr>
        <p:xfrm>
          <a:off x="3073400" y="5380038"/>
          <a:ext cx="62992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79480" imgH="342720" progId="Equation.3">
                  <p:embed/>
                </p:oleObj>
              </mc:Choice>
              <mc:Fallback>
                <p:oleObj name="Equation" r:id="rId5" imgW="2679480" imgH="342720" progId="Equation.3">
                  <p:embed/>
                  <p:pic>
                    <p:nvPicPr>
                      <p:cNvPr id="3348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5380038"/>
                        <a:ext cx="629920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2743201" y="1048037"/>
          <a:ext cx="43275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41400" imgH="457200" progId="Equation.3">
                  <p:embed/>
                </p:oleObj>
              </mc:Choice>
              <mc:Fallback>
                <p:oleObj name="Equation" r:id="rId7" imgW="1841400" imgH="457200" progId="Equation.3">
                  <p:embed/>
                  <p:pic>
                    <p:nvPicPr>
                      <p:cNvPr id="1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1" y="1048037"/>
                        <a:ext cx="4327525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736725" y="1276638"/>
            <a:ext cx="1156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Goal: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543800" y="1351824"/>
          <a:ext cx="286385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18960" imgH="215640" progId="Equation.3">
                  <p:embed/>
                </p:oleObj>
              </mc:Choice>
              <mc:Fallback>
                <p:oleObj name="Equation" r:id="rId9" imgW="1218960" imgH="21564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1351824"/>
                        <a:ext cx="2863850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05200" y="653534"/>
            <a:ext cx="3860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 of expectation of p(</a:t>
            </a:r>
            <a:r>
              <a:rPr lang="en-US" dirty="0" err="1"/>
              <a:t>x|z</a:t>
            </a:r>
            <a:r>
              <a:rPr lang="en-US" dirty="0"/>
              <a:t>) over p(z)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0200" y="2318266"/>
            <a:ext cx="4976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expectation of log of P(</a:t>
            </a:r>
            <a:r>
              <a:rPr lang="en-US" dirty="0" err="1"/>
              <a:t>x|z</a:t>
            </a:r>
            <a:r>
              <a:rPr lang="en-US" dirty="0"/>
              <a:t>) over estimated P(z)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72000" y="1010020"/>
            <a:ext cx="152400" cy="2402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341119" y="2687598"/>
            <a:ext cx="76200" cy="2402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55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7BA30-A9E4-862A-4E2E-9B9F331E7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46" y="45720"/>
            <a:ext cx="3733800" cy="914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EM for Annotator Problem: </a:t>
            </a:r>
            <a:r>
              <a:rPr lang="en-US" sz="4000" b="1" dirty="0"/>
              <a:t>E-Step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9AC996-3B6E-5931-CBD5-E5B82EF79F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333"/>
          <a:stretch/>
        </p:blipFill>
        <p:spPr>
          <a:xfrm>
            <a:off x="4191000" y="0"/>
            <a:ext cx="4833963" cy="1828800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A520C910-792F-C33D-5A69-09CA77F7585C}"/>
              </a:ext>
            </a:extLst>
          </p:cNvPr>
          <p:cNvSpPr/>
          <p:nvPr/>
        </p:nvSpPr>
        <p:spPr>
          <a:xfrm>
            <a:off x="8686800" y="181697"/>
            <a:ext cx="3505200" cy="1723303"/>
          </a:xfrm>
          <a:prstGeom prst="cloudCallout">
            <a:avLst>
              <a:gd name="adj1" fmla="val -92392"/>
              <a:gd name="adj2" fmla="val 246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These sums over all combinations of </a:t>
            </a:r>
            <a:r>
              <a:rPr lang="en-US" b="1" dirty="0">
                <a:solidFill>
                  <a:sysClr val="windowText" lastClr="000000"/>
                </a:solidFill>
              </a:rPr>
              <a:t>z</a:t>
            </a:r>
            <a:r>
              <a:rPr lang="en-US" dirty="0">
                <a:solidFill>
                  <a:sysClr val="windowText" lastClr="000000"/>
                </a:solidFill>
              </a:rPr>
              <a:t> and joint probabilities are complicated!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008BF245-AFF7-C6DF-49AB-EDDC86C85E5C}"/>
              </a:ext>
            </a:extLst>
          </p:cNvPr>
          <p:cNvSpPr/>
          <p:nvPr/>
        </p:nvSpPr>
        <p:spPr>
          <a:xfrm>
            <a:off x="8305800" y="2086697"/>
            <a:ext cx="3505200" cy="1723303"/>
          </a:xfrm>
          <a:prstGeom prst="cloudCallout">
            <a:avLst>
              <a:gd name="adj1" fmla="val -81155"/>
              <a:gd name="adj2" fmla="val -7901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First, let’s expand the joint probabilities</a:t>
            </a:r>
          </a:p>
        </p:txBody>
      </p:sp>
    </p:spTree>
    <p:extLst>
      <p:ext uri="{BB962C8B-B14F-4D97-AF65-F5344CB8AC3E}">
        <p14:creationId xmlns:p14="http://schemas.microsoft.com/office/powerpoint/2010/main" val="1808935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7BA30-A9E4-862A-4E2E-9B9F331E7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46" y="45720"/>
            <a:ext cx="3733800" cy="914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EM for Annotator Problem: E-Step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9AC996-3B6E-5931-CBD5-E5B82EF79F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667"/>
          <a:stretch/>
        </p:blipFill>
        <p:spPr>
          <a:xfrm>
            <a:off x="4191000" y="0"/>
            <a:ext cx="4833963" cy="2971800"/>
          </a:xfrm>
          <a:prstGeom prst="rect">
            <a:avLst/>
          </a:prstGeom>
        </p:spPr>
      </p:pic>
      <p:sp>
        <p:nvSpPr>
          <p:cNvPr id="3" name="Left Brace 2">
            <a:extLst>
              <a:ext uri="{FF2B5EF4-FFF2-40B4-BE49-F238E27FC236}">
                <a16:creationId xmlns:a16="http://schemas.microsoft.com/office/drawing/2014/main" id="{3CDD0772-8C9D-466B-49A9-EBAD6B59A710}"/>
              </a:ext>
            </a:extLst>
          </p:cNvPr>
          <p:cNvSpPr/>
          <p:nvPr/>
        </p:nvSpPr>
        <p:spPr>
          <a:xfrm>
            <a:off x="3443068" y="1833489"/>
            <a:ext cx="533400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1EE341-5480-A56D-9A1A-98C9D8423852}"/>
              </a:ext>
            </a:extLst>
          </p:cNvPr>
          <p:cNvSpPr txBox="1"/>
          <p:nvPr/>
        </p:nvSpPr>
        <p:spPr>
          <a:xfrm>
            <a:off x="633046" y="1676400"/>
            <a:ext cx="2771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Write joint as product of individual</a:t>
            </a:r>
          </a:p>
          <a:p>
            <a:endParaRPr lang="en-US" dirty="0"/>
          </a:p>
          <a:p>
            <a:r>
              <a:rPr lang="en-US" dirty="0"/>
              <a:t>Log of product is sum of logs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2DA4D9D1-2699-20D4-B9BF-900BDE36C25C}"/>
              </a:ext>
            </a:extLst>
          </p:cNvPr>
          <p:cNvSpPr/>
          <p:nvPr/>
        </p:nvSpPr>
        <p:spPr>
          <a:xfrm>
            <a:off x="8382000" y="3429000"/>
            <a:ext cx="3505200" cy="1723303"/>
          </a:xfrm>
          <a:prstGeom prst="cloudCallout">
            <a:avLst>
              <a:gd name="adj1" fmla="val -81155"/>
              <a:gd name="adj2" fmla="val -7901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Now I want to deal with this joint </a:t>
            </a:r>
            <a:r>
              <a:rPr lang="en-US" b="1" dirty="0">
                <a:solidFill>
                  <a:sysClr val="windowText" lastClr="000000"/>
                </a:solidFill>
              </a:rPr>
              <a:t>z</a:t>
            </a:r>
            <a:r>
              <a:rPr lang="en-US" dirty="0">
                <a:solidFill>
                  <a:sysClr val="windowText" lastClr="000000"/>
                </a:solidFill>
              </a:rPr>
              <a:t> and complex sum over </a:t>
            </a:r>
            <a:r>
              <a:rPr lang="en-US" b="1" dirty="0">
                <a:solidFill>
                  <a:sysClr val="windowText" lastClr="000000"/>
                </a:solidFill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188185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7BA30-A9E4-862A-4E2E-9B9F331E7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46" y="45720"/>
            <a:ext cx="3733800" cy="914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EM for Annotator Problem: E-Step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9AC996-3B6E-5931-CBD5-E5B82EF79F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000"/>
          <a:stretch/>
        </p:blipFill>
        <p:spPr>
          <a:xfrm>
            <a:off x="4191000" y="0"/>
            <a:ext cx="4833963" cy="4800600"/>
          </a:xfrm>
          <a:prstGeom prst="rect">
            <a:avLst/>
          </a:prstGeom>
        </p:spPr>
      </p:pic>
      <p:sp>
        <p:nvSpPr>
          <p:cNvPr id="3" name="Left Brace 2">
            <a:extLst>
              <a:ext uri="{FF2B5EF4-FFF2-40B4-BE49-F238E27FC236}">
                <a16:creationId xmlns:a16="http://schemas.microsoft.com/office/drawing/2014/main" id="{8908D97C-0F6F-38BE-779B-472A3620D500}"/>
              </a:ext>
            </a:extLst>
          </p:cNvPr>
          <p:cNvSpPr/>
          <p:nvPr/>
        </p:nvSpPr>
        <p:spPr>
          <a:xfrm>
            <a:off x="3429000" y="2971800"/>
            <a:ext cx="533400" cy="1828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2DAB20-2F4C-0F37-2F3B-38EFB4215268}"/>
              </a:ext>
            </a:extLst>
          </p:cNvPr>
          <p:cNvSpPr txBox="1"/>
          <p:nvPr/>
        </p:nvSpPr>
        <p:spPr>
          <a:xfrm>
            <a:off x="633046" y="2819400"/>
            <a:ext cx="27713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Rearrange sums</a:t>
            </a:r>
          </a:p>
          <a:p>
            <a:endParaRPr lang="en-US" dirty="0"/>
          </a:p>
          <a:p>
            <a:r>
              <a:rPr lang="en-US" dirty="0"/>
              <a:t>Make it clear that sum over z is a series of sums</a:t>
            </a:r>
          </a:p>
          <a:p>
            <a:endParaRPr lang="en-US" dirty="0"/>
          </a:p>
          <a:p>
            <a:r>
              <a:rPr lang="en-US" dirty="0"/>
              <a:t>Rearrange again, pulling out the sum over z</a:t>
            </a:r>
            <a:r>
              <a:rPr lang="en-US" baseline="-25000" dirty="0"/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2A4376-DA8D-BEE1-484D-4D6D376971EF}"/>
              </a:ext>
            </a:extLst>
          </p:cNvPr>
          <p:cNvSpPr txBox="1"/>
          <p:nvPr/>
        </p:nvSpPr>
        <p:spPr>
          <a:xfrm>
            <a:off x="9024963" y="4527559"/>
            <a:ext cx="277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lets me marginalize out the other z’s!</a:t>
            </a:r>
            <a:endParaRPr lang="en-US" baseline="-250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E9BE72F-CAE7-FF00-3C17-B0D8C52EDDFE}"/>
              </a:ext>
            </a:extLst>
          </p:cNvPr>
          <p:cNvCxnSpPr>
            <a:stCxn id="5" idx="1"/>
          </p:cNvCxnSpPr>
          <p:nvPr/>
        </p:nvCxnSpPr>
        <p:spPr>
          <a:xfrm flipH="1" flipV="1">
            <a:off x="8458200" y="4572000"/>
            <a:ext cx="566763" cy="278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70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7BA30-A9E4-862A-4E2E-9B9F331E7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46" y="45720"/>
            <a:ext cx="3733800" cy="914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EM for Annotator Problem: E-Step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9AC996-3B6E-5931-CBD5-E5B82EF79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0"/>
            <a:ext cx="4833963" cy="6858000"/>
          </a:xfrm>
          <a:prstGeom prst="rect">
            <a:avLst/>
          </a:prstGeom>
        </p:spPr>
      </p:pic>
      <p:sp>
        <p:nvSpPr>
          <p:cNvPr id="3" name="Left Brace 2">
            <a:extLst>
              <a:ext uri="{FF2B5EF4-FFF2-40B4-BE49-F238E27FC236}">
                <a16:creationId xmlns:a16="http://schemas.microsoft.com/office/drawing/2014/main" id="{0D179FF1-1F69-50ED-8379-9AD5F8D39FE3}"/>
              </a:ext>
            </a:extLst>
          </p:cNvPr>
          <p:cNvSpPr/>
          <p:nvPr/>
        </p:nvSpPr>
        <p:spPr>
          <a:xfrm>
            <a:off x="3581400" y="4648200"/>
            <a:ext cx="457200" cy="762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BAE662-51A9-3631-93B1-83DAE91EF321}"/>
              </a:ext>
            </a:extLst>
          </p:cNvPr>
          <p:cNvSpPr txBox="1"/>
          <p:nvPr/>
        </p:nvSpPr>
        <p:spPr>
          <a:xfrm>
            <a:off x="835855" y="4429035"/>
            <a:ext cx="2771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Now, plug in the functions for score probabilities of good and bad annotators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1BF57A-FE0B-CF1D-56B6-E9228409B7AE}"/>
              </a:ext>
            </a:extLst>
          </p:cNvPr>
          <p:cNvSpPr txBox="1"/>
          <p:nvPr/>
        </p:nvSpPr>
        <p:spPr>
          <a:xfrm>
            <a:off x="9398390" y="5885765"/>
            <a:ext cx="277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calculate how to get P(</a:t>
            </a:r>
            <a:r>
              <a:rPr lang="en-US" dirty="0" err="1"/>
              <a:t>z|s</a:t>
            </a:r>
            <a:r>
              <a:rPr lang="en-US" dirty="0"/>
              <a:t>), as we did before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9F060078-A456-D568-6F04-47CC7FD7720B}"/>
              </a:ext>
            </a:extLst>
          </p:cNvPr>
          <p:cNvSpPr/>
          <p:nvPr/>
        </p:nvSpPr>
        <p:spPr>
          <a:xfrm flipH="1">
            <a:off x="9177363" y="5827931"/>
            <a:ext cx="243301" cy="762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231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7BA30-A9E4-862A-4E2E-9B9F331E7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46" y="45720"/>
            <a:ext cx="3733800" cy="914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EM for Annotator Problem: E-Step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EBE0A1-AAC7-96A9-D1C5-6FE845BAA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371600"/>
            <a:ext cx="7181385" cy="52522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DD852E-3A59-2D31-1655-4F0D1863FF66}"/>
              </a:ext>
            </a:extLst>
          </p:cNvPr>
          <p:cNvSpPr txBox="1"/>
          <p:nvPr/>
        </p:nvSpPr>
        <p:spPr>
          <a:xfrm>
            <a:off x="637735" y="3429000"/>
            <a:ext cx="2338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Writing out the inference computations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6F6F2D-3715-4BE6-388E-4393E9FCBD04}"/>
              </a:ext>
            </a:extLst>
          </p:cNvPr>
          <p:cNvSpPr/>
          <p:nvPr/>
        </p:nvSpPr>
        <p:spPr>
          <a:xfrm>
            <a:off x="3733800" y="5907544"/>
            <a:ext cx="4495800" cy="7564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308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6CD358-407F-BC85-0FCB-6EC7EB1C9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0"/>
            <a:ext cx="5844367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D63F43A-093B-DF40-0FC1-AEBF0B9B836A}"/>
              </a:ext>
            </a:extLst>
          </p:cNvPr>
          <p:cNvSpPr txBox="1">
            <a:spLocks/>
          </p:cNvSpPr>
          <p:nvPr/>
        </p:nvSpPr>
        <p:spPr bwMode="auto">
          <a:xfrm>
            <a:off x="609600" y="0"/>
            <a:ext cx="3733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EM for Annotator Problem: </a:t>
            </a:r>
            <a:r>
              <a:rPr lang="en-US" b="1" dirty="0"/>
              <a:t>M-Step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9F9315-C181-C32A-BA4D-9F07A9A7A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27" y="1295400"/>
            <a:ext cx="3166946" cy="6133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99A2C9-18A0-1E47-5E33-C3F260C8AF41}"/>
              </a:ext>
            </a:extLst>
          </p:cNvPr>
          <p:cNvSpPr txBox="1"/>
          <p:nvPr/>
        </p:nvSpPr>
        <p:spPr>
          <a:xfrm>
            <a:off x="685800" y="2828835"/>
            <a:ext cx="33741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Calculate parameters that maximize the expression from the E-step, given our current estimates of P(</a:t>
            </a:r>
            <a:r>
              <a:rPr lang="en-US" dirty="0" err="1"/>
              <a:t>z|s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This is very similar to the MLE derivation</a:t>
            </a:r>
          </a:p>
          <a:p>
            <a:endParaRPr lang="en-US" dirty="0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91ADFB8C-B908-75F0-E1E0-771CCCB68C88}"/>
              </a:ext>
            </a:extLst>
          </p:cNvPr>
          <p:cNvSpPr/>
          <p:nvPr/>
        </p:nvSpPr>
        <p:spPr>
          <a:xfrm flipH="1">
            <a:off x="11125200" y="838200"/>
            <a:ext cx="228600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4B9F3D21-0152-4766-9FFE-00E745C9D004}"/>
              </a:ext>
            </a:extLst>
          </p:cNvPr>
          <p:cNvSpPr/>
          <p:nvPr/>
        </p:nvSpPr>
        <p:spPr>
          <a:xfrm flipH="1">
            <a:off x="11124028" y="2133600"/>
            <a:ext cx="228600" cy="1828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3FEB6596-E8A1-DA86-BEF3-1CC30D62D2F6}"/>
              </a:ext>
            </a:extLst>
          </p:cNvPr>
          <p:cNvSpPr/>
          <p:nvPr/>
        </p:nvSpPr>
        <p:spPr>
          <a:xfrm flipH="1">
            <a:off x="11129477" y="4379742"/>
            <a:ext cx="223151" cy="232585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9822E28-92F1-50BE-83F2-7A370D61024E}"/>
                  </a:ext>
                </a:extLst>
              </p:cNvPr>
              <p:cNvSpPr txBox="1"/>
              <p:nvPr/>
            </p:nvSpPr>
            <p:spPr>
              <a:xfrm>
                <a:off x="11352628" y="1064567"/>
                <a:ext cx="5369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9822E28-92F1-50BE-83F2-7A370D610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2628" y="1064567"/>
                <a:ext cx="536942" cy="461665"/>
              </a:xfrm>
              <a:prstGeom prst="rect">
                <a:avLst/>
              </a:prstGeom>
              <a:blipFill>
                <a:blip r:embed="rId4"/>
                <a:stretch>
                  <a:fillRect t="-1333" r="-21591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CC3949-3D65-7E38-388F-8707450D04CA}"/>
                  </a:ext>
                </a:extLst>
              </p:cNvPr>
              <p:cNvSpPr txBox="1"/>
              <p:nvPr/>
            </p:nvSpPr>
            <p:spPr>
              <a:xfrm>
                <a:off x="11352628" y="2817167"/>
                <a:ext cx="4566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CC3949-3D65-7E38-388F-8707450D0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2628" y="2817167"/>
                <a:ext cx="456663" cy="461665"/>
              </a:xfrm>
              <a:prstGeom prst="rect">
                <a:avLst/>
              </a:prstGeom>
              <a:blipFill>
                <a:blip r:embed="rId5"/>
                <a:stretch>
                  <a:fillRect t="-1316" r="-2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2E03B8E-22AB-FB1C-AA48-1E4A11924681}"/>
                  </a:ext>
                </a:extLst>
              </p:cNvPr>
              <p:cNvSpPr txBox="1"/>
              <p:nvPr/>
            </p:nvSpPr>
            <p:spPr>
              <a:xfrm>
                <a:off x="11392767" y="5331768"/>
                <a:ext cx="5886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2E03B8E-22AB-FB1C-AA48-1E4A11924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2767" y="5331768"/>
                <a:ext cx="588687" cy="461665"/>
              </a:xfrm>
              <a:prstGeom prst="rect">
                <a:avLst/>
              </a:prstGeom>
              <a:blipFill>
                <a:blip r:embed="rId6"/>
                <a:stretch>
                  <a:fillRect t="-1333" r="-13542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51099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Annotator Problem 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https://colab.research.google.com/drive/1sutnFg-xe-IjgiY8qAJt5USf2MEBZS2L?usp=sharing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Maximizes a lower bound on the data likelihood at each iteration</a:t>
            </a:r>
          </a:p>
          <a:p>
            <a:endParaRPr lang="en-US" dirty="0"/>
          </a:p>
          <a:p>
            <a:r>
              <a:rPr lang="en-US" dirty="0"/>
              <a:t>Each step increases the data likelihood</a:t>
            </a:r>
          </a:p>
          <a:p>
            <a:pPr lvl="1"/>
            <a:r>
              <a:rPr lang="en-US" dirty="0"/>
              <a:t>Converges to </a:t>
            </a:r>
            <a:r>
              <a:rPr lang="en-US" i="1" dirty="0"/>
              <a:t>local maximum</a:t>
            </a:r>
            <a:endParaRPr lang="en-US" dirty="0"/>
          </a:p>
          <a:p>
            <a:endParaRPr lang="en-US" dirty="0"/>
          </a:p>
          <a:p>
            <a:r>
              <a:rPr lang="en-US" dirty="0"/>
              <a:t>Common tricks to derivation</a:t>
            </a:r>
          </a:p>
          <a:p>
            <a:pPr lvl="1"/>
            <a:r>
              <a:rPr lang="en-US" dirty="0"/>
              <a:t>Find terms that sum or integrate to 1</a:t>
            </a:r>
          </a:p>
          <a:p>
            <a:pPr lvl="1"/>
            <a:r>
              <a:rPr lang="en-US" dirty="0"/>
              <a:t>Lagrange multiplier to deal with constraints</a:t>
            </a:r>
          </a:p>
          <a:p>
            <a:pPr lvl="1"/>
            <a:endParaRPr lang="en-US" dirty="0"/>
          </a:p>
          <a:p>
            <a:r>
              <a:rPr lang="en-US" dirty="0"/>
              <a:t>Although the derivation is long, it pretty much always boils down to iteratively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Estimating likelihood of latent variables given parameters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Computing estimates of parameters that are weighted by the latent variable likelihoods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“Bad Annotators”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29640"/>
            <a:ext cx="8229600" cy="2667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/>
              <a:t>	You want to train an algorithm to predict whether a photograph is attractive.  You collect annotations from Mechanical Turk.  Some annotators try to give accurate ratings, but others answer randomly.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Challenge: Determine which people to trust and the average rating by accurate annotators.</a:t>
            </a:r>
          </a:p>
        </p:txBody>
      </p:sp>
      <p:pic>
        <p:nvPicPr>
          <p:cNvPr id="337922" name="Picture 2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596639"/>
            <a:ext cx="4762500" cy="31718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77000" y="6520041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Photo: Jam343 (</a:t>
            </a:r>
            <a:r>
              <a:rPr lang="en-US" sz="1200" dirty="0" err="1"/>
              <a:t>Flickr</a:t>
            </a:r>
            <a:r>
              <a:rPr lang="en-US" sz="1200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1" y="3901439"/>
            <a:ext cx="152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Annotator Ratings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10</a:t>
            </a:r>
          </a:p>
          <a:p>
            <a:pPr algn="ctr"/>
            <a:r>
              <a:rPr lang="en-US" dirty="0"/>
              <a:t>8</a:t>
            </a:r>
          </a:p>
          <a:p>
            <a:pPr algn="ctr"/>
            <a:r>
              <a:rPr lang="en-US" dirty="0"/>
              <a:t>9</a:t>
            </a:r>
          </a:p>
          <a:p>
            <a:pPr algn="ctr"/>
            <a:r>
              <a:rPr lang="en-US" dirty="0"/>
              <a:t>2</a:t>
            </a:r>
          </a:p>
          <a:p>
            <a:pPr algn="ctr"/>
            <a:r>
              <a:rPr lang="en-US" dirty="0"/>
              <a:t>8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C55F9-A297-D51F-FDD7-5C75C9120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Q3-6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FCEEA4-4A5B-58BB-F4EB-59FB51A414D4}"/>
              </a:ext>
            </a:extLst>
          </p:cNvPr>
          <p:cNvSpPr txBox="1"/>
          <p:nvPr/>
        </p:nvSpPr>
        <p:spPr>
          <a:xfrm>
            <a:off x="2362200" y="990600"/>
            <a:ext cx="70877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hlinkClick r:id="rId2"/>
              </a:rPr>
              <a:t>https://tinyurl.com/AML441-L9</a:t>
            </a:r>
            <a:r>
              <a:rPr lang="en-US" sz="4000" dirty="0"/>
              <a:t> </a:t>
            </a:r>
          </a:p>
        </p:txBody>
      </p:sp>
      <p:pic>
        <p:nvPicPr>
          <p:cNvPr id="6" name="Picture 5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998EF0F7-3C97-FE56-CAA5-6355EB488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774686"/>
            <a:ext cx="4685732" cy="468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822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“Hard EM”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Same as EM except compute z* as most likely values for hidden variables</a:t>
            </a:r>
          </a:p>
          <a:p>
            <a:endParaRPr lang="en-US" dirty="0"/>
          </a:p>
          <a:p>
            <a:r>
              <a:rPr lang="en-US" dirty="0"/>
              <a:t>K-means is an example</a:t>
            </a:r>
          </a:p>
          <a:p>
            <a:endParaRPr lang="en-US" dirty="0"/>
          </a:p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Simpler: can be applied when cannot derive EM</a:t>
            </a:r>
          </a:p>
          <a:p>
            <a:pPr lvl="1"/>
            <a:r>
              <a:rPr lang="en-US" dirty="0"/>
              <a:t>Sometimes works better if you want to make hard predictions at the end</a:t>
            </a:r>
          </a:p>
          <a:p>
            <a:r>
              <a:rPr lang="en-US" dirty="0"/>
              <a:t>But</a:t>
            </a:r>
          </a:p>
          <a:p>
            <a:pPr lvl="1"/>
            <a:r>
              <a:rPr lang="en-US" dirty="0"/>
              <a:t>Generally, pdf parameters are not as accurate as 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9169B-EA3D-2BFF-DAAA-AD90A3501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CDD41-E2A4-E056-5E00-3432D2905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6019800" cy="533400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EM is a widely applicable algorithm to solve for latent variables and parameters that make the observed data likely</a:t>
            </a:r>
          </a:p>
          <a:p>
            <a:endParaRPr lang="en-US" dirty="0"/>
          </a:p>
          <a:p>
            <a:r>
              <a:rPr lang="en-US" dirty="0"/>
              <a:t>While derivation is long and somewhat complicated, the application is simple</a:t>
            </a:r>
          </a:p>
          <a:p>
            <a:endParaRPr lang="en-US" dirty="0"/>
          </a:p>
          <a:p>
            <a:r>
              <a:rPr lang="en-US" dirty="0"/>
              <a:t>We’ll see other examples of EM use in mixture of Gaussian and topic models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846E8022-6C6C-63C2-A0F9-1CFB02927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147887"/>
            <a:ext cx="3393554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D7241D-10CD-0CE9-DE3F-73E66EC6AA33}"/>
              </a:ext>
            </a:extLst>
          </p:cNvPr>
          <p:cNvSpPr txBox="1"/>
          <p:nvPr/>
        </p:nvSpPr>
        <p:spPr>
          <a:xfrm>
            <a:off x="7794604" y="4707957"/>
            <a:ext cx="2648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(Green = true; red = prediction)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EDA012-379E-1B80-719B-ADE3DE901924}"/>
              </a:ext>
            </a:extLst>
          </p:cNvPr>
          <p:cNvSpPr txBox="1"/>
          <p:nvPr/>
        </p:nvSpPr>
        <p:spPr>
          <a:xfrm>
            <a:off x="7812643" y="5425160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 annotators: 0, 1,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BA218A-E37A-CC5E-9D86-D1CE4FEE8E02}"/>
              </a:ext>
            </a:extLst>
          </p:cNvPr>
          <p:cNvSpPr txBox="1"/>
          <p:nvPr/>
        </p:nvSpPr>
        <p:spPr>
          <a:xfrm>
            <a:off x="8043476" y="1672993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Estimated scores</a:t>
            </a:r>
          </a:p>
        </p:txBody>
      </p:sp>
    </p:spTree>
    <p:extLst>
      <p:ext uri="{BB962C8B-B14F-4D97-AF65-F5344CB8AC3E}">
        <p14:creationId xmlns:p14="http://schemas.microsoft.com/office/powerpoint/2010/main" val="21473502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67DF9-19F4-BF1A-7F66-92B6EF9B1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9C75B-5338-A9BB-1A06-E448E3345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Estimating probability density functions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071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Foreground/Background Segmentation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430" y="944880"/>
            <a:ext cx="7848600" cy="28193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	You are given an image and want to assign foreground/background pixels.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Challenge: Segment the image into figure and ground without knowing what the foreground looks like in advance.</a:t>
            </a:r>
          </a:p>
        </p:txBody>
      </p:sp>
      <p:pic>
        <p:nvPicPr>
          <p:cNvPr id="324610" name="Picture 2" descr="C:\Users\Hoiem\Documents\Classes\Spring11 - Computer Vision\demos\EM\figure_ground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764278"/>
            <a:ext cx="2819400" cy="28194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2819400" y="5288278"/>
            <a:ext cx="9144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19200" y="5059678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Foreground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0" y="5974078"/>
            <a:ext cx="1553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Background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5791200" y="5745478"/>
            <a:ext cx="838200" cy="152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5443-D51E-C937-74F0-5968A0E60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Models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03B0A1-1A6B-D276-B42A-AB4E398A7226}"/>
              </a:ext>
            </a:extLst>
          </p:cNvPr>
          <p:cNvSpPr txBox="1"/>
          <p:nvPr/>
        </p:nvSpPr>
        <p:spPr>
          <a:xfrm>
            <a:off x="10972800" y="6477000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Fig source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2CDCEEE-6181-B4C4-5464-B447A9FB2036}"/>
              </a:ext>
            </a:extLst>
          </p:cNvPr>
          <p:cNvGrpSpPr>
            <a:grpSpLocks noChangeAspect="1"/>
          </p:cNvGrpSpPr>
          <p:nvPr/>
        </p:nvGrpSpPr>
        <p:grpSpPr>
          <a:xfrm>
            <a:off x="635000" y="2125429"/>
            <a:ext cx="8280400" cy="4659347"/>
            <a:chOff x="1371600" y="1257299"/>
            <a:chExt cx="8178774" cy="4602163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EF51CB06-BEB7-128B-2798-14D332A0D6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257299"/>
              <a:ext cx="8178774" cy="4602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92D4A2D-18EB-DF6D-8E43-EC82E6AAA1A3}"/>
                </a:ext>
              </a:extLst>
            </p:cNvPr>
            <p:cNvSpPr/>
            <p:nvPr/>
          </p:nvSpPr>
          <p:spPr>
            <a:xfrm>
              <a:off x="1676400" y="1600200"/>
              <a:ext cx="51054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827D0A0-781A-F276-8301-040D082BA9C7}"/>
                </a:ext>
              </a:extLst>
            </p:cNvPr>
            <p:cNvSpPr/>
            <p:nvPr/>
          </p:nvSpPr>
          <p:spPr>
            <a:xfrm>
              <a:off x="1447800" y="4038600"/>
              <a:ext cx="4419600" cy="1143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9E00F41-C1DC-E05A-F9D5-50B06749446B}"/>
              </a:ext>
            </a:extLst>
          </p:cNvPr>
          <p:cNvSpPr txBox="1"/>
          <p:nvPr/>
        </p:nvSpPr>
        <p:spPr>
          <a:xfrm>
            <a:off x="609600" y="1297122"/>
            <a:ext cx="61867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Documents have a “topic” that is predictive of the words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Challenge: We don’t know what the topics are, or what distribution of words each has</a:t>
            </a:r>
          </a:p>
        </p:txBody>
      </p:sp>
    </p:spTree>
    <p:extLst>
      <p:ext uri="{BB962C8B-B14F-4D97-AF65-F5344CB8AC3E}">
        <p14:creationId xmlns:p14="http://schemas.microsoft.com/office/powerpoint/2010/main" val="4249369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28DEA-C197-77C4-CF95-4D8060E38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these problems have in common?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73280-E4FE-ADC8-ED8B-EC9D29299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 think there is some underlying factor that is not known</a:t>
            </a:r>
          </a:p>
          <a:p>
            <a:pPr marL="914400" lvl="1" indent="-514350"/>
            <a:r>
              <a:rPr lang="en-US" dirty="0"/>
              <a:t>Whether annotator is good or bad</a:t>
            </a:r>
          </a:p>
          <a:p>
            <a:pPr marL="914400" lvl="1" indent="-514350"/>
            <a:r>
              <a:rPr lang="en-US" dirty="0"/>
              <a:t>Whether pixel is in foreground or background</a:t>
            </a:r>
          </a:p>
          <a:p>
            <a:pPr marL="914400" lvl="1" indent="-514350"/>
            <a:r>
              <a:rPr lang="en-US" dirty="0"/>
              <a:t>Topic of a document</a:t>
            </a:r>
          </a:p>
          <a:p>
            <a:pPr marL="514350" indent="-514350"/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We have some model for the probability of data given that underlying factor</a:t>
            </a:r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But we don’t know the parameters of the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3C6C97-488A-61CD-B464-FBAAD550C143}"/>
              </a:ext>
            </a:extLst>
          </p:cNvPr>
          <p:cNvSpPr txBox="1"/>
          <p:nvPr/>
        </p:nvSpPr>
        <p:spPr>
          <a:xfrm>
            <a:off x="457200" y="6324600"/>
            <a:ext cx="10482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These are “missing data” or “latent variable” problems – a critical piece of information is not observed</a:t>
            </a:r>
          </a:p>
        </p:txBody>
      </p:sp>
    </p:spTree>
    <p:extLst>
      <p:ext uri="{BB962C8B-B14F-4D97-AF65-F5344CB8AC3E}">
        <p14:creationId xmlns:p14="http://schemas.microsoft.com/office/powerpoint/2010/main" val="147665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Examples of problems with hidden or latent variables</a:t>
            </a:r>
          </a:p>
          <a:p>
            <a:pPr lvl="1"/>
            <a:r>
              <a:rPr lang="en-US" dirty="0"/>
              <a:t>Untrustworthy annotators</a:t>
            </a:r>
          </a:p>
          <a:p>
            <a:pPr lvl="1"/>
            <a:r>
              <a:rPr lang="en-US" dirty="0"/>
              <a:t>Pixel segmentation</a:t>
            </a:r>
          </a:p>
          <a:p>
            <a:pPr lvl="1"/>
            <a:r>
              <a:rPr lang="en-US" dirty="0"/>
              <a:t>Topic models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Background</a:t>
            </a:r>
          </a:p>
          <a:p>
            <a:pPr lvl="1"/>
            <a:r>
              <a:rPr lang="en-US" dirty="0"/>
              <a:t>Maximum Likelihood Estimation</a:t>
            </a:r>
          </a:p>
          <a:p>
            <a:pPr lvl="1"/>
            <a:r>
              <a:rPr lang="en-US" dirty="0"/>
              <a:t>Probabilistic Inference</a:t>
            </a:r>
          </a:p>
          <a:p>
            <a:endParaRPr lang="en-US" dirty="0"/>
          </a:p>
          <a:p>
            <a:r>
              <a:rPr lang="en-US" dirty="0"/>
              <a:t>Dealing with Latent Variables (latent = hidden, not observed)</a:t>
            </a:r>
          </a:p>
          <a:p>
            <a:pPr lvl="1"/>
            <a:r>
              <a:rPr lang="en-US" dirty="0"/>
              <a:t>EM algorithm, Bad annotator problem</a:t>
            </a:r>
          </a:p>
          <a:p>
            <a:pPr lvl="1"/>
            <a:r>
              <a:rPr lang="en-US" dirty="0"/>
              <a:t>Hard 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280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A284A-B6D3-5E87-A9AF-7DC636668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 have used EM in research and practice many times, e.g.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DF0A1-53D3-954E-D3BD-9D7ACE71A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874" y="1143000"/>
            <a:ext cx="6311313" cy="5135563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Given multiple images and scene geometry, estimate true color of each floor map pixel</a:t>
            </a:r>
          </a:p>
          <a:p>
            <a:pPr lvl="1"/>
            <a:r>
              <a:rPr lang="en-US" dirty="0"/>
              <a:t>Latent variables: which pixels are occluded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an audio clip of music with background noise, which extracted sound signatures are due to music vs background noise?</a:t>
            </a:r>
          </a:p>
          <a:p>
            <a:pPr lvl="1"/>
            <a:r>
              <a:rPr lang="en-US" dirty="0"/>
              <a:t>Latent variables: whether each extracted sound signature at a given time is due to background or music</a:t>
            </a:r>
          </a:p>
          <a:p>
            <a:pPr lvl="1"/>
            <a:endParaRPr lang="en-US" dirty="0"/>
          </a:p>
          <a:p>
            <a:r>
              <a:rPr lang="en-US" dirty="0"/>
              <a:t>Mixture of Gaussian probability model (next class)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35174E1-F864-9224-3A54-6F7B9B104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9" y="1330017"/>
            <a:ext cx="2183737" cy="153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339413FB-D839-1C0B-CA43-B2D7E0FFC1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57"/>
          <a:stretch/>
        </p:blipFill>
        <p:spPr bwMode="auto">
          <a:xfrm>
            <a:off x="10058399" y="1179533"/>
            <a:ext cx="1524000" cy="171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C15106B9-97AD-C775-D14C-5F794A2F9D33}"/>
              </a:ext>
            </a:extLst>
          </p:cNvPr>
          <p:cNvSpPr/>
          <p:nvPr/>
        </p:nvSpPr>
        <p:spPr>
          <a:xfrm>
            <a:off x="9671313" y="2062487"/>
            <a:ext cx="138509" cy="105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50B68E-B77F-E22B-68C8-505657579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7165" y="3158306"/>
            <a:ext cx="4951141" cy="206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56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135688</TotalTime>
  <Words>1967</Words>
  <Application>Microsoft Office PowerPoint</Application>
  <PresentationFormat>Widescreen</PresentationFormat>
  <Paragraphs>328</Paragraphs>
  <Slides>43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Cambria Math</vt:lpstr>
      <vt:lpstr>Wingdings</vt:lpstr>
      <vt:lpstr>Office Theme</vt:lpstr>
      <vt:lpstr>Equation</vt:lpstr>
      <vt:lpstr>EM Algorithm </vt:lpstr>
      <vt:lpstr>Upcoming events</vt:lpstr>
      <vt:lpstr>I will describe three problems.  Think about what they have in common.</vt:lpstr>
      <vt:lpstr>“Bad Annotators” Problem</vt:lpstr>
      <vt:lpstr>Foreground/Background Segmentation</vt:lpstr>
      <vt:lpstr>Topic Models</vt:lpstr>
      <vt:lpstr>What do these problems have in common?</vt:lpstr>
      <vt:lpstr>Today’s Class</vt:lpstr>
      <vt:lpstr>I have used EM in research and practice many times, e.g.</vt:lpstr>
      <vt:lpstr>Bad Annotator Problem</vt:lpstr>
      <vt:lpstr>Latent Variable Problems: Bad Annotator</vt:lpstr>
      <vt:lpstr>Maximum Likelihood Estimation</vt:lpstr>
      <vt:lpstr>Solving for mean</vt:lpstr>
      <vt:lpstr>Solving for standard deviation</vt:lpstr>
      <vt:lpstr>Applying MLE in code</vt:lpstr>
      <vt:lpstr>Probabilistic Inference</vt:lpstr>
      <vt:lpstr>Probabilistic Inference (general case)</vt:lpstr>
      <vt:lpstr>Probabilistic Inference (general case)</vt:lpstr>
      <vt:lpstr>Probabilistic Inference (general case)</vt:lpstr>
      <vt:lpstr>Probabilistic Inference (general case)</vt:lpstr>
      <vt:lpstr>Example: Inference for Annotator Labels</vt:lpstr>
      <vt:lpstr>Dealing with Latent Variables</vt:lpstr>
      <vt:lpstr>Q1-2</vt:lpstr>
      <vt:lpstr>Simple solution</vt:lpstr>
      <vt:lpstr>Annotator Problem: Simple Solution</vt:lpstr>
      <vt:lpstr>Expectation Maximization (EM) Algorithm</vt:lpstr>
      <vt:lpstr>Expectation Maximization (EM) Algorithm</vt:lpstr>
      <vt:lpstr>Expectation Maximization (EM) Algorithm</vt:lpstr>
      <vt:lpstr>Expectation Maximization (EM) Algorithm</vt:lpstr>
      <vt:lpstr>Expectation Maximization (EM) Algorithm</vt:lpstr>
      <vt:lpstr>Expectation Maximization (EM) Algorithm</vt:lpstr>
      <vt:lpstr>EM for Annotator Problem: E-Step</vt:lpstr>
      <vt:lpstr>EM for Annotator Problem: E-Step</vt:lpstr>
      <vt:lpstr>EM for Annotator Problem: E-Step</vt:lpstr>
      <vt:lpstr>EM for Annotator Problem: E-Step</vt:lpstr>
      <vt:lpstr>EM for Annotator Problem: E-Step</vt:lpstr>
      <vt:lpstr>PowerPoint Presentation</vt:lpstr>
      <vt:lpstr>EM Annotator Problem Demo</vt:lpstr>
      <vt:lpstr>EM Algorithm</vt:lpstr>
      <vt:lpstr>Q3-6</vt:lpstr>
      <vt:lpstr>“Hard EM”</vt:lpstr>
      <vt:lpstr>What to remember</vt:lpstr>
      <vt:lpstr>Next class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Hoiem, Derek W</cp:lastModifiedBy>
  <cp:revision>317</cp:revision>
  <cp:lastPrinted>2023-01-18T22:14:20Z</cp:lastPrinted>
  <dcterms:created xsi:type="dcterms:W3CDTF">2009-12-16T02:55:56Z</dcterms:created>
  <dcterms:modified xsi:type="dcterms:W3CDTF">2025-09-23T04:34:19Z</dcterms:modified>
</cp:coreProperties>
</file>