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433" r:id="rId6"/>
    <p:sldId id="258" r:id="rId7"/>
    <p:sldId id="420" r:id="rId8"/>
    <p:sldId id="421" r:id="rId9"/>
    <p:sldId id="422" r:id="rId10"/>
    <p:sldId id="434" r:id="rId11"/>
    <p:sldId id="423" r:id="rId12"/>
    <p:sldId id="436" r:id="rId13"/>
    <p:sldId id="424" r:id="rId14"/>
    <p:sldId id="435" r:id="rId15"/>
    <p:sldId id="416" r:id="rId16"/>
    <p:sldId id="409" r:id="rId17"/>
    <p:sldId id="431" r:id="rId18"/>
    <p:sldId id="437" r:id="rId19"/>
    <p:sldId id="432" r:id="rId20"/>
    <p:sldId id="415" r:id="rId21"/>
    <p:sldId id="425" r:id="rId22"/>
    <p:sldId id="426" r:id="rId23"/>
    <p:sldId id="427" r:id="rId24"/>
    <p:sldId id="428" r:id="rId25"/>
    <p:sldId id="377" r:id="rId26"/>
    <p:sldId id="386" r:id="rId27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0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9E738-FB2F-46B0-92AD-EBB2110F271A}" v="10" dt="2025-09-11T16:14:42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66" d="100"/>
          <a:sy n="66" d="100"/>
        </p:scale>
        <p:origin x="96" y="38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56B97E5F-FBF2-4CA1-AC83-62102CBE087E}"/>
    <pc:docChg chg="custSel modSld">
      <pc:chgData name="Hoiem, Derek W" userId="08a2a5d7-ecbe-4300-b3e9-ea7b21108f06" providerId="ADAL" clId="{56B97E5F-FBF2-4CA1-AC83-62102CBE087E}" dt="2025-09-11T16:14:50.844" v="19" actId="20577"/>
      <pc:docMkLst>
        <pc:docMk/>
      </pc:docMkLst>
      <pc:sldChg chg="modSp mod">
        <pc:chgData name="Hoiem, Derek W" userId="08a2a5d7-ecbe-4300-b3e9-ea7b21108f06" providerId="ADAL" clId="{56B97E5F-FBF2-4CA1-AC83-62102CBE087E}" dt="2025-09-10T14:41:48.548" v="0" actId="1076"/>
        <pc:sldMkLst>
          <pc:docMk/>
          <pc:sldMk cId="2619317704" sldId="422"/>
        </pc:sldMkLst>
        <pc:spChg chg="mod">
          <ac:chgData name="Hoiem, Derek W" userId="08a2a5d7-ecbe-4300-b3e9-ea7b21108f06" providerId="ADAL" clId="{56B97E5F-FBF2-4CA1-AC83-62102CBE087E}" dt="2025-09-10T14:41:48.548" v="0" actId="1076"/>
          <ac:spMkLst>
            <pc:docMk/>
            <pc:sldMk cId="2619317704" sldId="422"/>
            <ac:spMk id="4" creationId="{36A14D9B-5F7A-19ED-4243-758517372492}"/>
          </ac:spMkLst>
        </pc:spChg>
        <pc:spChg chg="mod">
          <ac:chgData name="Hoiem, Derek W" userId="08a2a5d7-ecbe-4300-b3e9-ea7b21108f06" providerId="ADAL" clId="{56B97E5F-FBF2-4CA1-AC83-62102CBE087E}" dt="2025-09-10T14:41:48.548" v="0" actId="1076"/>
          <ac:spMkLst>
            <pc:docMk/>
            <pc:sldMk cId="2619317704" sldId="422"/>
            <ac:spMk id="5" creationId="{356CE81E-1F28-3015-72D6-0F0F56C8D0E4}"/>
          </ac:spMkLst>
        </pc:spChg>
        <pc:cxnChg chg="mod">
          <ac:chgData name="Hoiem, Derek W" userId="08a2a5d7-ecbe-4300-b3e9-ea7b21108f06" providerId="ADAL" clId="{56B97E5F-FBF2-4CA1-AC83-62102CBE087E}" dt="2025-09-10T14:41:48.548" v="0" actId="1076"/>
          <ac:cxnSpMkLst>
            <pc:docMk/>
            <pc:sldMk cId="2619317704" sldId="422"/>
            <ac:cxnSpMk id="7" creationId="{1A75EE80-293C-E4D4-EC26-CD572D0BE05C}"/>
          </ac:cxnSpMkLst>
        </pc:cxnChg>
        <pc:cxnChg chg="mod">
          <ac:chgData name="Hoiem, Derek W" userId="08a2a5d7-ecbe-4300-b3e9-ea7b21108f06" providerId="ADAL" clId="{56B97E5F-FBF2-4CA1-AC83-62102CBE087E}" dt="2025-09-10T14:41:48.548" v="0" actId="1076"/>
          <ac:cxnSpMkLst>
            <pc:docMk/>
            <pc:sldMk cId="2619317704" sldId="422"/>
            <ac:cxnSpMk id="8" creationId="{E25BF40F-0006-7D3E-759C-E41AA5068879}"/>
          </ac:cxnSpMkLst>
        </pc:cxnChg>
      </pc:sldChg>
      <pc:sldChg chg="modSp mod">
        <pc:chgData name="Hoiem, Derek W" userId="08a2a5d7-ecbe-4300-b3e9-ea7b21108f06" providerId="ADAL" clId="{56B97E5F-FBF2-4CA1-AC83-62102CBE087E}" dt="2025-09-10T14:42:39.694" v="4" actId="14100"/>
        <pc:sldMkLst>
          <pc:docMk/>
          <pc:sldMk cId="660060801" sldId="434"/>
        </pc:sldMkLst>
        <pc:spChg chg="mod">
          <ac:chgData name="Hoiem, Derek W" userId="08a2a5d7-ecbe-4300-b3e9-ea7b21108f06" providerId="ADAL" clId="{56B97E5F-FBF2-4CA1-AC83-62102CBE087E}" dt="2025-09-10T14:42:32.005" v="3" actId="6549"/>
          <ac:spMkLst>
            <pc:docMk/>
            <pc:sldMk cId="660060801" sldId="434"/>
            <ac:spMk id="14" creationId="{3DA87209-A47A-9DA9-B80B-B0DE1066E1F8}"/>
          </ac:spMkLst>
        </pc:spChg>
        <pc:spChg chg="mod">
          <ac:chgData name="Hoiem, Derek W" userId="08a2a5d7-ecbe-4300-b3e9-ea7b21108f06" providerId="ADAL" clId="{56B97E5F-FBF2-4CA1-AC83-62102CBE087E}" dt="2025-09-10T14:42:22.801" v="2" actId="20577"/>
          <ac:spMkLst>
            <pc:docMk/>
            <pc:sldMk cId="660060801" sldId="434"/>
            <ac:spMk id="16" creationId="{095C6CB1-1A7D-44CF-04E2-480BE87E4144}"/>
          </ac:spMkLst>
        </pc:spChg>
        <pc:cxnChg chg="mod">
          <ac:chgData name="Hoiem, Derek W" userId="08a2a5d7-ecbe-4300-b3e9-ea7b21108f06" providerId="ADAL" clId="{56B97E5F-FBF2-4CA1-AC83-62102CBE087E}" dt="2025-09-10T14:42:39.694" v="4" actId="14100"/>
          <ac:cxnSpMkLst>
            <pc:docMk/>
            <pc:sldMk cId="660060801" sldId="434"/>
            <ac:cxnSpMk id="18" creationId="{F2CB9ACE-2BBD-B2BA-285E-E2444279F498}"/>
          </ac:cxnSpMkLst>
        </pc:cxnChg>
      </pc:sldChg>
      <pc:sldChg chg="addSp delSp modSp mod">
        <pc:chgData name="Hoiem, Derek W" userId="08a2a5d7-ecbe-4300-b3e9-ea7b21108f06" providerId="ADAL" clId="{56B97E5F-FBF2-4CA1-AC83-62102CBE087E}" dt="2025-09-11T16:13:54.549" v="14" actId="1076"/>
        <pc:sldMkLst>
          <pc:docMk/>
          <pc:sldMk cId="1813098934" sldId="436"/>
        </pc:sldMkLst>
        <pc:spChg chg="mod">
          <ac:chgData name="Hoiem, Derek W" userId="08a2a5d7-ecbe-4300-b3e9-ea7b21108f06" providerId="ADAL" clId="{56B97E5F-FBF2-4CA1-AC83-62102CBE087E}" dt="2025-09-11T16:13:33.870" v="7" actId="20577"/>
          <ac:spMkLst>
            <pc:docMk/>
            <pc:sldMk cId="1813098934" sldId="436"/>
            <ac:spMk id="3" creationId="{89D3E357-5E42-1311-EAFD-78C66559F217}"/>
          </ac:spMkLst>
        </pc:spChg>
        <pc:picChg chg="del">
          <ac:chgData name="Hoiem, Derek W" userId="08a2a5d7-ecbe-4300-b3e9-ea7b21108f06" providerId="ADAL" clId="{56B97E5F-FBF2-4CA1-AC83-62102CBE087E}" dt="2025-09-11T16:13:35.956" v="8" actId="478"/>
          <ac:picMkLst>
            <pc:docMk/>
            <pc:sldMk cId="1813098934" sldId="436"/>
            <ac:picMk id="5" creationId="{6E7FA959-1940-D09B-3862-9F3FF4A5C6DA}"/>
          </ac:picMkLst>
        </pc:picChg>
        <pc:picChg chg="add mod">
          <ac:chgData name="Hoiem, Derek W" userId="08a2a5d7-ecbe-4300-b3e9-ea7b21108f06" providerId="ADAL" clId="{56B97E5F-FBF2-4CA1-AC83-62102CBE087E}" dt="2025-09-11T16:13:54.549" v="14" actId="1076"/>
          <ac:picMkLst>
            <pc:docMk/>
            <pc:sldMk cId="1813098934" sldId="436"/>
            <ac:picMk id="6" creationId="{C969190B-1E78-06AA-35CF-59882B6506B2}"/>
          </ac:picMkLst>
        </pc:picChg>
      </pc:sldChg>
      <pc:sldChg chg="addSp delSp modSp mod">
        <pc:chgData name="Hoiem, Derek W" userId="08a2a5d7-ecbe-4300-b3e9-ea7b21108f06" providerId="ADAL" clId="{56B97E5F-FBF2-4CA1-AC83-62102CBE087E}" dt="2025-09-11T16:14:50.844" v="19" actId="20577"/>
        <pc:sldMkLst>
          <pc:docMk/>
          <pc:sldMk cId="2426960554" sldId="437"/>
        </pc:sldMkLst>
        <pc:spChg chg="mod">
          <ac:chgData name="Hoiem, Derek W" userId="08a2a5d7-ecbe-4300-b3e9-ea7b21108f06" providerId="ADAL" clId="{56B97E5F-FBF2-4CA1-AC83-62102CBE087E}" dt="2025-09-11T16:14:50.844" v="19" actId="20577"/>
          <ac:spMkLst>
            <pc:docMk/>
            <pc:sldMk cId="2426960554" sldId="437"/>
            <ac:spMk id="2" creationId="{9B978DEE-074F-C8E3-C067-77AE85BFF18D}"/>
          </ac:spMkLst>
        </pc:spChg>
        <pc:spChg chg="del">
          <ac:chgData name="Hoiem, Derek W" userId="08a2a5d7-ecbe-4300-b3e9-ea7b21108f06" providerId="ADAL" clId="{56B97E5F-FBF2-4CA1-AC83-62102CBE087E}" dt="2025-09-11T16:14:35.800" v="15" actId="478"/>
          <ac:spMkLst>
            <pc:docMk/>
            <pc:sldMk cId="2426960554" sldId="437"/>
            <ac:spMk id="3" creationId="{89D3E357-5E42-1311-EAFD-78C66559F217}"/>
          </ac:spMkLst>
        </pc:spChg>
        <pc:spChg chg="add del mod">
          <ac:chgData name="Hoiem, Derek W" userId="08a2a5d7-ecbe-4300-b3e9-ea7b21108f06" providerId="ADAL" clId="{56B97E5F-FBF2-4CA1-AC83-62102CBE087E}" dt="2025-09-11T16:14:42.311" v="17" actId="478"/>
          <ac:spMkLst>
            <pc:docMk/>
            <pc:sldMk cId="2426960554" sldId="437"/>
            <ac:spMk id="4" creationId="{7D107EDB-36D9-B077-13D2-8A611E8D02F4}"/>
          </ac:spMkLst>
        </pc:spChg>
        <pc:spChg chg="add mod">
          <ac:chgData name="Hoiem, Derek W" userId="08a2a5d7-ecbe-4300-b3e9-ea7b21108f06" providerId="ADAL" clId="{56B97E5F-FBF2-4CA1-AC83-62102CBE087E}" dt="2025-09-11T16:14:36.217" v="16"/>
          <ac:spMkLst>
            <pc:docMk/>
            <pc:sldMk cId="2426960554" sldId="437"/>
            <ac:spMk id="6" creationId="{4908AEAF-AACC-4EF4-C15D-A97676959EB9}"/>
          </ac:spMkLst>
        </pc:spChg>
        <pc:picChg chg="del">
          <ac:chgData name="Hoiem, Derek W" userId="08a2a5d7-ecbe-4300-b3e9-ea7b21108f06" providerId="ADAL" clId="{56B97E5F-FBF2-4CA1-AC83-62102CBE087E}" dt="2025-09-11T16:14:35.800" v="15" actId="478"/>
          <ac:picMkLst>
            <pc:docMk/>
            <pc:sldMk cId="2426960554" sldId="437"/>
            <ac:picMk id="5" creationId="{6E7FA959-1940-D09B-3862-9F3FF4A5C6DA}"/>
          </ac:picMkLst>
        </pc:picChg>
        <pc:picChg chg="add mod">
          <ac:chgData name="Hoiem, Derek W" userId="08a2a5d7-ecbe-4300-b3e9-ea7b21108f06" providerId="ADAL" clId="{56B97E5F-FBF2-4CA1-AC83-62102CBE087E}" dt="2025-09-11T16:14:36.217" v="16"/>
          <ac:picMkLst>
            <pc:docMk/>
            <pc:sldMk cId="2426960554" sldId="437"/>
            <ac:picMk id="7" creationId="{0136CB0E-A249-B5FB-E0D5-BF0F6AAB4EBB}"/>
          </ac:picMkLst>
        </pc:picChg>
      </pc:sldChg>
    </pc:docChg>
  </pc:docChgLst>
  <pc:docChgLst>
    <pc:chgData name="Hoiem, Derek W" userId="08a2a5d7-ecbe-4300-b3e9-ea7b21108f06" providerId="ADAL" clId="{56C053F1-F349-4FF6-9AE1-A85B337AB661}"/>
    <pc:docChg chg="undo custSel addSld delSld modSld">
      <pc:chgData name="Hoiem, Derek W" userId="08a2a5d7-ecbe-4300-b3e9-ea7b21108f06" providerId="ADAL" clId="{56C053F1-F349-4FF6-9AE1-A85B337AB661}" dt="2024-09-10T22:19:32.926" v="982" actId="47"/>
      <pc:docMkLst>
        <pc:docMk/>
      </pc:docMkLst>
      <pc:sldChg chg="modSp mod">
        <pc:chgData name="Hoiem, Derek W" userId="08a2a5d7-ecbe-4300-b3e9-ea7b21108f06" providerId="ADAL" clId="{56C053F1-F349-4FF6-9AE1-A85B337AB661}" dt="2024-09-10T22:06:33.022" v="784" actId="20577"/>
        <pc:sldMkLst>
          <pc:docMk/>
          <pc:sldMk cId="1948303876" sldId="416"/>
        </pc:sldMkLst>
      </pc:sldChg>
      <pc:sldChg chg="addSp modSp mod modShow">
        <pc:chgData name="Hoiem, Derek W" userId="08a2a5d7-ecbe-4300-b3e9-ea7b21108f06" providerId="ADAL" clId="{56C053F1-F349-4FF6-9AE1-A85B337AB661}" dt="2024-09-10T22:05:33.948" v="751" actId="729"/>
        <pc:sldMkLst>
          <pc:docMk/>
          <pc:sldMk cId="3020618709" sldId="423"/>
        </pc:sldMkLst>
      </pc:sldChg>
      <pc:sldChg chg="addSp delSp modSp mod">
        <pc:chgData name="Hoiem, Derek W" userId="08a2a5d7-ecbe-4300-b3e9-ea7b21108f06" providerId="ADAL" clId="{56C053F1-F349-4FF6-9AE1-A85B337AB661}" dt="2024-09-10T22:19:29.648" v="981" actId="1076"/>
        <pc:sldMkLst>
          <pc:docMk/>
          <pc:sldMk cId="3529542715" sldId="424"/>
        </pc:sldMkLst>
      </pc:sldChg>
      <pc:sldChg chg="addSp delSp modSp add mod">
        <pc:chgData name="Hoiem, Derek W" userId="08a2a5d7-ecbe-4300-b3e9-ea7b21108f06" providerId="ADAL" clId="{56C053F1-F349-4FF6-9AE1-A85B337AB661}" dt="2024-09-10T22:05:26.786" v="750" actId="1076"/>
        <pc:sldMkLst>
          <pc:docMk/>
          <pc:sldMk cId="660060801" sldId="434"/>
        </pc:sldMkLst>
      </pc:sldChg>
      <pc:sldChg chg="new del">
        <pc:chgData name="Hoiem, Derek W" userId="08a2a5d7-ecbe-4300-b3e9-ea7b21108f06" providerId="ADAL" clId="{56C053F1-F349-4FF6-9AE1-A85B337AB661}" dt="2024-09-10T22:19:32.926" v="982" actId="47"/>
        <pc:sldMkLst>
          <pc:docMk/>
          <pc:sldMk cId="2824240680" sldId="435"/>
        </pc:sldMkLst>
      </pc:sldChg>
    </pc:docChg>
  </pc:docChgLst>
  <pc:docChgLst>
    <pc:chgData name="Hoiem, Derek W" userId="08a2a5d7-ecbe-4300-b3e9-ea7b21108f06" providerId="ADAL" clId="{C99B2D20-4172-4156-8E56-0E0D9970F836}"/>
    <pc:docChg chg="custSel addSld delSld modSld">
      <pc:chgData name="Hoiem, Derek W" userId="08a2a5d7-ecbe-4300-b3e9-ea7b21108f06" providerId="ADAL" clId="{C99B2D20-4172-4156-8E56-0E0D9970F836}" dt="2024-09-11T18:09:05.989" v="603" actId="6549"/>
      <pc:docMkLst>
        <pc:docMk/>
      </pc:docMkLst>
      <pc:sldChg chg="modSp">
        <pc:chgData name="Hoiem, Derek W" userId="08a2a5d7-ecbe-4300-b3e9-ea7b21108f06" providerId="ADAL" clId="{C99B2D20-4172-4156-8E56-0E0D9970F836}" dt="2024-09-11T18:08:49.310" v="602" actId="403"/>
        <pc:sldMkLst>
          <pc:docMk/>
          <pc:sldMk cId="3293907233" sldId="377"/>
        </pc:sldMkLst>
      </pc:sldChg>
      <pc:sldChg chg="modSp mod">
        <pc:chgData name="Hoiem, Derek W" userId="08a2a5d7-ecbe-4300-b3e9-ea7b21108f06" providerId="ADAL" clId="{C99B2D20-4172-4156-8E56-0E0D9970F836}" dt="2024-09-11T18:09:05.989" v="603" actId="6549"/>
        <pc:sldMkLst>
          <pc:docMk/>
          <pc:sldMk cId="1092307653" sldId="386"/>
        </pc:sldMkLst>
      </pc:sldChg>
      <pc:sldChg chg="del">
        <pc:chgData name="Hoiem, Derek W" userId="08a2a5d7-ecbe-4300-b3e9-ea7b21108f06" providerId="ADAL" clId="{C99B2D20-4172-4156-8E56-0E0D9970F836}" dt="2024-09-11T18:07:52.581" v="600" actId="47"/>
        <pc:sldMkLst>
          <pc:docMk/>
          <pc:sldMk cId="1066508949" sldId="419"/>
        </pc:sldMkLst>
      </pc:sldChg>
      <pc:sldChg chg="addSp modSp mod">
        <pc:chgData name="Hoiem, Derek W" userId="08a2a5d7-ecbe-4300-b3e9-ea7b21108f06" providerId="ADAL" clId="{C99B2D20-4172-4156-8E56-0E0D9970F836}" dt="2024-09-11T13:54:21.937" v="261" actId="1076"/>
        <pc:sldMkLst>
          <pc:docMk/>
          <pc:sldMk cId="2401727612" sldId="431"/>
        </pc:sldMkLst>
      </pc:sldChg>
      <pc:sldChg chg="modSp new mod">
        <pc:chgData name="Hoiem, Derek W" userId="08a2a5d7-ecbe-4300-b3e9-ea7b21108f06" providerId="ADAL" clId="{C99B2D20-4172-4156-8E56-0E0D9970F836}" dt="2024-09-11T14:03:08.145" v="574" actId="5793"/>
        <pc:sldMkLst>
          <pc:docMk/>
          <pc:sldMk cId="925910775" sldId="435"/>
        </pc:sldMkLst>
      </pc:sldChg>
      <pc:sldChg chg="addSp modSp new mod">
        <pc:chgData name="Hoiem, Derek W" userId="08a2a5d7-ecbe-4300-b3e9-ea7b21108f06" providerId="ADAL" clId="{C99B2D20-4172-4156-8E56-0E0D9970F836}" dt="2024-09-11T18:00:41.822" v="590" actId="20577"/>
        <pc:sldMkLst>
          <pc:docMk/>
          <pc:sldMk cId="1813098934" sldId="436"/>
        </pc:sldMkLst>
      </pc:sldChg>
      <pc:sldChg chg="modSp add mod">
        <pc:chgData name="Hoiem, Derek W" userId="08a2a5d7-ecbe-4300-b3e9-ea7b21108f06" providerId="ADAL" clId="{C99B2D20-4172-4156-8E56-0E0D9970F836}" dt="2024-09-11T18:07:44.545" v="599" actId="5793"/>
        <pc:sldMkLst>
          <pc:docMk/>
          <pc:sldMk cId="2426960554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datasets/toy_dataset.html#diabetes-dataset" TargetMode="External"/><Relationship Id="rId2" Type="http://schemas.openxmlformats.org/officeDocument/2006/relationships/hyperlink" Target="https://colab.research.google.com/drive/1Ynt9ccEoKXI3WONZ9IC7K-hWdk4D3YA8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stie.su.domains/Papers/LARS/LeastAngle_200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AML441-L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nalyticsvidhya.com/blog/2022/11/hyperparameter-tuning-using-randomized-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rtle.ai/learn/how-to-train-your-resnet-5-hyperparameter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AML441-L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712465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Linear Regression and Regularization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DD5C071-01CF-A45D-3EC7-03DFED5A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  <a:endParaRPr lang="en-US" sz="14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B30C-30A2-8C85-DC5D-FAA0551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800" dirty="0"/>
                  <a:t>L2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L1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6DF55-3AFA-9FF5-27CE-58D0647B4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9" y="3106211"/>
            <a:ext cx="2876951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5E321-6650-CE78-A491-1BDBF47936CF}"/>
              </a:ext>
            </a:extLst>
          </p:cNvPr>
          <p:cNvSpPr txBox="1"/>
          <p:nvPr/>
        </p:nvSpPr>
        <p:spPr>
          <a:xfrm>
            <a:off x="7772400" y="2997877"/>
            <a:ext cx="3578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 strongly penalizes big weights</a:t>
            </a:r>
          </a:p>
          <a:p>
            <a:endParaRPr lang="en-US" dirty="0"/>
          </a:p>
          <a:p>
            <a:r>
              <a:rPr lang="en-US" dirty="0"/>
              <a:t>L1 penalizes increasing the magnitude of big and small weights the same (derivative is 1 for negative weights, -1 for positive weights, 0 for 0)</a:t>
            </a:r>
          </a:p>
          <a:p>
            <a:endParaRPr lang="en-US" dirty="0"/>
          </a:p>
          <a:p>
            <a:r>
              <a:rPr lang="en-US" dirty="0"/>
              <a:t>L1 regularization can be used to select features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39-4B16-F776-A648-D22C9AE14EBA}"/>
              </a:ext>
            </a:extLst>
          </p:cNvPr>
          <p:cNvSpPr txBox="1"/>
          <p:nvPr/>
        </p:nvSpPr>
        <p:spPr>
          <a:xfrm>
            <a:off x="412776" y="6231727"/>
            <a:ext cx="10317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L2 linear regression is least squares and not hard to implement, but you can use a library.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0F70B45-4ADC-CFEC-98EE-D25B96A7B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123796"/>
            <a:ext cx="3558334" cy="26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32FE-3630-9866-37A6-6DF4BAA7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regularize?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6D86-E3CC-BA84-937D-71DCE8A6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Biases each weight toward 0: helps prevent noisy features from having too much influence</a:t>
            </a:r>
          </a:p>
          <a:p>
            <a:pPr lvl="1"/>
            <a:r>
              <a:rPr lang="en-US" dirty="0"/>
              <a:t>Bias: each weight toward 0</a:t>
            </a:r>
          </a:p>
          <a:p>
            <a:pPr lvl="1"/>
            <a:r>
              <a:rPr lang="en-US" dirty="0"/>
              <a:t>Reduced variance: less difference with different samples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L1, only most independently useful features have weight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1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BBF-62DA-FB04-B2EE-CBE4C833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select 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“Hyperparameters” are part of the objective function or model design, not something that training data can fit. 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E.g., the regularization weight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 hyperparameter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0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BBF-62DA-FB04-B2EE-CBE4C833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select 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in {1/8, ¼, ½, 1, 2, 4, 8}: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dirty="0"/>
                  <a:t>Train model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using training set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dirty="0"/>
                  <a:t>Measure and record performance on validation set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with best validation performance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(Optional) re-train on train + </a:t>
                </a:r>
                <a:r>
                  <a:rPr lang="en-US" dirty="0" err="1"/>
                  <a:t>val</a:t>
                </a:r>
                <a:r>
                  <a:rPr lang="en-US" dirty="0"/>
                  <a:t> sets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Test final model on the test set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endParaRPr lang="en-US" dirty="0"/>
              </a:p>
              <a:p>
                <a:pPr marL="971550" lvl="1" indent="-514350">
                  <a:buAutoNum type="alphaL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62BC7F-EC5C-F681-7C88-40AEF2CC56A7}"/>
              </a:ext>
            </a:extLst>
          </p:cNvPr>
          <p:cNvSpPr txBox="1"/>
          <p:nvPr/>
        </p:nvSpPr>
        <p:spPr>
          <a:xfrm>
            <a:off x="627185" y="5740698"/>
            <a:ext cx="1139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many cases, you want to vary parameters by factors, e.g. times 2 or times 5 for each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start search broad and then narrow, e.g. if ¼ and ½ are the best two, then try 3/8 </a:t>
            </a:r>
          </a:p>
        </p:txBody>
      </p:sp>
    </p:spTree>
    <p:extLst>
      <p:ext uri="{BB962C8B-B14F-4D97-AF65-F5344CB8AC3E}">
        <p14:creationId xmlns:p14="http://schemas.microsoft.com/office/powerpoint/2010/main" val="343051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A94C-6768-08E2-F4FF-60C97E0B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Linear Regression Walkthrough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F136-2B0B-D2D9-BF29-779D6B4A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Diabetes Dataset</a:t>
            </a:r>
            <a:r>
              <a:rPr lang="en-US" dirty="0"/>
              <a:t> from </a:t>
            </a:r>
            <a:r>
              <a:rPr lang="en-US" dirty="0" err="1"/>
              <a:t>sklearn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22283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Number of Instances: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442</a:t>
            </a:r>
          </a:p>
          <a:p>
            <a:pPr marL="0" indent="0">
              <a:spcBef>
                <a:spcPct val="0"/>
              </a:spcBef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Target: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measure of disease progression one year after baseline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Number of Attributes: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Attribute Information: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age: age in years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sex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bmi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 :body mass index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p: average blood pressure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1: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tc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total serum cholesterol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2: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ldl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low-density lipoproteins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3: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hdl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high-density lipoproteins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4: tch, total cholesterol / HDL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5: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ltg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possibly log of serum triglycerides level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6: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glu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blood sugar level</a:t>
            </a:r>
          </a:p>
          <a:p>
            <a:pPr marL="0" indent="0">
              <a:buNone/>
            </a:pPr>
            <a:r>
              <a:rPr lang="en-US" sz="1800" dirty="0"/>
              <a:t>Normalization: subtract mean, divide by std, divide by sqrt(</a:t>
            </a:r>
            <a:r>
              <a:rPr lang="en-US" sz="1800" dirty="0" err="1"/>
              <a:t>n_samples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Goals</a:t>
            </a:r>
            <a:r>
              <a:rPr lang="en-US" sz="1800" dirty="0"/>
              <a:t>: regress target value, explain causes of progression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0AC0AA-F4CC-544A-B4B3-9A234FF7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3" y="48907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AC773-72F1-638F-BA99-95CBE002068F}"/>
              </a:ext>
            </a:extLst>
          </p:cNvPr>
          <p:cNvSpPr txBox="1"/>
          <p:nvPr/>
        </p:nvSpPr>
        <p:spPr>
          <a:xfrm>
            <a:off x="8275543" y="6444734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Regression paper</a:t>
            </a:r>
            <a:r>
              <a:rPr lang="en-US" dirty="0"/>
              <a:t> (Efron et al. 2003)</a:t>
            </a:r>
          </a:p>
        </p:txBody>
      </p:sp>
    </p:spTree>
    <p:extLst>
      <p:ext uri="{BB962C8B-B14F-4D97-AF65-F5344CB8AC3E}">
        <p14:creationId xmlns:p14="http://schemas.microsoft.com/office/powerpoint/2010/main" val="240172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8DEE-074F-C8E3-C067-77AE85BF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– Q4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08AEAF-AACC-4EF4-C15D-A97676959EB9}"/>
              </a:ext>
            </a:extLst>
          </p:cNvPr>
          <p:cNvSpPr txBox="1">
            <a:spLocks/>
          </p:cNvSpPr>
          <p:nvPr/>
        </p:nvSpPr>
        <p:spPr bwMode="auto">
          <a:xfrm>
            <a:off x="609600" y="990600"/>
            <a:ext cx="10972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4400">
                <a:hlinkClick r:id="rId2"/>
              </a:rPr>
              <a:t>https://tinyurl.com/AML441-L6</a:t>
            </a:r>
            <a:r>
              <a:rPr lang="en-US" sz="4400"/>
              <a:t> </a:t>
            </a:r>
            <a:endParaRPr lang="en-US" sz="4400" dirty="0"/>
          </a:p>
        </p:txBody>
      </p:sp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0136CB0E-A249-B5FB-E0D5-BF0F6AAB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2474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6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0B4A-7F9B-09D8-32FA-23EA9576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Hyper-parameter selection with multiple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E0E02-4949-0584-7A67-6B9BA79C9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90601"/>
            <a:ext cx="9733561" cy="2895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Basic methods</a:t>
            </a:r>
          </a:p>
          <a:p>
            <a:pPr lvl="1"/>
            <a:r>
              <a:rPr lang="en-US" dirty="0"/>
              <a:t>Grid search: try all possible combinations</a:t>
            </a:r>
          </a:p>
          <a:p>
            <a:pPr lvl="2"/>
            <a:r>
              <a:rPr lang="en-US" dirty="0"/>
              <a:t>Becomes infeasible for more than two parameters</a:t>
            </a:r>
          </a:p>
          <a:p>
            <a:pPr lvl="1"/>
            <a:r>
              <a:rPr lang="en-US" dirty="0"/>
              <a:t>Line search: optimize each parameter by itself sequentially</a:t>
            </a:r>
          </a:p>
          <a:p>
            <a:pPr lvl="2"/>
            <a:r>
              <a:rPr lang="en-US" dirty="0"/>
              <a:t>Does not account for dependencies between parameters</a:t>
            </a:r>
          </a:p>
          <a:p>
            <a:pPr lvl="1"/>
            <a:r>
              <a:rPr lang="en-US" dirty="0"/>
              <a:t>Randomized search: randomly generate parameters within a range</a:t>
            </a:r>
          </a:p>
          <a:p>
            <a:pPr lvl="2"/>
            <a:r>
              <a:rPr lang="en-US" dirty="0"/>
              <a:t>Often best strategy for 3+ parameters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0899F-D52E-E66D-3C6F-0F7A547D32E2}"/>
              </a:ext>
            </a:extLst>
          </p:cNvPr>
          <p:cNvSpPr txBox="1"/>
          <p:nvPr/>
        </p:nvSpPr>
        <p:spPr>
          <a:xfrm>
            <a:off x="1066800" y="3745521"/>
            <a:ext cx="2446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Article by Prof. Arindam Banerjee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8AD5E-9294-93A9-2220-5C15AFDA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6" y="4435838"/>
            <a:ext cx="9933675" cy="2266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EEAE9C-B300-A775-A8FB-BFB60D285F32}"/>
              </a:ext>
            </a:extLst>
          </p:cNvPr>
          <p:cNvSpPr txBox="1"/>
          <p:nvPr/>
        </p:nvSpPr>
        <p:spPr>
          <a:xfrm>
            <a:off x="3352800" y="6571301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Fig: </a:t>
            </a:r>
            <a:r>
              <a:rPr lang="en-US" sz="1050" dirty="0">
                <a:hlinkClick r:id="rId4"/>
              </a:rPr>
              <a:t>https://myrtle.ai/learn/how-to-train-your-resnet-5-hyperparameters/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71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2BB7-2E37-7D80-B960-FF3EB163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forms of hyper-parameter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689E-3FC9-EC08-74D4-9C754FEF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Cross-validation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Split training set into 5 parts (for 5-fold cross-validation)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on 4/5 and train on remaining fifth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five times, using a different fifth for validation each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hyperparameters based on average validation performance</a:t>
            </a:r>
          </a:p>
          <a:p>
            <a:pPr lvl="1"/>
            <a:r>
              <a:rPr lang="en-US" dirty="0"/>
              <a:t>Useful when you have limited training data</a:t>
            </a:r>
          </a:p>
          <a:p>
            <a:endParaRPr lang="en-US" dirty="0"/>
          </a:p>
          <a:p>
            <a:r>
              <a:rPr lang="en-US" dirty="0"/>
              <a:t>Leave-one-out cross-validation (LOOCV) is an extreme where for N data points, you have N splits (one held out for validation each time)</a:t>
            </a:r>
          </a:p>
        </p:txBody>
      </p:sp>
    </p:spTree>
    <p:extLst>
      <p:ext uri="{BB962C8B-B14F-4D97-AF65-F5344CB8AC3E}">
        <p14:creationId xmlns:p14="http://schemas.microsoft.com/office/powerpoint/2010/main" val="372455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954F-3A15-76EF-2AB5-EAEAF921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CAD7-7447-A4F0-98A4-01E97A7E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Sometimes you need to transform variables before fitting a linear model</a:t>
            </a:r>
          </a:p>
          <a:p>
            <a:pPr lvl="1"/>
            <a:r>
              <a:rPr lang="en-US" sz="2400" dirty="0"/>
              <a:t>Helpful to plot histograms or distributions of individual features to figure out what transformations might apply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CE999-49A3-C633-CB23-4A2C3EF3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99" y="2514600"/>
            <a:ext cx="7887801" cy="390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B1C5B-F947-CEB2-18F3-932B48587F28}"/>
              </a:ext>
            </a:extLst>
          </p:cNvPr>
          <p:cNvSpPr txBox="1"/>
          <p:nvPr/>
        </p:nvSpPr>
        <p:spPr>
          <a:xfrm>
            <a:off x="10015739" y="6581001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10141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C435-7BAC-F998-2014-2103DF6B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can be sensitive to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98A86-3C90-9BDB-B4A3-921CDA4C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robust forms that estimate a weight on each sample, e.g. m-estimation</a:t>
            </a:r>
          </a:p>
          <a:p>
            <a:r>
              <a:rPr lang="en-US" dirty="0"/>
              <a:t>Minimizing the sum of absolute error does not have this problem, but is a harder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5B12B-FE10-35F7-8130-424417F0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4394"/>
            <a:ext cx="6979640" cy="3078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87757-32EB-6A43-0D43-414E88FE9B7F}"/>
              </a:ext>
            </a:extLst>
          </p:cNvPr>
          <p:cNvSpPr txBox="1"/>
          <p:nvPr/>
        </p:nvSpPr>
        <p:spPr>
          <a:xfrm>
            <a:off x="9906000" y="6524654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339411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8895-8DD6-FF3D-B3E3-9244351A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5FD5D6-5FAC-0AC2-AB4C-97038AA6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8732"/>
            <a:ext cx="6781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PCA reduces dimensions by linear projection</a:t>
            </a:r>
          </a:p>
          <a:p>
            <a:pPr lvl="1"/>
            <a:r>
              <a:rPr lang="en-US" dirty="0"/>
              <a:t>Preserves variance to reproduce data as well as possible, according to mean squared error</a:t>
            </a:r>
          </a:p>
          <a:p>
            <a:pPr lvl="1"/>
            <a:r>
              <a:rPr lang="en-US" dirty="0"/>
              <a:t>May not preserve local connectivity structure or discriminative information</a:t>
            </a:r>
          </a:p>
          <a:p>
            <a:endParaRPr lang="en-US" dirty="0"/>
          </a:p>
          <a:p>
            <a:r>
              <a:rPr lang="en-US" dirty="0"/>
              <a:t>Other methods try to preserve relationships between points</a:t>
            </a:r>
          </a:p>
          <a:p>
            <a:pPr lvl="1"/>
            <a:r>
              <a:rPr lang="en-US" dirty="0"/>
              <a:t>MDS: preserve pairwise distances</a:t>
            </a:r>
          </a:p>
          <a:p>
            <a:pPr lvl="1"/>
            <a:r>
              <a:rPr lang="en-US" dirty="0" err="1"/>
              <a:t>IsoMap</a:t>
            </a:r>
            <a:r>
              <a:rPr lang="en-US" dirty="0"/>
              <a:t>: MDS but using a graph-based distance</a:t>
            </a:r>
          </a:p>
          <a:p>
            <a:pPr lvl="1"/>
            <a:r>
              <a:rPr lang="en-US" dirty="0"/>
              <a:t>t-SNE: preserve a probabilistic distribution of neighbors for each point (also focusing on closest points)</a:t>
            </a:r>
          </a:p>
          <a:p>
            <a:pPr lvl="1"/>
            <a:r>
              <a:rPr lang="en-US" dirty="0"/>
              <a:t>UMAP: incorporates k-</a:t>
            </a:r>
            <a:r>
              <a:rPr lang="en-US" dirty="0" err="1"/>
              <a:t>nn</a:t>
            </a:r>
            <a:r>
              <a:rPr lang="en-US" dirty="0"/>
              <a:t> structure, spectral embedding, and more to achieve good embeddings relatively quickly</a:t>
            </a:r>
          </a:p>
          <a:p>
            <a:pPr lvl="1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AA72A9-B961-85A4-43C2-9940644E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32332"/>
            <a:ext cx="4285862" cy="32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Shot 2013-12-02 at 10.00.27 PM.png">
            <a:extLst>
              <a:ext uri="{FF2B5EF4-FFF2-40B4-BE49-F238E27FC236}">
                <a16:creationId xmlns:a16="http://schemas.microsoft.com/office/drawing/2014/main" id="{F990C7B8-3D71-074C-9C8D-4B1303F3D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4"/>
          <a:stretch/>
        </p:blipFill>
        <p:spPr>
          <a:xfrm>
            <a:off x="7696200" y="550869"/>
            <a:ext cx="4285862" cy="2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2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867-95A9-8A3C-194D-58DF1386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vs KNN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A011-44A0-A3F4-0F2F-1A24A011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KNN can fit non-linear functions</a:t>
            </a:r>
          </a:p>
          <a:p>
            <a:r>
              <a:rPr lang="en-US" sz="2400" dirty="0"/>
              <a:t>Only linear regression can extrapolate</a:t>
            </a:r>
          </a:p>
          <a:p>
            <a:r>
              <a:rPr lang="en-US" sz="2400" dirty="0"/>
              <a:t>Linear regression is more useful to explain a relationship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082B5-76E4-09F2-BE47-D0E257D1B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3505199" y="2514600"/>
            <a:ext cx="4346595" cy="4343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A2B7EB-CFD9-3FA6-9C08-4EFF57B76635}"/>
              </a:ext>
            </a:extLst>
          </p:cNvPr>
          <p:cNvSpPr/>
          <p:nvPr/>
        </p:nvSpPr>
        <p:spPr>
          <a:xfrm>
            <a:off x="4065104" y="3836504"/>
            <a:ext cx="3478696" cy="1789044"/>
          </a:xfrm>
          <a:custGeom>
            <a:avLst/>
            <a:gdLst>
              <a:gd name="connsiteX0" fmla="*/ 0 w 3478696"/>
              <a:gd name="connsiteY0" fmla="*/ 1789044 h 1789044"/>
              <a:gd name="connsiteX1" fmla="*/ 437322 w 3478696"/>
              <a:gd name="connsiteY1" fmla="*/ 1789044 h 1789044"/>
              <a:gd name="connsiteX2" fmla="*/ 447261 w 3478696"/>
              <a:gd name="connsiteY2" fmla="*/ 1510748 h 1789044"/>
              <a:gd name="connsiteX3" fmla="*/ 934279 w 3478696"/>
              <a:gd name="connsiteY3" fmla="*/ 1500809 h 1789044"/>
              <a:gd name="connsiteX4" fmla="*/ 944218 w 3478696"/>
              <a:gd name="connsiteY4" fmla="*/ 1222513 h 1789044"/>
              <a:gd name="connsiteX5" fmla="*/ 1520687 w 3478696"/>
              <a:gd name="connsiteY5" fmla="*/ 1222513 h 1789044"/>
              <a:gd name="connsiteX6" fmla="*/ 1520687 w 3478696"/>
              <a:gd name="connsiteY6" fmla="*/ 606287 h 1789044"/>
              <a:gd name="connsiteX7" fmla="*/ 1520687 w 3478696"/>
              <a:gd name="connsiteY7" fmla="*/ 546653 h 1789044"/>
              <a:gd name="connsiteX8" fmla="*/ 2067339 w 3478696"/>
              <a:gd name="connsiteY8" fmla="*/ 526774 h 1789044"/>
              <a:gd name="connsiteX9" fmla="*/ 2077279 w 3478696"/>
              <a:gd name="connsiteY9" fmla="*/ 427383 h 1789044"/>
              <a:gd name="connsiteX10" fmla="*/ 2812774 w 3478696"/>
              <a:gd name="connsiteY10" fmla="*/ 437322 h 1789044"/>
              <a:gd name="connsiteX11" fmla="*/ 2822713 w 3478696"/>
              <a:gd name="connsiteY11" fmla="*/ 0 h 1789044"/>
              <a:gd name="connsiteX12" fmla="*/ 3478696 w 3478696"/>
              <a:gd name="connsiteY12" fmla="*/ 19879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8696" h="1789044">
                <a:moveTo>
                  <a:pt x="0" y="1789044"/>
                </a:moveTo>
                <a:lnTo>
                  <a:pt x="437322" y="1789044"/>
                </a:lnTo>
                <a:lnTo>
                  <a:pt x="447261" y="1510748"/>
                </a:lnTo>
                <a:lnTo>
                  <a:pt x="934279" y="1500809"/>
                </a:lnTo>
                <a:lnTo>
                  <a:pt x="944218" y="1222513"/>
                </a:lnTo>
                <a:lnTo>
                  <a:pt x="1520687" y="1222513"/>
                </a:lnTo>
                <a:lnTo>
                  <a:pt x="1520687" y="606287"/>
                </a:lnTo>
                <a:lnTo>
                  <a:pt x="1520687" y="546653"/>
                </a:lnTo>
                <a:lnTo>
                  <a:pt x="2067339" y="526774"/>
                </a:lnTo>
                <a:lnTo>
                  <a:pt x="2077279" y="427383"/>
                </a:lnTo>
                <a:lnTo>
                  <a:pt x="2812774" y="437322"/>
                </a:lnTo>
                <a:lnTo>
                  <a:pt x="2822713" y="0"/>
                </a:lnTo>
                <a:lnTo>
                  <a:pt x="3478696" y="19879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5AEBB-7059-B115-12CE-B65D744674D6}"/>
              </a:ext>
            </a:extLst>
          </p:cNvPr>
          <p:cNvSpPr txBox="1"/>
          <p:nvPr/>
        </p:nvSpPr>
        <p:spPr>
          <a:xfrm>
            <a:off x="6794021" y="426720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3-NN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8305F-FC04-1D43-5786-543EDD85158B}"/>
              </a:ext>
            </a:extLst>
          </p:cNvPr>
          <p:cNvSpPr txBox="1"/>
          <p:nvPr/>
        </p:nvSpPr>
        <p:spPr>
          <a:xfrm>
            <a:off x="6629400" y="311460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LR</a:t>
            </a:r>
          </a:p>
        </p:txBody>
      </p:sp>
    </p:spTree>
    <p:extLst>
      <p:ext uri="{BB962C8B-B14F-4D97-AF65-F5344CB8AC3E}">
        <p14:creationId xmlns:p14="http://schemas.microsoft.com/office/powerpoint/2010/main" val="171749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Linear regression is used to explain data or predict continuous variables in a wide range of applications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y can be predicted by a linear combination of features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One coefficient per feature (plus one for y-intercept)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L1 or L2 or elastic (both L1 and L2) regularization weight</a:t>
            </a:r>
          </a:p>
          <a:p>
            <a:pPr lvl="1"/>
            <a:r>
              <a:rPr lang="en-US" dirty="0"/>
              <a:t>Different objective functions (e.g. squared error, absolute error, m-estimation)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Want to extrapolate</a:t>
            </a:r>
          </a:p>
          <a:p>
            <a:pPr lvl="1"/>
            <a:r>
              <a:rPr lang="en-US" dirty="0"/>
              <a:t>Want to visualize or quantify correlations/relationships</a:t>
            </a:r>
          </a:p>
          <a:p>
            <a:pPr lvl="1"/>
            <a:r>
              <a:rPr lang="en-US" dirty="0"/>
              <a:t>Have many features 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Relationships are very non-linear (requires transformation or feature learning first)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3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6096000" cy="594360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Linear regression fits a linear model to a set of feature points to predict a continuous value</a:t>
            </a:r>
          </a:p>
          <a:p>
            <a:pPr lvl="1"/>
            <a:r>
              <a:rPr lang="en-US" sz="2000" dirty="0"/>
              <a:t>Explain relationships</a:t>
            </a:r>
          </a:p>
          <a:p>
            <a:pPr lvl="1"/>
            <a:r>
              <a:rPr lang="en-US" sz="2000" dirty="0"/>
              <a:t>Predict values</a:t>
            </a:r>
          </a:p>
          <a:p>
            <a:pPr lvl="1"/>
            <a:r>
              <a:rPr lang="en-US" sz="2000" dirty="0"/>
              <a:t>Extrapolate observations</a:t>
            </a:r>
          </a:p>
          <a:p>
            <a:endParaRPr lang="en-US" sz="2400" dirty="0"/>
          </a:p>
          <a:p>
            <a:r>
              <a:rPr lang="en-US" sz="2400" dirty="0"/>
              <a:t>Regularization prevents overfitting by restricting the magnitude of feature weights</a:t>
            </a:r>
          </a:p>
          <a:p>
            <a:pPr lvl="1"/>
            <a:r>
              <a:rPr lang="en-US" sz="1800" dirty="0"/>
              <a:t>L1: prefers to assign a lot of weight to the most useful features</a:t>
            </a:r>
          </a:p>
          <a:p>
            <a:pPr lvl="1"/>
            <a:r>
              <a:rPr lang="en-US" sz="1800" dirty="0"/>
              <a:t>L2: prefers to assign smaller weight to everything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0E1E6-ABCF-A0C9-69EE-E9D421E4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6781803" y="152400"/>
            <a:ext cx="3660290" cy="36576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FF44E8-6C46-C3AE-62CA-1BF3391D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3" y="3990975"/>
            <a:ext cx="329512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on Monday</a:t>
            </a:r>
          </a:p>
          <a:p>
            <a:r>
              <a:rPr lang="en-US" dirty="0"/>
              <a:t>Linear classifiers</a:t>
            </a:r>
          </a:p>
          <a:p>
            <a:r>
              <a:rPr lang="en-US"/>
              <a:t>Naïve </a:t>
            </a:r>
            <a:r>
              <a:rPr lang="en-US" dirty="0"/>
              <a:t>Bayes Classifier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Linear regression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Regularization</a:t>
            </a:r>
          </a:p>
          <a:p>
            <a:pPr lvl="1"/>
            <a:r>
              <a:rPr lang="en-US" dirty="0"/>
              <a:t>What is it</a:t>
            </a:r>
          </a:p>
          <a:p>
            <a:pPr lvl="1"/>
            <a:r>
              <a:rPr lang="en-US" dirty="0"/>
              <a:t>How it affects models</a:t>
            </a:r>
          </a:p>
          <a:p>
            <a:pPr lvl="1"/>
            <a:r>
              <a:rPr lang="en-US" dirty="0"/>
              <a:t>How to select regularization parameters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F0E-4492-19D5-29F5-FDB25C0F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model is </a:t>
                </a:r>
                <a:r>
                  <a:rPr lang="en-US" sz="2400" b="1" dirty="0"/>
                  <a:t>linear</a:t>
                </a:r>
                <a:r>
                  <a:rPr lang="en-US" sz="2400" dirty="0"/>
                  <a:t> in x if it is based on a weighted sum of the values of x (optionally, plus a constant)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A </a:t>
                </a:r>
                <a:r>
                  <a:rPr lang="en-US" sz="2400" b="1" dirty="0"/>
                  <a:t>linear classifier </a:t>
                </a:r>
                <a:r>
                  <a:rPr lang="en-US" sz="2400" dirty="0"/>
                  <a:t>projects the features onto a score that indicates whether the label is positive or negative (i.e., one class or the other). We often show the boundary where that score is equal to zero.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linear regressor </a:t>
                </a:r>
                <a:r>
                  <a:rPr lang="en-US" sz="2400" dirty="0"/>
                  <a:t>finds a linear model that approximates the prediction value for each set of features.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3A5954-A690-3CBD-8B11-2B7A921E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6" y="4953000"/>
            <a:ext cx="2853665" cy="15240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6F353-85D8-F0F2-4E8D-D6AE39CDA85D}"/>
              </a:ext>
            </a:extLst>
          </p:cNvPr>
          <p:cNvCxnSpPr>
            <a:cxnSpLocks/>
          </p:cNvCxnSpPr>
          <p:nvPr/>
        </p:nvCxnSpPr>
        <p:spPr>
          <a:xfrm>
            <a:off x="152400" y="5410200"/>
            <a:ext cx="4191000" cy="7159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F573F-7F18-F219-9AD5-38EDB15C11F2}"/>
              </a:ext>
            </a:extLst>
          </p:cNvPr>
          <p:cNvCxnSpPr>
            <a:cxnSpLocks/>
          </p:cNvCxnSpPr>
          <p:nvPr/>
        </p:nvCxnSpPr>
        <p:spPr>
          <a:xfrm flipV="1">
            <a:off x="1905000" y="4953000"/>
            <a:ext cx="342900" cy="1524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/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/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blipFill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1BBCC3-B193-61ED-00E1-A7561AFC7DDE}"/>
              </a:ext>
            </a:extLst>
          </p:cNvPr>
          <p:cNvSpPr txBox="1"/>
          <p:nvPr/>
        </p:nvSpPr>
        <p:spPr>
          <a:xfrm>
            <a:off x="9372600" y="456827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954A-64B6-E4C0-5CEB-245F62A20527}"/>
              </a:ext>
            </a:extLst>
          </p:cNvPr>
          <p:cNvSpPr txBox="1"/>
          <p:nvPr/>
        </p:nvSpPr>
        <p:spPr>
          <a:xfrm>
            <a:off x="9089126" y="494555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B6B66-B842-7B8A-D30A-B4A712E2FA97}"/>
              </a:ext>
            </a:extLst>
          </p:cNvPr>
          <p:cNvSpPr txBox="1"/>
          <p:nvPr/>
        </p:nvSpPr>
        <p:spPr>
          <a:xfrm>
            <a:off x="8634772" y="5356722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C1305-5929-71EE-F269-5731B46D4CE1}"/>
              </a:ext>
            </a:extLst>
          </p:cNvPr>
          <p:cNvSpPr txBox="1"/>
          <p:nvPr/>
        </p:nvSpPr>
        <p:spPr>
          <a:xfrm>
            <a:off x="9852266" y="4343400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30E67-2F84-0167-9987-CAEF91AA897B}"/>
              </a:ext>
            </a:extLst>
          </p:cNvPr>
          <p:cNvCxnSpPr>
            <a:cxnSpLocks/>
          </p:cNvCxnSpPr>
          <p:nvPr/>
        </p:nvCxnSpPr>
        <p:spPr>
          <a:xfrm flipV="1">
            <a:off x="8351298" y="4350841"/>
            <a:ext cx="0" cy="18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5A16A-CABE-E510-1646-C3FD9DD6F225}"/>
              </a:ext>
            </a:extLst>
          </p:cNvPr>
          <p:cNvCxnSpPr>
            <a:cxnSpLocks/>
          </p:cNvCxnSpPr>
          <p:nvPr/>
        </p:nvCxnSpPr>
        <p:spPr>
          <a:xfrm flipH="1">
            <a:off x="8351298" y="6216825"/>
            <a:ext cx="25441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/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Feature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blipFill>
                <a:blip r:embed="rId6"/>
                <a:stretch>
                  <a:fillRect l="-4128" t="-10000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/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Target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blipFill>
                <a:blip r:embed="rId7"/>
                <a:stretch>
                  <a:fillRect l="-10000" t="-4145" r="-2666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1C9698-F925-2DE7-7DA3-F362A797457A}"/>
              </a:ext>
            </a:extLst>
          </p:cNvPr>
          <p:cNvCxnSpPr>
            <a:cxnSpLocks/>
          </p:cNvCxnSpPr>
          <p:nvPr/>
        </p:nvCxnSpPr>
        <p:spPr>
          <a:xfrm flipV="1">
            <a:off x="8351298" y="4267200"/>
            <a:ext cx="2240502" cy="19640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/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6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1548-DE63-33E3-166F-7B932536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3575-BAA3-FF93-08C1-EB67A8E8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 linear coefficients to features to predict a continuous variable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12FE9-ADD0-AA29-FC99-44E80F80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3" y="2105379"/>
            <a:ext cx="8087854" cy="3962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6D5B2-D4BA-383B-BA8F-60C7A1D651FF}"/>
                  </a:ext>
                </a:extLst>
              </p:cNvPr>
              <p:cNvSpPr txBox="1"/>
              <p:nvPr/>
            </p:nvSpPr>
            <p:spPr>
              <a:xfrm>
                <a:off x="1371600" y="6202363"/>
                <a:ext cx="609414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6D5B2-D4BA-383B-BA8F-60C7A1D6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02363"/>
                <a:ext cx="6094140" cy="375167"/>
              </a:xfrm>
              <a:prstGeom prst="rect">
                <a:avLst/>
              </a:prstGeom>
              <a:blipFill>
                <a:blip r:embed="rId3"/>
                <a:stretch>
                  <a:fillRect t="-114516" b="-18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83D7CE8-37CC-ADB0-BBCD-18405ACF7605}"/>
              </a:ext>
            </a:extLst>
          </p:cNvPr>
          <p:cNvSpPr txBox="1"/>
          <p:nvPr/>
        </p:nvSpPr>
        <p:spPr>
          <a:xfrm>
            <a:off x="5486400" y="6052065"/>
            <a:ext cx="665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close to zero indicates very weak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close to 1 indicates y very linearly predictable from </a:t>
            </a:r>
            <a:r>
              <a:rPr lang="en-US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8865D-1C42-CE96-2FAC-CBC94303632C}"/>
              </a:ext>
            </a:extLst>
          </p:cNvPr>
          <p:cNvSpPr txBox="1"/>
          <p:nvPr/>
        </p:nvSpPr>
        <p:spPr>
          <a:xfrm>
            <a:off x="10020660" y="28074"/>
            <a:ext cx="2115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158559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0CD-7CAB-2441-B15C-6991BD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7"/>
                <a:ext cx="10972800" cy="5135563"/>
              </a:xfrm>
            </p:spPr>
            <p:txBody>
              <a:bodyPr/>
              <a:lstStyle/>
              <a:p>
                <a:r>
                  <a:rPr lang="en-US" dirty="0"/>
                  <a:t>Training: 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minimizes sum square difference between target and 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7"/>
                <a:ext cx="10972800" cy="5135563"/>
              </a:xfrm>
              <a:blipFill>
                <a:blip r:embed="rId2"/>
                <a:stretch>
                  <a:fillRect l="-1278" t="-142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6A14D9B-5F7A-19ED-4243-758517372492}"/>
              </a:ext>
            </a:extLst>
          </p:cNvPr>
          <p:cNvSpPr txBox="1"/>
          <p:nvPr/>
        </p:nvSpPr>
        <p:spPr>
          <a:xfrm>
            <a:off x="3733800" y="3505200"/>
            <a:ext cx="166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 due to missing the target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CE81E-1F28-3015-72D6-0F0F56C8D0E4}"/>
              </a:ext>
            </a:extLst>
          </p:cNvPr>
          <p:cNvSpPr txBox="1"/>
          <p:nvPr/>
        </p:nvSpPr>
        <p:spPr>
          <a:xfrm>
            <a:off x="5867400" y="3505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 due to parameter complexity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75EE80-293C-E4D4-EC26-CD572D0BE05C}"/>
              </a:ext>
            </a:extLst>
          </p:cNvPr>
          <p:cNvCxnSpPr/>
          <p:nvPr/>
        </p:nvCxnSpPr>
        <p:spPr>
          <a:xfrm flipV="1">
            <a:off x="4572000" y="3200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5BF40F-0006-7D3E-759C-E41AA5068879}"/>
              </a:ext>
            </a:extLst>
          </p:cNvPr>
          <p:cNvCxnSpPr/>
          <p:nvPr/>
        </p:nvCxnSpPr>
        <p:spPr>
          <a:xfrm flipV="1">
            <a:off x="6324600" y="3200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1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5149-542D-4112-FB93-ADBAB9B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E4F77-4A49-F763-9B2D-F64035E2832D}"/>
              </a:ext>
            </a:extLst>
          </p:cNvPr>
          <p:cNvSpPr txBox="1"/>
          <p:nvPr/>
        </p:nvSpPr>
        <p:spPr>
          <a:xfrm>
            <a:off x="381000" y="1295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Model/Prediction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92623-EEED-F612-ACBD-BDB87504D948}"/>
              </a:ext>
            </a:extLst>
          </p:cNvPr>
          <p:cNvSpPr txBox="1"/>
          <p:nvPr/>
        </p:nvSpPr>
        <p:spPr>
          <a:xfrm>
            <a:off x="990600" y="3429000"/>
            <a:ext cx="121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(least squares)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5A7F5-5555-7258-8C87-8F4888EFD5AA}"/>
                  </a:ext>
                </a:extLst>
              </p:cNvPr>
              <p:cNvSpPr txBox="1"/>
              <p:nvPr/>
            </p:nvSpPr>
            <p:spPr>
              <a:xfrm>
                <a:off x="2389710" y="1234385"/>
                <a:ext cx="24870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1]=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5A7F5-5555-7258-8C87-8F4888EF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10" y="1234385"/>
                <a:ext cx="248709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19803-4BE7-E375-95C6-AB80D2E1D86F}"/>
                  </a:ext>
                </a:extLst>
              </p:cNvPr>
              <p:cNvSpPr txBox="1"/>
              <p:nvPr/>
            </p:nvSpPr>
            <p:spPr>
              <a:xfrm>
                <a:off x="2362200" y="2971800"/>
                <a:ext cx="5767541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19803-4BE7-E375-95C6-AB80D2E1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971800"/>
                <a:ext cx="5767541" cy="121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C55D6-9AA4-B3B4-F4B3-828B2A059ED9}"/>
                  </a:ext>
                </a:extLst>
              </p:cNvPr>
              <p:cNvSpPr txBox="1"/>
              <p:nvPr/>
            </p:nvSpPr>
            <p:spPr>
              <a:xfrm>
                <a:off x="2389710" y="4572000"/>
                <a:ext cx="5405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C55D6-9AA4-B3B4-F4B3-828B2A059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10" y="4572000"/>
                <a:ext cx="54055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703BEC-E2A2-E508-7CC2-A2A6A7FBD7DE}"/>
                  </a:ext>
                </a:extLst>
              </p:cNvPr>
              <p:cNvSpPr txBox="1"/>
              <p:nvPr/>
            </p:nvSpPr>
            <p:spPr>
              <a:xfrm>
                <a:off x="2389710" y="5623615"/>
                <a:ext cx="1284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703BEC-E2A2-E508-7CC2-A2A6A7FBD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10" y="5623615"/>
                <a:ext cx="128451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89FC0D-29AA-F5EC-5631-A2DC76FEC74D}"/>
                  </a:ext>
                </a:extLst>
              </p:cNvPr>
              <p:cNvSpPr txBox="1"/>
              <p:nvPr/>
            </p:nvSpPr>
            <p:spPr>
              <a:xfrm>
                <a:off x="2389710" y="6186934"/>
                <a:ext cx="3882601" cy="582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89FC0D-29AA-F5EC-5631-A2DC76FEC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10" y="6186934"/>
                <a:ext cx="3882601" cy="582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1FDBFA-A5AD-A35D-BEC2-7E8505CDCD08}"/>
                  </a:ext>
                </a:extLst>
              </p:cNvPr>
              <p:cNvSpPr txBox="1"/>
              <p:nvPr/>
            </p:nvSpPr>
            <p:spPr>
              <a:xfrm>
                <a:off x="8305800" y="1176667"/>
                <a:ext cx="3276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Predicted y is linear function of x with a constant “bias” term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If predicting multiple values, use a separate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for each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1FDBFA-A5AD-A35D-BEC2-7E8505CD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176667"/>
                <a:ext cx="3276600" cy="1754326"/>
              </a:xfrm>
              <a:prstGeom prst="rect">
                <a:avLst/>
              </a:prstGeom>
              <a:blipFill>
                <a:blip r:embed="rId7"/>
                <a:stretch>
                  <a:fillRect l="-1304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D2D7E5-CF56-5E20-C2A5-A47EEF48465E}"/>
              </a:ext>
            </a:extLst>
          </p:cNvPr>
          <p:cNvSpPr txBox="1"/>
          <p:nvPr/>
        </p:nvSpPr>
        <p:spPr>
          <a:xfrm>
            <a:off x="8313357" y="3306187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Minimize the squared error between predicted and true value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Stack features/targets into matrix/vector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A87209-A47A-9DA9-B80B-B0DE1066E1F8}"/>
                  </a:ext>
                </a:extLst>
              </p:cNvPr>
              <p:cNvSpPr txBox="1"/>
              <p:nvPr/>
            </p:nvSpPr>
            <p:spPr>
              <a:xfrm>
                <a:off x="3969204" y="5120546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A87209-A47A-9DA9-B80B-B0DE1066E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04" y="5120546"/>
                <a:ext cx="8883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A7CA3C-B2F8-9720-B86D-0A2673B7EAA2}"/>
                  </a:ext>
                </a:extLst>
              </p:cNvPr>
              <p:cNvSpPr txBox="1"/>
              <p:nvPr/>
            </p:nvSpPr>
            <p:spPr>
              <a:xfrm>
                <a:off x="4973054" y="5120546"/>
                <a:ext cx="842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A7CA3C-B2F8-9720-B86D-0A2673B7E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54" y="5120546"/>
                <a:ext cx="8426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C6CB1-1A7D-44CF-04E2-480BE87E4144}"/>
                  </a:ext>
                </a:extLst>
              </p:cNvPr>
              <p:cNvSpPr txBox="1"/>
              <p:nvPr/>
            </p:nvSpPr>
            <p:spPr>
              <a:xfrm>
                <a:off x="5795897" y="5097304"/>
                <a:ext cx="801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C6CB1-1A7D-44CF-04E2-480BE87E4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97" y="5097304"/>
                <a:ext cx="8018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CB9ACE-2BBD-B2BA-285E-E2444279F498}"/>
              </a:ext>
            </a:extLst>
          </p:cNvPr>
          <p:cNvCxnSpPr>
            <a:cxnSpLocks/>
          </p:cNvCxnSpPr>
          <p:nvPr/>
        </p:nvCxnSpPr>
        <p:spPr>
          <a:xfrm flipV="1">
            <a:off x="4572000" y="5002887"/>
            <a:ext cx="152400" cy="16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8D9003-E81E-4060-80AF-DEBB83A910AE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5092501" y="5002887"/>
            <a:ext cx="94854" cy="16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0ED445-2F23-7734-BE2E-46180A2673B6}"/>
              </a:ext>
            </a:extLst>
          </p:cNvPr>
          <p:cNvCxnSpPr>
            <a:cxnSpLocks/>
          </p:cNvCxnSpPr>
          <p:nvPr/>
        </p:nvCxnSpPr>
        <p:spPr>
          <a:xfrm flipH="1" flipV="1">
            <a:off x="5879890" y="5002887"/>
            <a:ext cx="94854" cy="16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DBA603-6BA5-7E25-03A1-D053EBD9A6F6}"/>
                  </a:ext>
                </a:extLst>
              </p:cNvPr>
              <p:cNvSpPr txBox="1"/>
              <p:nvPr/>
            </p:nvSpPr>
            <p:spPr>
              <a:xfrm>
                <a:off x="8382000" y="5419914"/>
                <a:ext cx="3276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to be close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in a least squared sense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endParaRPr lang="en-US" dirty="0"/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en-US" dirty="0"/>
                  <a:t>Solution pseudoinverse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DBA603-6BA5-7E25-03A1-D053EBD9A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5419914"/>
                <a:ext cx="3276600" cy="1477328"/>
              </a:xfrm>
              <a:prstGeom prst="rect">
                <a:avLst/>
              </a:prstGeom>
              <a:blipFill>
                <a:blip r:embed="rId11"/>
                <a:stretch>
                  <a:fillRect l="-1115" t="-2066" r="-1673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06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5149-542D-4112-FB93-ADBAB9B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B5A39-87F7-15CA-0BA0-C8A310A9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81" y="914400"/>
            <a:ext cx="7013196" cy="572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E4F77-4A49-F763-9B2D-F64035E2832D}"/>
              </a:ext>
            </a:extLst>
          </p:cNvPr>
          <p:cNvSpPr txBox="1"/>
          <p:nvPr/>
        </p:nvSpPr>
        <p:spPr>
          <a:xfrm>
            <a:off x="381000" y="1295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Model/Prediction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92623-EEED-F612-ACBD-BDB87504D948}"/>
              </a:ext>
            </a:extLst>
          </p:cNvPr>
          <p:cNvSpPr txBox="1"/>
          <p:nvPr/>
        </p:nvSpPr>
        <p:spPr>
          <a:xfrm>
            <a:off x="990600" y="3429000"/>
            <a:ext cx="121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(least squares)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5A7F5-5555-7258-8C87-8F4888EFD5AA}"/>
                  </a:ext>
                </a:extLst>
              </p:cNvPr>
              <p:cNvSpPr txBox="1"/>
              <p:nvPr/>
            </p:nvSpPr>
            <p:spPr>
              <a:xfrm>
                <a:off x="8610600" y="1225080"/>
                <a:ext cx="23909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1]=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5A7F5-5555-7258-8C87-8F4888EF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225080"/>
                <a:ext cx="23909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19803-4BE7-E375-95C6-AB80D2E1D86F}"/>
                  </a:ext>
                </a:extLst>
              </p:cNvPr>
              <p:cNvSpPr txBox="1"/>
              <p:nvPr/>
            </p:nvSpPr>
            <p:spPr>
              <a:xfrm>
                <a:off x="8001000" y="3540054"/>
                <a:ext cx="5767541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19803-4BE7-E375-95C6-AB80D2E1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540054"/>
                <a:ext cx="5767541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C55D6-9AA4-B3B4-F4B3-828B2A059ED9}"/>
                  </a:ext>
                </a:extLst>
              </p:cNvPr>
              <p:cNvSpPr txBox="1"/>
              <p:nvPr/>
            </p:nvSpPr>
            <p:spPr>
              <a:xfrm>
                <a:off x="6019800" y="4481712"/>
                <a:ext cx="5982856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C55D6-9AA4-B3B4-F4B3-828B2A059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481712"/>
                <a:ext cx="5982856" cy="1211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703BEC-E2A2-E508-7CC2-A2A6A7FBD7DE}"/>
                  </a:ext>
                </a:extLst>
              </p:cNvPr>
              <p:cNvSpPr txBox="1"/>
              <p:nvPr/>
            </p:nvSpPr>
            <p:spPr>
              <a:xfrm>
                <a:off x="7382376" y="5364028"/>
                <a:ext cx="5982856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703BEC-E2A2-E508-7CC2-A2A6A7FBD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76" y="5364028"/>
                <a:ext cx="5982856" cy="121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61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8DEE-074F-C8E3-C067-77AE85BF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E357-5E42-1311-EAFD-78C66559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hlinkClick r:id="rId2"/>
              </a:rPr>
              <a:t>https://tinyurl.com/AML441-L6</a:t>
            </a:r>
            <a:r>
              <a:rPr lang="en-US" sz="4400" dirty="0"/>
              <a:t> </a:t>
            </a: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C969190B-1E78-06AA-35CF-59882B650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2474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e5192b-f7ad-4335-b0af-854904fb38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2446EFE8F8B4285855A07BDBF5405" ma:contentTypeVersion="13" ma:contentTypeDescription="Create a new document." ma:contentTypeScope="" ma:versionID="13831ae84f7eee9fe7dd5ef19377c130">
  <xsd:schema xmlns:xsd="http://www.w3.org/2001/XMLSchema" xmlns:xs="http://www.w3.org/2001/XMLSchema" xmlns:p="http://schemas.microsoft.com/office/2006/metadata/properties" xmlns:ns3="c3e5192b-f7ad-4335-b0af-854904fb384e" xmlns:ns4="c60850e7-d190-4dc2-b155-37f3dc8dcd47" targetNamespace="http://schemas.microsoft.com/office/2006/metadata/properties" ma:root="true" ma:fieldsID="a014fb5fccbb0078de4e2bf4b9d8cba6" ns3:_="" ns4:_="">
    <xsd:import namespace="c3e5192b-f7ad-4335-b0af-854904fb384e"/>
    <xsd:import namespace="c60850e7-d190-4dc2-b155-37f3dc8dcd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5192b-f7ad-4335-b0af-854904fb3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850e7-d190-4dc2-b155-37f3dc8d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AF83E-203E-46D8-8CED-780FDC7720B6}">
  <ds:schemaRefs>
    <ds:schemaRef ds:uri="http://schemas.microsoft.com/office/infopath/2007/PartnerControls"/>
    <ds:schemaRef ds:uri="c60850e7-d190-4dc2-b155-37f3dc8dcd47"/>
    <ds:schemaRef ds:uri="http://purl.org/dc/elements/1.1/"/>
    <ds:schemaRef ds:uri="c3e5192b-f7ad-4335-b0af-854904fb384e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273550-4A2F-4C89-96AD-B6FF07A35E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7B5D85-DA86-47B5-B328-8C9588E79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5192b-f7ad-4335-b0af-854904fb384e"/>
    <ds:schemaRef ds:uri="c60850e7-d190-4dc2-b155-37f3dc8d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98310</TotalTime>
  <Words>1306</Words>
  <Application>Microsoft Office PowerPoint</Application>
  <PresentationFormat>Widescreen</PresentationFormat>
  <Paragraphs>202</Paragraphs>
  <Slides>23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Linear Regression and Regularization</vt:lpstr>
      <vt:lpstr>Last class</vt:lpstr>
      <vt:lpstr>Today’s Lecture</vt:lpstr>
      <vt:lpstr>Linear Models</vt:lpstr>
      <vt:lpstr>Linear regression</vt:lpstr>
      <vt:lpstr>Linear Regression algorithm</vt:lpstr>
      <vt:lpstr>Linear regression</vt:lpstr>
      <vt:lpstr>Linear regression</vt:lpstr>
      <vt:lpstr>Q1</vt:lpstr>
      <vt:lpstr>Training Linear Regression</vt:lpstr>
      <vt:lpstr>Why regularize?</vt:lpstr>
      <vt:lpstr>How to select hyperparameters</vt:lpstr>
      <vt:lpstr>How to select hyperparameters</vt:lpstr>
      <vt:lpstr>Linear Regression Walkthrough</vt:lpstr>
      <vt:lpstr>Q2 – Q4</vt:lpstr>
      <vt:lpstr>Hyper-parameter selection with multiple variables</vt:lpstr>
      <vt:lpstr>Other forms of hyper-parameter selection</vt:lpstr>
      <vt:lpstr>Transforming variables</vt:lpstr>
      <vt:lpstr>Linear regression can be sensitive to outliers</vt:lpstr>
      <vt:lpstr>Linear regression vs KNN</vt:lpstr>
      <vt:lpstr>Linear Regression Summary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229</cp:revision>
  <cp:lastPrinted>2023-01-18T22:14:20Z</cp:lastPrinted>
  <dcterms:created xsi:type="dcterms:W3CDTF">2009-12-16T02:55:56Z</dcterms:created>
  <dcterms:modified xsi:type="dcterms:W3CDTF">2025-09-11T16:14:54Z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0x01010006E2446EFE8F8B4285855A07BDBF5405</vt:lpwstr>
  </property>
</Properties>
</file>