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1049" r:id="rId3"/>
    <p:sldId id="944" r:id="rId4"/>
    <p:sldId id="945" r:id="rId5"/>
    <p:sldId id="946" r:id="rId6"/>
    <p:sldId id="948" r:id="rId7"/>
    <p:sldId id="949" r:id="rId8"/>
    <p:sldId id="992" r:id="rId9"/>
    <p:sldId id="1018" r:id="rId10"/>
    <p:sldId id="1055" r:id="rId11"/>
    <p:sldId id="997" r:id="rId12"/>
    <p:sldId id="1036" r:id="rId13"/>
    <p:sldId id="1037" r:id="rId14"/>
    <p:sldId id="1038" r:id="rId15"/>
    <p:sldId id="1039" r:id="rId16"/>
    <p:sldId id="1040" r:id="rId17"/>
    <p:sldId id="1041" r:id="rId18"/>
    <p:sldId id="593" r:id="rId19"/>
    <p:sldId id="1050" r:id="rId20"/>
    <p:sldId id="1051" r:id="rId21"/>
    <p:sldId id="594" r:id="rId22"/>
    <p:sldId id="595" r:id="rId23"/>
    <p:sldId id="596" r:id="rId24"/>
    <p:sldId id="597" r:id="rId25"/>
    <p:sldId id="598" r:id="rId26"/>
    <p:sldId id="279" r:id="rId27"/>
    <p:sldId id="599" r:id="rId28"/>
    <p:sldId id="600" r:id="rId29"/>
    <p:sldId id="282" r:id="rId30"/>
    <p:sldId id="283" r:id="rId31"/>
    <p:sldId id="292" r:id="rId32"/>
    <p:sldId id="323" r:id="rId33"/>
    <p:sldId id="1047" r:id="rId34"/>
    <p:sldId id="1053" r:id="rId35"/>
    <p:sldId id="1052" r:id="rId36"/>
    <p:sldId id="1026" r:id="rId37"/>
    <p:sldId id="1020" r:id="rId38"/>
    <p:sldId id="1021" r:id="rId39"/>
    <p:sldId id="1029" r:id="rId40"/>
    <p:sldId id="1030" r:id="rId41"/>
    <p:sldId id="1022" r:id="rId42"/>
    <p:sldId id="1025" r:id="rId43"/>
    <p:sldId id="1023" r:id="rId44"/>
    <p:sldId id="1024" r:id="rId45"/>
    <p:sldId id="1032" r:id="rId46"/>
    <p:sldId id="1033" r:id="rId47"/>
    <p:sldId id="1034" r:id="rId48"/>
    <p:sldId id="1043" r:id="rId49"/>
    <p:sldId id="1044" r:id="rId50"/>
    <p:sldId id="1046" r:id="rId51"/>
    <p:sldId id="1054" r:id="rId52"/>
    <p:sldId id="1045" r:id="rId53"/>
    <p:sldId id="1048" r:id="rId54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FFDA"/>
    <a:srgbClr val="57B8A1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BC220-DCAF-460D-A45E-E1A1B3971895}" v="23" dt="2025-09-09T16:38:20.7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88601" autoAdjust="0"/>
  </p:normalViewPr>
  <p:slideViewPr>
    <p:cSldViewPr>
      <p:cViewPr varScale="1">
        <p:scale>
          <a:sx n="87" d="100"/>
          <a:sy n="87" d="100"/>
        </p:scale>
        <p:origin x="114" y="168"/>
      </p:cViewPr>
      <p:guideLst>
        <p:guide pos="5760"/>
        <p:guide pos="384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B53EF69B-0C49-4EFC-B975-2EA3D7FA6E54}"/>
    <pc:docChg chg="undo custSel addSld delSld modSld sldOrd">
      <pc:chgData name="Hoiem, Derek W" userId="08a2a5d7-ecbe-4300-b3e9-ea7b21108f06" providerId="ADAL" clId="{B53EF69B-0C49-4EFC-B975-2EA3D7FA6E54}" dt="2024-09-09T20:55:19.316" v="258" actId="20577"/>
      <pc:docMkLst>
        <pc:docMk/>
      </pc:docMkLst>
      <pc:sldChg chg="mod modShow">
        <pc:chgData name="Hoiem, Derek W" userId="08a2a5d7-ecbe-4300-b3e9-ea7b21108f06" providerId="ADAL" clId="{B53EF69B-0C49-4EFC-B975-2EA3D7FA6E54}" dt="2024-09-06T18:58:25.397" v="137" actId="729"/>
        <pc:sldMkLst>
          <pc:docMk/>
          <pc:sldMk cId="3708942034" sldId="417"/>
        </pc:sldMkLst>
      </pc:sldChg>
      <pc:sldChg chg="modSp mod">
        <pc:chgData name="Hoiem, Derek W" userId="08a2a5d7-ecbe-4300-b3e9-ea7b21108f06" providerId="ADAL" clId="{B53EF69B-0C49-4EFC-B975-2EA3D7FA6E54}" dt="2024-09-09T20:55:19.316" v="258" actId="20577"/>
        <pc:sldMkLst>
          <pc:docMk/>
          <pc:sldMk cId="530367532" sldId="997"/>
        </pc:sldMkLst>
      </pc:sldChg>
      <pc:sldChg chg="del">
        <pc:chgData name="Hoiem, Derek W" userId="08a2a5d7-ecbe-4300-b3e9-ea7b21108f06" providerId="ADAL" clId="{B53EF69B-0C49-4EFC-B975-2EA3D7FA6E54}" dt="2024-09-06T18:54:30.596" v="28" actId="47"/>
        <pc:sldMkLst>
          <pc:docMk/>
          <pc:sldMk cId="2942411731" sldId="1027"/>
        </pc:sldMkLst>
      </pc:sldChg>
      <pc:sldChg chg="del">
        <pc:chgData name="Hoiem, Derek W" userId="08a2a5d7-ecbe-4300-b3e9-ea7b21108f06" providerId="ADAL" clId="{B53EF69B-0C49-4EFC-B975-2EA3D7FA6E54}" dt="2024-09-06T18:54:31.696" v="29" actId="47"/>
        <pc:sldMkLst>
          <pc:docMk/>
          <pc:sldMk cId="3434272191" sldId="1028"/>
        </pc:sldMkLst>
      </pc:sldChg>
      <pc:sldChg chg="del">
        <pc:chgData name="Hoiem, Derek W" userId="08a2a5d7-ecbe-4300-b3e9-ea7b21108f06" providerId="ADAL" clId="{B53EF69B-0C49-4EFC-B975-2EA3D7FA6E54}" dt="2024-09-09T18:45:10.009" v="245" actId="47"/>
        <pc:sldMkLst>
          <pc:docMk/>
          <pc:sldMk cId="310516980" sldId="1042"/>
        </pc:sldMkLst>
      </pc:sldChg>
      <pc:sldChg chg="modSp mod">
        <pc:chgData name="Hoiem, Derek W" userId="08a2a5d7-ecbe-4300-b3e9-ea7b21108f06" providerId="ADAL" clId="{B53EF69B-0C49-4EFC-B975-2EA3D7FA6E54}" dt="2024-09-06T18:58:35.469" v="170" actId="20577"/>
        <pc:sldMkLst>
          <pc:docMk/>
          <pc:sldMk cId="2267180619" sldId="1049"/>
        </pc:sldMkLst>
      </pc:sldChg>
      <pc:sldChg chg="ord">
        <pc:chgData name="Hoiem, Derek W" userId="08a2a5d7-ecbe-4300-b3e9-ea7b21108f06" providerId="ADAL" clId="{B53EF69B-0C49-4EFC-B975-2EA3D7FA6E54}" dt="2024-09-06T18:53:34.386" v="25"/>
        <pc:sldMkLst>
          <pc:docMk/>
          <pc:sldMk cId="1199452410" sldId="1051"/>
        </pc:sldMkLst>
      </pc:sldChg>
      <pc:sldChg chg="addSp delSp modSp add del mod modTransition delAnim">
        <pc:chgData name="Hoiem, Derek W" userId="08a2a5d7-ecbe-4300-b3e9-ea7b21108f06" providerId="ADAL" clId="{B53EF69B-0C49-4EFC-B975-2EA3D7FA6E54}" dt="2024-09-06T18:50:55.848" v="8" actId="47"/>
        <pc:sldMkLst>
          <pc:docMk/>
          <pc:sldMk cId="786404368" sldId="1052"/>
        </pc:sldMkLst>
      </pc:sldChg>
      <pc:sldChg chg="modSp add del mod">
        <pc:chgData name="Hoiem, Derek W" userId="08a2a5d7-ecbe-4300-b3e9-ea7b21108f06" providerId="ADAL" clId="{B53EF69B-0C49-4EFC-B975-2EA3D7FA6E54}" dt="2024-09-06T18:53:49.514" v="26" actId="47"/>
        <pc:sldMkLst>
          <pc:docMk/>
          <pc:sldMk cId="1964280892" sldId="1052"/>
        </pc:sldMkLst>
      </pc:sldChg>
      <pc:sldChg chg="addSp delSp modSp new mod modShow">
        <pc:chgData name="Hoiem, Derek W" userId="08a2a5d7-ecbe-4300-b3e9-ea7b21108f06" providerId="ADAL" clId="{B53EF69B-0C49-4EFC-B975-2EA3D7FA6E54}" dt="2024-09-09T18:02:56.863" v="210" actId="729"/>
        <pc:sldMkLst>
          <pc:docMk/>
          <pc:sldMk cId="2201689508" sldId="1052"/>
        </pc:sldMkLst>
      </pc:sldChg>
      <pc:sldChg chg="addSp delSp modSp new mod">
        <pc:chgData name="Hoiem, Derek W" userId="08a2a5d7-ecbe-4300-b3e9-ea7b21108f06" providerId="ADAL" clId="{B53EF69B-0C49-4EFC-B975-2EA3D7FA6E54}" dt="2024-09-09T18:44:48.329" v="241" actId="1076"/>
        <pc:sldMkLst>
          <pc:docMk/>
          <pc:sldMk cId="1404002224" sldId="1053"/>
        </pc:sldMkLst>
      </pc:sldChg>
      <pc:sldChg chg="modSp add del mod modTransition modAnim">
        <pc:chgData name="Hoiem, Derek W" userId="08a2a5d7-ecbe-4300-b3e9-ea7b21108f06" providerId="ADAL" clId="{B53EF69B-0C49-4EFC-B975-2EA3D7FA6E54}" dt="2024-09-06T18:53:51.056" v="27" actId="47"/>
        <pc:sldMkLst>
          <pc:docMk/>
          <pc:sldMk cId="2847218535" sldId="1053"/>
        </pc:sldMkLst>
      </pc:sldChg>
      <pc:sldChg chg="modSp add mod">
        <pc:chgData name="Hoiem, Derek W" userId="08a2a5d7-ecbe-4300-b3e9-ea7b21108f06" providerId="ADAL" clId="{B53EF69B-0C49-4EFC-B975-2EA3D7FA6E54}" dt="2024-09-09T18:45:01.519" v="244" actId="20577"/>
        <pc:sldMkLst>
          <pc:docMk/>
          <pc:sldMk cId="1954630953" sldId="1054"/>
        </pc:sldMkLst>
      </pc:sldChg>
    </pc:docChg>
  </pc:docChgLst>
  <pc:docChgLst>
    <pc:chgData name="Hoiem, Derek W" userId="08a2a5d7-ecbe-4300-b3e9-ea7b21108f06" providerId="ADAL" clId="{56B97E5F-FBF2-4CA1-AC83-62102CBE087E}"/>
    <pc:docChg chg="undo custSel addSld modSld">
      <pc:chgData name="Hoiem, Derek W" userId="08a2a5d7-ecbe-4300-b3e9-ea7b21108f06" providerId="ADAL" clId="{56B97E5F-FBF2-4CA1-AC83-62102CBE087E}" dt="2025-09-09T16:38:20.769" v="51"/>
      <pc:docMkLst>
        <pc:docMk/>
      </pc:docMkLst>
      <pc:sldChg chg="addSp delSp modSp mod">
        <pc:chgData name="Hoiem, Derek W" userId="08a2a5d7-ecbe-4300-b3e9-ea7b21108f06" providerId="ADAL" clId="{56B97E5F-FBF2-4CA1-AC83-62102CBE087E}" dt="2025-09-09T15:08:35.519" v="40" actId="1076"/>
        <pc:sldMkLst>
          <pc:docMk/>
          <pc:sldMk cId="4030725445" sldId="992"/>
        </pc:sldMkLst>
        <pc:spChg chg="mod">
          <ac:chgData name="Hoiem, Derek W" userId="08a2a5d7-ecbe-4300-b3e9-ea7b21108f06" providerId="ADAL" clId="{56B97E5F-FBF2-4CA1-AC83-62102CBE087E}" dt="2025-09-09T15:07:06.339" v="14" actId="20577"/>
          <ac:spMkLst>
            <pc:docMk/>
            <pc:sldMk cId="4030725445" sldId="992"/>
            <ac:spMk id="4" creationId="{3FE5550B-26B7-49D2-2E08-FA71A6665521}"/>
          </ac:spMkLst>
        </pc:spChg>
        <pc:picChg chg="add mod">
          <ac:chgData name="Hoiem, Derek W" userId="08a2a5d7-ecbe-4300-b3e9-ea7b21108f06" providerId="ADAL" clId="{56B97E5F-FBF2-4CA1-AC83-62102CBE087E}" dt="2025-09-09T15:07:04.356" v="12" actId="1076"/>
          <ac:picMkLst>
            <pc:docMk/>
            <pc:sldMk cId="4030725445" sldId="992"/>
            <ac:picMk id="5" creationId="{982CD8AA-B298-FF55-4416-A8E65CDF896A}"/>
          </ac:picMkLst>
        </pc:picChg>
        <pc:picChg chg="add del">
          <ac:chgData name="Hoiem, Derek W" userId="08a2a5d7-ecbe-4300-b3e9-ea7b21108f06" providerId="ADAL" clId="{56B97E5F-FBF2-4CA1-AC83-62102CBE087E}" dt="2025-09-09T15:08:33.638" v="39" actId="478"/>
          <ac:picMkLst>
            <pc:docMk/>
            <pc:sldMk cId="4030725445" sldId="992"/>
            <ac:picMk id="6" creationId="{AE68878E-A51F-E2AC-C533-020A12771B52}"/>
          </ac:picMkLst>
        </pc:picChg>
        <pc:picChg chg="add mod">
          <ac:chgData name="Hoiem, Derek W" userId="08a2a5d7-ecbe-4300-b3e9-ea7b21108f06" providerId="ADAL" clId="{56B97E5F-FBF2-4CA1-AC83-62102CBE087E}" dt="2025-09-09T15:08:35.519" v="40" actId="1076"/>
          <ac:picMkLst>
            <pc:docMk/>
            <pc:sldMk cId="4030725445" sldId="992"/>
            <ac:picMk id="8" creationId="{EA2EDD2C-8B6C-C73A-2B8C-D374870B0DCC}"/>
          </ac:picMkLst>
        </pc:picChg>
      </pc:sldChg>
      <pc:sldChg chg="modSp mod">
        <pc:chgData name="Hoiem, Derek W" userId="08a2a5d7-ecbe-4300-b3e9-ea7b21108f06" providerId="ADAL" clId="{56B97E5F-FBF2-4CA1-AC83-62102CBE087E}" dt="2025-09-09T16:25:28.032" v="47" actId="27636"/>
        <pc:sldMkLst>
          <pc:docMk/>
          <pc:sldMk cId="2359132928" sldId="1018"/>
        </pc:sldMkLst>
        <pc:spChg chg="mod">
          <ac:chgData name="Hoiem, Derek W" userId="08a2a5d7-ecbe-4300-b3e9-ea7b21108f06" providerId="ADAL" clId="{56B97E5F-FBF2-4CA1-AC83-62102CBE087E}" dt="2025-09-09T16:25:28.032" v="47" actId="27636"/>
          <ac:spMkLst>
            <pc:docMk/>
            <pc:sldMk cId="2359132928" sldId="1018"/>
            <ac:spMk id="3" creationId="{A8E3732F-4C29-220F-10EC-6FA460015C75}"/>
          </ac:spMkLst>
        </pc:spChg>
      </pc:sldChg>
      <pc:sldChg chg="modTransition">
        <pc:chgData name="Hoiem, Derek W" userId="08a2a5d7-ecbe-4300-b3e9-ea7b21108f06" providerId="ADAL" clId="{56B97E5F-FBF2-4CA1-AC83-62102CBE087E}" dt="2025-09-09T16:38:20.769" v="51"/>
        <pc:sldMkLst>
          <pc:docMk/>
          <pc:sldMk cId="1865168627" sldId="1050"/>
        </pc:sldMkLst>
      </pc:sldChg>
      <pc:sldChg chg="modTransition">
        <pc:chgData name="Hoiem, Derek W" userId="08a2a5d7-ecbe-4300-b3e9-ea7b21108f06" providerId="ADAL" clId="{56B97E5F-FBF2-4CA1-AC83-62102CBE087E}" dt="2025-09-09T16:38:19.495" v="50"/>
        <pc:sldMkLst>
          <pc:docMk/>
          <pc:sldMk cId="1199452410" sldId="1051"/>
        </pc:sldMkLst>
      </pc:sldChg>
      <pc:sldChg chg="addSp delSp modSp mod">
        <pc:chgData name="Hoiem, Derek W" userId="08a2a5d7-ecbe-4300-b3e9-ea7b21108f06" providerId="ADAL" clId="{56B97E5F-FBF2-4CA1-AC83-62102CBE087E}" dt="2025-09-09T15:07:55.544" v="31" actId="1076"/>
        <pc:sldMkLst>
          <pc:docMk/>
          <pc:sldMk cId="1404002224" sldId="1053"/>
        </pc:sldMkLst>
        <pc:spChg chg="add mod">
          <ac:chgData name="Hoiem, Derek W" userId="08a2a5d7-ecbe-4300-b3e9-ea7b21108f06" providerId="ADAL" clId="{56B97E5F-FBF2-4CA1-AC83-62102CBE087E}" dt="2025-09-09T15:06:44.549" v="9"/>
          <ac:spMkLst>
            <pc:docMk/>
            <pc:sldMk cId="1404002224" sldId="1053"/>
            <ac:spMk id="3" creationId="{BD87273A-459F-CF93-A991-E28688C0752E}"/>
          </ac:spMkLst>
        </pc:spChg>
        <pc:spChg chg="add del">
          <ac:chgData name="Hoiem, Derek W" userId="08a2a5d7-ecbe-4300-b3e9-ea7b21108f06" providerId="ADAL" clId="{56B97E5F-FBF2-4CA1-AC83-62102CBE087E}" dt="2025-09-09T15:07:27.093" v="16" actId="478"/>
          <ac:spMkLst>
            <pc:docMk/>
            <pc:sldMk cId="1404002224" sldId="1053"/>
            <ac:spMk id="5" creationId="{577965C4-1303-E41D-980F-ED8165AD7246}"/>
          </ac:spMkLst>
        </pc:spChg>
        <pc:spChg chg="add mod">
          <ac:chgData name="Hoiem, Derek W" userId="08a2a5d7-ecbe-4300-b3e9-ea7b21108f06" providerId="ADAL" clId="{56B97E5F-FBF2-4CA1-AC83-62102CBE087E}" dt="2025-09-09T15:07:55.544" v="31" actId="1076"/>
          <ac:spMkLst>
            <pc:docMk/>
            <pc:sldMk cId="1404002224" sldId="1053"/>
            <ac:spMk id="10" creationId="{8908243C-8ADC-7604-2192-1180B99EA42A}"/>
          </ac:spMkLst>
        </pc:spChg>
        <pc:picChg chg="add mod">
          <ac:chgData name="Hoiem, Derek W" userId="08a2a5d7-ecbe-4300-b3e9-ea7b21108f06" providerId="ADAL" clId="{56B97E5F-FBF2-4CA1-AC83-62102CBE087E}" dt="2025-09-09T15:06:44.549" v="9"/>
          <ac:picMkLst>
            <pc:docMk/>
            <pc:sldMk cId="1404002224" sldId="1053"/>
            <ac:picMk id="4" creationId="{3DC48060-EDA4-4AD9-0C27-C12C8856041F}"/>
          </ac:picMkLst>
        </pc:picChg>
        <pc:picChg chg="add del">
          <ac:chgData name="Hoiem, Derek W" userId="08a2a5d7-ecbe-4300-b3e9-ea7b21108f06" providerId="ADAL" clId="{56B97E5F-FBF2-4CA1-AC83-62102CBE087E}" dt="2025-09-09T15:07:23.132" v="15" actId="478"/>
          <ac:picMkLst>
            <pc:docMk/>
            <pc:sldMk cId="1404002224" sldId="1053"/>
            <ac:picMk id="7" creationId="{F9DA8C6D-3D12-23EB-36C3-85E27135D498}"/>
          </ac:picMkLst>
        </pc:picChg>
        <pc:picChg chg="add mod">
          <ac:chgData name="Hoiem, Derek W" userId="08a2a5d7-ecbe-4300-b3e9-ea7b21108f06" providerId="ADAL" clId="{56B97E5F-FBF2-4CA1-AC83-62102CBE087E}" dt="2025-09-09T15:07:34.141" v="22" actId="1076"/>
          <ac:picMkLst>
            <pc:docMk/>
            <pc:sldMk cId="1404002224" sldId="1053"/>
            <ac:picMk id="8" creationId="{436E8387-9415-37F2-9CFD-F59A60EAF0BD}"/>
          </ac:picMkLst>
        </pc:picChg>
      </pc:sldChg>
      <pc:sldChg chg="addSp delSp modSp mod">
        <pc:chgData name="Hoiem, Derek W" userId="08a2a5d7-ecbe-4300-b3e9-ea7b21108f06" providerId="ADAL" clId="{56B97E5F-FBF2-4CA1-AC83-62102CBE087E}" dt="2025-09-09T15:08:03.514" v="33"/>
        <pc:sldMkLst>
          <pc:docMk/>
          <pc:sldMk cId="1954630953" sldId="1054"/>
        </pc:sldMkLst>
        <pc:spChg chg="add mod">
          <ac:chgData name="Hoiem, Derek W" userId="08a2a5d7-ecbe-4300-b3e9-ea7b21108f06" providerId="ADAL" clId="{56B97E5F-FBF2-4CA1-AC83-62102CBE087E}" dt="2025-09-09T15:08:03.514" v="33"/>
          <ac:spMkLst>
            <pc:docMk/>
            <pc:sldMk cId="1954630953" sldId="1054"/>
            <ac:spMk id="4" creationId="{934B662F-DCB9-5D56-E0BB-AECF3910A80B}"/>
          </ac:spMkLst>
        </pc:spChg>
        <pc:spChg chg="del">
          <ac:chgData name="Hoiem, Derek W" userId="08a2a5d7-ecbe-4300-b3e9-ea7b21108f06" providerId="ADAL" clId="{56B97E5F-FBF2-4CA1-AC83-62102CBE087E}" dt="2025-09-09T15:08:03.206" v="32" actId="478"/>
          <ac:spMkLst>
            <pc:docMk/>
            <pc:sldMk cId="1954630953" sldId="1054"/>
            <ac:spMk id="5" creationId="{577965C4-1303-E41D-980F-ED8165AD7246}"/>
          </ac:spMkLst>
        </pc:spChg>
        <pc:picChg chg="add mod">
          <ac:chgData name="Hoiem, Derek W" userId="08a2a5d7-ecbe-4300-b3e9-ea7b21108f06" providerId="ADAL" clId="{56B97E5F-FBF2-4CA1-AC83-62102CBE087E}" dt="2025-09-09T15:08:03.514" v="33"/>
          <ac:picMkLst>
            <pc:docMk/>
            <pc:sldMk cId="1954630953" sldId="1054"/>
            <ac:picMk id="3" creationId="{EECD8705-1FDB-5FEB-FB2E-8374200B340A}"/>
          </ac:picMkLst>
        </pc:picChg>
        <pc:picChg chg="del">
          <ac:chgData name="Hoiem, Derek W" userId="08a2a5d7-ecbe-4300-b3e9-ea7b21108f06" providerId="ADAL" clId="{56B97E5F-FBF2-4CA1-AC83-62102CBE087E}" dt="2025-09-09T15:08:03.206" v="32" actId="478"/>
          <ac:picMkLst>
            <pc:docMk/>
            <pc:sldMk cId="1954630953" sldId="1054"/>
            <ac:picMk id="7" creationId="{F9DA8C6D-3D12-23EB-36C3-85E27135D498}"/>
          </ac:picMkLst>
        </pc:picChg>
      </pc:sldChg>
      <pc:sldChg chg="add mod modShow">
        <pc:chgData name="Hoiem, Derek W" userId="08a2a5d7-ecbe-4300-b3e9-ea7b21108f06" providerId="ADAL" clId="{56B97E5F-FBF2-4CA1-AC83-62102CBE087E}" dt="2025-09-09T16:25:25.622" v="45" actId="729"/>
        <pc:sldMkLst>
          <pc:docMk/>
          <pc:sldMk cId="2346807184" sldId="1055"/>
        </pc:sldMkLst>
      </pc:sldChg>
    </pc:docChg>
  </pc:docChgLst>
  <pc:docChgLst>
    <pc:chgData name="Hoiem, Derek W" userId="08a2a5d7-ecbe-4300-b3e9-ea7b21108f06" providerId="ADAL" clId="{C56201E9-0B23-48C5-B6E8-82C90D089DE2}"/>
    <pc:docChg chg="delSld">
      <pc:chgData name="Hoiem, Derek W" userId="08a2a5d7-ecbe-4300-b3e9-ea7b21108f06" providerId="ADAL" clId="{C56201E9-0B23-48C5-B6E8-82C90D089DE2}" dt="2024-09-10T01:22:43.773" v="0" actId="47"/>
      <pc:docMkLst>
        <pc:docMk/>
      </pc:docMkLst>
      <pc:sldChg chg="del">
        <pc:chgData name="Hoiem, Derek W" userId="08a2a5d7-ecbe-4300-b3e9-ea7b21108f06" providerId="ADAL" clId="{C56201E9-0B23-48C5-B6E8-82C90D089DE2}" dt="2024-09-10T01:22:43.773" v="0" actId="47"/>
        <pc:sldMkLst>
          <pc:docMk/>
          <pc:sldMk cId="3708942034" sldId="417"/>
        </pc:sldMkLst>
      </pc:sldChg>
    </pc:docChg>
  </pc:docChgLst>
  <pc:docChgLst>
    <pc:chgData name="Hoiem, Derek W" userId="08a2a5d7-ecbe-4300-b3e9-ea7b21108f06" providerId="ADAL" clId="{D3FBC220-DCAF-460D-A45E-E1A1B3971895}"/>
    <pc:docChg chg="custSel addSld modSld">
      <pc:chgData name="Hoiem, Derek W" userId="08a2a5d7-ecbe-4300-b3e9-ea7b21108f06" providerId="ADAL" clId="{D3FBC220-DCAF-460D-A45E-E1A1B3971895}" dt="2025-09-04T19:11:19.872" v="90" actId="5793"/>
      <pc:docMkLst>
        <pc:docMk/>
      </pc:docMkLst>
      <pc:sldChg chg="add">
        <pc:chgData name="Hoiem, Derek W" userId="08a2a5d7-ecbe-4300-b3e9-ea7b21108f06" providerId="ADAL" clId="{D3FBC220-DCAF-460D-A45E-E1A1B3971895}" dt="2025-09-04T19:10:53.037" v="0"/>
        <pc:sldMkLst>
          <pc:docMk/>
          <pc:sldMk cId="3557473970" sldId="944"/>
        </pc:sldMkLst>
      </pc:sldChg>
      <pc:sldChg chg="add">
        <pc:chgData name="Hoiem, Derek W" userId="08a2a5d7-ecbe-4300-b3e9-ea7b21108f06" providerId="ADAL" clId="{D3FBC220-DCAF-460D-A45E-E1A1B3971895}" dt="2025-09-04T19:10:53.037" v="0"/>
        <pc:sldMkLst>
          <pc:docMk/>
          <pc:sldMk cId="3765435417" sldId="945"/>
        </pc:sldMkLst>
      </pc:sldChg>
      <pc:sldChg chg="add">
        <pc:chgData name="Hoiem, Derek W" userId="08a2a5d7-ecbe-4300-b3e9-ea7b21108f06" providerId="ADAL" clId="{D3FBC220-DCAF-460D-A45E-E1A1B3971895}" dt="2025-09-04T19:10:53.037" v="0"/>
        <pc:sldMkLst>
          <pc:docMk/>
          <pc:sldMk cId="2458090396" sldId="946"/>
        </pc:sldMkLst>
      </pc:sldChg>
      <pc:sldChg chg="add">
        <pc:chgData name="Hoiem, Derek W" userId="08a2a5d7-ecbe-4300-b3e9-ea7b21108f06" providerId="ADAL" clId="{D3FBC220-DCAF-460D-A45E-E1A1B3971895}" dt="2025-09-04T19:10:53.037" v="0"/>
        <pc:sldMkLst>
          <pc:docMk/>
          <pc:sldMk cId="3724484582" sldId="948"/>
        </pc:sldMkLst>
      </pc:sldChg>
      <pc:sldChg chg="add">
        <pc:chgData name="Hoiem, Derek W" userId="08a2a5d7-ecbe-4300-b3e9-ea7b21108f06" providerId="ADAL" clId="{D3FBC220-DCAF-460D-A45E-E1A1B3971895}" dt="2025-09-04T19:10:53.037" v="0"/>
        <pc:sldMkLst>
          <pc:docMk/>
          <pc:sldMk cId="1205896029" sldId="949"/>
        </pc:sldMkLst>
      </pc:sldChg>
      <pc:sldChg chg="add">
        <pc:chgData name="Hoiem, Derek W" userId="08a2a5d7-ecbe-4300-b3e9-ea7b21108f06" providerId="ADAL" clId="{D3FBC220-DCAF-460D-A45E-E1A1B3971895}" dt="2025-09-04T19:10:53.037" v="0"/>
        <pc:sldMkLst>
          <pc:docMk/>
          <pc:sldMk cId="4030725445" sldId="992"/>
        </pc:sldMkLst>
      </pc:sldChg>
      <pc:sldChg chg="modSp mod">
        <pc:chgData name="Hoiem, Derek W" userId="08a2a5d7-ecbe-4300-b3e9-ea7b21108f06" providerId="ADAL" clId="{D3FBC220-DCAF-460D-A45E-E1A1B3971895}" dt="2025-09-04T19:11:19.872" v="90" actId="5793"/>
        <pc:sldMkLst>
          <pc:docMk/>
          <pc:sldMk cId="2267180619" sldId="1049"/>
        </pc:sldMkLst>
        <pc:spChg chg="mod">
          <ac:chgData name="Hoiem, Derek W" userId="08a2a5d7-ecbe-4300-b3e9-ea7b21108f06" providerId="ADAL" clId="{D3FBC220-DCAF-460D-A45E-E1A1B3971895}" dt="2025-09-04T19:11:19.872" v="90" actId="5793"/>
          <ac:spMkLst>
            <pc:docMk/>
            <pc:sldMk cId="2267180619" sldId="1049"/>
            <ac:spMk id="3" creationId="{A922852C-EB52-9934-7B02-6F1F5391477A}"/>
          </ac:spMkLst>
        </pc:spChg>
      </pc:sldChg>
    </pc:docChg>
  </pc:docChgLst>
  <pc:docChgLst>
    <pc:chgData name="Hoiem, Derek W" userId="S::dhoiem@illinois.edu::08a2a5d7-ecbe-4300-b3e9-ea7b21108f06" providerId="AD" clId="Web-{F2174E22-A7BE-D674-526E-70AC0E96C4DD}"/>
    <pc:docChg chg="modSld">
      <pc:chgData name="Hoiem, Derek W" userId="S::dhoiem@illinois.edu::08a2a5d7-ecbe-4300-b3e9-ea7b21108f06" providerId="AD" clId="Web-{F2174E22-A7BE-D674-526E-70AC0E96C4DD}" dt="2024-09-09T16:46:10.593" v="0"/>
      <pc:docMkLst>
        <pc:docMk/>
      </pc:docMkLst>
      <pc:sldChg chg="delSp">
        <pc:chgData name="Hoiem, Derek W" userId="S::dhoiem@illinois.edu::08a2a5d7-ecbe-4300-b3e9-ea7b21108f06" providerId="AD" clId="Web-{F2174E22-A7BE-D674-526E-70AC0E96C4DD}" dt="2024-09-09T16:46:10.593" v="0"/>
        <pc:sldMkLst>
          <pc:docMk/>
          <pc:sldMk cId="2370299427" sldId="25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4.66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0.06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0.5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1.0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1.5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2.11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2:02.8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5.0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5.45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5.9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3:42.0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6.39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5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60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6.9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42:03.6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7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7.3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5:25.4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8.64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24575,'0'5'0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0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24575,'4'0'0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0:31:59.4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6:26.3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7:52.2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09T17:57:58.8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11 24575,'0'-4'0,"4"-2"0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03FA2B-FECF-4D72-98BB-1C723667840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cs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0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assignment might not be quite as good, but this usually isn’t a huge deal since K means is used to approximate data points with centroid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 of PCA is</a:t>
            </a:r>
            <a:r>
              <a:rPr lang="en-US" baseline="0" dirty="0"/>
              <a:t> to find orthogonal vectors that the first r vectors have the highest variance of all.</a:t>
            </a:r>
            <a:endParaRPr lang="en-US" dirty="0"/>
          </a:p>
          <a:p>
            <a:r>
              <a:rPr lang="en-US" dirty="0"/>
              <a:t>----- Meeting Notes (10/4/11 17:12) -----</a:t>
            </a:r>
          </a:p>
          <a:p>
            <a:r>
              <a:rPr lang="en-US" dirty="0"/>
              <a:t>Write it more mathematically</a:t>
            </a:r>
          </a:p>
          <a:p>
            <a:r>
              <a:rPr lang="en-US" dirty="0"/>
              <a:t>say what PCA is solving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87EA6-7FE6-488D-8E72-8BE218CCD97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0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548A728-2574-492A-8DE1-51250F9E80EC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6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42A466E-3114-4074-A3AF-DB020E5214C2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5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03ED36C-4C88-4028-9E4D-60BF1958DF54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98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8AECF4-8FEC-461F-ACD0-6FC72227DD20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35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2181CC-B0D4-4654-A5C4-EA94F5FDA601}" type="slidenum">
              <a:rPr lang="en-US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617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498DAA1-2A0C-4DE0-B1B3-B147AE55A5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0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9/8/2025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9/8/2025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9/8/2025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9/8/2025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9/8/2025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9/8/2025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customXml" Target="../ink/ink12.xml"/><Relationship Id="rId26" Type="http://schemas.openxmlformats.org/officeDocument/2006/relationships/customXml" Target="../ink/ink20.xml"/><Relationship Id="rId3" Type="http://schemas.openxmlformats.org/officeDocument/2006/relationships/customXml" Target="../ink/ink1.xml"/><Relationship Id="rId21" Type="http://schemas.openxmlformats.org/officeDocument/2006/relationships/customXml" Target="../ink/ink15.xml"/><Relationship Id="rId34" Type="http://schemas.openxmlformats.org/officeDocument/2006/relationships/customXml" Target="../ink/ink28.xml"/><Relationship Id="rId7" Type="http://schemas.openxmlformats.org/officeDocument/2006/relationships/customXml" Target="../ink/ink4.xml"/><Relationship Id="rId12" Type="http://schemas.openxmlformats.org/officeDocument/2006/relationships/customXml" Target="../ink/ink8.xml"/><Relationship Id="rId17" Type="http://schemas.openxmlformats.org/officeDocument/2006/relationships/customXml" Target="../ink/ink11.xml"/><Relationship Id="rId25" Type="http://schemas.openxmlformats.org/officeDocument/2006/relationships/customXml" Target="../ink/ink19.xml"/><Relationship Id="rId33" Type="http://schemas.openxmlformats.org/officeDocument/2006/relationships/customXml" Target="../ink/ink27.xml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20" Type="http://schemas.openxmlformats.org/officeDocument/2006/relationships/customXml" Target="../ink/ink14.xml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7.xml"/><Relationship Id="rId24" Type="http://schemas.openxmlformats.org/officeDocument/2006/relationships/customXml" Target="../ink/ink18.xml"/><Relationship Id="rId32" Type="http://schemas.openxmlformats.org/officeDocument/2006/relationships/customXml" Target="../ink/ink26.xml"/><Relationship Id="rId5" Type="http://schemas.openxmlformats.org/officeDocument/2006/relationships/customXml" Target="../ink/ink2.xml"/><Relationship Id="rId15" Type="http://schemas.openxmlformats.org/officeDocument/2006/relationships/customXml" Target="../ink/ink10.xml"/><Relationship Id="rId23" Type="http://schemas.openxmlformats.org/officeDocument/2006/relationships/customXml" Target="../ink/ink17.xml"/><Relationship Id="rId28" Type="http://schemas.openxmlformats.org/officeDocument/2006/relationships/customXml" Target="../ink/ink22.xml"/><Relationship Id="rId36" Type="http://schemas.openxmlformats.org/officeDocument/2006/relationships/customXml" Target="../ink/ink30.xml"/><Relationship Id="rId10" Type="http://schemas.openxmlformats.org/officeDocument/2006/relationships/image" Target="../media/image10.png"/><Relationship Id="rId19" Type="http://schemas.openxmlformats.org/officeDocument/2006/relationships/customXml" Target="../ink/ink13.xml"/><Relationship Id="rId31" Type="http://schemas.openxmlformats.org/officeDocument/2006/relationships/customXml" Target="../ink/ink25.xml"/><Relationship Id="rId4" Type="http://schemas.openxmlformats.org/officeDocument/2006/relationships/image" Target="../media/image9.png"/><Relationship Id="rId9" Type="http://schemas.openxmlformats.org/officeDocument/2006/relationships/customXml" Target="../ink/ink6.xml"/><Relationship Id="rId14" Type="http://schemas.openxmlformats.org/officeDocument/2006/relationships/image" Target="../media/image11.png"/><Relationship Id="rId22" Type="http://schemas.openxmlformats.org/officeDocument/2006/relationships/customXml" Target="../ink/ink16.xml"/><Relationship Id="rId27" Type="http://schemas.openxmlformats.org/officeDocument/2006/relationships/customXml" Target="../ink/ink21.xml"/><Relationship Id="rId30" Type="http://schemas.openxmlformats.org/officeDocument/2006/relationships/customXml" Target="../ink/ink24.xml"/><Relationship Id="rId35" Type="http://schemas.openxmlformats.org/officeDocument/2006/relationships/customXml" Target="../ink/ink29.xml"/><Relationship Id="rId8" Type="http://schemas.openxmlformats.org/officeDocument/2006/relationships/customXml" Target="../ink/ink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.xml"/><Relationship Id="rId18" Type="http://schemas.openxmlformats.org/officeDocument/2006/relationships/customXml" Target="../ink/ink42.xml"/><Relationship Id="rId26" Type="http://schemas.openxmlformats.org/officeDocument/2006/relationships/customXml" Target="../ink/ink49.xml"/><Relationship Id="rId21" Type="http://schemas.openxmlformats.org/officeDocument/2006/relationships/customXml" Target="../ink/ink45.xml"/><Relationship Id="rId34" Type="http://schemas.openxmlformats.org/officeDocument/2006/relationships/customXml" Target="../ink/ink57.xml"/><Relationship Id="rId7" Type="http://schemas.openxmlformats.org/officeDocument/2006/relationships/customXml" Target="../ink/ink34.xml"/><Relationship Id="rId12" Type="http://schemas.openxmlformats.org/officeDocument/2006/relationships/customXml" Target="../ink/ink38.xml"/><Relationship Id="rId17" Type="http://schemas.openxmlformats.org/officeDocument/2006/relationships/customXml" Target="../ink/ink41.xml"/><Relationship Id="rId25" Type="http://schemas.openxmlformats.org/officeDocument/2006/relationships/customXml" Target="../ink/ink48.xml"/><Relationship Id="rId33" Type="http://schemas.openxmlformats.org/officeDocument/2006/relationships/customXml" Target="../ink/ink56.xml"/><Relationship Id="rId2" Type="http://schemas.openxmlformats.org/officeDocument/2006/relationships/image" Target="../media/image8.png"/><Relationship Id="rId16" Type="http://schemas.openxmlformats.org/officeDocument/2006/relationships/image" Target="../media/image12.png"/><Relationship Id="rId20" Type="http://schemas.openxmlformats.org/officeDocument/2006/relationships/customXml" Target="../ink/ink44.xml"/><Relationship Id="rId29" Type="http://schemas.openxmlformats.org/officeDocument/2006/relationships/customXml" Target="../ink/ink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customXml" Target="../ink/ink37.xml"/><Relationship Id="rId24" Type="http://schemas.openxmlformats.org/officeDocument/2006/relationships/customXml" Target="../ink/ink47.xml"/><Relationship Id="rId32" Type="http://schemas.openxmlformats.org/officeDocument/2006/relationships/customXml" Target="../ink/ink55.xml"/><Relationship Id="rId37" Type="http://schemas.openxmlformats.org/officeDocument/2006/relationships/customXml" Target="../ink/ink60.xml"/><Relationship Id="rId5" Type="http://schemas.openxmlformats.org/officeDocument/2006/relationships/customXml" Target="../ink/ink32.xml"/><Relationship Id="rId15" Type="http://schemas.openxmlformats.org/officeDocument/2006/relationships/customXml" Target="../ink/ink40.xml"/><Relationship Id="rId23" Type="http://schemas.openxmlformats.org/officeDocument/2006/relationships/customXml" Target="../ink/ink46.xml"/><Relationship Id="rId28" Type="http://schemas.openxmlformats.org/officeDocument/2006/relationships/customXml" Target="../ink/ink51.xml"/><Relationship Id="rId36" Type="http://schemas.openxmlformats.org/officeDocument/2006/relationships/customXml" Target="../ink/ink59.xml"/><Relationship Id="rId10" Type="http://schemas.openxmlformats.org/officeDocument/2006/relationships/image" Target="../media/image10.png"/><Relationship Id="rId19" Type="http://schemas.openxmlformats.org/officeDocument/2006/relationships/customXml" Target="../ink/ink43.xml"/><Relationship Id="rId31" Type="http://schemas.openxmlformats.org/officeDocument/2006/relationships/customXml" Target="../ink/ink54.xml"/><Relationship Id="rId4" Type="http://schemas.openxmlformats.org/officeDocument/2006/relationships/image" Target="../media/image9.png"/><Relationship Id="rId9" Type="http://schemas.openxmlformats.org/officeDocument/2006/relationships/customXml" Target="../ink/ink36.xml"/><Relationship Id="rId14" Type="http://schemas.openxmlformats.org/officeDocument/2006/relationships/image" Target="../media/image11.png"/><Relationship Id="rId22" Type="http://schemas.openxmlformats.org/officeDocument/2006/relationships/image" Target="../media/image13.png"/><Relationship Id="rId27" Type="http://schemas.openxmlformats.org/officeDocument/2006/relationships/customXml" Target="../ink/ink50.xml"/><Relationship Id="rId30" Type="http://schemas.openxmlformats.org/officeDocument/2006/relationships/customXml" Target="../ink/ink53.xml"/><Relationship Id="rId35" Type="http://schemas.openxmlformats.org/officeDocument/2006/relationships/customXml" Target="../ink/ink58.xml"/><Relationship Id="rId8" Type="http://schemas.openxmlformats.org/officeDocument/2006/relationships/customXml" Target="../ink/ink35.xml"/><Relationship Id="rId3" Type="http://schemas.openxmlformats.org/officeDocument/2006/relationships/customXml" Target="../ink/ink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ML441-L5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customXml" Target="../ink/ink73.xml"/><Relationship Id="rId26" Type="http://schemas.openxmlformats.org/officeDocument/2006/relationships/customXml" Target="../ink/ink81.xml"/><Relationship Id="rId21" Type="http://schemas.openxmlformats.org/officeDocument/2006/relationships/customXml" Target="../ink/ink76.xml"/><Relationship Id="rId34" Type="http://schemas.openxmlformats.org/officeDocument/2006/relationships/customXml" Target="../ink/ink89.xml"/><Relationship Id="rId7" Type="http://schemas.openxmlformats.org/officeDocument/2006/relationships/customXml" Target="../ink/ink65.xml"/><Relationship Id="rId12" Type="http://schemas.openxmlformats.org/officeDocument/2006/relationships/customXml" Target="../ink/ink69.xml"/><Relationship Id="rId17" Type="http://schemas.openxmlformats.org/officeDocument/2006/relationships/customXml" Target="../ink/ink72.xml"/><Relationship Id="rId25" Type="http://schemas.openxmlformats.org/officeDocument/2006/relationships/customXml" Target="../ink/ink80.xml"/><Relationship Id="rId33" Type="http://schemas.openxmlformats.org/officeDocument/2006/relationships/customXml" Target="../ink/ink88.xml"/><Relationship Id="rId2" Type="http://schemas.openxmlformats.org/officeDocument/2006/relationships/customXml" Target="../ink/ink61.xml"/><Relationship Id="rId16" Type="http://schemas.openxmlformats.org/officeDocument/2006/relationships/customXml" Target="../ink/ink71.xml"/><Relationship Id="rId20" Type="http://schemas.openxmlformats.org/officeDocument/2006/relationships/customXml" Target="../ink/ink75.xml"/><Relationship Id="rId29" Type="http://schemas.openxmlformats.org/officeDocument/2006/relationships/customXml" Target="../ink/ink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11" Type="http://schemas.openxmlformats.org/officeDocument/2006/relationships/customXml" Target="../ink/ink68.xml"/><Relationship Id="rId24" Type="http://schemas.openxmlformats.org/officeDocument/2006/relationships/customXml" Target="../ink/ink79.xml"/><Relationship Id="rId32" Type="http://schemas.openxmlformats.org/officeDocument/2006/relationships/customXml" Target="../ink/ink87.xml"/><Relationship Id="rId37" Type="http://schemas.openxmlformats.org/officeDocument/2006/relationships/customXml" Target="../ink/ink92.xml"/><Relationship Id="rId5" Type="http://schemas.openxmlformats.org/officeDocument/2006/relationships/customXml" Target="../ink/ink63.xml"/><Relationship Id="rId15" Type="http://schemas.openxmlformats.org/officeDocument/2006/relationships/image" Target="../media/image43.png"/><Relationship Id="rId23" Type="http://schemas.openxmlformats.org/officeDocument/2006/relationships/customXml" Target="../ink/ink78.xml"/><Relationship Id="rId28" Type="http://schemas.openxmlformats.org/officeDocument/2006/relationships/customXml" Target="../ink/ink83.xml"/><Relationship Id="rId36" Type="http://schemas.openxmlformats.org/officeDocument/2006/relationships/customXml" Target="../ink/ink91.xml"/><Relationship Id="rId10" Type="http://schemas.openxmlformats.org/officeDocument/2006/relationships/customXml" Target="../ink/ink67.xml"/><Relationship Id="rId19" Type="http://schemas.openxmlformats.org/officeDocument/2006/relationships/customXml" Target="../ink/ink74.xml"/><Relationship Id="rId31" Type="http://schemas.openxmlformats.org/officeDocument/2006/relationships/customXml" Target="../ink/ink86.xml"/><Relationship Id="rId4" Type="http://schemas.openxmlformats.org/officeDocument/2006/relationships/customXml" Target="../ink/ink62.xml"/><Relationship Id="rId9" Type="http://schemas.openxmlformats.org/officeDocument/2006/relationships/image" Target="../media/image41.png"/><Relationship Id="rId14" Type="http://schemas.openxmlformats.org/officeDocument/2006/relationships/customXml" Target="../ink/ink70.xml"/><Relationship Id="rId22" Type="http://schemas.openxmlformats.org/officeDocument/2006/relationships/customXml" Target="../ink/ink77.xml"/><Relationship Id="rId27" Type="http://schemas.openxmlformats.org/officeDocument/2006/relationships/customXml" Target="../ink/ink82.xml"/><Relationship Id="rId30" Type="http://schemas.openxmlformats.org/officeDocument/2006/relationships/customXml" Target="../ink/ink85.xml"/><Relationship Id="rId35" Type="http://schemas.openxmlformats.org/officeDocument/2006/relationships/customXml" Target="../ink/ink90.xml"/><Relationship Id="rId8" Type="http://schemas.openxmlformats.org/officeDocument/2006/relationships/customXml" Target="../ink/ink66.xml"/><Relationship Id="rId3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scikit-learn.org/stable/auto_examples/manifold/plot_compare_method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802.03426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ML441-L5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inyurl.com/AML441-L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81B2A3-E511-A8B1-66A8-1710BF6BC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526"/>
          <a:stretch/>
        </p:blipFill>
        <p:spPr>
          <a:xfrm>
            <a:off x="0" y="-1"/>
            <a:ext cx="5803871" cy="690271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0" y="533400"/>
            <a:ext cx="4806184" cy="363737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Dimensionality Reduction: PCA and low-D embeddings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0" y="4309202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60FEDD-EF3B-4EC7-14E4-40AD71E0423C}"/>
              </a:ext>
            </a:extLst>
          </p:cNvPr>
          <p:cNvSpPr txBox="1"/>
          <p:nvPr/>
        </p:nvSpPr>
        <p:spPr>
          <a:xfrm>
            <a:off x="-41031" y="6211669"/>
            <a:ext cx="796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McInnes et al. (UMAP, 2000): </a:t>
            </a:r>
            <a:r>
              <a:rPr lang="en-US" sz="1800" b="0" i="0" u="none" strike="noStrike" baseline="0" dirty="0">
                <a:solidFill>
                  <a:schemeClr val="bg1">
                    <a:lumMod val="85000"/>
                  </a:schemeClr>
                </a:solidFill>
                <a:latin typeface="LinLibertineT"/>
              </a:rPr>
              <a:t>Visualization of 30,000,000 integers as represented by binary vectors of prime divisibility, colored by integer value of the point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D3DBD45-A197-6765-BBFE-163C7B0F7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8756D-8D2C-0A31-8E3B-EC9F0818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 – dimensionality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DB778-4B2E-7FEF-943D-55AC17A0A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8109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Goal: We want to represent high dimensional data with fewer dimensions, e.g. for:</a:t>
            </a:r>
          </a:p>
          <a:p>
            <a:pPr lvl="1"/>
            <a:r>
              <a:rPr lang="en-US" dirty="0"/>
              <a:t>Compression: reduced storage, faster retrieval</a:t>
            </a:r>
          </a:p>
          <a:p>
            <a:pPr lvl="1"/>
            <a:r>
              <a:rPr lang="en-US" dirty="0"/>
              <a:t>Visualization: plot in two dimensions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good dimensionality reduction can be defined in different ways</a:t>
            </a:r>
          </a:p>
          <a:p>
            <a:pPr lvl="1"/>
            <a:r>
              <a:rPr lang="en-US" dirty="0"/>
              <a:t>Be able to reproduce the original data</a:t>
            </a:r>
          </a:p>
          <a:p>
            <a:pPr lvl="1"/>
            <a:r>
              <a:rPr lang="en-US" dirty="0"/>
              <a:t>Preserve discriminative features</a:t>
            </a:r>
          </a:p>
          <a:p>
            <a:pPr lvl="1"/>
            <a:r>
              <a:rPr lang="en-US" dirty="0"/>
              <a:t>Preserve the neighborhood structure</a:t>
            </a:r>
          </a:p>
          <a:p>
            <a:endParaRPr lang="en-US" dirty="0"/>
          </a:p>
          <a:p>
            <a:r>
              <a:rPr lang="en-US" dirty="0"/>
              <a:t>One main strategy is linear projection, e.g. a street map projects everything onto the 2D ground dimensions and ignores height</a:t>
            </a:r>
          </a:p>
          <a:p>
            <a:endParaRPr lang="en-US" dirty="0"/>
          </a:p>
          <a:p>
            <a:r>
              <a:rPr lang="en-US" dirty="0"/>
              <a:t>Another strategy is embedding or manifold fitting, where we try to preserve relationships in the data</a:t>
            </a:r>
          </a:p>
        </p:txBody>
      </p:sp>
    </p:spTree>
    <p:extLst>
      <p:ext uri="{BB962C8B-B14F-4D97-AF65-F5344CB8AC3E}">
        <p14:creationId xmlns:p14="http://schemas.microsoft.com/office/powerpoint/2010/main" val="234680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AADD-8BAC-80B0-8E23-7585ABD3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 – PCA and manifolds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732F-4C29-220F-10EC-6FA460015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Linear projection</a:t>
            </a:r>
          </a:p>
          <a:p>
            <a:pPr lvl="1"/>
            <a:r>
              <a:rPr lang="en-US" dirty="0"/>
              <a:t>PCA: Principal Components Analysis</a:t>
            </a:r>
          </a:p>
          <a:p>
            <a:pPr lvl="1"/>
            <a:r>
              <a:rPr lang="en-US" dirty="0"/>
              <a:t>Reduce dimension while preserving variance of data</a:t>
            </a:r>
          </a:p>
          <a:p>
            <a:endParaRPr lang="en-US" dirty="0"/>
          </a:p>
          <a:p>
            <a:r>
              <a:rPr lang="en-US" dirty="0"/>
              <a:t>Embedding/manifold learning</a:t>
            </a:r>
          </a:p>
          <a:p>
            <a:pPr lvl="1"/>
            <a:r>
              <a:rPr lang="en-US" dirty="0"/>
              <a:t>MDS (multidimensional scaling), </a:t>
            </a:r>
            <a:r>
              <a:rPr lang="en-US" dirty="0" err="1"/>
              <a:t>IsoMap</a:t>
            </a:r>
            <a:r>
              <a:rPr lang="en-US"/>
              <a:t>, t-SNE, UMAP</a:t>
            </a:r>
            <a:endParaRPr lang="en-US" dirty="0"/>
          </a:p>
          <a:p>
            <a:pPr lvl="1"/>
            <a:r>
              <a:rPr lang="en-US" dirty="0"/>
              <a:t>Preserve point distances and/or local structure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3B38BBF-DC07-3EB3-1F60-02836E7BE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12821" r="57692" b="55128"/>
          <a:stretch/>
        </p:blipFill>
        <p:spPr bwMode="auto">
          <a:xfrm>
            <a:off x="9601200" y="-18250"/>
            <a:ext cx="1981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F750F08-7AD9-2916-ACAA-FA05962EA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4584" b="49487"/>
          <a:stretch/>
        </p:blipFill>
        <p:spPr bwMode="auto">
          <a:xfrm>
            <a:off x="9259265" y="1962950"/>
            <a:ext cx="2399335" cy="214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B3C88C8-4262-708A-9D59-F3F4180B5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4" t="50812"/>
          <a:stretch/>
        </p:blipFill>
        <p:spPr bwMode="auto">
          <a:xfrm>
            <a:off x="9532013" y="4321629"/>
            <a:ext cx="1930038" cy="200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0B4592-5D55-130A-39DD-B425350ACEEA}"/>
              </a:ext>
            </a:extLst>
          </p:cNvPr>
          <p:cNvSpPr txBox="1"/>
          <p:nvPr/>
        </p:nvSpPr>
        <p:spPr>
          <a:xfrm>
            <a:off x="10662383" y="-1825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 Data</a:t>
            </a:r>
          </a:p>
        </p:txBody>
      </p:sp>
    </p:spTree>
    <p:extLst>
      <p:ext uri="{BB962C8B-B14F-4D97-AF65-F5344CB8AC3E}">
        <p14:creationId xmlns:p14="http://schemas.microsoft.com/office/powerpoint/2010/main" val="53036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D4C6-4920-3199-6F09-4FB97844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53E28-EAD4-1E86-B91D-201481AC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Vectors and matrices</a:t>
            </a:r>
          </a:p>
          <a:p>
            <a:r>
              <a:rPr lang="en-US" dirty="0"/>
              <a:t>Translation</a:t>
            </a:r>
          </a:p>
          <a:p>
            <a:r>
              <a:rPr lang="en-US" dirty="0"/>
              <a:t>Projection</a:t>
            </a:r>
          </a:p>
          <a:p>
            <a:r>
              <a:rPr lang="en-US" dirty="0"/>
              <a:t>Scaling</a:t>
            </a:r>
          </a:p>
          <a:p>
            <a:r>
              <a:rPr lang="en-US" dirty="0"/>
              <a:t>Rotation</a:t>
            </a:r>
          </a:p>
          <a:p>
            <a:r>
              <a:rPr lang="en-US" dirty="0"/>
              <a:t>Rank</a:t>
            </a:r>
          </a:p>
          <a:p>
            <a:r>
              <a:rPr lang="en-US" dirty="0"/>
              <a:t>Eigenvectors/eigenvalues</a:t>
            </a:r>
          </a:p>
          <a:p>
            <a:r>
              <a:rPr lang="en-US" dirty="0"/>
              <a:t>SVD</a:t>
            </a:r>
          </a:p>
        </p:txBody>
      </p:sp>
    </p:spTree>
    <p:extLst>
      <p:ext uri="{BB962C8B-B14F-4D97-AF65-F5344CB8AC3E}">
        <p14:creationId xmlns:p14="http://schemas.microsoft.com/office/powerpoint/2010/main" val="6518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7C69B-1BB1-1358-30CA-8E528E12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74EFC8-6807-8242-65FC-C25DCE24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Vector</a:t>
                </a:r>
                <a:r>
                  <a:rPr lang="en-US" dirty="0"/>
                  <a:t> can represent a data point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a </a:t>
                </a:r>
                <a:r>
                  <a:rPr lang="en-US" b="1" dirty="0"/>
                  <a:t>projection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onto a </a:t>
                </a:r>
                <a:r>
                  <a:rPr lang="en-US" b="1" dirty="0"/>
                  <a:t>coordinate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projects data point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onto the axis defined by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E.g. 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selects the first value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adds the two values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together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Matrix</a:t>
                </a:r>
                <a:r>
                  <a:rPr lang="en-US" dirty="0"/>
                  <a:t> can represent a set of data points or a set of projection vectors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74EFC8-6807-8242-65FC-C25DCE24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009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11961-9BC2-2477-4F50-0657C937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DB351-F04C-6380-D549-F7B3E852CA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Translation</a:t>
                </a:r>
                <a:r>
                  <a:rPr lang="en-US" dirty="0"/>
                  <a:t> is a transformation that adds a constant value to each coordinate</a:t>
                </a:r>
              </a:p>
              <a:p>
                <a:r>
                  <a:rPr lang="en-US" dirty="0"/>
                  <a:t>E.g. centering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mean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Scaling</a:t>
                </a:r>
                <a:r>
                  <a:rPr lang="en-US" dirty="0"/>
                  <a:t> is a transformation that multiplies each coordinate by a constant value</a:t>
                </a:r>
              </a:p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will double the value of the first coordinate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when applied as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𝑾𝒙</m:t>
                    </m:r>
                  </m:oMath>
                </a14:m>
                <a:r>
                  <a:rPr lang="en-US" dirty="0"/>
                  <a:t>  (blanks are assumed to be zero)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1DB351-F04C-6380-D549-F7B3E852CA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425" r="-1389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17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793F-3EE6-E670-E950-F9E1E706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B4D73-9A12-8D6C-B943-1733B38D5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Rotation </a:t>
                </a:r>
                <a:r>
                  <a:rPr lang="en-US" dirty="0"/>
                  <a:t>is a set of projections that preserves the distances between points and distances to the origin</a:t>
                </a:r>
              </a:p>
              <a:p>
                <a:r>
                  <a:rPr lang="en-US" dirty="0"/>
                  <a:t>Each row and column represents a </a:t>
                </a:r>
                <a:r>
                  <a:rPr lang="en-US" b="1" dirty="0"/>
                  <a:t>basis vector</a:t>
                </a:r>
              </a:p>
              <a:p>
                <a:r>
                  <a:rPr lang="en-US" dirty="0"/>
                  <a:t>The basic vectors must have a unit norm and be orthogonal to each other: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 ∀(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6B4D73-9A12-8D6C-B943-1733B38D5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544" r="-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15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9D6E-AB28-DE50-01C6-661BFA78C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7625A-E441-1B02-B4BA-462CA98C8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Rank </a:t>
                </a:r>
                <a:r>
                  <a:rPr lang="en-US" dirty="0"/>
                  <a:t>of </a:t>
                </a:r>
                <a:r>
                  <a:rPr lang="en-US" dirty="0" err="1"/>
                  <a:t>matrix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is the number of linearly independent vectors in the rows or columns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𝑅𝑎𝑛𝑘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at most the smaller of the number of rows and columns in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𝑅𝑎𝑛𝑘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𝑅𝑎𝑛𝑘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/>
                  <a:t> because one of the rows (or columns) can be composed of a weighted sum of the others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17625A-E441-1B02-B4BA-462CA98C8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25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29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D21D-1CE4-1ED5-9661-2DF369A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53F624-1FC4-8D88-8AFE-F71B298DD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Eigenvector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 and corresponding </a:t>
                </a:r>
                <a:r>
                  <a:rPr lang="en-US" b="1" dirty="0"/>
                  <a:t>eigenvalue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/>
                  <a:t> are defined by having the special property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Eigenvectors characterize matrices, and appear as part of a solution to many linear algebra problems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SVD</a:t>
                </a:r>
                <a:r>
                  <a:rPr lang="en-US" dirty="0"/>
                  <a:t> (singular value decomposition) is a factorization of a matrix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where: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dirty="0"/>
                  <a:t> are eigenvectors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Columns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/>
                  <a:t> are eigenvectors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US" dirty="0"/>
                  <a:t> is a diagonal (scaling) matrix of singular values, which are square roots of the eigenvalues of both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53F624-1FC4-8D88-8AFE-F71B298DD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3088" r="-1778" b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97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382000" cy="51355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General dimensionality reduction technique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Finds </a:t>
            </a:r>
            <a:r>
              <a:rPr lang="en-US"/>
              <a:t>major orthogonal directions </a:t>
            </a:r>
            <a:r>
              <a:rPr lang="en-US" dirty="0"/>
              <a:t>of variation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Preserves most of variance with a much more compact representation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Lower storage requirements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Faster matching/retrieval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Easier to work in low dimensions, e.g. for probability estimation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lvl="1"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1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90AE5F1B-89BC-F605-E646-178833DA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4681">
            <a:off x="5937618" y="1459395"/>
            <a:ext cx="4876799" cy="4279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1CD97-4BF9-4287-2A2C-4362E1DF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and rotate the axes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E9F3E4-ACBF-F440-6F08-2FEF4BF2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48356"/>
            <a:ext cx="4876799" cy="42790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0D6E9B5-C4A6-3E16-939C-B73FC4625A87}"/>
                  </a:ext>
                </a:extLst>
              </p14:cNvPr>
              <p14:cNvContentPartPr/>
              <p14:nvPr/>
            </p14:nvContentPartPr>
            <p14:xfrm>
              <a:off x="4050588" y="1838164"/>
              <a:ext cx="360" cy="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0D6E9B5-C4A6-3E16-939C-B73FC4625A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4948" y="180252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D9B10F7-12AE-3E4F-D10E-142CEC38B843}"/>
                  </a:ext>
                </a:extLst>
              </p14:cNvPr>
              <p14:cNvContentPartPr/>
              <p14:nvPr/>
            </p14:nvContentPartPr>
            <p14:xfrm>
              <a:off x="4198188" y="207432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D9B10F7-12AE-3E4F-D10E-142CEC38B8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2188" y="203832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1CC78F2-C5EA-E014-2046-C74630C57E19}"/>
                  </a:ext>
                </a:extLst>
              </p14:cNvPr>
              <p14:cNvContentPartPr/>
              <p14:nvPr/>
            </p14:nvContentPartPr>
            <p14:xfrm>
              <a:off x="3746028" y="254628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1CC78F2-C5EA-E014-2046-C74630C57E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0028" y="25102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468795F-69AD-A181-AE04-4C230A646A5D}"/>
                  </a:ext>
                </a:extLst>
              </p14:cNvPr>
              <p14:cNvContentPartPr/>
              <p14:nvPr/>
            </p14:nvContentPartPr>
            <p14:xfrm>
              <a:off x="3617868" y="305748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468795F-69AD-A181-AE04-4C230A646A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82228" y="30218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FC34745B-1B8F-D2CB-02A7-8C0E5D63FF3C}"/>
                  </a:ext>
                </a:extLst>
              </p14:cNvPr>
              <p14:cNvContentPartPr/>
              <p14:nvPr/>
            </p14:nvContentPartPr>
            <p14:xfrm>
              <a:off x="3312948" y="349020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FC34745B-1B8F-D2CB-02A7-8C0E5D63FF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7308" y="345420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3C93068-07B4-88D5-8D70-5A5BA1FC5FF4}"/>
                  </a:ext>
                </a:extLst>
              </p14:cNvPr>
              <p14:cNvContentPartPr/>
              <p14:nvPr/>
            </p14:nvContentPartPr>
            <p14:xfrm>
              <a:off x="3067428" y="3765604"/>
              <a:ext cx="360" cy="2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3C93068-07B4-88D5-8D70-5A5BA1FC5F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31428" y="3729604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4CFE453-BDC4-9B2A-EC37-51B9DDC9C710}"/>
                  </a:ext>
                </a:extLst>
              </p14:cNvPr>
              <p14:cNvContentPartPr/>
              <p14:nvPr/>
            </p14:nvContentPartPr>
            <p14:xfrm>
              <a:off x="2948988" y="4138924"/>
              <a:ext cx="360" cy="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4CFE453-BDC4-9B2A-EC37-51B9DDC9C7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3348" y="41032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967310A-0A56-F93B-2FF5-2E4C58BE255F}"/>
                  </a:ext>
                </a:extLst>
              </p14:cNvPr>
              <p14:cNvContentPartPr/>
              <p14:nvPr/>
            </p14:nvContentPartPr>
            <p14:xfrm>
              <a:off x="3274068" y="3932284"/>
              <a:ext cx="360" cy="3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967310A-0A56-F93B-2FF5-2E4C58BE25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8068" y="38966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0111F3A-4D3C-319A-3114-44BB5CB5138B}"/>
                  </a:ext>
                </a:extLst>
              </p14:cNvPr>
              <p14:cNvContentPartPr/>
              <p14:nvPr/>
            </p14:nvContentPartPr>
            <p14:xfrm>
              <a:off x="2496828" y="4626724"/>
              <a:ext cx="2160" cy="4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0111F3A-4D3C-319A-3114-44BB5CB5138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61188" y="4591084"/>
                <a:ext cx="73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7283A91-B1EF-0E7F-859A-71ED34C7A58C}"/>
                  </a:ext>
                </a:extLst>
              </p14:cNvPr>
              <p14:cNvContentPartPr/>
              <p14:nvPr/>
            </p14:nvContentPartPr>
            <p14:xfrm>
              <a:off x="2978868" y="4571644"/>
              <a:ext cx="21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7283A91-B1EF-0E7F-859A-71ED34C7A5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3228" y="4535644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6A578E5-95D3-B00F-1E55-58EC32836EBE}"/>
                  </a:ext>
                </a:extLst>
              </p14:cNvPr>
              <p14:cNvContentPartPr/>
              <p14:nvPr/>
            </p14:nvContentPartPr>
            <p14:xfrm>
              <a:off x="2457948" y="4827244"/>
              <a:ext cx="360" cy="3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6A578E5-95D3-B00F-1E55-58EC32836E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1948" y="47912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85E3710-3B49-C618-0842-B553D92F593A}"/>
                  </a:ext>
                </a:extLst>
              </p14:cNvPr>
              <p14:cNvContentPartPr/>
              <p14:nvPr/>
            </p14:nvContentPartPr>
            <p14:xfrm>
              <a:off x="2113788" y="5309284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85E3710-3B49-C618-0842-B553D92F59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7788" y="52732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73A7CD9-2CCB-4628-469B-6E5B087F823A}"/>
                  </a:ext>
                </a:extLst>
              </p14:cNvPr>
              <p14:cNvContentPartPr/>
              <p14:nvPr/>
            </p14:nvContentPartPr>
            <p14:xfrm>
              <a:off x="2516628" y="5279404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73A7CD9-2CCB-4628-469B-6E5B087F8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0628" y="52437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8C37780-56F3-8205-6593-B6DD7151E879}"/>
                  </a:ext>
                </a:extLst>
              </p14:cNvPr>
              <p14:cNvContentPartPr/>
              <p14:nvPr/>
            </p14:nvContentPartPr>
            <p14:xfrm>
              <a:off x="2575668" y="5004004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8C37780-56F3-8205-6593-B6DD7151E8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0028" y="49683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1E14897-15C0-DFB3-61F3-5325CD389BD9}"/>
                  </a:ext>
                </a:extLst>
              </p14:cNvPr>
              <p14:cNvContentPartPr/>
              <p14:nvPr/>
            </p14:nvContentPartPr>
            <p14:xfrm>
              <a:off x="2113788" y="5594044"/>
              <a:ext cx="360" cy="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1E14897-15C0-DFB3-61F3-5325CD389B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7788" y="555840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9E71328E-C6D4-5296-71CA-36FC17DE0DD8}"/>
              </a:ext>
            </a:extLst>
          </p:cNvPr>
          <p:cNvSpPr txBox="1"/>
          <p:nvPr/>
        </p:nvSpPr>
        <p:spPr>
          <a:xfrm>
            <a:off x="304800" y="106680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2D Representation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28A95AB-032F-8C08-793E-F1AAF792AC4F}"/>
              </a:ext>
            </a:extLst>
          </p:cNvPr>
          <p:cNvSpPr txBox="1"/>
          <p:nvPr/>
        </p:nvSpPr>
        <p:spPr>
          <a:xfrm>
            <a:off x="4422809" y="189469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(3,4)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731FEBE-3B53-5800-6C4C-888CFECA0382}"/>
              </a:ext>
            </a:extLst>
          </p:cNvPr>
          <p:cNvSpPr txBox="1"/>
          <p:nvPr/>
        </p:nvSpPr>
        <p:spPr>
          <a:xfrm>
            <a:off x="3061001" y="445791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(0.5,-2)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2867D29-E25C-EC62-9AC3-AB46D3B252D4}"/>
              </a:ext>
            </a:extLst>
          </p:cNvPr>
          <p:cNvSpPr txBox="1"/>
          <p:nvPr/>
        </p:nvSpPr>
        <p:spPr>
          <a:xfrm>
            <a:off x="1260189" y="560028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(-1,-3)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FB602DE-1543-AF01-2FE9-7AB686225F6B}"/>
                  </a:ext>
                </a:extLst>
              </p14:cNvPr>
              <p14:cNvContentPartPr/>
              <p14:nvPr/>
            </p14:nvContentPartPr>
            <p14:xfrm>
              <a:off x="9365605" y="167148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FB602DE-1543-AF01-2FE9-7AB686225F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29965" y="16358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0307EC5-89E3-8FDB-748E-EA4AE91CEDAE}"/>
                  </a:ext>
                </a:extLst>
              </p14:cNvPr>
              <p14:cNvContentPartPr/>
              <p14:nvPr/>
            </p14:nvContentPartPr>
            <p14:xfrm>
              <a:off x="9513205" y="190764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0307EC5-89E3-8FDB-748E-EA4AE91CED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77205" y="187164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EE1C7F1-7704-1832-F188-6E499265FEC9}"/>
                  </a:ext>
                </a:extLst>
              </p14:cNvPr>
              <p14:cNvContentPartPr/>
              <p14:nvPr/>
            </p14:nvContentPartPr>
            <p14:xfrm>
              <a:off x="9061045" y="237960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EE1C7F1-7704-1832-F188-6E499265FE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5045" y="234360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2948833-DE34-1668-ECDA-8FE5D9798F67}"/>
                  </a:ext>
                </a:extLst>
              </p14:cNvPr>
              <p14:cNvContentPartPr/>
              <p14:nvPr/>
            </p14:nvContentPartPr>
            <p14:xfrm>
              <a:off x="8932885" y="289080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2948833-DE34-1668-ECDA-8FE5D9798F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7245" y="28551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A6D7441-E38E-07F2-2D09-BF03C422167F}"/>
                  </a:ext>
                </a:extLst>
              </p14:cNvPr>
              <p14:cNvContentPartPr/>
              <p14:nvPr/>
            </p14:nvContentPartPr>
            <p14:xfrm>
              <a:off x="8627965" y="3323524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A6D7441-E38E-07F2-2D09-BF03C42216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2325" y="328752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72FFA62-FE86-1A70-6A65-47E6801BDA10}"/>
                  </a:ext>
                </a:extLst>
              </p14:cNvPr>
              <p14:cNvContentPartPr/>
              <p14:nvPr/>
            </p14:nvContentPartPr>
            <p14:xfrm>
              <a:off x="8382445" y="3598924"/>
              <a:ext cx="360" cy="2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72FFA62-FE86-1A70-6A65-47E6801BDA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46445" y="3562924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9538727-C609-2F6F-7C3A-5F326389B09A}"/>
                  </a:ext>
                </a:extLst>
              </p14:cNvPr>
              <p14:cNvContentPartPr/>
              <p14:nvPr/>
            </p14:nvContentPartPr>
            <p14:xfrm>
              <a:off x="8264005" y="397224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9538727-C609-2F6F-7C3A-5F326389B0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8365" y="393660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7DBF90E-F10D-179D-06AB-F34237D4447B}"/>
                  </a:ext>
                </a:extLst>
              </p14:cNvPr>
              <p14:cNvContentPartPr/>
              <p14:nvPr/>
            </p14:nvContentPartPr>
            <p14:xfrm>
              <a:off x="8589085" y="376560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7DBF90E-F10D-179D-06AB-F34237D44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53085" y="37299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9ECF326-7917-97DB-9A8F-6AAE6007D96F}"/>
                  </a:ext>
                </a:extLst>
              </p14:cNvPr>
              <p14:cNvContentPartPr/>
              <p14:nvPr/>
            </p14:nvContentPartPr>
            <p14:xfrm>
              <a:off x="7811845" y="4460044"/>
              <a:ext cx="2160" cy="4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9ECF326-7917-97DB-9A8F-6AAE6007D96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76205" y="4424404"/>
                <a:ext cx="73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2477E6C-170B-A3EC-14F2-4DC39E721513}"/>
                  </a:ext>
                </a:extLst>
              </p14:cNvPr>
              <p14:cNvContentPartPr/>
              <p14:nvPr/>
            </p14:nvContentPartPr>
            <p14:xfrm>
              <a:off x="8293885" y="4404964"/>
              <a:ext cx="21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2477E6C-170B-A3EC-14F2-4DC39E7215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58245" y="4368964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B38F10F-850A-5054-50BA-3E5A0B6E0AB3}"/>
                  </a:ext>
                </a:extLst>
              </p14:cNvPr>
              <p14:cNvContentPartPr/>
              <p14:nvPr/>
            </p14:nvContentPartPr>
            <p14:xfrm>
              <a:off x="7772965" y="466056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B38F10F-850A-5054-50BA-3E5A0B6E0A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36965" y="462456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2850C91-B6B8-AC2B-0816-581A8A995D50}"/>
                  </a:ext>
                </a:extLst>
              </p14:cNvPr>
              <p14:cNvContentPartPr/>
              <p14:nvPr/>
            </p14:nvContentPartPr>
            <p14:xfrm>
              <a:off x="7428805" y="5142604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2850C91-B6B8-AC2B-0816-581A8A995D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2805" y="510660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3E8B607-91A6-6004-0388-0721B92DDDDF}"/>
                  </a:ext>
                </a:extLst>
              </p14:cNvPr>
              <p14:cNvContentPartPr/>
              <p14:nvPr/>
            </p14:nvContentPartPr>
            <p14:xfrm>
              <a:off x="7831645" y="5112724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3E8B607-91A6-6004-0388-0721B92DDD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5645" y="50770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9BA9539-5DA3-3098-4589-90FA87062D36}"/>
                  </a:ext>
                </a:extLst>
              </p14:cNvPr>
              <p14:cNvContentPartPr/>
              <p14:nvPr/>
            </p14:nvContentPartPr>
            <p14:xfrm>
              <a:off x="7890685" y="483732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9BA9539-5DA3-3098-4589-90FA87062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5045" y="480168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DC70403-02CD-1851-8C01-2584C821B757}"/>
                  </a:ext>
                </a:extLst>
              </p14:cNvPr>
              <p14:cNvContentPartPr/>
              <p14:nvPr/>
            </p14:nvContentPartPr>
            <p14:xfrm>
              <a:off x="7428805" y="5427364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DC70403-02CD-1851-8C01-2584C821B7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2805" y="5391724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DD4F9721-E4C4-B07D-FB33-2C2650A6AED9}"/>
              </a:ext>
            </a:extLst>
          </p:cNvPr>
          <p:cNvSpPr txBox="1"/>
          <p:nvPr/>
        </p:nvSpPr>
        <p:spPr>
          <a:xfrm>
            <a:off x="9737826" y="172801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(4.2,0.04)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D91EB41-BF7F-DA2A-A13F-1592222AF5B8}"/>
              </a:ext>
            </a:extLst>
          </p:cNvPr>
          <p:cNvSpPr txBox="1"/>
          <p:nvPr/>
        </p:nvSpPr>
        <p:spPr>
          <a:xfrm>
            <a:off x="6083475" y="531600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(-4.1,-0.03)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283C56C-4F8F-4859-6BBB-212404D15360}"/>
              </a:ext>
            </a:extLst>
          </p:cNvPr>
          <p:cNvSpPr txBox="1"/>
          <p:nvPr/>
        </p:nvSpPr>
        <p:spPr>
          <a:xfrm>
            <a:off x="8372475" y="4361447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(-2.1,0.1)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A2779E0-449A-60CB-885F-4D4B42B9ABFF}"/>
              </a:ext>
            </a:extLst>
          </p:cNvPr>
          <p:cNvSpPr txBox="1"/>
          <p:nvPr/>
        </p:nvSpPr>
        <p:spPr>
          <a:xfrm>
            <a:off x="6148257" y="1112444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2D Representation</a:t>
            </a:r>
          </a:p>
        </p:txBody>
      </p: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ACB34B69-B30C-1DC5-2877-751C51F5E684}"/>
              </a:ext>
            </a:extLst>
          </p:cNvPr>
          <p:cNvSpPr/>
          <p:nvPr/>
        </p:nvSpPr>
        <p:spPr>
          <a:xfrm>
            <a:off x="5395319" y="3640714"/>
            <a:ext cx="456120" cy="32578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0" grpId="0"/>
      <p:bldP spid="112" grpId="0"/>
      <p:bldP spid="113" grpId="0"/>
      <p:bldP spid="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6494E-9F7D-9474-C68F-3AEC2D23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far… KNN and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852C-EB52-9934-7B02-6F1F53914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K-nearest neighbor classification and regression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Measuring and understanding error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Fast retrieval and clustering</a:t>
            </a:r>
          </a:p>
          <a:p>
            <a:pPr lvl="1"/>
            <a:r>
              <a:rPr lang="en-US" dirty="0"/>
              <a:t>A </a:t>
            </a:r>
            <a:r>
              <a:rPr lang="en-US"/>
              <a:t>few carry over slides coming up…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80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90AE5F1B-89BC-F605-E646-178833DA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4681">
            <a:off x="613022" y="1795321"/>
            <a:ext cx="4876799" cy="4279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1CD97-4BF9-4287-2A2C-4362E1DF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6976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Now data is well-approximated by dropping the coordinates with the least variance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FB602DE-1543-AF01-2FE9-7AB686225F6B}"/>
                  </a:ext>
                </a:extLst>
              </p14:cNvPr>
              <p14:cNvContentPartPr/>
              <p14:nvPr/>
            </p14:nvContentPartPr>
            <p14:xfrm>
              <a:off x="4041009" y="2007410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FB602DE-1543-AF01-2FE9-7AB686225F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5369" y="197177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0307EC5-89E3-8FDB-748E-EA4AE91CEDAE}"/>
                  </a:ext>
                </a:extLst>
              </p14:cNvPr>
              <p14:cNvContentPartPr/>
              <p14:nvPr/>
            </p14:nvContentPartPr>
            <p14:xfrm>
              <a:off x="4188609" y="2243570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0307EC5-89E3-8FDB-748E-EA4AE91CED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52609" y="220757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EE1C7F1-7704-1832-F188-6E499265FEC9}"/>
                  </a:ext>
                </a:extLst>
              </p14:cNvPr>
              <p14:cNvContentPartPr/>
              <p14:nvPr/>
            </p14:nvContentPartPr>
            <p14:xfrm>
              <a:off x="3736449" y="2715530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EE1C7F1-7704-1832-F188-6E499265FE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0449" y="267953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2948833-DE34-1668-ECDA-8FE5D9798F67}"/>
                  </a:ext>
                </a:extLst>
              </p14:cNvPr>
              <p14:cNvContentPartPr/>
              <p14:nvPr/>
            </p14:nvContentPartPr>
            <p14:xfrm>
              <a:off x="3608289" y="3226730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2948833-DE34-1668-ECDA-8FE5D9798F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2649" y="319109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FA6D7441-E38E-07F2-2D09-BF03C422167F}"/>
                  </a:ext>
                </a:extLst>
              </p14:cNvPr>
              <p14:cNvContentPartPr/>
              <p14:nvPr/>
            </p14:nvContentPartPr>
            <p14:xfrm>
              <a:off x="3303369" y="3659450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FA6D7441-E38E-07F2-2D09-BF03C42216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7729" y="362345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72FFA62-FE86-1A70-6A65-47E6801BDA10}"/>
                  </a:ext>
                </a:extLst>
              </p14:cNvPr>
              <p14:cNvContentPartPr/>
              <p14:nvPr/>
            </p14:nvContentPartPr>
            <p14:xfrm>
              <a:off x="3057849" y="3934850"/>
              <a:ext cx="360" cy="2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72FFA62-FE86-1A70-6A65-47E6801BDA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21849" y="3898850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9538727-C609-2F6F-7C3A-5F326389B09A}"/>
                  </a:ext>
                </a:extLst>
              </p14:cNvPr>
              <p14:cNvContentPartPr/>
              <p14:nvPr/>
            </p14:nvContentPartPr>
            <p14:xfrm>
              <a:off x="2939409" y="4308170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9538727-C609-2F6F-7C3A-5F326389B0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3769" y="427253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7DBF90E-F10D-179D-06AB-F34237D4447B}"/>
                  </a:ext>
                </a:extLst>
              </p14:cNvPr>
              <p14:cNvContentPartPr/>
              <p14:nvPr/>
            </p14:nvContentPartPr>
            <p14:xfrm>
              <a:off x="3264489" y="4101530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7DBF90E-F10D-179D-06AB-F34237D444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8489" y="406589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59ECF326-7917-97DB-9A8F-6AAE6007D96F}"/>
                  </a:ext>
                </a:extLst>
              </p14:cNvPr>
              <p14:cNvContentPartPr/>
              <p14:nvPr/>
            </p14:nvContentPartPr>
            <p14:xfrm>
              <a:off x="2487249" y="4795970"/>
              <a:ext cx="2160" cy="43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59ECF326-7917-97DB-9A8F-6AAE6007D96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51609" y="4760330"/>
                <a:ext cx="73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2477E6C-170B-A3EC-14F2-4DC39E721513}"/>
                  </a:ext>
                </a:extLst>
              </p14:cNvPr>
              <p14:cNvContentPartPr/>
              <p14:nvPr/>
            </p14:nvContentPartPr>
            <p14:xfrm>
              <a:off x="2969289" y="4740890"/>
              <a:ext cx="21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2477E6C-170B-A3EC-14F2-4DC39E7215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33649" y="4704890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FB38F10F-850A-5054-50BA-3E5A0B6E0AB3}"/>
                  </a:ext>
                </a:extLst>
              </p14:cNvPr>
              <p14:cNvContentPartPr/>
              <p14:nvPr/>
            </p14:nvContentPartPr>
            <p14:xfrm>
              <a:off x="2448369" y="499649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FB38F10F-850A-5054-50BA-3E5A0B6E0A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2369" y="496049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2850C91-B6B8-AC2B-0816-581A8A995D50}"/>
                  </a:ext>
                </a:extLst>
              </p14:cNvPr>
              <p14:cNvContentPartPr/>
              <p14:nvPr/>
            </p14:nvContentPartPr>
            <p14:xfrm>
              <a:off x="2104209" y="5478530"/>
              <a:ext cx="3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2850C91-B6B8-AC2B-0816-581A8A995D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8209" y="544253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3E8B607-91A6-6004-0388-0721B92DDDDF}"/>
                  </a:ext>
                </a:extLst>
              </p14:cNvPr>
              <p14:cNvContentPartPr/>
              <p14:nvPr/>
            </p14:nvContentPartPr>
            <p14:xfrm>
              <a:off x="2507049" y="5448650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3E8B607-91A6-6004-0388-0721B92DDD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1049" y="541301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9BA9539-5DA3-3098-4589-90FA87062D36}"/>
                  </a:ext>
                </a:extLst>
              </p14:cNvPr>
              <p14:cNvContentPartPr/>
              <p14:nvPr/>
            </p14:nvContentPartPr>
            <p14:xfrm>
              <a:off x="2566089" y="5173250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9BA9539-5DA3-3098-4589-90FA87062D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30449" y="513761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DC70403-02CD-1851-8C01-2584C821B757}"/>
                  </a:ext>
                </a:extLst>
              </p14:cNvPr>
              <p14:cNvContentPartPr/>
              <p14:nvPr/>
            </p14:nvContentPartPr>
            <p14:xfrm>
              <a:off x="2104209" y="5763290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DC70403-02CD-1851-8C01-2584C821B7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8209" y="5727650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08" name="TextBox 107">
            <a:extLst>
              <a:ext uri="{FF2B5EF4-FFF2-40B4-BE49-F238E27FC236}">
                <a16:creationId xmlns:a16="http://schemas.microsoft.com/office/drawing/2014/main" id="{DD4F9721-E4C4-B07D-FB33-2C2650A6AED9}"/>
              </a:ext>
            </a:extLst>
          </p:cNvPr>
          <p:cNvSpPr txBox="1"/>
          <p:nvPr/>
        </p:nvSpPr>
        <p:spPr>
          <a:xfrm>
            <a:off x="4413230" y="206394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(4.2,0.04)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D91EB41-BF7F-DA2A-A13F-1592222AF5B8}"/>
              </a:ext>
            </a:extLst>
          </p:cNvPr>
          <p:cNvSpPr txBox="1"/>
          <p:nvPr/>
        </p:nvSpPr>
        <p:spPr>
          <a:xfrm>
            <a:off x="758879" y="565192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(-4.1,-0.03)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283C56C-4F8F-4859-6BBB-212404D15360}"/>
              </a:ext>
            </a:extLst>
          </p:cNvPr>
          <p:cNvSpPr txBox="1"/>
          <p:nvPr/>
        </p:nvSpPr>
        <p:spPr>
          <a:xfrm>
            <a:off x="3047879" y="4697373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(-2.1,0.1)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A2779E0-449A-60CB-885F-4D4B42B9ABFF}"/>
              </a:ext>
            </a:extLst>
          </p:cNvPr>
          <p:cNvSpPr txBox="1"/>
          <p:nvPr/>
        </p:nvSpPr>
        <p:spPr>
          <a:xfrm>
            <a:off x="823661" y="144837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2D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3A897A-6336-3F39-8F16-ED34DDC26E5E}"/>
                  </a:ext>
                </a:extLst>
              </p:cNvPr>
              <p:cNvSpPr txBox="1"/>
              <p:nvPr/>
            </p:nvSpPr>
            <p:spPr>
              <a:xfrm>
                <a:off x="5688100" y="3351966"/>
                <a:ext cx="88678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dirty="0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23A897A-6336-3F39-8F16-ED34DDC26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00" y="3351966"/>
                <a:ext cx="886781" cy="92333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665E637-6165-EB2F-B163-D393ADEB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4681">
            <a:off x="6627837" y="1858754"/>
            <a:ext cx="4876799" cy="42790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27DAFC-1F60-FACD-DC10-BDB9D849F4E6}"/>
                  </a:ext>
                </a:extLst>
              </p14:cNvPr>
              <p14:cNvContentPartPr/>
              <p14:nvPr/>
            </p14:nvContentPartPr>
            <p14:xfrm>
              <a:off x="10253429" y="2127378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27DAFC-1F60-FACD-DC10-BDB9D849F4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7789" y="20917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60D3986-3203-50D6-E367-5D729F66C162}"/>
                  </a:ext>
                </a:extLst>
              </p14:cNvPr>
              <p14:cNvContentPartPr/>
              <p14:nvPr/>
            </p14:nvContentPartPr>
            <p14:xfrm>
              <a:off x="10134600" y="232726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60D3986-3203-50D6-E367-5D729F66C1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98600" y="229126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D729EA-ADDB-A7EF-701C-928EAF23BC1B}"/>
                  </a:ext>
                </a:extLst>
              </p14:cNvPr>
              <p14:cNvContentPartPr/>
              <p14:nvPr/>
            </p14:nvContentPartPr>
            <p14:xfrm>
              <a:off x="9833480" y="2850037"/>
              <a:ext cx="436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D729EA-ADDB-A7EF-701C-928EAF23B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9880" y="2814037"/>
                <a:ext cx="872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54164C4-FDC5-09A2-CAF0-513F308E397B}"/>
                  </a:ext>
                </a:extLst>
              </p14:cNvPr>
              <p14:cNvContentPartPr/>
              <p14:nvPr/>
            </p14:nvContentPartPr>
            <p14:xfrm>
              <a:off x="9611529" y="3278588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54164C4-FDC5-09A2-CAF0-513F308E39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5889" y="3242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8D0BFD-95FE-AB67-4EDC-841EB3293812}"/>
                  </a:ext>
                </a:extLst>
              </p14:cNvPr>
              <p14:cNvContentPartPr/>
              <p14:nvPr/>
            </p14:nvContentPartPr>
            <p14:xfrm>
              <a:off x="9341334" y="3734458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8D0BFD-95FE-AB67-4EDC-841EB3293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5694" y="369845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86D2148-FCF9-25AC-ED0F-B6A0CF6200C1}"/>
                  </a:ext>
                </a:extLst>
              </p14:cNvPr>
              <p14:cNvContentPartPr/>
              <p14:nvPr/>
            </p14:nvContentPartPr>
            <p14:xfrm>
              <a:off x="9165264" y="4056158"/>
              <a:ext cx="360" cy="2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86D2148-FCF9-25AC-ED0F-B6A0CF6200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9264" y="4020158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51BB326-297B-393D-6D81-1B1469A6ED4B}"/>
                  </a:ext>
                </a:extLst>
              </p14:cNvPr>
              <p14:cNvContentPartPr/>
              <p14:nvPr/>
            </p14:nvContentPartPr>
            <p14:xfrm>
              <a:off x="8977374" y="4383178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51BB326-297B-393D-6D81-1B1469A6ED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41734" y="43475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E98FAF-D437-2AC8-4216-E5D37A0E157B}"/>
                  </a:ext>
                </a:extLst>
              </p14:cNvPr>
              <p14:cNvContentPartPr/>
              <p14:nvPr/>
            </p14:nvContentPartPr>
            <p14:xfrm>
              <a:off x="9151980" y="409551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E98FAF-D437-2AC8-4216-E5D37A0E15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5980" y="405987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4363F53-C26C-4E31-D380-830FE9627F72}"/>
                  </a:ext>
                </a:extLst>
              </p14:cNvPr>
              <p14:cNvContentPartPr/>
              <p14:nvPr/>
            </p14:nvContentPartPr>
            <p14:xfrm>
              <a:off x="8664112" y="4940428"/>
              <a:ext cx="2160" cy="4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4363F53-C26C-4E31-D380-830FE9627F7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28472" y="4904788"/>
                <a:ext cx="738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F318C23-C661-887F-4726-D17DFB6E92FA}"/>
                  </a:ext>
                </a:extLst>
              </p14:cNvPr>
              <p14:cNvContentPartPr/>
              <p14:nvPr/>
            </p14:nvContentPartPr>
            <p14:xfrm>
              <a:off x="8798907" y="4723301"/>
              <a:ext cx="21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F318C23-C661-887F-4726-D17DFB6E92F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63267" y="4687301"/>
                <a:ext cx="738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EAB997E-9FCC-C9A9-2B6D-44E3B1FB0E0B}"/>
                  </a:ext>
                </a:extLst>
              </p14:cNvPr>
              <p14:cNvContentPartPr/>
              <p14:nvPr/>
            </p14:nvContentPartPr>
            <p14:xfrm>
              <a:off x="8578934" y="511779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EAB997E-9FCC-C9A9-2B6D-44E3B1FB0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2934" y="508179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D036FB2-C4CA-D1D0-3124-05CDAD7AFAE6}"/>
                  </a:ext>
                </a:extLst>
              </p14:cNvPr>
              <p14:cNvContentPartPr/>
              <p14:nvPr/>
            </p14:nvContentPartPr>
            <p14:xfrm>
              <a:off x="8292647" y="563456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D036FB2-C4CA-D1D0-3124-05CDAD7AFA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56647" y="559856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8331B68-31C1-D744-6E29-EAC49D6FF773}"/>
                  </a:ext>
                </a:extLst>
              </p14:cNvPr>
              <p14:cNvContentPartPr/>
              <p14:nvPr/>
            </p14:nvContentPartPr>
            <p14:xfrm>
              <a:off x="8406117" y="543106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8331B68-31C1-D744-6E29-EAC49D6FF7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0117" y="539542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81CCD9-C762-A471-D183-0759E3B6D673}"/>
                  </a:ext>
                </a:extLst>
              </p14:cNvPr>
              <p14:cNvContentPartPr/>
              <p14:nvPr/>
            </p14:nvContentPartPr>
            <p14:xfrm>
              <a:off x="8523030" y="5213533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81CCD9-C762-A471-D183-0759E3B6D6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7390" y="517789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61386F-5049-936D-6899-DC9814B27299}"/>
                  </a:ext>
                </a:extLst>
              </p14:cNvPr>
              <p14:cNvContentPartPr/>
              <p14:nvPr/>
            </p14:nvContentPartPr>
            <p14:xfrm>
              <a:off x="8153749" y="5861448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61386F-5049-936D-6899-DC9814B272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17749" y="5825808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54697BB-47A3-DDB5-A788-72C03D0F0686}"/>
              </a:ext>
            </a:extLst>
          </p:cNvPr>
          <p:cNvSpPr txBox="1"/>
          <p:nvPr/>
        </p:nvSpPr>
        <p:spPr>
          <a:xfrm>
            <a:off x="10428045" y="212737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(4.2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,0</a:t>
            </a:r>
            <a:r>
              <a:rPr lang="en-US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75E658-E055-FEE3-6F6B-10D2BB8EBC6E}"/>
              </a:ext>
            </a:extLst>
          </p:cNvPr>
          <p:cNvSpPr txBox="1"/>
          <p:nvPr/>
        </p:nvSpPr>
        <p:spPr>
          <a:xfrm>
            <a:off x="7166152" y="576329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(-4.1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,0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4089E-F1D7-3377-3BB2-72EBA10C5B99}"/>
              </a:ext>
            </a:extLst>
          </p:cNvPr>
          <p:cNvSpPr txBox="1"/>
          <p:nvPr/>
        </p:nvSpPr>
        <p:spPr>
          <a:xfrm>
            <a:off x="9062694" y="476080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(-2.1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,0</a:t>
            </a:r>
            <a:r>
              <a:rPr lang="en-US" dirty="0"/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933718-CEDC-9EEF-751C-96587BDA7E8E}"/>
              </a:ext>
            </a:extLst>
          </p:cNvPr>
          <p:cNvSpPr txBox="1"/>
          <p:nvPr/>
        </p:nvSpPr>
        <p:spPr>
          <a:xfrm>
            <a:off x="6838476" y="1511803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1D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199452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714" y="914400"/>
            <a:ext cx="7766050" cy="28813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ct val="15000"/>
              </a:spcBef>
            </a:pPr>
            <a:r>
              <a:rPr lang="en-US" dirty="0"/>
              <a:t>Given a point set                     , in an </a:t>
            </a:r>
            <a:r>
              <a:rPr lang="en-US" sz="2500" i="1" dirty="0">
                <a:latin typeface="Times New Roman" pitchFamily="18" charset="0"/>
              </a:rPr>
              <a:t>M</a:t>
            </a:r>
            <a:r>
              <a:rPr lang="en-US" dirty="0"/>
              <a:t>-dim space, PCA finds a basis such that</a:t>
            </a:r>
          </a:p>
          <a:p>
            <a:pPr marL="457200" lvl="1" indent="-279400">
              <a:lnSpc>
                <a:spcPct val="110000"/>
              </a:lnSpc>
              <a:spcBef>
                <a:spcPct val="25000"/>
              </a:spcBef>
            </a:pPr>
            <a:r>
              <a:rPr lang="en-US" dirty="0"/>
              <a:t>The most variation is in the first basis vector</a:t>
            </a:r>
          </a:p>
          <a:p>
            <a:pPr marL="457200" lvl="1" indent="-279400">
              <a:lnSpc>
                <a:spcPct val="110000"/>
              </a:lnSpc>
              <a:spcBef>
                <a:spcPct val="25000"/>
              </a:spcBef>
            </a:pPr>
            <a:r>
              <a:rPr lang="en-US" dirty="0"/>
              <a:t>The second most, in the second vector that is orthogonal to the first vector</a:t>
            </a:r>
          </a:p>
          <a:p>
            <a:pPr marL="457200" lvl="1" indent="-279400">
              <a:lnSpc>
                <a:spcPct val="110000"/>
              </a:lnSpc>
              <a:spcBef>
                <a:spcPct val="25000"/>
              </a:spcBef>
            </a:pPr>
            <a:r>
              <a:rPr lang="en-US" dirty="0"/>
              <a:t>The third…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1575028" y="4041774"/>
            <a:ext cx="6719887" cy="2116139"/>
            <a:chOff x="903" y="2408"/>
            <a:chExt cx="4233" cy="1333"/>
          </a:xfrm>
        </p:grpSpPr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903" y="2408"/>
              <a:ext cx="3463" cy="1333"/>
              <a:chOff x="903" y="2408"/>
              <a:chExt cx="3463" cy="1333"/>
            </a:xfrm>
          </p:grpSpPr>
          <p:pic>
            <p:nvPicPr>
              <p:cNvPr id="29705" name="Picture 6" descr="scatter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03" y="2509"/>
                <a:ext cx="3387" cy="1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706" name="Text Box 7"/>
              <p:cNvSpPr txBox="1">
                <a:spLocks noChangeArrowheads="1"/>
              </p:cNvSpPr>
              <p:nvPr/>
            </p:nvSpPr>
            <p:spPr bwMode="auto">
              <a:xfrm>
                <a:off x="1286" y="2408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9707" name="Text Box 8"/>
              <p:cNvSpPr txBox="1">
                <a:spLocks noChangeArrowheads="1"/>
              </p:cNvSpPr>
              <p:nvPr/>
            </p:nvSpPr>
            <p:spPr bwMode="auto">
              <a:xfrm>
                <a:off x="1951" y="3041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29708" name="Text Box 9"/>
              <p:cNvSpPr txBox="1">
                <a:spLocks noChangeArrowheads="1"/>
              </p:cNvSpPr>
              <p:nvPr/>
            </p:nvSpPr>
            <p:spPr bwMode="auto">
              <a:xfrm>
                <a:off x="3439" y="2409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9709" name="Text Box 10"/>
              <p:cNvSpPr txBox="1">
                <a:spLocks noChangeArrowheads="1"/>
              </p:cNvSpPr>
              <p:nvPr/>
            </p:nvSpPr>
            <p:spPr bwMode="auto">
              <a:xfrm>
                <a:off x="4112" y="3042"/>
                <a:ext cx="25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22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r>
                  <a:rPr lang="en-US" sz="2200" baseline="-250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</a:p>
            </p:txBody>
          </p:sp>
        </p:grpSp>
        <p:sp>
          <p:nvSpPr>
            <p:cNvPr id="29703" name="Text Box 11"/>
            <p:cNvSpPr txBox="1">
              <a:spLocks noChangeArrowheads="1"/>
            </p:cNvSpPr>
            <p:nvPr/>
          </p:nvSpPr>
          <p:spPr bwMode="auto">
            <a:xfrm>
              <a:off x="4134" y="2423"/>
              <a:ext cx="100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>
                  <a:solidFill>
                    <a:srgbClr val="990000"/>
                  </a:solidFill>
                </a:rPr>
                <a:t>1</a:t>
              </a:r>
              <a:r>
                <a:rPr lang="en-US" sz="1600" baseline="30000">
                  <a:solidFill>
                    <a:srgbClr val="990000"/>
                  </a:solidFill>
                </a:rPr>
                <a:t>st</a:t>
              </a:r>
              <a:r>
                <a:rPr lang="en-US" sz="1600">
                  <a:solidFill>
                    <a:srgbClr val="990000"/>
                  </a:solidFill>
                </a:rPr>
                <a:t> principal component</a:t>
              </a:r>
            </a:p>
          </p:txBody>
        </p:sp>
        <p:sp>
          <p:nvSpPr>
            <p:cNvPr id="29704" name="Text Box 12"/>
            <p:cNvSpPr txBox="1">
              <a:spLocks noChangeArrowheads="1"/>
            </p:cNvSpPr>
            <p:nvPr/>
          </p:nvSpPr>
          <p:spPr bwMode="auto">
            <a:xfrm>
              <a:off x="2751" y="2696"/>
              <a:ext cx="1002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5000"/>
                </a:lnSpc>
                <a:spcBef>
                  <a:spcPct val="20000"/>
                </a:spcBef>
                <a:spcAft>
                  <a:spcPct val="10000"/>
                </a:spcAft>
                <a:buSzPct val="120000"/>
              </a:pPr>
              <a:r>
                <a:rPr lang="en-US" sz="1600">
                  <a:solidFill>
                    <a:srgbClr val="990000"/>
                  </a:solidFill>
                </a:rPr>
                <a:t>2</a:t>
              </a:r>
              <a:r>
                <a:rPr lang="en-US" sz="1600" baseline="30000">
                  <a:solidFill>
                    <a:srgbClr val="990000"/>
                  </a:solidFill>
                </a:rPr>
                <a:t>nd</a:t>
              </a:r>
              <a:r>
                <a:rPr lang="en-US" sz="1600">
                  <a:solidFill>
                    <a:srgbClr val="990000"/>
                  </a:solidFill>
                </a:rPr>
                <a:t> principal component</a:t>
              </a:r>
            </a:p>
          </p:txBody>
        </p:sp>
      </p:grpSp>
      <p:pic>
        <p:nvPicPr>
          <p:cNvPr id="29701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3277" y="1052513"/>
            <a:ext cx="130492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13" descr="Screen Shot 2013-12-02 at 10.00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3645318"/>
            <a:ext cx="8361680" cy="2881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6351" y="4041773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principal component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8799" y="3858577"/>
            <a:ext cx="157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principal component</a:t>
            </a:r>
          </a:p>
        </p:txBody>
      </p:sp>
    </p:spTree>
    <p:extLst>
      <p:ext uri="{BB962C8B-B14F-4D97-AF65-F5344CB8AC3E}">
        <p14:creationId xmlns:p14="http://schemas.microsoft.com/office/powerpoint/2010/main" val="426638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 (PCA)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Given: N data points </a:t>
            </a:r>
            <a:r>
              <a:rPr lang="en-US" b="1" dirty="0"/>
              <a:t>x</a:t>
            </a:r>
            <a:r>
              <a:rPr lang="en-US" b="1" baseline="-25000" dirty="0"/>
              <a:t>1</a:t>
            </a:r>
            <a:r>
              <a:rPr lang="en-US" b="1" dirty="0"/>
              <a:t>, … ,</a:t>
            </a:r>
            <a:r>
              <a:rPr lang="en-US" b="1" dirty="0" err="1"/>
              <a:t>x</a:t>
            </a:r>
            <a:r>
              <a:rPr lang="en-US" b="1" baseline="-25000" dirty="0" err="1"/>
              <a:t>N</a:t>
            </a:r>
            <a:r>
              <a:rPr lang="en-US" b="1" dirty="0"/>
              <a:t> </a:t>
            </a:r>
            <a:r>
              <a:rPr lang="en-US" dirty="0"/>
              <a:t>in R</a:t>
            </a:r>
            <a:r>
              <a:rPr lang="en-US" baseline="30000" dirty="0"/>
              <a:t>d</a:t>
            </a:r>
            <a:br>
              <a:rPr lang="en-US" baseline="30000" dirty="0"/>
            </a:br>
            <a:endParaRPr lang="en-US" baseline="30000" dirty="0"/>
          </a:p>
          <a:p>
            <a:pPr>
              <a:buFontTx/>
              <a:buChar char="•"/>
            </a:pPr>
            <a:r>
              <a:rPr lang="en-US" dirty="0"/>
              <a:t>We want to find a new set of features that are linear combinations of original ones:</a:t>
            </a:r>
            <a:br>
              <a:rPr lang="en-US" dirty="0"/>
            </a:br>
            <a:br>
              <a:rPr lang="en-US" sz="900" dirty="0"/>
            </a:br>
            <a:r>
              <a:rPr lang="en-US" dirty="0"/>
              <a:t>                      </a:t>
            </a:r>
            <a:r>
              <a:rPr lang="en-US" i="1" dirty="0">
                <a:latin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</a:rPr>
              <a:t>) = </a:t>
            </a:r>
            <a:r>
              <a:rPr lang="en-US" b="1" dirty="0" err="1">
                <a:latin typeface="Times New Roman" pitchFamily="18" charset="0"/>
              </a:rPr>
              <a:t>u</a:t>
            </a:r>
            <a:r>
              <a:rPr lang="en-US" i="1" baseline="30000" dirty="0" err="1">
                <a:latin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b="1" dirty="0">
                <a:latin typeface="Times New Roman" pitchFamily="18" charset="0"/>
              </a:rPr>
              <a:t>x</a:t>
            </a:r>
            <a:r>
              <a:rPr lang="en-US" i="1" baseline="-25000" dirty="0">
                <a:latin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</a:rPr>
              <a:t>– </a:t>
            </a:r>
            <a:r>
              <a:rPr lang="en-US" b="1" dirty="0">
                <a:latin typeface="Times New Roman" pitchFamily="18" charset="0"/>
                <a:cs typeface="Arial" charset="0"/>
              </a:rPr>
              <a:t>µ</a:t>
            </a:r>
            <a:r>
              <a:rPr lang="en-US" dirty="0">
                <a:latin typeface="Times New Roman" pitchFamily="18" charset="0"/>
                <a:cs typeface="Arial" charset="0"/>
              </a:rPr>
              <a:t>)</a:t>
            </a:r>
            <a:br>
              <a:rPr lang="en-US" dirty="0">
                <a:latin typeface="Times New Roman" pitchFamily="18" charset="0"/>
                <a:cs typeface="Arial" charset="0"/>
              </a:rPr>
            </a:br>
            <a:br>
              <a:rPr lang="en-US" sz="900" dirty="0">
                <a:latin typeface="Times New Roman" pitchFamily="18" charset="0"/>
                <a:cs typeface="Arial" charset="0"/>
              </a:rPr>
            </a:br>
            <a:r>
              <a:rPr lang="en-US" dirty="0">
                <a:cs typeface="Arial" charset="0"/>
              </a:rPr>
              <a:t>(</a:t>
            </a:r>
            <a:r>
              <a:rPr lang="en-US" b="1" dirty="0">
                <a:cs typeface="Times New Roman" pitchFamily="18" charset="0"/>
              </a:rPr>
              <a:t>µ</a:t>
            </a:r>
            <a:r>
              <a:rPr lang="en-US" dirty="0">
                <a:cs typeface="Times New Roman" pitchFamily="18" charset="0"/>
              </a:rPr>
              <a:t>: mean of data points)</a:t>
            </a:r>
            <a:br>
              <a:rPr lang="en-US" dirty="0">
                <a:cs typeface="Times New Roman" pitchFamily="18" charset="0"/>
              </a:rPr>
            </a:br>
            <a:endParaRPr lang="en-US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dirty="0"/>
              <a:t>Choose unit vector </a:t>
            </a:r>
            <a:r>
              <a:rPr lang="en-US" b="1" dirty="0"/>
              <a:t>u </a:t>
            </a:r>
            <a:r>
              <a:rPr lang="en-US" dirty="0"/>
              <a:t>in R</a:t>
            </a:r>
            <a:r>
              <a:rPr lang="en-US" baseline="30000" dirty="0"/>
              <a:t>d</a:t>
            </a:r>
            <a:r>
              <a:rPr lang="en-US" dirty="0"/>
              <a:t> that captures the most data variance</a:t>
            </a:r>
          </a:p>
        </p:txBody>
      </p:sp>
    </p:spTree>
    <p:extLst>
      <p:ext uri="{BB962C8B-B14F-4D97-AF65-F5344CB8AC3E}">
        <p14:creationId xmlns:p14="http://schemas.microsoft.com/office/powerpoint/2010/main" val="319996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" b="5579"/>
          <a:stretch/>
        </p:blipFill>
        <p:spPr bwMode="auto">
          <a:xfrm>
            <a:off x="533400" y="1284515"/>
            <a:ext cx="77724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Principal Component Analysis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00100" y="928408"/>
            <a:ext cx="86868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Direction that maximizes the variance of the projected data:</a:t>
            </a:r>
          </a:p>
        </p:txBody>
      </p:sp>
      <p:pic>
        <p:nvPicPr>
          <p:cNvPr id="1371141" name="Picture 5"/>
          <p:cNvPicPr>
            <a:picLocks noChangeAspect="1" noChangeArrowheads="1"/>
          </p:cNvPicPr>
          <p:nvPr/>
        </p:nvPicPr>
        <p:blipFill rotWithShape="1"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" b="7217"/>
          <a:stretch/>
        </p:blipFill>
        <p:spPr bwMode="auto">
          <a:xfrm>
            <a:off x="534988" y="3332390"/>
            <a:ext cx="7508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1142" name="Picture 6"/>
          <p:cNvPicPr>
            <a:picLocks noChangeAspect="1" noChangeArrowheads="1"/>
          </p:cNvPicPr>
          <p:nvPr/>
        </p:nvPicPr>
        <p:blipFill rotWithShape="1"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939" b="5574"/>
          <a:stretch/>
        </p:blipFill>
        <p:spPr bwMode="auto">
          <a:xfrm>
            <a:off x="539751" y="5296127"/>
            <a:ext cx="735568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3" name="AutoShape 7"/>
          <p:cNvSpPr>
            <a:spLocks/>
          </p:cNvSpPr>
          <p:nvPr/>
        </p:nvSpPr>
        <p:spPr bwMode="auto">
          <a:xfrm rot="5400000">
            <a:off x="5071269" y="1699646"/>
            <a:ext cx="296863" cy="1752600"/>
          </a:xfrm>
          <a:prstGeom prst="rightBrace">
            <a:avLst>
              <a:gd name="adj1" fmla="val 491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4" name="AutoShape 8"/>
          <p:cNvSpPr>
            <a:spLocks/>
          </p:cNvSpPr>
          <p:nvPr/>
        </p:nvSpPr>
        <p:spPr bwMode="auto">
          <a:xfrm rot="5400000">
            <a:off x="5257800" y="2865664"/>
            <a:ext cx="381000" cy="3886200"/>
          </a:xfrm>
          <a:prstGeom prst="rightBrace">
            <a:avLst>
              <a:gd name="adj1" fmla="val 8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45" name="Text Box 9"/>
          <p:cNvSpPr txBox="1">
            <a:spLocks noChangeArrowheads="1"/>
          </p:cNvSpPr>
          <p:nvPr/>
        </p:nvSpPr>
        <p:spPr bwMode="auto">
          <a:xfrm>
            <a:off x="3505201" y="2708503"/>
            <a:ext cx="277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/>
              <a:t>Projection of data point</a:t>
            </a:r>
          </a:p>
        </p:txBody>
      </p:sp>
      <p:sp>
        <p:nvSpPr>
          <p:cNvPr id="1371146" name="Text Box 10"/>
          <p:cNvSpPr txBox="1">
            <a:spLocks noChangeArrowheads="1"/>
          </p:cNvSpPr>
          <p:nvPr/>
        </p:nvSpPr>
        <p:spPr bwMode="auto">
          <a:xfrm>
            <a:off x="3859214" y="4899253"/>
            <a:ext cx="3074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Covariance matrix of data</a:t>
            </a:r>
          </a:p>
        </p:txBody>
      </p:sp>
      <p:sp>
        <p:nvSpPr>
          <p:cNvPr id="1371147" name="Rectangle 11"/>
          <p:cNvSpPr>
            <a:spLocks noChangeArrowheads="1"/>
          </p:cNvSpPr>
          <p:nvPr/>
        </p:nvSpPr>
        <p:spPr bwMode="auto">
          <a:xfrm>
            <a:off x="609600" y="6108023"/>
            <a:ext cx="906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The direction that maximizes the variance is the eigenvector associated with the largest eigenvalue of </a:t>
            </a:r>
            <a:r>
              <a:rPr lang="el-GR" dirty="0"/>
              <a:t>Σ</a:t>
            </a:r>
            <a:r>
              <a:rPr lang="en-US" dirty="0"/>
              <a:t> (can be derived using Raleigh’s quotient or Lagrange multiplier)</a:t>
            </a:r>
            <a:endParaRPr lang="el-GR" dirty="0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505200" y="1436914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371149" name="Rectangle 13"/>
          <p:cNvSpPr>
            <a:spLocks noChangeArrowheads="1"/>
          </p:cNvSpPr>
          <p:nvPr/>
        </p:nvSpPr>
        <p:spPr bwMode="auto">
          <a:xfrm>
            <a:off x="3581400" y="3341914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i="1">
                <a:latin typeface="Times New Roman" pitchFamily="18" charset="0"/>
              </a:rPr>
              <a:t>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9000" y="3918178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1/N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1665514"/>
            <a:ext cx="2438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Maximize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>
            <a:off x="6646864" y="2351315"/>
            <a:ext cx="2497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subject to ||</a:t>
            </a:r>
            <a:r>
              <a:rPr lang="en-US" sz="2400" b="1"/>
              <a:t>u</a:t>
            </a:r>
            <a:r>
              <a:rPr lang="en-US" sz="2400"/>
              <a:t>||=1</a:t>
            </a:r>
          </a:p>
        </p:txBody>
      </p:sp>
    </p:spTree>
    <p:extLst>
      <p:ext uri="{BB962C8B-B14F-4D97-AF65-F5344CB8AC3E}">
        <p14:creationId xmlns:p14="http://schemas.microsoft.com/office/powerpoint/2010/main" val="91856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143" grpId="0" animBg="1"/>
      <p:bldP spid="1371144" grpId="0" animBg="1"/>
      <p:bldP spid="1371145" grpId="0"/>
      <p:bldP spid="1371146" grpId="0"/>
      <p:bldP spid="1371149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in Python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F462F01-AB0E-AC27-72AD-EB7C45F68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7562905" cy="49911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6D2C55C-B728-C4C3-ED41-A2F731A35EE2}"/>
              </a:ext>
            </a:extLst>
          </p:cNvPr>
          <p:cNvSpPr txBox="1"/>
          <p:nvPr/>
        </p:nvSpPr>
        <p:spPr>
          <a:xfrm>
            <a:off x="8077200" y="1524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 PCA components as eigenvectors of covariance matrix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D07AE7-FDFE-5F65-613A-DE41273C2C3F}"/>
              </a:ext>
            </a:extLst>
          </p:cNvPr>
          <p:cNvSpPr txBox="1"/>
          <p:nvPr/>
        </p:nvSpPr>
        <p:spPr>
          <a:xfrm>
            <a:off x="8077200" y="3733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 PCA using the PCA function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788BF1-702D-5282-0ADE-D7E4AF8E560A}"/>
              </a:ext>
            </a:extLst>
          </p:cNvPr>
          <p:cNvSpPr txBox="1"/>
          <p:nvPr/>
        </p:nvSpPr>
        <p:spPr>
          <a:xfrm>
            <a:off x="8001000" y="51816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Printout shows that eigenvalues are the same as the explained variance, and the first component is identical (up to numerical precision)</a:t>
            </a:r>
          </a:p>
        </p:txBody>
      </p:sp>
    </p:spTree>
    <p:extLst>
      <p:ext uri="{BB962C8B-B14F-4D97-AF65-F5344CB8AC3E}">
        <p14:creationId xmlns:p14="http://schemas.microsoft.com/office/powerpoint/2010/main" val="3769240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914401" y="3403599"/>
            <a:ext cx="7604125" cy="2628899"/>
            <a:chOff x="376" y="897"/>
            <a:chExt cx="4790" cy="1656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376" y="897"/>
              <a:ext cx="2784" cy="15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/>
                <a:t>Choosing subspace dimension</a:t>
              </a:r>
              <a:r>
                <a:rPr lang="en-US" sz="2800" i="1" dirty="0">
                  <a:latin typeface="Times New Roman" pitchFamily="18" charset="0"/>
                </a:rPr>
                <a:t> r</a:t>
              </a:r>
              <a:r>
                <a:rPr lang="en-US" sz="2000" dirty="0"/>
                <a:t>:</a:t>
              </a:r>
            </a:p>
            <a:p>
              <a:pPr marL="742950" lvl="1" indent="-285750">
                <a:spcBef>
                  <a:spcPct val="10000"/>
                </a:spcBef>
                <a:buFontTx/>
                <a:buChar char="•"/>
              </a:pPr>
              <a:r>
                <a:rPr lang="en-US" sz="2000" dirty="0"/>
                <a:t>look at decay of the eigenvalues as a function of  </a:t>
              </a:r>
              <a:r>
                <a:rPr lang="en-US" sz="2100" i="1" dirty="0">
                  <a:latin typeface="Times New Roman" pitchFamily="18" charset="0"/>
                </a:rPr>
                <a:t>r</a:t>
              </a:r>
            </a:p>
            <a:p>
              <a:pPr marL="742950" lvl="1" indent="-285750">
                <a:spcBef>
                  <a:spcPct val="10000"/>
                </a:spcBef>
                <a:buFontTx/>
                <a:buChar char="•"/>
              </a:pPr>
              <a:r>
                <a:rPr lang="en-US" sz="2000" dirty="0"/>
                <a:t>Larger </a:t>
              </a:r>
              <a:r>
                <a:rPr lang="en-US" sz="2200" i="1" dirty="0">
                  <a:latin typeface="Times New Roman" pitchFamily="18" charset="0"/>
                </a:rPr>
                <a:t>r</a:t>
              </a:r>
              <a:r>
                <a:rPr lang="en-US" sz="2000" dirty="0"/>
                <a:t> means lower expected error in the subspace data approximation</a:t>
              </a:r>
              <a:endParaRPr lang="en-US" sz="2100" i="1" dirty="0">
                <a:latin typeface="Times New Roman" pitchFamily="18" charset="0"/>
              </a:endParaRPr>
            </a:p>
          </p:txBody>
        </p:sp>
        <p:grpSp>
          <p:nvGrpSpPr>
            <p:cNvPr id="31750" name="Group 6"/>
            <p:cNvGrpSpPr>
              <a:grpSpLocks/>
            </p:cNvGrpSpPr>
            <p:nvPr/>
          </p:nvGrpSpPr>
          <p:grpSpPr bwMode="auto">
            <a:xfrm>
              <a:off x="3194" y="946"/>
              <a:ext cx="1972" cy="1607"/>
              <a:chOff x="3194" y="922"/>
              <a:chExt cx="1972" cy="1607"/>
            </a:xfrm>
          </p:grpSpPr>
          <p:grpSp>
            <p:nvGrpSpPr>
              <p:cNvPr id="31754" name="Group 7"/>
              <p:cNvGrpSpPr>
                <a:grpSpLocks/>
              </p:cNvGrpSpPr>
              <p:nvPr/>
            </p:nvGrpSpPr>
            <p:grpSpPr bwMode="auto">
              <a:xfrm>
                <a:off x="3194" y="922"/>
                <a:ext cx="1932" cy="1429"/>
                <a:chOff x="3194" y="922"/>
                <a:chExt cx="1932" cy="1429"/>
              </a:xfrm>
            </p:grpSpPr>
            <p:pic>
              <p:nvPicPr>
                <p:cNvPr id="31758" name="Picture 8" descr="baback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194" y="922"/>
                  <a:ext cx="1932" cy="14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1759" name="Rectangle 9"/>
                <p:cNvSpPr>
                  <a:spLocks noChangeArrowheads="1"/>
                </p:cNvSpPr>
                <p:nvPr/>
              </p:nvSpPr>
              <p:spPr bwMode="auto">
                <a:xfrm>
                  <a:off x="3824" y="1136"/>
                  <a:ext cx="144" cy="15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31760" name="Rectangle 10"/>
                <p:cNvSpPr>
                  <a:spLocks noChangeArrowheads="1"/>
                </p:cNvSpPr>
                <p:nvPr/>
              </p:nvSpPr>
              <p:spPr bwMode="auto">
                <a:xfrm>
                  <a:off x="3440" y="1136"/>
                  <a:ext cx="144" cy="15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31755" name="Text Box 11"/>
              <p:cNvSpPr txBox="1">
                <a:spLocks noChangeArrowheads="1"/>
              </p:cNvSpPr>
              <p:nvPr/>
            </p:nvSpPr>
            <p:spPr bwMode="auto">
              <a:xfrm>
                <a:off x="3583" y="2310"/>
                <a:ext cx="166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</a:p>
            </p:txBody>
          </p:sp>
          <p:sp>
            <p:nvSpPr>
              <p:cNvPr id="31756" name="Text Box 12"/>
              <p:cNvSpPr txBox="1">
                <a:spLocks noChangeArrowheads="1"/>
              </p:cNvSpPr>
              <p:nvPr/>
            </p:nvSpPr>
            <p:spPr bwMode="auto">
              <a:xfrm>
                <a:off x="4943" y="2310"/>
                <a:ext cx="223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 i="1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31757" name="Text Box 13"/>
              <p:cNvSpPr txBox="1">
                <a:spLocks noChangeArrowheads="1"/>
              </p:cNvSpPr>
              <p:nvPr/>
            </p:nvSpPr>
            <p:spPr bwMode="auto">
              <a:xfrm>
                <a:off x="3255" y="2310"/>
                <a:ext cx="180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31751" name="Group 14"/>
            <p:cNvGrpSpPr>
              <a:grpSpLocks/>
            </p:cNvGrpSpPr>
            <p:nvPr/>
          </p:nvGrpSpPr>
          <p:grpSpPr bwMode="auto">
            <a:xfrm>
              <a:off x="4071" y="977"/>
              <a:ext cx="913" cy="219"/>
              <a:chOff x="4071" y="865"/>
              <a:chExt cx="913" cy="219"/>
            </a:xfrm>
          </p:grpSpPr>
          <p:sp>
            <p:nvSpPr>
              <p:cNvPr id="31752" name="Text Box 15"/>
              <p:cNvSpPr txBox="1">
                <a:spLocks noChangeArrowheads="1"/>
              </p:cNvSpPr>
              <p:nvPr/>
            </p:nvSpPr>
            <p:spPr bwMode="auto">
              <a:xfrm>
                <a:off x="4071" y="865"/>
                <a:ext cx="803" cy="2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  <a:spcAft>
                    <a:spcPct val="10000"/>
                  </a:spcAft>
                  <a:buSzPct val="120000"/>
                </a:pPr>
                <a:r>
                  <a:rPr lang="en-US" sz="1600">
                    <a:solidFill>
                      <a:srgbClr val="000000"/>
                    </a:solidFill>
                  </a:rPr>
                  <a:t>eigenvalues</a:t>
                </a:r>
              </a:p>
            </p:txBody>
          </p:sp>
          <p:pic>
            <p:nvPicPr>
              <p:cNvPr id="31753" name="Picture 16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52" y="922"/>
                <a:ext cx="132" cy="1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174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229600" cy="1738311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/>
              <a:t>First </a:t>
            </a:r>
            <a:r>
              <a:rPr lang="en-US" sz="2400" i="1" dirty="0">
                <a:latin typeface="Times New Roman" pitchFamily="18" charset="0"/>
              </a:rPr>
              <a:t>r </a:t>
            </a:r>
            <a:r>
              <a:rPr lang="en-US" sz="2400" dirty="0">
                <a:latin typeface="Times New Roman" pitchFamily="18" charset="0"/>
              </a:rPr>
              <a:t>&lt; </a:t>
            </a:r>
            <a:r>
              <a:rPr lang="en-US" sz="2400" i="1" dirty="0">
                <a:latin typeface="Times New Roman" pitchFamily="18" charset="0"/>
              </a:rPr>
              <a:t>M</a:t>
            </a:r>
            <a:r>
              <a:rPr lang="en-US" sz="2400" dirty="0"/>
              <a:t>  principal component vectors provide an approximate basis that minimizes the mean-squared-error (MSE) of reconstructing the original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11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aligned faces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3048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x</a:t>
            </a:r>
            <a:r>
              <a:rPr lang="en-US" sz="2800" baseline="-25000" dirty="0"/>
              <a:t>1</a:t>
            </a:r>
            <a:r>
              <a:rPr lang="en-US" sz="2800" dirty="0"/>
              <a:t>,…,</a:t>
            </a:r>
            <a:r>
              <a:rPr lang="en-US" sz="2800" b="1" dirty="0" err="1"/>
              <a:t>x</a:t>
            </a:r>
            <a:r>
              <a:rPr lang="en-US" sz="2800" baseline="-25000" dirty="0" err="1"/>
              <a:t>N</a:t>
            </a:r>
            <a:r>
              <a:rPr lang="en-US" sz="2800" baseline="-25000" dirty="0"/>
              <a:t> </a:t>
            </a:r>
            <a:r>
              <a:rPr lang="en-US" sz="2800" dirty="0"/>
              <a:t>are pixel values of each face</a:t>
            </a: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906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PCA of aligned face images (called “eigenfaces”)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494314" y="1421368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Top eigenvectors: u</a:t>
            </a:r>
            <a:r>
              <a:rPr lang="en-US" baseline="-25000" dirty="0"/>
              <a:t>1</a:t>
            </a:r>
            <a:r>
              <a:rPr lang="en-US" dirty="0"/>
              <a:t>,…</a:t>
            </a:r>
            <a:r>
              <a:rPr lang="en-US" dirty="0" err="1"/>
              <a:t>u</a:t>
            </a:r>
            <a:r>
              <a:rPr lang="en-US" baseline="-25000" dirty="0" err="1"/>
              <a:t>k</a:t>
            </a:r>
            <a:endParaRPr lang="en-US" baseline="-25000" dirty="0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374775" y="2514600"/>
            <a:ext cx="1023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Mean: μ</a:t>
            </a: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21209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828800"/>
            <a:ext cx="4800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194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118959"/>
            <a:ext cx="8229600" cy="914400"/>
          </a:xfrm>
        </p:spPr>
        <p:txBody>
          <a:bodyPr>
            <a:noAutofit/>
          </a:bodyPr>
          <a:lstStyle/>
          <a:p>
            <a:r>
              <a:rPr lang="en-US" sz="2800" dirty="0"/>
              <a:t>Visualization of </a:t>
            </a:r>
            <a:r>
              <a:rPr lang="en-US" sz="2800" dirty="0" err="1"/>
              <a:t>eigenfaces</a:t>
            </a:r>
            <a:r>
              <a:rPr lang="en-US" sz="2800" dirty="0"/>
              <a:t> (appearance variation)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88571"/>
            <a:ext cx="78200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224087" y="1088571"/>
            <a:ext cx="39549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Principal component (eigenvector) u</a:t>
            </a:r>
            <a:r>
              <a:rPr lang="en-US" baseline="-14000"/>
              <a:t>k</a:t>
            </a:r>
            <a:endParaRPr lang="en-US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4038600" y="3065008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μ + 3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4038599" y="5046208"/>
            <a:ext cx="1127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μ – 3</a:t>
            </a:r>
            <a:r>
              <a:rPr lang="el-GR"/>
              <a:t>σ</a:t>
            </a:r>
            <a:r>
              <a:rPr lang="en-US" baseline="-14000"/>
              <a:t>k</a:t>
            </a:r>
            <a:r>
              <a:rPr lang="en-US"/>
              <a:t>u</a:t>
            </a:r>
            <a:r>
              <a:rPr lang="en-US" baseline="-1400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800363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reconstruction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Face </a:t>
            </a:r>
            <a:r>
              <a:rPr lang="en-US" b="1"/>
              <a:t>x</a:t>
            </a:r>
            <a:r>
              <a:rPr lang="en-US"/>
              <a:t> in “face space” coordinates: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4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4057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4F3A-E1A2-251D-E25C-49C3AEE3F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Hierarchical K-Means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4D61-001C-0DA5-4B7B-882021124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cluster training</a:t>
            </a:r>
          </a:p>
          <a:p>
            <a:pPr lvl="1"/>
            <a:r>
              <a:rPr lang="en-US" dirty="0"/>
              <a:t>With a branching factor of 10, can cluster into 1M clusters by clustering into 10 clusters ~111,111 times, each time using e.g. 10K data points</a:t>
            </a:r>
          </a:p>
          <a:p>
            <a:pPr lvl="1"/>
            <a:r>
              <a:rPr lang="en-US" dirty="0"/>
              <a:t>Vs. e.g. clustering 1B data points into 1M clusters</a:t>
            </a:r>
          </a:p>
          <a:p>
            <a:pPr lvl="1"/>
            <a:r>
              <a:rPr lang="en-US" dirty="0"/>
              <a:t>Kmeans is O(K*N*D) per iteration so this is a 900,000x speedup!</a:t>
            </a:r>
          </a:p>
          <a:p>
            <a:r>
              <a:rPr lang="en-US" dirty="0"/>
              <a:t>Fast lookup</a:t>
            </a:r>
          </a:p>
          <a:p>
            <a:pPr lvl="1"/>
            <a:r>
              <a:rPr lang="en-US" dirty="0"/>
              <a:t>Find cluster number in O(log(K)*D) vs. O(K*D)</a:t>
            </a:r>
          </a:p>
          <a:p>
            <a:pPr lvl="1"/>
            <a:r>
              <a:rPr lang="en-US" dirty="0"/>
              <a:t>16,667x speedup in the example above</a:t>
            </a:r>
          </a:p>
        </p:txBody>
      </p:sp>
    </p:spTree>
    <p:extLst>
      <p:ext uri="{BB962C8B-B14F-4D97-AF65-F5344CB8AC3E}">
        <p14:creationId xmlns:p14="http://schemas.microsoft.com/office/powerpoint/2010/main" val="3557473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 and reconstruction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Face </a:t>
            </a:r>
            <a:r>
              <a:rPr lang="en-US" b="1"/>
              <a:t>x</a:t>
            </a:r>
            <a:r>
              <a:rPr lang="en-US"/>
              <a:t> in “face space” coordinates: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/>
              <a:t>Reconstruction: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4" y="2209800"/>
            <a:ext cx="68786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048000"/>
            <a:ext cx="22336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2686050" y="5029200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sp>
        <p:nvSpPr>
          <p:cNvPr id="28679" name="Text Box 12"/>
          <p:cNvSpPr txBox="1">
            <a:spLocks noChangeArrowheads="1"/>
          </p:cNvSpPr>
          <p:nvPr/>
        </p:nvSpPr>
        <p:spPr bwMode="auto">
          <a:xfrm>
            <a:off x="4137025" y="5029200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+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3355975" y="5867400"/>
            <a:ext cx="601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µ       +    w</a:t>
            </a:r>
            <a:r>
              <a:rPr lang="en-US" baseline="-25000"/>
              <a:t>1</a:t>
            </a:r>
            <a:r>
              <a:rPr lang="en-US"/>
              <a:t>u</a:t>
            </a:r>
            <a:r>
              <a:rPr lang="en-US" baseline="-25000"/>
              <a:t>1</a:t>
            </a:r>
            <a:r>
              <a:rPr lang="en-US"/>
              <a:t>+w</a:t>
            </a:r>
            <a:r>
              <a:rPr lang="en-US" baseline="-25000"/>
              <a:t>2</a:t>
            </a:r>
            <a:r>
              <a:rPr lang="en-US"/>
              <a:t>u</a:t>
            </a:r>
            <a:r>
              <a:rPr lang="en-US" baseline="-25000"/>
              <a:t>2</a:t>
            </a:r>
            <a:r>
              <a:rPr lang="en-US"/>
              <a:t>+w</a:t>
            </a:r>
            <a:r>
              <a:rPr lang="en-US" baseline="-25000"/>
              <a:t>3</a:t>
            </a:r>
            <a:r>
              <a:rPr lang="en-US"/>
              <a:t>u</a:t>
            </a:r>
            <a:r>
              <a:rPr lang="en-US" baseline="-25000"/>
              <a:t>3</a:t>
            </a:r>
            <a:r>
              <a:rPr lang="en-US"/>
              <a:t>+w</a:t>
            </a:r>
            <a:r>
              <a:rPr lang="en-US" baseline="-25000"/>
              <a:t>4</a:t>
            </a:r>
            <a:r>
              <a:rPr lang="en-US"/>
              <a:t>u</a:t>
            </a:r>
            <a:r>
              <a:rPr lang="en-US" baseline="-25000"/>
              <a:t>4</a:t>
            </a:r>
            <a:r>
              <a:rPr lang="en-US"/>
              <a:t>+ …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4057650" y="2863850"/>
            <a:ext cx="44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>
                <a:latin typeface="Times New Roman" pitchFamily="18" charset="0"/>
              </a:rPr>
              <a:t>=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1924050" y="5715000"/>
            <a:ext cx="293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^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1931988" y="5867400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x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2686050" y="5867400"/>
            <a:ext cx="319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=</a:t>
            </a:r>
          </a:p>
        </p:txBody>
      </p:sp>
      <p:pic>
        <p:nvPicPr>
          <p:cNvPr id="2868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0"/>
          <a:stretch>
            <a:fillRect/>
          </a:stretch>
        </p:blipFill>
        <p:spPr bwMode="auto">
          <a:xfrm>
            <a:off x="4572001" y="4876800"/>
            <a:ext cx="5603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recon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701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133600" y="1981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</a:t>
            </a:r>
          </a:p>
        </p:txBody>
      </p:sp>
      <p:pic>
        <p:nvPicPr>
          <p:cNvPr id="31748" name="Picture 6" descr="reon_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recon_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702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2209800" y="31242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2209800" y="4343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400</a:t>
            </a:r>
          </a:p>
        </p:txBody>
      </p:sp>
      <p:sp>
        <p:nvSpPr>
          <p:cNvPr id="3175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Reconstruction</a:t>
            </a: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2362200" y="56388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/>
              <a:t>After computing </a:t>
            </a:r>
            <a:r>
              <a:rPr lang="en-US" sz="2800" dirty="0" err="1"/>
              <a:t>eigenfaces</a:t>
            </a:r>
            <a:r>
              <a:rPr lang="en-US" sz="2800" dirty="0"/>
              <a:t> using 400 face images from ORL face database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2800" dirty="0"/>
              <a:t>	Preserving variance (minimizing MSE) does not necessarily lead to perceptually good reconstruction.</a:t>
            </a:r>
          </a:p>
        </p:txBody>
      </p:sp>
      <p:pic>
        <p:nvPicPr>
          <p:cNvPr id="33796" name="Picture 6" descr="reon_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76450"/>
            <a:ext cx="7010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2438400" y="2209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2000">
                <a:solidFill>
                  <a:srgbClr val="40458C"/>
                </a:solidFill>
              </a:rPr>
              <a:t>P = 200</a:t>
            </a:r>
          </a:p>
        </p:txBody>
      </p:sp>
      <p:grpSp>
        <p:nvGrpSpPr>
          <p:cNvPr id="33798" name="Group 6"/>
          <p:cNvGrpSpPr>
            <a:grpSpLocks noChangeAspect="1"/>
          </p:cNvGrpSpPr>
          <p:nvPr/>
        </p:nvGrpSpPr>
        <p:grpSpPr bwMode="auto">
          <a:xfrm>
            <a:off x="3036794" y="3336552"/>
            <a:ext cx="4332288" cy="3249612"/>
            <a:chOff x="990600" y="1458913"/>
            <a:chExt cx="6858000" cy="5143500"/>
          </a:xfrm>
        </p:grpSpPr>
        <p:pic>
          <p:nvPicPr>
            <p:cNvPr id="33799" name="Picture 3" descr="eigenvalu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458913"/>
              <a:ext cx="6858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1890257" y="5426469"/>
              <a:ext cx="518182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7FD55B-76F2-0E5A-565A-86DA561BA968}"/>
              </a:ext>
            </a:extLst>
          </p:cNvPr>
          <p:cNvSpPr txBox="1"/>
          <p:nvPr/>
        </p:nvSpPr>
        <p:spPr>
          <a:xfrm>
            <a:off x="7232463" y="4005299"/>
            <a:ext cx="3845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of eigenvalues for each eigenvector of the covariance matrix, equivalent to the variance contained along each principal component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0AFB-F6F7-BB4D-EBB7-82B7D22C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example, representing MNIST 4’s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7B9571-259A-7C84-6436-A77F2C64F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4625842"/>
            <a:ext cx="4344655" cy="223215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3628A6-AF93-AD70-164B-0E524766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37" y="1398344"/>
            <a:ext cx="3186791" cy="24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DC6E8-33FC-15CE-8DF4-5D97279BAA40}"/>
              </a:ext>
            </a:extLst>
          </p:cNvPr>
          <p:cNvSpPr txBox="1"/>
          <p:nvPr/>
        </p:nvSpPr>
        <p:spPr>
          <a:xfrm>
            <a:off x="609600" y="1141517"/>
            <a:ext cx="268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 per component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BB69C0-66E8-06A8-B205-9072E3063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1" y="4276167"/>
            <a:ext cx="3425774" cy="258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68F7BB-BDBB-C684-F88E-F4C2F7823B5A}"/>
              </a:ext>
            </a:extLst>
          </p:cNvPr>
          <p:cNvSpPr txBox="1"/>
          <p:nvPr/>
        </p:nvSpPr>
        <p:spPr>
          <a:xfrm>
            <a:off x="391937" y="3936545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Cumulative % variance explained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9BD8332-BFBC-752C-DBA1-E0F0D901D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4"/>
          <a:stretch/>
        </p:blipFill>
        <p:spPr bwMode="auto">
          <a:xfrm>
            <a:off x="4953000" y="1646171"/>
            <a:ext cx="56197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EDF8046-CFD9-2791-2F6F-13D1B45D6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4"/>
          <a:stretch/>
        </p:blipFill>
        <p:spPr bwMode="auto">
          <a:xfrm>
            <a:off x="4953000" y="2812595"/>
            <a:ext cx="56197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B8743D-F568-00C0-D12E-9711E05C158C}"/>
              </a:ext>
            </a:extLst>
          </p:cNvPr>
          <p:cNvSpPr txBox="1"/>
          <p:nvPr/>
        </p:nvSpPr>
        <p:spPr>
          <a:xfrm>
            <a:off x="5410200" y="13189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AEE20-CB64-C06E-B40E-2006EF5DEC23}"/>
              </a:ext>
            </a:extLst>
          </p:cNvPr>
          <p:cNvSpPr txBox="1"/>
          <p:nvPr/>
        </p:nvSpPr>
        <p:spPr>
          <a:xfrm>
            <a:off x="6449570" y="13261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CFC685-321E-EDC2-387A-D25E807307A1}"/>
              </a:ext>
            </a:extLst>
          </p:cNvPr>
          <p:cNvSpPr txBox="1"/>
          <p:nvPr/>
        </p:nvSpPr>
        <p:spPr>
          <a:xfrm>
            <a:off x="7580525" y="13484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3B3E2-BEF6-C2C7-BDFE-2F8C30C9DAC9}"/>
              </a:ext>
            </a:extLst>
          </p:cNvPr>
          <p:cNvSpPr txBox="1"/>
          <p:nvPr/>
        </p:nvSpPr>
        <p:spPr>
          <a:xfrm>
            <a:off x="8814661" y="13126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7532ED-729D-85BD-76B3-B66574A9D700}"/>
              </a:ext>
            </a:extLst>
          </p:cNvPr>
          <p:cNvSpPr txBox="1"/>
          <p:nvPr/>
        </p:nvSpPr>
        <p:spPr>
          <a:xfrm>
            <a:off x="9850830" y="130151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AB4525-BE8E-F72F-9DC1-584779A4F300}"/>
              </a:ext>
            </a:extLst>
          </p:cNvPr>
          <p:cNvSpPr txBox="1"/>
          <p:nvPr/>
        </p:nvSpPr>
        <p:spPr>
          <a:xfrm>
            <a:off x="5281960" y="3871019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2A4EE5-EE16-BDF8-9F6C-B4BB66FDC3C8}"/>
              </a:ext>
            </a:extLst>
          </p:cNvPr>
          <p:cNvSpPr txBox="1"/>
          <p:nvPr/>
        </p:nvSpPr>
        <p:spPr>
          <a:xfrm>
            <a:off x="6283959" y="3864384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238A63-2D4D-53B9-EC63-202103463311}"/>
              </a:ext>
            </a:extLst>
          </p:cNvPr>
          <p:cNvSpPr txBox="1"/>
          <p:nvPr/>
        </p:nvSpPr>
        <p:spPr>
          <a:xfrm>
            <a:off x="7414914" y="3853302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287564-44EB-2D79-09EB-136CE5D8EA5B}"/>
              </a:ext>
            </a:extLst>
          </p:cNvPr>
          <p:cNvSpPr txBox="1"/>
          <p:nvPr/>
        </p:nvSpPr>
        <p:spPr>
          <a:xfrm>
            <a:off x="8611680" y="3871019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DA2802-51A8-552C-094A-56DEFFADE9FC}"/>
              </a:ext>
            </a:extLst>
          </p:cNvPr>
          <p:cNvSpPr txBox="1"/>
          <p:nvPr/>
        </p:nvSpPr>
        <p:spPr>
          <a:xfrm>
            <a:off x="9661268" y="3864384"/>
            <a:ext cx="64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A96FC6-0E93-C236-6997-0D8DF7C4B3BC}"/>
              </a:ext>
            </a:extLst>
          </p:cNvPr>
          <p:cNvSpPr txBox="1"/>
          <p:nvPr/>
        </p:nvSpPr>
        <p:spPr>
          <a:xfrm>
            <a:off x="5847403" y="932191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Reconstructions with varying # PCs</a:t>
            </a:r>
          </a:p>
        </p:txBody>
      </p:sp>
    </p:spTree>
    <p:extLst>
      <p:ext uri="{BB962C8B-B14F-4D97-AF65-F5344CB8AC3E}">
        <p14:creationId xmlns:p14="http://schemas.microsoft.com/office/powerpoint/2010/main" val="1420788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9CAE-BEE1-2A67-5C0B-5D38CF1E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Q1-Q3</a:t>
            </a:r>
          </a:p>
        </p:txBody>
      </p:sp>
      <p:pic>
        <p:nvPicPr>
          <p:cNvPr id="8" name="Picture 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436E8387-9415-37F2-9CFD-F59A60EAF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81200"/>
            <a:ext cx="4114800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08243C-8ADC-7604-2192-1180B99EA42A}"/>
              </a:ext>
            </a:extLst>
          </p:cNvPr>
          <p:cNvSpPr txBox="1"/>
          <p:nvPr/>
        </p:nvSpPr>
        <p:spPr>
          <a:xfrm>
            <a:off x="3046771" y="1066800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https://tinyurl.com/AML441-L5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4002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EE89-63A2-2005-4756-D871C4060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12D4E-3890-D741-583B-FD6AB243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783051-9372-05AE-B197-C81EF80B2FFE}"/>
                  </a:ext>
                </a:extLst>
              </p14:cNvPr>
              <p14:cNvContentPartPr/>
              <p14:nvPr/>
            </p14:nvContentPartPr>
            <p14:xfrm rot="18458051">
              <a:off x="3107497" y="163653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783051-9372-05AE-B197-C81EF80B2F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071497" y="160053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5F08CB-A8E2-46D7-A12A-C4B335EC1F2E}"/>
                  </a:ext>
                </a:extLst>
              </p14:cNvPr>
              <p14:cNvContentPartPr/>
              <p14:nvPr/>
            </p14:nvContentPartPr>
            <p14:xfrm rot="18458051">
              <a:off x="3345741" y="178074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5F08CB-A8E2-46D7-A12A-C4B335EC1F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309741" y="174474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E0053E1-8A4A-F766-7921-E90EB6B9D28E}"/>
                  </a:ext>
                </a:extLst>
              </p14:cNvPr>
              <p14:cNvContentPartPr/>
              <p14:nvPr/>
            </p14:nvContentPartPr>
            <p14:xfrm rot="18458051">
              <a:off x="3821135" y="2438473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E0053E1-8A4A-F766-7921-E90EB6B9D2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785135" y="240247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C6C946-BF69-C9E9-529A-B23E09F67F41}"/>
                  </a:ext>
                </a:extLst>
              </p14:cNvPr>
              <p14:cNvContentPartPr/>
              <p14:nvPr/>
            </p14:nvContentPartPr>
            <p14:xfrm rot="18458051">
              <a:off x="2833682" y="274327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C6C946-BF69-C9E9-529A-B23E09F67F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2797682" y="270727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C9EEA3-CB74-8F93-E93C-CFFFC10076BE}"/>
                  </a:ext>
                </a:extLst>
              </p14:cNvPr>
              <p14:cNvContentPartPr/>
              <p14:nvPr/>
            </p14:nvContentPartPr>
            <p14:xfrm rot="18458051">
              <a:off x="3194199" y="3443694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C9EEA3-CB74-8F93-E93C-CFFFC10076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158199" y="340769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265F86-E6C7-4C6F-B8A2-51567210D5C4}"/>
                  </a:ext>
                </a:extLst>
              </p14:cNvPr>
              <p14:cNvContentPartPr/>
              <p14:nvPr/>
            </p14:nvContentPartPr>
            <p14:xfrm rot="18458051">
              <a:off x="2820185" y="3612389"/>
              <a:ext cx="360" cy="2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265F86-E6C7-4C6F-B8A2-51567210D5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18458051">
                <a:off x="2784185" y="3576389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375A4DB-E6BB-642C-A6FE-E7F7D9780A24}"/>
                  </a:ext>
                </a:extLst>
              </p14:cNvPr>
              <p14:cNvContentPartPr/>
              <p14:nvPr/>
            </p14:nvContentPartPr>
            <p14:xfrm rot="18458051">
              <a:off x="3161925" y="418683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375A4DB-E6BB-642C-A6FE-E7F7D9780A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125925" y="415083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F39B28C-5698-0037-CE4E-31679BF903B5}"/>
                  </a:ext>
                </a:extLst>
              </p14:cNvPr>
              <p14:cNvContentPartPr/>
              <p14:nvPr/>
            </p14:nvContentPartPr>
            <p14:xfrm rot="18458051">
              <a:off x="3810072" y="358432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F39B28C-5698-0037-CE4E-31679BF903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774072" y="354832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0B185B6-E884-B4A2-32AE-C1753F350763}"/>
                  </a:ext>
                </a:extLst>
              </p14:cNvPr>
              <p14:cNvContentPartPr/>
              <p14:nvPr/>
            </p14:nvContentPartPr>
            <p14:xfrm rot="18458051">
              <a:off x="2979153" y="4825516"/>
              <a:ext cx="2160" cy="4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0B185B6-E884-B4A2-32AE-C1753F3507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8458051">
                <a:off x="2935953" y="4786243"/>
                <a:ext cx="88128" cy="8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E72EFB-B7FA-5780-7CAF-388CE84811DC}"/>
                  </a:ext>
                </a:extLst>
              </p14:cNvPr>
              <p14:cNvContentPartPr/>
              <p14:nvPr/>
            </p14:nvContentPartPr>
            <p14:xfrm rot="18458051">
              <a:off x="3428721" y="4267985"/>
              <a:ext cx="21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E72EFB-B7FA-5780-7CAF-388CE84811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18458051">
                <a:off x="3385521" y="4231985"/>
                <a:ext cx="88128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85E2E07-231F-67B7-8CD6-4BB0B46A0F21}"/>
                  </a:ext>
                </a:extLst>
              </p14:cNvPr>
              <p14:cNvContentPartPr/>
              <p14:nvPr/>
            </p14:nvContentPartPr>
            <p14:xfrm rot="18458051">
              <a:off x="3034090" y="5022639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85E2E07-231F-67B7-8CD6-4BB0B46A0F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2998090" y="498663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4569325-321D-2513-209C-40D077941E67}"/>
                  </a:ext>
                </a:extLst>
              </p14:cNvPr>
              <p14:cNvContentPartPr/>
              <p14:nvPr/>
            </p14:nvContentPartPr>
            <p14:xfrm rot="18458051">
              <a:off x="2944316" y="5608087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4569325-321D-2513-209C-40D077941E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2908316" y="557208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4745AB-74F7-2282-682B-B18FEED1CC8F}"/>
                  </a:ext>
                </a:extLst>
              </p14:cNvPr>
              <p14:cNvContentPartPr/>
              <p14:nvPr/>
            </p14:nvContentPartPr>
            <p14:xfrm rot="18458051">
              <a:off x="4038672" y="571507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4745AB-74F7-2282-682B-B18FEED1CC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4002672" y="567907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664AC78-B424-F67D-7AC0-275D15A34C1D}"/>
                  </a:ext>
                </a:extLst>
              </p14:cNvPr>
              <p14:cNvContentPartPr/>
              <p14:nvPr/>
            </p14:nvContentPartPr>
            <p14:xfrm rot="18458051">
              <a:off x="3657673" y="518167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664AC78-B424-F67D-7AC0-275D15A34C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621673" y="514567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BEC5C38-4301-2D84-A4AD-E9CC978237CF}"/>
                  </a:ext>
                </a:extLst>
              </p14:cNvPr>
              <p14:cNvContentPartPr/>
              <p14:nvPr/>
            </p14:nvContentPartPr>
            <p14:xfrm rot="18458051">
              <a:off x="3072742" y="5862242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BEC5C38-4301-2D84-A4AD-E9CC978237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3036742" y="582624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95C92A-B7A7-73FC-86C7-1C995153ED00}"/>
                  </a:ext>
                </a:extLst>
              </p14:cNvPr>
              <p14:cNvContentPartPr/>
              <p14:nvPr/>
            </p14:nvContentPartPr>
            <p14:xfrm rot="18458051">
              <a:off x="8650035" y="860448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95C92A-B7A7-73FC-86C7-1C995153ED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14035" y="8244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A203F48-7AB0-B54F-13A8-BF20A51424CC}"/>
                  </a:ext>
                </a:extLst>
              </p14:cNvPr>
              <p14:cNvContentPartPr/>
              <p14:nvPr/>
            </p14:nvContentPartPr>
            <p14:xfrm rot="18458051">
              <a:off x="8651047" y="149142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A203F48-7AB0-B54F-13A8-BF20A51424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15047" y="1455424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6D16D8D-AEE6-D641-276E-32B10F05D2F1}"/>
                  </a:ext>
                </a:extLst>
              </p14:cNvPr>
              <p14:cNvContentPartPr/>
              <p14:nvPr/>
            </p14:nvContentPartPr>
            <p14:xfrm rot="18458051">
              <a:off x="8653174" y="2734273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6D16D8D-AEE6-D641-276E-32B10F05D2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17174" y="269827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C339ABC-738A-CE93-8151-5646C3BB91EE}"/>
                  </a:ext>
                </a:extLst>
              </p14:cNvPr>
              <p14:cNvContentPartPr/>
              <p14:nvPr/>
            </p14:nvContentPartPr>
            <p14:xfrm rot="18458051">
              <a:off x="8733872" y="1831092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C339ABC-738A-CE93-8151-5646C3BB91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97872" y="179509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5EED594-8CAA-F36E-9BF2-04E573F15E97}"/>
                  </a:ext>
                </a:extLst>
              </p14:cNvPr>
              <p14:cNvContentPartPr/>
              <p14:nvPr/>
            </p14:nvContentPartPr>
            <p14:xfrm rot="18458051">
              <a:off x="8650541" y="3296717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5EED594-8CAA-F36E-9BF2-04E573F15E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14541" y="3260717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8617131-0724-0D66-FBA9-47537D2CCFAA}"/>
                  </a:ext>
                </a:extLst>
              </p14:cNvPr>
              <p14:cNvContentPartPr/>
              <p14:nvPr/>
            </p14:nvContentPartPr>
            <p14:xfrm rot="18458051">
              <a:off x="8125491" y="3323068"/>
              <a:ext cx="360" cy="2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8617131-0724-0D66-FBA9-47537D2CCF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18458051">
                <a:off x="8089491" y="3287068"/>
                <a:ext cx="720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029E4B-F9BB-A331-9365-6BD63210E38C}"/>
                  </a:ext>
                </a:extLst>
              </p14:cNvPr>
              <p14:cNvContentPartPr/>
              <p14:nvPr/>
            </p14:nvContentPartPr>
            <p14:xfrm rot="18458051">
              <a:off x="6477072" y="3179380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029E4B-F9BB-A331-9365-6BD63210E3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6441072" y="3143380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2C50DBE-7D23-EDF6-9471-B9B7C317D1A3}"/>
                  </a:ext>
                </a:extLst>
              </p14:cNvPr>
              <p14:cNvContentPartPr/>
              <p14:nvPr/>
            </p14:nvContentPartPr>
            <p14:xfrm rot="18458051">
              <a:off x="9220272" y="3282865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2C50DBE-7D23-EDF6-9471-B9B7C317D1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9184272" y="3246865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155888F-0BDA-76D0-55FF-4F06E0716563}"/>
                  </a:ext>
                </a:extLst>
              </p14:cNvPr>
              <p14:cNvContentPartPr/>
              <p14:nvPr/>
            </p14:nvContentPartPr>
            <p14:xfrm rot="18458051">
              <a:off x="10669289" y="3250669"/>
              <a:ext cx="2160" cy="43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155888F-0BDA-76D0-55FF-4F06E07165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8458051">
                <a:off x="10626089" y="3211396"/>
                <a:ext cx="88128" cy="8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FF4E9FB-96C3-19F3-C6F4-A14A60D07221}"/>
                  </a:ext>
                </a:extLst>
              </p14:cNvPr>
              <p14:cNvContentPartPr/>
              <p14:nvPr/>
            </p14:nvContentPartPr>
            <p14:xfrm rot="18458051">
              <a:off x="8734027" y="3978664"/>
              <a:ext cx="21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FF4E9FB-96C3-19F3-C6F4-A14A60D0722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 rot="18458051">
                <a:off x="8690827" y="3942664"/>
                <a:ext cx="88128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31B285E-5BAF-6C0D-EE8C-0E672122E86A}"/>
                  </a:ext>
                </a:extLst>
              </p14:cNvPr>
              <p14:cNvContentPartPr/>
              <p14:nvPr/>
            </p14:nvContentPartPr>
            <p14:xfrm rot="18458051">
              <a:off x="8733367" y="4801379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31B285E-5BAF-6C0D-EE8C-0E672122E8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97367" y="4765379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8AD81B5-19A3-4D85-9037-85D1365D0FF1}"/>
                  </a:ext>
                </a:extLst>
              </p14:cNvPr>
              <p14:cNvContentPartPr/>
              <p14:nvPr/>
            </p14:nvContentPartPr>
            <p14:xfrm rot="18458051">
              <a:off x="8743041" y="5410273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8AD81B5-19A3-4D85-9037-85D1365D0F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707041" y="537427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05E0393-ED15-E1B2-CA9E-17CBD6070F0A}"/>
                  </a:ext>
                </a:extLst>
              </p14:cNvPr>
              <p14:cNvContentPartPr/>
              <p14:nvPr/>
            </p14:nvContentPartPr>
            <p14:xfrm rot="18458051">
              <a:off x="7239073" y="3165568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05E0393-ED15-E1B2-CA9E-17CBD6070F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7203073" y="31295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A5885CD-AEEB-97AE-33E4-F7F161CD82BE}"/>
                  </a:ext>
                </a:extLst>
              </p14:cNvPr>
              <p14:cNvContentPartPr/>
              <p14:nvPr/>
            </p14:nvContentPartPr>
            <p14:xfrm rot="18458051">
              <a:off x="9982272" y="3263581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A5885CD-AEEB-97AE-33E4-F7F161CD82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9946272" y="322758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8BD68DC-D815-F65C-9131-D0E62E5438B4}"/>
                  </a:ext>
                </a:extLst>
              </p14:cNvPr>
              <p14:cNvContentPartPr/>
              <p14:nvPr/>
            </p14:nvContentPartPr>
            <p14:xfrm rot="18458051">
              <a:off x="8716851" y="6109436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8BD68DC-D815-F65C-9131-D0E62E5438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 rot="18458051">
                <a:off x="8680851" y="607343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AE0B291-8ECA-0C72-CCBB-E197AED4FD80}"/>
                  </a:ext>
                </a:extLst>
              </p14:cNvPr>
              <p14:cNvContentPartPr/>
              <p14:nvPr/>
            </p14:nvContentPartPr>
            <p14:xfrm rot="18458051">
              <a:off x="10440690" y="5792352"/>
              <a:ext cx="2160" cy="4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AE0B291-8ECA-0C72-CCBB-E197AED4FD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8458051">
                <a:off x="10397490" y="5753079"/>
                <a:ext cx="88128" cy="82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F020B0F-72F3-A9DA-B183-F32C29C78C63}"/>
                  </a:ext>
                </a:extLst>
              </p14:cNvPr>
              <p14:cNvContentPartPr/>
              <p14:nvPr/>
            </p14:nvContentPartPr>
            <p14:xfrm rot="18458051">
              <a:off x="6554490" y="941940"/>
              <a:ext cx="2160" cy="4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F020B0F-72F3-A9DA-B183-F32C29C78C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 rot="18458051">
                <a:off x="6511290" y="902667"/>
                <a:ext cx="88128" cy="824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1689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46AA-123A-0AC1-57E0-2EFDA7985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PCA: MNIST at 2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ACD1-1BB7-8344-8E5D-947BBF761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888EE9-5BB8-59B3-8688-10737EE3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699"/>
            <a:ext cx="785764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C92C8-08E0-B119-D690-35E35358D53F}"/>
              </a:ext>
            </a:extLst>
          </p:cNvPr>
          <p:cNvSpPr txBox="1"/>
          <p:nvPr/>
        </p:nvSpPr>
        <p:spPr>
          <a:xfrm>
            <a:off x="8077200" y="6096855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I’m only plotting a subset</a:t>
            </a:r>
          </a:p>
        </p:txBody>
      </p:sp>
    </p:spTree>
    <p:extLst>
      <p:ext uri="{BB962C8B-B14F-4D97-AF65-F5344CB8AC3E}">
        <p14:creationId xmlns:p14="http://schemas.microsoft.com/office/powerpoint/2010/main" val="3451328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9A2D-BBDC-69F5-67DD-C891BF16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Scaling and Manifold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00FCE-8EAB-13FE-B0DB-77562A307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We may care less about being able to reconstruct each data point than representing the relationships between data points</a:t>
            </a:r>
          </a:p>
          <a:p>
            <a:endParaRPr lang="en-US" dirty="0"/>
          </a:p>
          <a:p>
            <a:r>
              <a:rPr lang="en-US" dirty="0"/>
              <a:t>MDS: Preserve Euclidean pairwise distances</a:t>
            </a:r>
          </a:p>
          <a:p>
            <a:endParaRPr lang="en-US" dirty="0"/>
          </a:p>
          <a:p>
            <a:r>
              <a:rPr lang="en-US" dirty="0"/>
              <a:t>Non-metric MDS: Preserve distance orderings</a:t>
            </a:r>
          </a:p>
          <a:p>
            <a:endParaRPr lang="en-US" dirty="0"/>
          </a:p>
          <a:p>
            <a:r>
              <a:rPr lang="en-US" dirty="0"/>
              <a:t>ISOMAP: Define distances in terms of “geodesic” (graph-based) similarity</a:t>
            </a:r>
          </a:p>
        </p:txBody>
      </p:sp>
    </p:spTree>
    <p:extLst>
      <p:ext uri="{BB962C8B-B14F-4D97-AF65-F5344CB8AC3E}">
        <p14:creationId xmlns:p14="http://schemas.microsoft.com/office/powerpoint/2010/main" val="4120447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CE9E-C32A-099C-A604-5AA87BA8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MultiDimensional</a:t>
            </a:r>
            <a:r>
              <a:rPr lang="en-US" dirty="0"/>
              <a:t> Scaling (MDS)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0172D-37A9-E9C2-2A2C-AA8B72A54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43871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 all data points, solve for new coordinate positions that preserve some input set of pairwise distances</a:t>
            </a:r>
          </a:p>
          <a:p>
            <a:r>
              <a:rPr lang="en-US" dirty="0"/>
              <a:t>Classic case (equations on right) uses Euclidean distance and has closed form solution</a:t>
            </a:r>
          </a:p>
          <a:p>
            <a:r>
              <a:rPr lang="en-US" dirty="0"/>
              <a:t>More generally, distance can be defined arbitrarily (e.g. from user surveys)</a:t>
            </a:r>
          </a:p>
          <a:p>
            <a:r>
              <a:rPr lang="en-US" dirty="0"/>
              <a:t>Major drawback is that the solution is most influenced by points that are far from each other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3DF6B8-BE0F-3249-631F-A66C28A20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543" y="3810000"/>
            <a:ext cx="3262045" cy="416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96FD1E-1A67-3BA4-7A38-3507840C2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801" y="2676519"/>
            <a:ext cx="3505200" cy="950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C8A54B-1522-6B86-6094-B3319FD90C44}"/>
              </a:ext>
            </a:extLst>
          </p:cNvPr>
          <p:cNvSpPr txBox="1"/>
          <p:nvPr/>
        </p:nvSpPr>
        <p:spPr>
          <a:xfrm flipH="1">
            <a:off x="8305800" y="6400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Forsyth AML 6.2 for details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7509EE-9B8F-B1B8-266B-58B47BFD5685}"/>
              </a:ext>
            </a:extLst>
          </p:cNvPr>
          <p:cNvSpPr txBox="1"/>
          <p:nvPr/>
        </p:nvSpPr>
        <p:spPr>
          <a:xfrm>
            <a:off x="5294810" y="2988789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for y that minimizes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974095-7E6D-2CA3-9BF2-58B31154FFB7}"/>
              </a:ext>
            </a:extLst>
          </p:cNvPr>
          <p:cNvSpPr txBox="1"/>
          <p:nvPr/>
        </p:nvSpPr>
        <p:spPr>
          <a:xfrm>
            <a:off x="7239000" y="37338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DC8238-ABD9-6E0A-5E26-F1F557997C38}"/>
                  </a:ext>
                </a:extLst>
              </p:cNvPr>
              <p:cNvSpPr txBox="1"/>
              <p:nvPr/>
            </p:nvSpPr>
            <p:spPr>
              <a:xfrm>
                <a:off x="6870854" y="4529325"/>
                <a:ext cx="4711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are old coordinates,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/>
                  <a:t> are new coordinates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DC8238-ABD9-6E0A-5E26-F1F557997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854" y="4529325"/>
                <a:ext cx="4711546" cy="369332"/>
              </a:xfrm>
              <a:prstGeom prst="rect">
                <a:avLst/>
              </a:prstGeom>
              <a:blipFill>
                <a:blip r:embed="rId4"/>
                <a:stretch>
                  <a:fillRect t="-8197" r="-129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110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31A7-B43F-1D60-FB65-95552F81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 on MNIST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8B6EE-C172-41FB-DA0B-2E9A28AE8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2971800" cy="5135563"/>
          </a:xfrm>
        </p:spPr>
        <p:txBody>
          <a:bodyPr/>
          <a:lstStyle/>
          <a:p>
            <a:r>
              <a:rPr lang="en-US" dirty="0"/>
              <a:t>30 PCA components</a:t>
            </a:r>
          </a:p>
          <a:p>
            <a:r>
              <a:rPr lang="en-US" dirty="0"/>
              <a:t>MDS to 2 dimensions</a:t>
            </a:r>
          </a:p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7C537B-4FB4-2826-FC23-4783D0A0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2031"/>
            <a:ext cx="6174854" cy="4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CD016-D55C-915F-E757-CFFAF34A1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14" y="5177697"/>
            <a:ext cx="6174854" cy="1680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5D8CB3-94AF-E1EC-B0E5-1A3EF1DA199F}"/>
              </a:ext>
            </a:extLst>
          </p:cNvPr>
          <p:cNvSpPr txBox="1"/>
          <p:nvPr/>
        </p:nvSpPr>
        <p:spPr>
          <a:xfrm>
            <a:off x="8077200" y="593467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For MDS and others, manifolds are fit on 500 pts for speed</a:t>
            </a:r>
          </a:p>
        </p:txBody>
      </p:sp>
    </p:spTree>
    <p:extLst>
      <p:ext uri="{BB962C8B-B14F-4D97-AF65-F5344CB8AC3E}">
        <p14:creationId xmlns:p14="http://schemas.microsoft.com/office/powerpoint/2010/main" val="284072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D25F-BB6C-E05C-36F6-1F66D540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18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Are there any disadvantages of hierarchical Kmeans?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8600C-B523-0AFD-1001-F73A6A098E0C}"/>
              </a:ext>
            </a:extLst>
          </p:cNvPr>
          <p:cNvSpPr txBox="1"/>
          <p:nvPr/>
        </p:nvSpPr>
        <p:spPr>
          <a:xfrm>
            <a:off x="2819400" y="5029200"/>
            <a:ext cx="60939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Yes, the assignment might not be quite as good, but often usually isn’t a huge deal since K means is used to approximate data points with centroid anyway</a:t>
            </a:r>
          </a:p>
        </p:txBody>
      </p:sp>
    </p:spTree>
    <p:extLst>
      <p:ext uri="{BB962C8B-B14F-4D97-AF65-F5344CB8AC3E}">
        <p14:creationId xmlns:p14="http://schemas.microsoft.com/office/powerpoint/2010/main" val="37654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31A7-B43F-1D60-FB65-95552F817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MDS on MNIST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87C537B-4FB4-2826-FC23-4783D0A0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4159"/>
            <a:ext cx="5324476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AB952E-9CA7-C51D-9831-D2298C851562}"/>
              </a:ext>
            </a:extLst>
          </p:cNvPr>
          <p:cNvSpPr txBox="1"/>
          <p:nvPr/>
        </p:nvSpPr>
        <p:spPr>
          <a:xfrm>
            <a:off x="1143000" y="1312926"/>
            <a:ext cx="344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Pre-process with PCA to 30 dim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9F619-D44D-80C6-F06D-548749F32D70}"/>
              </a:ext>
            </a:extLst>
          </p:cNvPr>
          <p:cNvSpPr txBox="1"/>
          <p:nvPr/>
        </p:nvSpPr>
        <p:spPr>
          <a:xfrm>
            <a:off x="7162800" y="129241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PCA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B6F59ED-3706-0F44-0A82-C9AED65F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82258"/>
            <a:ext cx="52768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3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E763-52B1-A88D-5D4B-167A2588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Non-metric MDS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9123-EEEB-B1E2-FBB0-4670C945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858000" cy="5135563"/>
          </a:xfrm>
        </p:spPr>
        <p:txBody>
          <a:bodyPr/>
          <a:lstStyle/>
          <a:p>
            <a:r>
              <a:rPr lang="en-US" dirty="0"/>
              <a:t>Optimize position of data points so that Euclidean distance preserves the ordering of input pairwise distances</a:t>
            </a:r>
          </a:p>
          <a:p>
            <a:r>
              <a:rPr lang="en-US" dirty="0"/>
              <a:t>Requires only an order of dissimilarities</a:t>
            </a:r>
          </a:p>
          <a:p>
            <a:endParaRPr lang="en-US" dirty="0"/>
          </a:p>
          <a:p>
            <a:r>
              <a:rPr lang="en-US" dirty="0"/>
              <a:t>Slow because this is a complicated optimization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86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72CD-DFA2-42B7-A776-03D555EA0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A8724-DC10-2F2F-EFC2-4ED159435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800600" cy="5135563"/>
          </a:xfrm>
        </p:spPr>
        <p:txBody>
          <a:bodyPr/>
          <a:lstStyle/>
          <a:p>
            <a:r>
              <a:rPr lang="en-US" dirty="0"/>
              <a:t>Same as MDS but define distance in a graph</a:t>
            </a:r>
          </a:p>
          <a:p>
            <a:pPr lvl="1"/>
            <a:r>
              <a:rPr lang="en-US" dirty="0"/>
              <a:t>Compute adjacency graph (e.g. 5 nearest neighbors) </a:t>
            </a:r>
          </a:p>
          <a:p>
            <a:pPr lvl="1"/>
            <a:r>
              <a:rPr lang="en-US" dirty="0"/>
              <a:t>Distance is shortest path in graph between two points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CBF22-1914-551F-2CF7-9BFDD35DDEB1}"/>
              </a:ext>
            </a:extLst>
          </p:cNvPr>
          <p:cNvSpPr txBox="1"/>
          <p:nvPr/>
        </p:nvSpPr>
        <p:spPr>
          <a:xfrm>
            <a:off x="6629400" y="272534"/>
            <a:ext cx="2933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MNIST ISOMAP (PCA: 30)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26914-E668-A858-CFF2-0B8DE48374A3}"/>
              </a:ext>
            </a:extLst>
          </p:cNvPr>
          <p:cNvSpPr txBox="1"/>
          <p:nvPr/>
        </p:nvSpPr>
        <p:spPr>
          <a:xfrm>
            <a:off x="10242446" y="5284909"/>
            <a:ext cx="1949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MNIST MDS (PCA: 30)</a:t>
            </a:r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386617D9-6A41-B6E2-6E60-AF8CCDEF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18066"/>
            <a:ext cx="4253308" cy="31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B53BA83-3E19-254E-4FB7-0BECEE4E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4" y="4126764"/>
            <a:ext cx="3696759" cy="27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730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C155-E79A-05CB-87B3-70151927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96C22-EA55-0ED4-4E77-AA11587089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867400" cy="5867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Map to 2 or 3 dimensions while preserving similarities of nearby points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Assign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that pairs of points are similar, e.g. with Gaussian weighted distance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Define similarity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new coordinates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Minimize KL divergence between p and q (i.e. they should have similar distributions) using gradient descent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696C22-EA55-0ED4-4E77-AA11587089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867400" cy="5867400"/>
              </a:xfrm>
              <a:blipFill>
                <a:blip r:embed="rId2"/>
                <a:stretch>
                  <a:fillRect l="-2492" t="-2079" r="-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B6C35BF-DAB8-8DF0-BF48-4F29D34A0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779"/>
          <a:stretch/>
        </p:blipFill>
        <p:spPr>
          <a:xfrm>
            <a:off x="6934200" y="1933125"/>
            <a:ext cx="4448208" cy="1267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62499C-BFFC-782E-66AF-0966B28828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10"/>
          <a:stretch/>
        </p:blipFill>
        <p:spPr>
          <a:xfrm>
            <a:off x="7115046" y="4067349"/>
            <a:ext cx="3991004" cy="9230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3F5651-62D4-9DD9-A391-1E6A0E3AA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410200"/>
            <a:ext cx="3162323" cy="7905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1E6BB2-784D-0D9C-E06B-A517996260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565"/>
          <a:stretch/>
        </p:blipFill>
        <p:spPr>
          <a:xfrm>
            <a:off x="8077200" y="3124200"/>
            <a:ext cx="1914297" cy="7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225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3C155-E79A-05CB-87B3-70151927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t-SNE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96C22-EA55-0ED4-4E77-AA115870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867400" cy="5135563"/>
          </a:xfrm>
        </p:spPr>
        <p:txBody>
          <a:bodyPr/>
          <a:lstStyle/>
          <a:p>
            <a:r>
              <a:rPr lang="en-US" dirty="0"/>
              <a:t>In high dimensions, each point tends to be similarly distant to many points, so we often use PCA before applying t-SNE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A347A-4F85-CEB5-038E-61947F58395C}"/>
              </a:ext>
            </a:extLst>
          </p:cNvPr>
          <p:cNvSpPr txBox="1"/>
          <p:nvPr/>
        </p:nvSpPr>
        <p:spPr>
          <a:xfrm>
            <a:off x="7321832" y="1590525"/>
            <a:ext cx="4237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t-SNE on 30 PCA dimensions of MNIST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521CD4-D9D5-2980-21EC-1D1B4B26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842" y="1959857"/>
            <a:ext cx="52768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76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6FECF-2104-F252-2B14-20ABAA77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BC1EF-8797-CD28-14F9-358624DE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10388-A7D9-E8E1-5457-339FE1CCF465}"/>
              </a:ext>
            </a:extLst>
          </p:cNvPr>
          <p:cNvSpPr txBox="1"/>
          <p:nvPr/>
        </p:nvSpPr>
        <p:spPr>
          <a:xfrm>
            <a:off x="5181600" y="6477000"/>
            <a:ext cx="675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https://scikit-learn.org/stable/auto_examples/manifold/plot_compare_methods.html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242" name="Picture 2" descr="Original S-curve samples">
            <a:extLst>
              <a:ext uri="{FF2B5EF4-FFF2-40B4-BE49-F238E27FC236}">
                <a16:creationId xmlns:a16="http://schemas.microsoft.com/office/drawing/2014/main" id="{AAFAAAB6-A7A4-6863-23CA-A45F2D12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5415"/>
            <a:ext cx="4607169" cy="46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somap Embedding">
            <a:extLst>
              <a:ext uri="{FF2B5EF4-FFF2-40B4-BE49-F238E27FC236}">
                <a16:creationId xmlns:a16="http://schemas.microsoft.com/office/drawing/2014/main" id="{8F6C3716-F008-E144-A39A-EE404765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6" y="57149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ultidimensional scaling">
            <a:extLst>
              <a:ext uri="{FF2B5EF4-FFF2-40B4-BE49-F238E27FC236}">
                <a16:creationId xmlns:a16="http://schemas.microsoft.com/office/drawing/2014/main" id="{15672457-17AC-E441-B5D8-3E9E93180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92" y="6286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T-distributed Stochastic    Neighbor Embedding">
            <a:extLst>
              <a:ext uri="{FF2B5EF4-FFF2-40B4-BE49-F238E27FC236}">
                <a16:creationId xmlns:a16="http://schemas.microsoft.com/office/drawing/2014/main" id="{1DD4FC7C-D8BB-9C7C-C23F-65E80CB13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57" y="3779836"/>
            <a:ext cx="2531338" cy="2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40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5369-4E3D-70BF-E02E-BD1352EC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on MNIST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5CD0B00-D901-E4A3-1CBC-E19CBA11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25" y="3791627"/>
            <a:ext cx="4009974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E81018-ADA2-6FE0-E16B-2D5681977FD3}"/>
              </a:ext>
            </a:extLst>
          </p:cNvPr>
          <p:cNvSpPr txBox="1"/>
          <p:nvPr/>
        </p:nvSpPr>
        <p:spPr>
          <a:xfrm>
            <a:off x="9818077" y="336954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tSNE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AF439EEB-5AC8-A2FD-2E4C-30BAB0F6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23" y="3802923"/>
            <a:ext cx="4009975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A9BD6A-D92C-B820-CFA1-06EC8161778B}"/>
              </a:ext>
            </a:extLst>
          </p:cNvPr>
          <p:cNvSpPr txBox="1"/>
          <p:nvPr/>
        </p:nvSpPr>
        <p:spPr>
          <a:xfrm>
            <a:off x="5393971" y="335152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IsoMap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8B8133-0693-1E2E-A52C-D4C4E742E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91627"/>
            <a:ext cx="3836295" cy="28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A651EB-1309-B291-C529-C87E81F8CEEE}"/>
              </a:ext>
            </a:extLst>
          </p:cNvPr>
          <p:cNvSpPr txBox="1"/>
          <p:nvPr/>
        </p:nvSpPr>
        <p:spPr>
          <a:xfrm>
            <a:off x="1053064" y="336954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MDS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D382C6F-DEFF-C4CE-5283-91A79D906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60" y="287466"/>
            <a:ext cx="3752558" cy="28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A4D2A3-EC96-82AB-8049-D87F224270AD}"/>
              </a:ext>
            </a:extLst>
          </p:cNvPr>
          <p:cNvSpPr txBox="1"/>
          <p:nvPr/>
        </p:nvSpPr>
        <p:spPr>
          <a:xfrm>
            <a:off x="6705600" y="141632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22799836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7176-0B41-3FAB-B290-9687FE21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(McInnes,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820AB-14AB-D31C-AB3A-D712D465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Assumes data is uniformly distributed on an underlying manifold that is locally connected. Goal is to preserve that local structure.</a:t>
            </a:r>
          </a:p>
          <a:p>
            <a:r>
              <a:rPr lang="en-US" dirty="0"/>
              <a:t>Algorithm: relatively complicated, incorporates many ideas from other methods, has strong mathematical foundations</a:t>
            </a:r>
          </a:p>
          <a:p>
            <a:r>
              <a:rPr lang="en-US" dirty="0"/>
              <a:t>Hyperparameters:</a:t>
            </a:r>
          </a:p>
          <a:p>
            <a:pPr lvl="1"/>
            <a:r>
              <a:rPr lang="en-US" dirty="0"/>
              <a:t>number of neighbors to consider</a:t>
            </a:r>
          </a:p>
          <a:p>
            <a:pPr lvl="1"/>
            <a:r>
              <a:rPr lang="en-US" dirty="0"/>
              <a:t>dimension of target embedding</a:t>
            </a:r>
          </a:p>
          <a:p>
            <a:pPr lvl="1"/>
            <a:r>
              <a:rPr lang="en-US" dirty="0"/>
              <a:t>desired separation between close points</a:t>
            </a:r>
          </a:p>
          <a:p>
            <a:pPr lvl="1"/>
            <a:r>
              <a:rPr lang="en-US" dirty="0"/>
              <a:t>number of training epochs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77057-FDA6-B1C5-B343-F08B0DEE6778}"/>
              </a:ext>
            </a:extLst>
          </p:cNvPr>
          <p:cNvSpPr txBox="1"/>
          <p:nvPr/>
        </p:nvSpPr>
        <p:spPr>
          <a:xfrm>
            <a:off x="76200" y="64560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https://arxiv.org/abs/1802.03426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8380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6FEA-3486-9465-77F3-9933F03F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4B447-7505-313E-DBB0-4246A5573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5F8F7A-3A8C-5915-C597-090147EE8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3" y="69973"/>
            <a:ext cx="8182063" cy="4171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5B1450-A4E3-5255-22D7-84B67BB98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" y="4232511"/>
            <a:ext cx="8182063" cy="2052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E40D6B-B5B1-9244-A6A4-FE005E608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00" y="0"/>
            <a:ext cx="2147582" cy="5805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9B3450-1649-B75E-AB0B-0CF04C227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6582" y="0"/>
            <a:ext cx="738231" cy="56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7366FA-E1AA-78CB-C343-07BCF3626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1097" y="0"/>
            <a:ext cx="1140903" cy="57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565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9112-DCA0-F03C-1968-838A262BD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on MNIST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B9CE9-6796-9518-312A-1997FB2B3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1BBA30-92BD-737E-D522-2C5A61D0201D}"/>
              </a:ext>
            </a:extLst>
          </p:cNvPr>
          <p:cNvSpPr txBox="1"/>
          <p:nvPr/>
        </p:nvSpPr>
        <p:spPr>
          <a:xfrm>
            <a:off x="975960" y="4827803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5000 points, 100 neighbors, 34s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901EC-7B30-0D0A-984D-B7CD847B786E}"/>
              </a:ext>
            </a:extLst>
          </p:cNvPr>
          <p:cNvSpPr txBox="1"/>
          <p:nvPr/>
        </p:nvSpPr>
        <p:spPr>
          <a:xfrm>
            <a:off x="7037892" y="485652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 pts, 10 neighbors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5CB10-9F46-6181-A541-C5CBE30F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1663"/>
            <a:ext cx="10287000" cy="1498434"/>
          </a:xfrm>
          <a:prstGeom prst="rect">
            <a:avLst/>
          </a:prstGeom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AFDDF016-E5DA-B991-270A-62AB5D6F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41" y="916106"/>
            <a:ext cx="50863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id="{5C7C4C69-26B9-FB29-F837-92817E442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1" y="932838"/>
            <a:ext cx="50863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5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CD20-799F-796E-FED2-6AEECA1C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158B0-EC71-87D1-88B3-43489F1D2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Iteratively merge the two most similar points or clusters</a:t>
            </a:r>
          </a:p>
          <a:p>
            <a:pPr lvl="1"/>
            <a:r>
              <a:rPr lang="en-US" sz="2000" dirty="0"/>
              <a:t>Can use various distance measures</a:t>
            </a:r>
          </a:p>
          <a:p>
            <a:pPr lvl="1"/>
            <a:r>
              <a:rPr lang="en-US" sz="2000" dirty="0"/>
              <a:t>Can use different “linkages”, e.g. distance of nearest points in two clusters or the cluster averages</a:t>
            </a:r>
          </a:p>
          <a:p>
            <a:pPr lvl="1"/>
            <a:r>
              <a:rPr lang="en-US" sz="2000" dirty="0"/>
              <a:t>Ideally the minimum distance between clusters should increase after each merge (e.g. if using the distance between cluster centers)</a:t>
            </a:r>
          </a:p>
          <a:p>
            <a:pPr lvl="1"/>
            <a:r>
              <a:rPr lang="en-US" sz="2000" dirty="0"/>
              <a:t>Number of clusters can be set based on when the cost to merge increases suddenly</a:t>
            </a:r>
          </a:p>
        </p:txBody>
      </p:sp>
      <p:pic>
        <p:nvPicPr>
          <p:cNvPr id="1026" name="Picture 2" descr="Clustering with Scikit with GIFs - dashee87.github.io">
            <a:extLst>
              <a:ext uri="{FF2B5EF4-FFF2-40B4-BE49-F238E27FC236}">
                <a16:creationId xmlns:a16="http://schemas.microsoft.com/office/drawing/2014/main" id="{133D9E9A-CF05-ADA9-5FA2-CAAB3372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735805"/>
            <a:ext cx="6858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9BF6D-D346-8709-07CA-B0ABEFD396C4}"/>
              </a:ext>
            </a:extLst>
          </p:cNvPr>
          <p:cNvSpPr txBox="1"/>
          <p:nvPr/>
        </p:nvSpPr>
        <p:spPr>
          <a:xfrm>
            <a:off x="7924800" y="6266720"/>
            <a:ext cx="415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https://dashee87.github.io/data%20science/general/Clustering-with-Scikit-with-GIFs/</a:t>
            </a:r>
          </a:p>
        </p:txBody>
      </p:sp>
    </p:spTree>
    <p:extLst>
      <p:ext uri="{BB962C8B-B14F-4D97-AF65-F5344CB8AC3E}">
        <p14:creationId xmlns:p14="http://schemas.microsoft.com/office/powerpoint/2010/main" val="24580903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681B-6683-A63D-8FF8-59E983CF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UMAP on MNIST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980D6FD-07A9-D2A3-9449-354C6360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72426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F43FC-98EB-900B-86B3-9721925E35EF}"/>
              </a:ext>
            </a:extLst>
          </p:cNvPr>
          <p:cNvSpPr txBox="1"/>
          <p:nvPr/>
        </p:nvSpPr>
        <p:spPr>
          <a:xfrm>
            <a:off x="2118994" y="6398697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50,000 points, 100 neighbors, 200s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46788F-F188-FBCE-0825-9E1CB0F505E3}"/>
              </a:ext>
            </a:extLst>
          </p:cNvPr>
          <p:cNvCxnSpPr/>
          <p:nvPr/>
        </p:nvCxnSpPr>
        <p:spPr>
          <a:xfrm flipV="1">
            <a:off x="6705600" y="2502694"/>
            <a:ext cx="1600200" cy="13604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>
            <a:extLst>
              <a:ext uri="{FF2B5EF4-FFF2-40B4-BE49-F238E27FC236}">
                <a16:creationId xmlns:a16="http://schemas.microsoft.com/office/drawing/2014/main" id="{5AE425D9-9562-4397-855B-E56E70A8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54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83E36C1D-D295-DE32-7B2F-6E7FE9F5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9971"/>
            <a:ext cx="1116806" cy="11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D42C67-ED13-D100-DE1B-CB9F01FED823}"/>
              </a:ext>
            </a:extLst>
          </p:cNvPr>
          <p:cNvCxnSpPr>
            <a:cxnSpLocks/>
          </p:cNvCxnSpPr>
          <p:nvPr/>
        </p:nvCxnSpPr>
        <p:spPr>
          <a:xfrm flipV="1">
            <a:off x="2322466" y="1295400"/>
            <a:ext cx="2401934" cy="21336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12">
            <a:extLst>
              <a:ext uri="{FF2B5EF4-FFF2-40B4-BE49-F238E27FC236}">
                <a16:creationId xmlns:a16="http://schemas.microsoft.com/office/drawing/2014/main" id="{EB28CABB-20CE-1C34-64B5-4565AFCA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" y="893402"/>
            <a:ext cx="1468798" cy="146879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E2D1C8-7249-BC9A-8442-5224D2C79C51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2362200"/>
            <a:ext cx="1057615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4" name="Picture 14">
            <a:extLst>
              <a:ext uri="{FF2B5EF4-FFF2-40B4-BE49-F238E27FC236}">
                <a16:creationId xmlns:a16="http://schemas.microsoft.com/office/drawing/2014/main" id="{6456DEC0-9BB3-FA05-49F6-33CD2CF9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09" y="5358178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E70963-0CC6-86A6-670B-CF775210C707}"/>
              </a:ext>
            </a:extLst>
          </p:cNvPr>
          <p:cNvCxnSpPr>
            <a:cxnSpLocks/>
          </p:cNvCxnSpPr>
          <p:nvPr/>
        </p:nvCxnSpPr>
        <p:spPr>
          <a:xfrm>
            <a:off x="4518515" y="4564340"/>
            <a:ext cx="2931281" cy="19552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6" name="Picture 16">
            <a:extLst>
              <a:ext uri="{FF2B5EF4-FFF2-40B4-BE49-F238E27FC236}">
                <a16:creationId xmlns:a16="http://schemas.microsoft.com/office/drawing/2014/main" id="{A26C9879-5DAC-F497-79B6-70B64404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>
            <a:extLst>
              <a:ext uri="{FF2B5EF4-FFF2-40B4-BE49-F238E27FC236}">
                <a16:creationId xmlns:a16="http://schemas.microsoft.com/office/drawing/2014/main" id="{EB3A352A-B8C0-5BB9-1373-12906A49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3109363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092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A9CAE-BEE1-2A67-5C0B-5D38CF1E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</a:t>
            </a:r>
          </a:p>
        </p:txBody>
      </p:sp>
      <p:pic>
        <p:nvPicPr>
          <p:cNvPr id="3" name="Picture 2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EECD8705-1FDB-5FEB-FB2E-8374200B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81200"/>
            <a:ext cx="4114800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4B662F-DCB9-5D56-E0BB-AECF3910A80B}"/>
              </a:ext>
            </a:extLst>
          </p:cNvPr>
          <p:cNvSpPr txBox="1"/>
          <p:nvPr/>
        </p:nvSpPr>
        <p:spPr>
          <a:xfrm>
            <a:off x="3046771" y="1066800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3"/>
              </a:rPr>
              <a:t>https://tinyurl.com/AML441-L5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4630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411D-AFCF-2E2E-643A-D24C51F6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44A3-B051-0791-BDD1-71586F016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7818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PCA reduces dimensions by linear projection</a:t>
            </a:r>
          </a:p>
          <a:p>
            <a:pPr lvl="1"/>
            <a:r>
              <a:rPr lang="en-US" dirty="0"/>
              <a:t>Preserves variance to reproduce data as well as possible, according to mean squared error</a:t>
            </a:r>
          </a:p>
          <a:p>
            <a:pPr lvl="1"/>
            <a:r>
              <a:rPr lang="en-US" dirty="0"/>
              <a:t>May not preserve local connectivity structure or discriminative information</a:t>
            </a:r>
          </a:p>
          <a:p>
            <a:endParaRPr lang="en-US" dirty="0"/>
          </a:p>
          <a:p>
            <a:r>
              <a:rPr lang="en-US" dirty="0"/>
              <a:t>Other methods try to preserve relationships between points</a:t>
            </a:r>
          </a:p>
          <a:p>
            <a:pPr lvl="1"/>
            <a:r>
              <a:rPr lang="en-US" dirty="0"/>
              <a:t>MDS: preserve pairwise distances</a:t>
            </a:r>
          </a:p>
          <a:p>
            <a:pPr lvl="1"/>
            <a:r>
              <a:rPr lang="en-US" dirty="0" err="1"/>
              <a:t>IsoMap</a:t>
            </a:r>
            <a:r>
              <a:rPr lang="en-US" dirty="0"/>
              <a:t>: MDS but using a graph-based distance</a:t>
            </a:r>
          </a:p>
          <a:p>
            <a:pPr lvl="1"/>
            <a:r>
              <a:rPr lang="en-US" dirty="0"/>
              <a:t>t-SNE: preserve a probabilistic distribution of neighbors for each point (also focusing on closest points)</a:t>
            </a:r>
          </a:p>
          <a:p>
            <a:pPr lvl="1"/>
            <a:r>
              <a:rPr lang="en-US" dirty="0"/>
              <a:t>UMAP: incorporates k-</a:t>
            </a:r>
            <a:r>
              <a:rPr lang="en-US" dirty="0" err="1"/>
              <a:t>nn</a:t>
            </a:r>
            <a:r>
              <a:rPr lang="en-US" dirty="0"/>
              <a:t> structure, spectral embedding, and more to achieve good embeddings relatively quickly</a:t>
            </a:r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5C1B74-E9BE-2636-340B-6F29C9B13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24200"/>
            <a:ext cx="4285862" cy="32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13-12-02 at 10.00.27 PM.png">
            <a:extLst>
              <a:ext uri="{FF2B5EF4-FFF2-40B4-BE49-F238E27FC236}">
                <a16:creationId xmlns:a16="http://schemas.microsoft.com/office/drawing/2014/main" id="{D896B5FD-DC6F-94DB-9F3A-F7E8ED0B7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4"/>
          <a:stretch/>
        </p:blipFill>
        <p:spPr>
          <a:xfrm>
            <a:off x="7696200" y="242737"/>
            <a:ext cx="4285862" cy="288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3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2561-A800-2CB8-1751-5845ABE3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 Linear Regression and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60C1A-18D8-1366-EA3E-97DCEA186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1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759F-D5D6-2D11-5EA8-1E53B4BF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BCC3E-D89D-F5E0-A8EB-0E3D18A5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good choices of linkage, agglomerative clustering can reflect the data connectivity structure (“manifold”)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CCD77E-EFCC-BC2A-8C86-01037D2C3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17" y="2971800"/>
            <a:ext cx="56102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4C263-7F75-2338-5886-F193599F8083}"/>
              </a:ext>
            </a:extLst>
          </p:cNvPr>
          <p:cNvSpPr txBox="1"/>
          <p:nvPr/>
        </p:nvSpPr>
        <p:spPr>
          <a:xfrm>
            <a:off x="7924800" y="6266720"/>
            <a:ext cx="415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https://dashee87.github.io/data%20science/general/Clustering-with-Scikit-with-GIFs/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7D9E9-5FB9-C9FD-F5F1-2C2FEEE597BC}"/>
              </a:ext>
            </a:extLst>
          </p:cNvPr>
          <p:cNvSpPr txBox="1"/>
          <p:nvPr/>
        </p:nvSpPr>
        <p:spPr>
          <a:xfrm>
            <a:off x="6400800" y="3962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Clustering based on distance of 5 nearest neighbors between clusters</a:t>
            </a:r>
          </a:p>
        </p:txBody>
      </p:sp>
    </p:spTree>
    <p:extLst>
      <p:ext uri="{BB962C8B-B14F-4D97-AF65-F5344CB8AC3E}">
        <p14:creationId xmlns:p14="http://schemas.microsoft.com/office/powerpoint/2010/main" val="372448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D12B1-63E0-DED5-A34F-E2CE0E3A6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EB81-E578-B1BD-C6E9-A31E6449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K-means</a:t>
            </a:r>
          </a:p>
          <a:p>
            <a:pPr lvl="1"/>
            <a:r>
              <a:rPr lang="en-US" dirty="0"/>
              <a:t>Quantization (codebooks for image generation)</a:t>
            </a:r>
          </a:p>
          <a:p>
            <a:pPr lvl="1"/>
            <a:r>
              <a:rPr lang="en-US" dirty="0"/>
              <a:t>Search </a:t>
            </a:r>
          </a:p>
          <a:p>
            <a:pPr lvl="1"/>
            <a:r>
              <a:rPr lang="en-US" dirty="0"/>
              <a:t>Data visualization (show the average image of clusters of images)</a:t>
            </a:r>
          </a:p>
          <a:p>
            <a:endParaRPr lang="en-US" dirty="0"/>
          </a:p>
          <a:p>
            <a:r>
              <a:rPr lang="en-US" dirty="0"/>
              <a:t>Hierarchical K-means</a:t>
            </a:r>
          </a:p>
          <a:p>
            <a:pPr lvl="1"/>
            <a:r>
              <a:rPr lang="en-US" dirty="0"/>
              <a:t>Fast search (document / image search)</a:t>
            </a:r>
          </a:p>
          <a:p>
            <a:endParaRPr lang="en-US" dirty="0"/>
          </a:p>
          <a:p>
            <a:r>
              <a:rPr lang="en-US" dirty="0"/>
              <a:t>Agglomerative clustering</a:t>
            </a:r>
          </a:p>
          <a:p>
            <a:pPr lvl="1"/>
            <a:r>
              <a:rPr lang="en-US" dirty="0"/>
              <a:t>Finding structures in the data (image segmentation, grouping camera locations together)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9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62C8E-9973-E05B-8B7B-E8B65358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Q3-Q4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5550B-26B7-49D2-2E08-FA71A6665521}"/>
              </a:ext>
            </a:extLst>
          </p:cNvPr>
          <p:cNvSpPr txBox="1"/>
          <p:nvPr/>
        </p:nvSpPr>
        <p:spPr>
          <a:xfrm>
            <a:off x="2476500" y="1066800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https://tinyurl.com/AML441-L4</a:t>
            </a:r>
            <a:r>
              <a:rPr lang="en-US" sz="4000" dirty="0"/>
              <a:t> </a:t>
            </a:r>
          </a:p>
        </p:txBody>
      </p:sp>
      <p:pic>
        <p:nvPicPr>
          <p:cNvPr id="8" name="Picture 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EA2EDD2C-8B6C-C73A-2B8C-D374870B0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27086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25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AADD-8BAC-80B0-8E23-7585ABD3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 – dimensionality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3732F-4C29-220F-10EC-6FA460015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581095"/>
          </a:xfrm>
        </p:spPr>
        <p:txBody>
          <a:bodyPr>
            <a:normAutofit/>
          </a:bodyPr>
          <a:lstStyle/>
          <a:p>
            <a:r>
              <a:rPr lang="en-US" dirty="0"/>
              <a:t>Goal: We want to represent high dimensional data with fewer dimensions, e.g. for:</a:t>
            </a:r>
          </a:p>
          <a:p>
            <a:pPr lvl="1"/>
            <a:r>
              <a:rPr lang="en-US" dirty="0"/>
              <a:t>Compression: reduced storage, faster retrieval</a:t>
            </a:r>
          </a:p>
          <a:p>
            <a:pPr lvl="1"/>
            <a:r>
              <a:rPr lang="en-US" dirty="0"/>
              <a:t>Visualization: plot in two dimensions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good dimensionality reduction can be defined in different ways</a:t>
            </a:r>
          </a:p>
          <a:p>
            <a:pPr lvl="1"/>
            <a:r>
              <a:rPr lang="en-US" dirty="0"/>
              <a:t>Be able to reproduce the original data</a:t>
            </a:r>
          </a:p>
          <a:p>
            <a:pPr lvl="1"/>
            <a:r>
              <a:rPr lang="en-US" dirty="0"/>
              <a:t>Preserve discriminative features</a:t>
            </a:r>
          </a:p>
          <a:p>
            <a:pPr lvl="1"/>
            <a:r>
              <a:rPr lang="en-US" dirty="0"/>
              <a:t>Preserve the neighborhood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32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,amsmath}&#10;\begin{document}&#10;\begin{eqnarray}&#10;\{ \vec{\bf p}_j \}_{j=1...P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557"/>
  <p:tag name="BOXFONT" val="10"/>
  <p:tag name="BOXWRAP" val="False"/>
  <p:tag name="WORKAROUNDTRANSPARENCYBUG" val="False"/>
  <p:tag name="BITMAPFORMAT" val="png256"/>
  <p:tag name="DEBUGINTERACTIVE" val="True"/>
  <p:tag name="ORIGWIDTH" val="104"/>
  <p:tag name="PICTUREFILESIZE" val="87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\begin{eqnarray}&#10;\lambda_j&#10;\nonumber 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48"/>
  <p:tag name="BOXHEIGHT" val="557"/>
  <p:tag name="BOXFONT" val="10"/>
  <p:tag name="BOXWRAP" val="False"/>
  <p:tag name="WORKAROUNDTRANSPARENCYBUG" val="False"/>
  <p:tag name="BITMAPFORMAT" val="pngmono"/>
  <p:tag name="DEBUGINTERACTIVE" val="True"/>
  <p:tag name="ORIGWIDTH" val="19"/>
  <p:tag name="PICTUREFILESIZE" val="14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138481</TotalTime>
  <Words>2270</Words>
  <Application>Microsoft Office PowerPoint</Application>
  <PresentationFormat>Widescreen</PresentationFormat>
  <Paragraphs>333</Paragraphs>
  <Slides>53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Cambria Math</vt:lpstr>
      <vt:lpstr>LinLibertineT</vt:lpstr>
      <vt:lpstr>Times New Roman</vt:lpstr>
      <vt:lpstr>Office Theme</vt:lpstr>
      <vt:lpstr>Dimensionality Reduction: PCA and low-D embeddings </vt:lpstr>
      <vt:lpstr>So far… KNN and retrieval</vt:lpstr>
      <vt:lpstr>Advantages of Hierarchical K-Means</vt:lpstr>
      <vt:lpstr>Are there any disadvantages of hierarchical Kmeans?</vt:lpstr>
      <vt:lpstr>Agglomerative clustering</vt:lpstr>
      <vt:lpstr>Agglomerative clustering</vt:lpstr>
      <vt:lpstr>Applications of clustering</vt:lpstr>
      <vt:lpstr>Q3-Q4</vt:lpstr>
      <vt:lpstr>This class – dimensionality reduction</vt:lpstr>
      <vt:lpstr>This class – dimensionality reduction</vt:lpstr>
      <vt:lpstr>This class – PCA and manifolds</vt:lpstr>
      <vt:lpstr>Key terms</vt:lpstr>
      <vt:lpstr>Key terms</vt:lpstr>
      <vt:lpstr>Key terms</vt:lpstr>
      <vt:lpstr>Key terms</vt:lpstr>
      <vt:lpstr>Key terms</vt:lpstr>
      <vt:lpstr>Key terms</vt:lpstr>
      <vt:lpstr>PCA</vt:lpstr>
      <vt:lpstr>Center and rotate the axes</vt:lpstr>
      <vt:lpstr>Now data is well-approximated by dropping the coordinates with the least variance</vt:lpstr>
      <vt:lpstr>Principal Component Analysis</vt:lpstr>
      <vt:lpstr>Principal Component Analysis (PCA)</vt:lpstr>
      <vt:lpstr>Principal Component Analysis</vt:lpstr>
      <vt:lpstr>PCA in Python</vt:lpstr>
      <vt:lpstr>Principal Component Analysis</vt:lpstr>
      <vt:lpstr>Example on aligned faces</vt:lpstr>
      <vt:lpstr>PCA of aligned face images (called “eigenfaces”)</vt:lpstr>
      <vt:lpstr>Visualization of eigenfaces (appearance variation)</vt:lpstr>
      <vt:lpstr>Representation and reconstruction</vt:lpstr>
      <vt:lpstr>Representation and reconstruction</vt:lpstr>
      <vt:lpstr>Reconstruction</vt:lpstr>
      <vt:lpstr>Note</vt:lpstr>
      <vt:lpstr>Another example, representing MNIST 4’s</vt:lpstr>
      <vt:lpstr>Q1-Q3</vt:lpstr>
      <vt:lpstr>PowerPoint Presentation</vt:lpstr>
      <vt:lpstr>PCA: MNIST at 2 dimensions</vt:lpstr>
      <vt:lpstr>Non-Linear Scaling and Manifold Estimation</vt:lpstr>
      <vt:lpstr>MultiDimensional Scaling (MDS)</vt:lpstr>
      <vt:lpstr>MDS on MNIST </vt:lpstr>
      <vt:lpstr>MDS on MNIST </vt:lpstr>
      <vt:lpstr>Non-metric MDS</vt:lpstr>
      <vt:lpstr>ISOMAP</vt:lpstr>
      <vt:lpstr>t-SNE</vt:lpstr>
      <vt:lpstr>t-SNE</vt:lpstr>
      <vt:lpstr>Comparison</vt:lpstr>
      <vt:lpstr>Comparison on MNIST</vt:lpstr>
      <vt:lpstr>UMAP (McInnes, 2020)</vt:lpstr>
      <vt:lpstr>PowerPoint Presentation</vt:lpstr>
      <vt:lpstr>UMAP on MNIST </vt:lpstr>
      <vt:lpstr>UMAP on MNIST </vt:lpstr>
      <vt:lpstr>Q4</vt:lpstr>
      <vt:lpstr>Things to remember</vt:lpstr>
      <vt:lpstr>Next class: Linear Regression and Regularization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349</cp:revision>
  <cp:lastPrinted>2023-04-06T14:09:52Z</cp:lastPrinted>
  <dcterms:created xsi:type="dcterms:W3CDTF">2009-12-16T02:55:56Z</dcterms:created>
  <dcterms:modified xsi:type="dcterms:W3CDTF">2025-09-09T16:38:28Z</dcterms:modified>
</cp:coreProperties>
</file>