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397" r:id="rId3"/>
    <p:sldId id="398" r:id="rId4"/>
    <p:sldId id="399" r:id="rId5"/>
    <p:sldId id="369" r:id="rId6"/>
    <p:sldId id="400" r:id="rId7"/>
    <p:sldId id="396" r:id="rId8"/>
    <p:sldId id="459" r:id="rId9"/>
    <p:sldId id="460" r:id="rId10"/>
    <p:sldId id="461" r:id="rId11"/>
    <p:sldId id="462" r:id="rId12"/>
    <p:sldId id="463" r:id="rId13"/>
    <p:sldId id="465" r:id="rId14"/>
    <p:sldId id="466" r:id="rId15"/>
    <p:sldId id="464" r:id="rId16"/>
    <p:sldId id="467" r:id="rId17"/>
    <p:sldId id="468" r:id="rId18"/>
    <p:sldId id="469" r:id="rId19"/>
    <p:sldId id="470" r:id="rId20"/>
    <p:sldId id="472" r:id="rId21"/>
    <p:sldId id="471" r:id="rId22"/>
    <p:sldId id="511" r:id="rId23"/>
    <p:sldId id="502" r:id="rId24"/>
    <p:sldId id="500" r:id="rId25"/>
    <p:sldId id="496" r:id="rId26"/>
    <p:sldId id="499" r:id="rId27"/>
    <p:sldId id="373" r:id="rId28"/>
    <p:sldId id="505" r:id="rId29"/>
    <p:sldId id="506" r:id="rId30"/>
    <p:sldId id="503" r:id="rId31"/>
    <p:sldId id="339" r:id="rId32"/>
    <p:sldId id="340" r:id="rId33"/>
    <p:sldId id="518" r:id="rId34"/>
    <p:sldId id="341" r:id="rId35"/>
    <p:sldId id="513" r:id="rId36"/>
    <p:sldId id="343" r:id="rId37"/>
    <p:sldId id="508" r:id="rId38"/>
    <p:sldId id="514" r:id="rId39"/>
    <p:sldId id="510" r:id="rId40"/>
    <p:sldId id="376" r:id="rId41"/>
    <p:sldId id="377" r:id="rId42"/>
    <p:sldId id="515" r:id="rId43"/>
    <p:sldId id="516" r:id="rId44"/>
    <p:sldId id="509" r:id="rId45"/>
    <p:sldId id="383" r:id="rId46"/>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C56BD-58F0-4773-B2C9-9D2313143202}" v="8" dt="2025-08-25T19:14:19.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4" autoAdjust="0"/>
    <p:restoredTop sz="88601" autoAdjust="0"/>
  </p:normalViewPr>
  <p:slideViewPr>
    <p:cSldViewPr>
      <p:cViewPr varScale="1">
        <p:scale>
          <a:sx n="84" d="100"/>
          <a:sy n="84" d="100"/>
        </p:scale>
        <p:origin x="546" y="84"/>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iem, Derek W" userId="08a2a5d7-ecbe-4300-b3e9-ea7b21108f06" providerId="ADAL" clId="{FEBC56BD-58F0-4773-B2C9-9D2313143202}"/>
    <pc:docChg chg="custSel modSld sldOrd">
      <pc:chgData name="Hoiem, Derek W" userId="08a2a5d7-ecbe-4300-b3e9-ea7b21108f06" providerId="ADAL" clId="{FEBC56BD-58F0-4773-B2C9-9D2313143202}" dt="2025-08-28T16:18:27.326" v="109" actId="6549"/>
      <pc:docMkLst>
        <pc:docMk/>
      </pc:docMkLst>
      <pc:sldChg chg="mod ord modShow">
        <pc:chgData name="Hoiem, Derek W" userId="08a2a5d7-ecbe-4300-b3e9-ea7b21108f06" providerId="ADAL" clId="{FEBC56BD-58F0-4773-B2C9-9D2313143202}" dt="2025-08-22T19:02:36.246" v="63" actId="729"/>
        <pc:sldMkLst>
          <pc:docMk/>
          <pc:sldMk cId="1999056982" sldId="341"/>
        </pc:sldMkLst>
      </pc:sldChg>
      <pc:sldChg chg="modSp mod">
        <pc:chgData name="Hoiem, Derek W" userId="08a2a5d7-ecbe-4300-b3e9-ea7b21108f06" providerId="ADAL" clId="{FEBC56BD-58F0-4773-B2C9-9D2313143202}" dt="2025-08-22T18:57:27.568" v="58" actId="1076"/>
        <pc:sldMkLst>
          <pc:docMk/>
          <pc:sldMk cId="3481192108" sldId="466"/>
        </pc:sldMkLst>
        <pc:spChg chg="mod">
          <ac:chgData name="Hoiem, Derek W" userId="08a2a5d7-ecbe-4300-b3e9-ea7b21108f06" providerId="ADAL" clId="{FEBC56BD-58F0-4773-B2C9-9D2313143202}" dt="2025-08-22T18:57:27.568" v="58" actId="1076"/>
          <ac:spMkLst>
            <pc:docMk/>
            <pc:sldMk cId="3481192108" sldId="466"/>
            <ac:spMk id="2" creationId="{7B475524-15F4-3E84-430E-653C448413F3}"/>
          </ac:spMkLst>
        </pc:spChg>
        <pc:spChg chg="mod">
          <ac:chgData name="Hoiem, Derek W" userId="08a2a5d7-ecbe-4300-b3e9-ea7b21108f06" providerId="ADAL" clId="{FEBC56BD-58F0-4773-B2C9-9D2313143202}" dt="2025-08-22T18:57:25.457" v="57" actId="1076"/>
          <ac:spMkLst>
            <pc:docMk/>
            <pc:sldMk cId="3481192108" sldId="466"/>
            <ac:spMk id="3" creationId="{6FBC94FB-07BE-4BD7-1C05-74A75E507F2C}"/>
          </ac:spMkLst>
        </pc:spChg>
      </pc:sldChg>
      <pc:sldChg chg="addSp delSp modSp mod">
        <pc:chgData name="Hoiem, Derek W" userId="08a2a5d7-ecbe-4300-b3e9-ea7b21108f06" providerId="ADAL" clId="{FEBC56BD-58F0-4773-B2C9-9D2313143202}" dt="2025-08-25T19:11:59.029" v="76" actId="20577"/>
        <pc:sldMkLst>
          <pc:docMk/>
          <pc:sldMk cId="3961803096" sldId="511"/>
        </pc:sldMkLst>
        <pc:spChg chg="mod">
          <ac:chgData name="Hoiem, Derek W" userId="08a2a5d7-ecbe-4300-b3e9-ea7b21108f06" providerId="ADAL" clId="{FEBC56BD-58F0-4773-B2C9-9D2313143202}" dt="2025-08-25T19:11:59.029" v="76" actId="20577"/>
          <ac:spMkLst>
            <pc:docMk/>
            <pc:sldMk cId="3961803096" sldId="511"/>
            <ac:spMk id="2" creationId="{BBC0066E-74B7-7FB7-8BB8-1C902AE5170B}"/>
          </ac:spMkLst>
        </pc:spChg>
        <pc:spChg chg="mod">
          <ac:chgData name="Hoiem, Derek W" userId="08a2a5d7-ecbe-4300-b3e9-ea7b21108f06" providerId="ADAL" clId="{FEBC56BD-58F0-4773-B2C9-9D2313143202}" dt="2025-08-25T19:11:34.085" v="67" actId="20577"/>
          <ac:spMkLst>
            <pc:docMk/>
            <pc:sldMk cId="3961803096" sldId="511"/>
            <ac:spMk id="5" creationId="{CC549CFA-8B25-B63B-524B-C4CFDA1453D2}"/>
          </ac:spMkLst>
        </pc:spChg>
        <pc:picChg chg="add mod">
          <ac:chgData name="Hoiem, Derek W" userId="08a2a5d7-ecbe-4300-b3e9-ea7b21108f06" providerId="ADAL" clId="{FEBC56BD-58F0-4773-B2C9-9D2313143202}" dt="2025-08-25T19:11:54.898" v="73" actId="1076"/>
          <ac:picMkLst>
            <pc:docMk/>
            <pc:sldMk cId="3961803096" sldId="511"/>
            <ac:picMk id="4" creationId="{FCE9A7BA-76F7-13FD-44D2-AECE0013D264}"/>
          </ac:picMkLst>
        </pc:picChg>
      </pc:sldChg>
      <pc:sldChg chg="addSp delSp modSp mod">
        <pc:chgData name="Hoiem, Derek W" userId="08a2a5d7-ecbe-4300-b3e9-ea7b21108f06" providerId="ADAL" clId="{FEBC56BD-58F0-4773-B2C9-9D2313143202}" dt="2025-08-28T16:18:27.326" v="109" actId="6549"/>
        <pc:sldMkLst>
          <pc:docMk/>
          <pc:sldMk cId="1679955178" sldId="513"/>
        </pc:sldMkLst>
        <pc:spChg chg="mod">
          <ac:chgData name="Hoiem, Derek W" userId="08a2a5d7-ecbe-4300-b3e9-ea7b21108f06" providerId="ADAL" clId="{FEBC56BD-58F0-4773-B2C9-9D2313143202}" dt="2025-08-28T16:18:27.326" v="109" actId="6549"/>
          <ac:spMkLst>
            <pc:docMk/>
            <pc:sldMk cId="1679955178" sldId="513"/>
            <ac:spMk id="2" creationId="{BBC0066E-74B7-7FB7-8BB8-1C902AE5170B}"/>
          </ac:spMkLst>
        </pc:spChg>
        <pc:spChg chg="add mod">
          <ac:chgData name="Hoiem, Derek W" userId="08a2a5d7-ecbe-4300-b3e9-ea7b21108f06" providerId="ADAL" clId="{FEBC56BD-58F0-4773-B2C9-9D2313143202}" dt="2025-08-25T19:12:27.324" v="78"/>
          <ac:spMkLst>
            <pc:docMk/>
            <pc:sldMk cId="1679955178" sldId="513"/>
            <ac:spMk id="3" creationId="{E36DB699-A35A-B6AF-B07C-7A2C8B3CC12C}"/>
          </ac:spMkLst>
        </pc:spChg>
        <pc:picChg chg="add mod">
          <ac:chgData name="Hoiem, Derek W" userId="08a2a5d7-ecbe-4300-b3e9-ea7b21108f06" providerId="ADAL" clId="{FEBC56BD-58F0-4773-B2C9-9D2313143202}" dt="2025-08-25T19:12:27.324" v="78"/>
          <ac:picMkLst>
            <pc:docMk/>
            <pc:sldMk cId="1679955178" sldId="513"/>
            <ac:picMk id="4" creationId="{9122201A-2979-D3B1-C74B-3ECA6B019A0F}"/>
          </ac:picMkLst>
        </pc:picChg>
      </pc:sldChg>
      <pc:sldChg chg="addSp delSp modSp mod">
        <pc:chgData name="Hoiem, Derek W" userId="08a2a5d7-ecbe-4300-b3e9-ea7b21108f06" providerId="ADAL" clId="{FEBC56BD-58F0-4773-B2C9-9D2313143202}" dt="2025-08-28T16:18:22.984" v="106" actId="6549"/>
        <pc:sldMkLst>
          <pc:docMk/>
          <pc:sldMk cId="1319209906" sldId="514"/>
        </pc:sldMkLst>
        <pc:spChg chg="mod">
          <ac:chgData name="Hoiem, Derek W" userId="08a2a5d7-ecbe-4300-b3e9-ea7b21108f06" providerId="ADAL" clId="{FEBC56BD-58F0-4773-B2C9-9D2313143202}" dt="2025-08-28T16:18:22.984" v="106" actId="6549"/>
          <ac:spMkLst>
            <pc:docMk/>
            <pc:sldMk cId="1319209906" sldId="514"/>
            <ac:spMk id="6" creationId="{FAD1899C-B9C1-3FDA-A7BC-BDD6947E848B}"/>
          </ac:spMkLst>
        </pc:spChg>
        <pc:spChg chg="add mod">
          <ac:chgData name="Hoiem, Derek W" userId="08a2a5d7-ecbe-4300-b3e9-ea7b21108f06" providerId="ADAL" clId="{FEBC56BD-58F0-4773-B2C9-9D2313143202}" dt="2025-08-25T19:12:53.508" v="84" actId="1076"/>
          <ac:spMkLst>
            <pc:docMk/>
            <pc:sldMk cId="1319209906" sldId="514"/>
            <ac:spMk id="7" creationId="{914D9701-C5C2-A644-BEBA-09653DFA6B10}"/>
          </ac:spMkLst>
        </pc:spChg>
        <pc:graphicFrameChg chg="mod">
          <ac:chgData name="Hoiem, Derek W" userId="08a2a5d7-ecbe-4300-b3e9-ea7b21108f06" providerId="ADAL" clId="{FEBC56BD-58F0-4773-B2C9-9D2313143202}" dt="2025-08-25T19:14:19.374" v="89" actId="5736"/>
          <ac:graphicFrameMkLst>
            <pc:docMk/>
            <pc:sldMk cId="1319209906" sldId="514"/>
            <ac:graphicFrameMk id="11" creationId="{E7C00770-ED88-3034-5446-9E6B3451BE1C}"/>
          </ac:graphicFrameMkLst>
        </pc:graphicFrameChg>
        <pc:picChg chg="add mod">
          <ac:chgData name="Hoiem, Derek W" userId="08a2a5d7-ecbe-4300-b3e9-ea7b21108f06" providerId="ADAL" clId="{FEBC56BD-58F0-4773-B2C9-9D2313143202}" dt="2025-08-25T19:12:53.508" v="84" actId="1076"/>
          <ac:picMkLst>
            <pc:docMk/>
            <pc:sldMk cId="1319209906" sldId="514"/>
            <ac:picMk id="8" creationId="{E0648DF1-2664-897C-635D-9974DB45DDBA}"/>
          </ac:picMkLst>
        </pc:picChg>
      </pc:sldChg>
      <pc:sldChg chg="ord">
        <pc:chgData name="Hoiem, Derek W" userId="08a2a5d7-ecbe-4300-b3e9-ea7b21108f06" providerId="ADAL" clId="{FEBC56BD-58F0-4773-B2C9-9D2313143202}" dt="2025-08-22T19:02:30.655" v="62"/>
        <pc:sldMkLst>
          <pc:docMk/>
          <pc:sldMk cId="2661443195" sldId="5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8/25/2025</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28</a:t>
            </a:fld>
            <a:endParaRPr lang="en-US"/>
          </a:p>
        </p:txBody>
      </p:sp>
    </p:spTree>
    <p:extLst>
      <p:ext uri="{BB962C8B-B14F-4D97-AF65-F5344CB8AC3E}">
        <p14:creationId xmlns:p14="http://schemas.microsoft.com/office/powerpoint/2010/main" val="67890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29</a:t>
            </a:fld>
            <a:endParaRPr lang="en-US"/>
          </a:p>
        </p:txBody>
      </p:sp>
    </p:spTree>
    <p:extLst>
      <p:ext uri="{BB962C8B-B14F-4D97-AF65-F5344CB8AC3E}">
        <p14:creationId xmlns:p14="http://schemas.microsoft.com/office/powerpoint/2010/main" val="380847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Alaskan </a:t>
            </a:r>
            <a:r>
              <a:rPr lang="en-US" dirty="0" err="1"/>
              <a:t>Malamut</a:t>
            </a:r>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2</a:t>
            </a:fld>
            <a:endParaRPr lang="en-US"/>
          </a:p>
        </p:txBody>
      </p:sp>
    </p:spTree>
    <p:extLst>
      <p:ext uri="{BB962C8B-B14F-4D97-AF65-F5344CB8AC3E}">
        <p14:creationId xmlns:p14="http://schemas.microsoft.com/office/powerpoint/2010/main" val="254638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Alaskan </a:t>
            </a:r>
            <a:r>
              <a:rPr lang="en-US" dirty="0" err="1"/>
              <a:t>Malamut</a:t>
            </a:r>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3</a:t>
            </a:fld>
            <a:endParaRPr lang="en-US"/>
          </a:p>
        </p:txBody>
      </p:sp>
    </p:spTree>
    <p:extLst>
      <p:ext uri="{BB962C8B-B14F-4D97-AF65-F5344CB8AC3E}">
        <p14:creationId xmlns:p14="http://schemas.microsoft.com/office/powerpoint/2010/main" val="68135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9</a:t>
            </a:fld>
            <a:endParaRPr lang="en-US"/>
          </a:p>
        </p:txBody>
      </p:sp>
    </p:spTree>
    <p:extLst>
      <p:ext uri="{BB962C8B-B14F-4D97-AF65-F5344CB8AC3E}">
        <p14:creationId xmlns:p14="http://schemas.microsoft.com/office/powerpoint/2010/main" val="398587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10</a:t>
            </a:fld>
            <a:endParaRPr lang="en-US"/>
          </a:p>
        </p:txBody>
      </p:sp>
    </p:spTree>
    <p:extLst>
      <p:ext uri="{BB962C8B-B14F-4D97-AF65-F5344CB8AC3E}">
        <p14:creationId xmlns:p14="http://schemas.microsoft.com/office/powerpoint/2010/main" val="304027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11</a:t>
            </a:fld>
            <a:endParaRPr lang="en-US"/>
          </a:p>
        </p:txBody>
      </p:sp>
    </p:spTree>
    <p:extLst>
      <p:ext uri="{BB962C8B-B14F-4D97-AF65-F5344CB8AC3E}">
        <p14:creationId xmlns:p14="http://schemas.microsoft.com/office/powerpoint/2010/main" val="272402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13</a:t>
            </a:fld>
            <a:endParaRPr lang="en-US"/>
          </a:p>
        </p:txBody>
      </p:sp>
    </p:spTree>
    <p:extLst>
      <p:ext uri="{BB962C8B-B14F-4D97-AF65-F5344CB8AC3E}">
        <p14:creationId xmlns:p14="http://schemas.microsoft.com/office/powerpoint/2010/main" val="142747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14</a:t>
            </a:fld>
            <a:endParaRPr lang="en-US"/>
          </a:p>
        </p:txBody>
      </p:sp>
    </p:spTree>
    <p:extLst>
      <p:ext uri="{BB962C8B-B14F-4D97-AF65-F5344CB8AC3E}">
        <p14:creationId xmlns:p14="http://schemas.microsoft.com/office/powerpoint/2010/main" val="112025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27</a:t>
            </a:fld>
            <a:endParaRPr lang="en-US"/>
          </a:p>
        </p:txBody>
      </p:sp>
    </p:spTree>
    <p:extLst>
      <p:ext uri="{BB962C8B-B14F-4D97-AF65-F5344CB8AC3E}">
        <p14:creationId xmlns:p14="http://schemas.microsoft.com/office/powerpoint/2010/main" val="151890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8/25/2025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8/25/2025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8/25/2025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8/25/2025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8/25/2025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8/25/2025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8/25/2025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8/25/2025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8/25/2025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8/25/2025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8/25/2025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8/25/2025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musicandcomputersbook.com/chapter3/03_01.ph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inyurl.com/AML441-L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8.png"/><Relationship Id="rId3" Type="http://schemas.openxmlformats.org/officeDocument/2006/relationships/image" Target="../media/image30.png"/><Relationship Id="rId7" Type="http://schemas.openxmlformats.org/officeDocument/2006/relationships/image" Target="../media/image28.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inyurl.com/AML441-L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inyurl.com/AML441-L2"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8174735" y="640081"/>
            <a:ext cx="3377183" cy="3708895"/>
          </a:xfrm>
          <a:noFill/>
        </p:spPr>
        <p:txBody>
          <a:bodyPr>
            <a:normAutofit/>
          </a:bodyPr>
          <a:lstStyle/>
          <a:p>
            <a:pPr algn="l"/>
            <a:r>
              <a:rPr lang="en-US" sz="4400" dirty="0">
                <a:solidFill>
                  <a:schemeClr val="bg1">
                    <a:lumMod val="95000"/>
                  </a:schemeClr>
                </a:solidFill>
              </a:rPr>
              <a:t>K-Nearest Neighbor</a:t>
            </a: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8174735" y="4571999"/>
            <a:ext cx="3377184" cy="1645921"/>
          </a:xfrm>
          <a:noFill/>
        </p:spPr>
        <p:txBody>
          <a:bodyPr>
            <a:normAutofit/>
          </a:bodyPr>
          <a:lstStyle/>
          <a:p>
            <a:pPr algn="l"/>
            <a:r>
              <a:rPr lang="en-US" sz="2000" dirty="0">
                <a:solidFill>
                  <a:schemeClr val="bg1">
                    <a:lumMod val="95000"/>
                  </a:schemeClr>
                </a:solidFill>
              </a:rPr>
              <a:t>Applied Machine Learning</a:t>
            </a:r>
            <a:br>
              <a:rPr lang="en-US" sz="2000" dirty="0">
                <a:solidFill>
                  <a:schemeClr val="bg1">
                    <a:lumMod val="95000"/>
                  </a:schemeClr>
                </a:solidFill>
              </a:rPr>
            </a:br>
            <a:r>
              <a:rPr lang="en-US" sz="2000" dirty="0">
                <a:solidFill>
                  <a:schemeClr val="bg1">
                    <a:lumMod val="95000"/>
                  </a:schemeClr>
                </a:solidFill>
              </a:rPr>
              <a:t>Derek Hoiem</a:t>
            </a:r>
          </a:p>
        </p:txBody>
      </p:sp>
      <p:pic>
        <p:nvPicPr>
          <p:cNvPr id="8" name="Picture 7" descr="A picture containing indoor, group, lined, line&#10;&#10;Description automatically generated">
            <a:extLst>
              <a:ext uri="{FF2B5EF4-FFF2-40B4-BE49-F238E27FC236}">
                <a16:creationId xmlns:a16="http://schemas.microsoft.com/office/drawing/2014/main" id="{0DAD3A67-17B7-4DB2-62A7-3FC5EB72C815}"/>
              </a:ext>
            </a:extLst>
          </p:cNvPr>
          <p:cNvPicPr>
            <a:picLocks noChangeAspect="1"/>
          </p:cNvPicPr>
          <p:nvPr/>
        </p:nvPicPr>
        <p:blipFill rotWithShape="1">
          <a:blip r:embed="rId3">
            <a:extLst>
              <a:ext uri="{28A0092B-C50C-407E-A947-70E740481C1C}">
                <a14:useLocalDpi xmlns:a14="http://schemas.microsoft.com/office/drawing/2010/main" val="0"/>
              </a:ext>
            </a:extLst>
          </a:blip>
          <a:srcRect t="8980" r="2" b="2"/>
          <a:stretch/>
        </p:blipFill>
        <p:spPr>
          <a:xfrm>
            <a:off x="20" y="10"/>
            <a:ext cx="7534636" cy="6857990"/>
          </a:xfrm>
          <a:prstGeom prst="rect">
            <a:avLst/>
          </a:prstGeom>
        </p:spPr>
      </p:pic>
      <p:sp>
        <p:nvSpPr>
          <p:cNvPr id="10" name="TextBox 9">
            <a:extLst>
              <a:ext uri="{FF2B5EF4-FFF2-40B4-BE49-F238E27FC236}">
                <a16:creationId xmlns:a16="http://schemas.microsoft.com/office/drawing/2014/main" id="{7505388E-9844-B90B-A930-CB2EA1FE2DD7}"/>
              </a:ext>
            </a:extLst>
          </p:cNvPr>
          <p:cNvSpPr txBox="1"/>
          <p:nvPr/>
        </p:nvSpPr>
        <p:spPr>
          <a:xfrm>
            <a:off x="7501153" y="6579531"/>
            <a:ext cx="673582" cy="307777"/>
          </a:xfrm>
          <a:prstGeom prst="rect">
            <a:avLst/>
          </a:prstGeom>
          <a:noFill/>
        </p:spPr>
        <p:txBody>
          <a:bodyPr wrap="none" rtlCol="0">
            <a:spAutoFit/>
          </a:bodyPr>
          <a:lstStyle/>
          <a:p>
            <a:r>
              <a:rPr lang="en-US" sz="1400" dirty="0">
                <a:solidFill>
                  <a:schemeClr val="bg1">
                    <a:lumMod val="95000"/>
                  </a:schemeClr>
                </a:solidFill>
              </a:rPr>
              <a:t>Dall-E</a:t>
            </a:r>
          </a:p>
        </p:txBody>
      </p:sp>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5524-15F4-3E84-430E-653C448413F3}"/>
              </a:ext>
            </a:extLst>
          </p:cNvPr>
          <p:cNvSpPr>
            <a:spLocks noGrp="1"/>
          </p:cNvSpPr>
          <p:nvPr>
            <p:ph type="title"/>
          </p:nvPr>
        </p:nvSpPr>
        <p:spPr>
          <a:xfrm>
            <a:off x="609600" y="152400"/>
            <a:ext cx="10972800" cy="914400"/>
          </a:xfrm>
        </p:spPr>
        <p:txBody>
          <a:bodyPr>
            <a:normAutofit fontScale="90000"/>
          </a:bodyPr>
          <a:lstStyle/>
          <a:p>
            <a:r>
              <a:rPr lang="en-US" dirty="0"/>
              <a:t>Sometimes, we can transform the data while preserving much or all of the information</a:t>
            </a:r>
          </a:p>
        </p:txBody>
      </p:sp>
      <p:sp>
        <p:nvSpPr>
          <p:cNvPr id="3" name="Content Placeholder 2">
            <a:extLst>
              <a:ext uri="{FF2B5EF4-FFF2-40B4-BE49-F238E27FC236}">
                <a16:creationId xmlns:a16="http://schemas.microsoft.com/office/drawing/2014/main" id="{6FBC94FB-07BE-4BD7-1C05-74A75E507F2C}"/>
              </a:ext>
            </a:extLst>
          </p:cNvPr>
          <p:cNvSpPr>
            <a:spLocks noGrp="1"/>
          </p:cNvSpPr>
          <p:nvPr>
            <p:ph idx="1"/>
          </p:nvPr>
        </p:nvSpPr>
        <p:spPr/>
        <p:txBody>
          <a:bodyPr/>
          <a:lstStyle/>
          <a:p>
            <a:endParaRPr lang="en-US" dirty="0"/>
          </a:p>
          <a:p>
            <a:r>
              <a:rPr lang="en-US" dirty="0"/>
              <a:t>Resize an image</a:t>
            </a:r>
          </a:p>
          <a:p>
            <a:endParaRPr lang="en-US" dirty="0"/>
          </a:p>
          <a:p>
            <a:r>
              <a:rPr lang="en-US" dirty="0"/>
              <a:t>Rephrase a paragraph</a:t>
            </a:r>
          </a:p>
          <a:p>
            <a:endParaRPr lang="en-US" dirty="0"/>
          </a:p>
          <a:p>
            <a:r>
              <a:rPr lang="en-US" dirty="0"/>
              <a:t>1.5x an audio book </a:t>
            </a:r>
          </a:p>
          <a:p>
            <a:endParaRPr lang="en-US" dirty="0"/>
          </a:p>
        </p:txBody>
      </p:sp>
    </p:spTree>
    <p:extLst>
      <p:ext uri="{BB962C8B-B14F-4D97-AF65-F5344CB8AC3E}">
        <p14:creationId xmlns:p14="http://schemas.microsoft.com/office/powerpoint/2010/main" val="3824326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5524-15F4-3E84-430E-653C448413F3}"/>
              </a:ext>
            </a:extLst>
          </p:cNvPr>
          <p:cNvSpPr>
            <a:spLocks noGrp="1"/>
          </p:cNvSpPr>
          <p:nvPr>
            <p:ph type="title"/>
          </p:nvPr>
        </p:nvSpPr>
        <p:spPr>
          <a:xfrm>
            <a:off x="609600" y="274637"/>
            <a:ext cx="10972800" cy="914400"/>
          </a:xfrm>
        </p:spPr>
        <p:txBody>
          <a:bodyPr>
            <a:normAutofit fontScale="90000"/>
          </a:bodyPr>
          <a:lstStyle/>
          <a:p>
            <a:r>
              <a:rPr lang="en-US" dirty="0"/>
              <a:t>Sometimes, we can even transform the data so that it is more informative (to humans)</a:t>
            </a:r>
          </a:p>
        </p:txBody>
      </p:sp>
      <p:sp>
        <p:nvSpPr>
          <p:cNvPr id="3" name="Content Placeholder 2">
            <a:extLst>
              <a:ext uri="{FF2B5EF4-FFF2-40B4-BE49-F238E27FC236}">
                <a16:creationId xmlns:a16="http://schemas.microsoft.com/office/drawing/2014/main" id="{6FBC94FB-07BE-4BD7-1C05-74A75E507F2C}"/>
              </a:ext>
            </a:extLst>
          </p:cNvPr>
          <p:cNvSpPr>
            <a:spLocks noGrp="1"/>
          </p:cNvSpPr>
          <p:nvPr>
            <p:ph idx="1"/>
          </p:nvPr>
        </p:nvSpPr>
        <p:spPr/>
        <p:txBody>
          <a:bodyPr>
            <a:normAutofit lnSpcReduction="10000"/>
          </a:bodyPr>
          <a:lstStyle/>
          <a:p>
            <a:endParaRPr lang="en-US" dirty="0"/>
          </a:p>
          <a:p>
            <a:r>
              <a:rPr lang="en-US" dirty="0"/>
              <a:t>Perform denoising on an image</a:t>
            </a:r>
          </a:p>
          <a:p>
            <a:endParaRPr lang="en-US" dirty="0"/>
          </a:p>
          <a:p>
            <a:r>
              <a:rPr lang="en-US" dirty="0"/>
              <a:t>Identify key points and insights in a document</a:t>
            </a:r>
          </a:p>
          <a:p>
            <a:endParaRPr lang="en-US" dirty="0"/>
          </a:p>
          <a:p>
            <a:r>
              <a:rPr lang="en-US" dirty="0"/>
              <a:t>Remove background noise from audio</a:t>
            </a:r>
          </a:p>
          <a:p>
            <a:endParaRPr lang="en-US" dirty="0"/>
          </a:p>
          <a:p>
            <a:r>
              <a:rPr lang="en-US" dirty="0"/>
              <a:t>None of these operations add information to the data, but they re-organize and/or remove distracting information</a:t>
            </a:r>
          </a:p>
          <a:p>
            <a:endParaRPr lang="en-US" dirty="0"/>
          </a:p>
        </p:txBody>
      </p:sp>
    </p:spTree>
    <p:extLst>
      <p:ext uri="{BB962C8B-B14F-4D97-AF65-F5344CB8AC3E}">
        <p14:creationId xmlns:p14="http://schemas.microsoft.com/office/powerpoint/2010/main" val="87619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CF5D-A255-2E65-873C-35A2E84772F5}"/>
              </a:ext>
            </a:extLst>
          </p:cNvPr>
          <p:cNvSpPr>
            <a:spLocks noGrp="1"/>
          </p:cNvSpPr>
          <p:nvPr>
            <p:ph type="title"/>
          </p:nvPr>
        </p:nvSpPr>
        <p:spPr/>
        <p:txBody>
          <a:bodyPr/>
          <a:lstStyle/>
          <a:p>
            <a:r>
              <a:rPr lang="en-US" dirty="0"/>
              <a:t>In computers, data are numbers</a:t>
            </a:r>
          </a:p>
        </p:txBody>
      </p:sp>
      <p:sp>
        <p:nvSpPr>
          <p:cNvPr id="25" name="Content Placeholder 24">
            <a:extLst>
              <a:ext uri="{FF2B5EF4-FFF2-40B4-BE49-F238E27FC236}">
                <a16:creationId xmlns:a16="http://schemas.microsoft.com/office/drawing/2014/main" id="{9F7D13A0-39DF-25D7-8609-ED2199C4770C}"/>
              </a:ext>
            </a:extLst>
          </p:cNvPr>
          <p:cNvSpPr>
            <a:spLocks noGrp="1"/>
          </p:cNvSpPr>
          <p:nvPr>
            <p:ph idx="1"/>
          </p:nvPr>
        </p:nvSpPr>
        <p:spPr/>
        <p:txBody>
          <a:bodyPr/>
          <a:lstStyle/>
          <a:p>
            <a:endParaRPr lang="en-US" dirty="0"/>
          </a:p>
          <a:p>
            <a:r>
              <a:rPr lang="en-US" dirty="0"/>
              <a:t>The numbers do not “mean” anything by themselves</a:t>
            </a:r>
          </a:p>
          <a:p>
            <a:endParaRPr lang="en-US" dirty="0"/>
          </a:p>
          <a:p>
            <a:r>
              <a:rPr lang="en-US" dirty="0"/>
              <a:t>The meaning comes from the way the numbers were produced and how they relate to each other</a:t>
            </a:r>
          </a:p>
          <a:p>
            <a:endParaRPr lang="en-US" dirty="0"/>
          </a:p>
          <a:p>
            <a:r>
              <a:rPr lang="en-US" dirty="0"/>
              <a:t>The meaning can be contained in each number by itself, or commonly by patterns in groups of numbers</a:t>
            </a:r>
          </a:p>
        </p:txBody>
      </p:sp>
    </p:spTree>
    <p:extLst>
      <p:ext uri="{BB962C8B-B14F-4D97-AF65-F5344CB8AC3E}">
        <p14:creationId xmlns:p14="http://schemas.microsoft.com/office/powerpoint/2010/main" val="207351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5524-15F4-3E84-430E-653C448413F3}"/>
              </a:ext>
            </a:extLst>
          </p:cNvPr>
          <p:cNvSpPr>
            <a:spLocks noGrp="1"/>
          </p:cNvSpPr>
          <p:nvPr>
            <p:ph type="title"/>
          </p:nvPr>
        </p:nvSpPr>
        <p:spPr>
          <a:xfrm>
            <a:off x="609600" y="152400"/>
            <a:ext cx="10972800" cy="914400"/>
          </a:xfrm>
        </p:spPr>
        <p:txBody>
          <a:bodyPr>
            <a:normAutofit fontScale="90000"/>
          </a:bodyPr>
          <a:lstStyle/>
          <a:p>
            <a:r>
              <a:rPr lang="en-US" dirty="0"/>
              <a:t>We can transform the data while preserving much or all of the information</a:t>
            </a:r>
          </a:p>
        </p:txBody>
      </p:sp>
      <p:sp>
        <p:nvSpPr>
          <p:cNvPr id="3" name="Content Placeholder 2">
            <a:extLst>
              <a:ext uri="{FF2B5EF4-FFF2-40B4-BE49-F238E27FC236}">
                <a16:creationId xmlns:a16="http://schemas.microsoft.com/office/drawing/2014/main" id="{6FBC94FB-07BE-4BD7-1C05-74A75E507F2C}"/>
              </a:ext>
            </a:extLst>
          </p:cNvPr>
          <p:cNvSpPr>
            <a:spLocks noGrp="1"/>
          </p:cNvSpPr>
          <p:nvPr>
            <p:ph idx="1"/>
          </p:nvPr>
        </p:nvSpPr>
        <p:spPr/>
        <p:txBody>
          <a:bodyPr/>
          <a:lstStyle/>
          <a:p>
            <a:endParaRPr lang="en-US" dirty="0"/>
          </a:p>
          <a:p>
            <a:r>
              <a:rPr lang="en-US" dirty="0"/>
              <a:t>Add or multiply by a constant value</a:t>
            </a:r>
          </a:p>
          <a:p>
            <a:endParaRPr lang="en-US" dirty="0"/>
          </a:p>
          <a:p>
            <a:r>
              <a:rPr lang="en-US" dirty="0"/>
              <a:t>Represent as a 16-bit or 32-bit float or integer</a:t>
            </a:r>
          </a:p>
          <a:p>
            <a:endParaRPr lang="en-US" dirty="0"/>
          </a:p>
          <a:p>
            <a:r>
              <a:rPr lang="en-US" dirty="0"/>
              <a:t>Compress a document, or store in a different file format</a:t>
            </a:r>
          </a:p>
          <a:p>
            <a:endParaRPr lang="en-US" dirty="0"/>
          </a:p>
        </p:txBody>
      </p:sp>
    </p:spTree>
    <p:extLst>
      <p:ext uri="{BB962C8B-B14F-4D97-AF65-F5344CB8AC3E}">
        <p14:creationId xmlns:p14="http://schemas.microsoft.com/office/powerpoint/2010/main" val="1049593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5524-15F4-3E84-430E-653C448413F3}"/>
              </a:ext>
            </a:extLst>
          </p:cNvPr>
          <p:cNvSpPr>
            <a:spLocks noGrp="1"/>
          </p:cNvSpPr>
          <p:nvPr>
            <p:ph type="title"/>
          </p:nvPr>
        </p:nvSpPr>
        <p:spPr>
          <a:xfrm>
            <a:off x="608682" y="381000"/>
            <a:ext cx="10972800" cy="914400"/>
          </a:xfrm>
        </p:spPr>
        <p:txBody>
          <a:bodyPr>
            <a:normAutofit fontScale="90000"/>
          </a:bodyPr>
          <a:lstStyle/>
          <a:p>
            <a:r>
              <a:rPr lang="en-US" dirty="0"/>
              <a:t>Sometimes, we can even transform the data so that it is more informative (i.e. simple comparisons are more effective)</a:t>
            </a:r>
          </a:p>
        </p:txBody>
      </p:sp>
      <p:sp>
        <p:nvSpPr>
          <p:cNvPr id="3" name="Content Placeholder 2">
            <a:extLst>
              <a:ext uri="{FF2B5EF4-FFF2-40B4-BE49-F238E27FC236}">
                <a16:creationId xmlns:a16="http://schemas.microsoft.com/office/drawing/2014/main" id="{6FBC94FB-07BE-4BD7-1C05-74A75E507F2C}"/>
              </a:ext>
            </a:extLst>
          </p:cNvPr>
          <p:cNvSpPr>
            <a:spLocks noGrp="1"/>
          </p:cNvSpPr>
          <p:nvPr>
            <p:ph idx="1"/>
          </p:nvPr>
        </p:nvSpPr>
        <p:spPr>
          <a:xfrm>
            <a:off x="608682" y="1634302"/>
            <a:ext cx="10972800" cy="5135563"/>
          </a:xfrm>
        </p:spPr>
        <p:txBody>
          <a:bodyPr>
            <a:normAutofit lnSpcReduction="10000"/>
          </a:bodyPr>
          <a:lstStyle/>
          <a:p>
            <a:endParaRPr lang="en-US" dirty="0"/>
          </a:p>
          <a:p>
            <a:r>
              <a:rPr lang="en-US" dirty="0"/>
              <a:t>Center and rescale images of digits so they are easier to compare to each other</a:t>
            </a:r>
          </a:p>
          <a:p>
            <a:endParaRPr lang="en-US" dirty="0"/>
          </a:p>
          <a:p>
            <a:r>
              <a:rPr lang="en-US" dirty="0"/>
              <a:t>Normalize (subtract means and divide by standard deviations) cancer cell measurements to make simple similarity measures better reflect malignancy</a:t>
            </a:r>
          </a:p>
          <a:p>
            <a:endParaRPr lang="en-US" dirty="0"/>
          </a:p>
          <a:p>
            <a:r>
              <a:rPr lang="en-US" dirty="0"/>
              <a:t>Select features or create new ones out of combinations of inputs</a:t>
            </a:r>
          </a:p>
          <a:p>
            <a:endParaRPr lang="en-US" dirty="0"/>
          </a:p>
        </p:txBody>
      </p:sp>
    </p:spTree>
    <p:extLst>
      <p:ext uri="{BB962C8B-B14F-4D97-AF65-F5344CB8AC3E}">
        <p14:creationId xmlns:p14="http://schemas.microsoft.com/office/powerpoint/2010/main" val="3481192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CF5D-A255-2E65-873C-35A2E84772F5}"/>
              </a:ext>
            </a:extLst>
          </p:cNvPr>
          <p:cNvSpPr>
            <a:spLocks noGrp="1"/>
          </p:cNvSpPr>
          <p:nvPr>
            <p:ph type="title"/>
          </p:nvPr>
        </p:nvSpPr>
        <p:spPr/>
        <p:txBody>
          <a:bodyPr>
            <a:normAutofit fontScale="90000"/>
          </a:bodyPr>
          <a:lstStyle/>
          <a:p>
            <a:r>
              <a:rPr lang="en-US" dirty="0"/>
              <a:t>Images can be represented as 3D matrices (row, col, color)</a:t>
            </a:r>
          </a:p>
        </p:txBody>
      </p:sp>
      <p:pic>
        <p:nvPicPr>
          <p:cNvPr id="13" name="Picture 12">
            <a:extLst>
              <a:ext uri="{FF2B5EF4-FFF2-40B4-BE49-F238E27FC236}">
                <a16:creationId xmlns:a16="http://schemas.microsoft.com/office/drawing/2014/main" id="{A91A62AC-8966-A927-3228-0D6B382A46D2}"/>
              </a:ext>
            </a:extLst>
          </p:cNvPr>
          <p:cNvPicPr>
            <a:picLocks noChangeAspect="1"/>
          </p:cNvPicPr>
          <p:nvPr/>
        </p:nvPicPr>
        <p:blipFill>
          <a:blip r:embed="rId2"/>
          <a:stretch>
            <a:fillRect/>
          </a:stretch>
        </p:blipFill>
        <p:spPr>
          <a:xfrm>
            <a:off x="381000" y="2501381"/>
            <a:ext cx="4818555" cy="3074437"/>
          </a:xfrm>
          <a:prstGeom prst="rect">
            <a:avLst/>
          </a:prstGeom>
        </p:spPr>
      </p:pic>
      <p:pic>
        <p:nvPicPr>
          <p:cNvPr id="24" name="Picture 23">
            <a:extLst>
              <a:ext uri="{FF2B5EF4-FFF2-40B4-BE49-F238E27FC236}">
                <a16:creationId xmlns:a16="http://schemas.microsoft.com/office/drawing/2014/main" id="{EB263C39-F740-D337-11B9-4B00067E9E48}"/>
              </a:ext>
            </a:extLst>
          </p:cNvPr>
          <p:cNvPicPr>
            <a:picLocks noChangeAspect="1"/>
          </p:cNvPicPr>
          <p:nvPr/>
        </p:nvPicPr>
        <p:blipFill>
          <a:blip r:embed="rId3"/>
          <a:stretch>
            <a:fillRect/>
          </a:stretch>
        </p:blipFill>
        <p:spPr>
          <a:xfrm>
            <a:off x="5334000" y="2501381"/>
            <a:ext cx="6730668" cy="3074437"/>
          </a:xfrm>
          <a:prstGeom prst="rect">
            <a:avLst/>
          </a:prstGeom>
        </p:spPr>
      </p:pic>
    </p:spTree>
    <p:extLst>
      <p:ext uri="{BB962C8B-B14F-4D97-AF65-F5344CB8AC3E}">
        <p14:creationId xmlns:p14="http://schemas.microsoft.com/office/powerpoint/2010/main" val="3866371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E5FD-8AE6-10D3-B610-A328C58DBE84}"/>
              </a:ext>
            </a:extLst>
          </p:cNvPr>
          <p:cNvSpPr>
            <a:spLocks noGrp="1"/>
          </p:cNvSpPr>
          <p:nvPr>
            <p:ph type="title"/>
          </p:nvPr>
        </p:nvSpPr>
        <p:spPr>
          <a:xfrm>
            <a:off x="609600" y="133309"/>
            <a:ext cx="10972800" cy="914400"/>
          </a:xfrm>
        </p:spPr>
        <p:txBody>
          <a:bodyPr>
            <a:normAutofit fontScale="90000"/>
          </a:bodyPr>
          <a:lstStyle/>
          <a:p>
            <a:r>
              <a:rPr lang="en-US" dirty="0"/>
              <a:t>We can change the structure of data to make it easier to process</a:t>
            </a:r>
          </a:p>
        </p:txBody>
      </p:sp>
      <p:sp>
        <p:nvSpPr>
          <p:cNvPr id="3" name="Content Placeholder 2">
            <a:extLst>
              <a:ext uri="{FF2B5EF4-FFF2-40B4-BE49-F238E27FC236}">
                <a16:creationId xmlns:a16="http://schemas.microsoft.com/office/drawing/2014/main" id="{27B1CE44-15F6-D566-EC92-13316799EEFE}"/>
              </a:ext>
            </a:extLst>
          </p:cNvPr>
          <p:cNvSpPr>
            <a:spLocks noGrp="1"/>
          </p:cNvSpPr>
          <p:nvPr>
            <p:ph idx="1"/>
          </p:nvPr>
        </p:nvSpPr>
        <p:spPr>
          <a:xfrm>
            <a:off x="609600" y="4724400"/>
            <a:ext cx="6447229" cy="1981200"/>
          </a:xfrm>
        </p:spPr>
        <p:txBody>
          <a:bodyPr>
            <a:normAutofit/>
          </a:bodyPr>
          <a:lstStyle/>
          <a:p>
            <a:pPr marL="0" indent="0">
              <a:buNone/>
            </a:pPr>
            <a:endParaRPr lang="en-US" dirty="0"/>
          </a:p>
          <a:p>
            <a:pPr marL="0" indent="0">
              <a:buNone/>
            </a:pPr>
            <a:r>
              <a:rPr lang="en-US" dirty="0"/>
              <a:t>This does not change the information in the data.</a:t>
            </a:r>
          </a:p>
        </p:txBody>
      </p:sp>
      <p:graphicFrame>
        <p:nvGraphicFramePr>
          <p:cNvPr id="4" name="Table 3">
            <a:extLst>
              <a:ext uri="{FF2B5EF4-FFF2-40B4-BE49-F238E27FC236}">
                <a16:creationId xmlns:a16="http://schemas.microsoft.com/office/drawing/2014/main" id="{04A97C82-A831-3B9F-0432-C2F7DA8CD78C}"/>
              </a:ext>
            </a:extLst>
          </p:cNvPr>
          <p:cNvGraphicFramePr>
            <a:graphicFrameLocks noGrp="1"/>
          </p:cNvGraphicFramePr>
          <p:nvPr/>
        </p:nvGraphicFramePr>
        <p:xfrm>
          <a:off x="2196028" y="1553442"/>
          <a:ext cx="4889500" cy="2095500"/>
        </p:xfrm>
        <a:graphic>
          <a:graphicData uri="http://schemas.openxmlformats.org/drawingml/2006/table">
            <a:tbl>
              <a:tblPr/>
              <a:tblGrid>
                <a:gridCol w="444500">
                  <a:extLst>
                    <a:ext uri="{9D8B030D-6E8A-4147-A177-3AD203B41FA5}">
                      <a16:colId xmlns:a16="http://schemas.microsoft.com/office/drawing/2014/main" val="20000"/>
                    </a:ext>
                  </a:extLst>
                </a:gridCol>
                <a:gridCol w="444500">
                  <a:extLst>
                    <a:ext uri="{9D8B030D-6E8A-4147-A177-3AD203B41FA5}">
                      <a16:colId xmlns:a16="http://schemas.microsoft.com/office/drawing/2014/main" val="20001"/>
                    </a:ext>
                  </a:extLst>
                </a:gridCol>
                <a:gridCol w="444500">
                  <a:extLst>
                    <a:ext uri="{9D8B030D-6E8A-4147-A177-3AD203B41FA5}">
                      <a16:colId xmlns:a16="http://schemas.microsoft.com/office/drawing/2014/main" val="20002"/>
                    </a:ext>
                  </a:extLst>
                </a:gridCol>
                <a:gridCol w="444500">
                  <a:extLst>
                    <a:ext uri="{9D8B030D-6E8A-4147-A177-3AD203B41FA5}">
                      <a16:colId xmlns:a16="http://schemas.microsoft.com/office/drawing/2014/main" val="20003"/>
                    </a:ext>
                  </a:extLst>
                </a:gridCol>
                <a:gridCol w="444500">
                  <a:extLst>
                    <a:ext uri="{9D8B030D-6E8A-4147-A177-3AD203B41FA5}">
                      <a16:colId xmlns:a16="http://schemas.microsoft.com/office/drawing/2014/main" val="20004"/>
                    </a:ext>
                  </a:extLst>
                </a:gridCol>
                <a:gridCol w="444500">
                  <a:extLst>
                    <a:ext uri="{9D8B030D-6E8A-4147-A177-3AD203B41FA5}">
                      <a16:colId xmlns:a16="http://schemas.microsoft.com/office/drawing/2014/main" val="20005"/>
                    </a:ext>
                  </a:extLst>
                </a:gridCol>
                <a:gridCol w="444500">
                  <a:extLst>
                    <a:ext uri="{9D8B030D-6E8A-4147-A177-3AD203B41FA5}">
                      <a16:colId xmlns:a16="http://schemas.microsoft.com/office/drawing/2014/main" val="20006"/>
                    </a:ext>
                  </a:extLst>
                </a:gridCol>
                <a:gridCol w="444500">
                  <a:extLst>
                    <a:ext uri="{9D8B030D-6E8A-4147-A177-3AD203B41FA5}">
                      <a16:colId xmlns:a16="http://schemas.microsoft.com/office/drawing/2014/main" val="20007"/>
                    </a:ext>
                  </a:extLst>
                </a:gridCol>
                <a:gridCol w="444500">
                  <a:extLst>
                    <a:ext uri="{9D8B030D-6E8A-4147-A177-3AD203B41FA5}">
                      <a16:colId xmlns:a16="http://schemas.microsoft.com/office/drawing/2014/main" val="20008"/>
                    </a:ext>
                  </a:extLst>
                </a:gridCol>
                <a:gridCol w="444500">
                  <a:extLst>
                    <a:ext uri="{9D8B030D-6E8A-4147-A177-3AD203B41FA5}">
                      <a16:colId xmlns:a16="http://schemas.microsoft.com/office/drawing/2014/main" val="20009"/>
                    </a:ext>
                  </a:extLst>
                </a:gridCol>
                <a:gridCol w="444500">
                  <a:extLst>
                    <a:ext uri="{9D8B030D-6E8A-4147-A177-3AD203B41FA5}">
                      <a16:colId xmlns:a16="http://schemas.microsoft.com/office/drawing/2014/main" val="20010"/>
                    </a:ext>
                  </a:extLst>
                </a:gridCol>
              </a:tblGrid>
              <a:tr h="190500">
                <a:tc>
                  <a:txBody>
                    <a:bodyPr/>
                    <a:lstStyle/>
                    <a:p>
                      <a:pPr algn="ctr" fontAlgn="b"/>
                      <a:r>
                        <a:rPr lang="en-US" sz="1100" b="0" i="0" u="none" strike="noStrike" dirty="0">
                          <a:solidFill>
                            <a:srgbClr val="000000"/>
                          </a:solidFill>
                          <a:latin typeface="Calibri"/>
                        </a:rPr>
                        <a:t>0.92</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0.99</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0500">
                <a:tc>
                  <a:txBody>
                    <a:bodyPr/>
                    <a:lstStyle/>
                    <a:p>
                      <a:pPr algn="ctr" fontAlgn="b"/>
                      <a:r>
                        <a:rPr lang="en-US" sz="1100" b="0" i="0" u="none" strike="noStrike" dirty="0">
                          <a:solidFill>
                            <a:srgbClr val="000000"/>
                          </a:solidFill>
                          <a:latin typeface="Calibri"/>
                        </a:rPr>
                        <a:t>0.95</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0500">
                <a:tc>
                  <a:txBody>
                    <a:bodyPr/>
                    <a:lstStyle/>
                    <a:p>
                      <a:pPr algn="ctr" fontAlgn="b"/>
                      <a:r>
                        <a:rPr lang="en-US" sz="1100" b="0" i="0" u="none" strike="noStrike" dirty="0">
                          <a:solidFill>
                            <a:srgbClr val="000000"/>
                          </a:solidFill>
                          <a:latin typeface="Calibri"/>
                        </a:rPr>
                        <a:t>0.89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0500">
                <a:tc>
                  <a:txBody>
                    <a:bodyPr/>
                    <a:lstStyle/>
                    <a:p>
                      <a:pPr algn="ctr" fontAlgn="b"/>
                      <a:r>
                        <a:rPr lang="en-US" sz="1100" b="0" i="0" u="none" strike="noStrike">
                          <a:solidFill>
                            <a:srgbClr val="000000"/>
                          </a:solidFill>
                          <a:latin typeface="Calibri"/>
                        </a:rPr>
                        <a:t>0.96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0.95</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0500">
                <a:tc>
                  <a:txBody>
                    <a:bodyPr/>
                    <a:lstStyle/>
                    <a:p>
                      <a:pPr algn="ctr" fontAlgn="b"/>
                      <a:r>
                        <a:rPr lang="en-US" sz="1100" b="0" i="0" u="none" strike="noStrike">
                          <a:solidFill>
                            <a:srgbClr val="000000"/>
                          </a:solidFill>
                          <a:latin typeface="Calibri"/>
                        </a:rPr>
                        <a:t>0.71</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0.85</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0500">
                <a:tc>
                  <a:txBody>
                    <a:bodyPr/>
                    <a:lstStyle/>
                    <a:p>
                      <a:pPr algn="ctr" fontAlgn="b"/>
                      <a:r>
                        <a:rPr lang="en-US" sz="1100" b="0" i="0" u="none" strike="noStrike" dirty="0">
                          <a:solidFill>
                            <a:srgbClr val="000000"/>
                          </a:solidFill>
                          <a:latin typeface="Calibri"/>
                        </a:rPr>
                        <a:t>0.49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0.33</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0500">
                <a:tc>
                  <a:txBody>
                    <a:bodyPr/>
                    <a:lstStyle/>
                    <a:p>
                      <a:pPr algn="ctr" fontAlgn="b"/>
                      <a:r>
                        <a:rPr lang="en-US" sz="1100" b="0" i="0" u="none" strike="noStrike" dirty="0">
                          <a:solidFill>
                            <a:srgbClr val="000000"/>
                          </a:solidFill>
                          <a:latin typeface="Calibri"/>
                        </a:rPr>
                        <a:t>0.86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0.74</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0500">
                <a:tc>
                  <a:txBody>
                    <a:bodyPr/>
                    <a:lstStyle/>
                    <a:p>
                      <a:pPr algn="ctr" fontAlgn="b"/>
                      <a:r>
                        <a:rPr lang="en-US" sz="1100" b="0" i="0" u="none" strike="noStrike" dirty="0">
                          <a:solidFill>
                            <a:srgbClr val="000000"/>
                          </a:solidFill>
                          <a:latin typeface="Calibri"/>
                        </a:rPr>
                        <a:t>0.96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0500">
                <a:tc>
                  <a:txBody>
                    <a:bodyPr/>
                    <a:lstStyle/>
                    <a:p>
                      <a:pPr algn="ctr" fontAlgn="b"/>
                      <a:r>
                        <a:rPr lang="en-US" sz="1100" b="0" i="0" u="none" strike="noStrike" dirty="0">
                          <a:solidFill>
                            <a:srgbClr val="000000"/>
                          </a:solidFill>
                          <a:latin typeface="Calibri"/>
                        </a:rPr>
                        <a:t>0.69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0.99</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0500">
                <a:tc>
                  <a:txBody>
                    <a:bodyPr/>
                    <a:lstStyle/>
                    <a:p>
                      <a:pPr algn="ctr" fontAlgn="b"/>
                      <a:r>
                        <a:rPr lang="en-US" sz="1100" b="0" i="0" u="none" strike="noStrike" dirty="0">
                          <a:solidFill>
                            <a:srgbClr val="000000"/>
                          </a:solidFill>
                          <a:latin typeface="Calibri"/>
                        </a:rPr>
                        <a:t>0.79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0500">
                <a:tc>
                  <a:txBody>
                    <a:bodyPr/>
                    <a:lstStyle/>
                    <a:p>
                      <a:pPr algn="ctr" fontAlgn="b"/>
                      <a:r>
                        <a:rPr lang="en-US" sz="1100" b="0" i="0" u="none" strike="noStrike" dirty="0">
                          <a:solidFill>
                            <a:srgbClr val="000000"/>
                          </a:solidFill>
                          <a:latin typeface="Calibri"/>
                        </a:rPr>
                        <a:t>0.91</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47FB43E4-9EEA-E4F0-920A-048E43D5717D}"/>
              </a:ext>
            </a:extLst>
          </p:cNvPr>
          <p:cNvGraphicFramePr>
            <a:graphicFrameLocks noGrp="1"/>
          </p:cNvGraphicFramePr>
          <p:nvPr/>
        </p:nvGraphicFramePr>
        <p:xfrm>
          <a:off x="7736527" y="1553442"/>
          <a:ext cx="444500" cy="4572000"/>
        </p:xfrm>
        <a:graphic>
          <a:graphicData uri="http://schemas.openxmlformats.org/drawingml/2006/table">
            <a:tbl>
              <a:tblPr/>
              <a:tblGrid>
                <a:gridCol w="444500">
                  <a:extLst>
                    <a:ext uri="{9D8B030D-6E8A-4147-A177-3AD203B41FA5}">
                      <a16:colId xmlns:a16="http://schemas.microsoft.com/office/drawing/2014/main" val="2538251818"/>
                    </a:ext>
                  </a:extLst>
                </a:gridCol>
              </a:tblGrid>
              <a:tr h="190500">
                <a:tc>
                  <a:txBody>
                    <a:bodyPr/>
                    <a:lstStyle/>
                    <a:p>
                      <a:pPr algn="ctr" fontAlgn="b"/>
                      <a:r>
                        <a:rPr lang="en-US" sz="1100" b="0" i="0" u="none" strike="noStrike" dirty="0">
                          <a:solidFill>
                            <a:srgbClr val="000000"/>
                          </a:solidFill>
                          <a:latin typeface="Calibri"/>
                        </a:rPr>
                        <a:t>0.92</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7868655"/>
                  </a:ext>
                </a:extLst>
              </a:tr>
              <a:tr h="190500">
                <a:tc>
                  <a:txBody>
                    <a:bodyPr/>
                    <a:lstStyle/>
                    <a:p>
                      <a:pPr algn="ctr" fontAlgn="b"/>
                      <a:r>
                        <a:rPr lang="en-US" sz="1100" b="0" i="0" u="none" strike="noStrike" dirty="0">
                          <a:solidFill>
                            <a:srgbClr val="000000"/>
                          </a:solidFill>
                          <a:latin typeface="Calibri"/>
                        </a:rPr>
                        <a:t>0.95</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5934541"/>
                  </a:ext>
                </a:extLst>
              </a:tr>
              <a:tr h="190500">
                <a:tc>
                  <a:txBody>
                    <a:bodyPr/>
                    <a:lstStyle/>
                    <a:p>
                      <a:pPr algn="ctr" fontAlgn="b"/>
                      <a:r>
                        <a:rPr lang="en-US" sz="1100" b="0" i="0" u="none" strike="noStrike" dirty="0">
                          <a:solidFill>
                            <a:srgbClr val="000000"/>
                          </a:solidFill>
                          <a:latin typeface="Calibri"/>
                        </a:rPr>
                        <a:t>0.89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5235557"/>
                  </a:ext>
                </a:extLst>
              </a:tr>
              <a:tr h="190500">
                <a:tc>
                  <a:txBody>
                    <a:bodyPr/>
                    <a:lstStyle/>
                    <a:p>
                      <a:pPr algn="ctr" fontAlgn="b"/>
                      <a:r>
                        <a:rPr lang="en-US" sz="1100" b="0" i="0" u="none" strike="noStrike">
                          <a:solidFill>
                            <a:srgbClr val="000000"/>
                          </a:solidFill>
                          <a:latin typeface="Calibri"/>
                        </a:rPr>
                        <a:t>0.96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63712"/>
                  </a:ext>
                </a:extLst>
              </a:tr>
              <a:tr h="190500">
                <a:tc>
                  <a:txBody>
                    <a:bodyPr/>
                    <a:lstStyle/>
                    <a:p>
                      <a:pPr algn="ctr" fontAlgn="b"/>
                      <a:r>
                        <a:rPr lang="en-US" sz="1100" b="0" i="0" u="none" strike="noStrike" dirty="0">
                          <a:solidFill>
                            <a:srgbClr val="000000"/>
                          </a:solidFill>
                          <a:latin typeface="Calibri"/>
                        </a:rPr>
                        <a:t>0.71</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098491"/>
                  </a:ext>
                </a:extLst>
              </a:tr>
              <a:tr h="190500">
                <a:tc>
                  <a:txBody>
                    <a:bodyPr/>
                    <a:lstStyle/>
                    <a:p>
                      <a:pPr algn="ctr" fontAlgn="b"/>
                      <a:r>
                        <a:rPr lang="en-US" sz="1100" b="0" i="0" u="none" strike="noStrike" dirty="0">
                          <a:solidFill>
                            <a:srgbClr val="000000"/>
                          </a:solidFill>
                          <a:latin typeface="Calibri"/>
                        </a:rPr>
                        <a:t>0.49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8603315"/>
                  </a:ext>
                </a:extLst>
              </a:tr>
              <a:tr h="190500">
                <a:tc>
                  <a:txBody>
                    <a:bodyPr/>
                    <a:lstStyle/>
                    <a:p>
                      <a:pPr algn="ctr" fontAlgn="b"/>
                      <a:r>
                        <a:rPr lang="en-US" sz="1100" b="0" i="0" u="none" strike="noStrike" dirty="0">
                          <a:solidFill>
                            <a:srgbClr val="000000"/>
                          </a:solidFill>
                          <a:latin typeface="Calibri"/>
                        </a:rPr>
                        <a:t>0.86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6989100"/>
                  </a:ext>
                </a:extLst>
              </a:tr>
              <a:tr h="190500">
                <a:tc>
                  <a:txBody>
                    <a:bodyPr/>
                    <a:lstStyle/>
                    <a:p>
                      <a:pPr algn="ctr" fontAlgn="b"/>
                      <a:r>
                        <a:rPr lang="en-US" sz="1100" b="0" i="0" u="none" strike="noStrike" dirty="0">
                          <a:solidFill>
                            <a:srgbClr val="000000"/>
                          </a:solidFill>
                          <a:latin typeface="Calibri"/>
                        </a:rPr>
                        <a:t>0.96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686932"/>
                  </a:ext>
                </a:extLst>
              </a:tr>
              <a:tr h="190500">
                <a:tc>
                  <a:txBody>
                    <a:bodyPr/>
                    <a:lstStyle/>
                    <a:p>
                      <a:pPr algn="ctr" fontAlgn="b"/>
                      <a:r>
                        <a:rPr lang="en-US" sz="1100" b="0" i="0" u="none" strike="noStrike" dirty="0">
                          <a:solidFill>
                            <a:srgbClr val="000000"/>
                          </a:solidFill>
                          <a:latin typeface="Calibri"/>
                        </a:rPr>
                        <a:t>0.69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626236"/>
                  </a:ext>
                </a:extLst>
              </a:tr>
              <a:tr h="190500">
                <a:tc>
                  <a:txBody>
                    <a:bodyPr/>
                    <a:lstStyle/>
                    <a:p>
                      <a:pPr algn="ctr" fontAlgn="b"/>
                      <a:r>
                        <a:rPr lang="en-US" sz="1100" b="0" i="0" u="none" strike="noStrike" dirty="0">
                          <a:solidFill>
                            <a:srgbClr val="000000"/>
                          </a:solidFill>
                          <a:latin typeface="Calibri"/>
                        </a:rPr>
                        <a:t>0.79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8236981"/>
                  </a:ext>
                </a:extLst>
              </a:tr>
              <a:tr h="190500">
                <a:tc>
                  <a:txBody>
                    <a:bodyPr/>
                    <a:lstStyle/>
                    <a:p>
                      <a:pPr algn="ctr" fontAlgn="b"/>
                      <a:r>
                        <a:rPr lang="en-US" sz="1100" b="0" i="0" u="none" strike="noStrike" dirty="0">
                          <a:solidFill>
                            <a:srgbClr val="000000"/>
                          </a:solidFill>
                          <a:latin typeface="Calibri"/>
                        </a:rPr>
                        <a:t>0.91</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3203981"/>
                  </a:ext>
                </a:extLst>
              </a:tr>
              <a:tr h="190500">
                <a:tc>
                  <a:txBody>
                    <a:bodyPr/>
                    <a:lstStyle/>
                    <a:p>
                      <a:pPr algn="ctr" fontAlgn="b"/>
                      <a:r>
                        <a:rPr lang="en-US" sz="1100" b="0" i="0" u="none" strike="noStrike" dirty="0">
                          <a:solidFill>
                            <a:srgbClr val="000000"/>
                          </a:solidFill>
                          <a:latin typeface="Calibri"/>
                        </a:rPr>
                        <a:t>0.93</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7260227"/>
                  </a:ext>
                </a:extLst>
              </a:tr>
              <a:tr h="190500">
                <a:tc>
                  <a:txBody>
                    <a:bodyPr/>
                    <a:lstStyle/>
                    <a:p>
                      <a:pPr algn="ctr" fontAlgn="b"/>
                      <a:r>
                        <a:rPr lang="en-US" sz="1100" b="0" i="0" u="none" strike="noStrike" dirty="0">
                          <a:solidFill>
                            <a:srgbClr val="000000"/>
                          </a:solidFill>
                          <a:latin typeface="Calibri"/>
                        </a:rPr>
                        <a:t>0.89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3243773"/>
                  </a:ext>
                </a:extLst>
              </a:tr>
              <a:tr h="190500">
                <a:tc>
                  <a:txBody>
                    <a:bodyPr/>
                    <a:lstStyle/>
                    <a:p>
                      <a:pPr algn="ctr" fontAlgn="b"/>
                      <a:r>
                        <a:rPr lang="en-US" sz="1100" b="0" i="0" u="none" strike="noStrike" dirty="0">
                          <a:solidFill>
                            <a:srgbClr val="000000"/>
                          </a:solidFill>
                          <a:latin typeface="Calibri"/>
                        </a:rPr>
                        <a:t>0.72</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6862857"/>
                  </a:ext>
                </a:extLst>
              </a:tr>
              <a:tr h="190500">
                <a:tc>
                  <a:txBody>
                    <a:bodyPr/>
                    <a:lstStyle/>
                    <a:p>
                      <a:pPr algn="ctr" fontAlgn="b"/>
                      <a:r>
                        <a:rPr lang="en-US" sz="1100" b="0" i="0" u="none" strike="noStrike" dirty="0">
                          <a:solidFill>
                            <a:srgbClr val="000000"/>
                          </a:solidFill>
                          <a:latin typeface="Calibri"/>
                        </a:rPr>
                        <a:t>0.95</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678341"/>
                  </a:ext>
                </a:extLst>
              </a:tr>
              <a:tr h="190500">
                <a:tc>
                  <a:txBody>
                    <a:bodyPr/>
                    <a:lstStyle/>
                    <a:p>
                      <a:pPr algn="ctr" fontAlgn="b"/>
                      <a:r>
                        <a:rPr lang="en-US" sz="1100" b="0" i="0" u="none" strike="noStrike">
                          <a:solidFill>
                            <a:srgbClr val="000000"/>
                          </a:solidFill>
                          <a:latin typeface="Calibri"/>
                        </a:rPr>
                        <a:t>0.81</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8508319"/>
                  </a:ext>
                </a:extLst>
              </a:tr>
              <a:tr h="190500">
                <a:tc>
                  <a:txBody>
                    <a:bodyPr/>
                    <a:lstStyle/>
                    <a:p>
                      <a:pPr algn="ctr" fontAlgn="b"/>
                      <a:r>
                        <a:rPr lang="en-US" sz="1100" b="0" i="0" u="none" strike="noStrike" dirty="0">
                          <a:solidFill>
                            <a:srgbClr val="000000"/>
                          </a:solidFill>
                          <a:latin typeface="Calibri"/>
                        </a:rPr>
                        <a:t>0.62</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53519"/>
                  </a:ext>
                </a:extLst>
              </a:tr>
              <a:tr h="190500">
                <a:tc>
                  <a:txBody>
                    <a:bodyPr/>
                    <a:lstStyle/>
                    <a:p>
                      <a:pPr algn="ctr" fontAlgn="b"/>
                      <a:r>
                        <a:rPr lang="en-US" sz="1100" b="0" i="0" u="none" strike="noStrike" dirty="0">
                          <a:solidFill>
                            <a:srgbClr val="000000"/>
                          </a:solidFill>
                          <a:latin typeface="Calibri"/>
                        </a:rPr>
                        <a:t>0.84</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916097"/>
                  </a:ext>
                </a:extLst>
              </a:tr>
              <a:tr h="190500">
                <a:tc>
                  <a:txBody>
                    <a:bodyPr/>
                    <a:lstStyle/>
                    <a:p>
                      <a:pPr algn="ctr" fontAlgn="b"/>
                      <a:r>
                        <a:rPr lang="en-US" sz="1100" b="0" i="0" u="none" strike="noStrike" dirty="0">
                          <a:solidFill>
                            <a:srgbClr val="000000"/>
                          </a:solidFill>
                          <a:latin typeface="Calibri"/>
                        </a:rPr>
                        <a:t>0.67</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177911"/>
                  </a:ext>
                </a:extLst>
              </a:tr>
              <a:tr h="190500">
                <a:tc>
                  <a:txBody>
                    <a:bodyPr/>
                    <a:lstStyle/>
                    <a:p>
                      <a:pPr algn="ctr" fontAlgn="b"/>
                      <a:r>
                        <a:rPr lang="en-US" sz="1100" b="0" i="0" u="none" strike="noStrike" dirty="0">
                          <a:solidFill>
                            <a:srgbClr val="000000"/>
                          </a:solidFill>
                          <a:latin typeface="Calibri"/>
                        </a:rPr>
                        <a:t>0.49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2716"/>
                  </a:ext>
                </a:extLst>
              </a:tr>
              <a:tr h="190500">
                <a:tc>
                  <a:txBody>
                    <a:bodyPr/>
                    <a:lstStyle/>
                    <a:p>
                      <a:pPr algn="ctr" fontAlgn="b"/>
                      <a:r>
                        <a:rPr lang="en-US" sz="1100" b="0" i="0" u="none" strike="noStrike" dirty="0">
                          <a:solidFill>
                            <a:srgbClr val="000000"/>
                          </a:solidFill>
                          <a:latin typeface="Calibri"/>
                        </a:rPr>
                        <a:t>0.73</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9893065"/>
                  </a:ext>
                </a:extLst>
              </a:tr>
              <a:tr h="190500">
                <a:tc>
                  <a:txBody>
                    <a:bodyPr/>
                    <a:lstStyle/>
                    <a:p>
                      <a:pPr algn="ctr" fontAlgn="b"/>
                      <a:r>
                        <a:rPr lang="en-US" sz="1100" b="0" i="0" u="none" strike="noStrike" dirty="0">
                          <a:solidFill>
                            <a:srgbClr val="000000"/>
                          </a:solidFill>
                          <a:latin typeface="Calibri"/>
                        </a:rPr>
                        <a:t>0.94</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1262584"/>
                  </a:ext>
                </a:extLst>
              </a:tr>
              <a:tr h="190500">
                <a:tc>
                  <a:txBody>
                    <a:bodyPr/>
                    <a:lstStyle/>
                    <a:p>
                      <a:pPr algn="ctr" fontAlgn="b"/>
                      <a:r>
                        <a:rPr lang="en-US" sz="1100" b="0" i="0" u="none" strike="noStrike" dirty="0">
                          <a:solidFill>
                            <a:srgbClr val="000000"/>
                          </a:solidFill>
                          <a:latin typeface="Calibri"/>
                        </a:rPr>
                        <a:t>…</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059048"/>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mn-lt"/>
                        </a:rPr>
                        <a:t>0.93</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718938465"/>
                  </a:ext>
                </a:extLst>
              </a:tr>
            </a:tbl>
          </a:graphicData>
        </a:graphic>
      </p:graphicFrame>
      <p:sp>
        <p:nvSpPr>
          <p:cNvPr id="8" name="Arrow: Right 7">
            <a:extLst>
              <a:ext uri="{FF2B5EF4-FFF2-40B4-BE49-F238E27FC236}">
                <a16:creationId xmlns:a16="http://schemas.microsoft.com/office/drawing/2014/main" id="{72C04399-253F-8A31-250B-9CDDECF444F6}"/>
              </a:ext>
            </a:extLst>
          </p:cNvPr>
          <p:cNvSpPr/>
          <p:nvPr/>
        </p:nvSpPr>
        <p:spPr>
          <a:xfrm>
            <a:off x="7206178" y="2499633"/>
            <a:ext cx="381000" cy="203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FB7FC8-3715-A47C-8F51-36752ACFBC15}"/>
              </a:ext>
            </a:extLst>
          </p:cNvPr>
          <p:cNvSpPr txBox="1"/>
          <p:nvPr/>
        </p:nvSpPr>
        <p:spPr>
          <a:xfrm>
            <a:off x="2047669" y="1184110"/>
            <a:ext cx="1826141" cy="369332"/>
          </a:xfrm>
          <a:prstGeom prst="rect">
            <a:avLst/>
          </a:prstGeom>
          <a:noFill/>
        </p:spPr>
        <p:txBody>
          <a:bodyPr wrap="none" rtlCol="0">
            <a:spAutoFit/>
          </a:bodyPr>
          <a:lstStyle/>
          <a:p>
            <a:r>
              <a:rPr lang="en-US" dirty="0"/>
              <a:t>Image as matrix</a:t>
            </a:r>
          </a:p>
        </p:txBody>
      </p:sp>
      <p:sp>
        <p:nvSpPr>
          <p:cNvPr id="11" name="TextBox 10">
            <a:extLst>
              <a:ext uri="{FF2B5EF4-FFF2-40B4-BE49-F238E27FC236}">
                <a16:creationId xmlns:a16="http://schemas.microsoft.com/office/drawing/2014/main" id="{5A219EE1-EEB4-74AE-ACCF-EFAE10D7B390}"/>
              </a:ext>
            </a:extLst>
          </p:cNvPr>
          <p:cNvSpPr txBox="1"/>
          <p:nvPr/>
        </p:nvSpPr>
        <p:spPr>
          <a:xfrm>
            <a:off x="7599053" y="1146010"/>
            <a:ext cx="1826141" cy="369332"/>
          </a:xfrm>
          <a:prstGeom prst="rect">
            <a:avLst/>
          </a:prstGeom>
          <a:noFill/>
        </p:spPr>
        <p:txBody>
          <a:bodyPr wrap="none" rtlCol="0">
            <a:spAutoFit/>
          </a:bodyPr>
          <a:lstStyle/>
          <a:p>
            <a:r>
              <a:rPr lang="en-US" dirty="0"/>
              <a:t>Image as vector</a:t>
            </a:r>
          </a:p>
        </p:txBody>
      </p:sp>
      <p:sp>
        <p:nvSpPr>
          <p:cNvPr id="12" name="TextBox 11">
            <a:extLst>
              <a:ext uri="{FF2B5EF4-FFF2-40B4-BE49-F238E27FC236}">
                <a16:creationId xmlns:a16="http://schemas.microsoft.com/office/drawing/2014/main" id="{82AD692C-2788-79C5-A27D-1E2D99BAF874}"/>
              </a:ext>
            </a:extLst>
          </p:cNvPr>
          <p:cNvSpPr txBox="1"/>
          <p:nvPr/>
        </p:nvSpPr>
        <p:spPr>
          <a:xfrm>
            <a:off x="2821301" y="3725142"/>
            <a:ext cx="4288353" cy="369332"/>
          </a:xfrm>
          <a:prstGeom prst="rect">
            <a:avLst/>
          </a:prstGeom>
          <a:noFill/>
        </p:spPr>
        <p:txBody>
          <a:bodyPr wrap="none" rtlCol="0">
            <a:spAutoFit/>
          </a:bodyPr>
          <a:lstStyle/>
          <a:p>
            <a:r>
              <a:rPr lang="en-US" b="1" dirty="0"/>
              <a:t>Convenient for local pattern analysis</a:t>
            </a:r>
          </a:p>
        </p:txBody>
      </p:sp>
      <p:sp>
        <p:nvSpPr>
          <p:cNvPr id="14" name="TextBox 13">
            <a:extLst>
              <a:ext uri="{FF2B5EF4-FFF2-40B4-BE49-F238E27FC236}">
                <a16:creationId xmlns:a16="http://schemas.microsoft.com/office/drawing/2014/main" id="{43801078-6E1C-3AC5-D5EB-A6F00D6E5C29}"/>
              </a:ext>
            </a:extLst>
          </p:cNvPr>
          <p:cNvSpPr txBox="1"/>
          <p:nvPr/>
        </p:nvSpPr>
        <p:spPr>
          <a:xfrm>
            <a:off x="7723663" y="6163542"/>
            <a:ext cx="4239738" cy="646331"/>
          </a:xfrm>
          <a:prstGeom prst="rect">
            <a:avLst/>
          </a:prstGeom>
          <a:noFill/>
        </p:spPr>
        <p:txBody>
          <a:bodyPr wrap="square" rtlCol="0">
            <a:spAutoFit/>
          </a:bodyPr>
          <a:lstStyle/>
          <a:p>
            <a:r>
              <a:rPr lang="en-US" b="1" dirty="0"/>
              <a:t>Convenient for linear projection </a:t>
            </a:r>
            <a:r>
              <a:rPr lang="en-US" dirty="0"/>
              <a:t>or computing similarity</a:t>
            </a:r>
            <a:endParaRPr lang="en-US" b="1" dirty="0"/>
          </a:p>
        </p:txBody>
      </p:sp>
    </p:spTree>
    <p:extLst>
      <p:ext uri="{BB962C8B-B14F-4D97-AF65-F5344CB8AC3E}">
        <p14:creationId xmlns:p14="http://schemas.microsoft.com/office/powerpoint/2010/main" val="1939584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3169-8D05-BE08-303D-53721A1D83C8}"/>
              </a:ext>
            </a:extLst>
          </p:cNvPr>
          <p:cNvSpPr>
            <a:spLocks noGrp="1"/>
          </p:cNvSpPr>
          <p:nvPr>
            <p:ph type="title"/>
          </p:nvPr>
        </p:nvSpPr>
        <p:spPr/>
        <p:txBody>
          <a:bodyPr/>
          <a:lstStyle/>
          <a:p>
            <a:r>
              <a:rPr lang="en-US" dirty="0"/>
              <a:t>Text can be represented as a sequence of integers</a:t>
            </a:r>
          </a:p>
        </p:txBody>
      </p:sp>
      <p:sp>
        <p:nvSpPr>
          <p:cNvPr id="3" name="Content Placeholder 2">
            <a:extLst>
              <a:ext uri="{FF2B5EF4-FFF2-40B4-BE49-F238E27FC236}">
                <a16:creationId xmlns:a16="http://schemas.microsoft.com/office/drawing/2014/main" id="{B77A9F71-724E-7BBB-FAEC-B62BAE825E7B}"/>
              </a:ext>
            </a:extLst>
          </p:cNvPr>
          <p:cNvSpPr>
            <a:spLocks noGrp="1"/>
          </p:cNvSpPr>
          <p:nvPr>
            <p:ph idx="1"/>
          </p:nvPr>
        </p:nvSpPr>
        <p:spPr/>
        <p:txBody>
          <a:bodyPr/>
          <a:lstStyle/>
          <a:p>
            <a:r>
              <a:rPr lang="en-US" dirty="0"/>
              <a:t>Each character can map to a byte value, and then we have a sequence of bytes</a:t>
            </a:r>
          </a:p>
          <a:p>
            <a:pPr marL="457200" lvl="1" indent="0">
              <a:buNone/>
            </a:pPr>
            <a:r>
              <a:rPr lang="en-US" sz="2000" dirty="0">
                <a:latin typeface="Courier New" panose="02070309020205020404" pitchFamily="49" charset="0"/>
                <a:cs typeface="Courier New" panose="02070309020205020404" pitchFamily="49" charset="0"/>
              </a:rPr>
              <a:t>“Dog ate” </a:t>
            </a:r>
            <a:r>
              <a:rPr lang="en-US" sz="2000" dirty="0">
                <a:latin typeface="Courier New" panose="02070309020205020404" pitchFamily="49" charset="0"/>
                <a:cs typeface="Courier New" panose="02070309020205020404" pitchFamily="49" charset="0"/>
                <a:sym typeface="Wingdings" panose="05000000000000000000" pitchFamily="2" charset="2"/>
              </a:rPr>
              <a:t> [4 15 7 27 1 20 5]</a:t>
            </a:r>
            <a:endParaRPr lang="en-US" sz="2000" dirty="0">
              <a:latin typeface="Courier New" panose="02070309020205020404" pitchFamily="49" charset="0"/>
              <a:cs typeface="Courier New" panose="02070309020205020404" pitchFamily="49" charset="0"/>
            </a:endParaRPr>
          </a:p>
          <a:p>
            <a:r>
              <a:rPr lang="en-US" dirty="0"/>
              <a:t>Each complete word can map to an integer value, and we have a sequence of integers</a:t>
            </a:r>
          </a:p>
          <a:p>
            <a:pPr marL="457200" lvl="1" indent="0">
              <a:buNone/>
            </a:pPr>
            <a:r>
              <a:rPr lang="en-US" sz="2000" dirty="0">
                <a:latin typeface="Courier New" panose="02070309020205020404" pitchFamily="49" charset="0"/>
                <a:cs typeface="Courier New" panose="02070309020205020404" pitchFamily="49" charset="0"/>
              </a:rPr>
              <a:t>“Dog ate” </a:t>
            </a:r>
            <a:r>
              <a:rPr lang="en-US" sz="2000" dirty="0">
                <a:latin typeface="Courier New" panose="02070309020205020404" pitchFamily="49" charset="0"/>
                <a:cs typeface="Courier New" panose="02070309020205020404" pitchFamily="49" charset="0"/>
                <a:sym typeface="Wingdings" panose="05000000000000000000" pitchFamily="2" charset="2"/>
              </a:rPr>
              <a:t> [437 1256]</a:t>
            </a:r>
            <a:endParaRPr lang="en-US" sz="2000" dirty="0">
              <a:latin typeface="Courier New" panose="02070309020205020404" pitchFamily="49" charset="0"/>
              <a:cs typeface="Courier New" panose="02070309020205020404" pitchFamily="49" charset="0"/>
            </a:endParaRPr>
          </a:p>
          <a:p>
            <a:pPr>
              <a:buFont typeface="Arial" panose="020B0604020202020204" pitchFamily="34" charset="0"/>
              <a:buChar char="•"/>
            </a:pPr>
            <a:r>
              <a:rPr lang="en-US" dirty="0"/>
              <a:t>Common groups of letters can be mapped to </a:t>
            </a:r>
            <a:r>
              <a:rPr lang="en-US" dirty="0" err="1"/>
              <a:t>subwords</a:t>
            </a:r>
            <a:r>
              <a:rPr lang="en-US" dirty="0"/>
              <a:t> and then to integers</a:t>
            </a:r>
          </a:p>
          <a:p>
            <a:pPr marL="457200" lvl="1" indent="0">
              <a:buNone/>
            </a:pPr>
            <a:r>
              <a:rPr lang="en-US" sz="2000" dirty="0">
                <a:latin typeface="Courier New" panose="02070309020205020404" pitchFamily="49" charset="0"/>
                <a:cs typeface="Courier New" panose="02070309020205020404" pitchFamily="49" charset="0"/>
              </a:rPr>
              <a:t>“Bedroom 1521” </a:t>
            </a:r>
            <a:r>
              <a:rPr lang="en-US" sz="2000" dirty="0">
                <a:latin typeface="Courier New" panose="02070309020205020404" pitchFamily="49" charset="0"/>
                <a:cs typeface="Courier New" panose="02070309020205020404" pitchFamily="49" charset="0"/>
                <a:sym typeface="Wingdings" panose="05000000000000000000" pitchFamily="2" charset="2"/>
              </a:rPr>
              <a:t> [bed-room- -1-5-2-1][125 631 27 28 32 29 27]</a:t>
            </a:r>
            <a:endParaRPr lang="en-US" sz="2000" dirty="0">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1059803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34BA0-C31C-4C02-FCF0-F9601A081B22}"/>
              </a:ext>
            </a:extLst>
          </p:cNvPr>
          <p:cNvSpPr>
            <a:spLocks noGrp="1"/>
          </p:cNvSpPr>
          <p:nvPr>
            <p:ph type="title"/>
          </p:nvPr>
        </p:nvSpPr>
        <p:spPr/>
        <p:txBody>
          <a:bodyPr>
            <a:normAutofit fontScale="90000"/>
          </a:bodyPr>
          <a:lstStyle/>
          <a:p>
            <a:r>
              <a:rPr lang="en-US" dirty="0"/>
              <a:t>Audio can be represented as a waveform or spectrum</a:t>
            </a:r>
          </a:p>
        </p:txBody>
      </p:sp>
      <p:sp>
        <p:nvSpPr>
          <p:cNvPr id="3" name="Content Placeholder 2">
            <a:extLst>
              <a:ext uri="{FF2B5EF4-FFF2-40B4-BE49-F238E27FC236}">
                <a16:creationId xmlns:a16="http://schemas.microsoft.com/office/drawing/2014/main" id="{F0418D4D-2502-6647-9B46-7D849C2C0B59}"/>
              </a:ext>
            </a:extLst>
          </p:cNvPr>
          <p:cNvSpPr>
            <a:spLocks noGrp="1"/>
          </p:cNvSpPr>
          <p:nvPr>
            <p:ph idx="1"/>
          </p:nvPr>
        </p:nvSpPr>
        <p:spPr/>
        <p:txBody>
          <a:bodyPr/>
          <a:lstStyle/>
          <a:p>
            <a:endParaRPr lang="en-US" dirty="0"/>
          </a:p>
        </p:txBody>
      </p:sp>
      <p:pic>
        <p:nvPicPr>
          <p:cNvPr id="2050" name="Picture 2">
            <a:extLst>
              <a:ext uri="{FF2B5EF4-FFF2-40B4-BE49-F238E27FC236}">
                <a16:creationId xmlns:a16="http://schemas.microsoft.com/office/drawing/2014/main" id="{32951C19-D67F-66A7-7549-5B296F252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78" y="2490787"/>
            <a:ext cx="55245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2039975-8653-ECD8-49E7-920A9FEE7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76400"/>
            <a:ext cx="5524500" cy="3219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6BD694-8285-DAB1-E22D-6D7DD3938C6F}"/>
              </a:ext>
            </a:extLst>
          </p:cNvPr>
          <p:cNvSpPr txBox="1"/>
          <p:nvPr/>
        </p:nvSpPr>
        <p:spPr>
          <a:xfrm>
            <a:off x="0" y="6425270"/>
            <a:ext cx="6098582" cy="369332"/>
          </a:xfrm>
          <a:prstGeom prst="rect">
            <a:avLst/>
          </a:prstGeom>
          <a:noFill/>
        </p:spPr>
        <p:txBody>
          <a:bodyPr wrap="square">
            <a:spAutoFit/>
          </a:bodyPr>
          <a:lstStyle/>
          <a:p>
            <a:r>
              <a:rPr lang="en-US" dirty="0">
                <a:solidFill>
                  <a:schemeClr val="bg1">
                    <a:lumMod val="50000"/>
                  </a:schemeClr>
                </a:solidFill>
              </a:rPr>
              <a:t>Fig </a:t>
            </a:r>
            <a:r>
              <a:rPr lang="en-US" dirty="0">
                <a:solidFill>
                  <a:schemeClr val="bg1">
                    <a:lumMod val="50000"/>
                  </a:schemeClr>
                </a:solidFill>
                <a:hlinkClick r:id="rId4">
                  <a:extLst>
                    <a:ext uri="{A12FA001-AC4F-418D-AE19-62706E023703}">
                      <ahyp:hlinkClr xmlns:ahyp="http://schemas.microsoft.com/office/drawing/2018/hyperlinkcolor" val="tx"/>
                    </a:ext>
                  </a:extLst>
                </a:hlinkClick>
              </a:rPr>
              <a:t>source</a:t>
            </a:r>
            <a:endParaRPr lang="en-US" dirty="0">
              <a:solidFill>
                <a:schemeClr val="bg1">
                  <a:lumMod val="50000"/>
                </a:schemeClr>
              </a:solidFill>
            </a:endParaRPr>
          </a:p>
        </p:txBody>
      </p:sp>
      <p:sp>
        <p:nvSpPr>
          <p:cNvPr id="6" name="TextBox 5">
            <a:extLst>
              <a:ext uri="{FF2B5EF4-FFF2-40B4-BE49-F238E27FC236}">
                <a16:creationId xmlns:a16="http://schemas.microsoft.com/office/drawing/2014/main" id="{FD1001AC-154D-CE0A-90CA-2B6F4E85B79A}"/>
              </a:ext>
            </a:extLst>
          </p:cNvPr>
          <p:cNvSpPr txBox="1"/>
          <p:nvPr/>
        </p:nvSpPr>
        <p:spPr>
          <a:xfrm>
            <a:off x="643247" y="4367212"/>
            <a:ext cx="2069862" cy="369332"/>
          </a:xfrm>
          <a:prstGeom prst="rect">
            <a:avLst/>
          </a:prstGeom>
          <a:noFill/>
        </p:spPr>
        <p:txBody>
          <a:bodyPr wrap="none" rtlCol="0">
            <a:spAutoFit/>
          </a:bodyPr>
          <a:lstStyle/>
          <a:p>
            <a:r>
              <a:rPr lang="en-US" dirty="0"/>
              <a:t>Amplitude vs Time</a:t>
            </a:r>
          </a:p>
        </p:txBody>
      </p:sp>
      <p:sp>
        <p:nvSpPr>
          <p:cNvPr id="7" name="TextBox 6">
            <a:extLst>
              <a:ext uri="{FF2B5EF4-FFF2-40B4-BE49-F238E27FC236}">
                <a16:creationId xmlns:a16="http://schemas.microsoft.com/office/drawing/2014/main" id="{2647B469-F9CF-A55B-7C28-0662A49BEF01}"/>
              </a:ext>
            </a:extLst>
          </p:cNvPr>
          <p:cNvSpPr txBox="1"/>
          <p:nvPr/>
        </p:nvSpPr>
        <p:spPr>
          <a:xfrm>
            <a:off x="6629400" y="4902045"/>
            <a:ext cx="3236848" cy="369332"/>
          </a:xfrm>
          <a:prstGeom prst="rect">
            <a:avLst/>
          </a:prstGeom>
          <a:noFill/>
        </p:spPr>
        <p:txBody>
          <a:bodyPr wrap="none" rtlCol="0">
            <a:spAutoFit/>
          </a:bodyPr>
          <a:lstStyle/>
          <a:p>
            <a:r>
              <a:rPr lang="en-US" dirty="0"/>
              <a:t>Frequency-Amplitude vs Time</a:t>
            </a:r>
          </a:p>
        </p:txBody>
      </p:sp>
    </p:spTree>
    <p:extLst>
      <p:ext uri="{BB962C8B-B14F-4D97-AF65-F5344CB8AC3E}">
        <p14:creationId xmlns:p14="http://schemas.microsoft.com/office/powerpoint/2010/main" val="3433437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714A-9B7E-B699-4EFE-15439BCC2A98}"/>
              </a:ext>
            </a:extLst>
          </p:cNvPr>
          <p:cNvSpPr>
            <a:spLocks noGrp="1"/>
          </p:cNvSpPr>
          <p:nvPr>
            <p:ph type="title"/>
          </p:nvPr>
        </p:nvSpPr>
        <p:spPr/>
        <p:txBody>
          <a:bodyPr/>
          <a:lstStyle/>
          <a:p>
            <a:r>
              <a:rPr lang="en-US" dirty="0"/>
              <a:t>Other kinds of data</a:t>
            </a:r>
          </a:p>
        </p:txBody>
      </p:sp>
      <p:sp>
        <p:nvSpPr>
          <p:cNvPr id="3" name="Content Placeholder 2">
            <a:extLst>
              <a:ext uri="{FF2B5EF4-FFF2-40B4-BE49-F238E27FC236}">
                <a16:creationId xmlns:a16="http://schemas.microsoft.com/office/drawing/2014/main" id="{DBB7B9B1-16CA-7B01-1EB2-EEE1E762D75A}"/>
              </a:ext>
            </a:extLst>
          </p:cNvPr>
          <p:cNvSpPr>
            <a:spLocks noGrp="1"/>
          </p:cNvSpPr>
          <p:nvPr>
            <p:ph idx="1"/>
          </p:nvPr>
        </p:nvSpPr>
        <p:spPr/>
        <p:txBody>
          <a:bodyPr>
            <a:normAutofit fontScale="92500" lnSpcReduction="20000"/>
          </a:bodyPr>
          <a:lstStyle/>
          <a:p>
            <a:endParaRPr lang="en-US" dirty="0"/>
          </a:p>
          <a:p>
            <a:r>
              <a:rPr lang="en-US" dirty="0"/>
              <a:t>Measurements and continuous values typically represented as floating point numbers </a:t>
            </a:r>
          </a:p>
          <a:p>
            <a:pPr lvl="1"/>
            <a:r>
              <a:rPr lang="en-US" dirty="0"/>
              <a:t>Temperature, length, area, dollars</a:t>
            </a:r>
          </a:p>
          <a:p>
            <a:endParaRPr lang="en-US" dirty="0"/>
          </a:p>
          <a:p>
            <a:pPr>
              <a:buFont typeface="Arial" panose="020B0604020202020204" pitchFamily="34" charset="0"/>
              <a:buChar char="•"/>
            </a:pPr>
            <a:r>
              <a:rPr lang="en-US" dirty="0"/>
              <a:t>Categorical values represented as integers or one-hot vectors</a:t>
            </a:r>
          </a:p>
          <a:p>
            <a:pPr lvl="1">
              <a:buFontTx/>
              <a:buChar char="-"/>
            </a:pPr>
            <a:r>
              <a:rPr lang="en-US" dirty="0"/>
              <a:t>Integer: Happy/Indifferent/Sad </a:t>
            </a:r>
            <a:r>
              <a:rPr lang="en-US" dirty="0">
                <a:sym typeface="Wingdings" panose="05000000000000000000" pitchFamily="2" charset="2"/>
              </a:rPr>
              <a:t> 0/1/2</a:t>
            </a:r>
          </a:p>
          <a:p>
            <a:pPr lvl="1">
              <a:buFontTx/>
              <a:buChar char="-"/>
            </a:pPr>
            <a:r>
              <a:rPr lang="en-US" dirty="0">
                <a:sym typeface="Wingdings" panose="05000000000000000000" pitchFamily="2" charset="2"/>
              </a:rPr>
              <a:t>One-hot: Happy  [1 0 0]</a:t>
            </a:r>
          </a:p>
          <a:p>
            <a:pPr lvl="1">
              <a:buFontTx/>
              <a:buChar char="-"/>
            </a:pPr>
            <a:r>
              <a:rPr lang="en-US" dirty="0">
                <a:sym typeface="Wingdings" panose="05000000000000000000" pitchFamily="2" charset="2"/>
              </a:rPr>
              <a:t>Another example: Red/Green/Blue/Orange/Other  0/1/2/3/4</a:t>
            </a:r>
          </a:p>
          <a:p>
            <a:pPr>
              <a:buFontTx/>
              <a:buChar char="-"/>
            </a:pPr>
            <a:endParaRPr lang="en-US" dirty="0">
              <a:sym typeface="Wingdings" panose="05000000000000000000" pitchFamily="2" charset="2"/>
            </a:endParaRPr>
          </a:p>
          <a:p>
            <a:pPr>
              <a:buFont typeface="Arial" panose="020B0604020202020204" pitchFamily="34" charset="0"/>
              <a:buChar char="•"/>
            </a:pPr>
            <a:r>
              <a:rPr lang="en-US" dirty="0">
                <a:sym typeface="Wingdings" panose="05000000000000000000" pitchFamily="2" charset="2"/>
              </a:rPr>
              <a:t>Different kinds of values (text, images, measurements) can be reshaped and concatenated into a long feature vector</a:t>
            </a:r>
          </a:p>
          <a:p>
            <a:pPr marL="0" indent="0">
              <a:buNone/>
            </a:pPr>
            <a:endParaRPr lang="en-US" dirty="0">
              <a:sym typeface="Wingdings" panose="05000000000000000000" pitchFamily="2" charset="2"/>
            </a:endParaRPr>
          </a:p>
          <a:p>
            <a:pPr>
              <a:buFontTx/>
              <a:buChar char="-"/>
            </a:pPr>
            <a:endParaRPr lang="en-US" dirty="0">
              <a:sym typeface="Wingdings" panose="05000000000000000000" pitchFamily="2" charset="2"/>
            </a:endParaRPr>
          </a:p>
          <a:p>
            <a:pPr>
              <a:buFontTx/>
              <a:buChar char="-"/>
            </a:pPr>
            <a:endParaRPr lang="en-US" dirty="0"/>
          </a:p>
        </p:txBody>
      </p:sp>
    </p:spTree>
    <p:extLst>
      <p:ext uri="{BB962C8B-B14F-4D97-AF65-F5344CB8AC3E}">
        <p14:creationId xmlns:p14="http://schemas.microsoft.com/office/powerpoint/2010/main" val="569822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6240-F007-0E57-FA60-51A74F4ECE46}"/>
              </a:ext>
            </a:extLst>
          </p:cNvPr>
          <p:cNvSpPr>
            <a:spLocks noGrp="1"/>
          </p:cNvSpPr>
          <p:nvPr>
            <p:ph type="title"/>
          </p:nvPr>
        </p:nvSpPr>
        <p:spPr/>
        <p:txBody>
          <a:bodyPr/>
          <a:lstStyle/>
          <a:p>
            <a:r>
              <a:rPr lang="en-US" dirty="0"/>
              <a:t>What breed is this?</a:t>
            </a:r>
          </a:p>
        </p:txBody>
      </p:sp>
      <p:sp>
        <p:nvSpPr>
          <p:cNvPr id="4" name="AutoShape 2" descr="Alaskan Malamute: Info, Pictures, Facts &amp; History – Dogster">
            <a:extLst>
              <a:ext uri="{FF2B5EF4-FFF2-40B4-BE49-F238E27FC236}">
                <a16:creationId xmlns:a16="http://schemas.microsoft.com/office/drawing/2014/main" id="{5DC32A08-D3AC-671E-7408-798C955A486B}"/>
              </a:ext>
            </a:extLst>
          </p:cNvPr>
          <p:cNvSpPr>
            <a:spLocks noChangeAspect="1" noChangeArrowheads="1"/>
          </p:cNvSpPr>
          <p:nvPr/>
        </p:nvSpPr>
        <p:spPr bwMode="auto">
          <a:xfrm>
            <a:off x="3305175" y="4667250"/>
            <a:ext cx="127693" cy="1276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Alaskan Malamute: Info, Pictures, Facts &amp; History – Dogster">
            <a:extLst>
              <a:ext uri="{FF2B5EF4-FFF2-40B4-BE49-F238E27FC236}">
                <a16:creationId xmlns:a16="http://schemas.microsoft.com/office/drawing/2014/main" id="{AC2FD92D-8AA4-F5FE-2AA5-F12A3DE99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96" y="2312436"/>
            <a:ext cx="4194398" cy="279626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Siberian Husky Dog Breed Information">
            <a:extLst>
              <a:ext uri="{FF2B5EF4-FFF2-40B4-BE49-F238E27FC236}">
                <a16:creationId xmlns:a16="http://schemas.microsoft.com/office/drawing/2014/main" id="{CA054F4B-4D8D-4BFC-39CA-E6028C4A6D9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Siberian Husky Dog Breed Information">
            <a:extLst>
              <a:ext uri="{FF2B5EF4-FFF2-40B4-BE49-F238E27FC236}">
                <a16:creationId xmlns:a16="http://schemas.microsoft.com/office/drawing/2014/main" id="{E0B75144-11E0-8086-C0E0-FCFE4F1FA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81037"/>
            <a:ext cx="3403600" cy="22690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BD51F77-E319-1595-07AE-0022CC06BAB2}"/>
              </a:ext>
            </a:extLst>
          </p:cNvPr>
          <p:cNvSpPr txBox="1"/>
          <p:nvPr/>
        </p:nvSpPr>
        <p:spPr>
          <a:xfrm>
            <a:off x="5634213" y="2950104"/>
            <a:ext cx="2082621" cy="369332"/>
          </a:xfrm>
          <a:prstGeom prst="rect">
            <a:avLst/>
          </a:prstGeom>
          <a:noFill/>
        </p:spPr>
        <p:txBody>
          <a:bodyPr wrap="none" rtlCol="0">
            <a:spAutoFit/>
          </a:bodyPr>
          <a:lstStyle/>
          <a:p>
            <a:r>
              <a:rPr lang="en-US" dirty="0"/>
              <a:t>(a) Siberian Husky</a:t>
            </a:r>
          </a:p>
        </p:txBody>
      </p:sp>
      <p:pic>
        <p:nvPicPr>
          <p:cNvPr id="1034" name="Picture 10" descr="Alaskan Malamute | Description, Temperament, &amp; Facts ...">
            <a:extLst>
              <a:ext uri="{FF2B5EF4-FFF2-40B4-BE49-F238E27FC236}">
                <a16:creationId xmlns:a16="http://schemas.microsoft.com/office/drawing/2014/main" id="{9A01CB1D-0D17-1C19-FB36-A298AEFE71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8752" y="3933296"/>
            <a:ext cx="3295448" cy="23542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B9111F-5CDD-F481-0AE3-8DC89BF37E42}"/>
              </a:ext>
            </a:extLst>
          </p:cNvPr>
          <p:cNvSpPr txBox="1"/>
          <p:nvPr/>
        </p:nvSpPr>
        <p:spPr>
          <a:xfrm>
            <a:off x="5634212" y="6293393"/>
            <a:ext cx="2275046" cy="369332"/>
          </a:xfrm>
          <a:prstGeom prst="rect">
            <a:avLst/>
          </a:prstGeom>
          <a:noFill/>
        </p:spPr>
        <p:txBody>
          <a:bodyPr wrap="none" rtlCol="0">
            <a:spAutoFit/>
          </a:bodyPr>
          <a:lstStyle/>
          <a:p>
            <a:r>
              <a:rPr lang="en-US" dirty="0"/>
              <a:t>(c) Alaskan </a:t>
            </a:r>
            <a:r>
              <a:rPr lang="en-US" dirty="0" err="1"/>
              <a:t>Malamut</a:t>
            </a:r>
            <a:endParaRPr lang="en-US" dirty="0"/>
          </a:p>
        </p:txBody>
      </p:sp>
      <p:pic>
        <p:nvPicPr>
          <p:cNvPr id="8" name="Picture 7">
            <a:extLst>
              <a:ext uri="{FF2B5EF4-FFF2-40B4-BE49-F238E27FC236}">
                <a16:creationId xmlns:a16="http://schemas.microsoft.com/office/drawing/2014/main" id="{7C03226B-C640-BFF4-5ED3-F472AD3C15F0}"/>
              </a:ext>
            </a:extLst>
          </p:cNvPr>
          <p:cNvPicPr>
            <a:picLocks noChangeAspect="1"/>
          </p:cNvPicPr>
          <p:nvPr/>
        </p:nvPicPr>
        <p:blipFill>
          <a:blip r:embed="rId6"/>
          <a:stretch>
            <a:fillRect/>
          </a:stretch>
        </p:blipFill>
        <p:spPr>
          <a:xfrm>
            <a:off x="8529607" y="681036"/>
            <a:ext cx="3403601" cy="2269067"/>
          </a:xfrm>
          <a:prstGeom prst="rect">
            <a:avLst/>
          </a:prstGeom>
        </p:spPr>
      </p:pic>
      <p:sp>
        <p:nvSpPr>
          <p:cNvPr id="9" name="TextBox 8">
            <a:extLst>
              <a:ext uri="{FF2B5EF4-FFF2-40B4-BE49-F238E27FC236}">
                <a16:creationId xmlns:a16="http://schemas.microsoft.com/office/drawing/2014/main" id="{F651C7DF-E634-A7BE-773D-CC393454A763}"/>
              </a:ext>
            </a:extLst>
          </p:cNvPr>
          <p:cNvSpPr txBox="1"/>
          <p:nvPr/>
        </p:nvSpPr>
        <p:spPr>
          <a:xfrm>
            <a:off x="9049032" y="3026303"/>
            <a:ext cx="2698239" cy="369332"/>
          </a:xfrm>
          <a:prstGeom prst="rect">
            <a:avLst/>
          </a:prstGeom>
          <a:noFill/>
        </p:spPr>
        <p:txBody>
          <a:bodyPr wrap="none" rtlCol="0">
            <a:spAutoFit/>
          </a:bodyPr>
          <a:lstStyle/>
          <a:p>
            <a:r>
              <a:rPr lang="en-US" dirty="0"/>
              <a:t>(b) Australian Cattle Dog</a:t>
            </a:r>
          </a:p>
        </p:txBody>
      </p:sp>
      <p:pic>
        <p:nvPicPr>
          <p:cNvPr id="1036" name="Picture 12" descr="Bernese Mountain Dog sitting in a field outdoors.">
            <a:extLst>
              <a:ext uri="{FF2B5EF4-FFF2-40B4-BE49-F238E27FC236}">
                <a16:creationId xmlns:a16="http://schemas.microsoft.com/office/drawing/2014/main" id="{299F518D-030F-7B6C-74FE-3EB0C4A3B6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25504" y="3988869"/>
            <a:ext cx="3364700" cy="22431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ADF3C3B-C044-404C-3BAB-A5F73EC2453F}"/>
              </a:ext>
            </a:extLst>
          </p:cNvPr>
          <p:cNvSpPr txBox="1"/>
          <p:nvPr/>
        </p:nvSpPr>
        <p:spPr>
          <a:xfrm>
            <a:off x="8856736" y="6293393"/>
            <a:ext cx="2890535" cy="369332"/>
          </a:xfrm>
          <a:prstGeom prst="rect">
            <a:avLst/>
          </a:prstGeom>
          <a:noFill/>
        </p:spPr>
        <p:txBody>
          <a:bodyPr wrap="none" rtlCol="0">
            <a:spAutoFit/>
          </a:bodyPr>
          <a:lstStyle/>
          <a:p>
            <a:r>
              <a:rPr lang="en-US" dirty="0"/>
              <a:t>(d) Bernese Mountain Dog</a:t>
            </a:r>
          </a:p>
        </p:txBody>
      </p:sp>
    </p:spTree>
    <p:extLst>
      <p:ext uri="{BB962C8B-B14F-4D97-AF65-F5344CB8AC3E}">
        <p14:creationId xmlns:p14="http://schemas.microsoft.com/office/powerpoint/2010/main" val="2695853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7AF14-0885-6446-5111-4B6D00FF0824}"/>
              </a:ext>
            </a:extLst>
          </p:cNvPr>
          <p:cNvSpPr>
            <a:spLocks noGrp="1"/>
          </p:cNvSpPr>
          <p:nvPr>
            <p:ph idx="1"/>
          </p:nvPr>
        </p:nvSpPr>
        <p:spPr>
          <a:xfrm>
            <a:off x="609600" y="914400"/>
            <a:ext cx="10972800" cy="4724400"/>
          </a:xfrm>
        </p:spPr>
        <p:txBody>
          <a:bodyPr>
            <a:normAutofit/>
          </a:bodyPr>
          <a:lstStyle/>
          <a:p>
            <a:pPr marL="0" indent="0">
              <a:buNone/>
            </a:pPr>
            <a:endParaRPr lang="en-US" dirty="0"/>
          </a:p>
          <a:p>
            <a:pPr marL="0" indent="0">
              <a:buNone/>
            </a:pPr>
            <a:r>
              <a:rPr lang="en-US" dirty="0"/>
              <a:t>The same information content can be represented in many ways.</a:t>
            </a:r>
          </a:p>
          <a:p>
            <a:pPr marL="0" indent="0">
              <a:buNone/>
            </a:pPr>
            <a:endParaRPr lang="en-US" dirty="0"/>
          </a:p>
          <a:p>
            <a:pPr marL="0" indent="0">
              <a:buNone/>
            </a:pPr>
            <a:r>
              <a:rPr lang="en-US" dirty="0"/>
              <a:t>If the original numbers can be recovered, then a change in representation does not change the information content.</a:t>
            </a:r>
          </a:p>
          <a:p>
            <a:pPr marL="0" indent="0">
              <a:buNone/>
            </a:pPr>
            <a:endParaRPr lang="en-US" dirty="0"/>
          </a:p>
          <a:p>
            <a:pPr marL="0" indent="0">
              <a:buNone/>
            </a:pPr>
            <a:r>
              <a:rPr lang="en-US" dirty="0"/>
              <a:t>All types of data can be stored as 1D vectors/arrays.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03338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630B-CB96-C432-6A40-1D365DDCF596}"/>
              </a:ext>
            </a:extLst>
          </p:cNvPr>
          <p:cNvSpPr>
            <a:spLocks noGrp="1"/>
          </p:cNvSpPr>
          <p:nvPr>
            <p:ph type="title"/>
          </p:nvPr>
        </p:nvSpPr>
        <p:spPr/>
        <p:txBody>
          <a:bodyPr/>
          <a:lstStyle/>
          <a:p>
            <a:r>
              <a:rPr lang="en-US" dirty="0"/>
              <a:t>From data point to data set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D20583-35E8-311B-62A9-389A05C76B26}"/>
                  </a:ext>
                </a:extLst>
              </p:cNvPr>
              <p:cNvSpPr>
                <a:spLocks noGrp="1"/>
              </p:cNvSpPr>
              <p:nvPr>
                <p:ph idx="1"/>
              </p:nvPr>
            </p:nvSpPr>
            <p:spPr/>
            <p:txBody>
              <a:bodyPr>
                <a:normAutofit fontScale="62500" lnSpcReduction="20000"/>
              </a:bodyPr>
              <a:lstStyle/>
              <a:p>
                <a:pPr marL="0" indent="0">
                  <a:buNone/>
                </a:pPr>
                <a:endParaRPr lang="en-US" b="1" dirty="0"/>
              </a:p>
              <a:p>
                <a:pPr marL="0" indent="0">
                  <a:buNone/>
                </a:pP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𝑀</m:t>
                        </m:r>
                      </m:sub>
                    </m:sSub>
                    <m:r>
                      <a:rPr lang="en-US" b="0" i="1" smtClean="0">
                        <a:latin typeface="Cambria Math" panose="02040503050406030204" pitchFamily="18" charset="0"/>
                      </a:rPr>
                      <m:t>}~</m:t>
                    </m:r>
                    <m:r>
                      <a:rPr lang="en-US" b="0" i="1" smtClean="0">
                        <a:latin typeface="Cambria Math" panose="02040503050406030204" pitchFamily="18" charset="0"/>
                      </a:rPr>
                      <m:t>𝐷</m:t>
                    </m:r>
                  </m:oMath>
                </a14:m>
                <a:r>
                  <a:rPr lang="en-US" dirty="0"/>
                  <a:t>: </a:t>
                </a:r>
                <a14:m>
                  <m:oMath xmlns:m="http://schemas.openxmlformats.org/officeDocument/2006/math">
                    <m:r>
                      <a:rPr lang="en-US" b="1" i="1" dirty="0" smtClean="0">
                        <a:latin typeface="Cambria Math" panose="02040503050406030204" pitchFamily="18" charset="0"/>
                      </a:rPr>
                      <m:t>𝒙</m:t>
                    </m:r>
                  </m:oMath>
                </a14:m>
                <a:r>
                  <a:rPr lang="en-US" dirty="0"/>
                  <a:t> is an M-dimensional vector drawn from some </a:t>
                </a:r>
                <a:r>
                  <a:rPr lang="en-US" b="1" dirty="0"/>
                  <a:t>distribution</a:t>
                </a:r>
                <a:r>
                  <a:rPr lang="en-US" dirty="0"/>
                  <a:t> </a:t>
                </a:r>
                <a14:m>
                  <m:oMath xmlns:m="http://schemas.openxmlformats.org/officeDocument/2006/math">
                    <m:r>
                      <a:rPr lang="en-US" i="1">
                        <a:latin typeface="Cambria Math" panose="02040503050406030204" pitchFamily="18" charset="0"/>
                      </a:rPr>
                      <m:t>𝐷</m:t>
                    </m:r>
                  </m:oMath>
                </a14:m>
                <a:r>
                  <a:rPr lang="en-US" dirty="0"/>
                  <a:t> </a:t>
                </a:r>
              </a:p>
              <a:p>
                <a:pPr marL="0" indent="0">
                  <a:buNone/>
                </a:pPr>
                <a:endParaRPr lang="en-US" dirty="0"/>
              </a:p>
              <a:p>
                <a:pPr marL="0" indent="0">
                  <a:buNone/>
                </a:pPr>
                <a:r>
                  <a:rPr lang="en-US" dirty="0"/>
                  <a:t>We can sample many </a:t>
                </a:r>
                <a14:m>
                  <m:oMath xmlns:m="http://schemas.openxmlformats.org/officeDocument/2006/math">
                    <m:r>
                      <a:rPr lang="en-US" b="1" i="1" smtClean="0">
                        <a:latin typeface="Cambria Math" panose="02040503050406030204" pitchFamily="18" charset="0"/>
                      </a:rPr>
                      <m:t>𝒙</m:t>
                    </m:r>
                  </m:oMath>
                </a14:m>
                <a:r>
                  <a:rPr lang="en-US" dirty="0"/>
                  <a:t> (e.g. download documents from the Internet, take pictures, take measurements) to create a </a:t>
                </a:r>
                <a:r>
                  <a:rPr lang="en-US" b="1" dirty="0"/>
                  <a:t>dataset</a:t>
                </a:r>
                <a:r>
                  <a:rPr lang="en-US" dirty="0"/>
                  <a:t> </a:t>
                </a:r>
              </a:p>
              <a:p>
                <a:pPr marL="0" indent="0">
                  <a:buNone/>
                </a:pPr>
                <a14:m>
                  <m:oMath xmlns:m="http://schemas.openxmlformats.org/officeDocument/2006/math">
                    <m:r>
                      <a:rPr lang="en-US" b="1" i="1" smtClean="0">
                        <a:latin typeface="Cambria Math" panose="02040503050406030204" pitchFamily="18" charset="0"/>
                      </a:rPr>
                      <m:t>𝑿</m:t>
                    </m:r>
                    <m:r>
                      <a:rPr lang="en-US" b="1" i="1" smtClean="0">
                        <a:latin typeface="Cambria Math" panose="02040503050406030204" pitchFamily="18" charset="0"/>
                      </a:rPr>
                      <m:t>=</m:t>
                    </m:r>
                    <m:d>
                      <m:dPr>
                        <m:beg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𝟎</m:t>
                            </m:r>
                          </m:sub>
                        </m:sSub>
                        <m:r>
                          <a:rPr lang="en-US" b="1" i="1" smtClean="0">
                            <a:latin typeface="Cambria Math" panose="02040503050406030204" pitchFamily="18" charset="0"/>
                          </a:rPr>
                          <m:t>, …, </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𝑵</m:t>
                            </m:r>
                          </m:sub>
                        </m:sSub>
                      </m:e>
                    </m:d>
                  </m:oMath>
                </a14:m>
                <a:r>
                  <a:rPr lang="en-US" dirty="0"/>
                  <a:t> </a:t>
                </a:r>
              </a:p>
              <a:p>
                <a:pPr marL="0" indent="0">
                  <a:buNone/>
                </a:pPr>
                <a:endParaRPr lang="en-US" dirty="0"/>
              </a:p>
              <a:p>
                <a:pPr marL="0" indent="0">
                  <a:buNone/>
                </a:pPr>
                <a:r>
                  <a:rPr lang="en-US" dirty="0"/>
                  <a:t>We may repeat this collection multiple times, or collect one large dataset and randomly sample it to get</a:t>
                </a:r>
              </a:p>
              <a:p>
                <a:pPr marL="0" indent="0">
                  <a:buNone/>
                </a:pP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𝒕𝒓𝒂𝒊𝒏</m:t>
                        </m:r>
                      </m:sub>
                    </m:sSub>
                    <m:r>
                      <a:rPr lang="en-US" b="1" i="1" smtClean="0">
                        <a:latin typeface="Cambria Math" panose="02040503050406030204" pitchFamily="18" charset="0"/>
                      </a:rPr>
                      <m:t>, </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𝒕𝒆𝒔𝒕</m:t>
                        </m:r>
                      </m:sub>
                    </m:sSub>
                  </m:oMath>
                </a14:m>
                <a:r>
                  <a:rPr lang="en-US" dirty="0"/>
                  <a:t> </a:t>
                </a:r>
              </a:p>
              <a:p>
                <a:pPr marL="0" indent="0">
                  <a:buNone/>
                </a:pPr>
                <a:endParaRPr lang="en-US" dirty="0"/>
              </a:p>
              <a:p>
                <a:pPr marL="0" indent="0">
                  <a:buNone/>
                </a:pPr>
                <a:r>
                  <a:rPr lang="en-US" dirty="0"/>
                  <a:t>Typically, we assume that all of the data samples within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𝒕𝒓𝒂𝒊𝒏</m:t>
                        </m:r>
                      </m:sub>
                    </m:sSub>
                  </m:oMath>
                </a14:m>
                <a:r>
                  <a:rPr lang="en-US" dirty="0"/>
                  <a:t> and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𝒕𝒆𝒔𝒕</m:t>
                        </m:r>
                      </m:sub>
                    </m:sSub>
                  </m:oMath>
                </a14:m>
                <a:r>
                  <a:rPr lang="en-US" dirty="0"/>
                  <a:t> come from the same distribution and are independent of each other (called </a:t>
                </a:r>
                <a:r>
                  <a:rPr lang="en-US" b="1" dirty="0" err="1"/>
                  <a:t>i.i.d.</a:t>
                </a:r>
                <a:r>
                  <a:rPr lang="en-US" b="1" dirty="0"/>
                  <a:t> = independent and identically distributed</a:t>
                </a:r>
                <a:r>
                  <a:rPr lang="en-US" dirty="0"/>
                  <a:t>).  That means, e.g. that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oMath>
                </a14:m>
                <a:r>
                  <a:rPr lang="en-US" dirty="0"/>
                  <a:t> does not tell us anything about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𝟏</m:t>
                        </m:r>
                      </m:sub>
                    </m:sSub>
                  </m:oMath>
                </a14:m>
                <a:r>
                  <a:rPr lang="en-US" dirty="0"/>
                  <a:t> if we already know the sampling distribution </a:t>
                </a:r>
                <a14:m>
                  <m:oMath xmlns:m="http://schemas.openxmlformats.org/officeDocument/2006/math">
                    <m:r>
                      <a:rPr lang="en-US" i="1">
                        <a:latin typeface="Cambria Math" panose="02040503050406030204" pitchFamily="18" charset="0"/>
                      </a:rPr>
                      <m:t>𝐷</m:t>
                    </m:r>
                  </m:oMath>
                </a14:m>
                <a:endParaRPr lang="en-US" dirty="0"/>
              </a:p>
              <a:p>
                <a:pPr marL="0" indent="0">
                  <a:buNone/>
                </a:pPr>
                <a:endParaRPr lang="en-US" dirty="0"/>
              </a:p>
              <a:p>
                <a:pPr marL="0" indent="0">
                  <a:buNone/>
                </a:pPr>
                <a:r>
                  <a:rPr lang="en-US" dirty="0"/>
                  <a:t>For prediction problems, we often have pairs of features / target labels: </a:t>
                </a:r>
                <a14:m>
                  <m:oMath xmlns:m="http://schemas.openxmlformats.org/officeDocument/2006/math">
                    <m:d>
                      <m:dPr>
                        <m:ctrlPr>
                          <a:rPr lang="en-US" b="0" i="1" smtClean="0">
                            <a:latin typeface="Cambria Math" panose="02040503050406030204" pitchFamily="18" charset="0"/>
                          </a:rPr>
                        </m:ctrlPr>
                      </m:dPr>
                      <m:e>
                        <m:r>
                          <a:rPr lang="en-US" b="1" i="1" smtClean="0">
                            <a:latin typeface="Cambria Math" panose="02040503050406030204" pitchFamily="18" charset="0"/>
                          </a:rPr>
                          <m:t>𝑿</m:t>
                        </m:r>
                        <m:r>
                          <a:rPr lang="en-US" b="0" i="1" smtClean="0">
                            <a:latin typeface="Cambria Math" panose="02040503050406030204" pitchFamily="18" charset="0"/>
                          </a:rPr>
                          <m:t>, </m:t>
                        </m:r>
                        <m:r>
                          <a:rPr lang="en-US" b="1" i="1" smtClean="0">
                            <a:latin typeface="Cambria Math" panose="02040503050406030204" pitchFamily="18" charset="0"/>
                          </a:rPr>
                          <m:t>𝒚</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𝑜</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𝑜</m:t>
                            </m:r>
                          </m:sub>
                        </m:sSub>
                      </m:e>
                    </m:d>
                    <m:r>
                      <a:rPr lang="en-US" b="0" i="1"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𝑁</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𝑁</m:t>
                            </m:r>
                          </m:sub>
                        </m:sSub>
                      </m:e>
                    </m:d>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BD20583-35E8-311B-62A9-389A05C76B26}"/>
                  </a:ext>
                </a:extLst>
              </p:cNvPr>
              <p:cNvSpPr>
                <a:spLocks noGrp="1" noRot="1" noChangeAspect="1" noMove="1" noResize="1" noEditPoints="1" noAdjustHandles="1" noChangeArrowheads="1" noChangeShapeType="1" noTextEdit="1"/>
              </p:cNvSpPr>
              <p:nvPr>
                <p:ph idx="1"/>
              </p:nvPr>
            </p:nvSpPr>
            <p:spPr>
              <a:blipFill>
                <a:blip r:embed="rId2"/>
                <a:stretch>
                  <a:fillRect l="-556" r="-667"/>
                </a:stretch>
              </a:blipFill>
            </p:spPr>
            <p:txBody>
              <a:bodyPr/>
              <a:lstStyle/>
              <a:p>
                <a:r>
                  <a:rPr lang="en-US">
                    <a:noFill/>
                  </a:rPr>
                  <a:t> </a:t>
                </a:r>
              </a:p>
            </p:txBody>
          </p:sp>
        </mc:Fallback>
      </mc:AlternateContent>
    </p:spTree>
    <p:extLst>
      <p:ext uri="{BB962C8B-B14F-4D97-AF65-F5344CB8AC3E}">
        <p14:creationId xmlns:p14="http://schemas.microsoft.com/office/powerpoint/2010/main" val="401519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066E-74B7-7FB7-8BB8-1C902AE5170B}"/>
              </a:ext>
            </a:extLst>
          </p:cNvPr>
          <p:cNvSpPr>
            <a:spLocks noGrp="1"/>
          </p:cNvSpPr>
          <p:nvPr>
            <p:ph type="title"/>
          </p:nvPr>
        </p:nvSpPr>
        <p:spPr/>
        <p:txBody>
          <a:bodyPr/>
          <a:lstStyle/>
          <a:p>
            <a:r>
              <a:rPr lang="en-US" dirty="0"/>
              <a:t>Answer Q1,Q2</a:t>
            </a:r>
          </a:p>
        </p:txBody>
      </p:sp>
      <p:sp>
        <p:nvSpPr>
          <p:cNvPr id="5" name="TextBox 4">
            <a:extLst>
              <a:ext uri="{FF2B5EF4-FFF2-40B4-BE49-F238E27FC236}">
                <a16:creationId xmlns:a16="http://schemas.microsoft.com/office/drawing/2014/main" id="{CC549CFA-8B25-B63B-524B-C4CFDA1453D2}"/>
              </a:ext>
            </a:extLst>
          </p:cNvPr>
          <p:cNvSpPr txBox="1"/>
          <p:nvPr/>
        </p:nvSpPr>
        <p:spPr>
          <a:xfrm>
            <a:off x="3200400" y="1676400"/>
            <a:ext cx="6094324" cy="523220"/>
          </a:xfrm>
          <a:prstGeom prst="rect">
            <a:avLst/>
          </a:prstGeom>
          <a:noFill/>
        </p:spPr>
        <p:txBody>
          <a:bodyPr wrap="square">
            <a:spAutoFit/>
          </a:bodyPr>
          <a:lstStyle/>
          <a:p>
            <a:r>
              <a:rPr lang="en-US" sz="2800" dirty="0">
                <a:hlinkClick r:id="rId2"/>
              </a:rPr>
              <a:t>https://tinyurl.com/AML441-L2</a:t>
            </a:r>
            <a:r>
              <a:rPr lang="en-US" sz="2800" dirty="0"/>
              <a:t> </a:t>
            </a:r>
          </a:p>
        </p:txBody>
      </p:sp>
      <p:pic>
        <p:nvPicPr>
          <p:cNvPr id="4" name="Picture 3" descr="A qr code with black squares&#10;&#10;AI-generated content may be incorrect.">
            <a:extLst>
              <a:ext uri="{FF2B5EF4-FFF2-40B4-BE49-F238E27FC236}">
                <a16:creationId xmlns:a16="http://schemas.microsoft.com/office/drawing/2014/main" id="{FCE9A7BA-76F7-13FD-44D2-AECE0013D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514600"/>
            <a:ext cx="3048000" cy="3048000"/>
          </a:xfrm>
          <a:prstGeom prst="rect">
            <a:avLst/>
          </a:prstGeom>
        </p:spPr>
      </p:pic>
    </p:spTree>
    <p:extLst>
      <p:ext uri="{BB962C8B-B14F-4D97-AF65-F5344CB8AC3E}">
        <p14:creationId xmlns:p14="http://schemas.microsoft.com/office/powerpoint/2010/main" val="3961803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AF61A-7053-9F3E-BA77-B3ABE0218E9A}"/>
              </a:ext>
            </a:extLst>
          </p:cNvPr>
          <p:cNvSpPr>
            <a:spLocks noGrp="1"/>
          </p:cNvSpPr>
          <p:nvPr>
            <p:ph type="title"/>
          </p:nvPr>
        </p:nvSpPr>
        <p:spPr/>
        <p:txBody>
          <a:bodyPr>
            <a:normAutofit fontScale="90000"/>
          </a:bodyPr>
          <a:lstStyle/>
          <a:p>
            <a:r>
              <a:rPr lang="en-US" dirty="0"/>
              <a:t>Machine learning model maps from features to prediction</a:t>
            </a:r>
          </a:p>
        </p:txBody>
      </p:sp>
      <p:sp>
        <p:nvSpPr>
          <p:cNvPr id="3" name="Content Placeholder 2">
            <a:extLst>
              <a:ext uri="{FF2B5EF4-FFF2-40B4-BE49-F238E27FC236}">
                <a16:creationId xmlns:a16="http://schemas.microsoft.com/office/drawing/2014/main" id="{B131BAF8-E84A-B380-FA9D-2B7EBB38F906}"/>
              </a:ext>
            </a:extLst>
          </p:cNvPr>
          <p:cNvSpPr>
            <a:spLocks noGrp="1"/>
          </p:cNvSpPr>
          <p:nvPr>
            <p:ph idx="1"/>
          </p:nvPr>
        </p:nvSpPr>
        <p:spPr>
          <a:xfrm>
            <a:off x="609600" y="3048000"/>
            <a:ext cx="10972800" cy="3810000"/>
          </a:xfrm>
        </p:spPr>
        <p:txBody>
          <a:bodyPr>
            <a:normAutofit fontScale="70000" lnSpcReduction="20000"/>
          </a:bodyPr>
          <a:lstStyle/>
          <a:p>
            <a:pPr marL="0" indent="0">
              <a:buNone/>
            </a:pPr>
            <a:r>
              <a:rPr lang="en-US" sz="3400" b="1" dirty="0"/>
              <a:t>Examples</a:t>
            </a:r>
          </a:p>
          <a:p>
            <a:pPr>
              <a:buFont typeface="Arial" panose="020B0604020202020204" pitchFamily="34" charset="0"/>
              <a:buChar char="•"/>
            </a:pPr>
            <a:r>
              <a:rPr lang="en-US" dirty="0"/>
              <a:t>Classification: predict label</a:t>
            </a:r>
          </a:p>
          <a:p>
            <a:pPr lvl="1">
              <a:buFont typeface="Arial" panose="020B0604020202020204" pitchFamily="34" charset="0"/>
              <a:buChar char="•"/>
            </a:pPr>
            <a:r>
              <a:rPr lang="en-US" dirty="0"/>
              <a:t>Is this a dog or a cat? </a:t>
            </a:r>
          </a:p>
          <a:p>
            <a:pPr lvl="1">
              <a:buFont typeface="Arial" panose="020B0604020202020204" pitchFamily="34" charset="0"/>
              <a:buChar char="•"/>
            </a:pPr>
            <a:r>
              <a:rPr lang="en-US" dirty="0"/>
              <a:t>Is this email spam or not?</a:t>
            </a:r>
          </a:p>
          <a:p>
            <a:pPr>
              <a:buFont typeface="Arial" panose="020B0604020202020204" pitchFamily="34" charset="0"/>
              <a:buChar char="•"/>
            </a:pPr>
            <a:endParaRPr lang="en-US" dirty="0"/>
          </a:p>
          <a:p>
            <a:pPr>
              <a:buFont typeface="Arial" panose="020B0604020202020204" pitchFamily="34" charset="0"/>
              <a:buChar char="•"/>
            </a:pPr>
            <a:r>
              <a:rPr lang="en-US" dirty="0"/>
              <a:t>Regression: predict value</a:t>
            </a:r>
          </a:p>
          <a:p>
            <a:pPr lvl="1">
              <a:buFont typeface="Arial" panose="020B0604020202020204" pitchFamily="34" charset="0"/>
              <a:buChar char="•"/>
            </a:pPr>
            <a:r>
              <a:rPr lang="en-US" dirty="0"/>
              <a:t>What will the stock price be tomorrow?</a:t>
            </a:r>
          </a:p>
          <a:p>
            <a:pPr lvl="1">
              <a:buFont typeface="Arial" panose="020B0604020202020204" pitchFamily="34" charset="0"/>
              <a:buChar char="•"/>
            </a:pPr>
            <a:r>
              <a:rPr lang="en-US" dirty="0"/>
              <a:t>What will be the high temperature tomorrow?</a:t>
            </a:r>
          </a:p>
          <a:p>
            <a:pPr>
              <a:buFont typeface="Arial" panose="020B0604020202020204" pitchFamily="34" charset="0"/>
              <a:buChar char="•"/>
            </a:pPr>
            <a:endParaRPr lang="en-US" dirty="0"/>
          </a:p>
          <a:p>
            <a:pPr>
              <a:buFont typeface="Arial" panose="020B0604020202020204" pitchFamily="34" charset="0"/>
              <a:buChar char="•"/>
            </a:pPr>
            <a:r>
              <a:rPr lang="en-US" dirty="0"/>
              <a:t>Structured prediction</a:t>
            </a:r>
          </a:p>
          <a:p>
            <a:pPr lvl="1">
              <a:buFont typeface="Arial" panose="020B0604020202020204" pitchFamily="34" charset="0"/>
              <a:buChar char="•"/>
            </a:pPr>
            <a:r>
              <a:rPr lang="en-US" dirty="0"/>
              <a:t>What is the pose of this person?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011AC2-A6AB-5768-1371-29C49EA373B9}"/>
                  </a:ext>
                </a:extLst>
              </p:cNvPr>
              <p:cNvSpPr txBox="1"/>
              <p:nvPr/>
            </p:nvSpPr>
            <p:spPr>
              <a:xfrm>
                <a:off x="4343400" y="1143000"/>
                <a:ext cx="2590800" cy="769441"/>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𝑓</m:t>
                      </m:r>
                      <m:d>
                        <m:dPr>
                          <m:ctrlPr>
                            <a:rPr lang="en-US" sz="4400" b="0" i="1" smtClean="0">
                              <a:latin typeface="Cambria Math" panose="02040503050406030204" pitchFamily="18" charset="0"/>
                            </a:rPr>
                          </m:ctrlPr>
                        </m:dPr>
                        <m:e>
                          <m:r>
                            <a:rPr lang="en-US" sz="4400" b="0" i="1" smtClean="0">
                              <a:latin typeface="Cambria Math" panose="02040503050406030204" pitchFamily="18" charset="0"/>
                            </a:rPr>
                            <m:t>𝑥</m:t>
                          </m:r>
                        </m:e>
                      </m:d>
                      <m:r>
                        <a:rPr lang="en-US" sz="4400" b="0" i="1" smtClean="0">
                          <a:latin typeface="Cambria Math" panose="02040503050406030204" pitchFamily="18" charset="0"/>
                        </a:rPr>
                        <m:t>→</m:t>
                      </m:r>
                      <m:r>
                        <a:rPr lang="en-US" sz="4400" b="0" i="1" smtClean="0">
                          <a:latin typeface="Cambria Math" panose="02040503050406030204" pitchFamily="18" charset="0"/>
                        </a:rPr>
                        <m:t>𝑦</m:t>
                      </m:r>
                    </m:oMath>
                  </m:oMathPara>
                </a14:m>
                <a:endParaRPr lang="en-US" sz="4400" dirty="0"/>
              </a:p>
            </p:txBody>
          </p:sp>
        </mc:Choice>
        <mc:Fallback xmlns="">
          <p:sp>
            <p:nvSpPr>
              <p:cNvPr id="5" name="TextBox 4">
                <a:extLst>
                  <a:ext uri="{FF2B5EF4-FFF2-40B4-BE49-F238E27FC236}">
                    <a16:creationId xmlns:a16="http://schemas.microsoft.com/office/drawing/2014/main" id="{A2011AC2-A6AB-5768-1371-29C49EA373B9}"/>
                  </a:ext>
                </a:extLst>
              </p:cNvPr>
              <p:cNvSpPr txBox="1">
                <a:spLocks noRot="1" noChangeAspect="1" noMove="1" noResize="1" noEditPoints="1" noAdjustHandles="1" noChangeArrowheads="1" noChangeShapeType="1" noTextEdit="1"/>
              </p:cNvSpPr>
              <p:nvPr/>
            </p:nvSpPr>
            <p:spPr>
              <a:xfrm>
                <a:off x="4343400" y="1143000"/>
                <a:ext cx="2590800" cy="769441"/>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980E325-5FAA-82AF-B4E6-BC5DB535E6BF}"/>
              </a:ext>
            </a:extLst>
          </p:cNvPr>
          <p:cNvSpPr txBox="1"/>
          <p:nvPr/>
        </p:nvSpPr>
        <p:spPr>
          <a:xfrm>
            <a:off x="4810747" y="2110888"/>
            <a:ext cx="1095172" cy="369332"/>
          </a:xfrm>
          <a:prstGeom prst="rect">
            <a:avLst/>
          </a:prstGeom>
          <a:noFill/>
        </p:spPr>
        <p:txBody>
          <a:bodyPr wrap="none" rtlCol="0">
            <a:spAutoFit/>
          </a:bodyPr>
          <a:lstStyle/>
          <a:p>
            <a:r>
              <a:rPr lang="en-US" dirty="0"/>
              <a:t>Features</a:t>
            </a:r>
          </a:p>
        </p:txBody>
      </p:sp>
      <p:sp>
        <p:nvSpPr>
          <p:cNvPr id="7" name="TextBox 6">
            <a:extLst>
              <a:ext uri="{FF2B5EF4-FFF2-40B4-BE49-F238E27FC236}">
                <a16:creationId xmlns:a16="http://schemas.microsoft.com/office/drawing/2014/main" id="{D77DDB72-5A0A-B7D7-D872-7E847559176F}"/>
              </a:ext>
            </a:extLst>
          </p:cNvPr>
          <p:cNvSpPr txBox="1"/>
          <p:nvPr/>
        </p:nvSpPr>
        <p:spPr>
          <a:xfrm>
            <a:off x="6328906" y="2174344"/>
            <a:ext cx="1210588" cy="369332"/>
          </a:xfrm>
          <a:prstGeom prst="rect">
            <a:avLst/>
          </a:prstGeom>
          <a:noFill/>
        </p:spPr>
        <p:txBody>
          <a:bodyPr wrap="none" rtlCol="0">
            <a:spAutoFit/>
          </a:bodyPr>
          <a:lstStyle/>
          <a:p>
            <a:r>
              <a:rPr lang="en-US" dirty="0"/>
              <a:t>Prediction</a:t>
            </a:r>
          </a:p>
        </p:txBody>
      </p:sp>
      <p:cxnSp>
        <p:nvCxnSpPr>
          <p:cNvPr id="9" name="Straight Arrow Connector 8">
            <a:extLst>
              <a:ext uri="{FF2B5EF4-FFF2-40B4-BE49-F238E27FC236}">
                <a16:creationId xmlns:a16="http://schemas.microsoft.com/office/drawing/2014/main" id="{FF35C4D1-7849-30DB-F2AD-C0483AA7BF20}"/>
              </a:ext>
            </a:extLst>
          </p:cNvPr>
          <p:cNvCxnSpPr/>
          <p:nvPr/>
        </p:nvCxnSpPr>
        <p:spPr>
          <a:xfrm flipV="1">
            <a:off x="5334000" y="1857429"/>
            <a:ext cx="0" cy="3143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71D4C43-D93B-D8EE-BA33-A0D831C24DB1}"/>
              </a:ext>
            </a:extLst>
          </p:cNvPr>
          <p:cNvCxnSpPr/>
          <p:nvPr/>
        </p:nvCxnSpPr>
        <p:spPr>
          <a:xfrm flipV="1">
            <a:off x="6477000" y="1857429"/>
            <a:ext cx="0" cy="3143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387D89AB-4135-4769-2874-19EE572112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917" y="3467194"/>
            <a:ext cx="1381499" cy="10133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EAC1640-7057-E0A4-84B1-439DE6CCCE5C}"/>
              </a:ext>
            </a:extLst>
          </p:cNvPr>
          <p:cNvPicPr>
            <a:picLocks noChangeAspect="1"/>
          </p:cNvPicPr>
          <p:nvPr/>
        </p:nvPicPr>
        <p:blipFill>
          <a:blip r:embed="rId4"/>
          <a:stretch>
            <a:fillRect/>
          </a:stretch>
        </p:blipFill>
        <p:spPr>
          <a:xfrm>
            <a:off x="7961416" y="4575880"/>
            <a:ext cx="2417928" cy="944896"/>
          </a:xfrm>
          <a:prstGeom prst="rect">
            <a:avLst/>
          </a:prstGeom>
        </p:spPr>
      </p:pic>
      <p:pic>
        <p:nvPicPr>
          <p:cNvPr id="4104" name="Picture 8" descr="A Comprehensive Guide on Human Pose Estimation - Analytics Vidhya">
            <a:extLst>
              <a:ext uri="{FF2B5EF4-FFF2-40B4-BE49-F238E27FC236}">
                <a16:creationId xmlns:a16="http://schemas.microsoft.com/office/drawing/2014/main" id="{40312189-0997-E7FE-3F85-620E9AEDEE4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362"/>
          <a:stretch/>
        </p:blipFill>
        <p:spPr bwMode="auto">
          <a:xfrm>
            <a:off x="6441234" y="5174392"/>
            <a:ext cx="1183394" cy="172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831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EC35-2542-F61F-3ABD-2894E088CAAC}"/>
              </a:ext>
            </a:extLst>
          </p:cNvPr>
          <p:cNvSpPr>
            <a:spLocks noGrp="1"/>
          </p:cNvSpPr>
          <p:nvPr>
            <p:ph type="title"/>
          </p:nvPr>
        </p:nvSpPr>
        <p:spPr/>
        <p:txBody>
          <a:bodyPr/>
          <a:lstStyle/>
          <a:p>
            <a:r>
              <a:rPr lang="en-US" dirty="0"/>
              <a:t>Classification problem</a:t>
            </a:r>
          </a:p>
        </p:txBody>
      </p:sp>
      <p:grpSp>
        <p:nvGrpSpPr>
          <p:cNvPr id="29" name="Group 28">
            <a:extLst>
              <a:ext uri="{FF2B5EF4-FFF2-40B4-BE49-F238E27FC236}">
                <a16:creationId xmlns:a16="http://schemas.microsoft.com/office/drawing/2014/main" id="{F1C8F822-5B68-8958-9271-3082BC71B1C1}"/>
              </a:ext>
            </a:extLst>
          </p:cNvPr>
          <p:cNvGrpSpPr/>
          <p:nvPr/>
        </p:nvGrpSpPr>
        <p:grpSpPr>
          <a:xfrm>
            <a:off x="2209800" y="1080714"/>
            <a:ext cx="6342777" cy="1259006"/>
            <a:chOff x="2209800" y="927324"/>
            <a:chExt cx="6342777" cy="1259006"/>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78FD8F-E7FD-C681-21D3-6685B2155095}"/>
                    </a:ext>
                  </a:extLst>
                </p:cNvPr>
                <p:cNvSpPr txBox="1"/>
                <p:nvPr/>
              </p:nvSpPr>
              <p:spPr>
                <a:xfrm>
                  <a:off x="2209800" y="927324"/>
                  <a:ext cx="609499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𝑓</m:t>
                        </m:r>
                        <m:d>
                          <m:dPr>
                            <m:ctrlPr>
                              <a:rPr lang="en-US" sz="4000" i="1">
                                <a:latin typeface="Cambria Math" panose="02040503050406030204" pitchFamily="18" charset="0"/>
                              </a:rPr>
                            </m:ctrlPr>
                          </m:dPr>
                          <m:e>
                            <m:r>
                              <a:rPr lang="en-US" sz="4000" b="1" i="1" smtClean="0">
                                <a:latin typeface="Cambria Math" panose="02040503050406030204" pitchFamily="18" charset="0"/>
                              </a:rPr>
                              <m:t>𝒙</m:t>
                            </m:r>
                            <m:r>
                              <a:rPr lang="en-US" sz="4000" i="1">
                                <a:latin typeface="Cambria Math" panose="02040503050406030204" pitchFamily="18" charset="0"/>
                              </a:rPr>
                              <m:t>;</m:t>
                            </m:r>
                            <m:r>
                              <a:rPr lang="en-US" sz="4000" i="1">
                                <a:latin typeface="Cambria Math" panose="02040503050406030204" pitchFamily="18" charset="0"/>
                              </a:rPr>
                              <m:t>𝜃</m:t>
                            </m:r>
                          </m:e>
                        </m:d>
                        <m:r>
                          <a:rPr lang="en-US" sz="4000" b="0" i="1" smtClean="0">
                            <a:latin typeface="Cambria Math" panose="02040503050406030204" pitchFamily="18" charset="0"/>
                          </a:rPr>
                          <m:t>→</m:t>
                        </m:r>
                        <m:r>
                          <a:rPr lang="en-US" sz="4000" b="0" i="1" smtClean="0">
                            <a:latin typeface="Cambria Math" panose="02040503050406030204" pitchFamily="18" charset="0"/>
                          </a:rPr>
                          <m:t>𝑦</m:t>
                        </m:r>
                      </m:oMath>
                    </m:oMathPara>
                  </a14:m>
                  <a:endParaRPr lang="en-US" sz="4000" dirty="0"/>
                </a:p>
              </p:txBody>
            </p:sp>
          </mc:Choice>
          <mc:Fallback xmlns="">
            <p:sp>
              <p:nvSpPr>
                <p:cNvPr id="5" name="TextBox 4">
                  <a:extLst>
                    <a:ext uri="{FF2B5EF4-FFF2-40B4-BE49-F238E27FC236}">
                      <a16:creationId xmlns:a16="http://schemas.microsoft.com/office/drawing/2014/main" id="{BF78FD8F-E7FD-C681-21D3-6685B2155095}"/>
                    </a:ext>
                  </a:extLst>
                </p:cNvPr>
                <p:cNvSpPr txBox="1">
                  <a:spLocks noRot="1" noChangeAspect="1" noMove="1" noResize="1" noEditPoints="1" noAdjustHandles="1" noChangeArrowheads="1" noChangeShapeType="1" noTextEdit="1"/>
                </p:cNvSpPr>
                <p:nvPr/>
              </p:nvSpPr>
              <p:spPr>
                <a:xfrm>
                  <a:off x="2209800" y="927324"/>
                  <a:ext cx="6094990" cy="707886"/>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D3BCE26-5548-BA1E-657E-4A04920FD4D5}"/>
                </a:ext>
              </a:extLst>
            </p:cNvPr>
            <p:cNvSpPr txBox="1"/>
            <p:nvPr/>
          </p:nvSpPr>
          <p:spPr>
            <a:xfrm>
              <a:off x="2476926" y="1771636"/>
              <a:ext cx="1595309" cy="369332"/>
            </a:xfrm>
            <a:prstGeom prst="rect">
              <a:avLst/>
            </a:prstGeom>
            <a:noFill/>
          </p:spPr>
          <p:txBody>
            <a:bodyPr wrap="none" rtlCol="0">
              <a:spAutoFit/>
            </a:bodyPr>
            <a:lstStyle/>
            <a:p>
              <a:r>
                <a:rPr lang="en-US" dirty="0"/>
                <a:t>Input features</a:t>
              </a:r>
            </a:p>
          </p:txBody>
        </p:sp>
        <p:sp>
          <p:nvSpPr>
            <p:cNvPr id="7" name="TextBox 6">
              <a:extLst>
                <a:ext uri="{FF2B5EF4-FFF2-40B4-BE49-F238E27FC236}">
                  <a16:creationId xmlns:a16="http://schemas.microsoft.com/office/drawing/2014/main" id="{3CA215BB-B72E-34F1-6B42-A790D4D02CB0}"/>
                </a:ext>
              </a:extLst>
            </p:cNvPr>
            <p:cNvSpPr txBox="1"/>
            <p:nvPr/>
          </p:nvSpPr>
          <p:spPr>
            <a:xfrm>
              <a:off x="4500472" y="1816998"/>
              <a:ext cx="2044149" cy="369332"/>
            </a:xfrm>
            <a:prstGeom prst="rect">
              <a:avLst/>
            </a:prstGeom>
            <a:noFill/>
          </p:spPr>
          <p:txBody>
            <a:bodyPr wrap="none" rtlCol="0">
              <a:spAutoFit/>
            </a:bodyPr>
            <a:lstStyle/>
            <a:p>
              <a:r>
                <a:rPr lang="en-US" dirty="0"/>
                <a:t>Model parameters</a:t>
              </a:r>
            </a:p>
          </p:txBody>
        </p:sp>
        <p:sp>
          <p:nvSpPr>
            <p:cNvPr id="8" name="TextBox 7">
              <a:extLst>
                <a:ext uri="{FF2B5EF4-FFF2-40B4-BE49-F238E27FC236}">
                  <a16:creationId xmlns:a16="http://schemas.microsoft.com/office/drawing/2014/main" id="{638E3DEF-0957-B022-6CAD-8872CFC30FA1}"/>
                </a:ext>
              </a:extLst>
            </p:cNvPr>
            <p:cNvSpPr txBox="1"/>
            <p:nvPr/>
          </p:nvSpPr>
          <p:spPr>
            <a:xfrm>
              <a:off x="6841852" y="1739585"/>
              <a:ext cx="1710725" cy="369332"/>
            </a:xfrm>
            <a:prstGeom prst="rect">
              <a:avLst/>
            </a:prstGeom>
            <a:noFill/>
          </p:spPr>
          <p:txBody>
            <a:bodyPr wrap="none" rtlCol="0">
              <a:spAutoFit/>
            </a:bodyPr>
            <a:lstStyle/>
            <a:p>
              <a:r>
                <a:rPr lang="en-US" dirty="0"/>
                <a:t>Predicted label</a:t>
              </a:r>
            </a:p>
          </p:txBody>
        </p:sp>
        <p:cxnSp>
          <p:nvCxnSpPr>
            <p:cNvPr id="10" name="Straight Arrow Connector 9">
              <a:extLst>
                <a:ext uri="{FF2B5EF4-FFF2-40B4-BE49-F238E27FC236}">
                  <a16:creationId xmlns:a16="http://schemas.microsoft.com/office/drawing/2014/main" id="{7B7B1775-F428-7255-8739-B5793C968958}"/>
                </a:ext>
              </a:extLst>
            </p:cNvPr>
            <p:cNvCxnSpPr>
              <a:cxnSpLocks/>
            </p:cNvCxnSpPr>
            <p:nvPr/>
          </p:nvCxnSpPr>
          <p:spPr>
            <a:xfrm flipV="1">
              <a:off x="3968040" y="1635210"/>
              <a:ext cx="351467" cy="217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AA1AE6F-34DA-FCCA-8CAB-1AC283FE756D}"/>
                </a:ext>
              </a:extLst>
            </p:cNvPr>
            <p:cNvCxnSpPr>
              <a:cxnSpLocks/>
            </p:cNvCxnSpPr>
            <p:nvPr/>
          </p:nvCxnSpPr>
          <p:spPr>
            <a:xfrm flipV="1">
              <a:off x="5016068" y="1587863"/>
              <a:ext cx="98087" cy="265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B598DC1-6331-7502-47F3-8FBEFB394020}"/>
                </a:ext>
              </a:extLst>
            </p:cNvPr>
            <p:cNvCxnSpPr>
              <a:cxnSpLocks/>
            </p:cNvCxnSpPr>
            <p:nvPr/>
          </p:nvCxnSpPr>
          <p:spPr>
            <a:xfrm flipH="1" flipV="1">
              <a:off x="6507278" y="1522349"/>
              <a:ext cx="426922" cy="268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1A8BBC79-159E-23E1-0AA8-8B3DF0CE27D1}"/>
              </a:ext>
            </a:extLst>
          </p:cNvPr>
          <p:cNvSpPr txBox="1"/>
          <p:nvPr/>
        </p:nvSpPr>
        <p:spPr>
          <a:xfrm>
            <a:off x="748868" y="4978828"/>
            <a:ext cx="8534400" cy="1754326"/>
          </a:xfrm>
          <a:prstGeom prst="rect">
            <a:avLst/>
          </a:prstGeom>
          <a:noFill/>
        </p:spPr>
        <p:txBody>
          <a:bodyPr wrap="square" rtlCol="0">
            <a:spAutoFit/>
          </a:bodyPr>
          <a:lstStyle/>
          <a:p>
            <a:r>
              <a:rPr lang="en-US" dirty="0"/>
              <a:t>Developing a classifier involves working with training, validation, and test data </a:t>
            </a:r>
          </a:p>
          <a:p>
            <a:pPr marL="285750" indent="-285750">
              <a:buFont typeface="Arial" panose="020B0604020202020204" pitchFamily="34" charset="0"/>
              <a:buChar char="•"/>
            </a:pPr>
            <a:r>
              <a:rPr lang="en-US" i="1" dirty="0"/>
              <a:t>Training </a:t>
            </a:r>
            <a:r>
              <a:rPr lang="en-US" dirty="0"/>
              <a:t>data: used to fit parameters of the model</a:t>
            </a:r>
          </a:p>
          <a:p>
            <a:pPr marL="285750" indent="-285750">
              <a:buFont typeface="Arial" panose="020B0604020202020204" pitchFamily="34" charset="0"/>
              <a:buChar char="•"/>
            </a:pPr>
            <a:r>
              <a:rPr lang="en-US" i="1" dirty="0"/>
              <a:t>Validation</a:t>
            </a:r>
            <a:r>
              <a:rPr lang="en-US" dirty="0"/>
              <a:t> data: used to select the best model and any parameters that need to be manually set (“hyperparameters”)</a:t>
            </a:r>
          </a:p>
          <a:p>
            <a:pPr marL="285750" indent="-285750">
              <a:buFont typeface="Arial" panose="020B0604020202020204" pitchFamily="34" charset="0"/>
              <a:buChar char="•"/>
            </a:pPr>
            <a:r>
              <a:rPr lang="en-US" i="1" dirty="0"/>
              <a:t>Test</a:t>
            </a:r>
            <a:r>
              <a:rPr lang="en-US" dirty="0"/>
              <a:t> data: used to evaluate the final version of the model</a:t>
            </a:r>
          </a:p>
          <a:p>
            <a:pPr marL="285750" indent="-285750">
              <a:buFont typeface="Arial" panose="020B0604020202020204" pitchFamily="34" charset="0"/>
              <a:buChar char="•"/>
            </a:pPr>
            <a:endParaRPr lang="en-US" dirty="0"/>
          </a:p>
        </p:txBody>
      </p:sp>
      <p:grpSp>
        <p:nvGrpSpPr>
          <p:cNvPr id="28" name="Group 27">
            <a:extLst>
              <a:ext uri="{FF2B5EF4-FFF2-40B4-BE49-F238E27FC236}">
                <a16:creationId xmlns:a16="http://schemas.microsoft.com/office/drawing/2014/main" id="{8A8E9786-1E87-388D-831F-8D9E0D570D0E}"/>
              </a:ext>
            </a:extLst>
          </p:cNvPr>
          <p:cNvGrpSpPr/>
          <p:nvPr/>
        </p:nvGrpSpPr>
        <p:grpSpPr>
          <a:xfrm>
            <a:off x="580331" y="2922202"/>
            <a:ext cx="10250256" cy="1796356"/>
            <a:chOff x="493944" y="4746664"/>
            <a:chExt cx="10250256" cy="1796356"/>
          </a:xfrm>
        </p:grpSpPr>
        <p:pic>
          <p:nvPicPr>
            <p:cNvPr id="14" name="Picture 2">
              <a:extLst>
                <a:ext uri="{FF2B5EF4-FFF2-40B4-BE49-F238E27FC236}">
                  <a16:creationId xmlns:a16="http://schemas.microsoft.com/office/drawing/2014/main" id="{5F0306D5-A512-5971-54E4-8EAA9105E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115996"/>
              <a:ext cx="9056914" cy="9144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B447B5F-65B4-CBC5-ECB6-F069ED79240A}"/>
                </a:ext>
              </a:extLst>
            </p:cNvPr>
            <p:cNvSpPr txBox="1"/>
            <p:nvPr/>
          </p:nvSpPr>
          <p:spPr>
            <a:xfrm>
              <a:off x="1828800" y="6019800"/>
              <a:ext cx="8915400" cy="523220"/>
            </a:xfrm>
            <a:prstGeom prst="rect">
              <a:avLst/>
            </a:prstGeom>
            <a:noFill/>
          </p:spPr>
          <p:txBody>
            <a:bodyPr wrap="square" rtlCol="0">
              <a:spAutoFit/>
            </a:bodyPr>
            <a:lstStyle/>
            <a:p>
              <a:r>
                <a:rPr lang="en-US" sz="2800" dirty="0"/>
                <a:t>3	8	7	9	9	0	1	1	5	2</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99170E7-6DCF-FC75-A83A-3CE5391A98FB}"/>
                    </a:ext>
                  </a:extLst>
                </p:cNvPr>
                <p:cNvSpPr txBox="1"/>
                <p:nvPr/>
              </p:nvSpPr>
              <p:spPr>
                <a:xfrm>
                  <a:off x="493944" y="5222691"/>
                  <a:ext cx="5357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dirty="0" smtClean="0">
                            <a:latin typeface="Cambria Math" panose="02040503050406030204" pitchFamily="18" charset="0"/>
                          </a:rPr>
                          <m:t>𝒙</m:t>
                        </m:r>
                      </m:oMath>
                    </m:oMathPara>
                  </a14:m>
                  <a:endParaRPr lang="en-US" sz="3200" b="1" dirty="0"/>
                </a:p>
              </p:txBody>
            </p:sp>
          </mc:Choice>
          <mc:Fallback xmlns="">
            <p:sp>
              <p:nvSpPr>
                <p:cNvPr id="18" name="TextBox 17">
                  <a:extLst>
                    <a:ext uri="{FF2B5EF4-FFF2-40B4-BE49-F238E27FC236}">
                      <a16:creationId xmlns:a16="http://schemas.microsoft.com/office/drawing/2014/main" id="{E99170E7-6DCF-FC75-A83A-3CE5391A98FB}"/>
                    </a:ext>
                  </a:extLst>
                </p:cNvPr>
                <p:cNvSpPr txBox="1">
                  <a:spLocks noRot="1" noChangeAspect="1" noMove="1" noResize="1" noEditPoints="1" noAdjustHandles="1" noChangeArrowheads="1" noChangeShapeType="1" noTextEdit="1"/>
                </p:cNvSpPr>
                <p:nvPr/>
              </p:nvSpPr>
              <p:spPr>
                <a:xfrm>
                  <a:off x="493944" y="5222691"/>
                  <a:ext cx="53572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78A2D85-DB24-C5E6-E06D-7CF09486F817}"/>
                    </a:ext>
                  </a:extLst>
                </p:cNvPr>
                <p:cNvSpPr txBox="1"/>
                <p:nvPr/>
              </p:nvSpPr>
              <p:spPr>
                <a:xfrm>
                  <a:off x="493944" y="5929090"/>
                  <a:ext cx="54373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rPr>
                          <m:t>𝑦</m:t>
                        </m:r>
                      </m:oMath>
                    </m:oMathPara>
                  </a14:m>
                  <a:endParaRPr lang="en-US" sz="3200" dirty="0"/>
                </a:p>
              </p:txBody>
            </p:sp>
          </mc:Choice>
          <mc:Fallback xmlns="">
            <p:sp>
              <p:nvSpPr>
                <p:cNvPr id="19" name="TextBox 18">
                  <a:extLst>
                    <a:ext uri="{FF2B5EF4-FFF2-40B4-BE49-F238E27FC236}">
                      <a16:creationId xmlns:a16="http://schemas.microsoft.com/office/drawing/2014/main" id="{578A2D85-DB24-C5E6-E06D-7CF09486F817}"/>
                    </a:ext>
                  </a:extLst>
                </p:cNvPr>
                <p:cNvSpPr txBox="1">
                  <a:spLocks noRot="1" noChangeAspect="1" noMove="1" noResize="1" noEditPoints="1" noAdjustHandles="1" noChangeArrowheads="1" noChangeShapeType="1" noTextEdit="1"/>
                </p:cNvSpPr>
                <p:nvPr/>
              </p:nvSpPr>
              <p:spPr>
                <a:xfrm>
                  <a:off x="493944" y="5929090"/>
                  <a:ext cx="543739" cy="584775"/>
                </a:xfrm>
                <a:prstGeom prst="rect">
                  <a:avLst/>
                </a:prstGeom>
                <a:blipFill>
                  <a:blip r:embed="rId5"/>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785A69B8-21DE-6FAC-03FB-C932C1D88058}"/>
                </a:ext>
              </a:extLst>
            </p:cNvPr>
            <p:cNvSpPr txBox="1"/>
            <p:nvPr/>
          </p:nvSpPr>
          <p:spPr>
            <a:xfrm>
              <a:off x="3916978" y="4746664"/>
              <a:ext cx="3211135" cy="369332"/>
            </a:xfrm>
            <a:prstGeom prst="rect">
              <a:avLst/>
            </a:prstGeom>
            <a:noFill/>
          </p:spPr>
          <p:txBody>
            <a:bodyPr wrap="none" rtlCol="0">
              <a:spAutoFit/>
            </a:bodyPr>
            <a:lstStyle/>
            <a:p>
              <a:r>
                <a:rPr lang="en-US" b="1" dirty="0"/>
                <a:t>Digit classification example</a:t>
              </a:r>
            </a:p>
          </p:txBody>
        </p:sp>
      </p:grpSp>
    </p:spTree>
    <p:extLst>
      <p:ext uri="{BB962C8B-B14F-4D97-AF65-F5344CB8AC3E}">
        <p14:creationId xmlns:p14="http://schemas.microsoft.com/office/powerpoint/2010/main" val="171276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D1FB-A687-3170-99DD-FFBAD4BF0EA1}"/>
              </a:ext>
            </a:extLst>
          </p:cNvPr>
          <p:cNvSpPr>
            <a:spLocks noGrp="1"/>
          </p:cNvSpPr>
          <p:nvPr>
            <p:ph type="title"/>
          </p:nvPr>
        </p:nvSpPr>
        <p:spPr/>
        <p:txBody>
          <a:bodyPr/>
          <a:lstStyle/>
          <a:p>
            <a:r>
              <a:rPr lang="en-US" dirty="0"/>
              <a:t>Introduction to MNIST, a classification benchmark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69F8B0-158D-7384-D140-82F143F7D0AB}"/>
                  </a:ext>
                </a:extLst>
              </p:cNvPr>
              <p:cNvSpPr>
                <a:spLocks noGrp="1"/>
              </p:cNvSpPr>
              <p:nvPr>
                <p:ph idx="1"/>
              </p:nvPr>
            </p:nvSpPr>
            <p:spPr>
              <a:xfrm>
                <a:off x="609600" y="3505200"/>
                <a:ext cx="10972800" cy="2620963"/>
              </a:xfrm>
            </p:spPr>
            <p:txBody>
              <a:bodyPr>
                <a:normAutofit/>
              </a:bodyPr>
              <a:lstStyle/>
              <a:p>
                <a:r>
                  <a:rPr lang="en-US" dirty="0"/>
                  <a:t>60,000 training samples</a:t>
                </a:r>
              </a:p>
              <a:p>
                <a:r>
                  <a:rPr lang="en-US" dirty="0"/>
                  <a:t>10,000 test samples</a:t>
                </a:r>
              </a:p>
              <a:p>
                <a:r>
                  <a:rPr lang="en-US" dirty="0"/>
                  <a:t>Each sample has features (pixel intensities)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𝑅</m:t>
                        </m:r>
                      </m:e>
                      <m:sup>
                        <m:r>
                          <a:rPr lang="en-US" b="0" i="1" dirty="0" smtClean="0">
                            <a:latin typeface="Cambria Math" panose="02040503050406030204" pitchFamily="18" charset="0"/>
                          </a:rPr>
                          <m:t>784</m:t>
                        </m:r>
                      </m:sup>
                    </m:sSup>
                  </m:oMath>
                </a14:m>
                <a:r>
                  <a:rPr lang="en-US" dirty="0"/>
                  <a:t>, each value in the range of 0 to 1, and a label (digit) </a:t>
                </a:r>
                <a14:m>
                  <m:oMath xmlns:m="http://schemas.openxmlformats.org/officeDocument/2006/math">
                    <m:r>
                      <a:rPr lang="en-US" i="1" dirty="0" smtClean="0">
                        <a:latin typeface="Cambria Math" panose="02040503050406030204" pitchFamily="18" charset="0"/>
                      </a:rPr>
                      <m:t>𝑦</m:t>
                    </m:r>
                    <m:r>
                      <a:rPr lang="en-US" b="0" i="1" dirty="0" smtClean="0">
                        <a:latin typeface="Cambria Math" panose="02040503050406030204" pitchFamily="18" charset="0"/>
                      </a:rPr>
                      <m:t>∈[0, 1, …, 9]</m:t>
                    </m:r>
                  </m:oMath>
                </a14:m>
                <a:endParaRPr lang="en-US" dirty="0"/>
              </a:p>
            </p:txBody>
          </p:sp>
        </mc:Choice>
        <mc:Fallback xmlns="">
          <p:sp>
            <p:nvSpPr>
              <p:cNvPr id="3" name="Content Placeholder 2">
                <a:extLst>
                  <a:ext uri="{FF2B5EF4-FFF2-40B4-BE49-F238E27FC236}">
                    <a16:creationId xmlns:a16="http://schemas.microsoft.com/office/drawing/2014/main" id="{0769F8B0-158D-7384-D140-82F143F7D0AB}"/>
                  </a:ext>
                </a:extLst>
              </p:cNvPr>
              <p:cNvSpPr>
                <a:spLocks noGrp="1" noRot="1" noChangeAspect="1" noMove="1" noResize="1" noEditPoints="1" noAdjustHandles="1" noChangeArrowheads="1" noChangeShapeType="1" noTextEdit="1"/>
              </p:cNvSpPr>
              <p:nvPr>
                <p:ph idx="1"/>
              </p:nvPr>
            </p:nvSpPr>
            <p:spPr>
              <a:xfrm>
                <a:off x="609600" y="3505200"/>
                <a:ext cx="10972800" cy="2620963"/>
              </a:xfrm>
              <a:blipFill>
                <a:blip r:embed="rId2"/>
                <a:stretch>
                  <a:fillRect l="-1278" t="-3023"/>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A6B2FCB3-5FE0-C897-78D3-24E6F5DCD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39088"/>
            <a:ext cx="9056914" cy="91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5F38BA-0759-CDBE-B664-EB8BE5153F93}"/>
              </a:ext>
            </a:extLst>
          </p:cNvPr>
          <p:cNvSpPr txBox="1"/>
          <p:nvPr/>
        </p:nvSpPr>
        <p:spPr>
          <a:xfrm>
            <a:off x="2133600" y="1942892"/>
            <a:ext cx="8915400" cy="523220"/>
          </a:xfrm>
          <a:prstGeom prst="rect">
            <a:avLst/>
          </a:prstGeom>
          <a:noFill/>
        </p:spPr>
        <p:txBody>
          <a:bodyPr wrap="square" rtlCol="0">
            <a:spAutoFit/>
          </a:bodyPr>
          <a:lstStyle/>
          <a:p>
            <a:r>
              <a:rPr lang="en-US" sz="2800" dirty="0"/>
              <a:t>3	8	7	9	9	0	1	1	5	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17B28F-CA95-6E26-3B19-5527A23EADA8}"/>
                  </a:ext>
                </a:extLst>
              </p:cNvPr>
              <p:cNvSpPr txBox="1"/>
              <p:nvPr/>
            </p:nvSpPr>
            <p:spPr>
              <a:xfrm>
                <a:off x="798744" y="1145783"/>
                <a:ext cx="5357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dirty="0" smtClean="0">
                          <a:latin typeface="Cambria Math" panose="02040503050406030204" pitchFamily="18" charset="0"/>
                        </a:rPr>
                        <m:t>𝒙</m:t>
                      </m:r>
                    </m:oMath>
                  </m:oMathPara>
                </a14:m>
                <a:endParaRPr lang="en-US" sz="3200" b="1" dirty="0"/>
              </a:p>
            </p:txBody>
          </p:sp>
        </mc:Choice>
        <mc:Fallback xmlns="">
          <p:sp>
            <p:nvSpPr>
              <p:cNvPr id="5" name="TextBox 4">
                <a:extLst>
                  <a:ext uri="{FF2B5EF4-FFF2-40B4-BE49-F238E27FC236}">
                    <a16:creationId xmlns:a16="http://schemas.microsoft.com/office/drawing/2014/main" id="{9417B28F-CA95-6E26-3B19-5527A23EADA8}"/>
                  </a:ext>
                </a:extLst>
              </p:cNvPr>
              <p:cNvSpPr txBox="1">
                <a:spLocks noRot="1" noChangeAspect="1" noMove="1" noResize="1" noEditPoints="1" noAdjustHandles="1" noChangeArrowheads="1" noChangeShapeType="1" noTextEdit="1"/>
              </p:cNvSpPr>
              <p:nvPr/>
            </p:nvSpPr>
            <p:spPr>
              <a:xfrm>
                <a:off x="798744" y="1145783"/>
                <a:ext cx="53572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C80D9F2-D9C9-790E-5C33-C09E261B8454}"/>
                  </a:ext>
                </a:extLst>
              </p:cNvPr>
              <p:cNvSpPr txBox="1"/>
              <p:nvPr/>
            </p:nvSpPr>
            <p:spPr>
              <a:xfrm>
                <a:off x="798744" y="1852182"/>
                <a:ext cx="53469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𝑦</m:t>
                      </m:r>
                    </m:oMath>
                  </m:oMathPara>
                </a14:m>
                <a:endParaRPr lang="en-US" sz="3200" dirty="0"/>
              </a:p>
            </p:txBody>
          </p:sp>
        </mc:Choice>
        <mc:Fallback xmlns="">
          <p:sp>
            <p:nvSpPr>
              <p:cNvPr id="6" name="TextBox 5">
                <a:extLst>
                  <a:ext uri="{FF2B5EF4-FFF2-40B4-BE49-F238E27FC236}">
                    <a16:creationId xmlns:a16="http://schemas.microsoft.com/office/drawing/2014/main" id="{7C80D9F2-D9C9-790E-5C33-C09E261B8454}"/>
                  </a:ext>
                </a:extLst>
              </p:cNvPr>
              <p:cNvSpPr txBox="1">
                <a:spLocks noRot="1" noChangeAspect="1" noMove="1" noResize="1" noEditPoints="1" noAdjustHandles="1" noChangeArrowheads="1" noChangeShapeType="1" noTextEdit="1"/>
              </p:cNvSpPr>
              <p:nvPr/>
            </p:nvSpPr>
            <p:spPr>
              <a:xfrm>
                <a:off x="798744" y="1852182"/>
                <a:ext cx="534698" cy="58477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6661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EB7D-088E-F3C6-994C-8D19A8049D9E}"/>
              </a:ext>
            </a:extLst>
          </p:cNvPr>
          <p:cNvSpPr>
            <a:spLocks noGrp="1"/>
          </p:cNvSpPr>
          <p:nvPr>
            <p:ph type="title"/>
          </p:nvPr>
        </p:nvSpPr>
        <p:spPr/>
        <p:txBody>
          <a:bodyPr/>
          <a:lstStyle/>
          <a:p>
            <a:r>
              <a:rPr lang="en-US" dirty="0"/>
              <a:t>MNIST Processing</a:t>
            </a:r>
          </a:p>
        </p:txBody>
      </p:sp>
      <p:sp>
        <p:nvSpPr>
          <p:cNvPr id="3" name="Content Placeholder 2">
            <a:extLst>
              <a:ext uri="{FF2B5EF4-FFF2-40B4-BE49-F238E27FC236}">
                <a16:creationId xmlns:a16="http://schemas.microsoft.com/office/drawing/2014/main" id="{D092E888-3219-E11F-85D6-A0F3FBB0A443}"/>
              </a:ext>
            </a:extLst>
          </p:cNvPr>
          <p:cNvSpPr>
            <a:spLocks noGrp="1"/>
          </p:cNvSpPr>
          <p:nvPr>
            <p:ph idx="1"/>
          </p:nvPr>
        </p:nvSpPr>
        <p:spPr>
          <a:xfrm>
            <a:off x="609600" y="990600"/>
            <a:ext cx="4343400" cy="5135563"/>
          </a:xfrm>
        </p:spPr>
        <p:txBody>
          <a:bodyPr/>
          <a:lstStyle/>
          <a:p>
            <a:r>
              <a:rPr lang="en-US" dirty="0" err="1"/>
              <a:t>x_train</a:t>
            </a:r>
            <a:r>
              <a:rPr lang="en-US" dirty="0"/>
              <a:t>[0] is the features of the first training sample</a:t>
            </a:r>
          </a:p>
          <a:p>
            <a:r>
              <a:rPr lang="en-US" dirty="0" err="1"/>
              <a:t>y_train</a:t>
            </a:r>
            <a:r>
              <a:rPr lang="en-US" dirty="0"/>
              <a:t>[0] is the label of the first training sample</a:t>
            </a:r>
          </a:p>
          <a:p>
            <a:r>
              <a:rPr lang="en-US" dirty="0" err="1"/>
              <a:t>x_train</a:t>
            </a:r>
            <a:r>
              <a:rPr lang="en-US" dirty="0"/>
              <a:t>[:1000] is the features of the first 1000 training samples</a:t>
            </a:r>
          </a:p>
          <a:p>
            <a:endParaRPr lang="en-US" dirty="0"/>
          </a:p>
        </p:txBody>
      </p:sp>
      <p:pic>
        <p:nvPicPr>
          <p:cNvPr id="8" name="Picture 7">
            <a:extLst>
              <a:ext uri="{FF2B5EF4-FFF2-40B4-BE49-F238E27FC236}">
                <a16:creationId xmlns:a16="http://schemas.microsoft.com/office/drawing/2014/main" id="{66C6DB95-81E7-9433-D27C-5A99FEBB67CC}"/>
              </a:ext>
            </a:extLst>
          </p:cNvPr>
          <p:cNvPicPr>
            <a:picLocks noChangeAspect="1"/>
          </p:cNvPicPr>
          <p:nvPr/>
        </p:nvPicPr>
        <p:blipFill>
          <a:blip r:embed="rId2"/>
          <a:stretch>
            <a:fillRect/>
          </a:stretch>
        </p:blipFill>
        <p:spPr>
          <a:xfrm>
            <a:off x="5657805" y="717549"/>
            <a:ext cx="6153195" cy="5953169"/>
          </a:xfrm>
          <a:prstGeom prst="rect">
            <a:avLst/>
          </a:prstGeom>
        </p:spPr>
      </p:pic>
      <p:sp>
        <p:nvSpPr>
          <p:cNvPr id="4" name="TextBox 3">
            <a:extLst>
              <a:ext uri="{FF2B5EF4-FFF2-40B4-BE49-F238E27FC236}">
                <a16:creationId xmlns:a16="http://schemas.microsoft.com/office/drawing/2014/main" id="{40C7A662-B21F-F7D6-9961-90E38C86B2AB}"/>
              </a:ext>
            </a:extLst>
          </p:cNvPr>
          <p:cNvSpPr txBox="1"/>
          <p:nvPr/>
        </p:nvSpPr>
        <p:spPr>
          <a:xfrm>
            <a:off x="10758432" y="3048000"/>
            <a:ext cx="519168" cy="230832"/>
          </a:xfrm>
          <a:prstGeom prst="rect">
            <a:avLst/>
          </a:prstGeom>
          <a:solidFill>
            <a:schemeClr val="bg1">
              <a:lumMod val="95000"/>
            </a:schemeClr>
          </a:solidFill>
        </p:spPr>
        <p:txBody>
          <a:bodyPr wrap="square" rtlCol="0">
            <a:spAutoFit/>
          </a:bodyPr>
          <a:lstStyle/>
          <a:p>
            <a:r>
              <a:rPr lang="en-US" sz="900" dirty="0">
                <a:solidFill>
                  <a:srgbClr val="00B050"/>
                </a:solidFill>
              </a:rPr>
              <a:t>784-d</a:t>
            </a:r>
          </a:p>
        </p:txBody>
      </p:sp>
    </p:spTree>
    <p:extLst>
      <p:ext uri="{BB962C8B-B14F-4D97-AF65-F5344CB8AC3E}">
        <p14:creationId xmlns:p14="http://schemas.microsoft.com/office/powerpoint/2010/main" val="1904473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BFBD-4BA5-0376-B667-1B6449D75A3A}"/>
              </a:ext>
            </a:extLst>
          </p:cNvPr>
          <p:cNvSpPr>
            <a:spLocks noGrp="1"/>
          </p:cNvSpPr>
          <p:nvPr>
            <p:ph type="title"/>
          </p:nvPr>
        </p:nvSpPr>
        <p:spPr/>
        <p:txBody>
          <a:bodyPr/>
          <a:lstStyle/>
          <a:p>
            <a:r>
              <a:rPr lang="en-US" dirty="0"/>
              <a:t>Nearest neighbor algorithm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D1FD59C-0F81-890A-8ADD-3ABE544EC2B0}"/>
                  </a:ext>
                </a:extLst>
              </p:cNvPr>
              <p:cNvSpPr txBox="1"/>
              <p:nvPr/>
            </p:nvSpPr>
            <p:spPr>
              <a:xfrm>
                <a:off x="533400" y="2590800"/>
                <a:ext cx="7227627" cy="1084143"/>
              </a:xfrm>
              <a:prstGeom prst="rect">
                <a:avLst/>
              </a:prstGeom>
              <a:noFill/>
            </p:spPr>
            <p:txBody>
              <a:bodyPr wrap="square">
                <a:spAutoFit/>
              </a:bodyPr>
              <a:lstStyle/>
              <a:p>
                <a:r>
                  <a:rPr lang="en-US" sz="2800" b="0" dirty="0"/>
                  <a:t>1.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𝑖</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1" smtClean="0">
                            <a:latin typeface="Cambria Math" panose="02040503050406030204" pitchFamily="18" charset="0"/>
                          </a:rPr>
                          <m:t>arg</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min</m:t>
                            </m:r>
                          </m:e>
                          <m:lim>
                            <m:r>
                              <a:rPr lang="en-US" sz="2800" b="0" i="1" smtClean="0">
                                <a:latin typeface="Cambria Math" panose="02040503050406030204" pitchFamily="18" charset="0"/>
                              </a:rPr>
                              <m:t>𝑖</m:t>
                            </m:r>
                          </m:lim>
                        </m:limLow>
                      </m:fName>
                      <m:e>
                        <m:r>
                          <a:rPr lang="en-US" sz="2800" b="0" i="1" smtClean="0">
                            <a:latin typeface="Cambria Math" panose="02040503050406030204" pitchFamily="18" charset="0"/>
                          </a:rPr>
                          <m:t>𝑑𝑖𝑠𝑡𝑎𝑛𝑐𝑒</m:t>
                        </m:r>
                        <m:d>
                          <m:dPr>
                            <m:ctrlPr>
                              <a:rPr lang="en-US" sz="2800" i="1">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i="1">
                                    <a:latin typeface="Cambria Math" panose="02040503050406030204" pitchFamily="18" charset="0"/>
                                  </a:rPr>
                                  <m:t>𝑋</m:t>
                                </m:r>
                              </m:e>
                              <m:sub>
                                <m:r>
                                  <a:rPr lang="en-US" sz="2800" b="0" i="1" smtClean="0">
                                    <a:latin typeface="Cambria Math" panose="02040503050406030204" pitchFamily="18" charset="0"/>
                                  </a:rPr>
                                  <m:t>𝑡𝑟𝑎𝑖𝑛</m:t>
                                </m:r>
                              </m:sub>
                            </m:sSub>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𝑡𝑒𝑠𝑡</m:t>
                                </m:r>
                              </m:sub>
                            </m:sSub>
                          </m:e>
                        </m:d>
                      </m:e>
                    </m:func>
                  </m:oMath>
                </a14:m>
                <a:endParaRPr lang="en-US" sz="2800" b="0" dirty="0"/>
              </a:p>
              <a:p>
                <a:r>
                  <a:rPr lang="en-US" sz="2800" b="0" dirty="0"/>
                  <a:t>2.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𝑡𝑒𝑠𝑡</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𝑡𝑟𝑎𝑖𝑛</m:t>
                        </m:r>
                      </m:sub>
                    </m:sSub>
                    <m:d>
                      <m:dPr>
                        <m:begChr m:val="["/>
                        <m:endChr m:val="]"/>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𝑖</m:t>
                            </m:r>
                          </m:e>
                          <m:sup>
                            <m:r>
                              <a:rPr lang="en-US" sz="2800" b="0" i="1" smtClean="0">
                                <a:latin typeface="Cambria Math" panose="02040503050406030204" pitchFamily="18" charset="0"/>
                              </a:rPr>
                              <m:t>∗</m:t>
                            </m:r>
                          </m:sup>
                        </m:sSup>
                      </m:e>
                    </m:d>
                  </m:oMath>
                </a14:m>
                <a:endParaRPr lang="en-US" sz="2800" dirty="0"/>
              </a:p>
            </p:txBody>
          </p:sp>
        </mc:Choice>
        <mc:Fallback xmlns="">
          <p:sp>
            <p:nvSpPr>
              <p:cNvPr id="6" name="TextBox 5">
                <a:extLst>
                  <a:ext uri="{FF2B5EF4-FFF2-40B4-BE49-F238E27FC236}">
                    <a16:creationId xmlns:a16="http://schemas.microsoft.com/office/drawing/2014/main" id="{9D1FD59C-0F81-890A-8ADD-3ABE544EC2B0}"/>
                  </a:ext>
                </a:extLst>
              </p:cNvPr>
              <p:cNvSpPr txBox="1">
                <a:spLocks noRot="1" noChangeAspect="1" noMove="1" noResize="1" noEditPoints="1" noAdjustHandles="1" noChangeArrowheads="1" noChangeShapeType="1" noTextEdit="1"/>
              </p:cNvSpPr>
              <p:nvPr/>
            </p:nvSpPr>
            <p:spPr>
              <a:xfrm>
                <a:off x="533400" y="2590800"/>
                <a:ext cx="7227627" cy="1084143"/>
              </a:xfrm>
              <a:prstGeom prst="rect">
                <a:avLst/>
              </a:prstGeom>
              <a:blipFill>
                <a:blip r:embed="rId3"/>
                <a:stretch>
                  <a:fillRect l="-1772" t="-6180" b="-1460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9A4D57E-3C08-54CB-752D-D7881E80F3FC}"/>
              </a:ext>
            </a:extLst>
          </p:cNvPr>
          <p:cNvSpPr txBox="1"/>
          <p:nvPr/>
        </p:nvSpPr>
        <p:spPr>
          <a:xfrm>
            <a:off x="533400" y="1219200"/>
            <a:ext cx="7696200" cy="954107"/>
          </a:xfrm>
          <a:prstGeom prst="rect">
            <a:avLst/>
          </a:prstGeom>
          <a:noFill/>
        </p:spPr>
        <p:txBody>
          <a:bodyPr wrap="square" rtlCol="0">
            <a:spAutoFit/>
          </a:bodyPr>
          <a:lstStyle/>
          <a:p>
            <a:r>
              <a:rPr lang="en-US" sz="2800" dirty="0"/>
              <a:t>For given test features, assign the label / target value of the most similar training features</a:t>
            </a:r>
          </a:p>
        </p:txBody>
      </p:sp>
      <p:sp>
        <p:nvSpPr>
          <p:cNvPr id="8" name="TextBox 7">
            <a:extLst>
              <a:ext uri="{FF2B5EF4-FFF2-40B4-BE49-F238E27FC236}">
                <a16:creationId xmlns:a16="http://schemas.microsoft.com/office/drawing/2014/main" id="{4CCAFC77-2EA9-D468-BEE7-0A40EEF8F699}"/>
              </a:ext>
            </a:extLst>
          </p:cNvPr>
          <p:cNvSpPr txBox="1"/>
          <p:nvPr/>
        </p:nvSpPr>
        <p:spPr>
          <a:xfrm>
            <a:off x="550460" y="4280595"/>
            <a:ext cx="10498540" cy="523220"/>
          </a:xfrm>
          <a:prstGeom prst="rect">
            <a:avLst/>
          </a:prstGeom>
          <a:noFill/>
        </p:spPr>
        <p:txBody>
          <a:bodyPr wrap="square" rtlCol="0">
            <a:spAutoFit/>
          </a:bodyPr>
          <a:lstStyle/>
          <a:p>
            <a:r>
              <a:rPr lang="en-US" sz="2800" dirty="0"/>
              <a:t>Distance is typically sum of squared distance or cosine distance.</a:t>
            </a:r>
          </a:p>
        </p:txBody>
      </p:sp>
      <p:sp>
        <p:nvSpPr>
          <p:cNvPr id="3" name="TextBox 2">
            <a:extLst>
              <a:ext uri="{FF2B5EF4-FFF2-40B4-BE49-F238E27FC236}">
                <a16:creationId xmlns:a16="http://schemas.microsoft.com/office/drawing/2014/main" id="{9011E437-C95A-1136-FD9A-8FFD814480A8}"/>
              </a:ext>
            </a:extLst>
          </p:cNvPr>
          <p:cNvSpPr txBox="1"/>
          <p:nvPr/>
        </p:nvSpPr>
        <p:spPr>
          <a:xfrm>
            <a:off x="609600" y="5392147"/>
            <a:ext cx="10498540" cy="954107"/>
          </a:xfrm>
          <a:prstGeom prst="rect">
            <a:avLst/>
          </a:prstGeom>
          <a:noFill/>
        </p:spPr>
        <p:txBody>
          <a:bodyPr wrap="square" rtlCol="0">
            <a:spAutoFit/>
          </a:bodyPr>
          <a:lstStyle/>
          <a:p>
            <a:r>
              <a:rPr lang="en-US" sz="2800" dirty="0">
                <a:solidFill>
                  <a:schemeClr val="accent1">
                    <a:lumMod val="75000"/>
                  </a:schemeClr>
                </a:solidFill>
              </a:rPr>
              <a:t>There is no training!  The accuracy depends on the features, and how much data you have.</a:t>
            </a:r>
          </a:p>
        </p:txBody>
      </p:sp>
    </p:spTree>
    <p:extLst>
      <p:ext uri="{BB962C8B-B14F-4D97-AF65-F5344CB8AC3E}">
        <p14:creationId xmlns:p14="http://schemas.microsoft.com/office/powerpoint/2010/main" val="270292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BFBD-4BA5-0376-B667-1B6449D75A3A}"/>
              </a:ext>
            </a:extLst>
          </p:cNvPr>
          <p:cNvSpPr>
            <a:spLocks noGrp="1"/>
          </p:cNvSpPr>
          <p:nvPr>
            <p:ph type="title"/>
          </p:nvPr>
        </p:nvSpPr>
        <p:spPr/>
        <p:txBody>
          <a:bodyPr/>
          <a:lstStyle/>
          <a:p>
            <a:r>
              <a:rPr lang="en-US" dirty="0"/>
              <a:t>Nearest neighbor algorithm</a:t>
            </a:r>
          </a:p>
        </p:txBody>
      </p:sp>
      <p:pic>
        <p:nvPicPr>
          <p:cNvPr id="4" name="Picture 3">
            <a:extLst>
              <a:ext uri="{FF2B5EF4-FFF2-40B4-BE49-F238E27FC236}">
                <a16:creationId xmlns:a16="http://schemas.microsoft.com/office/drawing/2014/main" id="{E9101F09-2AB1-CEA6-20B2-F0AA185B163F}"/>
              </a:ext>
            </a:extLst>
          </p:cNvPr>
          <p:cNvPicPr>
            <a:picLocks noChangeAspect="1"/>
          </p:cNvPicPr>
          <p:nvPr/>
        </p:nvPicPr>
        <p:blipFill>
          <a:blip r:embed="rId3"/>
          <a:stretch>
            <a:fillRect/>
          </a:stretch>
        </p:blipFill>
        <p:spPr>
          <a:xfrm>
            <a:off x="615043" y="1447800"/>
            <a:ext cx="10458712" cy="4419600"/>
          </a:xfrm>
          <a:prstGeom prst="rect">
            <a:avLst/>
          </a:prstGeom>
        </p:spPr>
      </p:pic>
    </p:spTree>
    <p:extLst>
      <p:ext uri="{BB962C8B-B14F-4D97-AF65-F5344CB8AC3E}">
        <p14:creationId xmlns:p14="http://schemas.microsoft.com/office/powerpoint/2010/main" val="3467773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BFBD-4BA5-0376-B667-1B6449D75A3A}"/>
              </a:ext>
            </a:extLst>
          </p:cNvPr>
          <p:cNvSpPr>
            <a:spLocks noGrp="1"/>
          </p:cNvSpPr>
          <p:nvPr>
            <p:ph type="title"/>
          </p:nvPr>
        </p:nvSpPr>
        <p:spPr/>
        <p:txBody>
          <a:bodyPr/>
          <a:lstStyle/>
          <a:p>
            <a:r>
              <a:rPr lang="en-US" dirty="0"/>
              <a:t>Nearest neighbor algorithm (concise)</a:t>
            </a:r>
          </a:p>
        </p:txBody>
      </p:sp>
      <p:pic>
        <p:nvPicPr>
          <p:cNvPr id="9" name="Picture 8">
            <a:extLst>
              <a:ext uri="{FF2B5EF4-FFF2-40B4-BE49-F238E27FC236}">
                <a16:creationId xmlns:a16="http://schemas.microsoft.com/office/drawing/2014/main" id="{BA54F31F-078C-E998-F482-4E74A769DDC0}"/>
              </a:ext>
            </a:extLst>
          </p:cNvPr>
          <p:cNvPicPr>
            <a:picLocks noChangeAspect="1"/>
          </p:cNvPicPr>
          <p:nvPr/>
        </p:nvPicPr>
        <p:blipFill>
          <a:blip r:embed="rId3"/>
          <a:stretch>
            <a:fillRect/>
          </a:stretch>
        </p:blipFill>
        <p:spPr>
          <a:xfrm>
            <a:off x="609600" y="1371600"/>
            <a:ext cx="10297549" cy="1828800"/>
          </a:xfrm>
          <a:prstGeom prst="rect">
            <a:avLst/>
          </a:prstGeom>
        </p:spPr>
      </p:pic>
    </p:spTree>
    <p:extLst>
      <p:ext uri="{BB962C8B-B14F-4D97-AF65-F5344CB8AC3E}">
        <p14:creationId xmlns:p14="http://schemas.microsoft.com/office/powerpoint/2010/main" val="330539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6240-F007-0E57-FA60-51A74F4ECE46}"/>
              </a:ext>
            </a:extLst>
          </p:cNvPr>
          <p:cNvSpPr>
            <a:spLocks noGrp="1"/>
          </p:cNvSpPr>
          <p:nvPr>
            <p:ph type="title"/>
          </p:nvPr>
        </p:nvSpPr>
        <p:spPr/>
        <p:txBody>
          <a:bodyPr/>
          <a:lstStyle/>
          <a:p>
            <a:r>
              <a:rPr lang="en-US" dirty="0"/>
              <a:t>How did you do it?</a:t>
            </a:r>
          </a:p>
        </p:txBody>
      </p:sp>
      <p:sp>
        <p:nvSpPr>
          <p:cNvPr id="4" name="AutoShape 2" descr="Alaskan Malamute: Info, Pictures, Facts &amp; History – Dogster">
            <a:extLst>
              <a:ext uri="{FF2B5EF4-FFF2-40B4-BE49-F238E27FC236}">
                <a16:creationId xmlns:a16="http://schemas.microsoft.com/office/drawing/2014/main" id="{5DC32A08-D3AC-671E-7408-798C955A486B}"/>
              </a:ext>
            </a:extLst>
          </p:cNvPr>
          <p:cNvSpPr>
            <a:spLocks noChangeAspect="1" noChangeArrowheads="1"/>
          </p:cNvSpPr>
          <p:nvPr/>
        </p:nvSpPr>
        <p:spPr bwMode="auto">
          <a:xfrm>
            <a:off x="3305175" y="4667250"/>
            <a:ext cx="127693" cy="1276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Alaskan Malamute: Info, Pictures, Facts &amp; History – Dogster">
            <a:extLst>
              <a:ext uri="{FF2B5EF4-FFF2-40B4-BE49-F238E27FC236}">
                <a16:creationId xmlns:a16="http://schemas.microsoft.com/office/drawing/2014/main" id="{AC2FD92D-8AA4-F5FE-2AA5-F12A3DE99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96" y="2312436"/>
            <a:ext cx="4194398" cy="279626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Siberian Husky Dog Breed Information">
            <a:extLst>
              <a:ext uri="{FF2B5EF4-FFF2-40B4-BE49-F238E27FC236}">
                <a16:creationId xmlns:a16="http://schemas.microsoft.com/office/drawing/2014/main" id="{CA054F4B-4D8D-4BFC-39CA-E6028C4A6D9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Siberian Husky Dog Breed Information">
            <a:extLst>
              <a:ext uri="{FF2B5EF4-FFF2-40B4-BE49-F238E27FC236}">
                <a16:creationId xmlns:a16="http://schemas.microsoft.com/office/drawing/2014/main" id="{E0B75144-11E0-8086-C0E0-FCFE4F1FA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81037"/>
            <a:ext cx="3403600" cy="22690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BD51F77-E319-1595-07AE-0022CC06BAB2}"/>
              </a:ext>
            </a:extLst>
          </p:cNvPr>
          <p:cNvSpPr txBox="1"/>
          <p:nvPr/>
        </p:nvSpPr>
        <p:spPr>
          <a:xfrm>
            <a:off x="5634213" y="2950104"/>
            <a:ext cx="2082621" cy="369332"/>
          </a:xfrm>
          <a:prstGeom prst="rect">
            <a:avLst/>
          </a:prstGeom>
          <a:noFill/>
        </p:spPr>
        <p:txBody>
          <a:bodyPr wrap="none" rtlCol="0">
            <a:spAutoFit/>
          </a:bodyPr>
          <a:lstStyle/>
          <a:p>
            <a:r>
              <a:rPr lang="en-US" dirty="0"/>
              <a:t>(a) Siberian Husky</a:t>
            </a:r>
          </a:p>
        </p:txBody>
      </p:sp>
      <p:pic>
        <p:nvPicPr>
          <p:cNvPr id="1034" name="Picture 10" descr="Alaskan Malamute | Description, Temperament, &amp; Facts ...">
            <a:extLst>
              <a:ext uri="{FF2B5EF4-FFF2-40B4-BE49-F238E27FC236}">
                <a16:creationId xmlns:a16="http://schemas.microsoft.com/office/drawing/2014/main" id="{9A01CB1D-0D17-1C19-FB36-A298AEFE71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8752" y="3933296"/>
            <a:ext cx="3295448" cy="23542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B9111F-5CDD-F481-0AE3-8DC89BF37E42}"/>
              </a:ext>
            </a:extLst>
          </p:cNvPr>
          <p:cNvSpPr txBox="1"/>
          <p:nvPr/>
        </p:nvSpPr>
        <p:spPr>
          <a:xfrm>
            <a:off x="5634212" y="6293393"/>
            <a:ext cx="2275046" cy="369332"/>
          </a:xfrm>
          <a:prstGeom prst="rect">
            <a:avLst/>
          </a:prstGeom>
          <a:noFill/>
        </p:spPr>
        <p:txBody>
          <a:bodyPr wrap="none" rtlCol="0">
            <a:spAutoFit/>
          </a:bodyPr>
          <a:lstStyle/>
          <a:p>
            <a:r>
              <a:rPr lang="en-US" dirty="0"/>
              <a:t>(c) Alaskan </a:t>
            </a:r>
            <a:r>
              <a:rPr lang="en-US" dirty="0" err="1"/>
              <a:t>Malamut</a:t>
            </a:r>
            <a:endParaRPr lang="en-US" dirty="0"/>
          </a:p>
        </p:txBody>
      </p:sp>
      <p:pic>
        <p:nvPicPr>
          <p:cNvPr id="8" name="Picture 7">
            <a:extLst>
              <a:ext uri="{FF2B5EF4-FFF2-40B4-BE49-F238E27FC236}">
                <a16:creationId xmlns:a16="http://schemas.microsoft.com/office/drawing/2014/main" id="{7C03226B-C640-BFF4-5ED3-F472AD3C15F0}"/>
              </a:ext>
            </a:extLst>
          </p:cNvPr>
          <p:cNvPicPr>
            <a:picLocks noChangeAspect="1"/>
          </p:cNvPicPr>
          <p:nvPr/>
        </p:nvPicPr>
        <p:blipFill>
          <a:blip r:embed="rId6"/>
          <a:stretch>
            <a:fillRect/>
          </a:stretch>
        </p:blipFill>
        <p:spPr>
          <a:xfrm>
            <a:off x="8529607" y="681036"/>
            <a:ext cx="3403601" cy="2269067"/>
          </a:xfrm>
          <a:prstGeom prst="rect">
            <a:avLst/>
          </a:prstGeom>
        </p:spPr>
      </p:pic>
      <p:sp>
        <p:nvSpPr>
          <p:cNvPr id="9" name="TextBox 8">
            <a:extLst>
              <a:ext uri="{FF2B5EF4-FFF2-40B4-BE49-F238E27FC236}">
                <a16:creationId xmlns:a16="http://schemas.microsoft.com/office/drawing/2014/main" id="{F651C7DF-E634-A7BE-773D-CC393454A763}"/>
              </a:ext>
            </a:extLst>
          </p:cNvPr>
          <p:cNvSpPr txBox="1"/>
          <p:nvPr/>
        </p:nvSpPr>
        <p:spPr>
          <a:xfrm>
            <a:off x="9049032" y="3026303"/>
            <a:ext cx="2698239" cy="369332"/>
          </a:xfrm>
          <a:prstGeom prst="rect">
            <a:avLst/>
          </a:prstGeom>
          <a:noFill/>
        </p:spPr>
        <p:txBody>
          <a:bodyPr wrap="none" rtlCol="0">
            <a:spAutoFit/>
          </a:bodyPr>
          <a:lstStyle/>
          <a:p>
            <a:r>
              <a:rPr lang="en-US" dirty="0"/>
              <a:t>(b) Australian Cattle Dog</a:t>
            </a:r>
          </a:p>
        </p:txBody>
      </p:sp>
      <p:pic>
        <p:nvPicPr>
          <p:cNvPr id="1036" name="Picture 12" descr="Bernese Mountain Dog sitting in a field outdoors.">
            <a:extLst>
              <a:ext uri="{FF2B5EF4-FFF2-40B4-BE49-F238E27FC236}">
                <a16:creationId xmlns:a16="http://schemas.microsoft.com/office/drawing/2014/main" id="{299F518D-030F-7B6C-74FE-3EB0C4A3B6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25504" y="3988869"/>
            <a:ext cx="3364700" cy="22431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ADF3C3B-C044-404C-3BAB-A5F73EC2453F}"/>
              </a:ext>
            </a:extLst>
          </p:cNvPr>
          <p:cNvSpPr txBox="1"/>
          <p:nvPr/>
        </p:nvSpPr>
        <p:spPr>
          <a:xfrm>
            <a:off x="8856736" y="6293393"/>
            <a:ext cx="2890535" cy="369332"/>
          </a:xfrm>
          <a:prstGeom prst="rect">
            <a:avLst/>
          </a:prstGeom>
          <a:noFill/>
        </p:spPr>
        <p:txBody>
          <a:bodyPr wrap="none" rtlCol="0">
            <a:spAutoFit/>
          </a:bodyPr>
          <a:lstStyle/>
          <a:p>
            <a:r>
              <a:rPr lang="en-US" dirty="0"/>
              <a:t>(d) Bernese Mountain Dog</a:t>
            </a:r>
          </a:p>
        </p:txBody>
      </p:sp>
    </p:spTree>
    <p:extLst>
      <p:ext uri="{BB962C8B-B14F-4D97-AF65-F5344CB8AC3E}">
        <p14:creationId xmlns:p14="http://schemas.microsoft.com/office/powerpoint/2010/main" val="68349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423B4-D869-880A-C135-434CB1E5B5E1}"/>
              </a:ext>
            </a:extLst>
          </p:cNvPr>
          <p:cNvSpPr>
            <a:spLocks noGrp="1"/>
          </p:cNvSpPr>
          <p:nvPr>
            <p:ph type="title"/>
          </p:nvPr>
        </p:nvSpPr>
        <p:spPr/>
        <p:txBody>
          <a:bodyPr/>
          <a:lstStyle/>
          <a:p>
            <a:r>
              <a:rPr lang="en-US" dirty="0"/>
              <a:t>Example Predictions</a:t>
            </a:r>
          </a:p>
        </p:txBody>
      </p:sp>
      <p:pic>
        <p:nvPicPr>
          <p:cNvPr id="4098" name="Picture 2">
            <a:extLst>
              <a:ext uri="{FF2B5EF4-FFF2-40B4-BE49-F238E27FC236}">
                <a16:creationId xmlns:a16="http://schemas.microsoft.com/office/drawing/2014/main" id="{A001D7ED-155E-7DB7-DCA4-F93C478DDA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970" y="2167017"/>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FB70FA-1DB6-4D79-13EA-5F4BA269784B}"/>
              </a:ext>
            </a:extLst>
          </p:cNvPr>
          <p:cNvSpPr txBox="1"/>
          <p:nvPr/>
        </p:nvSpPr>
        <p:spPr>
          <a:xfrm>
            <a:off x="1087170" y="1765139"/>
            <a:ext cx="1300421" cy="369332"/>
          </a:xfrm>
          <a:prstGeom prst="rect">
            <a:avLst/>
          </a:prstGeom>
          <a:noFill/>
        </p:spPr>
        <p:txBody>
          <a:bodyPr wrap="none" rtlCol="0">
            <a:spAutoFit/>
          </a:bodyPr>
          <a:lstStyle/>
          <a:p>
            <a:r>
              <a:rPr lang="en-US" dirty="0"/>
              <a:t>Test image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F6306F7-BC65-AEFC-FF71-3E1685E9774C}"/>
                  </a:ext>
                </a:extLst>
              </p:cNvPr>
              <p:cNvSpPr txBox="1"/>
              <p:nvPr/>
            </p:nvSpPr>
            <p:spPr>
              <a:xfrm>
                <a:off x="2839770" y="1177646"/>
                <a:ext cx="8336578" cy="369332"/>
              </a:xfrm>
              <a:prstGeom prst="rect">
                <a:avLst/>
              </a:prstGeom>
              <a:noFill/>
            </p:spPr>
            <p:txBody>
              <a:bodyPr wrap="none" rtlCol="0">
                <a:spAutoFit/>
              </a:bodyPr>
              <a:lstStyle/>
              <a:p>
                <a:r>
                  <a:rPr lang="en-US" dirty="0"/>
                  <a:t>Nearest Training Image and Label with Varying Number of Training Samples (</a:t>
                </a:r>
                <a14:m>
                  <m:oMath xmlns:m="http://schemas.openxmlformats.org/officeDocument/2006/math">
                    <m:r>
                      <a:rPr lang="en-US" i="1" dirty="0" smtClean="0">
                        <a:latin typeface="Cambria Math" panose="02040503050406030204" pitchFamily="18" charset="0"/>
                      </a:rPr>
                      <m:t>𝑁</m:t>
                    </m:r>
                  </m:oMath>
                </a14:m>
                <a:r>
                  <a:rPr lang="en-US" dirty="0"/>
                  <a:t>)</a:t>
                </a:r>
              </a:p>
            </p:txBody>
          </p:sp>
        </mc:Choice>
        <mc:Fallback xmlns="">
          <p:sp>
            <p:nvSpPr>
              <p:cNvPr id="5" name="TextBox 4">
                <a:extLst>
                  <a:ext uri="{FF2B5EF4-FFF2-40B4-BE49-F238E27FC236}">
                    <a16:creationId xmlns:a16="http://schemas.microsoft.com/office/drawing/2014/main" id="{DF6306F7-BC65-AEFC-FF71-3E1685E9774C}"/>
                  </a:ext>
                </a:extLst>
              </p:cNvPr>
              <p:cNvSpPr txBox="1">
                <a:spLocks noRot="1" noChangeAspect="1" noMove="1" noResize="1" noEditPoints="1" noAdjustHandles="1" noChangeArrowheads="1" noChangeShapeType="1" noTextEdit="1"/>
              </p:cNvSpPr>
              <p:nvPr/>
            </p:nvSpPr>
            <p:spPr>
              <a:xfrm>
                <a:off x="2839770" y="1177646"/>
                <a:ext cx="8336578" cy="369332"/>
              </a:xfrm>
              <a:prstGeom prst="rect">
                <a:avLst/>
              </a:prstGeom>
              <a:blipFill>
                <a:blip r:embed="rId3"/>
                <a:stretch>
                  <a:fillRect l="-658"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1D2B7F8-49CF-4660-75BF-C7C182D973BA}"/>
                  </a:ext>
                </a:extLst>
              </p:cNvPr>
              <p:cNvSpPr txBox="1"/>
              <p:nvPr/>
            </p:nvSpPr>
            <p:spPr>
              <a:xfrm>
                <a:off x="4224802" y="1765139"/>
                <a:ext cx="11088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=100</m:t>
                      </m:r>
                    </m:oMath>
                  </m:oMathPara>
                </a14:m>
                <a:endParaRPr lang="en-US" dirty="0"/>
              </a:p>
            </p:txBody>
          </p:sp>
        </mc:Choice>
        <mc:Fallback xmlns="">
          <p:sp>
            <p:nvSpPr>
              <p:cNvPr id="6" name="TextBox 5">
                <a:extLst>
                  <a:ext uri="{FF2B5EF4-FFF2-40B4-BE49-F238E27FC236}">
                    <a16:creationId xmlns:a16="http://schemas.microsoft.com/office/drawing/2014/main" id="{11D2B7F8-49CF-4660-75BF-C7C182D973BA}"/>
                  </a:ext>
                </a:extLst>
              </p:cNvPr>
              <p:cNvSpPr txBox="1">
                <a:spLocks noRot="1" noChangeAspect="1" noMove="1" noResize="1" noEditPoints="1" noAdjustHandles="1" noChangeArrowheads="1" noChangeShapeType="1" noTextEdit="1"/>
              </p:cNvSpPr>
              <p:nvPr/>
            </p:nvSpPr>
            <p:spPr>
              <a:xfrm>
                <a:off x="4224802" y="1765139"/>
                <a:ext cx="110883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806BF60-9C9D-5B9D-01ED-13E89B1F148B}"/>
                  </a:ext>
                </a:extLst>
              </p:cNvPr>
              <p:cNvSpPr txBox="1"/>
              <p:nvPr/>
            </p:nvSpPr>
            <p:spPr>
              <a:xfrm>
                <a:off x="6573570" y="1797685"/>
                <a:ext cx="12370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=1000</m:t>
                      </m:r>
                    </m:oMath>
                  </m:oMathPara>
                </a14:m>
                <a:endParaRPr lang="en-US" dirty="0"/>
              </a:p>
            </p:txBody>
          </p:sp>
        </mc:Choice>
        <mc:Fallback xmlns="">
          <p:sp>
            <p:nvSpPr>
              <p:cNvPr id="7" name="TextBox 6">
                <a:extLst>
                  <a:ext uri="{FF2B5EF4-FFF2-40B4-BE49-F238E27FC236}">
                    <a16:creationId xmlns:a16="http://schemas.microsoft.com/office/drawing/2014/main" id="{9806BF60-9C9D-5B9D-01ED-13E89B1F148B}"/>
                  </a:ext>
                </a:extLst>
              </p:cNvPr>
              <p:cNvSpPr txBox="1">
                <a:spLocks noRot="1" noChangeAspect="1" noMove="1" noResize="1" noEditPoints="1" noAdjustHandles="1" noChangeArrowheads="1" noChangeShapeType="1" noTextEdit="1"/>
              </p:cNvSpPr>
              <p:nvPr/>
            </p:nvSpPr>
            <p:spPr>
              <a:xfrm>
                <a:off x="6573570" y="1797685"/>
                <a:ext cx="123707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5E0B9C-3B25-5961-723D-3F7B27AA1A90}"/>
                  </a:ext>
                </a:extLst>
              </p:cNvPr>
              <p:cNvSpPr txBox="1"/>
              <p:nvPr/>
            </p:nvSpPr>
            <p:spPr>
              <a:xfrm>
                <a:off x="9094864" y="1821024"/>
                <a:ext cx="1365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=10000</m:t>
                      </m:r>
                    </m:oMath>
                  </m:oMathPara>
                </a14:m>
                <a:endParaRPr lang="en-US" dirty="0"/>
              </a:p>
            </p:txBody>
          </p:sp>
        </mc:Choice>
        <mc:Fallback xmlns="">
          <p:sp>
            <p:nvSpPr>
              <p:cNvPr id="8" name="TextBox 7">
                <a:extLst>
                  <a:ext uri="{FF2B5EF4-FFF2-40B4-BE49-F238E27FC236}">
                    <a16:creationId xmlns:a16="http://schemas.microsoft.com/office/drawing/2014/main" id="{935E0B9C-3B25-5961-723D-3F7B27AA1A90}"/>
                  </a:ext>
                </a:extLst>
              </p:cNvPr>
              <p:cNvSpPr txBox="1">
                <a:spLocks noRot="1" noChangeAspect="1" noMove="1" noResize="1" noEditPoints="1" noAdjustHandles="1" noChangeArrowheads="1" noChangeShapeType="1" noTextEdit="1"/>
              </p:cNvSpPr>
              <p:nvPr/>
            </p:nvSpPr>
            <p:spPr>
              <a:xfrm>
                <a:off x="9094864" y="1821024"/>
                <a:ext cx="1365310" cy="369332"/>
              </a:xfrm>
              <a:prstGeom prst="rect">
                <a:avLst/>
              </a:prstGeom>
              <a:blipFill>
                <a:blip r:embed="rId6"/>
                <a:stretch>
                  <a:fillRect/>
                </a:stretch>
              </a:blipFill>
            </p:spPr>
            <p:txBody>
              <a:bodyPr/>
              <a:lstStyle/>
              <a:p>
                <a:r>
                  <a:rPr lang="en-US">
                    <a:noFill/>
                  </a:rPr>
                  <a:t> </a:t>
                </a:r>
              </a:p>
            </p:txBody>
          </p:sp>
        </mc:Fallback>
      </mc:AlternateContent>
      <p:pic>
        <p:nvPicPr>
          <p:cNvPr id="4100" name="Picture 4">
            <a:extLst>
              <a:ext uri="{FF2B5EF4-FFF2-40B4-BE49-F238E27FC236}">
                <a16:creationId xmlns:a16="http://schemas.microsoft.com/office/drawing/2014/main" id="{C86B24C3-D17A-1475-412C-81099DDB11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1301" y="2167017"/>
            <a:ext cx="1640239" cy="16402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A48CEFC-43FE-D9C9-A78F-54596250D4D9}"/>
              </a:ext>
            </a:extLst>
          </p:cNvPr>
          <p:cNvSpPr txBox="1"/>
          <p:nvPr/>
        </p:nvSpPr>
        <p:spPr>
          <a:xfrm>
            <a:off x="4614967" y="3789138"/>
            <a:ext cx="312906" cy="369332"/>
          </a:xfrm>
          <a:prstGeom prst="rect">
            <a:avLst/>
          </a:prstGeom>
          <a:noFill/>
        </p:spPr>
        <p:txBody>
          <a:bodyPr wrap="none" rtlCol="0">
            <a:spAutoFit/>
          </a:bodyPr>
          <a:lstStyle/>
          <a:p>
            <a:r>
              <a:rPr lang="en-US" dirty="0"/>
              <a:t>9</a:t>
            </a:r>
          </a:p>
        </p:txBody>
      </p:sp>
      <p:pic>
        <p:nvPicPr>
          <p:cNvPr id="4102" name="Picture 6">
            <a:extLst>
              <a:ext uri="{FF2B5EF4-FFF2-40B4-BE49-F238E27FC236}">
                <a16:creationId xmlns:a16="http://schemas.microsoft.com/office/drawing/2014/main" id="{027C1D19-9AC3-A976-294A-71832367C1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9250" y="2185323"/>
            <a:ext cx="1640239" cy="16402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038E2A-D68E-1868-F2BA-EEF0F663460B}"/>
              </a:ext>
            </a:extLst>
          </p:cNvPr>
          <p:cNvSpPr txBox="1"/>
          <p:nvPr/>
        </p:nvSpPr>
        <p:spPr>
          <a:xfrm>
            <a:off x="7133742" y="3807256"/>
            <a:ext cx="312906" cy="369332"/>
          </a:xfrm>
          <a:prstGeom prst="rect">
            <a:avLst/>
          </a:prstGeom>
          <a:noFill/>
        </p:spPr>
        <p:txBody>
          <a:bodyPr wrap="none" rtlCol="0">
            <a:spAutoFit/>
          </a:bodyPr>
          <a:lstStyle/>
          <a:p>
            <a:r>
              <a:rPr lang="en-US" dirty="0"/>
              <a:t>7</a:t>
            </a:r>
          </a:p>
        </p:txBody>
      </p:sp>
      <p:pic>
        <p:nvPicPr>
          <p:cNvPr id="4104" name="Picture 8">
            <a:extLst>
              <a:ext uri="{FF2B5EF4-FFF2-40B4-BE49-F238E27FC236}">
                <a16:creationId xmlns:a16="http://schemas.microsoft.com/office/drawing/2014/main" id="{412D1892-8E77-DE88-8859-B658D14477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48246" y="2157863"/>
            <a:ext cx="1658545" cy="16585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9C81955-AAD0-FCF1-9F58-52ED9A5C233B}"/>
              </a:ext>
            </a:extLst>
          </p:cNvPr>
          <p:cNvSpPr txBox="1"/>
          <p:nvPr/>
        </p:nvSpPr>
        <p:spPr>
          <a:xfrm>
            <a:off x="9621065" y="3789138"/>
            <a:ext cx="312906" cy="369332"/>
          </a:xfrm>
          <a:prstGeom prst="rect">
            <a:avLst/>
          </a:prstGeom>
          <a:noFill/>
        </p:spPr>
        <p:txBody>
          <a:bodyPr wrap="none" rtlCol="0">
            <a:spAutoFit/>
          </a:bodyPr>
          <a:lstStyle/>
          <a:p>
            <a:r>
              <a:rPr lang="en-US" dirty="0"/>
              <a:t>7</a:t>
            </a:r>
          </a:p>
        </p:txBody>
      </p:sp>
      <p:sp>
        <p:nvSpPr>
          <p:cNvPr id="12" name="TextBox 11">
            <a:extLst>
              <a:ext uri="{FF2B5EF4-FFF2-40B4-BE49-F238E27FC236}">
                <a16:creationId xmlns:a16="http://schemas.microsoft.com/office/drawing/2014/main" id="{08E68049-5114-1856-69D7-64865F174210}"/>
              </a:ext>
            </a:extLst>
          </p:cNvPr>
          <p:cNvSpPr txBox="1"/>
          <p:nvPr/>
        </p:nvSpPr>
        <p:spPr>
          <a:xfrm>
            <a:off x="4614967" y="6025889"/>
            <a:ext cx="312906" cy="369332"/>
          </a:xfrm>
          <a:prstGeom prst="rect">
            <a:avLst/>
          </a:prstGeom>
          <a:noFill/>
        </p:spPr>
        <p:txBody>
          <a:bodyPr wrap="none" rtlCol="0">
            <a:spAutoFit/>
          </a:bodyPr>
          <a:lstStyle/>
          <a:p>
            <a:r>
              <a:rPr lang="en-US" dirty="0"/>
              <a:t>6</a:t>
            </a:r>
          </a:p>
        </p:txBody>
      </p:sp>
      <p:sp>
        <p:nvSpPr>
          <p:cNvPr id="13" name="TextBox 12">
            <a:extLst>
              <a:ext uri="{FF2B5EF4-FFF2-40B4-BE49-F238E27FC236}">
                <a16:creationId xmlns:a16="http://schemas.microsoft.com/office/drawing/2014/main" id="{45ABB67D-78A2-8A85-0627-47FAB741EF55}"/>
              </a:ext>
            </a:extLst>
          </p:cNvPr>
          <p:cNvSpPr txBox="1"/>
          <p:nvPr/>
        </p:nvSpPr>
        <p:spPr>
          <a:xfrm>
            <a:off x="7133742" y="6044007"/>
            <a:ext cx="312906" cy="369332"/>
          </a:xfrm>
          <a:prstGeom prst="rect">
            <a:avLst/>
          </a:prstGeom>
          <a:noFill/>
        </p:spPr>
        <p:txBody>
          <a:bodyPr wrap="none" rtlCol="0">
            <a:spAutoFit/>
          </a:bodyPr>
          <a:lstStyle/>
          <a:p>
            <a:r>
              <a:rPr lang="en-US" dirty="0"/>
              <a:t>6</a:t>
            </a:r>
          </a:p>
        </p:txBody>
      </p:sp>
      <p:sp>
        <p:nvSpPr>
          <p:cNvPr id="14" name="TextBox 13">
            <a:extLst>
              <a:ext uri="{FF2B5EF4-FFF2-40B4-BE49-F238E27FC236}">
                <a16:creationId xmlns:a16="http://schemas.microsoft.com/office/drawing/2014/main" id="{C13F0A69-4641-B309-5A76-01B7491857E7}"/>
              </a:ext>
            </a:extLst>
          </p:cNvPr>
          <p:cNvSpPr txBox="1"/>
          <p:nvPr/>
        </p:nvSpPr>
        <p:spPr>
          <a:xfrm>
            <a:off x="9621065" y="6025889"/>
            <a:ext cx="312906" cy="369332"/>
          </a:xfrm>
          <a:prstGeom prst="rect">
            <a:avLst/>
          </a:prstGeom>
          <a:noFill/>
        </p:spPr>
        <p:txBody>
          <a:bodyPr wrap="none" rtlCol="0">
            <a:spAutoFit/>
          </a:bodyPr>
          <a:lstStyle/>
          <a:p>
            <a:r>
              <a:rPr lang="en-US" dirty="0"/>
              <a:t>2</a:t>
            </a:r>
          </a:p>
        </p:txBody>
      </p:sp>
      <p:pic>
        <p:nvPicPr>
          <p:cNvPr id="4106" name="Picture 10">
            <a:extLst>
              <a:ext uri="{FF2B5EF4-FFF2-40B4-BE49-F238E27FC236}">
                <a16:creationId xmlns:a16="http://schemas.microsoft.com/office/drawing/2014/main" id="{838242E7-C888-DBD0-7461-0864A4D1E68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7170" y="4430908"/>
            <a:ext cx="1594981" cy="159498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21F6D843-5F02-53C9-F7E9-D17862E16B9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88059" y="4449027"/>
            <a:ext cx="1594980" cy="159498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638716D5-0E64-64F7-510D-CBF2285ECF5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39250" y="4462398"/>
            <a:ext cx="1594980" cy="159498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09F9DF3F-1402-F2C1-31C2-C68A72D5225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48245" y="4495800"/>
            <a:ext cx="1594979" cy="159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773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a:t>1-nearest neighbor (KNN, K=1)</a:t>
            </a:r>
          </a:p>
        </p:txBody>
      </p:sp>
      <p:grpSp>
        <p:nvGrpSpPr>
          <p:cNvPr id="41987" name="Group 3"/>
          <p:cNvGrpSpPr>
            <a:grpSpLocks/>
          </p:cNvGrpSpPr>
          <p:nvPr/>
        </p:nvGrpSpPr>
        <p:grpSpPr bwMode="auto">
          <a:xfrm>
            <a:off x="4118853" y="2057400"/>
            <a:ext cx="4038600" cy="3417888"/>
            <a:chOff x="4267200" y="2667000"/>
            <a:chExt cx="4038600" cy="3417332"/>
          </a:xfrm>
        </p:grpSpPr>
        <p:sp>
          <p:nvSpPr>
            <p:cNvPr id="41993"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4"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5"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6"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7"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8"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9"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2000"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2001"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2"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3"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4"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5"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6"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7"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10"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2011"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1988" name="TextBox 23"/>
          <p:cNvSpPr txBox="1">
            <a:spLocks noChangeArrowheads="1"/>
          </p:cNvSpPr>
          <p:nvPr/>
        </p:nvSpPr>
        <p:spPr bwMode="auto">
          <a:xfrm>
            <a:off x="5490453" y="3276600"/>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1989" name="TextBox 28"/>
          <p:cNvSpPr txBox="1">
            <a:spLocks noChangeArrowheads="1"/>
          </p:cNvSpPr>
          <p:nvPr/>
        </p:nvSpPr>
        <p:spPr bwMode="auto">
          <a:xfrm>
            <a:off x="6619167" y="3733800"/>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a:off x="5325229" y="3135746"/>
            <a:ext cx="63053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6430548" y="3628021"/>
            <a:ext cx="693905"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47202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a:t>3-nearest neighbor (KNN, K=3)</a:t>
            </a:r>
          </a:p>
        </p:txBody>
      </p:sp>
      <p:grpSp>
        <p:nvGrpSpPr>
          <p:cNvPr id="43011" name="Group 3"/>
          <p:cNvGrpSpPr>
            <a:grpSpLocks/>
          </p:cNvGrpSpPr>
          <p:nvPr/>
        </p:nvGrpSpPr>
        <p:grpSpPr bwMode="auto">
          <a:xfrm>
            <a:off x="4132729" y="2057400"/>
            <a:ext cx="4038600" cy="3417888"/>
            <a:chOff x="4267200" y="2667000"/>
            <a:chExt cx="4038600" cy="3417332"/>
          </a:xfrm>
        </p:grpSpPr>
        <p:sp>
          <p:nvSpPr>
            <p:cNvPr id="43017"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18"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19"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0"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1"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2"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3"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4"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5"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6"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7"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8"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9"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30"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31"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34"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3035"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3012" name="TextBox 23"/>
          <p:cNvSpPr txBox="1">
            <a:spLocks noChangeArrowheads="1"/>
          </p:cNvSpPr>
          <p:nvPr/>
        </p:nvSpPr>
        <p:spPr bwMode="auto">
          <a:xfrm>
            <a:off x="5504329" y="3276600"/>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3013" name="TextBox 28"/>
          <p:cNvSpPr txBox="1">
            <a:spLocks noChangeArrowheads="1"/>
          </p:cNvSpPr>
          <p:nvPr/>
        </p:nvSpPr>
        <p:spPr bwMode="auto">
          <a:xfrm>
            <a:off x="6633043" y="3733800"/>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a:off x="5189066" y="3010830"/>
            <a:ext cx="950257"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6019800" y="3135746"/>
            <a:ext cx="1543040" cy="146232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96141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55C7042-7959-17AF-7855-C8D28668C704}"/>
              </a:ext>
            </a:extLst>
          </p:cNvPr>
          <p:cNvSpPr/>
          <p:nvPr/>
        </p:nvSpPr>
        <p:spPr>
          <a:xfrm>
            <a:off x="7467600" y="3962400"/>
            <a:ext cx="2616200" cy="1714500"/>
          </a:xfrm>
          <a:custGeom>
            <a:avLst/>
            <a:gdLst>
              <a:gd name="connsiteX0" fmla="*/ 127000 w 2616200"/>
              <a:gd name="connsiteY0" fmla="*/ 419100 h 2260600"/>
              <a:gd name="connsiteX1" fmla="*/ 939800 w 2616200"/>
              <a:gd name="connsiteY1" fmla="*/ 774700 h 2260600"/>
              <a:gd name="connsiteX2" fmla="*/ 1308100 w 2616200"/>
              <a:gd name="connsiteY2" fmla="*/ 444500 h 2260600"/>
              <a:gd name="connsiteX3" fmla="*/ 965200 w 2616200"/>
              <a:gd name="connsiteY3" fmla="*/ 0 h 2260600"/>
              <a:gd name="connsiteX4" fmla="*/ 1790700 w 2616200"/>
              <a:gd name="connsiteY4" fmla="*/ 76200 h 2260600"/>
              <a:gd name="connsiteX5" fmla="*/ 1511300 w 2616200"/>
              <a:gd name="connsiteY5" fmla="*/ 546100 h 2260600"/>
              <a:gd name="connsiteX6" fmla="*/ 1968500 w 2616200"/>
              <a:gd name="connsiteY6" fmla="*/ 825500 h 2260600"/>
              <a:gd name="connsiteX7" fmla="*/ 2616200 w 2616200"/>
              <a:gd name="connsiteY7" fmla="*/ 2247900 h 2260600"/>
              <a:gd name="connsiteX8" fmla="*/ 0 w 2616200"/>
              <a:gd name="connsiteY8" fmla="*/ 2260600 h 2260600"/>
              <a:gd name="connsiteX9" fmla="*/ 12700 w 2616200"/>
              <a:gd name="connsiteY9" fmla="*/ 381000 h 2260600"/>
              <a:gd name="connsiteX10" fmla="*/ 127000 w 2616200"/>
              <a:gd name="connsiteY10" fmla="*/ 419100 h 2260600"/>
              <a:gd name="connsiteX0" fmla="*/ 127000 w 2616200"/>
              <a:gd name="connsiteY0" fmla="*/ 419100 h 2260600"/>
              <a:gd name="connsiteX1" fmla="*/ 939800 w 2616200"/>
              <a:gd name="connsiteY1" fmla="*/ 774700 h 2260600"/>
              <a:gd name="connsiteX2" fmla="*/ 1158471 w 2616200"/>
              <a:gd name="connsiteY2" fmla="*/ 627380 h 2260600"/>
              <a:gd name="connsiteX3" fmla="*/ 965200 w 2616200"/>
              <a:gd name="connsiteY3" fmla="*/ 0 h 2260600"/>
              <a:gd name="connsiteX4" fmla="*/ 1790700 w 2616200"/>
              <a:gd name="connsiteY4" fmla="*/ 76200 h 2260600"/>
              <a:gd name="connsiteX5" fmla="*/ 1511300 w 2616200"/>
              <a:gd name="connsiteY5" fmla="*/ 546100 h 2260600"/>
              <a:gd name="connsiteX6" fmla="*/ 1968500 w 2616200"/>
              <a:gd name="connsiteY6" fmla="*/ 825500 h 2260600"/>
              <a:gd name="connsiteX7" fmla="*/ 2616200 w 2616200"/>
              <a:gd name="connsiteY7" fmla="*/ 2247900 h 2260600"/>
              <a:gd name="connsiteX8" fmla="*/ 0 w 2616200"/>
              <a:gd name="connsiteY8" fmla="*/ 2260600 h 2260600"/>
              <a:gd name="connsiteX9" fmla="*/ 12700 w 2616200"/>
              <a:gd name="connsiteY9" fmla="*/ 381000 h 2260600"/>
              <a:gd name="connsiteX10" fmla="*/ 127000 w 2616200"/>
              <a:gd name="connsiteY10" fmla="*/ 419100 h 2260600"/>
              <a:gd name="connsiteX0" fmla="*/ 127000 w 2616200"/>
              <a:gd name="connsiteY0" fmla="*/ 342900 h 2184400"/>
              <a:gd name="connsiteX1" fmla="*/ 939800 w 2616200"/>
              <a:gd name="connsiteY1" fmla="*/ 698500 h 2184400"/>
              <a:gd name="connsiteX2" fmla="*/ 1158471 w 2616200"/>
              <a:gd name="connsiteY2" fmla="*/ 551180 h 2184400"/>
              <a:gd name="connsiteX3" fmla="*/ 1314334 w 2616200"/>
              <a:gd name="connsiteY3" fmla="*/ 489066 h 2184400"/>
              <a:gd name="connsiteX4" fmla="*/ 1790700 w 2616200"/>
              <a:gd name="connsiteY4" fmla="*/ 0 h 2184400"/>
              <a:gd name="connsiteX5" fmla="*/ 1511300 w 2616200"/>
              <a:gd name="connsiteY5" fmla="*/ 469900 h 2184400"/>
              <a:gd name="connsiteX6" fmla="*/ 1968500 w 2616200"/>
              <a:gd name="connsiteY6" fmla="*/ 749300 h 2184400"/>
              <a:gd name="connsiteX7" fmla="*/ 2616200 w 2616200"/>
              <a:gd name="connsiteY7" fmla="*/ 2171700 h 2184400"/>
              <a:gd name="connsiteX8" fmla="*/ 0 w 2616200"/>
              <a:gd name="connsiteY8" fmla="*/ 2184400 h 2184400"/>
              <a:gd name="connsiteX9" fmla="*/ 12700 w 2616200"/>
              <a:gd name="connsiteY9" fmla="*/ 304800 h 2184400"/>
              <a:gd name="connsiteX10" fmla="*/ 127000 w 2616200"/>
              <a:gd name="connsiteY10" fmla="*/ 342900 h 2184400"/>
              <a:gd name="connsiteX0" fmla="*/ 127000 w 2616200"/>
              <a:gd name="connsiteY0" fmla="*/ 38100 h 1879600"/>
              <a:gd name="connsiteX1" fmla="*/ 939800 w 2616200"/>
              <a:gd name="connsiteY1" fmla="*/ 393700 h 1879600"/>
              <a:gd name="connsiteX2" fmla="*/ 1158471 w 2616200"/>
              <a:gd name="connsiteY2" fmla="*/ 246380 h 1879600"/>
              <a:gd name="connsiteX3" fmla="*/ 1314334 w 2616200"/>
              <a:gd name="connsiteY3" fmla="*/ 184266 h 1879600"/>
              <a:gd name="connsiteX4" fmla="*/ 1441566 w 2616200"/>
              <a:gd name="connsiteY4" fmla="*/ 177338 h 1879600"/>
              <a:gd name="connsiteX5" fmla="*/ 1511300 w 2616200"/>
              <a:gd name="connsiteY5" fmla="*/ 165100 h 1879600"/>
              <a:gd name="connsiteX6" fmla="*/ 1968500 w 2616200"/>
              <a:gd name="connsiteY6" fmla="*/ 444500 h 1879600"/>
              <a:gd name="connsiteX7" fmla="*/ 2616200 w 2616200"/>
              <a:gd name="connsiteY7" fmla="*/ 1866900 h 1879600"/>
              <a:gd name="connsiteX8" fmla="*/ 0 w 2616200"/>
              <a:gd name="connsiteY8" fmla="*/ 1879600 h 1879600"/>
              <a:gd name="connsiteX9" fmla="*/ 12700 w 2616200"/>
              <a:gd name="connsiteY9" fmla="*/ 0 h 1879600"/>
              <a:gd name="connsiteX10" fmla="*/ 127000 w 2616200"/>
              <a:gd name="connsiteY10" fmla="*/ 38100 h 1879600"/>
              <a:gd name="connsiteX0" fmla="*/ 127000 w 2616200"/>
              <a:gd name="connsiteY0" fmla="*/ 0 h 1841500"/>
              <a:gd name="connsiteX1" fmla="*/ 939800 w 2616200"/>
              <a:gd name="connsiteY1" fmla="*/ 355600 h 1841500"/>
              <a:gd name="connsiteX2" fmla="*/ 1158471 w 2616200"/>
              <a:gd name="connsiteY2" fmla="*/ 208280 h 1841500"/>
              <a:gd name="connsiteX3" fmla="*/ 1314334 w 2616200"/>
              <a:gd name="connsiteY3" fmla="*/ 146166 h 1841500"/>
              <a:gd name="connsiteX4" fmla="*/ 1441566 w 2616200"/>
              <a:gd name="connsiteY4" fmla="*/ 139238 h 1841500"/>
              <a:gd name="connsiteX5" fmla="*/ 1511300 w 2616200"/>
              <a:gd name="connsiteY5" fmla="*/ 127000 h 1841500"/>
              <a:gd name="connsiteX6" fmla="*/ 1968500 w 2616200"/>
              <a:gd name="connsiteY6" fmla="*/ 406400 h 1841500"/>
              <a:gd name="connsiteX7" fmla="*/ 2616200 w 2616200"/>
              <a:gd name="connsiteY7" fmla="*/ 1828800 h 1841500"/>
              <a:gd name="connsiteX8" fmla="*/ 0 w 2616200"/>
              <a:gd name="connsiteY8" fmla="*/ 1841500 h 1841500"/>
              <a:gd name="connsiteX9" fmla="*/ 12700 w 2616200"/>
              <a:gd name="connsiteY9" fmla="*/ 294410 h 1841500"/>
              <a:gd name="connsiteX10" fmla="*/ 127000 w 2616200"/>
              <a:gd name="connsiteY10" fmla="*/ 0 h 1841500"/>
              <a:gd name="connsiteX0" fmla="*/ 110375 w 2616200"/>
              <a:gd name="connsiteY0" fmla="*/ 72505 h 1714500"/>
              <a:gd name="connsiteX1" fmla="*/ 939800 w 2616200"/>
              <a:gd name="connsiteY1" fmla="*/ 228600 h 1714500"/>
              <a:gd name="connsiteX2" fmla="*/ 1158471 w 2616200"/>
              <a:gd name="connsiteY2" fmla="*/ 81280 h 1714500"/>
              <a:gd name="connsiteX3" fmla="*/ 1314334 w 2616200"/>
              <a:gd name="connsiteY3" fmla="*/ 19166 h 1714500"/>
              <a:gd name="connsiteX4" fmla="*/ 1441566 w 2616200"/>
              <a:gd name="connsiteY4" fmla="*/ 12238 h 1714500"/>
              <a:gd name="connsiteX5" fmla="*/ 1511300 w 2616200"/>
              <a:gd name="connsiteY5" fmla="*/ 0 h 1714500"/>
              <a:gd name="connsiteX6" fmla="*/ 1968500 w 2616200"/>
              <a:gd name="connsiteY6" fmla="*/ 279400 h 1714500"/>
              <a:gd name="connsiteX7" fmla="*/ 2616200 w 2616200"/>
              <a:gd name="connsiteY7" fmla="*/ 1701800 h 1714500"/>
              <a:gd name="connsiteX8" fmla="*/ 0 w 2616200"/>
              <a:gd name="connsiteY8" fmla="*/ 1714500 h 1714500"/>
              <a:gd name="connsiteX9" fmla="*/ 12700 w 2616200"/>
              <a:gd name="connsiteY9" fmla="*/ 167410 h 1714500"/>
              <a:gd name="connsiteX10" fmla="*/ 110375 w 2616200"/>
              <a:gd name="connsiteY10" fmla="*/ 72505 h 1714500"/>
              <a:gd name="connsiteX0" fmla="*/ 143626 w 2616200"/>
              <a:gd name="connsiteY0" fmla="*/ 172258 h 1714500"/>
              <a:gd name="connsiteX1" fmla="*/ 939800 w 2616200"/>
              <a:gd name="connsiteY1" fmla="*/ 228600 h 1714500"/>
              <a:gd name="connsiteX2" fmla="*/ 1158471 w 2616200"/>
              <a:gd name="connsiteY2" fmla="*/ 81280 h 1714500"/>
              <a:gd name="connsiteX3" fmla="*/ 1314334 w 2616200"/>
              <a:gd name="connsiteY3" fmla="*/ 19166 h 1714500"/>
              <a:gd name="connsiteX4" fmla="*/ 1441566 w 2616200"/>
              <a:gd name="connsiteY4" fmla="*/ 12238 h 1714500"/>
              <a:gd name="connsiteX5" fmla="*/ 1511300 w 2616200"/>
              <a:gd name="connsiteY5" fmla="*/ 0 h 1714500"/>
              <a:gd name="connsiteX6" fmla="*/ 1968500 w 2616200"/>
              <a:gd name="connsiteY6" fmla="*/ 279400 h 1714500"/>
              <a:gd name="connsiteX7" fmla="*/ 2616200 w 2616200"/>
              <a:gd name="connsiteY7" fmla="*/ 1701800 h 1714500"/>
              <a:gd name="connsiteX8" fmla="*/ 0 w 2616200"/>
              <a:gd name="connsiteY8" fmla="*/ 1714500 h 1714500"/>
              <a:gd name="connsiteX9" fmla="*/ 12700 w 2616200"/>
              <a:gd name="connsiteY9" fmla="*/ 167410 h 1714500"/>
              <a:gd name="connsiteX10" fmla="*/ 143626 w 2616200"/>
              <a:gd name="connsiteY10" fmla="*/ 172258 h 1714500"/>
              <a:gd name="connsiteX0" fmla="*/ 143626 w 2616200"/>
              <a:gd name="connsiteY0" fmla="*/ 172258 h 1714500"/>
              <a:gd name="connsiteX1" fmla="*/ 939800 w 2616200"/>
              <a:gd name="connsiteY1" fmla="*/ 228600 h 1714500"/>
              <a:gd name="connsiteX2" fmla="*/ 1158471 w 2616200"/>
              <a:gd name="connsiteY2" fmla="*/ 81280 h 1714500"/>
              <a:gd name="connsiteX3" fmla="*/ 1314334 w 2616200"/>
              <a:gd name="connsiteY3" fmla="*/ 19166 h 1714500"/>
              <a:gd name="connsiteX4" fmla="*/ 1441566 w 2616200"/>
              <a:gd name="connsiteY4" fmla="*/ 12238 h 1714500"/>
              <a:gd name="connsiteX5" fmla="*/ 1511300 w 2616200"/>
              <a:gd name="connsiteY5" fmla="*/ 0 h 1714500"/>
              <a:gd name="connsiteX6" fmla="*/ 1985126 w 2616200"/>
              <a:gd name="connsiteY6" fmla="*/ 212898 h 1714500"/>
              <a:gd name="connsiteX7" fmla="*/ 2616200 w 2616200"/>
              <a:gd name="connsiteY7" fmla="*/ 1701800 h 1714500"/>
              <a:gd name="connsiteX8" fmla="*/ 0 w 2616200"/>
              <a:gd name="connsiteY8" fmla="*/ 1714500 h 1714500"/>
              <a:gd name="connsiteX9" fmla="*/ 12700 w 2616200"/>
              <a:gd name="connsiteY9" fmla="*/ 167410 h 1714500"/>
              <a:gd name="connsiteX10" fmla="*/ 143626 w 2616200"/>
              <a:gd name="connsiteY10" fmla="*/ 172258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6200" h="1714500">
                <a:moveTo>
                  <a:pt x="143626" y="172258"/>
                </a:moveTo>
                <a:lnTo>
                  <a:pt x="939800" y="228600"/>
                </a:lnTo>
                <a:lnTo>
                  <a:pt x="1158471" y="81280"/>
                </a:lnTo>
                <a:lnTo>
                  <a:pt x="1314334" y="19166"/>
                </a:lnTo>
                <a:lnTo>
                  <a:pt x="1441566" y="12238"/>
                </a:lnTo>
                <a:lnTo>
                  <a:pt x="1511300" y="0"/>
                </a:lnTo>
                <a:lnTo>
                  <a:pt x="1985126" y="212898"/>
                </a:lnTo>
                <a:lnTo>
                  <a:pt x="2616200" y="1701800"/>
                </a:lnTo>
                <a:lnTo>
                  <a:pt x="0" y="1714500"/>
                </a:lnTo>
                <a:cubicBezTo>
                  <a:pt x="4233" y="1087967"/>
                  <a:pt x="8467" y="793943"/>
                  <a:pt x="12700" y="167410"/>
                </a:cubicBezTo>
                <a:lnTo>
                  <a:pt x="143626" y="172258"/>
                </a:lnTo>
                <a:close/>
              </a:path>
            </a:pathLst>
          </a:custGeom>
          <a:solidFill>
            <a:srgbClr val="00B050">
              <a:alpha val="1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itle 1"/>
          <p:cNvSpPr>
            <a:spLocks noGrp="1"/>
          </p:cNvSpPr>
          <p:nvPr>
            <p:ph type="title"/>
          </p:nvPr>
        </p:nvSpPr>
        <p:spPr>
          <a:xfrm>
            <a:off x="609600" y="284956"/>
            <a:ext cx="10972800" cy="914400"/>
          </a:xfrm>
        </p:spPr>
        <p:txBody>
          <a:bodyPr>
            <a:normAutofit fontScale="90000"/>
          </a:bodyPr>
          <a:lstStyle/>
          <a:p>
            <a:r>
              <a:rPr lang="en-US" dirty="0"/>
              <a:t>KNN: Increasing K gives a smoother decision boundary (less sensitive to unusual data points)</a:t>
            </a:r>
          </a:p>
        </p:txBody>
      </p:sp>
      <p:grpSp>
        <p:nvGrpSpPr>
          <p:cNvPr id="41987" name="Group 3"/>
          <p:cNvGrpSpPr>
            <a:grpSpLocks/>
          </p:cNvGrpSpPr>
          <p:nvPr/>
        </p:nvGrpSpPr>
        <p:grpSpPr bwMode="auto">
          <a:xfrm>
            <a:off x="6874753" y="2705100"/>
            <a:ext cx="4038600" cy="3417888"/>
            <a:chOff x="4267200" y="2667000"/>
            <a:chExt cx="4038600" cy="3417332"/>
          </a:xfrm>
        </p:grpSpPr>
        <p:sp>
          <p:nvSpPr>
            <p:cNvPr id="41993"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4"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5"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6"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7"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8"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9"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2000"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2001"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2"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3"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4"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5"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6"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7"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10"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2011"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3" name="Freeform: Shape 2">
            <a:extLst>
              <a:ext uri="{FF2B5EF4-FFF2-40B4-BE49-F238E27FC236}">
                <a16:creationId xmlns:a16="http://schemas.microsoft.com/office/drawing/2014/main" id="{1E3AEFFC-E3D1-1C3D-C885-B4235489A0C5}"/>
              </a:ext>
            </a:extLst>
          </p:cNvPr>
          <p:cNvSpPr/>
          <p:nvPr/>
        </p:nvSpPr>
        <p:spPr>
          <a:xfrm>
            <a:off x="1803400" y="3392228"/>
            <a:ext cx="2616200" cy="2260600"/>
          </a:xfrm>
          <a:custGeom>
            <a:avLst/>
            <a:gdLst>
              <a:gd name="connsiteX0" fmla="*/ 127000 w 2616200"/>
              <a:gd name="connsiteY0" fmla="*/ 419100 h 2260600"/>
              <a:gd name="connsiteX1" fmla="*/ 939800 w 2616200"/>
              <a:gd name="connsiteY1" fmla="*/ 774700 h 2260600"/>
              <a:gd name="connsiteX2" fmla="*/ 1308100 w 2616200"/>
              <a:gd name="connsiteY2" fmla="*/ 444500 h 2260600"/>
              <a:gd name="connsiteX3" fmla="*/ 965200 w 2616200"/>
              <a:gd name="connsiteY3" fmla="*/ 0 h 2260600"/>
              <a:gd name="connsiteX4" fmla="*/ 1790700 w 2616200"/>
              <a:gd name="connsiteY4" fmla="*/ 76200 h 2260600"/>
              <a:gd name="connsiteX5" fmla="*/ 1511300 w 2616200"/>
              <a:gd name="connsiteY5" fmla="*/ 546100 h 2260600"/>
              <a:gd name="connsiteX6" fmla="*/ 1968500 w 2616200"/>
              <a:gd name="connsiteY6" fmla="*/ 825500 h 2260600"/>
              <a:gd name="connsiteX7" fmla="*/ 2616200 w 2616200"/>
              <a:gd name="connsiteY7" fmla="*/ 2247900 h 2260600"/>
              <a:gd name="connsiteX8" fmla="*/ 0 w 2616200"/>
              <a:gd name="connsiteY8" fmla="*/ 2260600 h 2260600"/>
              <a:gd name="connsiteX9" fmla="*/ 12700 w 2616200"/>
              <a:gd name="connsiteY9" fmla="*/ 381000 h 2260600"/>
              <a:gd name="connsiteX10" fmla="*/ 127000 w 2616200"/>
              <a:gd name="connsiteY10" fmla="*/ 419100 h 22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6200" h="2260600">
                <a:moveTo>
                  <a:pt x="127000" y="419100"/>
                </a:moveTo>
                <a:lnTo>
                  <a:pt x="939800" y="774700"/>
                </a:lnTo>
                <a:lnTo>
                  <a:pt x="1308100" y="444500"/>
                </a:lnTo>
                <a:lnTo>
                  <a:pt x="965200" y="0"/>
                </a:lnTo>
                <a:lnTo>
                  <a:pt x="1790700" y="76200"/>
                </a:lnTo>
                <a:lnTo>
                  <a:pt x="1511300" y="546100"/>
                </a:lnTo>
                <a:lnTo>
                  <a:pt x="1968500" y="825500"/>
                </a:lnTo>
                <a:lnTo>
                  <a:pt x="2616200" y="2247900"/>
                </a:lnTo>
                <a:lnTo>
                  <a:pt x="0" y="2260600"/>
                </a:lnTo>
                <a:cubicBezTo>
                  <a:pt x="4233" y="1634067"/>
                  <a:pt x="8467" y="1007533"/>
                  <a:pt x="12700" y="381000"/>
                </a:cubicBezTo>
                <a:lnTo>
                  <a:pt x="127000" y="419100"/>
                </a:lnTo>
                <a:close/>
              </a:path>
            </a:pathLst>
          </a:custGeom>
          <a:solidFill>
            <a:srgbClr val="00B050">
              <a:alpha val="1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AFF0E8D-89FC-4050-DA3B-5C28160DDEF8}"/>
              </a:ext>
            </a:extLst>
          </p:cNvPr>
          <p:cNvGrpSpPr>
            <a:grpSpLocks/>
          </p:cNvGrpSpPr>
          <p:nvPr/>
        </p:nvGrpSpPr>
        <p:grpSpPr bwMode="auto">
          <a:xfrm>
            <a:off x="1210553" y="2681028"/>
            <a:ext cx="4038600" cy="3417888"/>
            <a:chOff x="4267200" y="2667000"/>
            <a:chExt cx="4038600" cy="3417332"/>
          </a:xfrm>
        </p:grpSpPr>
        <p:sp>
          <p:nvSpPr>
            <p:cNvPr id="5" name="TextBox 4">
              <a:extLst>
                <a:ext uri="{FF2B5EF4-FFF2-40B4-BE49-F238E27FC236}">
                  <a16:creationId xmlns:a16="http://schemas.microsoft.com/office/drawing/2014/main" id="{02AB8D25-CD1F-A8BB-FE12-8F905F220DC6}"/>
                </a:ext>
              </a:extLst>
            </p:cNvPr>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6" name="TextBox 5">
              <a:extLst>
                <a:ext uri="{FF2B5EF4-FFF2-40B4-BE49-F238E27FC236}">
                  <a16:creationId xmlns:a16="http://schemas.microsoft.com/office/drawing/2014/main" id="{27EE4741-437E-08A0-62EF-A88D53AFE8CD}"/>
                </a:ext>
              </a:extLst>
            </p:cNvPr>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7" name="TextBox 6">
              <a:extLst>
                <a:ext uri="{FF2B5EF4-FFF2-40B4-BE49-F238E27FC236}">
                  <a16:creationId xmlns:a16="http://schemas.microsoft.com/office/drawing/2014/main" id="{DA1CD091-2E78-7234-7DF1-1FEB0C8F434E}"/>
                </a:ext>
              </a:extLst>
            </p:cNvPr>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8" name="TextBox 7">
              <a:extLst>
                <a:ext uri="{FF2B5EF4-FFF2-40B4-BE49-F238E27FC236}">
                  <a16:creationId xmlns:a16="http://schemas.microsoft.com/office/drawing/2014/main" id="{EBF33381-5745-4664-0816-E2438D4E7619}"/>
                </a:ext>
              </a:extLst>
            </p:cNvPr>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9" name="TextBox 8">
              <a:extLst>
                <a:ext uri="{FF2B5EF4-FFF2-40B4-BE49-F238E27FC236}">
                  <a16:creationId xmlns:a16="http://schemas.microsoft.com/office/drawing/2014/main" id="{C2360635-EA19-1483-18DF-3A0DA824009D}"/>
                </a:ext>
              </a:extLst>
            </p:cNvPr>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10" name="TextBox 9">
              <a:extLst>
                <a:ext uri="{FF2B5EF4-FFF2-40B4-BE49-F238E27FC236}">
                  <a16:creationId xmlns:a16="http://schemas.microsoft.com/office/drawing/2014/main" id="{C9D76904-9E51-4055-51C0-9DDC2F3743E1}"/>
                </a:ext>
              </a:extLst>
            </p:cNvPr>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11" name="TextBox 10">
              <a:extLst>
                <a:ext uri="{FF2B5EF4-FFF2-40B4-BE49-F238E27FC236}">
                  <a16:creationId xmlns:a16="http://schemas.microsoft.com/office/drawing/2014/main" id="{015DB4DF-043F-96B6-EC19-83743FE80C71}"/>
                </a:ext>
              </a:extLst>
            </p:cNvPr>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12" name="TextBox 11">
              <a:extLst>
                <a:ext uri="{FF2B5EF4-FFF2-40B4-BE49-F238E27FC236}">
                  <a16:creationId xmlns:a16="http://schemas.microsoft.com/office/drawing/2014/main" id="{0BF62ADD-57FF-A9BC-EFB6-CAC88659C492}"/>
                </a:ext>
              </a:extLst>
            </p:cNvPr>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13" name="TextBox 12">
              <a:extLst>
                <a:ext uri="{FF2B5EF4-FFF2-40B4-BE49-F238E27FC236}">
                  <a16:creationId xmlns:a16="http://schemas.microsoft.com/office/drawing/2014/main" id="{9ED240DE-88CE-71D9-2E88-992DE1D8CBB3}"/>
                </a:ext>
              </a:extLst>
            </p:cNvPr>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14" name="TextBox 13">
              <a:extLst>
                <a:ext uri="{FF2B5EF4-FFF2-40B4-BE49-F238E27FC236}">
                  <a16:creationId xmlns:a16="http://schemas.microsoft.com/office/drawing/2014/main" id="{7CF2CBB4-19A3-45F9-BE76-D3C1FE459F00}"/>
                </a:ext>
              </a:extLst>
            </p:cNvPr>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15" name="TextBox 14">
              <a:extLst>
                <a:ext uri="{FF2B5EF4-FFF2-40B4-BE49-F238E27FC236}">
                  <a16:creationId xmlns:a16="http://schemas.microsoft.com/office/drawing/2014/main" id="{1F322732-90CD-1D1C-44DE-F11CEA1CA821}"/>
                </a:ext>
              </a:extLst>
            </p:cNvPr>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16" name="TextBox 15">
              <a:extLst>
                <a:ext uri="{FF2B5EF4-FFF2-40B4-BE49-F238E27FC236}">
                  <a16:creationId xmlns:a16="http://schemas.microsoft.com/office/drawing/2014/main" id="{F33B48D7-D07E-48D6-A23B-83BC403AF0F1}"/>
                </a:ext>
              </a:extLst>
            </p:cNvPr>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17" name="TextBox 16">
              <a:extLst>
                <a:ext uri="{FF2B5EF4-FFF2-40B4-BE49-F238E27FC236}">
                  <a16:creationId xmlns:a16="http://schemas.microsoft.com/office/drawing/2014/main" id="{67F74CC0-0212-4CE6-7E56-9B8B03CC8885}"/>
                </a:ext>
              </a:extLst>
            </p:cNvPr>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18" name="TextBox 17">
              <a:extLst>
                <a:ext uri="{FF2B5EF4-FFF2-40B4-BE49-F238E27FC236}">
                  <a16:creationId xmlns:a16="http://schemas.microsoft.com/office/drawing/2014/main" id="{B5821F72-991C-58A9-101C-62A625AA7050}"/>
                </a:ext>
              </a:extLst>
            </p:cNvPr>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19" name="TextBox 18">
              <a:extLst>
                <a:ext uri="{FF2B5EF4-FFF2-40B4-BE49-F238E27FC236}">
                  <a16:creationId xmlns:a16="http://schemas.microsoft.com/office/drawing/2014/main" id="{B70706FC-04E6-3C97-F363-B967A0EBBFE0}"/>
                </a:ext>
              </a:extLst>
            </p:cNvPr>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2" name="Straight Arrow Connector 21">
              <a:extLst>
                <a:ext uri="{FF2B5EF4-FFF2-40B4-BE49-F238E27FC236}">
                  <a16:creationId xmlns:a16="http://schemas.microsoft.com/office/drawing/2014/main" id="{9017C09A-8171-D24F-4D81-8DA8B9D57B17}"/>
                </a:ext>
              </a:extLst>
            </p:cNvPr>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220534C-0070-54A7-B5B6-16100FD1656F}"/>
                </a:ext>
              </a:extLst>
            </p:cNvPr>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1">
              <a:extLst>
                <a:ext uri="{FF2B5EF4-FFF2-40B4-BE49-F238E27FC236}">
                  <a16:creationId xmlns:a16="http://schemas.microsoft.com/office/drawing/2014/main" id="{F3BCB366-C40E-705B-FEF5-FFBD95358C6B}"/>
                </a:ext>
              </a:extLst>
            </p:cNvPr>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25" name="TextBox 22">
              <a:extLst>
                <a:ext uri="{FF2B5EF4-FFF2-40B4-BE49-F238E27FC236}">
                  <a16:creationId xmlns:a16="http://schemas.microsoft.com/office/drawing/2014/main" id="{B5D3EE99-4864-732B-F1CF-3E16ADDEC931}"/>
                </a:ext>
              </a:extLst>
            </p:cNvPr>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26" name="TextBox 25">
            <a:extLst>
              <a:ext uri="{FF2B5EF4-FFF2-40B4-BE49-F238E27FC236}">
                <a16:creationId xmlns:a16="http://schemas.microsoft.com/office/drawing/2014/main" id="{EF5DFFCF-4D60-AF9E-AC09-8B15A504DD8B}"/>
              </a:ext>
            </a:extLst>
          </p:cNvPr>
          <p:cNvSpPr txBox="1"/>
          <p:nvPr/>
        </p:nvSpPr>
        <p:spPr>
          <a:xfrm>
            <a:off x="2514059" y="1981200"/>
            <a:ext cx="601447" cy="369332"/>
          </a:xfrm>
          <a:prstGeom prst="rect">
            <a:avLst/>
          </a:prstGeom>
          <a:noFill/>
        </p:spPr>
        <p:txBody>
          <a:bodyPr wrap="none" rtlCol="0">
            <a:spAutoFit/>
          </a:bodyPr>
          <a:lstStyle/>
          <a:p>
            <a:r>
              <a:rPr lang="en-US" dirty="0"/>
              <a:t>K=1</a:t>
            </a:r>
          </a:p>
        </p:txBody>
      </p:sp>
      <p:sp>
        <p:nvSpPr>
          <p:cNvPr id="27" name="TextBox 26">
            <a:extLst>
              <a:ext uri="{FF2B5EF4-FFF2-40B4-BE49-F238E27FC236}">
                <a16:creationId xmlns:a16="http://schemas.microsoft.com/office/drawing/2014/main" id="{72FB0CA5-0187-D56D-B64F-B0EC07726B04}"/>
              </a:ext>
            </a:extLst>
          </p:cNvPr>
          <p:cNvSpPr txBox="1"/>
          <p:nvPr/>
        </p:nvSpPr>
        <p:spPr>
          <a:xfrm>
            <a:off x="8707375" y="2167612"/>
            <a:ext cx="601447" cy="369332"/>
          </a:xfrm>
          <a:prstGeom prst="rect">
            <a:avLst/>
          </a:prstGeom>
          <a:noFill/>
        </p:spPr>
        <p:txBody>
          <a:bodyPr wrap="none" rtlCol="0">
            <a:spAutoFit/>
          </a:bodyPr>
          <a:lstStyle/>
          <a:p>
            <a:r>
              <a:rPr lang="en-US" dirty="0"/>
              <a:t>K=3</a:t>
            </a:r>
          </a:p>
        </p:txBody>
      </p:sp>
    </p:spTree>
    <p:extLst>
      <p:ext uri="{BB962C8B-B14F-4D97-AF65-F5344CB8AC3E}">
        <p14:creationId xmlns:p14="http://schemas.microsoft.com/office/powerpoint/2010/main" val="2661443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t>5-nearest neighbor (KNN, K=5)</a:t>
            </a:r>
          </a:p>
        </p:txBody>
      </p:sp>
      <p:grpSp>
        <p:nvGrpSpPr>
          <p:cNvPr id="44035" name="Group 3"/>
          <p:cNvGrpSpPr>
            <a:grpSpLocks/>
          </p:cNvGrpSpPr>
          <p:nvPr/>
        </p:nvGrpSpPr>
        <p:grpSpPr bwMode="auto">
          <a:xfrm>
            <a:off x="4114800" y="2068512"/>
            <a:ext cx="4038600" cy="3417888"/>
            <a:chOff x="4267200" y="2667000"/>
            <a:chExt cx="4038600" cy="3417332"/>
          </a:xfrm>
        </p:grpSpPr>
        <p:sp>
          <p:nvSpPr>
            <p:cNvPr id="44042"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3"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4"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5"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6"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7"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8"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9"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50"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1"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2"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3"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4"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5"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6"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59"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4060"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4036" name="TextBox 23"/>
          <p:cNvSpPr txBox="1">
            <a:spLocks noChangeArrowheads="1"/>
          </p:cNvSpPr>
          <p:nvPr/>
        </p:nvSpPr>
        <p:spPr bwMode="auto">
          <a:xfrm>
            <a:off x="5486400" y="3287712"/>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4037" name="TextBox 28"/>
          <p:cNvSpPr txBox="1">
            <a:spLocks noChangeArrowheads="1"/>
          </p:cNvSpPr>
          <p:nvPr/>
        </p:nvSpPr>
        <p:spPr bwMode="auto">
          <a:xfrm>
            <a:off x="6615114" y="3744912"/>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rot="5616877">
            <a:off x="4987245" y="2723921"/>
            <a:ext cx="1361401" cy="144854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5922984" y="3058790"/>
            <a:ext cx="1697016" cy="164589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99056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066E-74B7-7FB7-8BB8-1C902AE5170B}"/>
              </a:ext>
            </a:extLst>
          </p:cNvPr>
          <p:cNvSpPr>
            <a:spLocks noGrp="1"/>
          </p:cNvSpPr>
          <p:nvPr>
            <p:ph type="title"/>
          </p:nvPr>
        </p:nvSpPr>
        <p:spPr/>
        <p:txBody>
          <a:bodyPr/>
          <a:lstStyle/>
          <a:p>
            <a:r>
              <a:rPr lang="en-US" dirty="0"/>
              <a:t>Answer Q3</a:t>
            </a:r>
          </a:p>
        </p:txBody>
      </p:sp>
      <p:sp>
        <p:nvSpPr>
          <p:cNvPr id="3" name="TextBox 2">
            <a:extLst>
              <a:ext uri="{FF2B5EF4-FFF2-40B4-BE49-F238E27FC236}">
                <a16:creationId xmlns:a16="http://schemas.microsoft.com/office/drawing/2014/main" id="{E36DB699-A35A-B6AF-B07C-7A2C8B3CC12C}"/>
              </a:ext>
            </a:extLst>
          </p:cNvPr>
          <p:cNvSpPr txBox="1"/>
          <p:nvPr/>
        </p:nvSpPr>
        <p:spPr>
          <a:xfrm>
            <a:off x="3200400" y="1676400"/>
            <a:ext cx="6094324" cy="523220"/>
          </a:xfrm>
          <a:prstGeom prst="rect">
            <a:avLst/>
          </a:prstGeom>
          <a:noFill/>
        </p:spPr>
        <p:txBody>
          <a:bodyPr wrap="square">
            <a:spAutoFit/>
          </a:bodyPr>
          <a:lstStyle/>
          <a:p>
            <a:r>
              <a:rPr lang="en-US" sz="2800" dirty="0">
                <a:hlinkClick r:id="rId2"/>
              </a:rPr>
              <a:t>https://tinyurl.com/AML441-L2</a:t>
            </a:r>
            <a:r>
              <a:rPr lang="en-US" sz="2800" dirty="0"/>
              <a:t> </a:t>
            </a:r>
          </a:p>
        </p:txBody>
      </p:sp>
      <p:pic>
        <p:nvPicPr>
          <p:cNvPr id="4" name="Picture 3" descr="A qr code with black squares&#10;&#10;AI-generated content may be incorrect.">
            <a:extLst>
              <a:ext uri="{FF2B5EF4-FFF2-40B4-BE49-F238E27FC236}">
                <a16:creationId xmlns:a16="http://schemas.microsoft.com/office/drawing/2014/main" id="{9122201A-2979-D3B1-C74B-3ECA6B019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514600"/>
            <a:ext cx="3048000" cy="3048000"/>
          </a:xfrm>
          <a:prstGeom prst="rect">
            <a:avLst/>
          </a:prstGeom>
        </p:spPr>
      </p:pic>
    </p:spTree>
    <p:extLst>
      <p:ext uri="{BB962C8B-B14F-4D97-AF65-F5344CB8AC3E}">
        <p14:creationId xmlns:p14="http://schemas.microsoft.com/office/powerpoint/2010/main" val="1679955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Comments on K-NN</a:t>
            </a:r>
          </a:p>
        </p:txBody>
      </p:sp>
      <p:sp>
        <p:nvSpPr>
          <p:cNvPr id="45059" name="Content Placeholder 2"/>
          <p:cNvSpPr>
            <a:spLocks noGrp="1"/>
          </p:cNvSpPr>
          <p:nvPr>
            <p:ph idx="1"/>
          </p:nvPr>
        </p:nvSpPr>
        <p:spPr/>
        <p:txBody>
          <a:bodyPr>
            <a:normAutofit fontScale="77500" lnSpcReduction="20000"/>
          </a:bodyPr>
          <a:lstStyle/>
          <a:p>
            <a:endParaRPr lang="en-US" dirty="0"/>
          </a:p>
          <a:p>
            <a:r>
              <a:rPr lang="en-US" dirty="0"/>
              <a:t>Simple: an excellent baseline and sometimes hard to beat</a:t>
            </a:r>
          </a:p>
          <a:p>
            <a:pPr lvl="1"/>
            <a:r>
              <a:rPr lang="en-US" dirty="0"/>
              <a:t>Naturally scales with data: it may be the only choice when you have one example per class, and is still often achieves good performance when you have many</a:t>
            </a:r>
          </a:p>
          <a:p>
            <a:pPr lvl="1"/>
            <a:r>
              <a:rPr lang="en-US" dirty="0"/>
              <a:t>Higher K gives smoother functions</a:t>
            </a:r>
          </a:p>
          <a:p>
            <a:pPr lvl="1"/>
            <a:r>
              <a:rPr lang="en-US" dirty="0"/>
              <a:t>Can work with only one example per class</a:t>
            </a:r>
          </a:p>
          <a:p>
            <a:endParaRPr lang="en-US" dirty="0"/>
          </a:p>
          <a:p>
            <a:r>
              <a:rPr lang="en-US" dirty="0"/>
              <a:t>Naïve implementations are slow, but fast retrieval methods are available (as we’ll see in Lecture 4)</a:t>
            </a:r>
          </a:p>
          <a:p>
            <a:endParaRPr lang="en-US" dirty="0"/>
          </a:p>
          <a:p>
            <a:r>
              <a:rPr lang="en-US" dirty="0"/>
              <a:t>No training time (other than storing/indexing examples)</a:t>
            </a:r>
          </a:p>
          <a:p>
            <a:endParaRPr lang="en-US" dirty="0"/>
          </a:p>
          <a:p>
            <a:r>
              <a:rPr lang="en-US" dirty="0"/>
              <a:t>With infinite examples, 1-NN provably has error that is at most twice Bayes optimal error (but we never have infinite examples)</a:t>
            </a:r>
          </a:p>
        </p:txBody>
      </p:sp>
    </p:spTree>
    <p:extLst>
      <p:ext uri="{BB962C8B-B14F-4D97-AF65-F5344CB8AC3E}">
        <p14:creationId xmlns:p14="http://schemas.microsoft.com/office/powerpoint/2010/main" val="163134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5D1E44-C0EF-C5EC-EAA5-F5AE562ABB21}"/>
                  </a:ext>
                </a:extLst>
              </p:cNvPr>
              <p:cNvSpPr>
                <a:spLocks noGrp="1"/>
              </p:cNvSpPr>
              <p:nvPr>
                <p:ph idx="1"/>
              </p:nvPr>
            </p:nvSpPr>
            <p:spPr>
              <a:xfrm>
                <a:off x="609600" y="1905000"/>
                <a:ext cx="5791200" cy="4221163"/>
              </a:xfrm>
            </p:spPr>
            <p:txBody>
              <a:bodyPr>
                <a:normAutofit fontScale="62500" lnSpcReduction="20000"/>
              </a:bodyPr>
              <a:lstStyle/>
              <a:p>
                <a:r>
                  <a:rPr lang="en-US" dirty="0"/>
                  <a:t>Evaluate on the test set after all parameters are determined</a:t>
                </a:r>
              </a:p>
              <a:p>
                <a:endParaRPr lang="en-US" dirty="0"/>
              </a:p>
              <a:p>
                <a:r>
                  <a:rPr lang="en-US" dirty="0"/>
                  <a:t>Classification error: </a:t>
                </a:r>
                <a14:m>
                  <m:oMath xmlns:m="http://schemas.openxmlformats.org/officeDocument/2006/math">
                    <m:r>
                      <m:rPr>
                        <m:sty m:val="p"/>
                      </m:rPr>
                      <a:rPr lang="en-US" b="0" i="0" smtClean="0">
                        <a:latin typeface="Cambria Math" panose="02040503050406030204" pitchFamily="18" charset="0"/>
                      </a:rPr>
                      <m:t>err</m:t>
                    </m:r>
                    <m:d>
                      <m:dPr>
                        <m:ctrlPr>
                          <a:rPr lang="en-US" b="0" i="1" smtClean="0">
                            <a:latin typeface="Cambria Math" panose="02040503050406030204" pitchFamily="18" charset="0"/>
                          </a:rPr>
                        </m:ctrlPr>
                      </m:dPr>
                      <m:e>
                        <m:r>
                          <a:rPr lang="en-US" b="1" i="1" smtClean="0">
                            <a:latin typeface="Cambria Math" panose="02040503050406030204" pitchFamily="18" charset="0"/>
                          </a:rPr>
                          <m:t>𝑿</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1" smtClean="0">
                            <a:latin typeface="Cambria Math" panose="02040503050406030204" pitchFamily="18" charset="0"/>
                          </a:rPr>
                          <m:t>𝑁</m:t>
                        </m:r>
                      </m:den>
                    </m:f>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nary>
                  </m:oMath>
                </a14:m>
                <a:endParaRPr lang="en-US" dirty="0"/>
              </a:p>
              <a:p>
                <a:pPr lvl="1"/>
                <a:r>
                  <a:rPr lang="en-US" dirty="0"/>
                  <a:t>Percent of examples that are wrongly predicted</a:t>
                </a:r>
              </a:p>
              <a:p>
                <a:endParaRPr lang="en-US" dirty="0"/>
              </a:p>
              <a:p>
                <a:r>
                  <a:rPr lang="en-US" dirty="0"/>
                  <a:t>Classification accuracy: </a:t>
                </a:r>
                <a14:m>
                  <m:oMath xmlns:m="http://schemas.openxmlformats.org/officeDocument/2006/math">
                    <m:r>
                      <m:rPr>
                        <m:sty m:val="p"/>
                      </m:rPr>
                      <a:rPr lang="en-US" b="0" i="0" smtClean="0">
                        <a:latin typeface="Cambria Math" panose="02040503050406030204" pitchFamily="18" charset="0"/>
                      </a:rPr>
                      <m:t>acc</m:t>
                    </m:r>
                    <m:d>
                      <m:dPr>
                        <m:ctrlPr>
                          <a:rPr lang="en-US" b="0" i="1" smtClean="0">
                            <a:latin typeface="Cambria Math" panose="02040503050406030204" pitchFamily="18" charset="0"/>
                          </a:rPr>
                        </m:ctrlPr>
                      </m:dPr>
                      <m:e>
                        <m:r>
                          <a:rPr lang="en-US" b="1" i="1" smtClean="0">
                            <a:latin typeface="Cambria Math" panose="02040503050406030204" pitchFamily="18" charset="0"/>
                          </a:rPr>
                          <m:t>𝑿</m:t>
                        </m:r>
                      </m:e>
                    </m:d>
                    <m:r>
                      <a:rPr lang="en-US" b="0" i="1" smtClean="0">
                        <a:latin typeface="Cambria Math" panose="02040503050406030204" pitchFamily="18" charset="0"/>
                      </a:rPr>
                      <m:t>=1−</m:t>
                    </m:r>
                    <m:r>
                      <m:rPr>
                        <m:sty m:val="p"/>
                      </m:rPr>
                      <a:rPr lang="en-US" b="0" i="0" smtClean="0">
                        <a:latin typeface="Cambria Math" panose="02040503050406030204" pitchFamily="18" charset="0"/>
                      </a:rPr>
                      <m:t>err</m:t>
                    </m:r>
                    <m:r>
                      <a:rPr lang="en-US" b="0" i="1" smtClean="0">
                        <a:latin typeface="Cambria Math" panose="02040503050406030204" pitchFamily="18" charset="0"/>
                      </a:rPr>
                      <m:t>(</m:t>
                    </m:r>
                    <m:r>
                      <a:rPr lang="en-US" b="1" i="1" smtClean="0">
                        <a:latin typeface="Cambria Math" panose="02040503050406030204" pitchFamily="18" charset="0"/>
                      </a:rPr>
                      <m:t>𝑿</m:t>
                    </m:r>
                    <m:r>
                      <a:rPr lang="en-US" b="0" i="1" smtClean="0">
                        <a:latin typeface="Cambria Math" panose="02040503050406030204" pitchFamily="18" charset="0"/>
                      </a:rPr>
                      <m:t>)</m:t>
                    </m:r>
                  </m:oMath>
                </a14:m>
                <a:endParaRPr lang="en-US" dirty="0"/>
              </a:p>
              <a:p>
                <a:pPr marL="0" indent="0">
                  <a:buNone/>
                </a:pPr>
                <a:endParaRPr lang="en-US" dirty="0"/>
              </a:p>
              <a:p>
                <a:r>
                  <a:rPr lang="en-US" dirty="0"/>
                  <a:t>Confusion matrix</a:t>
                </a:r>
              </a:p>
              <a:p>
                <a:pPr lvl="1"/>
                <a:r>
                  <a:rPr lang="en-US" dirty="0"/>
                  <a:t>For each true label, what number/fraction of predictions correspond to each label, i.e. P(predicted label | true label)</a:t>
                </a:r>
              </a:p>
              <a:p>
                <a:pPr lvl="1"/>
                <a:r>
                  <a:rPr lang="en-US" dirty="0"/>
                  <a:t>If not normalized, it’s a count; otherwise, a fraction</a:t>
                </a:r>
              </a:p>
            </p:txBody>
          </p:sp>
        </mc:Choice>
        <mc:Fallback xmlns="">
          <p:sp>
            <p:nvSpPr>
              <p:cNvPr id="3" name="Content Placeholder 2">
                <a:extLst>
                  <a:ext uri="{FF2B5EF4-FFF2-40B4-BE49-F238E27FC236}">
                    <a16:creationId xmlns:a16="http://schemas.microsoft.com/office/drawing/2014/main" id="{9A5D1E44-C0EF-C5EC-EAA5-F5AE562ABB21}"/>
                  </a:ext>
                </a:extLst>
              </p:cNvPr>
              <p:cNvSpPr>
                <a:spLocks noGrp="1" noRot="1" noChangeAspect="1" noMove="1" noResize="1" noEditPoints="1" noAdjustHandles="1" noChangeArrowheads="1" noChangeShapeType="1" noTextEdit="1"/>
              </p:cNvSpPr>
              <p:nvPr>
                <p:ph idx="1"/>
              </p:nvPr>
            </p:nvSpPr>
            <p:spPr>
              <a:xfrm>
                <a:off x="609600" y="1905000"/>
                <a:ext cx="5791200" cy="4221163"/>
              </a:xfrm>
              <a:blipFill>
                <a:blip r:embed="rId2"/>
                <a:stretch>
                  <a:fillRect l="-947" t="-2168"/>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A9779587-0866-F0F1-3585-246E7FE1D2A7}"/>
              </a:ext>
            </a:extLst>
          </p:cNvPr>
          <p:cNvSpPr>
            <a:spLocks noGrp="1"/>
          </p:cNvSpPr>
          <p:nvPr>
            <p:ph type="title"/>
          </p:nvPr>
        </p:nvSpPr>
        <p:spPr>
          <a:xfrm>
            <a:off x="609600" y="274637"/>
            <a:ext cx="6781800" cy="914400"/>
          </a:xfrm>
        </p:spPr>
        <p:txBody>
          <a:bodyPr>
            <a:normAutofit fontScale="90000"/>
          </a:bodyPr>
          <a:lstStyle/>
          <a:p>
            <a:r>
              <a:rPr lang="en-US" dirty="0"/>
              <a:t>How do we measure and analyze classification performance?</a:t>
            </a:r>
          </a:p>
        </p:txBody>
      </p:sp>
    </p:spTree>
    <p:extLst>
      <p:ext uri="{BB962C8B-B14F-4D97-AF65-F5344CB8AC3E}">
        <p14:creationId xmlns:p14="http://schemas.microsoft.com/office/powerpoint/2010/main" val="600415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587E-97D1-690E-F80B-9DC79E8208D5}"/>
              </a:ext>
            </a:extLst>
          </p:cNvPr>
          <p:cNvSpPr>
            <a:spLocks noGrp="1"/>
          </p:cNvSpPr>
          <p:nvPr>
            <p:ph type="title"/>
          </p:nvPr>
        </p:nvSpPr>
        <p:spPr/>
        <p:txBody>
          <a:bodyPr/>
          <a:lstStyle/>
          <a:p>
            <a:r>
              <a:rPr lang="en-US" dirty="0"/>
              <a:t>Example</a:t>
            </a:r>
          </a:p>
        </p:txBody>
      </p:sp>
      <p:sp>
        <p:nvSpPr>
          <p:cNvPr id="3" name="TextBox 2">
            <a:extLst>
              <a:ext uri="{FF2B5EF4-FFF2-40B4-BE49-F238E27FC236}">
                <a16:creationId xmlns:a16="http://schemas.microsoft.com/office/drawing/2014/main" id="{D25C4AEF-7205-A425-720E-E5A8CB5FFEB6}"/>
              </a:ext>
            </a:extLst>
          </p:cNvPr>
          <p:cNvSpPr txBox="1"/>
          <p:nvPr/>
        </p:nvSpPr>
        <p:spPr>
          <a:xfrm>
            <a:off x="643095" y="1335073"/>
            <a:ext cx="4495800" cy="1015663"/>
          </a:xfrm>
          <a:prstGeom prst="rect">
            <a:avLst/>
          </a:prstGeom>
          <a:noFill/>
        </p:spPr>
        <p:txBody>
          <a:bodyPr wrap="square" rtlCol="0">
            <a:spAutoFit/>
          </a:bodyPr>
          <a:lstStyle/>
          <a:p>
            <a:endParaRPr lang="en-US" sz="2000" dirty="0"/>
          </a:p>
          <a:p>
            <a:r>
              <a:rPr lang="en-US" sz="2000" dirty="0"/>
              <a:t>Classifier predicts whether a team will lose, tie, or win</a:t>
            </a:r>
          </a:p>
        </p:txBody>
      </p:sp>
      <p:graphicFrame>
        <p:nvGraphicFramePr>
          <p:cNvPr id="11" name="Table 10">
            <a:extLst>
              <a:ext uri="{FF2B5EF4-FFF2-40B4-BE49-F238E27FC236}">
                <a16:creationId xmlns:a16="http://schemas.microsoft.com/office/drawing/2014/main" id="{E7C00770-ED88-3034-5446-9E6B3451BE1C}"/>
              </a:ext>
            </a:extLst>
          </p:cNvPr>
          <p:cNvGraphicFramePr>
            <a:graphicFrameLocks noGrp="1"/>
          </p:cNvGraphicFramePr>
          <p:nvPr>
            <p:extLst>
              <p:ext uri="{D42A27DB-BD31-4B8C-83A1-F6EECF244321}">
                <p14:modId xmlns:p14="http://schemas.microsoft.com/office/powerpoint/2010/main" val="2316053398"/>
              </p:ext>
            </p:extLst>
          </p:nvPr>
        </p:nvGraphicFramePr>
        <p:xfrm>
          <a:off x="1112995" y="2963743"/>
          <a:ext cx="2709718" cy="2225040"/>
        </p:xfrm>
        <a:graphic>
          <a:graphicData uri="http://schemas.openxmlformats.org/drawingml/2006/table">
            <a:tbl>
              <a:tblPr firstRow="1" bandRow="1">
                <a:tableStyleId>{5C22544A-7EE6-4342-B048-85BDC9FD1C3A}</a:tableStyleId>
              </a:tblPr>
              <a:tblGrid>
                <a:gridCol w="1354859">
                  <a:extLst>
                    <a:ext uri="{9D8B030D-6E8A-4147-A177-3AD203B41FA5}">
                      <a16:colId xmlns:a16="http://schemas.microsoft.com/office/drawing/2014/main" val="1366160704"/>
                    </a:ext>
                  </a:extLst>
                </a:gridCol>
                <a:gridCol w="1354859">
                  <a:extLst>
                    <a:ext uri="{9D8B030D-6E8A-4147-A177-3AD203B41FA5}">
                      <a16:colId xmlns:a16="http://schemas.microsoft.com/office/drawing/2014/main" val="2985393192"/>
                    </a:ext>
                  </a:extLst>
                </a:gridCol>
              </a:tblGrid>
              <a:tr h="370840">
                <a:tc>
                  <a:txBody>
                    <a:bodyPr/>
                    <a:lstStyle/>
                    <a:p>
                      <a:r>
                        <a:rPr lang="en-US" dirty="0"/>
                        <a:t>True</a:t>
                      </a:r>
                    </a:p>
                  </a:txBody>
                  <a:tcPr/>
                </a:tc>
                <a:tc>
                  <a:txBody>
                    <a:bodyPr/>
                    <a:lstStyle/>
                    <a:p>
                      <a:r>
                        <a:rPr lang="en-US" dirty="0"/>
                        <a:t>Predicted</a:t>
                      </a:r>
                    </a:p>
                  </a:txBody>
                  <a:tcPr/>
                </a:tc>
                <a:extLst>
                  <a:ext uri="{0D108BD9-81ED-4DB2-BD59-A6C34878D82A}">
                    <a16:rowId xmlns:a16="http://schemas.microsoft.com/office/drawing/2014/main" val="92140681"/>
                  </a:ext>
                </a:extLst>
              </a:tr>
              <a:tr h="370840">
                <a:tc>
                  <a:txBody>
                    <a:bodyPr/>
                    <a:lstStyle/>
                    <a:p>
                      <a:r>
                        <a:rPr lang="en-US" dirty="0"/>
                        <a:t>Win</a:t>
                      </a:r>
                    </a:p>
                  </a:txBody>
                  <a:tcPr/>
                </a:tc>
                <a:tc>
                  <a:txBody>
                    <a:bodyPr/>
                    <a:lstStyle/>
                    <a:p>
                      <a:r>
                        <a:rPr lang="en-US" dirty="0"/>
                        <a:t>Win</a:t>
                      </a:r>
                    </a:p>
                  </a:txBody>
                  <a:tcPr/>
                </a:tc>
                <a:extLst>
                  <a:ext uri="{0D108BD9-81ED-4DB2-BD59-A6C34878D82A}">
                    <a16:rowId xmlns:a16="http://schemas.microsoft.com/office/drawing/2014/main" val="620378316"/>
                  </a:ext>
                </a:extLst>
              </a:tr>
              <a:tr h="370840">
                <a:tc>
                  <a:txBody>
                    <a:bodyPr/>
                    <a:lstStyle/>
                    <a:p>
                      <a:r>
                        <a:rPr lang="en-US" dirty="0"/>
                        <a:t>Loss</a:t>
                      </a:r>
                    </a:p>
                  </a:txBody>
                  <a:tcPr/>
                </a:tc>
                <a:tc>
                  <a:txBody>
                    <a:bodyPr/>
                    <a:lstStyle/>
                    <a:p>
                      <a:r>
                        <a:rPr lang="en-US" dirty="0"/>
                        <a:t>Tie</a:t>
                      </a:r>
                    </a:p>
                  </a:txBody>
                  <a:tcPr/>
                </a:tc>
                <a:extLst>
                  <a:ext uri="{0D108BD9-81ED-4DB2-BD59-A6C34878D82A}">
                    <a16:rowId xmlns:a16="http://schemas.microsoft.com/office/drawing/2014/main" val="777567696"/>
                  </a:ext>
                </a:extLst>
              </a:tr>
              <a:tr h="370840">
                <a:tc>
                  <a:txBody>
                    <a:bodyPr/>
                    <a:lstStyle/>
                    <a:p>
                      <a:r>
                        <a:rPr lang="en-US" dirty="0"/>
                        <a:t>Tie</a:t>
                      </a:r>
                    </a:p>
                  </a:txBody>
                  <a:tcPr/>
                </a:tc>
                <a:tc>
                  <a:txBody>
                    <a:bodyPr/>
                    <a:lstStyle/>
                    <a:p>
                      <a:r>
                        <a:rPr lang="en-US" dirty="0"/>
                        <a:t>Tie</a:t>
                      </a:r>
                    </a:p>
                  </a:txBody>
                  <a:tcPr/>
                </a:tc>
                <a:extLst>
                  <a:ext uri="{0D108BD9-81ED-4DB2-BD59-A6C34878D82A}">
                    <a16:rowId xmlns:a16="http://schemas.microsoft.com/office/drawing/2014/main" val="3399579904"/>
                  </a:ext>
                </a:extLst>
              </a:tr>
              <a:tr h="370840">
                <a:tc>
                  <a:txBody>
                    <a:bodyPr/>
                    <a:lstStyle/>
                    <a:p>
                      <a:r>
                        <a:rPr lang="en-US" dirty="0"/>
                        <a:t>Win</a:t>
                      </a:r>
                    </a:p>
                  </a:txBody>
                  <a:tcPr/>
                </a:tc>
                <a:tc>
                  <a:txBody>
                    <a:bodyPr/>
                    <a:lstStyle/>
                    <a:p>
                      <a:r>
                        <a:rPr lang="en-US" dirty="0"/>
                        <a:t>Win</a:t>
                      </a:r>
                    </a:p>
                  </a:txBody>
                  <a:tcPr/>
                </a:tc>
                <a:extLst>
                  <a:ext uri="{0D108BD9-81ED-4DB2-BD59-A6C34878D82A}">
                    <a16:rowId xmlns:a16="http://schemas.microsoft.com/office/drawing/2014/main" val="4016174271"/>
                  </a:ext>
                </a:extLst>
              </a:tr>
              <a:tr h="370840">
                <a:tc>
                  <a:txBody>
                    <a:bodyPr/>
                    <a:lstStyle/>
                    <a:p>
                      <a:r>
                        <a:rPr lang="en-US" dirty="0"/>
                        <a:t>Tie</a:t>
                      </a:r>
                    </a:p>
                  </a:txBody>
                  <a:tcPr/>
                </a:tc>
                <a:tc>
                  <a:txBody>
                    <a:bodyPr/>
                    <a:lstStyle/>
                    <a:p>
                      <a:r>
                        <a:rPr lang="en-US" dirty="0"/>
                        <a:t>Loss</a:t>
                      </a:r>
                    </a:p>
                  </a:txBody>
                  <a:tcPr/>
                </a:tc>
                <a:extLst>
                  <a:ext uri="{0D108BD9-81ED-4DB2-BD59-A6C34878D82A}">
                    <a16:rowId xmlns:a16="http://schemas.microsoft.com/office/drawing/2014/main" val="1239909647"/>
                  </a:ext>
                </a:extLst>
              </a:tr>
            </a:tbl>
          </a:graphicData>
        </a:graphic>
      </p:graphicFrame>
      <p:sp>
        <p:nvSpPr>
          <p:cNvPr id="6" name="TextBox 5">
            <a:extLst>
              <a:ext uri="{FF2B5EF4-FFF2-40B4-BE49-F238E27FC236}">
                <a16:creationId xmlns:a16="http://schemas.microsoft.com/office/drawing/2014/main" id="{FAD1899C-B9C1-3FDA-A7BC-BDD6947E848B}"/>
              </a:ext>
            </a:extLst>
          </p:cNvPr>
          <p:cNvSpPr txBox="1"/>
          <p:nvPr/>
        </p:nvSpPr>
        <p:spPr>
          <a:xfrm>
            <a:off x="7502896" y="940070"/>
            <a:ext cx="1774845" cy="369332"/>
          </a:xfrm>
          <a:prstGeom prst="rect">
            <a:avLst/>
          </a:prstGeom>
          <a:noFill/>
        </p:spPr>
        <p:txBody>
          <a:bodyPr wrap="none" rtlCol="0">
            <a:spAutoFit/>
          </a:bodyPr>
          <a:lstStyle/>
          <a:p>
            <a:r>
              <a:rPr lang="en-US" b="1" dirty="0"/>
              <a:t>Answer Q4-Q6</a:t>
            </a:r>
          </a:p>
        </p:txBody>
      </p:sp>
      <p:sp>
        <p:nvSpPr>
          <p:cNvPr id="7" name="TextBox 6">
            <a:extLst>
              <a:ext uri="{FF2B5EF4-FFF2-40B4-BE49-F238E27FC236}">
                <a16:creationId xmlns:a16="http://schemas.microsoft.com/office/drawing/2014/main" id="{914D9701-C5C2-A644-BEBA-09653DFA6B10}"/>
              </a:ext>
            </a:extLst>
          </p:cNvPr>
          <p:cNvSpPr txBox="1"/>
          <p:nvPr/>
        </p:nvSpPr>
        <p:spPr>
          <a:xfrm>
            <a:off x="6400800" y="1600200"/>
            <a:ext cx="6094324" cy="523220"/>
          </a:xfrm>
          <a:prstGeom prst="rect">
            <a:avLst/>
          </a:prstGeom>
          <a:noFill/>
        </p:spPr>
        <p:txBody>
          <a:bodyPr wrap="square">
            <a:spAutoFit/>
          </a:bodyPr>
          <a:lstStyle/>
          <a:p>
            <a:r>
              <a:rPr lang="en-US" sz="2800" dirty="0">
                <a:hlinkClick r:id="rId2"/>
              </a:rPr>
              <a:t>https://tinyurl.com/AML441-L2</a:t>
            </a:r>
            <a:r>
              <a:rPr lang="en-US" sz="2800" dirty="0"/>
              <a:t> </a:t>
            </a:r>
          </a:p>
        </p:txBody>
      </p:sp>
      <p:pic>
        <p:nvPicPr>
          <p:cNvPr id="8" name="Picture 7" descr="A qr code with black squares&#10;&#10;AI-generated content may be incorrect.">
            <a:extLst>
              <a:ext uri="{FF2B5EF4-FFF2-40B4-BE49-F238E27FC236}">
                <a16:creationId xmlns:a16="http://schemas.microsoft.com/office/drawing/2014/main" id="{E0648DF1-2664-897C-635D-9974DB45D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438400"/>
            <a:ext cx="3048000" cy="3048000"/>
          </a:xfrm>
          <a:prstGeom prst="rect">
            <a:avLst/>
          </a:prstGeom>
        </p:spPr>
      </p:pic>
    </p:spTree>
    <p:extLst>
      <p:ext uri="{BB962C8B-B14F-4D97-AF65-F5344CB8AC3E}">
        <p14:creationId xmlns:p14="http://schemas.microsoft.com/office/powerpoint/2010/main" val="1319209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6D43-BF08-E216-5AB0-7DC18EAB3A3C}"/>
              </a:ext>
            </a:extLst>
          </p:cNvPr>
          <p:cNvSpPr>
            <a:spLocks noGrp="1"/>
          </p:cNvSpPr>
          <p:nvPr>
            <p:ph type="title"/>
          </p:nvPr>
        </p:nvSpPr>
        <p:spPr/>
        <p:txBody>
          <a:bodyPr/>
          <a:lstStyle/>
          <a:p>
            <a:r>
              <a:rPr lang="en-US" dirty="0"/>
              <a:t>Performance measures are an estimate</a:t>
            </a:r>
          </a:p>
        </p:txBody>
      </p:sp>
      <p:sp>
        <p:nvSpPr>
          <p:cNvPr id="3" name="Content Placeholder 2">
            <a:extLst>
              <a:ext uri="{FF2B5EF4-FFF2-40B4-BE49-F238E27FC236}">
                <a16:creationId xmlns:a16="http://schemas.microsoft.com/office/drawing/2014/main" id="{1ECB70B8-2DC1-B435-872D-E73141C40901}"/>
              </a:ext>
            </a:extLst>
          </p:cNvPr>
          <p:cNvSpPr>
            <a:spLocks noGrp="1"/>
          </p:cNvSpPr>
          <p:nvPr>
            <p:ph idx="1"/>
          </p:nvPr>
        </p:nvSpPr>
        <p:spPr/>
        <p:txBody>
          <a:bodyPr>
            <a:normAutofit fontScale="92500" lnSpcReduction="10000"/>
          </a:bodyPr>
          <a:lstStyle/>
          <a:p>
            <a:endParaRPr lang="en-US" dirty="0"/>
          </a:p>
          <a:p>
            <a:pPr marL="0" indent="0">
              <a:buNone/>
            </a:pPr>
            <a:r>
              <a:rPr lang="en-US" dirty="0"/>
              <a:t>E.g., suppose we have 1,000 training samples and measure an error rate of 8% on 100 test samples. </a:t>
            </a:r>
          </a:p>
          <a:p>
            <a:pPr>
              <a:buFontTx/>
              <a:buChar char="-"/>
            </a:pPr>
            <a:r>
              <a:rPr lang="en-US" dirty="0"/>
              <a:t>With a different set of test samples, we </a:t>
            </a:r>
            <a:r>
              <a:rPr lang="en-US" b="1" dirty="0"/>
              <a:t>expect</a:t>
            </a:r>
            <a:r>
              <a:rPr lang="en-US" i="1" dirty="0"/>
              <a:t> </a:t>
            </a:r>
            <a:r>
              <a:rPr lang="en-US" dirty="0"/>
              <a:t>to see the same error rate, but it could </a:t>
            </a:r>
            <a:r>
              <a:rPr lang="en-US" b="1" dirty="0"/>
              <a:t>vary</a:t>
            </a:r>
            <a:endParaRPr lang="en-US" dirty="0"/>
          </a:p>
          <a:p>
            <a:pPr>
              <a:buFontTx/>
              <a:buChar char="-"/>
            </a:pPr>
            <a:r>
              <a:rPr lang="en-US" dirty="0"/>
              <a:t>With a different set of the same number of training samples, we also</a:t>
            </a:r>
            <a:r>
              <a:rPr lang="en-US" b="1" dirty="0"/>
              <a:t> </a:t>
            </a:r>
            <a:r>
              <a:rPr lang="en-US" dirty="0"/>
              <a:t>expect</a:t>
            </a:r>
            <a:r>
              <a:rPr lang="en-US" i="1" dirty="0"/>
              <a:t> </a:t>
            </a:r>
            <a:r>
              <a:rPr lang="en-US" dirty="0"/>
              <a:t>to see the same error rate, but with variance</a:t>
            </a:r>
          </a:p>
          <a:p>
            <a:pPr>
              <a:buFontTx/>
              <a:buChar char="-"/>
            </a:pPr>
            <a:r>
              <a:rPr lang="en-US" dirty="0"/>
              <a:t>If we increase the number of test samples, the expected test error doesn’t change, but the variance in the estimate decreases</a:t>
            </a:r>
          </a:p>
          <a:p>
            <a:pPr>
              <a:buFontTx/>
              <a:buChar char="-"/>
            </a:pPr>
            <a:r>
              <a:rPr lang="en-US" dirty="0"/>
              <a:t>If we increase the number of training samples, the expected test error will be lower</a:t>
            </a:r>
          </a:p>
          <a:p>
            <a:pPr>
              <a:buFontTx/>
              <a:buChar char="-"/>
            </a:pPr>
            <a:endParaRPr lang="en-US" i="1" dirty="0"/>
          </a:p>
          <a:p>
            <a:pPr marL="0" indent="0">
              <a:buNone/>
            </a:pPr>
            <a:endParaRPr lang="en-US" dirty="0"/>
          </a:p>
        </p:txBody>
      </p:sp>
    </p:spTree>
    <p:extLst>
      <p:ext uri="{BB962C8B-B14F-4D97-AF65-F5344CB8AC3E}">
        <p14:creationId xmlns:p14="http://schemas.microsoft.com/office/powerpoint/2010/main" val="86962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D1AA-9367-0E61-DB4D-41CF8CA54A69}"/>
              </a:ext>
            </a:extLst>
          </p:cNvPr>
          <p:cNvSpPr>
            <a:spLocks noGrp="1"/>
          </p:cNvSpPr>
          <p:nvPr>
            <p:ph type="title"/>
          </p:nvPr>
        </p:nvSpPr>
        <p:spPr/>
        <p:txBody>
          <a:bodyPr/>
          <a:lstStyle/>
          <a:p>
            <a:r>
              <a:rPr lang="en-US" dirty="0"/>
              <a:t>Foundation of Learning: Association</a:t>
            </a:r>
          </a:p>
        </p:txBody>
      </p:sp>
      <p:sp>
        <p:nvSpPr>
          <p:cNvPr id="3" name="Content Placeholder 2">
            <a:extLst>
              <a:ext uri="{FF2B5EF4-FFF2-40B4-BE49-F238E27FC236}">
                <a16:creationId xmlns:a16="http://schemas.microsoft.com/office/drawing/2014/main" id="{4FF1FADF-6E2C-C904-5B65-98CE9B59FC04}"/>
              </a:ext>
            </a:extLst>
          </p:cNvPr>
          <p:cNvSpPr>
            <a:spLocks noGrp="1"/>
          </p:cNvSpPr>
          <p:nvPr>
            <p:ph idx="1"/>
          </p:nvPr>
        </p:nvSpPr>
        <p:spPr/>
        <p:txBody>
          <a:bodyPr/>
          <a:lstStyle/>
          <a:p>
            <a:pPr marL="0" indent="0">
              <a:buNone/>
            </a:pPr>
            <a:endParaRPr lang="en-US" dirty="0"/>
          </a:p>
          <a:p>
            <a:pPr marL="0" indent="0">
              <a:buNone/>
            </a:pPr>
            <a:r>
              <a:rPr lang="en-US" sz="4000" dirty="0"/>
              <a:t>Similar inputs tend to produce similar outputs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AutoShape 2" descr="A close-up image of a person who looks really angry, with furrowed brows, intense eyes, and a scowling expression. The person has clenched teeth, visible tension in the face, and a flushed complexion, showing the intensity of their emotion. The background is blurred to keep the focus on the person's face, with subtle shadows adding to the dramatic effect of the scene.">
            <a:extLst>
              <a:ext uri="{FF2B5EF4-FFF2-40B4-BE49-F238E27FC236}">
                <a16:creationId xmlns:a16="http://schemas.microsoft.com/office/drawing/2014/main" id="{3973EB65-8405-62A6-77E6-D6FEC3E81F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close up of a person's face&#10;&#10;Description automatically generated">
            <a:extLst>
              <a:ext uri="{FF2B5EF4-FFF2-40B4-BE49-F238E27FC236}">
                <a16:creationId xmlns:a16="http://schemas.microsoft.com/office/drawing/2014/main" id="{7CDB3DDF-455A-EF9C-2C88-FC0121352E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0198" y="3273365"/>
            <a:ext cx="1731202" cy="1731202"/>
          </a:xfrm>
          <a:prstGeom prst="rect">
            <a:avLst/>
          </a:prstGeom>
        </p:spPr>
      </p:pic>
      <p:sp>
        <p:nvSpPr>
          <p:cNvPr id="10" name="TextBox 9">
            <a:extLst>
              <a:ext uri="{FF2B5EF4-FFF2-40B4-BE49-F238E27FC236}">
                <a16:creationId xmlns:a16="http://schemas.microsoft.com/office/drawing/2014/main" id="{2A7BC450-2281-2757-06CF-313FDABC8D7F}"/>
              </a:ext>
            </a:extLst>
          </p:cNvPr>
          <p:cNvSpPr txBox="1"/>
          <p:nvPr/>
        </p:nvSpPr>
        <p:spPr>
          <a:xfrm>
            <a:off x="7086599" y="5526267"/>
            <a:ext cx="2205525" cy="830997"/>
          </a:xfrm>
          <a:prstGeom prst="rect">
            <a:avLst/>
          </a:prstGeom>
          <a:noFill/>
        </p:spPr>
        <p:txBody>
          <a:bodyPr wrap="square">
            <a:spAutoFit/>
          </a:bodyPr>
          <a:lstStyle/>
          <a:p>
            <a:pPr marL="0" indent="0">
              <a:buNone/>
            </a:pPr>
            <a:r>
              <a:rPr lang="en-US" sz="2400" dirty="0"/>
              <a:t>Affordable or expensive?</a:t>
            </a:r>
          </a:p>
        </p:txBody>
      </p:sp>
      <p:sp>
        <p:nvSpPr>
          <p:cNvPr id="12" name="TextBox 11">
            <a:extLst>
              <a:ext uri="{FF2B5EF4-FFF2-40B4-BE49-F238E27FC236}">
                <a16:creationId xmlns:a16="http://schemas.microsoft.com/office/drawing/2014/main" id="{9272F943-2FE6-C574-0E27-FA6AC24B33DC}"/>
              </a:ext>
            </a:extLst>
          </p:cNvPr>
          <p:cNvSpPr txBox="1"/>
          <p:nvPr/>
        </p:nvSpPr>
        <p:spPr>
          <a:xfrm>
            <a:off x="4099142" y="3733175"/>
            <a:ext cx="2132556" cy="830997"/>
          </a:xfrm>
          <a:prstGeom prst="rect">
            <a:avLst/>
          </a:prstGeom>
          <a:noFill/>
        </p:spPr>
        <p:txBody>
          <a:bodyPr wrap="square">
            <a:spAutoFit/>
          </a:bodyPr>
          <a:lstStyle/>
          <a:p>
            <a:pPr marL="0" indent="0">
              <a:buNone/>
            </a:pPr>
            <a:r>
              <a:rPr lang="en-US" sz="2400" dirty="0"/>
              <a:t>Happy or angry?</a:t>
            </a:r>
          </a:p>
        </p:txBody>
      </p:sp>
      <p:sp>
        <p:nvSpPr>
          <p:cNvPr id="14" name="TextBox 13">
            <a:extLst>
              <a:ext uri="{FF2B5EF4-FFF2-40B4-BE49-F238E27FC236}">
                <a16:creationId xmlns:a16="http://schemas.microsoft.com/office/drawing/2014/main" id="{4EB9FA15-1DBF-48CA-9F1C-3639F1BF0D20}"/>
              </a:ext>
            </a:extLst>
          </p:cNvPr>
          <p:cNvSpPr txBox="1"/>
          <p:nvPr/>
        </p:nvSpPr>
        <p:spPr>
          <a:xfrm>
            <a:off x="838200" y="2751665"/>
            <a:ext cx="6093912" cy="523220"/>
          </a:xfrm>
          <a:prstGeom prst="rect">
            <a:avLst/>
          </a:prstGeom>
          <a:noFill/>
        </p:spPr>
        <p:txBody>
          <a:bodyPr wrap="square">
            <a:spAutoFit/>
          </a:bodyPr>
          <a:lstStyle/>
          <a:p>
            <a:pPr marL="0" indent="0">
              <a:buNone/>
            </a:pPr>
            <a:r>
              <a:rPr lang="en-US" sz="2800" dirty="0"/>
              <a:t>Have a nice … ?</a:t>
            </a:r>
          </a:p>
        </p:txBody>
      </p:sp>
      <p:sp>
        <p:nvSpPr>
          <p:cNvPr id="15" name="AutoShape 4" descr="An image of an expensive-looking luxury car parked on a sleek, modern driveway in front of a contemporary mansion. The car is a high-end sports model with a glossy, metallic finish, sharp lines, and a distinctive front grille. The wheels have large, polished rims, and the car's design exudes sophistication and power. The background includes a well-maintained garden with minimalistic landscaping, complementing the luxurious atmosphere.">
            <a:extLst>
              <a:ext uri="{FF2B5EF4-FFF2-40B4-BE49-F238E27FC236}">
                <a16:creationId xmlns:a16="http://schemas.microsoft.com/office/drawing/2014/main" id="{4CFF02B3-4AF3-80DA-BECF-11E6E7149B0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descr="A sports car parked in front of a house&#10;&#10;Description automatically generated">
            <a:extLst>
              <a:ext uri="{FF2B5EF4-FFF2-40B4-BE49-F238E27FC236}">
                <a16:creationId xmlns:a16="http://schemas.microsoft.com/office/drawing/2014/main" id="{DA7C2AC1-00BD-4AC2-2B86-C33D2CCF1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2124" y="4056244"/>
            <a:ext cx="2801756" cy="2801756"/>
          </a:xfrm>
          <a:prstGeom prst="rect">
            <a:avLst/>
          </a:prstGeom>
        </p:spPr>
      </p:pic>
    </p:spTree>
    <p:extLst>
      <p:ext uri="{BB962C8B-B14F-4D97-AF65-F5344CB8AC3E}">
        <p14:creationId xmlns:p14="http://schemas.microsoft.com/office/powerpoint/2010/main" val="160341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E180-1B9B-14DD-F5E5-506217AB0717}"/>
              </a:ext>
            </a:extLst>
          </p:cNvPr>
          <p:cNvSpPr>
            <a:spLocks noGrp="1"/>
          </p:cNvSpPr>
          <p:nvPr>
            <p:ph type="title"/>
          </p:nvPr>
        </p:nvSpPr>
        <p:spPr/>
        <p:txBody>
          <a:bodyPr/>
          <a:lstStyle/>
          <a:p>
            <a:r>
              <a:rPr lang="en-US" dirty="0"/>
              <a:t>KNN Usage Example: Deep Face</a:t>
            </a:r>
          </a:p>
        </p:txBody>
      </p:sp>
      <p:sp>
        <p:nvSpPr>
          <p:cNvPr id="3" name="Content Placeholder 2">
            <a:extLst>
              <a:ext uri="{FF2B5EF4-FFF2-40B4-BE49-F238E27FC236}">
                <a16:creationId xmlns:a16="http://schemas.microsoft.com/office/drawing/2014/main" id="{09B223BC-29CF-0213-B296-34122E7BE24D}"/>
              </a:ext>
            </a:extLst>
          </p:cNvPr>
          <p:cNvSpPr>
            <a:spLocks noGrp="1"/>
          </p:cNvSpPr>
          <p:nvPr>
            <p:ph idx="1"/>
          </p:nvPr>
        </p:nvSpPr>
        <p:spPr>
          <a:xfrm>
            <a:off x="609600" y="4075712"/>
            <a:ext cx="10972800" cy="2706088"/>
          </a:xfrm>
        </p:spPr>
        <p:txBody>
          <a:bodyPr>
            <a:normAutofit/>
          </a:bodyPr>
          <a:lstStyle/>
          <a:p>
            <a:pPr marL="341313" indent="-341313">
              <a:buFont typeface="+mj-lt"/>
              <a:buAutoNum type="arabicPeriod"/>
            </a:pPr>
            <a:r>
              <a:rPr lang="en-US" sz="1600" dirty="0"/>
              <a:t>Detect facial features</a:t>
            </a:r>
          </a:p>
          <a:p>
            <a:pPr marL="341313" indent="-341313">
              <a:buFont typeface="+mj-lt"/>
              <a:buAutoNum type="arabicPeriod"/>
            </a:pPr>
            <a:r>
              <a:rPr lang="en-US" sz="1600" dirty="0"/>
              <a:t>Align faces to be frontal</a:t>
            </a:r>
          </a:p>
          <a:p>
            <a:pPr marL="341313" indent="-341313">
              <a:buFont typeface="+mj-lt"/>
              <a:buAutoNum type="arabicPeriod"/>
            </a:pPr>
            <a:r>
              <a:rPr lang="en-US" sz="1600" dirty="0"/>
              <a:t>Extract features using deep network while training classifier to label image into person (dataset based on employee faces)</a:t>
            </a:r>
          </a:p>
          <a:p>
            <a:pPr marL="341313" indent="-341313">
              <a:buFont typeface="+mj-lt"/>
              <a:buAutoNum type="arabicPeriod"/>
            </a:pPr>
            <a:r>
              <a:rPr lang="en-US" sz="1600" dirty="0"/>
              <a:t>In testing, extract features from deep network and use nearest neighbor classifier to assign identity</a:t>
            </a:r>
          </a:p>
          <a:p>
            <a:endParaRPr lang="en-US" sz="1600" dirty="0"/>
          </a:p>
          <a:p>
            <a:r>
              <a:rPr lang="en-US" sz="1600" dirty="0"/>
              <a:t>Performs similarly to humans in the LFW dataset (labeled faces in the wild)</a:t>
            </a:r>
          </a:p>
          <a:p>
            <a:r>
              <a:rPr lang="en-US" sz="1600" dirty="0"/>
              <a:t>Can be used to organize photo albums, identifying celebrities, or alert user when someone posts an image of them</a:t>
            </a:r>
          </a:p>
          <a:p>
            <a:r>
              <a:rPr lang="en-US" sz="1600" dirty="0"/>
              <a:t>If this is used in a commercial deployment, what might be some unintended consequences?</a:t>
            </a:r>
          </a:p>
          <a:p>
            <a:r>
              <a:rPr lang="en-US" sz="1600" dirty="0"/>
              <a:t>This algorithm is/was used by Facebook (though with expanded training data)</a:t>
            </a:r>
          </a:p>
        </p:txBody>
      </p:sp>
      <p:pic>
        <p:nvPicPr>
          <p:cNvPr id="4" name="Picture 3">
            <a:extLst>
              <a:ext uri="{FF2B5EF4-FFF2-40B4-BE49-F238E27FC236}">
                <a16:creationId xmlns:a16="http://schemas.microsoft.com/office/drawing/2014/main" id="{FF59C79E-6CCF-0334-C100-8EA518AC7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79009"/>
            <a:ext cx="8715375" cy="219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 name="Picture 4">
            <a:extLst>
              <a:ext uri="{FF2B5EF4-FFF2-40B4-BE49-F238E27FC236}">
                <a16:creationId xmlns:a16="http://schemas.microsoft.com/office/drawing/2014/main" id="{7FB1954D-2204-70D5-D7B1-121BBC1179F1}"/>
              </a:ext>
            </a:extLst>
          </p:cNvPr>
          <p:cNvPicPr>
            <a:picLocks noChangeAspect="1"/>
          </p:cNvPicPr>
          <p:nvPr/>
        </p:nvPicPr>
        <p:blipFill rotWithShape="1">
          <a:blip r:embed="rId3"/>
          <a:srcRect t="35268"/>
          <a:stretch/>
        </p:blipFill>
        <p:spPr>
          <a:xfrm>
            <a:off x="606983" y="730700"/>
            <a:ext cx="5489017" cy="1332009"/>
          </a:xfrm>
          <a:prstGeom prst="rect">
            <a:avLst/>
          </a:prstGeom>
        </p:spPr>
      </p:pic>
      <p:sp>
        <p:nvSpPr>
          <p:cNvPr id="6" name="TextBox 5">
            <a:extLst>
              <a:ext uri="{FF2B5EF4-FFF2-40B4-BE49-F238E27FC236}">
                <a16:creationId xmlns:a16="http://schemas.microsoft.com/office/drawing/2014/main" id="{1AA6F4DE-543C-851A-26C6-42958AB9B9A3}"/>
              </a:ext>
            </a:extLst>
          </p:cNvPr>
          <p:cNvSpPr txBox="1"/>
          <p:nvPr/>
        </p:nvSpPr>
        <p:spPr>
          <a:xfrm>
            <a:off x="5699328" y="1501206"/>
            <a:ext cx="1402948" cy="369332"/>
          </a:xfrm>
          <a:prstGeom prst="rect">
            <a:avLst/>
          </a:prstGeom>
          <a:noFill/>
        </p:spPr>
        <p:txBody>
          <a:bodyPr wrap="none" rtlCol="0">
            <a:spAutoFit/>
          </a:bodyPr>
          <a:lstStyle/>
          <a:p>
            <a:r>
              <a:rPr lang="en-US" dirty="0"/>
              <a:t>CVPR 2014</a:t>
            </a:r>
          </a:p>
        </p:txBody>
      </p:sp>
    </p:spTree>
    <p:extLst>
      <p:ext uri="{BB962C8B-B14F-4D97-AF65-F5344CB8AC3E}">
        <p14:creationId xmlns:p14="http://schemas.microsoft.com/office/powerpoint/2010/main" val="70244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0BAB-9923-F259-ECE2-85003EE67188}"/>
              </a:ext>
            </a:extLst>
          </p:cNvPr>
          <p:cNvSpPr>
            <a:spLocks noGrp="1"/>
          </p:cNvSpPr>
          <p:nvPr>
            <p:ph type="title"/>
          </p:nvPr>
        </p:nvSpPr>
        <p:spPr/>
        <p:txBody>
          <a:bodyPr/>
          <a:lstStyle/>
          <a:p>
            <a:r>
              <a:rPr lang="en-US" dirty="0"/>
              <a:t>Things to remember</a:t>
            </a:r>
          </a:p>
        </p:txBody>
      </p:sp>
      <p:sp>
        <p:nvSpPr>
          <p:cNvPr id="3" name="Content Placeholder 2">
            <a:extLst>
              <a:ext uri="{FF2B5EF4-FFF2-40B4-BE49-F238E27FC236}">
                <a16:creationId xmlns:a16="http://schemas.microsoft.com/office/drawing/2014/main" id="{549105BB-A31D-25A3-D581-BE9A33B9FED2}"/>
              </a:ext>
            </a:extLst>
          </p:cNvPr>
          <p:cNvSpPr>
            <a:spLocks noGrp="1"/>
          </p:cNvSpPr>
          <p:nvPr>
            <p:ph idx="1"/>
          </p:nvPr>
        </p:nvSpPr>
        <p:spPr>
          <a:xfrm>
            <a:off x="533400" y="914400"/>
            <a:ext cx="5410200" cy="5943600"/>
          </a:xfrm>
        </p:spPr>
        <p:txBody>
          <a:bodyPr>
            <a:normAutofit fontScale="70000" lnSpcReduction="20000"/>
          </a:bodyPr>
          <a:lstStyle/>
          <a:p>
            <a:endParaRPr lang="en-US" dirty="0"/>
          </a:p>
          <a:p>
            <a:r>
              <a:rPr lang="en-US" dirty="0"/>
              <a:t>Foundation of ML: similar features predict similar labels</a:t>
            </a:r>
          </a:p>
          <a:p>
            <a:pPr lvl="1"/>
            <a:r>
              <a:rPr lang="en-US" dirty="0"/>
              <a:t>Hard part: How to represent inputs with vectors that reflect the similarity</a:t>
            </a:r>
          </a:p>
          <a:p>
            <a:endParaRPr lang="en-US" dirty="0"/>
          </a:p>
          <a:p>
            <a:r>
              <a:rPr lang="en-US" dirty="0"/>
              <a:t>KNN is a simple but effective classifier that predicts the label of the most similar training example(s)</a:t>
            </a:r>
          </a:p>
          <a:p>
            <a:pPr lvl="1"/>
            <a:r>
              <a:rPr lang="en-US" dirty="0"/>
              <a:t>Accuracy depends on quality of features and number of training samples</a:t>
            </a:r>
          </a:p>
          <a:p>
            <a:endParaRPr lang="en-US" dirty="0"/>
          </a:p>
          <a:p>
            <a:r>
              <a:rPr lang="en-US" dirty="0"/>
              <a:t>Larger K gives a smoother prediction function</a:t>
            </a:r>
          </a:p>
          <a:p>
            <a:endParaRPr lang="en-US" dirty="0"/>
          </a:p>
          <a:p>
            <a:r>
              <a:rPr lang="en-US" dirty="0"/>
              <a:t>Measure classification performance with error and confusion matrices</a:t>
            </a:r>
          </a:p>
          <a:p>
            <a:endParaRPr lang="en-US" dirty="0"/>
          </a:p>
          <a:p>
            <a:endParaRPr lang="en-US" dirty="0"/>
          </a:p>
          <a:p>
            <a:endParaRPr lang="en-US" dirty="0"/>
          </a:p>
        </p:txBody>
      </p:sp>
      <p:pic>
        <p:nvPicPr>
          <p:cNvPr id="16" name="Picture 15">
            <a:extLst>
              <a:ext uri="{FF2B5EF4-FFF2-40B4-BE49-F238E27FC236}">
                <a16:creationId xmlns:a16="http://schemas.microsoft.com/office/drawing/2014/main" id="{235C84CC-B52E-CEDC-8B0B-290DDC8B8763}"/>
              </a:ext>
            </a:extLst>
          </p:cNvPr>
          <p:cNvPicPr>
            <a:picLocks noChangeAspect="1"/>
          </p:cNvPicPr>
          <p:nvPr/>
        </p:nvPicPr>
        <p:blipFill>
          <a:blip r:embed="rId2"/>
          <a:stretch>
            <a:fillRect/>
          </a:stretch>
        </p:blipFill>
        <p:spPr>
          <a:xfrm>
            <a:off x="6403432" y="4724400"/>
            <a:ext cx="5255168" cy="1392252"/>
          </a:xfrm>
          <a:prstGeom prst="rect">
            <a:avLst/>
          </a:prstGeom>
        </p:spPr>
      </p:pic>
      <p:pic>
        <p:nvPicPr>
          <p:cNvPr id="28" name="Picture 27">
            <a:extLst>
              <a:ext uri="{FF2B5EF4-FFF2-40B4-BE49-F238E27FC236}">
                <a16:creationId xmlns:a16="http://schemas.microsoft.com/office/drawing/2014/main" id="{F2707336-E3F2-F365-8FB1-53D6F1FDA766}"/>
              </a:ext>
            </a:extLst>
          </p:cNvPr>
          <p:cNvPicPr>
            <a:picLocks noChangeAspect="1"/>
          </p:cNvPicPr>
          <p:nvPr/>
        </p:nvPicPr>
        <p:blipFill>
          <a:blip r:embed="rId3"/>
          <a:stretch>
            <a:fillRect/>
          </a:stretch>
        </p:blipFill>
        <p:spPr>
          <a:xfrm>
            <a:off x="6737465" y="914400"/>
            <a:ext cx="3962400" cy="3407085"/>
          </a:xfrm>
          <a:prstGeom prst="rect">
            <a:avLst/>
          </a:prstGeom>
        </p:spPr>
      </p:pic>
    </p:spTree>
    <p:extLst>
      <p:ext uri="{BB962C8B-B14F-4D97-AF65-F5344CB8AC3E}">
        <p14:creationId xmlns:p14="http://schemas.microsoft.com/office/powerpoint/2010/main" val="3293907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E630C-C998-CF63-98D9-F2B2C4403860}"/>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607D6788-3F62-3BF3-19EF-44261E12956D}"/>
              </a:ext>
            </a:extLst>
          </p:cNvPr>
          <p:cNvSpPr>
            <a:spLocks noGrp="1"/>
          </p:cNvSpPr>
          <p:nvPr>
            <p:ph idx="1"/>
          </p:nvPr>
        </p:nvSpPr>
        <p:spPr/>
        <p:txBody>
          <a:bodyPr/>
          <a:lstStyle/>
          <a:p>
            <a:r>
              <a:rPr lang="en-US" dirty="0"/>
              <a:t>Mon: Holiday!</a:t>
            </a:r>
          </a:p>
          <a:p>
            <a:r>
              <a:rPr lang="en-US" dirty="0"/>
              <a:t>Tues: Regression with KNN, Generalization</a:t>
            </a:r>
          </a:p>
          <a:p>
            <a:r>
              <a:rPr lang="en-US" dirty="0"/>
              <a:t>Thurs: Search and Clustering</a:t>
            </a:r>
          </a:p>
        </p:txBody>
      </p:sp>
    </p:spTree>
    <p:extLst>
      <p:ext uri="{BB962C8B-B14F-4D97-AF65-F5344CB8AC3E}">
        <p14:creationId xmlns:p14="http://schemas.microsoft.com/office/powerpoint/2010/main" val="1401962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CEB6-5A1B-DD57-CBA3-09F76519C6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B1B10F-D963-829C-C955-E4A49D0EB31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09182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587E-97D1-690E-F80B-9DC79E8208D5}"/>
              </a:ext>
            </a:extLst>
          </p:cNvPr>
          <p:cNvSpPr>
            <a:spLocks noGrp="1"/>
          </p:cNvSpPr>
          <p:nvPr>
            <p:ph type="title"/>
          </p:nvPr>
        </p:nvSpPr>
        <p:spPr/>
        <p:txBody>
          <a:bodyPr/>
          <a:lstStyle/>
          <a:p>
            <a:r>
              <a:rPr lang="en-US" dirty="0"/>
              <a:t>Example</a:t>
            </a:r>
          </a:p>
        </p:txBody>
      </p:sp>
      <p:graphicFrame>
        <p:nvGraphicFramePr>
          <p:cNvPr id="8" name="Table 7">
            <a:extLst>
              <a:ext uri="{FF2B5EF4-FFF2-40B4-BE49-F238E27FC236}">
                <a16:creationId xmlns:a16="http://schemas.microsoft.com/office/drawing/2014/main" id="{694CBDC6-4B69-6943-0CC1-89B8781CF1BF}"/>
              </a:ext>
            </a:extLst>
          </p:cNvPr>
          <p:cNvGraphicFramePr>
            <a:graphicFrameLocks noGrp="1"/>
          </p:cNvGraphicFramePr>
          <p:nvPr>
            <p:extLst>
              <p:ext uri="{D42A27DB-BD31-4B8C-83A1-F6EECF244321}">
                <p14:modId xmlns:p14="http://schemas.microsoft.com/office/powerpoint/2010/main" val="2325076930"/>
              </p:ext>
            </p:extLst>
          </p:nvPr>
        </p:nvGraphicFramePr>
        <p:xfrm>
          <a:off x="7086600" y="3886200"/>
          <a:ext cx="2370670" cy="1854200"/>
        </p:xfrm>
        <a:graphic>
          <a:graphicData uri="http://schemas.openxmlformats.org/drawingml/2006/table">
            <a:tbl>
              <a:tblPr firstRow="1" bandRow="1">
                <a:tableStyleId>{5940675A-B579-460E-94D1-54222C63F5DA}</a:tableStyleId>
              </a:tblPr>
              <a:tblGrid>
                <a:gridCol w="474134">
                  <a:extLst>
                    <a:ext uri="{9D8B030D-6E8A-4147-A177-3AD203B41FA5}">
                      <a16:colId xmlns:a16="http://schemas.microsoft.com/office/drawing/2014/main" val="3679813690"/>
                    </a:ext>
                  </a:extLst>
                </a:gridCol>
                <a:gridCol w="474134">
                  <a:extLst>
                    <a:ext uri="{9D8B030D-6E8A-4147-A177-3AD203B41FA5}">
                      <a16:colId xmlns:a16="http://schemas.microsoft.com/office/drawing/2014/main" val="1480963005"/>
                    </a:ext>
                  </a:extLst>
                </a:gridCol>
                <a:gridCol w="474134">
                  <a:extLst>
                    <a:ext uri="{9D8B030D-6E8A-4147-A177-3AD203B41FA5}">
                      <a16:colId xmlns:a16="http://schemas.microsoft.com/office/drawing/2014/main" val="2306430166"/>
                    </a:ext>
                  </a:extLst>
                </a:gridCol>
                <a:gridCol w="474134">
                  <a:extLst>
                    <a:ext uri="{9D8B030D-6E8A-4147-A177-3AD203B41FA5}">
                      <a16:colId xmlns:a16="http://schemas.microsoft.com/office/drawing/2014/main" val="3070032979"/>
                    </a:ext>
                  </a:extLst>
                </a:gridCol>
                <a:gridCol w="474134">
                  <a:extLst>
                    <a:ext uri="{9D8B030D-6E8A-4147-A177-3AD203B41FA5}">
                      <a16:colId xmlns:a16="http://schemas.microsoft.com/office/drawing/2014/main" val="322213203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r>
                        <a:rPr lang="en-US" dirty="0"/>
                        <a:t>Predicted</a:t>
                      </a:r>
                    </a:p>
                  </a:txBody>
                  <a:tcPr>
                    <a:lnL w="12700" cap="flat" cmpd="sng" algn="ctr">
                      <a:solidFill>
                        <a:schemeClr val="tx1"/>
                      </a:solidFill>
                      <a:prstDash val="solid"/>
                      <a:round/>
                      <a:headEnd type="none" w="med" len="med"/>
                      <a:tailEnd type="none" w="med" len="med"/>
                    </a:lnL>
                  </a:tcPr>
                </a:tc>
                <a:tc hMerge="1">
                  <a:txBody>
                    <a:bodyPr/>
                    <a:lstStyle/>
                    <a:p>
                      <a:r>
                        <a:rPr lang="en-US" dirty="0"/>
                        <a:t>N</a:t>
                      </a:r>
                    </a:p>
                  </a:txBody>
                  <a:tcPr/>
                </a:tc>
                <a:tc hMerge="1">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07561105"/>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a:t>
                      </a:r>
                    </a:p>
                  </a:txBody>
                  <a:tcPr>
                    <a:lnL w="12700" cap="flat" cmpd="sng" algn="ctr">
                      <a:solidFill>
                        <a:schemeClr val="tx1"/>
                      </a:solidFill>
                      <a:prstDash val="solid"/>
                      <a:round/>
                      <a:headEnd type="none" w="med" len="med"/>
                      <a:tailEnd type="none" w="med" len="med"/>
                    </a:lnL>
                  </a:tcPr>
                </a:tc>
                <a:tc>
                  <a:txBody>
                    <a:bodyPr/>
                    <a:lstStyle/>
                    <a:p>
                      <a:r>
                        <a:rPr lang="en-US" dirty="0"/>
                        <a:t>T</a:t>
                      </a:r>
                    </a:p>
                  </a:txBody>
                  <a:tcPr/>
                </a:tc>
                <a:tc>
                  <a:txBody>
                    <a:bodyPr/>
                    <a:lstStyle/>
                    <a:p>
                      <a:r>
                        <a:rPr lang="en-US" dirty="0"/>
                        <a:t>W</a:t>
                      </a:r>
                    </a:p>
                  </a:txBody>
                  <a:tcPr/>
                </a:tc>
                <a:extLst>
                  <a:ext uri="{0D108BD9-81ED-4DB2-BD59-A6C34878D82A}">
                    <a16:rowId xmlns:a16="http://schemas.microsoft.com/office/drawing/2014/main" val="972612632"/>
                  </a:ext>
                </a:extLst>
              </a:tr>
              <a:tr h="370840">
                <a:tc rowSpan="3">
                  <a:txBody>
                    <a:bodyPr/>
                    <a:lstStyle/>
                    <a:p>
                      <a:r>
                        <a:rPr lang="en-US" dirty="0"/>
                        <a:t>True</a:t>
                      </a:r>
                    </a:p>
                  </a:txBody>
                  <a:tcPr vert="vert">
                    <a:lnT w="12700" cap="flat" cmpd="sng" algn="ctr">
                      <a:solidFill>
                        <a:schemeClr val="tx1"/>
                      </a:solidFill>
                      <a:prstDash val="solid"/>
                      <a:round/>
                      <a:headEnd type="none" w="med" len="med"/>
                      <a:tailEnd type="none" w="med" len="med"/>
                    </a:lnT>
                  </a:tcPr>
                </a:tc>
                <a:tc>
                  <a:txBody>
                    <a:bodyPr/>
                    <a:lstStyle/>
                    <a:p>
                      <a:r>
                        <a:rPr lang="en-US" dirty="0"/>
                        <a:t>L</a:t>
                      </a:r>
                    </a:p>
                  </a:txBody>
                  <a:tcPr>
                    <a:lnT w="12700" cap="flat" cmpd="sng" algn="ctr">
                      <a:solidFill>
                        <a:schemeClr val="tx1"/>
                      </a:solidFill>
                      <a:prstDash val="solid"/>
                      <a:round/>
                      <a:headEnd type="none" w="med" len="med"/>
                      <a:tailEnd type="none" w="med" len="med"/>
                    </a:lnT>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2071486227"/>
                  </a:ext>
                </a:extLst>
              </a:tr>
              <a:tr h="370840">
                <a:tc vMerge="1">
                  <a:txBody>
                    <a:bodyPr/>
                    <a:lstStyle/>
                    <a:p>
                      <a:endParaRPr lang="en-US" dirty="0"/>
                    </a:p>
                  </a:txBody>
                  <a:tcPr/>
                </a:tc>
                <a:tc>
                  <a:txBody>
                    <a:bodyPr/>
                    <a:lstStyle/>
                    <a:p>
                      <a:r>
                        <a:rPr lang="en-US" dirty="0"/>
                        <a:t>T</a:t>
                      </a:r>
                    </a:p>
                  </a:txBody>
                  <a:tcPr/>
                </a:tc>
                <a:tc>
                  <a:txBody>
                    <a:bodyPr/>
                    <a:lstStyle/>
                    <a:p>
                      <a:r>
                        <a:rPr lang="en-US" dirty="0"/>
                        <a:t>0.5</a:t>
                      </a:r>
                    </a:p>
                  </a:txBody>
                  <a:tcPr/>
                </a:tc>
                <a:tc>
                  <a:txBody>
                    <a:bodyPr/>
                    <a:lstStyle/>
                    <a:p>
                      <a:r>
                        <a:rPr lang="en-US" dirty="0"/>
                        <a:t>0.5</a:t>
                      </a:r>
                    </a:p>
                  </a:txBody>
                  <a:tcPr/>
                </a:tc>
                <a:tc>
                  <a:txBody>
                    <a:bodyPr/>
                    <a:lstStyle/>
                    <a:p>
                      <a:r>
                        <a:rPr lang="en-US" dirty="0"/>
                        <a:t>0</a:t>
                      </a:r>
                    </a:p>
                  </a:txBody>
                  <a:tcPr/>
                </a:tc>
                <a:extLst>
                  <a:ext uri="{0D108BD9-81ED-4DB2-BD59-A6C34878D82A}">
                    <a16:rowId xmlns:a16="http://schemas.microsoft.com/office/drawing/2014/main" val="1369222215"/>
                  </a:ext>
                </a:extLst>
              </a:tr>
              <a:tr h="370840">
                <a:tc vMerge="1">
                  <a:txBody>
                    <a:bodyPr/>
                    <a:lstStyle/>
                    <a:p>
                      <a:endParaRPr lang="en-US" dirty="0"/>
                    </a:p>
                  </a:txBody>
                  <a:tcPr vert="vert">
                    <a:lnT w="12700" cap="flat" cmpd="sng" algn="ctr">
                      <a:solidFill>
                        <a:schemeClr val="tx1"/>
                      </a:solidFill>
                      <a:prstDash val="solid"/>
                      <a:round/>
                      <a:headEnd type="none" w="med" len="med"/>
                      <a:tailEnd type="none" w="med" len="med"/>
                    </a:lnT>
                  </a:tcPr>
                </a:tc>
                <a:tc>
                  <a:txBody>
                    <a:bodyPr/>
                    <a:lstStyle/>
                    <a:p>
                      <a:r>
                        <a:rPr lang="en-US" dirty="0"/>
                        <a:t>W</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602769536"/>
                  </a:ext>
                </a:extLst>
              </a:tr>
            </a:tbl>
          </a:graphicData>
        </a:graphic>
      </p:graphicFrame>
      <p:sp>
        <p:nvSpPr>
          <p:cNvPr id="10" name="TextBox 9">
            <a:extLst>
              <a:ext uri="{FF2B5EF4-FFF2-40B4-BE49-F238E27FC236}">
                <a16:creationId xmlns:a16="http://schemas.microsoft.com/office/drawing/2014/main" id="{1785E476-2A10-3956-F3C2-829D5E1A3170}"/>
              </a:ext>
            </a:extLst>
          </p:cNvPr>
          <p:cNvSpPr txBox="1"/>
          <p:nvPr/>
        </p:nvSpPr>
        <p:spPr>
          <a:xfrm>
            <a:off x="7022038" y="3516868"/>
            <a:ext cx="3147015" cy="369332"/>
          </a:xfrm>
          <a:prstGeom prst="rect">
            <a:avLst/>
          </a:prstGeom>
          <a:noFill/>
        </p:spPr>
        <p:txBody>
          <a:bodyPr wrap="none" rtlCol="0">
            <a:spAutoFit/>
          </a:bodyPr>
          <a:lstStyle/>
          <a:p>
            <a:r>
              <a:rPr lang="en-US" dirty="0"/>
              <a:t>Normalized Confusion Matrix</a:t>
            </a:r>
          </a:p>
        </p:txBody>
      </p:sp>
      <p:sp>
        <p:nvSpPr>
          <p:cNvPr id="3" name="TextBox 2">
            <a:extLst>
              <a:ext uri="{FF2B5EF4-FFF2-40B4-BE49-F238E27FC236}">
                <a16:creationId xmlns:a16="http://schemas.microsoft.com/office/drawing/2014/main" id="{D25C4AEF-7205-A425-720E-E5A8CB5FFEB6}"/>
              </a:ext>
            </a:extLst>
          </p:cNvPr>
          <p:cNvSpPr txBox="1"/>
          <p:nvPr/>
        </p:nvSpPr>
        <p:spPr>
          <a:xfrm>
            <a:off x="643095" y="1335073"/>
            <a:ext cx="4495800" cy="1015663"/>
          </a:xfrm>
          <a:prstGeom prst="rect">
            <a:avLst/>
          </a:prstGeom>
          <a:noFill/>
        </p:spPr>
        <p:txBody>
          <a:bodyPr wrap="square" rtlCol="0">
            <a:spAutoFit/>
          </a:bodyPr>
          <a:lstStyle/>
          <a:p>
            <a:endParaRPr lang="en-US" sz="2000" dirty="0"/>
          </a:p>
          <a:p>
            <a:r>
              <a:rPr lang="en-US" sz="2000" dirty="0"/>
              <a:t>Classifier predicts whether a team will lose, tie, or win</a:t>
            </a:r>
          </a:p>
        </p:txBody>
      </p:sp>
      <p:graphicFrame>
        <p:nvGraphicFramePr>
          <p:cNvPr id="11" name="Table 10">
            <a:extLst>
              <a:ext uri="{FF2B5EF4-FFF2-40B4-BE49-F238E27FC236}">
                <a16:creationId xmlns:a16="http://schemas.microsoft.com/office/drawing/2014/main" id="{E7C00770-ED88-3034-5446-9E6B3451BE1C}"/>
              </a:ext>
            </a:extLst>
          </p:cNvPr>
          <p:cNvGraphicFramePr>
            <a:graphicFrameLocks noGrp="1"/>
          </p:cNvGraphicFramePr>
          <p:nvPr>
            <p:extLst>
              <p:ext uri="{D42A27DB-BD31-4B8C-83A1-F6EECF244321}">
                <p14:modId xmlns:p14="http://schemas.microsoft.com/office/powerpoint/2010/main" val="3773795841"/>
              </p:ext>
            </p:extLst>
          </p:nvPr>
        </p:nvGraphicFramePr>
        <p:xfrm>
          <a:off x="1112995" y="2963743"/>
          <a:ext cx="2709718" cy="2225040"/>
        </p:xfrm>
        <a:graphic>
          <a:graphicData uri="http://schemas.openxmlformats.org/drawingml/2006/table">
            <a:tbl>
              <a:tblPr firstRow="1" bandRow="1">
                <a:tableStyleId>{5C22544A-7EE6-4342-B048-85BDC9FD1C3A}</a:tableStyleId>
              </a:tblPr>
              <a:tblGrid>
                <a:gridCol w="1354859">
                  <a:extLst>
                    <a:ext uri="{9D8B030D-6E8A-4147-A177-3AD203B41FA5}">
                      <a16:colId xmlns:a16="http://schemas.microsoft.com/office/drawing/2014/main" val="1366160704"/>
                    </a:ext>
                  </a:extLst>
                </a:gridCol>
                <a:gridCol w="1354859">
                  <a:extLst>
                    <a:ext uri="{9D8B030D-6E8A-4147-A177-3AD203B41FA5}">
                      <a16:colId xmlns:a16="http://schemas.microsoft.com/office/drawing/2014/main" val="2985393192"/>
                    </a:ext>
                  </a:extLst>
                </a:gridCol>
              </a:tblGrid>
              <a:tr h="370840">
                <a:tc>
                  <a:txBody>
                    <a:bodyPr/>
                    <a:lstStyle/>
                    <a:p>
                      <a:r>
                        <a:rPr lang="en-US" dirty="0"/>
                        <a:t>True</a:t>
                      </a:r>
                    </a:p>
                  </a:txBody>
                  <a:tcPr/>
                </a:tc>
                <a:tc>
                  <a:txBody>
                    <a:bodyPr/>
                    <a:lstStyle/>
                    <a:p>
                      <a:r>
                        <a:rPr lang="en-US" dirty="0"/>
                        <a:t>Predicted</a:t>
                      </a:r>
                    </a:p>
                  </a:txBody>
                  <a:tcPr/>
                </a:tc>
                <a:extLst>
                  <a:ext uri="{0D108BD9-81ED-4DB2-BD59-A6C34878D82A}">
                    <a16:rowId xmlns:a16="http://schemas.microsoft.com/office/drawing/2014/main" val="92140681"/>
                  </a:ext>
                </a:extLst>
              </a:tr>
              <a:tr h="370840">
                <a:tc>
                  <a:txBody>
                    <a:bodyPr/>
                    <a:lstStyle/>
                    <a:p>
                      <a:r>
                        <a:rPr lang="en-US" dirty="0"/>
                        <a:t>Win</a:t>
                      </a:r>
                    </a:p>
                  </a:txBody>
                  <a:tcPr/>
                </a:tc>
                <a:tc>
                  <a:txBody>
                    <a:bodyPr/>
                    <a:lstStyle/>
                    <a:p>
                      <a:r>
                        <a:rPr lang="en-US" dirty="0"/>
                        <a:t>Win</a:t>
                      </a:r>
                    </a:p>
                  </a:txBody>
                  <a:tcPr/>
                </a:tc>
                <a:extLst>
                  <a:ext uri="{0D108BD9-81ED-4DB2-BD59-A6C34878D82A}">
                    <a16:rowId xmlns:a16="http://schemas.microsoft.com/office/drawing/2014/main" val="620378316"/>
                  </a:ext>
                </a:extLst>
              </a:tr>
              <a:tr h="370840">
                <a:tc>
                  <a:txBody>
                    <a:bodyPr/>
                    <a:lstStyle/>
                    <a:p>
                      <a:r>
                        <a:rPr lang="en-US" dirty="0"/>
                        <a:t>Loss</a:t>
                      </a:r>
                    </a:p>
                  </a:txBody>
                  <a:tcPr/>
                </a:tc>
                <a:tc>
                  <a:txBody>
                    <a:bodyPr/>
                    <a:lstStyle/>
                    <a:p>
                      <a:r>
                        <a:rPr lang="en-US" dirty="0"/>
                        <a:t>Tie</a:t>
                      </a:r>
                    </a:p>
                  </a:txBody>
                  <a:tcPr/>
                </a:tc>
                <a:extLst>
                  <a:ext uri="{0D108BD9-81ED-4DB2-BD59-A6C34878D82A}">
                    <a16:rowId xmlns:a16="http://schemas.microsoft.com/office/drawing/2014/main" val="777567696"/>
                  </a:ext>
                </a:extLst>
              </a:tr>
              <a:tr h="370840">
                <a:tc>
                  <a:txBody>
                    <a:bodyPr/>
                    <a:lstStyle/>
                    <a:p>
                      <a:r>
                        <a:rPr lang="en-US" dirty="0"/>
                        <a:t>Tie</a:t>
                      </a:r>
                    </a:p>
                  </a:txBody>
                  <a:tcPr/>
                </a:tc>
                <a:tc>
                  <a:txBody>
                    <a:bodyPr/>
                    <a:lstStyle/>
                    <a:p>
                      <a:r>
                        <a:rPr lang="en-US" dirty="0"/>
                        <a:t>Tie</a:t>
                      </a:r>
                    </a:p>
                  </a:txBody>
                  <a:tcPr/>
                </a:tc>
                <a:extLst>
                  <a:ext uri="{0D108BD9-81ED-4DB2-BD59-A6C34878D82A}">
                    <a16:rowId xmlns:a16="http://schemas.microsoft.com/office/drawing/2014/main" val="3399579904"/>
                  </a:ext>
                </a:extLst>
              </a:tr>
              <a:tr h="370840">
                <a:tc>
                  <a:txBody>
                    <a:bodyPr/>
                    <a:lstStyle/>
                    <a:p>
                      <a:r>
                        <a:rPr lang="en-US" dirty="0"/>
                        <a:t>Win</a:t>
                      </a:r>
                    </a:p>
                  </a:txBody>
                  <a:tcPr/>
                </a:tc>
                <a:tc>
                  <a:txBody>
                    <a:bodyPr/>
                    <a:lstStyle/>
                    <a:p>
                      <a:r>
                        <a:rPr lang="en-US" dirty="0"/>
                        <a:t>Win</a:t>
                      </a:r>
                    </a:p>
                  </a:txBody>
                  <a:tcPr/>
                </a:tc>
                <a:extLst>
                  <a:ext uri="{0D108BD9-81ED-4DB2-BD59-A6C34878D82A}">
                    <a16:rowId xmlns:a16="http://schemas.microsoft.com/office/drawing/2014/main" val="4016174271"/>
                  </a:ext>
                </a:extLst>
              </a:tr>
              <a:tr h="370840">
                <a:tc>
                  <a:txBody>
                    <a:bodyPr/>
                    <a:lstStyle/>
                    <a:p>
                      <a:r>
                        <a:rPr lang="en-US" dirty="0"/>
                        <a:t>Tie</a:t>
                      </a:r>
                    </a:p>
                  </a:txBody>
                  <a:tcPr/>
                </a:tc>
                <a:tc>
                  <a:txBody>
                    <a:bodyPr/>
                    <a:lstStyle/>
                    <a:p>
                      <a:r>
                        <a:rPr lang="en-US" dirty="0"/>
                        <a:t>Loss</a:t>
                      </a:r>
                    </a:p>
                  </a:txBody>
                  <a:tcPr/>
                </a:tc>
                <a:extLst>
                  <a:ext uri="{0D108BD9-81ED-4DB2-BD59-A6C34878D82A}">
                    <a16:rowId xmlns:a16="http://schemas.microsoft.com/office/drawing/2014/main" val="1239909647"/>
                  </a:ext>
                </a:extLst>
              </a:tr>
            </a:tbl>
          </a:graphicData>
        </a:graphic>
      </p:graphicFrame>
      <p:sp>
        <p:nvSpPr>
          <p:cNvPr id="14" name="TextBox 13">
            <a:extLst>
              <a:ext uri="{FF2B5EF4-FFF2-40B4-BE49-F238E27FC236}">
                <a16:creationId xmlns:a16="http://schemas.microsoft.com/office/drawing/2014/main" id="{862F5395-8C61-BDE9-27C5-8A6B926E6DEF}"/>
              </a:ext>
            </a:extLst>
          </p:cNvPr>
          <p:cNvSpPr txBox="1"/>
          <p:nvPr/>
        </p:nvSpPr>
        <p:spPr>
          <a:xfrm>
            <a:off x="7022038" y="2604904"/>
            <a:ext cx="1835759" cy="461665"/>
          </a:xfrm>
          <a:prstGeom prst="rect">
            <a:avLst/>
          </a:prstGeom>
          <a:noFill/>
        </p:spPr>
        <p:txBody>
          <a:bodyPr wrap="none" rtlCol="0">
            <a:spAutoFit/>
          </a:bodyPr>
          <a:lstStyle/>
          <a:p>
            <a:r>
              <a:rPr lang="en-US" sz="2400" dirty="0"/>
              <a:t>Error = 40%</a:t>
            </a:r>
          </a:p>
        </p:txBody>
      </p:sp>
    </p:spTree>
    <p:extLst>
      <p:ext uri="{BB962C8B-B14F-4D97-AF65-F5344CB8AC3E}">
        <p14:creationId xmlns:p14="http://schemas.microsoft.com/office/powerpoint/2010/main" val="185801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AFBB-74C4-FC0B-FAAF-2FA934F05FE4}"/>
              </a:ext>
            </a:extLst>
          </p:cNvPr>
          <p:cNvSpPr>
            <a:spLocks noGrp="1"/>
          </p:cNvSpPr>
          <p:nvPr>
            <p:ph type="title"/>
          </p:nvPr>
        </p:nvSpPr>
        <p:spPr/>
        <p:txBody>
          <a:bodyPr/>
          <a:lstStyle/>
          <a:p>
            <a:r>
              <a:rPr lang="en-US" dirty="0"/>
              <a:t>KNN Summary</a:t>
            </a:r>
          </a:p>
        </p:txBody>
      </p:sp>
      <p:sp>
        <p:nvSpPr>
          <p:cNvPr id="3" name="Content Placeholder 2">
            <a:extLst>
              <a:ext uri="{FF2B5EF4-FFF2-40B4-BE49-F238E27FC236}">
                <a16:creationId xmlns:a16="http://schemas.microsoft.com/office/drawing/2014/main" id="{5F195E1A-02A1-BEFF-9734-1DC162D02A6F}"/>
              </a:ext>
            </a:extLst>
          </p:cNvPr>
          <p:cNvSpPr>
            <a:spLocks noGrp="1"/>
          </p:cNvSpPr>
          <p:nvPr>
            <p:ph idx="1"/>
          </p:nvPr>
        </p:nvSpPr>
        <p:spPr>
          <a:xfrm>
            <a:off x="609600" y="990600"/>
            <a:ext cx="10972800" cy="5715000"/>
          </a:xfrm>
        </p:spPr>
        <p:txBody>
          <a:bodyPr>
            <a:normAutofit fontScale="62500" lnSpcReduction="20000"/>
          </a:bodyPr>
          <a:lstStyle/>
          <a:p>
            <a:r>
              <a:rPr lang="en-US" dirty="0"/>
              <a:t>Key Assumptions</a:t>
            </a:r>
          </a:p>
          <a:p>
            <a:pPr lvl="1"/>
            <a:r>
              <a:rPr lang="en-US" dirty="0"/>
              <a:t>Samples with similar input features will have similar output predictions</a:t>
            </a:r>
          </a:p>
          <a:p>
            <a:pPr lvl="1"/>
            <a:r>
              <a:rPr lang="en-US" dirty="0"/>
              <a:t>Depending on distance measure, may assume all dimensions are equally important</a:t>
            </a:r>
          </a:p>
          <a:p>
            <a:r>
              <a:rPr lang="en-US" dirty="0"/>
              <a:t>Model Parameters</a:t>
            </a:r>
          </a:p>
          <a:p>
            <a:pPr lvl="1"/>
            <a:r>
              <a:rPr lang="en-US" dirty="0"/>
              <a:t>Features and predictions of the training set</a:t>
            </a:r>
          </a:p>
          <a:p>
            <a:r>
              <a:rPr lang="en-US" dirty="0"/>
              <a:t>Designs</a:t>
            </a:r>
          </a:p>
          <a:p>
            <a:pPr lvl="1"/>
            <a:r>
              <a:rPr lang="en-US" dirty="0"/>
              <a:t>K (number of nearest neighbors to use for prediction)</a:t>
            </a:r>
          </a:p>
          <a:p>
            <a:pPr lvl="1"/>
            <a:r>
              <a:rPr lang="en-US" dirty="0"/>
              <a:t>How to combine multiple predictions if K &gt; 1</a:t>
            </a:r>
          </a:p>
          <a:p>
            <a:pPr lvl="1"/>
            <a:r>
              <a:rPr lang="en-US" dirty="0"/>
              <a:t>Feature design (selection, transformations)</a:t>
            </a:r>
          </a:p>
          <a:p>
            <a:pPr lvl="1"/>
            <a:r>
              <a:rPr lang="en-US" dirty="0"/>
              <a:t>Distance function (e.g. L2, L1, </a:t>
            </a:r>
            <a:r>
              <a:rPr lang="en-US" dirty="0" err="1"/>
              <a:t>Mahalanobis</a:t>
            </a:r>
            <a:r>
              <a:rPr lang="en-US" dirty="0"/>
              <a:t>)</a:t>
            </a:r>
          </a:p>
          <a:p>
            <a:r>
              <a:rPr lang="en-US" dirty="0"/>
              <a:t>When to Use</a:t>
            </a:r>
          </a:p>
          <a:p>
            <a:pPr lvl="1"/>
            <a:r>
              <a:rPr lang="en-US" dirty="0"/>
              <a:t>Few examples per class, many classes</a:t>
            </a:r>
          </a:p>
          <a:p>
            <a:pPr lvl="1"/>
            <a:r>
              <a:rPr lang="en-US" dirty="0"/>
              <a:t>Features are all roughly equally important</a:t>
            </a:r>
          </a:p>
          <a:p>
            <a:pPr lvl="1"/>
            <a:r>
              <a:rPr lang="en-US" dirty="0"/>
              <a:t>Training data available for prediction changes frequently</a:t>
            </a:r>
          </a:p>
          <a:p>
            <a:pPr lvl="1"/>
            <a:r>
              <a:rPr lang="en-US" dirty="0"/>
              <a:t>Can be applied to classification or regression, with discrete or continuous features</a:t>
            </a:r>
          </a:p>
          <a:p>
            <a:pPr lvl="1"/>
            <a:r>
              <a:rPr lang="en-US" dirty="0"/>
              <a:t>Most powerful when combined with feature learning</a:t>
            </a:r>
          </a:p>
          <a:p>
            <a:r>
              <a:rPr lang="en-US" dirty="0"/>
              <a:t>When Not to Use</a:t>
            </a:r>
          </a:p>
          <a:p>
            <a:pPr lvl="1"/>
            <a:r>
              <a:rPr lang="en-US" dirty="0"/>
              <a:t>Many examples are available per class (feature learning with linear classifier may be better)</a:t>
            </a:r>
          </a:p>
          <a:p>
            <a:pPr lvl="1"/>
            <a:r>
              <a:rPr lang="en-US" dirty="0"/>
              <a:t>Limited storage (cannot store many training examples)</a:t>
            </a:r>
          </a:p>
          <a:p>
            <a:pPr lvl="1"/>
            <a:r>
              <a:rPr lang="en-US" dirty="0"/>
              <a:t>Limited computation (linear model may be faster to evaluate)</a:t>
            </a:r>
          </a:p>
          <a:p>
            <a:endParaRPr lang="en-US" dirty="0"/>
          </a:p>
        </p:txBody>
      </p:sp>
    </p:spTree>
    <p:extLst>
      <p:ext uri="{BB962C8B-B14F-4D97-AF65-F5344CB8AC3E}">
        <p14:creationId xmlns:p14="http://schemas.microsoft.com/office/powerpoint/2010/main" val="38824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20C0-6F0E-3D19-2F33-3813D39A8D78}"/>
              </a:ext>
            </a:extLst>
          </p:cNvPr>
          <p:cNvSpPr>
            <a:spLocks noGrp="1"/>
          </p:cNvSpPr>
          <p:nvPr>
            <p:ph type="title"/>
          </p:nvPr>
        </p:nvSpPr>
        <p:spPr/>
        <p:txBody>
          <a:bodyPr/>
          <a:lstStyle/>
          <a:p>
            <a:r>
              <a:rPr lang="en-US" dirty="0"/>
              <a:t>Key principle of machine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28A762-97EB-F006-ABBD-D9706078BCCE}"/>
                  </a:ext>
                </a:extLst>
              </p:cNvPr>
              <p:cNvSpPr>
                <a:spLocks noGrp="1"/>
              </p:cNvSpPr>
              <p:nvPr>
                <p:ph idx="1"/>
              </p:nvPr>
            </p:nvSpPr>
            <p:spPr/>
            <p:txBody>
              <a:bodyPr/>
              <a:lstStyle/>
              <a:p>
                <a:pPr marL="0" indent="0">
                  <a:buNone/>
                </a:pPr>
                <a:endParaRPr lang="en-US" dirty="0"/>
              </a:p>
              <a:p>
                <a:pPr marL="0" indent="0">
                  <a:buNone/>
                </a:pPr>
                <a:r>
                  <a:rPr lang="en-US" dirty="0"/>
                  <a:t>Given feature/target pairs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e>
                    </m:d>
                    <m:r>
                      <a:rPr lang="en-US" b="0" i="0" smtClean="0">
                        <a:latin typeface="Cambria Math" panose="02040503050406030204" pitchFamily="18" charset="0"/>
                      </a:rPr>
                      <m:t>:</m:t>
                    </m:r>
                  </m:oMath>
                </a14:m>
                <a:endParaRPr lang="en-US" b="0" dirty="0"/>
              </a:p>
              <a:p>
                <a:pPr marL="0" indent="0">
                  <a:buNone/>
                </a:pPr>
                <a:r>
                  <a:rPr lang="en-US" dirty="0"/>
                  <a:t>	if </a:t>
                </a:r>
                <a14:m>
                  <m:oMath xmlns:m="http://schemas.openxmlformats.org/officeDocument/2006/math">
                    <m:sSub>
                      <m:sSubPr>
                        <m:ctrlPr>
                          <a:rPr lang="en-US" i="1">
                            <a:latin typeface="Cambria Math" panose="02040503050406030204" pitchFamily="18" charset="0"/>
                          </a:rPr>
                        </m:ctrlPr>
                      </m:sSubPr>
                      <m:e>
                        <m:r>
                          <a:rPr lang="en-US" b="1" i="1" smtClean="0">
                            <a:latin typeface="Cambria Math" panose="02040503050406030204" pitchFamily="18" charset="0"/>
                          </a:rPr>
                          <m:t>𝒙</m:t>
                        </m:r>
                      </m:e>
                      <m:sub>
                        <m:r>
                          <a:rPr lang="en-US" i="1">
                            <a:latin typeface="Cambria Math" panose="02040503050406030204" pitchFamily="18" charset="0"/>
                          </a:rPr>
                          <m:t>𝑖</m:t>
                        </m:r>
                      </m:sub>
                    </m:sSub>
                  </m:oMath>
                </a14:m>
                <a:r>
                  <a:rPr lang="en-US" dirty="0"/>
                  <a:t> is similar to </a:t>
                </a:r>
                <a14:m>
                  <m:oMath xmlns:m="http://schemas.openxmlformats.org/officeDocument/2006/math">
                    <m:sSub>
                      <m:sSubPr>
                        <m:ctrlPr>
                          <a:rPr lang="en-US" i="1">
                            <a:latin typeface="Cambria Math" panose="02040503050406030204" pitchFamily="18" charset="0"/>
                          </a:rPr>
                        </m:ctrlPr>
                      </m:sSubPr>
                      <m:e>
                        <m:r>
                          <a:rPr lang="en-US" b="1" i="1" smtClean="0">
                            <a:latin typeface="Cambria Math" panose="02040503050406030204" pitchFamily="18" charset="0"/>
                          </a:rPr>
                          <m:t>𝒙</m:t>
                        </m:r>
                      </m:e>
                      <m:sub>
                        <m:r>
                          <a:rPr lang="en-US" i="1">
                            <a:latin typeface="Cambria Math" panose="02040503050406030204" pitchFamily="18" charset="0"/>
                          </a:rPr>
                          <m:t>𝑗</m:t>
                        </m:r>
                      </m:sub>
                    </m:sSub>
                  </m:oMath>
                </a14:m>
                <a:r>
                  <a:rPr lang="en-US" dirty="0"/>
                  <a:t>, then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is probably similar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𝑗</m:t>
                        </m:r>
                      </m:sub>
                    </m:sSub>
                  </m:oMath>
                </a14:m>
                <a:r>
                  <a:rPr lang="en-US" dirty="0"/>
                  <a:t>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5C28A762-97EB-F006-ABBD-D9706078BCCE}"/>
                  </a:ext>
                </a:extLst>
              </p:cNvPr>
              <p:cNvSpPr>
                <a:spLocks noGrp="1" noRot="1" noChangeAspect="1" noMove="1" noResize="1" noEditPoints="1" noAdjustHandles="1" noChangeArrowheads="1" noChangeShapeType="1" noTextEdit="1"/>
              </p:cNvSpPr>
              <p:nvPr>
                <p:ph idx="1"/>
              </p:nvPr>
            </p:nvSpPr>
            <p:spPr>
              <a:blipFill>
                <a:blip r:embed="rId2"/>
                <a:stretch>
                  <a:fillRect l="-1389"/>
                </a:stretch>
              </a:blipFill>
            </p:spPr>
            <p:txBody>
              <a:bodyPr/>
              <a:lstStyle/>
              <a:p>
                <a:r>
                  <a:rPr lang="en-US">
                    <a:noFill/>
                  </a:rPr>
                  <a:t> </a:t>
                </a:r>
              </a:p>
            </p:txBody>
          </p:sp>
        </mc:Fallback>
      </mc:AlternateContent>
    </p:spTree>
    <p:extLst>
      <p:ext uri="{BB962C8B-B14F-4D97-AF65-F5344CB8AC3E}">
        <p14:creationId xmlns:p14="http://schemas.microsoft.com/office/powerpoint/2010/main" val="121038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045E-D1CD-31E0-5F0F-A051768AC027}"/>
              </a:ext>
            </a:extLst>
          </p:cNvPr>
          <p:cNvSpPr>
            <a:spLocks noGrp="1"/>
          </p:cNvSpPr>
          <p:nvPr>
            <p:ph type="title"/>
          </p:nvPr>
        </p:nvSpPr>
        <p:spPr>
          <a:xfrm>
            <a:off x="600205" y="274637"/>
            <a:ext cx="10972800" cy="914400"/>
          </a:xfrm>
        </p:spPr>
        <p:txBody>
          <a:bodyPr>
            <a:normAutofit fontScale="90000"/>
          </a:bodyPr>
          <a:lstStyle/>
          <a:p>
            <a:r>
              <a:rPr lang="en-US" dirty="0"/>
              <a:t>But how do we determine whether two things are similar?</a:t>
            </a:r>
          </a:p>
        </p:txBody>
      </p:sp>
      <p:sp>
        <p:nvSpPr>
          <p:cNvPr id="3" name="Content Placeholder 2">
            <a:extLst>
              <a:ext uri="{FF2B5EF4-FFF2-40B4-BE49-F238E27FC236}">
                <a16:creationId xmlns:a16="http://schemas.microsoft.com/office/drawing/2014/main" id="{A26DBFCD-AFC8-0B0B-0DC3-D48396495FFF}"/>
              </a:ext>
            </a:extLst>
          </p:cNvPr>
          <p:cNvSpPr>
            <a:spLocks noGrp="1"/>
          </p:cNvSpPr>
          <p:nvPr>
            <p:ph idx="1"/>
          </p:nvPr>
        </p:nvSpPr>
        <p:spPr>
          <a:xfrm>
            <a:off x="609600" y="1905000"/>
            <a:ext cx="10972800" cy="4221163"/>
          </a:xfrm>
        </p:spPr>
        <p:txBody>
          <a:bodyPr/>
          <a:lstStyle/>
          <a:p>
            <a:endParaRPr lang="en-US" dirty="0"/>
          </a:p>
          <a:p>
            <a:r>
              <a:rPr lang="en-US" dirty="0"/>
              <a:t>Need to convert an image, audio, signal, text, etc. into a number or vector</a:t>
            </a:r>
          </a:p>
          <a:p>
            <a:endParaRPr lang="en-US" dirty="0"/>
          </a:p>
          <a:p>
            <a:r>
              <a:rPr lang="en-US" dirty="0"/>
              <a:t>Need to select a distance measure and/or decide the importance of different aspects of similarity</a:t>
            </a:r>
          </a:p>
        </p:txBody>
      </p:sp>
    </p:spTree>
    <p:extLst>
      <p:ext uri="{BB962C8B-B14F-4D97-AF65-F5344CB8AC3E}">
        <p14:creationId xmlns:p14="http://schemas.microsoft.com/office/powerpoint/2010/main" val="28538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3903F-82E9-4E2A-461B-5F23523FD2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993521-EA80-0E91-B037-5F5C78D247D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In ML, every object/concept/document is a number or series of numbers.</a:t>
            </a:r>
          </a:p>
          <a:p>
            <a:pPr marL="0" indent="0">
              <a:buNone/>
            </a:pPr>
            <a:endParaRPr lang="en-US" dirty="0"/>
          </a:p>
          <a:p>
            <a:pPr marL="0" indent="0">
              <a:buNone/>
            </a:pPr>
            <a:r>
              <a:rPr lang="en-US" dirty="0"/>
              <a:t>The main challenge is creating those numbers in a way that similarity makes sense.</a:t>
            </a:r>
          </a:p>
        </p:txBody>
      </p:sp>
    </p:spTree>
    <p:extLst>
      <p:ext uri="{BB962C8B-B14F-4D97-AF65-F5344CB8AC3E}">
        <p14:creationId xmlns:p14="http://schemas.microsoft.com/office/powerpoint/2010/main" val="295479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1FC0-2D2A-6798-1EE5-A1FC471A1EAA}"/>
              </a:ext>
            </a:extLst>
          </p:cNvPr>
          <p:cNvSpPr>
            <a:spLocks noGrp="1"/>
          </p:cNvSpPr>
          <p:nvPr>
            <p:ph type="title"/>
          </p:nvPr>
        </p:nvSpPr>
        <p:spPr/>
        <p:txBody>
          <a:bodyPr/>
          <a:lstStyle/>
          <a:p>
            <a:r>
              <a:rPr lang="en-US" dirty="0"/>
              <a:t>Data and Information</a:t>
            </a:r>
          </a:p>
        </p:txBody>
      </p:sp>
      <p:sp>
        <p:nvSpPr>
          <p:cNvPr id="3" name="Content Placeholder 2">
            <a:extLst>
              <a:ext uri="{FF2B5EF4-FFF2-40B4-BE49-F238E27FC236}">
                <a16:creationId xmlns:a16="http://schemas.microsoft.com/office/drawing/2014/main" id="{1188AC17-65DE-336A-3167-9CC9FC0FBB58}"/>
              </a:ext>
            </a:extLst>
          </p:cNvPr>
          <p:cNvSpPr>
            <a:spLocks noGrp="1"/>
          </p:cNvSpPr>
          <p:nvPr>
            <p:ph idx="1"/>
          </p:nvPr>
        </p:nvSpPr>
        <p:spPr/>
        <p:txBody>
          <a:bodyPr/>
          <a:lstStyle/>
          <a:p>
            <a:endParaRPr lang="en-US" dirty="0"/>
          </a:p>
          <a:p>
            <a:r>
              <a:rPr lang="en-US" dirty="0"/>
              <a:t>Data are stored numbers</a:t>
            </a:r>
          </a:p>
          <a:p>
            <a:endParaRPr lang="en-US" dirty="0"/>
          </a:p>
          <a:p>
            <a:r>
              <a:rPr lang="en-US" dirty="0"/>
              <a:t>Information is the predictive power of data</a:t>
            </a:r>
          </a:p>
          <a:p>
            <a:endParaRPr lang="en-US" dirty="0"/>
          </a:p>
          <a:p>
            <a:r>
              <a:rPr lang="en-US" dirty="0"/>
              <a:t>Processing data never adds information, but it can make the information easier to access</a:t>
            </a:r>
          </a:p>
          <a:p>
            <a:endParaRPr lang="en-US" dirty="0"/>
          </a:p>
          <a:p>
            <a:endParaRPr lang="en-US" dirty="0"/>
          </a:p>
        </p:txBody>
      </p:sp>
    </p:spTree>
    <p:extLst>
      <p:ext uri="{BB962C8B-B14F-4D97-AF65-F5344CB8AC3E}">
        <p14:creationId xmlns:p14="http://schemas.microsoft.com/office/powerpoint/2010/main" val="4077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5524-15F4-3E84-430E-653C448413F3}"/>
              </a:ext>
            </a:extLst>
          </p:cNvPr>
          <p:cNvSpPr>
            <a:spLocks noGrp="1"/>
          </p:cNvSpPr>
          <p:nvPr>
            <p:ph type="title"/>
          </p:nvPr>
        </p:nvSpPr>
        <p:spPr/>
        <p:txBody>
          <a:bodyPr/>
          <a:lstStyle/>
          <a:p>
            <a:r>
              <a:rPr lang="en-US" dirty="0"/>
              <a:t>How do we represent data?</a:t>
            </a:r>
          </a:p>
        </p:txBody>
      </p:sp>
      <p:sp>
        <p:nvSpPr>
          <p:cNvPr id="3" name="Content Placeholder 2">
            <a:extLst>
              <a:ext uri="{FF2B5EF4-FFF2-40B4-BE49-F238E27FC236}">
                <a16:creationId xmlns:a16="http://schemas.microsoft.com/office/drawing/2014/main" id="{6FBC94FB-07BE-4BD7-1C05-74A75E507F2C}"/>
              </a:ext>
            </a:extLst>
          </p:cNvPr>
          <p:cNvSpPr>
            <a:spLocks noGrp="1"/>
          </p:cNvSpPr>
          <p:nvPr>
            <p:ph idx="1"/>
          </p:nvPr>
        </p:nvSpPr>
        <p:spPr/>
        <p:txBody>
          <a:bodyPr/>
          <a:lstStyle/>
          <a:p>
            <a:r>
              <a:rPr lang="en-US" dirty="0"/>
              <a:t>As humans: media we can see, read, and hear</a:t>
            </a:r>
          </a:p>
          <a:p>
            <a:pPr lvl="1"/>
            <a:r>
              <a:rPr lang="en-US" dirty="0"/>
              <a:t>Words, imagery, sounds, tables, plots</a:t>
            </a:r>
          </a:p>
        </p:txBody>
      </p:sp>
      <p:pic>
        <p:nvPicPr>
          <p:cNvPr id="1026" name="Picture 2" descr="Funny Photos You Won't Be Able to Stop Laughing at ...">
            <a:extLst>
              <a:ext uri="{FF2B5EF4-FFF2-40B4-BE49-F238E27FC236}">
                <a16:creationId xmlns:a16="http://schemas.microsoft.com/office/drawing/2014/main" id="{AB78321F-D00E-BD52-545F-F061F93A31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173027"/>
            <a:ext cx="2209800" cy="2762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E51529-9213-4B60-244D-5ED1846F6066}"/>
              </a:ext>
            </a:extLst>
          </p:cNvPr>
          <p:cNvSpPr txBox="1"/>
          <p:nvPr/>
        </p:nvSpPr>
        <p:spPr>
          <a:xfrm>
            <a:off x="685800" y="5935277"/>
            <a:ext cx="1225015" cy="169277"/>
          </a:xfrm>
          <a:prstGeom prst="rect">
            <a:avLst/>
          </a:prstGeom>
          <a:noFill/>
        </p:spPr>
        <p:txBody>
          <a:bodyPr wrap="none" rtlCol="0">
            <a:spAutoFit/>
          </a:bodyPr>
          <a:lstStyle/>
          <a:p>
            <a:r>
              <a:rPr lang="en-US" sz="500" dirty="0">
                <a:solidFill>
                  <a:schemeClr val="bg1">
                    <a:lumMod val="50000"/>
                  </a:schemeClr>
                </a:solidFill>
              </a:rPr>
              <a:t>https://www.rd.com/list/funny-photos/</a:t>
            </a:r>
          </a:p>
        </p:txBody>
      </p:sp>
      <p:pic>
        <p:nvPicPr>
          <p:cNvPr id="1030" name="Picture 6" descr="Audio file types – 7 popular options to consider | Canto">
            <a:extLst>
              <a:ext uri="{FF2B5EF4-FFF2-40B4-BE49-F238E27FC236}">
                <a16:creationId xmlns:a16="http://schemas.microsoft.com/office/drawing/2014/main" id="{A23086AC-A61B-87FE-84C6-98A372587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682614"/>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FE041FB-6F36-5A70-8478-671D04B61EE3}"/>
              </a:ext>
            </a:extLst>
          </p:cNvPr>
          <p:cNvSpPr txBox="1"/>
          <p:nvPr/>
        </p:nvSpPr>
        <p:spPr>
          <a:xfrm>
            <a:off x="7620000" y="5425689"/>
            <a:ext cx="1447231" cy="153888"/>
          </a:xfrm>
          <a:prstGeom prst="rect">
            <a:avLst/>
          </a:prstGeom>
          <a:noFill/>
        </p:spPr>
        <p:txBody>
          <a:bodyPr wrap="square">
            <a:spAutoFit/>
          </a:bodyPr>
          <a:lstStyle/>
          <a:p>
            <a:r>
              <a:rPr lang="en-US" sz="400" dirty="0">
                <a:solidFill>
                  <a:schemeClr val="bg1">
                    <a:lumMod val="50000"/>
                  </a:schemeClr>
                </a:solidFill>
              </a:rPr>
              <a:t>https://www.canto.com/blog/audio-file-types/</a:t>
            </a:r>
          </a:p>
        </p:txBody>
      </p:sp>
      <p:sp>
        <p:nvSpPr>
          <p:cNvPr id="8" name="TextBox 7">
            <a:extLst>
              <a:ext uri="{FF2B5EF4-FFF2-40B4-BE49-F238E27FC236}">
                <a16:creationId xmlns:a16="http://schemas.microsoft.com/office/drawing/2014/main" id="{B48E131B-340A-CC49-36DE-3A98540BF02C}"/>
              </a:ext>
            </a:extLst>
          </p:cNvPr>
          <p:cNvSpPr txBox="1"/>
          <p:nvPr/>
        </p:nvSpPr>
        <p:spPr>
          <a:xfrm>
            <a:off x="3396018" y="5926838"/>
            <a:ext cx="6097136" cy="169277"/>
          </a:xfrm>
          <a:prstGeom prst="rect">
            <a:avLst/>
          </a:prstGeom>
          <a:noFill/>
        </p:spPr>
        <p:txBody>
          <a:bodyPr wrap="square">
            <a:spAutoFit/>
          </a:bodyPr>
          <a:lstStyle/>
          <a:p>
            <a:r>
              <a:rPr lang="en-US" sz="500" dirty="0">
                <a:solidFill>
                  <a:schemeClr val="bg1">
                    <a:lumMod val="50000"/>
                  </a:schemeClr>
                </a:solidFill>
              </a:rPr>
              <a:t>https://fileinfo.com/extension/txt</a:t>
            </a:r>
          </a:p>
        </p:txBody>
      </p:sp>
      <p:pic>
        <p:nvPicPr>
          <p:cNvPr id="1034" name="Picture 10" descr="Screenshot of a .txt file in Microsoft Notepad">
            <a:extLst>
              <a:ext uri="{FF2B5EF4-FFF2-40B4-BE49-F238E27FC236}">
                <a16:creationId xmlns:a16="http://schemas.microsoft.com/office/drawing/2014/main" id="{7F33E990-4E1B-990F-57A2-5D01FC171E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1706" y="3196838"/>
            <a:ext cx="3619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177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89161</TotalTime>
  <Words>2445</Words>
  <Application>Microsoft Office PowerPoint</Application>
  <PresentationFormat>Widescreen</PresentationFormat>
  <Paragraphs>585</Paragraphs>
  <Slides>45</Slides>
  <Notes>11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Cambria Math</vt:lpstr>
      <vt:lpstr>Courier New</vt:lpstr>
      <vt:lpstr>Wingdings</vt:lpstr>
      <vt:lpstr>Office Theme</vt:lpstr>
      <vt:lpstr>K-Nearest Neighbor</vt:lpstr>
      <vt:lpstr>What breed is this?</vt:lpstr>
      <vt:lpstr>How did you do it?</vt:lpstr>
      <vt:lpstr>Foundation of Learning: Association</vt:lpstr>
      <vt:lpstr>Key principle of machine learning</vt:lpstr>
      <vt:lpstr>But how do we determine whether two things are similar?</vt:lpstr>
      <vt:lpstr>PowerPoint Presentation</vt:lpstr>
      <vt:lpstr>Data and Information</vt:lpstr>
      <vt:lpstr>How do we represent data?</vt:lpstr>
      <vt:lpstr>Sometimes, we can transform the data while preserving much or all of the information</vt:lpstr>
      <vt:lpstr>Sometimes, we can even transform the data so that it is more informative (to humans)</vt:lpstr>
      <vt:lpstr>In computers, data are numbers</vt:lpstr>
      <vt:lpstr>We can transform the data while preserving much or all of the information</vt:lpstr>
      <vt:lpstr>Sometimes, we can even transform the data so that it is more informative (i.e. simple comparisons are more effective)</vt:lpstr>
      <vt:lpstr>Images can be represented as 3D matrices (row, col, color)</vt:lpstr>
      <vt:lpstr>We can change the structure of data to make it easier to process</vt:lpstr>
      <vt:lpstr>Text can be represented as a sequence of integers</vt:lpstr>
      <vt:lpstr>Audio can be represented as a waveform or spectrum</vt:lpstr>
      <vt:lpstr>Other kinds of data</vt:lpstr>
      <vt:lpstr>PowerPoint Presentation</vt:lpstr>
      <vt:lpstr>From data point to data set</vt:lpstr>
      <vt:lpstr>Answer Q1,Q2</vt:lpstr>
      <vt:lpstr>Machine learning model maps from features to prediction</vt:lpstr>
      <vt:lpstr>Classification problem</vt:lpstr>
      <vt:lpstr>Introduction to MNIST, a classification benchmark</vt:lpstr>
      <vt:lpstr>MNIST Processing</vt:lpstr>
      <vt:lpstr>Nearest neighbor algorithm</vt:lpstr>
      <vt:lpstr>Nearest neighbor algorithm</vt:lpstr>
      <vt:lpstr>Nearest neighbor algorithm (concise)</vt:lpstr>
      <vt:lpstr>Example Predictions</vt:lpstr>
      <vt:lpstr>1-nearest neighbor (KNN, K=1)</vt:lpstr>
      <vt:lpstr>3-nearest neighbor (KNN, K=3)</vt:lpstr>
      <vt:lpstr>KNN: Increasing K gives a smoother decision boundary (less sensitive to unusual data points)</vt:lpstr>
      <vt:lpstr>5-nearest neighbor (KNN, K=5)</vt:lpstr>
      <vt:lpstr>Answer Q3</vt:lpstr>
      <vt:lpstr>Comments on K-NN</vt:lpstr>
      <vt:lpstr>How do we measure and analyze classification performance?</vt:lpstr>
      <vt:lpstr>Example</vt:lpstr>
      <vt:lpstr>Performance measures are an estimate</vt:lpstr>
      <vt:lpstr>KNN Usage Example: Deep Face</vt:lpstr>
      <vt:lpstr>Things to remember</vt:lpstr>
      <vt:lpstr>Coming up</vt:lpstr>
      <vt:lpstr>PowerPoint Presentation</vt:lpstr>
      <vt:lpstr>Example</vt:lpstr>
      <vt:lpstr>KNN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216</cp:revision>
  <cp:lastPrinted>2023-01-18T22:14:20Z</cp:lastPrinted>
  <dcterms:created xsi:type="dcterms:W3CDTF">2009-12-16T02:55:56Z</dcterms:created>
  <dcterms:modified xsi:type="dcterms:W3CDTF">2025-08-28T16:18:32Z</dcterms:modified>
</cp:coreProperties>
</file>