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426" r:id="rId3"/>
    <p:sldId id="450" r:id="rId4"/>
    <p:sldId id="427" r:id="rId5"/>
    <p:sldId id="438" r:id="rId6"/>
    <p:sldId id="428" r:id="rId7"/>
    <p:sldId id="430" r:id="rId8"/>
    <p:sldId id="431" r:id="rId9"/>
    <p:sldId id="432" r:id="rId10"/>
    <p:sldId id="433" r:id="rId11"/>
    <p:sldId id="434" r:id="rId12"/>
    <p:sldId id="444" r:id="rId13"/>
    <p:sldId id="446" r:id="rId14"/>
    <p:sldId id="436" r:id="rId15"/>
    <p:sldId id="435" r:id="rId16"/>
    <p:sldId id="439" r:id="rId17"/>
    <p:sldId id="437" r:id="rId18"/>
    <p:sldId id="429" r:id="rId19"/>
    <p:sldId id="442" r:id="rId20"/>
    <p:sldId id="441" r:id="rId21"/>
    <p:sldId id="443" r:id="rId22"/>
    <p:sldId id="447" r:id="rId23"/>
    <p:sldId id="448" r:id="rId24"/>
    <p:sldId id="440" r:id="rId25"/>
    <p:sldId id="449" r:id="rId26"/>
    <p:sldId id="445" r:id="rId27"/>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8" autoAdjust="0"/>
    <p:restoredTop sz="92245" autoAdjust="0"/>
  </p:normalViewPr>
  <p:slideViewPr>
    <p:cSldViewPr>
      <p:cViewPr varScale="1">
        <p:scale>
          <a:sx n="64" d="100"/>
          <a:sy n="64" d="100"/>
        </p:scale>
        <p:origin x="78" y="72"/>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9/4/2024</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took much too long and wasn’t very coherent.  Next time, re-organize:</a:t>
            </a:r>
          </a:p>
          <a:p>
            <a:pPr marL="228600" indent="-228600">
              <a:buAutoNum type="arabicPeriod"/>
            </a:pPr>
            <a:r>
              <a:rPr lang="en-US" dirty="0"/>
              <a:t>Estimate P(</a:t>
            </a:r>
            <a:r>
              <a:rPr lang="en-US" dirty="0" err="1"/>
              <a:t>x,y</a:t>
            </a:r>
            <a:r>
              <a:rPr lang="en-US" dirty="0"/>
              <a:t>) where x is one discrete variable</a:t>
            </a:r>
          </a:p>
          <a:p>
            <a:pPr marL="228600" indent="-228600">
              <a:buAutoNum type="arabicPeriod"/>
            </a:pPr>
            <a:r>
              <a:rPr lang="en-US" dirty="0"/>
              <a:t>Estimate P(</a:t>
            </a:r>
            <a:r>
              <a:rPr lang="en-US" dirty="0" err="1"/>
              <a:t>x,y</a:t>
            </a:r>
            <a:r>
              <a:rPr lang="en-US" dirty="0"/>
              <a:t>) where x is two discrete variables</a:t>
            </a:r>
          </a:p>
          <a:p>
            <a:pPr marL="228600" indent="-228600">
              <a:buAutoNum type="arabicPeriod"/>
            </a:pPr>
            <a:r>
              <a:rPr lang="en-US" dirty="0"/>
              <a:t>Estimate P(</a:t>
            </a:r>
            <a:r>
              <a:rPr lang="en-US" dirty="0" err="1"/>
              <a:t>x,y</a:t>
            </a:r>
            <a:r>
              <a:rPr lang="en-US" dirty="0"/>
              <a:t>) where x is 768 discrete variables?  Can’t do it… need an assumption, Naïve Bayes</a:t>
            </a:r>
          </a:p>
          <a:p>
            <a:pPr marL="228600" indent="-228600">
              <a:buAutoNum type="arabicPeriod"/>
            </a:pPr>
            <a:r>
              <a:rPr lang="en-US" dirty="0"/>
              <a:t>Introduce Naïve Bayes assumption</a:t>
            </a:r>
          </a:p>
          <a:p>
            <a:pPr marL="228600" indent="-228600">
              <a:buAutoNum type="arabicPeriod"/>
            </a:pPr>
            <a:r>
              <a:rPr lang="en-US" dirty="0"/>
              <a:t>Apply naïve bayes to MNIST in code</a:t>
            </a:r>
          </a:p>
          <a:p>
            <a:pPr marL="228600" indent="-228600">
              <a:buAutoNum type="arabicPeriod"/>
            </a:pPr>
            <a:r>
              <a:rPr lang="en-US" dirty="0"/>
              <a:t>Use prior probability</a:t>
            </a:r>
          </a:p>
          <a:p>
            <a:pPr marL="228600" indent="-228600">
              <a:buAutoNum type="arabicPeriod"/>
            </a:pPr>
            <a:r>
              <a:rPr lang="en-US" dirty="0"/>
              <a:t>What if x and/or y is continuous?</a:t>
            </a:r>
          </a:p>
          <a:p>
            <a:pPr marL="228600" indent="-228600">
              <a:buAutoNum type="arabicPeriod"/>
            </a:pPr>
            <a:r>
              <a:rPr lang="en-US" dirty="0"/>
              <a:t>If x is continuous… Gaussian or discretize</a:t>
            </a:r>
          </a:p>
          <a:p>
            <a:pPr marL="228600" indent="-228600">
              <a:buAutoNum type="arabicPeriod"/>
            </a:pPr>
            <a:r>
              <a:rPr lang="en-US" dirty="0"/>
              <a:t>If y is continuous… Gaussian, solve for most likely y using calculus: first if there is one x, then if there are multiple </a:t>
            </a:r>
            <a:r>
              <a:rPr lang="en-US" dirty="0" err="1"/>
              <a:t>xs</a:t>
            </a:r>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68309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9/4/2024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9/4/2024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9/4/2024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9/4/2024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9/4/2024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9/4/2024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9/4/2024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9/4/2024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9/4/2024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9/4/2024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9/4/2024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9/4/2024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us.prairielearn.com/pl/course_instance/157430/assessment/243215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7958353" y="1184398"/>
            <a:ext cx="3854846" cy="1470025"/>
          </a:xfrm>
          <a:noFill/>
        </p:spPr>
        <p:txBody>
          <a:bodyPr>
            <a:normAutofit/>
          </a:bodyPr>
          <a:lstStyle/>
          <a:p>
            <a:pPr algn="l"/>
            <a:r>
              <a:rPr lang="en-US" sz="4400" dirty="0">
                <a:solidFill>
                  <a:schemeClr val="accent1">
                    <a:lumMod val="75000"/>
                  </a:schemeClr>
                </a:solidFill>
              </a:rPr>
              <a:t>Review of Probability</a:t>
            </a: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7958353" y="3479572"/>
            <a:ext cx="4233647" cy="876300"/>
          </a:xfrm>
          <a:noFill/>
        </p:spPr>
        <p:txBody>
          <a:bodyPr>
            <a:noAutofit/>
          </a:bodyPr>
          <a:lstStyle/>
          <a:p>
            <a:pPr algn="l"/>
            <a:r>
              <a:rPr lang="en-US" dirty="0">
                <a:solidFill>
                  <a:schemeClr val="accent1">
                    <a:lumMod val="75000"/>
                  </a:schemeClr>
                </a:solidFill>
              </a:rPr>
              <a:t>Applied Machine Learning</a:t>
            </a:r>
            <a:br>
              <a:rPr lang="en-US" dirty="0">
                <a:solidFill>
                  <a:schemeClr val="accent1">
                    <a:lumMod val="75000"/>
                  </a:schemeClr>
                </a:solidFill>
              </a:rPr>
            </a:br>
            <a:endParaRPr lang="en-US" dirty="0">
              <a:solidFill>
                <a:schemeClr val="accent1">
                  <a:lumMod val="75000"/>
                </a:schemeClr>
              </a:solidFill>
            </a:endParaRPr>
          </a:p>
          <a:p>
            <a:pPr algn="l"/>
            <a:r>
              <a:rPr lang="en-US" dirty="0">
                <a:solidFill>
                  <a:schemeClr val="accent1">
                    <a:lumMod val="75000"/>
                  </a:schemeClr>
                </a:solidFill>
              </a:rPr>
              <a:t>Derek Hoiem</a:t>
            </a:r>
          </a:p>
        </p:txBody>
      </p:sp>
      <p:sp>
        <p:nvSpPr>
          <p:cNvPr id="2" name="AutoShape 2" descr="A penguin in a colorful coat sitting on top of a pile of white dice with black dots in the middle of a small iceberg. The iceberg is floating in a blue ocean with a clear sky. The penguin's coat is vibrant with various colors like red, yellow, green, and blue, making it stand out against the white and blue surroundings. The pile of dice is varied in size but all white with black dots, adding a playful element to the scene.">
            <a:extLst>
              <a:ext uri="{FF2B5EF4-FFF2-40B4-BE49-F238E27FC236}">
                <a16:creationId xmlns:a16="http://schemas.microsoft.com/office/drawing/2014/main" id="{DE0F0C1B-4B78-A770-28C9-76015F347748}"/>
              </a:ext>
            </a:extLst>
          </p:cNvPr>
          <p:cNvSpPr>
            <a:spLocks noChangeAspect="1" noChangeArrowheads="1"/>
          </p:cNvSpPr>
          <p:nvPr/>
        </p:nvSpPr>
        <p:spPr bwMode="auto">
          <a:xfrm>
            <a:off x="6166756" y="3276600"/>
            <a:ext cx="3358244" cy="125374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accent1">
                  <a:lumMod val="75000"/>
                </a:schemeClr>
              </a:solidFill>
            </a:endParaRPr>
          </a:p>
        </p:txBody>
      </p:sp>
      <p:pic>
        <p:nvPicPr>
          <p:cNvPr id="5" name="Picture 4" descr="A penguin on an ice floe surrounded by dice&#10;&#10;Description automatically generated">
            <a:extLst>
              <a:ext uri="{FF2B5EF4-FFF2-40B4-BE49-F238E27FC236}">
                <a16:creationId xmlns:a16="http://schemas.microsoft.com/office/drawing/2014/main" id="{80E1E355-953B-BA11-EEB4-484D40AB0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98A6-D1D3-1D75-18F9-5468720A23E5}"/>
              </a:ext>
            </a:extLst>
          </p:cNvPr>
          <p:cNvSpPr>
            <a:spLocks noGrp="1"/>
          </p:cNvSpPr>
          <p:nvPr>
            <p:ph type="title"/>
          </p:nvPr>
        </p:nvSpPr>
        <p:spPr>
          <a:xfrm>
            <a:off x="609600" y="226390"/>
            <a:ext cx="10972800" cy="914400"/>
          </a:xfrm>
        </p:spPr>
        <p:txBody>
          <a:bodyPr>
            <a:normAutofit fontScale="90000"/>
          </a:bodyPr>
          <a:lstStyle/>
          <a:p>
            <a:r>
              <a:rPr lang="en-US" dirty="0"/>
              <a:t>Relationships between joint and conditional/marginal probabilities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5E21B26-1930-76AE-B3CE-E8FC0CA4B784}"/>
                  </a:ext>
                </a:extLst>
              </p:cNvPr>
              <p:cNvSpPr txBox="1"/>
              <p:nvPr/>
            </p:nvSpPr>
            <p:spPr>
              <a:xfrm>
                <a:off x="2736855" y="2564487"/>
                <a:ext cx="590219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r>
                            <a:rPr lang="en-US" sz="2800" b="0" i="1" smtClean="0">
                              <a:latin typeface="Cambria Math" panose="02040503050406030204" pitchFamily="18" charset="0"/>
                            </a:rPr>
                            <m:t>𝑌</m:t>
                          </m:r>
                        </m:e>
                      </m:d>
                      <m:r>
                        <a:rPr lang="en-US" sz="2800" b="0" i="1" smtClean="0">
                          <a:latin typeface="Cambria Math" panose="02040503050406030204" pitchFamily="18" charset="0"/>
                        </a:rPr>
                        <m:t>=</m:t>
                      </m:r>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e>
                        <m:e>
                          <m:r>
                            <a:rPr lang="en-US" sz="2800" b="0" i="1" smtClean="0">
                              <a:latin typeface="Cambria Math" panose="02040503050406030204" pitchFamily="18" charset="0"/>
                            </a:rPr>
                            <m:t>𝑌</m:t>
                          </m:r>
                        </m:e>
                      </m:d>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𝑌</m:t>
                          </m:r>
                        </m:e>
                      </m:d>
                      <m:r>
                        <a:rPr lang="en-US" sz="2800" b="0" i="1" smtClean="0">
                          <a:latin typeface="Cambria Math" panose="02040503050406030204" pitchFamily="18" charset="0"/>
                        </a:rPr>
                        <m:t>=</m:t>
                      </m:r>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𝑌</m:t>
                          </m:r>
                        </m:e>
                        <m:e>
                          <m:r>
                            <a:rPr lang="en-US" sz="2800" b="0" i="1" smtClean="0">
                              <a:latin typeface="Cambria Math" panose="02040503050406030204" pitchFamily="18" charset="0"/>
                            </a:rPr>
                            <m:t>𝑋</m:t>
                          </m:r>
                        </m:e>
                      </m:d>
                      <m:r>
                        <a:rPr lang="en-US" sz="2800" b="0" i="1" smtClean="0">
                          <a:latin typeface="Cambria Math" panose="02040503050406030204" pitchFamily="18" charset="0"/>
                        </a:rPr>
                        <m:t>𝑃</m:t>
                      </m:r>
                      <m:r>
                        <a:rPr lang="en-US" sz="2800" b="0" i="1" smtClean="0">
                          <a:latin typeface="Cambria Math" panose="02040503050406030204" pitchFamily="18" charset="0"/>
                        </a:rPr>
                        <m:t>(</m:t>
                      </m:r>
                      <m:r>
                        <a:rPr lang="en-US" sz="2800" b="0" i="1" smtClean="0">
                          <a:latin typeface="Cambria Math" panose="02040503050406030204" pitchFamily="18" charset="0"/>
                        </a:rPr>
                        <m:t>𝑋</m:t>
                      </m:r>
                      <m:r>
                        <a:rPr lang="en-US" sz="2800" b="0" i="1" smtClean="0">
                          <a:latin typeface="Cambria Math" panose="02040503050406030204" pitchFamily="18" charset="0"/>
                        </a:rPr>
                        <m:t>)</m:t>
                      </m:r>
                    </m:oMath>
                  </m:oMathPara>
                </a14:m>
                <a:endParaRPr lang="en-US" sz="2800" dirty="0"/>
              </a:p>
            </p:txBody>
          </p:sp>
        </mc:Choice>
        <mc:Fallback xmlns="">
          <p:sp>
            <p:nvSpPr>
              <p:cNvPr id="4" name="TextBox 3">
                <a:extLst>
                  <a:ext uri="{FF2B5EF4-FFF2-40B4-BE49-F238E27FC236}">
                    <a16:creationId xmlns:a16="http://schemas.microsoft.com/office/drawing/2014/main" id="{75E21B26-1930-76AE-B3CE-E8FC0CA4B784}"/>
                  </a:ext>
                </a:extLst>
              </p:cNvPr>
              <p:cNvSpPr txBox="1">
                <a:spLocks noRot="1" noChangeAspect="1" noMove="1" noResize="1" noEditPoints="1" noAdjustHandles="1" noChangeArrowheads="1" noChangeShapeType="1" noTextEdit="1"/>
              </p:cNvSpPr>
              <p:nvPr/>
            </p:nvSpPr>
            <p:spPr>
              <a:xfrm>
                <a:off x="2736855" y="2564487"/>
                <a:ext cx="5902193" cy="43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17660A5-DA0C-5CA1-1A37-306724527218}"/>
                  </a:ext>
                </a:extLst>
              </p:cNvPr>
              <p:cNvSpPr txBox="1"/>
              <p:nvPr/>
            </p:nvSpPr>
            <p:spPr>
              <a:xfrm>
                <a:off x="3009974" y="3963907"/>
                <a:ext cx="535595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r>
                            <a:rPr lang="en-US" sz="2800" b="0" i="1" smtClean="0">
                              <a:latin typeface="Cambria Math" panose="02040503050406030204" pitchFamily="18" charset="0"/>
                            </a:rPr>
                            <m:t>𝑌</m:t>
                          </m:r>
                          <m:r>
                            <a:rPr lang="en-US" sz="2800" b="0" i="1" smtClean="0">
                              <a:latin typeface="Cambria Math" panose="02040503050406030204" pitchFamily="18" charset="0"/>
                            </a:rPr>
                            <m:t>,</m:t>
                          </m:r>
                          <m:r>
                            <a:rPr lang="en-US" sz="2800" b="0" i="1" smtClean="0">
                              <a:latin typeface="Cambria Math" panose="02040503050406030204" pitchFamily="18" charset="0"/>
                            </a:rPr>
                            <m:t>𝑍</m:t>
                          </m:r>
                        </m:e>
                      </m:d>
                      <m:r>
                        <a:rPr lang="en-US" sz="2800" b="0" i="1" smtClean="0">
                          <a:latin typeface="Cambria Math" panose="02040503050406030204" pitchFamily="18" charset="0"/>
                        </a:rPr>
                        <m:t>=</m:t>
                      </m:r>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e>
                        <m:e>
                          <m:r>
                            <a:rPr lang="en-US" sz="2800" b="0" i="1" smtClean="0">
                              <a:latin typeface="Cambria Math" panose="02040503050406030204" pitchFamily="18" charset="0"/>
                            </a:rPr>
                            <m:t>𝑌</m:t>
                          </m:r>
                          <m:r>
                            <a:rPr lang="en-US" sz="2800" b="0" i="1" smtClean="0">
                              <a:latin typeface="Cambria Math" panose="02040503050406030204" pitchFamily="18" charset="0"/>
                            </a:rPr>
                            <m:t>,</m:t>
                          </m:r>
                          <m:r>
                            <a:rPr lang="en-US" sz="2800" b="0" i="1" smtClean="0">
                              <a:latin typeface="Cambria Math" panose="02040503050406030204" pitchFamily="18" charset="0"/>
                            </a:rPr>
                            <m:t>𝑍</m:t>
                          </m:r>
                        </m:e>
                      </m:d>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𝑌</m:t>
                          </m:r>
                        </m:e>
                        <m:e>
                          <m:r>
                            <a:rPr lang="en-US" sz="2800" b="0" i="1" smtClean="0">
                              <a:latin typeface="Cambria Math" panose="02040503050406030204" pitchFamily="18" charset="0"/>
                            </a:rPr>
                            <m:t>𝑍</m:t>
                          </m:r>
                        </m:e>
                      </m:d>
                      <m:r>
                        <a:rPr lang="en-US" sz="2800" b="0" i="1" smtClean="0">
                          <a:latin typeface="Cambria Math" panose="02040503050406030204" pitchFamily="18" charset="0"/>
                        </a:rPr>
                        <m:t>𝑃</m:t>
                      </m:r>
                      <m:r>
                        <a:rPr lang="en-US" sz="2800" b="0" i="1" smtClean="0">
                          <a:latin typeface="Cambria Math" panose="02040503050406030204" pitchFamily="18" charset="0"/>
                        </a:rPr>
                        <m:t>(</m:t>
                      </m:r>
                      <m:r>
                        <a:rPr lang="en-US" sz="2800" b="0" i="1" smtClean="0">
                          <a:latin typeface="Cambria Math" panose="02040503050406030204" pitchFamily="18" charset="0"/>
                        </a:rPr>
                        <m:t>𝑍</m:t>
                      </m:r>
                      <m:r>
                        <a:rPr lang="en-US" sz="2800" b="0" i="1" smtClean="0">
                          <a:latin typeface="Cambria Math" panose="02040503050406030204" pitchFamily="18" charset="0"/>
                        </a:rPr>
                        <m:t>)</m:t>
                      </m:r>
                    </m:oMath>
                  </m:oMathPara>
                </a14:m>
                <a:endParaRPr lang="en-US" sz="2800" dirty="0"/>
              </a:p>
            </p:txBody>
          </p:sp>
        </mc:Choice>
        <mc:Fallback xmlns="">
          <p:sp>
            <p:nvSpPr>
              <p:cNvPr id="5" name="TextBox 4">
                <a:extLst>
                  <a:ext uri="{FF2B5EF4-FFF2-40B4-BE49-F238E27FC236}">
                    <a16:creationId xmlns:a16="http://schemas.microsoft.com/office/drawing/2014/main" id="{917660A5-DA0C-5CA1-1A37-306724527218}"/>
                  </a:ext>
                </a:extLst>
              </p:cNvPr>
              <p:cNvSpPr txBox="1">
                <a:spLocks noRot="1" noChangeAspect="1" noMove="1" noResize="1" noEditPoints="1" noAdjustHandles="1" noChangeArrowheads="1" noChangeShapeType="1" noTextEdit="1"/>
              </p:cNvSpPr>
              <p:nvPr/>
            </p:nvSpPr>
            <p:spPr>
              <a:xfrm>
                <a:off x="3009974" y="3963907"/>
                <a:ext cx="5355953"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032A3F3-0FDC-462C-E16D-8A3398E9E7CC}"/>
                  </a:ext>
                </a:extLst>
              </p:cNvPr>
              <p:cNvSpPr txBox="1"/>
              <p:nvPr/>
            </p:nvSpPr>
            <p:spPr>
              <a:xfrm>
                <a:off x="1600902" y="5371087"/>
                <a:ext cx="8174096" cy="10455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e>
                      </m:d>
                      <m:r>
                        <a:rPr lang="en-US" sz="2800" b="0" i="1" smtClean="0">
                          <a:latin typeface="Cambria Math" panose="02040503050406030204" pitchFamily="18" charset="0"/>
                        </a:rPr>
                        <m:t>=</m:t>
                      </m:r>
                      <m:nary>
                        <m:naryPr>
                          <m:chr m:val="∑"/>
                          <m:supHide m:val="on"/>
                          <m:ctrlPr>
                            <a:rPr lang="en-US" sz="2800" i="1">
                              <a:latin typeface="Cambria Math" panose="02040503050406030204" pitchFamily="18" charset="0"/>
                            </a:rPr>
                          </m:ctrlPr>
                        </m:naryPr>
                        <m:sub>
                          <m:r>
                            <a:rPr lang="en-US" sz="2800" i="1">
                              <a:latin typeface="Cambria Math" panose="02040503050406030204" pitchFamily="18" charset="0"/>
                            </a:rPr>
                            <m:t>𝑖</m:t>
                          </m:r>
                        </m:sub>
                        <m:sup/>
                        <m:e>
                          <m:r>
                            <a:rPr lang="en-US" sz="2800" i="1">
                              <a:latin typeface="Cambria Math" panose="02040503050406030204" pitchFamily="18" charset="0"/>
                            </a:rPr>
                            <m:t>𝑃</m:t>
                          </m:r>
                          <m:d>
                            <m:dPr>
                              <m:ctrlPr>
                                <a:rPr lang="en-US" sz="2800" i="1">
                                  <a:latin typeface="Cambria Math" panose="02040503050406030204" pitchFamily="18" charset="0"/>
                                </a:rPr>
                              </m:ctrlPr>
                            </m:dPr>
                            <m:e>
                              <m:r>
                                <a:rPr lang="en-US" sz="2800" i="1">
                                  <a:latin typeface="Cambria Math" panose="02040503050406030204" pitchFamily="18" charset="0"/>
                                </a:rPr>
                                <m:t>𝑋</m:t>
                              </m:r>
                              <m:r>
                                <a:rPr lang="en-US" sz="2800" i="1">
                                  <a:latin typeface="Cambria Math" panose="02040503050406030204" pitchFamily="18" charset="0"/>
                                </a:rPr>
                                <m:t>,</m:t>
                              </m:r>
                              <m:r>
                                <a:rPr lang="en-US" sz="2800" i="1">
                                  <a:latin typeface="Cambria Math" panose="02040503050406030204" pitchFamily="18" charset="0"/>
                                </a:rPr>
                                <m:t>𝑌</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𝑖</m:t>
                                  </m:r>
                                </m:sub>
                              </m:sSub>
                            </m:e>
                          </m:d>
                        </m:e>
                      </m:nary>
                      <m:r>
                        <a:rPr lang="en-US" sz="2800" b="0" i="1" smtClean="0">
                          <a:latin typeface="Cambria Math" panose="02040503050406030204" pitchFamily="18" charset="0"/>
                        </a:rPr>
                        <m:t>=</m:t>
                      </m:r>
                      <m:nary>
                        <m:naryPr>
                          <m:chr m:val="∑"/>
                          <m:supHide m:val="on"/>
                          <m:ctrlPr>
                            <a:rPr lang="en-US" sz="2800" i="1">
                              <a:latin typeface="Cambria Math" panose="02040503050406030204" pitchFamily="18" charset="0"/>
                            </a:rPr>
                          </m:ctrlPr>
                        </m:naryPr>
                        <m:sub>
                          <m:r>
                            <a:rPr lang="en-US" sz="2800" i="1">
                              <a:latin typeface="Cambria Math" panose="02040503050406030204" pitchFamily="18" charset="0"/>
                            </a:rPr>
                            <m:t>𝑖</m:t>
                          </m:r>
                        </m:sub>
                        <m:sup/>
                        <m:e>
                          <m:r>
                            <a:rPr lang="en-US" sz="2800" i="1">
                              <a:latin typeface="Cambria Math" panose="02040503050406030204" pitchFamily="18" charset="0"/>
                            </a:rPr>
                            <m:t>𝑃</m:t>
                          </m:r>
                          <m:d>
                            <m:dPr>
                              <m:ctrlPr>
                                <a:rPr lang="en-US" sz="2800" i="1">
                                  <a:latin typeface="Cambria Math" panose="02040503050406030204" pitchFamily="18" charset="0"/>
                                </a:rPr>
                              </m:ctrlPr>
                            </m:dPr>
                            <m:e>
                              <m:r>
                                <a:rPr lang="en-US" sz="2800" i="1">
                                  <a:latin typeface="Cambria Math" panose="02040503050406030204" pitchFamily="18" charset="0"/>
                                </a:rPr>
                                <m:t>𝑋</m:t>
                              </m:r>
                              <m:r>
                                <a:rPr lang="en-US" sz="2800" b="0" i="1" smtClean="0">
                                  <a:latin typeface="Cambria Math" panose="02040503050406030204" pitchFamily="18" charset="0"/>
                                </a:rPr>
                                <m:t>|</m:t>
                              </m:r>
                              <m:r>
                                <a:rPr lang="en-US" sz="2800" i="1">
                                  <a:latin typeface="Cambria Math" panose="02040503050406030204" pitchFamily="18" charset="0"/>
                                </a:rPr>
                                <m:t>𝑌</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𝑖</m:t>
                                  </m:r>
                                </m:sub>
                              </m:sSub>
                            </m:e>
                          </m:d>
                          <m:r>
                            <a:rPr lang="en-US" sz="2800" b="0" i="1" smtClean="0">
                              <a:latin typeface="Cambria Math" panose="02040503050406030204" pitchFamily="18" charset="0"/>
                            </a:rPr>
                            <m:t>𝑃</m:t>
                          </m:r>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e>
                      </m:nary>
                    </m:oMath>
                  </m:oMathPara>
                </a14:m>
                <a:endParaRPr lang="en-US" sz="2800" dirty="0"/>
              </a:p>
            </p:txBody>
          </p:sp>
        </mc:Choice>
        <mc:Fallback xmlns="">
          <p:sp>
            <p:nvSpPr>
              <p:cNvPr id="6" name="TextBox 5">
                <a:extLst>
                  <a:ext uri="{FF2B5EF4-FFF2-40B4-BE49-F238E27FC236}">
                    <a16:creationId xmlns:a16="http://schemas.microsoft.com/office/drawing/2014/main" id="{A032A3F3-0FDC-462C-E16D-8A3398E9E7CC}"/>
                  </a:ext>
                </a:extLst>
              </p:cNvPr>
              <p:cNvSpPr txBox="1">
                <a:spLocks noRot="1" noChangeAspect="1" noMove="1" noResize="1" noEditPoints="1" noAdjustHandles="1" noChangeArrowheads="1" noChangeShapeType="1" noTextEdit="1"/>
              </p:cNvSpPr>
              <p:nvPr/>
            </p:nvSpPr>
            <p:spPr>
              <a:xfrm>
                <a:off x="1600902" y="5371087"/>
                <a:ext cx="8174096" cy="1045543"/>
              </a:xfrm>
              <a:prstGeom prst="rect">
                <a:avLst/>
              </a:prstGeom>
              <a:blipFill>
                <a:blip r:embed="rId4"/>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7B019CD-01DA-C2A7-912E-5864B25DA680}"/>
              </a:ext>
            </a:extLst>
          </p:cNvPr>
          <p:cNvSpPr txBox="1"/>
          <p:nvPr/>
        </p:nvSpPr>
        <p:spPr>
          <a:xfrm>
            <a:off x="1905000" y="4857095"/>
            <a:ext cx="8810425" cy="461665"/>
          </a:xfrm>
          <a:prstGeom prst="rect">
            <a:avLst/>
          </a:prstGeom>
          <a:noFill/>
        </p:spPr>
        <p:txBody>
          <a:bodyPr wrap="none" rtlCol="0">
            <a:spAutoFit/>
          </a:bodyPr>
          <a:lstStyle/>
          <a:p>
            <a:r>
              <a:rPr lang="en-US" sz="2400" i="1" dirty="0"/>
              <a:t>Marginalize</a:t>
            </a:r>
            <a:r>
              <a:rPr lang="en-US" sz="2400" b="1" dirty="0"/>
              <a:t> </a:t>
            </a:r>
            <a:r>
              <a:rPr lang="en-US" sz="2400" dirty="0"/>
              <a:t>out a variable by summing over its possible values</a:t>
            </a:r>
            <a:endParaRPr lang="en-US" sz="2400" b="1" dirty="0"/>
          </a:p>
        </p:txBody>
      </p:sp>
      <p:sp>
        <p:nvSpPr>
          <p:cNvPr id="8" name="TextBox 7">
            <a:extLst>
              <a:ext uri="{FF2B5EF4-FFF2-40B4-BE49-F238E27FC236}">
                <a16:creationId xmlns:a16="http://schemas.microsoft.com/office/drawing/2014/main" id="{5A565C81-A263-A9CD-B610-C373E96630B9}"/>
              </a:ext>
            </a:extLst>
          </p:cNvPr>
          <p:cNvSpPr txBox="1"/>
          <p:nvPr/>
        </p:nvSpPr>
        <p:spPr>
          <a:xfrm>
            <a:off x="820420" y="1545543"/>
            <a:ext cx="10551160" cy="830997"/>
          </a:xfrm>
          <a:prstGeom prst="rect">
            <a:avLst/>
          </a:prstGeom>
          <a:noFill/>
        </p:spPr>
        <p:txBody>
          <a:bodyPr wrap="square" rtlCol="0">
            <a:spAutoFit/>
          </a:bodyPr>
          <a:lstStyle/>
          <a:p>
            <a:r>
              <a:rPr lang="en-US" sz="2400" dirty="0"/>
              <a:t>Joint probability is the product  of the conditional probability and the probability that the condition is true. </a:t>
            </a:r>
            <a:endParaRPr lang="en-US" sz="2400" b="1" dirty="0"/>
          </a:p>
        </p:txBody>
      </p:sp>
      <p:sp>
        <p:nvSpPr>
          <p:cNvPr id="9" name="TextBox 8">
            <a:extLst>
              <a:ext uri="{FF2B5EF4-FFF2-40B4-BE49-F238E27FC236}">
                <a16:creationId xmlns:a16="http://schemas.microsoft.com/office/drawing/2014/main" id="{81789E14-A1D2-2F60-7BA8-74E8E7CEFFED}"/>
              </a:ext>
            </a:extLst>
          </p:cNvPr>
          <p:cNvSpPr txBox="1"/>
          <p:nvPr/>
        </p:nvSpPr>
        <p:spPr>
          <a:xfrm>
            <a:off x="820420" y="3419137"/>
            <a:ext cx="10551160" cy="461665"/>
          </a:xfrm>
          <a:prstGeom prst="rect">
            <a:avLst/>
          </a:prstGeom>
          <a:noFill/>
        </p:spPr>
        <p:txBody>
          <a:bodyPr wrap="square" rtlCol="0">
            <a:spAutoFit/>
          </a:bodyPr>
          <a:lstStyle/>
          <a:p>
            <a:r>
              <a:rPr lang="en-US" sz="2400" dirty="0"/>
              <a:t>This extends to many variables with a chain rule.</a:t>
            </a:r>
            <a:endParaRPr lang="en-US" sz="2400" b="1" dirty="0"/>
          </a:p>
        </p:txBody>
      </p:sp>
    </p:spTree>
    <p:extLst>
      <p:ext uri="{BB962C8B-B14F-4D97-AF65-F5344CB8AC3E}">
        <p14:creationId xmlns:p14="http://schemas.microsoft.com/office/powerpoint/2010/main" val="372466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31C1D7-4F61-9E97-E52A-7B9952D86FDB}"/>
              </a:ext>
            </a:extLst>
          </p:cNvPr>
          <p:cNvSpPr>
            <a:spLocks noGrp="1"/>
          </p:cNvSpPr>
          <p:nvPr>
            <p:ph idx="1"/>
          </p:nvPr>
        </p:nvSpPr>
        <p:spPr>
          <a:xfrm>
            <a:off x="609600" y="4191000"/>
            <a:ext cx="10972800" cy="1600200"/>
          </a:xfrm>
        </p:spPr>
        <p:txBody>
          <a:bodyPr/>
          <a:lstStyle/>
          <a:p>
            <a:pPr marL="0" indent="0">
              <a:buNone/>
            </a:pPr>
            <a:r>
              <a:rPr lang="en-US" dirty="0"/>
              <a:t>From the joint probability table, you can always compute probabilities of subsets of variables or conditional probabilities with those variables. </a:t>
            </a:r>
          </a:p>
        </p:txBody>
      </p:sp>
      <p:graphicFrame>
        <p:nvGraphicFramePr>
          <p:cNvPr id="4" name="Table 3">
            <a:extLst>
              <a:ext uri="{FF2B5EF4-FFF2-40B4-BE49-F238E27FC236}">
                <a16:creationId xmlns:a16="http://schemas.microsoft.com/office/drawing/2014/main" id="{42C5363E-C4FE-30AD-D7D9-EDC89AD07C37}"/>
              </a:ext>
            </a:extLst>
          </p:cNvPr>
          <p:cNvGraphicFramePr>
            <a:graphicFrameLocks noGrp="1"/>
          </p:cNvGraphicFramePr>
          <p:nvPr>
            <p:extLst>
              <p:ext uri="{D42A27DB-BD31-4B8C-83A1-F6EECF244321}">
                <p14:modId xmlns:p14="http://schemas.microsoft.com/office/powerpoint/2010/main" val="3895413507"/>
              </p:ext>
            </p:extLst>
          </p:nvPr>
        </p:nvGraphicFramePr>
        <p:xfrm>
          <a:off x="2819400" y="1219200"/>
          <a:ext cx="5189221" cy="2743200"/>
        </p:xfrm>
        <a:graphic>
          <a:graphicData uri="http://schemas.openxmlformats.org/drawingml/2006/table">
            <a:tbl>
              <a:tblPr firstRow="1" bandRow="1">
                <a:tableStyleId>{5940675A-B579-460E-94D1-54222C63F5DA}</a:tableStyleId>
              </a:tblPr>
              <a:tblGrid>
                <a:gridCol w="2484579">
                  <a:extLst>
                    <a:ext uri="{9D8B030D-6E8A-4147-A177-3AD203B41FA5}">
                      <a16:colId xmlns:a16="http://schemas.microsoft.com/office/drawing/2014/main" val="3233403304"/>
                    </a:ext>
                  </a:extLst>
                </a:gridCol>
                <a:gridCol w="1632723">
                  <a:extLst>
                    <a:ext uri="{9D8B030D-6E8A-4147-A177-3AD203B41FA5}">
                      <a16:colId xmlns:a16="http://schemas.microsoft.com/office/drawing/2014/main" val="665395360"/>
                    </a:ext>
                  </a:extLst>
                </a:gridCol>
                <a:gridCol w="1071919">
                  <a:extLst>
                    <a:ext uri="{9D8B030D-6E8A-4147-A177-3AD203B41FA5}">
                      <a16:colId xmlns:a16="http://schemas.microsoft.com/office/drawing/2014/main" val="277735181"/>
                    </a:ext>
                  </a:extLst>
                </a:gridCol>
              </a:tblGrid>
              <a:tr h="914400">
                <a:tc>
                  <a:txBody>
                    <a:bodyPr/>
                    <a:lstStyle/>
                    <a:p>
                      <a:endParaRPr lang="en-US" sz="3200" dirty="0"/>
                    </a:p>
                  </a:txBody>
                  <a:tcPr anchor="ctr"/>
                </a:tc>
                <a:tc>
                  <a:txBody>
                    <a:bodyPr/>
                    <a:lstStyle/>
                    <a:p>
                      <a:r>
                        <a:rPr lang="en-US" sz="2800" dirty="0"/>
                        <a:t>Adult</a:t>
                      </a:r>
                    </a:p>
                  </a:txBody>
                  <a:tcPr anchor="ctr"/>
                </a:tc>
                <a:tc>
                  <a:txBody>
                    <a:bodyPr/>
                    <a:lstStyle/>
                    <a:p>
                      <a:r>
                        <a:rPr lang="en-US" sz="2800" dirty="0"/>
                        <a:t>Child</a:t>
                      </a:r>
                    </a:p>
                  </a:txBody>
                  <a:tcPr anchor="ctr"/>
                </a:tc>
                <a:extLst>
                  <a:ext uri="{0D108BD9-81ED-4DB2-BD59-A6C34878D82A}">
                    <a16:rowId xmlns:a16="http://schemas.microsoft.com/office/drawing/2014/main" val="3457227254"/>
                  </a:ext>
                </a:extLst>
              </a:tr>
              <a:tr h="914400">
                <a:tc>
                  <a:txBody>
                    <a:bodyPr/>
                    <a:lstStyle/>
                    <a:p>
                      <a:r>
                        <a:rPr lang="en-US" sz="3200" dirty="0"/>
                        <a:t>Bumblebee</a:t>
                      </a:r>
                    </a:p>
                  </a:txBody>
                  <a:tcPr anchor="ctr"/>
                </a:tc>
                <a:tc>
                  <a:txBody>
                    <a:bodyPr/>
                    <a:lstStyle/>
                    <a:p>
                      <a:r>
                        <a:rPr lang="en-US" sz="3200" dirty="0"/>
                        <a:t>0.2</a:t>
                      </a:r>
                    </a:p>
                  </a:txBody>
                  <a:tcPr anchor="ctr"/>
                </a:tc>
                <a:tc>
                  <a:txBody>
                    <a:bodyPr/>
                    <a:lstStyle/>
                    <a:p>
                      <a:r>
                        <a:rPr lang="en-US" sz="3200" dirty="0"/>
                        <a:t>0.2</a:t>
                      </a:r>
                    </a:p>
                  </a:txBody>
                  <a:tcPr anchor="ctr"/>
                </a:tc>
                <a:extLst>
                  <a:ext uri="{0D108BD9-81ED-4DB2-BD59-A6C34878D82A}">
                    <a16:rowId xmlns:a16="http://schemas.microsoft.com/office/drawing/2014/main" val="3344586881"/>
                  </a:ext>
                </a:extLst>
              </a:tr>
              <a:tr h="914400">
                <a:tc>
                  <a:txBody>
                    <a:bodyPr/>
                    <a:lstStyle/>
                    <a:p>
                      <a:r>
                        <a:rPr lang="en-US" sz="3200" dirty="0"/>
                        <a:t>Apocalypse</a:t>
                      </a:r>
                    </a:p>
                  </a:txBody>
                  <a:tcPr anchor="ctr"/>
                </a:tc>
                <a:tc>
                  <a:txBody>
                    <a:bodyPr/>
                    <a:lstStyle/>
                    <a:p>
                      <a:r>
                        <a:rPr lang="en-US" sz="3200" dirty="0"/>
                        <a:t>0.5</a:t>
                      </a:r>
                    </a:p>
                  </a:txBody>
                  <a:tcPr anchor="ctr"/>
                </a:tc>
                <a:tc>
                  <a:txBody>
                    <a:bodyPr/>
                    <a:lstStyle/>
                    <a:p>
                      <a:r>
                        <a:rPr lang="en-US" sz="3200" dirty="0"/>
                        <a:t>0.1</a:t>
                      </a:r>
                    </a:p>
                  </a:txBody>
                  <a:tcPr anchor="ctr"/>
                </a:tc>
                <a:extLst>
                  <a:ext uri="{0D108BD9-81ED-4DB2-BD59-A6C34878D82A}">
                    <a16:rowId xmlns:a16="http://schemas.microsoft.com/office/drawing/2014/main" val="4143758135"/>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5912E49-55C9-8A24-8E2A-43FB8FCC5E08}"/>
                  </a:ext>
                </a:extLst>
              </p:cNvPr>
              <p:cNvSpPr txBox="1"/>
              <p:nvPr/>
            </p:nvSpPr>
            <p:spPr>
              <a:xfrm>
                <a:off x="4523976" y="563880"/>
                <a:ext cx="291329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𝑃</m:t>
                      </m:r>
                      <m:r>
                        <a:rPr lang="en-US" sz="3200" i="1" dirty="0" smtClean="0">
                          <a:latin typeface="Cambria Math" panose="02040503050406030204" pitchFamily="18" charset="0"/>
                        </a:rPr>
                        <m:t>(</m:t>
                      </m:r>
                      <m:r>
                        <a:rPr lang="en-US" sz="3200" i="1" dirty="0" smtClean="0">
                          <a:latin typeface="Cambria Math" panose="02040503050406030204" pitchFamily="18" charset="0"/>
                        </a:rPr>
                        <m:t>𝑀𝑜𝑣𝑖𝑒</m:t>
                      </m:r>
                      <m:r>
                        <a:rPr lang="en-US" sz="3200" i="1" dirty="0" smtClean="0">
                          <a:latin typeface="Cambria Math" panose="02040503050406030204" pitchFamily="18" charset="0"/>
                        </a:rPr>
                        <m:t>, </m:t>
                      </m:r>
                      <m:r>
                        <a:rPr lang="en-US" sz="3200" i="1" dirty="0" smtClean="0">
                          <a:latin typeface="Cambria Math" panose="02040503050406030204" pitchFamily="18" charset="0"/>
                        </a:rPr>
                        <m:t>𝐴𝑔𝑒</m:t>
                      </m:r>
                      <m:r>
                        <a:rPr lang="en-US" sz="3200" i="1" dirty="0" smtClean="0">
                          <a:latin typeface="Cambria Math" panose="02040503050406030204" pitchFamily="18" charset="0"/>
                        </a:rPr>
                        <m:t>)</m:t>
                      </m:r>
                    </m:oMath>
                  </m:oMathPara>
                </a14:m>
                <a:endParaRPr lang="en-US" sz="3200" dirty="0"/>
              </a:p>
            </p:txBody>
          </p:sp>
        </mc:Choice>
        <mc:Fallback xmlns="">
          <p:sp>
            <p:nvSpPr>
              <p:cNvPr id="5" name="TextBox 4">
                <a:extLst>
                  <a:ext uri="{FF2B5EF4-FFF2-40B4-BE49-F238E27FC236}">
                    <a16:creationId xmlns:a16="http://schemas.microsoft.com/office/drawing/2014/main" id="{85912E49-55C9-8A24-8E2A-43FB8FCC5E08}"/>
                  </a:ext>
                </a:extLst>
              </p:cNvPr>
              <p:cNvSpPr txBox="1">
                <a:spLocks noRot="1" noChangeAspect="1" noMove="1" noResize="1" noEditPoints="1" noAdjustHandles="1" noChangeArrowheads="1" noChangeShapeType="1" noTextEdit="1"/>
              </p:cNvSpPr>
              <p:nvPr/>
            </p:nvSpPr>
            <p:spPr>
              <a:xfrm>
                <a:off x="4523976" y="563880"/>
                <a:ext cx="2913298"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69A7D14-B90E-3AAF-A48D-1F6D6764E88A}"/>
                  </a:ext>
                </a:extLst>
              </p:cNvPr>
              <p:cNvSpPr txBox="1"/>
              <p:nvPr/>
            </p:nvSpPr>
            <p:spPr>
              <a:xfrm>
                <a:off x="762000" y="6019800"/>
                <a:ext cx="23560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𝐴𝑑𝑢𝑙𝑡</m:t>
                          </m:r>
                        </m:e>
                      </m:d>
                      <m:r>
                        <a:rPr lang="en-US" b="0" i="1" smtClean="0">
                          <a:latin typeface="Cambria Math" panose="02040503050406030204" pitchFamily="18" charset="0"/>
                        </a:rPr>
                        <m:t>=0.2+0.5</m:t>
                      </m:r>
                    </m:oMath>
                  </m:oMathPara>
                </a14:m>
                <a:endParaRPr lang="en-US" dirty="0"/>
              </a:p>
            </p:txBody>
          </p:sp>
        </mc:Choice>
        <mc:Fallback xmlns="">
          <p:sp>
            <p:nvSpPr>
              <p:cNvPr id="6" name="TextBox 5">
                <a:extLst>
                  <a:ext uri="{FF2B5EF4-FFF2-40B4-BE49-F238E27FC236}">
                    <a16:creationId xmlns:a16="http://schemas.microsoft.com/office/drawing/2014/main" id="{A69A7D14-B90E-3AAF-A48D-1F6D6764E88A}"/>
                  </a:ext>
                </a:extLst>
              </p:cNvPr>
              <p:cNvSpPr txBox="1">
                <a:spLocks noRot="1" noChangeAspect="1" noMove="1" noResize="1" noEditPoints="1" noAdjustHandles="1" noChangeArrowheads="1" noChangeShapeType="1" noTextEdit="1"/>
              </p:cNvSpPr>
              <p:nvPr/>
            </p:nvSpPr>
            <p:spPr>
              <a:xfrm>
                <a:off x="762000" y="6019800"/>
                <a:ext cx="235603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8982B92-6DA1-8D10-42C5-C82EC9B5B474}"/>
                  </a:ext>
                </a:extLst>
              </p:cNvPr>
              <p:cNvSpPr txBox="1"/>
              <p:nvPr/>
            </p:nvSpPr>
            <p:spPr>
              <a:xfrm>
                <a:off x="3739970" y="6005796"/>
                <a:ext cx="29229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𝐵𝑢𝑚𝑏𝑙𝑒𝑏𝑒𝑒</m:t>
                          </m:r>
                        </m:e>
                      </m:d>
                      <m:r>
                        <a:rPr lang="en-US" b="0" i="1" smtClean="0">
                          <a:latin typeface="Cambria Math" panose="02040503050406030204" pitchFamily="18" charset="0"/>
                        </a:rPr>
                        <m:t>=0.2+0.2</m:t>
                      </m:r>
                    </m:oMath>
                  </m:oMathPara>
                </a14:m>
                <a:endParaRPr lang="en-US" dirty="0"/>
              </a:p>
            </p:txBody>
          </p:sp>
        </mc:Choice>
        <mc:Fallback xmlns="">
          <p:sp>
            <p:nvSpPr>
              <p:cNvPr id="7" name="TextBox 6">
                <a:extLst>
                  <a:ext uri="{FF2B5EF4-FFF2-40B4-BE49-F238E27FC236}">
                    <a16:creationId xmlns:a16="http://schemas.microsoft.com/office/drawing/2014/main" id="{F8982B92-6DA1-8D10-42C5-C82EC9B5B474}"/>
                  </a:ext>
                </a:extLst>
              </p:cNvPr>
              <p:cNvSpPr txBox="1">
                <a:spLocks noRot="1" noChangeAspect="1" noMove="1" noResize="1" noEditPoints="1" noAdjustHandles="1" noChangeArrowheads="1" noChangeShapeType="1" noTextEdit="1"/>
              </p:cNvSpPr>
              <p:nvPr/>
            </p:nvSpPr>
            <p:spPr>
              <a:xfrm>
                <a:off x="3739970" y="6005796"/>
                <a:ext cx="292291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BF1AF60-52C6-0FDC-A3CC-0A34B2798AC3}"/>
                  </a:ext>
                </a:extLst>
              </p:cNvPr>
              <p:cNvSpPr txBox="1"/>
              <p:nvPr/>
            </p:nvSpPr>
            <p:spPr>
              <a:xfrm>
                <a:off x="7162800" y="6048086"/>
                <a:ext cx="42911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𝐴𝑑𝑢𝑙𝑡</m:t>
                          </m:r>
                          <m:r>
                            <a:rPr lang="en-US" b="0" i="1" smtClean="0">
                              <a:latin typeface="Cambria Math" panose="02040503050406030204" pitchFamily="18" charset="0"/>
                            </a:rPr>
                            <m:t> | </m:t>
                          </m:r>
                          <m:r>
                            <a:rPr lang="en-US" b="0" i="1" smtClean="0">
                              <a:latin typeface="Cambria Math" panose="02040503050406030204" pitchFamily="18" charset="0"/>
                            </a:rPr>
                            <m:t>𝐵𝑢𝑚𝑏𝑙𝑒𝑏𝑒𝑒</m:t>
                          </m:r>
                        </m:e>
                      </m:d>
                      <m:r>
                        <a:rPr lang="en-US" b="0" i="1" smtClean="0">
                          <a:latin typeface="Cambria Math" panose="02040503050406030204" pitchFamily="18" charset="0"/>
                        </a:rPr>
                        <m:t>=0.2/(0.2+0.2)</m:t>
                      </m:r>
                    </m:oMath>
                  </m:oMathPara>
                </a14:m>
                <a:endParaRPr lang="en-US" dirty="0"/>
              </a:p>
            </p:txBody>
          </p:sp>
        </mc:Choice>
        <mc:Fallback xmlns="">
          <p:sp>
            <p:nvSpPr>
              <p:cNvPr id="8" name="TextBox 7">
                <a:extLst>
                  <a:ext uri="{FF2B5EF4-FFF2-40B4-BE49-F238E27FC236}">
                    <a16:creationId xmlns:a16="http://schemas.microsoft.com/office/drawing/2014/main" id="{4BF1AF60-52C6-0FDC-A3CC-0A34B2798AC3}"/>
                  </a:ext>
                </a:extLst>
              </p:cNvPr>
              <p:cNvSpPr txBox="1">
                <a:spLocks noRot="1" noChangeAspect="1" noMove="1" noResize="1" noEditPoints="1" noAdjustHandles="1" noChangeArrowheads="1" noChangeShapeType="1" noTextEdit="1"/>
              </p:cNvSpPr>
              <p:nvPr/>
            </p:nvSpPr>
            <p:spPr>
              <a:xfrm>
                <a:off x="7162800" y="6048086"/>
                <a:ext cx="4291111" cy="369332"/>
              </a:xfrm>
              <a:prstGeom prst="rect">
                <a:avLst/>
              </a:prstGeom>
              <a:blipFill>
                <a:blip r:embed="rId5"/>
                <a:stretch>
                  <a:fillRect b="-14754"/>
                </a:stretch>
              </a:blipFill>
            </p:spPr>
            <p:txBody>
              <a:bodyPr/>
              <a:lstStyle/>
              <a:p>
                <a:r>
                  <a:rPr lang="en-US">
                    <a:noFill/>
                  </a:rPr>
                  <a:t> </a:t>
                </a:r>
              </a:p>
            </p:txBody>
          </p:sp>
        </mc:Fallback>
      </mc:AlternateContent>
    </p:spTree>
    <p:extLst>
      <p:ext uri="{BB962C8B-B14F-4D97-AF65-F5344CB8AC3E}">
        <p14:creationId xmlns:p14="http://schemas.microsoft.com/office/powerpoint/2010/main" val="3187840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A3A34-C9FE-18A9-D1CD-035E6A7F0DFE}"/>
              </a:ext>
            </a:extLst>
          </p:cNvPr>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DB7B336-7CA9-E9F7-D85E-532760AF22ED}"/>
                  </a:ext>
                </a:extLst>
              </p:cNvPr>
              <p:cNvSpPr txBox="1"/>
              <p:nvPr/>
            </p:nvSpPr>
            <p:spPr>
              <a:xfrm>
                <a:off x="4159512" y="2936849"/>
                <a:ext cx="324191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e>
                      </m:d>
                      <m:r>
                        <a:rPr lang="en-US" sz="2800" b="0" i="1" smtClean="0">
                          <a:latin typeface="Cambria Math" panose="02040503050406030204" pitchFamily="18" charset="0"/>
                        </a:rPr>
                        <m:t>=</m:t>
                      </m:r>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e>
                      </m:d>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𝐵</m:t>
                          </m:r>
                        </m:e>
                      </m:d>
                    </m:oMath>
                  </m:oMathPara>
                </a14:m>
                <a:endParaRPr lang="en-US" sz="2800" dirty="0"/>
              </a:p>
            </p:txBody>
          </p:sp>
        </mc:Choice>
        <mc:Fallback xmlns="">
          <p:sp>
            <p:nvSpPr>
              <p:cNvPr id="4" name="TextBox 3">
                <a:extLst>
                  <a:ext uri="{FF2B5EF4-FFF2-40B4-BE49-F238E27FC236}">
                    <a16:creationId xmlns:a16="http://schemas.microsoft.com/office/drawing/2014/main" id="{6DB7B336-7CA9-E9F7-D85E-532760AF22ED}"/>
                  </a:ext>
                </a:extLst>
              </p:cNvPr>
              <p:cNvSpPr txBox="1">
                <a:spLocks noRot="1" noChangeAspect="1" noMove="1" noResize="1" noEditPoints="1" noAdjustHandles="1" noChangeArrowheads="1" noChangeShapeType="1" noTextEdit="1"/>
              </p:cNvSpPr>
              <p:nvPr/>
            </p:nvSpPr>
            <p:spPr>
              <a:xfrm>
                <a:off x="4159512" y="2936849"/>
                <a:ext cx="3241913" cy="43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D5EB6D2-64B5-2C87-8D7A-9C13688A9066}"/>
                  </a:ext>
                </a:extLst>
              </p:cNvPr>
              <p:cNvSpPr txBox="1"/>
              <p:nvPr/>
            </p:nvSpPr>
            <p:spPr>
              <a:xfrm>
                <a:off x="4235712" y="3701307"/>
                <a:ext cx="5405454" cy="430887"/>
              </a:xfrm>
              <a:prstGeom prst="rect">
                <a:avLst/>
              </a:prstGeom>
              <a:noFill/>
            </p:spPr>
            <p:txBody>
              <a:bodyPr wrap="none" lIns="0" tIns="0" rIns="0" bIns="0" rtlCol="0">
                <a:spAutoFit/>
              </a:bodyPr>
              <a:lstStyle/>
              <a:p>
                <a14:m>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e>
                      <m:e>
                        <m:r>
                          <a:rPr lang="en-US" sz="2800" b="0" i="1" smtClean="0">
                            <a:latin typeface="Cambria Math" panose="02040503050406030204" pitchFamily="18" charset="0"/>
                          </a:rPr>
                          <m:t>𝐵</m:t>
                        </m:r>
                      </m:e>
                    </m:d>
                    <m:r>
                      <a:rPr lang="en-US" sz="2800" b="0" i="1" smtClean="0">
                        <a:latin typeface="Cambria Math" panose="02040503050406030204" pitchFamily="18" charset="0"/>
                      </a:rPr>
                      <m:t>=</m:t>
                    </m:r>
                    <m:r>
                      <a:rPr lang="en-US" sz="2800" b="0" i="1" smtClean="0">
                        <a:latin typeface="Cambria Math" panose="02040503050406030204" pitchFamily="18" charset="0"/>
                      </a:rPr>
                      <m:t>𝑃</m:t>
                    </m:r>
                    <m:r>
                      <a:rPr lang="en-US" sz="2800" b="0" i="1" smtClean="0">
                        <a:latin typeface="Cambria Math" panose="02040503050406030204" pitchFamily="18" charset="0"/>
                      </a:rPr>
                      <m:t>(</m:t>
                    </m:r>
                    <m:r>
                      <a:rPr lang="en-US" sz="2800" b="0" i="1" smtClean="0">
                        <a:latin typeface="Cambria Math" panose="02040503050406030204" pitchFamily="18" charset="0"/>
                      </a:rPr>
                      <m:t>𝐴</m:t>
                    </m:r>
                    <m:r>
                      <a:rPr lang="en-US" sz="2800" b="0" i="1" smtClean="0">
                        <a:latin typeface="Cambria Math" panose="02040503050406030204" pitchFamily="18" charset="0"/>
                      </a:rPr>
                      <m:t>)</m:t>
                    </m:r>
                  </m:oMath>
                </a14:m>
                <a:r>
                  <a:rPr lang="en-US" sz="2800" dirty="0"/>
                  <a:t>,      </a:t>
                </a:r>
                <a14:m>
                  <m:oMath xmlns:m="http://schemas.openxmlformats.org/officeDocument/2006/math">
                    <m:r>
                      <a:rPr lang="en-US" sz="2800" i="1">
                        <a:latin typeface="Cambria Math" panose="02040503050406030204" pitchFamily="18" charset="0"/>
                      </a:rPr>
                      <m:t>𝑃</m:t>
                    </m:r>
                    <m:d>
                      <m:dPr>
                        <m:ctrlPr>
                          <a:rPr lang="en-US" sz="2800" i="1">
                            <a:latin typeface="Cambria Math" panose="02040503050406030204" pitchFamily="18" charset="0"/>
                          </a:rPr>
                        </m:ctrlPr>
                      </m:dPr>
                      <m:e>
                        <m:r>
                          <a:rPr lang="en-US" sz="2800" i="1">
                            <a:latin typeface="Cambria Math" panose="02040503050406030204" pitchFamily="18" charset="0"/>
                          </a:rPr>
                          <m:t>𝐵</m:t>
                        </m:r>
                      </m:e>
                      <m:e>
                        <m:r>
                          <a:rPr lang="en-US" sz="2800" i="1">
                            <a:latin typeface="Cambria Math" panose="02040503050406030204" pitchFamily="18" charset="0"/>
                          </a:rPr>
                          <m:t>𝐴</m:t>
                        </m:r>
                      </m:e>
                    </m:d>
                    <m:r>
                      <a:rPr lang="en-US" sz="2800" i="1">
                        <a:latin typeface="Cambria Math" panose="02040503050406030204" pitchFamily="18" charset="0"/>
                      </a:rPr>
                      <m:t>=</m:t>
                    </m:r>
                    <m:r>
                      <a:rPr lang="en-US" sz="2800" i="1">
                        <a:latin typeface="Cambria Math" panose="02040503050406030204" pitchFamily="18" charset="0"/>
                      </a:rPr>
                      <m:t>𝑃</m:t>
                    </m:r>
                    <m:r>
                      <a:rPr lang="en-US" sz="2800" i="1">
                        <a:latin typeface="Cambria Math" panose="02040503050406030204" pitchFamily="18" charset="0"/>
                      </a:rPr>
                      <m:t>(</m:t>
                    </m:r>
                    <m:r>
                      <a:rPr lang="en-US" sz="2800" i="1">
                        <a:latin typeface="Cambria Math" panose="02040503050406030204" pitchFamily="18" charset="0"/>
                      </a:rPr>
                      <m:t>𝐵</m:t>
                    </m:r>
                    <m:r>
                      <a:rPr lang="en-US" sz="2800" i="1">
                        <a:latin typeface="Cambria Math" panose="02040503050406030204" pitchFamily="18" charset="0"/>
                      </a:rPr>
                      <m:t>)</m:t>
                    </m:r>
                  </m:oMath>
                </a14:m>
                <a:endParaRPr lang="en-US" sz="2800" dirty="0"/>
              </a:p>
            </p:txBody>
          </p:sp>
        </mc:Choice>
        <mc:Fallback xmlns="">
          <p:sp>
            <p:nvSpPr>
              <p:cNvPr id="5" name="TextBox 4">
                <a:extLst>
                  <a:ext uri="{FF2B5EF4-FFF2-40B4-BE49-F238E27FC236}">
                    <a16:creationId xmlns:a16="http://schemas.microsoft.com/office/drawing/2014/main" id="{FD5EB6D2-64B5-2C87-8D7A-9C13688A9066}"/>
                  </a:ext>
                </a:extLst>
              </p:cNvPr>
              <p:cNvSpPr txBox="1">
                <a:spLocks noRot="1" noChangeAspect="1" noMove="1" noResize="1" noEditPoints="1" noAdjustHandles="1" noChangeArrowheads="1" noChangeShapeType="1" noTextEdit="1"/>
              </p:cNvSpPr>
              <p:nvPr/>
            </p:nvSpPr>
            <p:spPr>
              <a:xfrm>
                <a:off x="4235712" y="3701307"/>
                <a:ext cx="5405454" cy="430887"/>
              </a:xfrm>
              <a:prstGeom prst="rect">
                <a:avLst/>
              </a:prstGeom>
              <a:blipFill>
                <a:blip r:embed="rId3"/>
                <a:stretch>
                  <a:fillRect t="-25352" b="-4929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75F3F7AC-47FE-B000-6C17-7E9F5A01B0DF}"/>
              </a:ext>
            </a:extLst>
          </p:cNvPr>
          <p:cNvSpPr txBox="1"/>
          <p:nvPr/>
        </p:nvSpPr>
        <p:spPr>
          <a:xfrm>
            <a:off x="848888" y="1672887"/>
            <a:ext cx="5841086" cy="523220"/>
          </a:xfrm>
          <a:prstGeom prst="rect">
            <a:avLst/>
          </a:prstGeom>
          <a:noFill/>
        </p:spPr>
        <p:txBody>
          <a:bodyPr wrap="none" rtlCol="0">
            <a:spAutoFit/>
          </a:bodyPr>
          <a:lstStyle/>
          <a:p>
            <a:r>
              <a:rPr lang="en-US" sz="2800" dirty="0"/>
              <a:t>A is independent of B if (and only if)</a:t>
            </a:r>
          </a:p>
        </p:txBody>
      </p:sp>
    </p:spTree>
    <p:extLst>
      <p:ext uri="{BB962C8B-B14F-4D97-AF65-F5344CB8AC3E}">
        <p14:creationId xmlns:p14="http://schemas.microsoft.com/office/powerpoint/2010/main" val="2718860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A3A34-C9FE-18A9-D1CD-035E6A7F0DFE}"/>
              </a:ext>
            </a:extLst>
          </p:cNvPr>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DB7B336-7CA9-E9F7-D85E-532760AF22ED}"/>
                  </a:ext>
                </a:extLst>
              </p:cNvPr>
              <p:cNvSpPr txBox="1"/>
              <p:nvPr/>
            </p:nvSpPr>
            <p:spPr>
              <a:xfrm>
                <a:off x="4159512" y="2936849"/>
                <a:ext cx="427508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𝐶</m:t>
                          </m:r>
                        </m:e>
                      </m:d>
                      <m:r>
                        <a:rPr lang="en-US" sz="2800" b="0" i="1" smtClean="0">
                          <a:latin typeface="Cambria Math" panose="02040503050406030204" pitchFamily="18" charset="0"/>
                        </a:rPr>
                        <m:t>=</m:t>
                      </m:r>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𝐶</m:t>
                          </m:r>
                        </m:e>
                      </m:d>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𝐶</m:t>
                          </m:r>
                        </m:e>
                      </m:d>
                    </m:oMath>
                  </m:oMathPara>
                </a14:m>
                <a:endParaRPr lang="en-US" sz="2800" dirty="0"/>
              </a:p>
            </p:txBody>
          </p:sp>
        </mc:Choice>
        <mc:Fallback xmlns="">
          <p:sp>
            <p:nvSpPr>
              <p:cNvPr id="4" name="TextBox 3">
                <a:extLst>
                  <a:ext uri="{FF2B5EF4-FFF2-40B4-BE49-F238E27FC236}">
                    <a16:creationId xmlns:a16="http://schemas.microsoft.com/office/drawing/2014/main" id="{6DB7B336-7CA9-E9F7-D85E-532760AF22ED}"/>
                  </a:ext>
                </a:extLst>
              </p:cNvPr>
              <p:cNvSpPr txBox="1">
                <a:spLocks noRot="1" noChangeAspect="1" noMove="1" noResize="1" noEditPoints="1" noAdjustHandles="1" noChangeArrowheads="1" noChangeShapeType="1" noTextEdit="1"/>
              </p:cNvSpPr>
              <p:nvPr/>
            </p:nvSpPr>
            <p:spPr>
              <a:xfrm>
                <a:off x="4159512" y="2936849"/>
                <a:ext cx="4275081" cy="430887"/>
              </a:xfrm>
              <a:prstGeom prst="rect">
                <a:avLst/>
              </a:prstGeom>
              <a:blipFill>
                <a:blip r:embed="rId2"/>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75F3F7AC-47FE-B000-6C17-7E9F5A01B0DF}"/>
              </a:ext>
            </a:extLst>
          </p:cNvPr>
          <p:cNvSpPr txBox="1"/>
          <p:nvPr/>
        </p:nvSpPr>
        <p:spPr>
          <a:xfrm>
            <a:off x="848888" y="1672887"/>
            <a:ext cx="9242658" cy="523220"/>
          </a:xfrm>
          <a:prstGeom prst="rect">
            <a:avLst/>
          </a:prstGeom>
          <a:noFill/>
        </p:spPr>
        <p:txBody>
          <a:bodyPr wrap="none" rtlCol="0">
            <a:spAutoFit/>
          </a:bodyPr>
          <a:lstStyle/>
          <a:p>
            <a:r>
              <a:rPr lang="en-US" sz="2800" dirty="0"/>
              <a:t>A and B are conditionally independent of C if (and only if)</a:t>
            </a:r>
          </a:p>
        </p:txBody>
      </p:sp>
    </p:spTree>
    <p:extLst>
      <p:ext uri="{BB962C8B-B14F-4D97-AF65-F5344CB8AC3E}">
        <p14:creationId xmlns:p14="http://schemas.microsoft.com/office/powerpoint/2010/main" val="715857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54913-6591-3713-0168-2A52BA6FC4DD}"/>
              </a:ext>
            </a:extLst>
          </p:cNvPr>
          <p:cNvSpPr>
            <a:spLocks noGrp="1"/>
          </p:cNvSpPr>
          <p:nvPr>
            <p:ph type="title"/>
          </p:nvPr>
        </p:nvSpPr>
        <p:spPr/>
        <p:txBody>
          <a:bodyPr/>
          <a:lstStyle/>
          <a:p>
            <a:r>
              <a:rPr lang="en-US" dirty="0"/>
              <a:t>Estimate a discrete probability function by counting</a:t>
            </a:r>
          </a:p>
        </p:txBody>
      </p:sp>
      <p:graphicFrame>
        <p:nvGraphicFramePr>
          <p:cNvPr id="5" name="Table 4">
            <a:extLst>
              <a:ext uri="{FF2B5EF4-FFF2-40B4-BE49-F238E27FC236}">
                <a16:creationId xmlns:a16="http://schemas.microsoft.com/office/drawing/2014/main" id="{7DB7950B-13F4-B305-E95D-F943696F4EBF}"/>
              </a:ext>
            </a:extLst>
          </p:cNvPr>
          <p:cNvGraphicFramePr>
            <a:graphicFrameLocks noGrp="1"/>
          </p:cNvGraphicFramePr>
          <p:nvPr>
            <p:extLst>
              <p:ext uri="{D42A27DB-BD31-4B8C-83A1-F6EECF244321}">
                <p14:modId xmlns:p14="http://schemas.microsoft.com/office/powerpoint/2010/main" val="2420080187"/>
              </p:ext>
            </p:extLst>
          </p:nvPr>
        </p:nvGraphicFramePr>
        <p:xfrm>
          <a:off x="590006" y="1524000"/>
          <a:ext cx="1752600" cy="4724400"/>
        </p:xfrm>
        <a:graphic>
          <a:graphicData uri="http://schemas.openxmlformats.org/drawingml/2006/table">
            <a:tbl>
              <a:tblPr firstRow="1" bandRow="1">
                <a:tableStyleId>{5940675A-B579-460E-94D1-54222C63F5DA}</a:tableStyleId>
              </a:tblPr>
              <a:tblGrid>
                <a:gridCol w="876300">
                  <a:extLst>
                    <a:ext uri="{9D8B030D-6E8A-4147-A177-3AD203B41FA5}">
                      <a16:colId xmlns:a16="http://schemas.microsoft.com/office/drawing/2014/main" val="778515414"/>
                    </a:ext>
                  </a:extLst>
                </a:gridCol>
                <a:gridCol w="876300">
                  <a:extLst>
                    <a:ext uri="{9D8B030D-6E8A-4147-A177-3AD203B41FA5}">
                      <a16:colId xmlns:a16="http://schemas.microsoft.com/office/drawing/2014/main" val="1492967180"/>
                    </a:ext>
                  </a:extLst>
                </a:gridCol>
              </a:tblGrid>
              <a:tr h="590550">
                <a:tc>
                  <a:txBody>
                    <a:bodyPr/>
                    <a:lstStyle/>
                    <a:p>
                      <a:pPr algn="ctr"/>
                      <a:r>
                        <a:rPr lang="en-US" dirty="0"/>
                        <a:t>Movie</a:t>
                      </a:r>
                    </a:p>
                  </a:txBody>
                  <a:tcPr anchor="ctr"/>
                </a:tc>
                <a:tc>
                  <a:txBody>
                    <a:bodyPr/>
                    <a:lstStyle/>
                    <a:p>
                      <a:pPr algn="ctr"/>
                      <a:r>
                        <a:rPr lang="en-US" dirty="0"/>
                        <a:t>Age</a:t>
                      </a:r>
                    </a:p>
                  </a:txBody>
                  <a:tcPr anchor="ctr"/>
                </a:tc>
                <a:extLst>
                  <a:ext uri="{0D108BD9-81ED-4DB2-BD59-A6C34878D82A}">
                    <a16:rowId xmlns:a16="http://schemas.microsoft.com/office/drawing/2014/main" val="1421525404"/>
                  </a:ext>
                </a:extLst>
              </a:tr>
              <a:tr h="590550">
                <a:tc>
                  <a:txBody>
                    <a:bodyPr/>
                    <a:lstStyle/>
                    <a:p>
                      <a:pPr algn="ctr"/>
                      <a:r>
                        <a:rPr lang="en-US" dirty="0"/>
                        <a:t>B</a:t>
                      </a:r>
                    </a:p>
                  </a:txBody>
                  <a:tcPr anchor="ctr"/>
                </a:tc>
                <a:tc>
                  <a:txBody>
                    <a:bodyPr/>
                    <a:lstStyle/>
                    <a:p>
                      <a:pPr algn="ctr"/>
                      <a:r>
                        <a:rPr lang="en-US" dirty="0"/>
                        <a:t>C</a:t>
                      </a:r>
                    </a:p>
                  </a:txBody>
                  <a:tcPr anchor="ctr"/>
                </a:tc>
                <a:extLst>
                  <a:ext uri="{0D108BD9-81ED-4DB2-BD59-A6C34878D82A}">
                    <a16:rowId xmlns:a16="http://schemas.microsoft.com/office/drawing/2014/main" val="416028226"/>
                  </a:ext>
                </a:extLst>
              </a:tr>
              <a:tr h="590550">
                <a:tc>
                  <a:txBody>
                    <a:bodyPr/>
                    <a:lstStyle/>
                    <a:p>
                      <a:pPr algn="ctr"/>
                      <a:r>
                        <a:rPr lang="en-US" dirty="0"/>
                        <a:t>B</a:t>
                      </a:r>
                    </a:p>
                  </a:txBody>
                  <a:tcPr anchor="ctr"/>
                </a:tc>
                <a:tc>
                  <a:txBody>
                    <a:bodyPr/>
                    <a:lstStyle/>
                    <a:p>
                      <a:pPr algn="ctr"/>
                      <a:r>
                        <a:rPr lang="en-US" dirty="0"/>
                        <a:t>A</a:t>
                      </a:r>
                    </a:p>
                  </a:txBody>
                  <a:tcPr anchor="ctr"/>
                </a:tc>
                <a:extLst>
                  <a:ext uri="{0D108BD9-81ED-4DB2-BD59-A6C34878D82A}">
                    <a16:rowId xmlns:a16="http://schemas.microsoft.com/office/drawing/2014/main" val="164671427"/>
                  </a:ext>
                </a:extLst>
              </a:tr>
              <a:tr h="590550">
                <a:tc>
                  <a:txBody>
                    <a:bodyPr/>
                    <a:lstStyle/>
                    <a:p>
                      <a:pPr algn="ctr"/>
                      <a:r>
                        <a:rPr lang="en-US" dirty="0"/>
                        <a:t>A</a:t>
                      </a:r>
                    </a:p>
                  </a:txBody>
                  <a:tcPr anchor="ctr"/>
                </a:tc>
                <a:tc>
                  <a:txBody>
                    <a:bodyPr/>
                    <a:lstStyle/>
                    <a:p>
                      <a:pPr algn="ctr"/>
                      <a:r>
                        <a:rPr lang="en-US" dirty="0"/>
                        <a:t>A</a:t>
                      </a:r>
                    </a:p>
                  </a:txBody>
                  <a:tcPr anchor="ctr"/>
                </a:tc>
                <a:extLst>
                  <a:ext uri="{0D108BD9-81ED-4DB2-BD59-A6C34878D82A}">
                    <a16:rowId xmlns:a16="http://schemas.microsoft.com/office/drawing/2014/main" val="900677595"/>
                  </a:ext>
                </a:extLst>
              </a:tr>
              <a:tr h="590550">
                <a:tc>
                  <a:txBody>
                    <a:bodyPr/>
                    <a:lstStyle/>
                    <a:p>
                      <a:pPr algn="ctr"/>
                      <a:r>
                        <a:rPr lang="en-US" dirty="0"/>
                        <a:t>A</a:t>
                      </a:r>
                    </a:p>
                  </a:txBody>
                  <a:tcPr anchor="ctr"/>
                </a:tc>
                <a:tc>
                  <a:txBody>
                    <a:bodyPr/>
                    <a:lstStyle/>
                    <a:p>
                      <a:pPr algn="ctr"/>
                      <a:r>
                        <a:rPr lang="en-US" dirty="0"/>
                        <a:t>A</a:t>
                      </a:r>
                    </a:p>
                  </a:txBody>
                  <a:tcPr anchor="ctr"/>
                </a:tc>
                <a:extLst>
                  <a:ext uri="{0D108BD9-81ED-4DB2-BD59-A6C34878D82A}">
                    <a16:rowId xmlns:a16="http://schemas.microsoft.com/office/drawing/2014/main" val="2900962337"/>
                  </a:ext>
                </a:extLst>
              </a:tr>
              <a:tr h="590550">
                <a:tc>
                  <a:txBody>
                    <a:bodyPr/>
                    <a:lstStyle/>
                    <a:p>
                      <a:pPr algn="ctr"/>
                      <a:r>
                        <a:rPr lang="en-US" dirty="0"/>
                        <a:t>B</a:t>
                      </a:r>
                    </a:p>
                  </a:txBody>
                  <a:tcPr anchor="ctr"/>
                </a:tc>
                <a:tc>
                  <a:txBody>
                    <a:bodyPr/>
                    <a:lstStyle/>
                    <a:p>
                      <a:pPr algn="ctr"/>
                      <a:r>
                        <a:rPr lang="en-US" dirty="0"/>
                        <a:t>A</a:t>
                      </a:r>
                    </a:p>
                  </a:txBody>
                  <a:tcPr anchor="ctr"/>
                </a:tc>
                <a:extLst>
                  <a:ext uri="{0D108BD9-81ED-4DB2-BD59-A6C34878D82A}">
                    <a16:rowId xmlns:a16="http://schemas.microsoft.com/office/drawing/2014/main" val="3850922312"/>
                  </a:ext>
                </a:extLst>
              </a:tr>
              <a:tr h="590550">
                <a:tc>
                  <a:txBody>
                    <a:bodyPr/>
                    <a:lstStyle/>
                    <a:p>
                      <a:pPr algn="ctr"/>
                      <a:r>
                        <a:rPr lang="en-US" dirty="0"/>
                        <a:t>A</a:t>
                      </a:r>
                    </a:p>
                  </a:txBody>
                  <a:tcPr anchor="ctr"/>
                </a:tc>
                <a:tc>
                  <a:txBody>
                    <a:bodyPr/>
                    <a:lstStyle/>
                    <a:p>
                      <a:pPr algn="ctr"/>
                      <a:r>
                        <a:rPr lang="en-US" dirty="0"/>
                        <a:t>A</a:t>
                      </a:r>
                    </a:p>
                  </a:txBody>
                  <a:tcPr anchor="ctr"/>
                </a:tc>
                <a:extLst>
                  <a:ext uri="{0D108BD9-81ED-4DB2-BD59-A6C34878D82A}">
                    <a16:rowId xmlns:a16="http://schemas.microsoft.com/office/drawing/2014/main" val="2186867969"/>
                  </a:ext>
                </a:extLst>
              </a:tr>
              <a:tr h="590550">
                <a:tc gridSpan="2">
                  <a:txBody>
                    <a:bodyPr/>
                    <a:lstStyle/>
                    <a:p>
                      <a:pPr algn="ctr"/>
                      <a:r>
                        <a:rPr lang="en-US" dirty="0"/>
                        <a:t>…</a:t>
                      </a:r>
                    </a:p>
                  </a:txBody>
                  <a:tcPr anchor="ctr"/>
                </a:tc>
                <a:tc hMerge="1">
                  <a:txBody>
                    <a:bodyPr/>
                    <a:lstStyle/>
                    <a:p>
                      <a:pPr algn="ctr"/>
                      <a:endParaRPr lang="en-US" dirty="0"/>
                    </a:p>
                  </a:txBody>
                  <a:tcPr anchor="ctr"/>
                </a:tc>
                <a:extLst>
                  <a:ext uri="{0D108BD9-81ED-4DB2-BD59-A6C34878D82A}">
                    <a16:rowId xmlns:a16="http://schemas.microsoft.com/office/drawing/2014/main" val="2395226736"/>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0D8FA9D-16CF-2FCE-526E-F38082901C24}"/>
                  </a:ext>
                </a:extLst>
              </p:cNvPr>
              <p:cNvSpPr txBox="1"/>
              <p:nvPr/>
            </p:nvSpPr>
            <p:spPr>
              <a:xfrm>
                <a:off x="2971800" y="2133600"/>
                <a:ext cx="7013074" cy="14936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𝑃</m:t>
                      </m:r>
                      <m:d>
                        <m:dPr>
                          <m:ctrlPr>
                            <a:rPr lang="en-US" sz="4000" b="0" i="1" smtClean="0">
                              <a:latin typeface="Cambria Math" panose="02040503050406030204" pitchFamily="18" charset="0"/>
                            </a:rPr>
                          </m:ctrlPr>
                        </m:dPr>
                        <m:e>
                          <m:r>
                            <a:rPr lang="en-US" sz="4000" b="0" i="1" smtClean="0">
                              <a:latin typeface="Cambria Math" panose="02040503050406030204" pitchFamily="18" charset="0"/>
                            </a:rPr>
                            <m:t>𝑀</m:t>
                          </m:r>
                          <m:r>
                            <a:rPr lang="en-US" sz="4000" b="0" i="1" smtClean="0">
                              <a:latin typeface="Cambria Math" panose="02040503050406030204" pitchFamily="18" charset="0"/>
                            </a:rPr>
                            <m:t>=</m:t>
                          </m:r>
                          <m:r>
                            <a:rPr lang="en-US" sz="4000" b="0" i="1" smtClean="0">
                              <a:latin typeface="Cambria Math" panose="02040503050406030204" pitchFamily="18" charset="0"/>
                            </a:rPr>
                            <m:t>𝐵</m:t>
                          </m:r>
                        </m:e>
                      </m:d>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m:t>
                          </m:r>
                          <m:r>
                            <a:rPr lang="en-US" sz="4000" b="0" i="1" smtClean="0">
                              <a:latin typeface="Cambria Math" panose="02040503050406030204" pitchFamily="18" charset="0"/>
                            </a:rPr>
                            <m:t>𝑁</m:t>
                          </m:r>
                          <m:r>
                            <a:rPr lang="en-US" sz="4000" b="0" i="1" smtClean="0">
                              <a:latin typeface="Cambria Math" panose="02040503050406030204" pitchFamily="18" charset="0"/>
                            </a:rPr>
                            <m:t>|</m:t>
                          </m:r>
                        </m:den>
                      </m:f>
                      <m:nary>
                        <m:naryPr>
                          <m:chr m:val="∑"/>
                          <m:supHide m:val="on"/>
                          <m:ctrlPr>
                            <a:rPr lang="en-US" sz="4000" i="1">
                              <a:latin typeface="Cambria Math" panose="02040503050406030204" pitchFamily="18" charset="0"/>
                            </a:rPr>
                          </m:ctrlPr>
                        </m:naryPr>
                        <m:sub>
                          <m:r>
                            <a:rPr lang="en-US" sz="4000" b="0" i="1" smtClean="0">
                              <a:latin typeface="Cambria Math" panose="02040503050406030204" pitchFamily="18" charset="0"/>
                            </a:rPr>
                            <m:t>𝑛</m:t>
                          </m:r>
                        </m:sub>
                        <m:sup/>
                        <m:e>
                          <m:r>
                            <a:rPr lang="en-US" sz="4000" i="1">
                              <a:latin typeface="Cambria Math" panose="02040503050406030204" pitchFamily="18" charset="0"/>
                            </a:rPr>
                            <m:t>𝛿</m:t>
                          </m:r>
                          <m:d>
                            <m:dPr>
                              <m:ctrlPr>
                                <a:rPr lang="en-US" sz="4000" i="1">
                                  <a:latin typeface="Cambria Math" panose="02040503050406030204" pitchFamily="18" charset="0"/>
                                </a:rPr>
                              </m:ctrlPr>
                            </m:dPr>
                            <m:e>
                              <m:sSub>
                                <m:sSubPr>
                                  <m:ctrlPr>
                                    <a:rPr lang="en-US" sz="4000" i="1">
                                      <a:latin typeface="Cambria Math" panose="02040503050406030204" pitchFamily="18" charset="0"/>
                                    </a:rPr>
                                  </m:ctrlPr>
                                </m:sSubPr>
                                <m:e>
                                  <m:r>
                                    <a:rPr lang="en-US" sz="4000" b="0" i="1" smtClean="0">
                                      <a:latin typeface="Cambria Math" panose="02040503050406030204" pitchFamily="18" charset="0"/>
                                    </a:rPr>
                                    <m:t>𝑀</m:t>
                                  </m:r>
                                </m:e>
                                <m:sub>
                                  <m:r>
                                    <a:rPr lang="en-US" sz="4000" b="0" i="1" smtClean="0">
                                      <a:latin typeface="Cambria Math" panose="02040503050406030204" pitchFamily="18" charset="0"/>
                                    </a:rPr>
                                    <m:t>𝑛</m:t>
                                  </m:r>
                                </m:sub>
                              </m:sSub>
                              <m:r>
                                <a:rPr lang="en-US" sz="4000" i="1">
                                  <a:latin typeface="Cambria Math" panose="02040503050406030204" pitchFamily="18" charset="0"/>
                                </a:rPr>
                                <m:t>=</m:t>
                              </m:r>
                              <m:r>
                                <a:rPr lang="en-US" sz="4000" b="0" i="1" smtClean="0">
                                  <a:latin typeface="Cambria Math" panose="02040503050406030204" pitchFamily="18" charset="0"/>
                                </a:rPr>
                                <m:t>𝐵</m:t>
                              </m:r>
                            </m:e>
                          </m:d>
                        </m:e>
                      </m:nary>
                    </m:oMath>
                  </m:oMathPara>
                </a14:m>
                <a:endParaRPr lang="en-US" sz="4000" dirty="0"/>
              </a:p>
            </p:txBody>
          </p:sp>
        </mc:Choice>
        <mc:Fallback xmlns="">
          <p:sp>
            <p:nvSpPr>
              <p:cNvPr id="6" name="TextBox 5">
                <a:extLst>
                  <a:ext uri="{FF2B5EF4-FFF2-40B4-BE49-F238E27FC236}">
                    <a16:creationId xmlns:a16="http://schemas.microsoft.com/office/drawing/2014/main" id="{B0D8FA9D-16CF-2FCE-526E-F38082901C24}"/>
                  </a:ext>
                </a:extLst>
              </p:cNvPr>
              <p:cNvSpPr txBox="1">
                <a:spLocks noRot="1" noChangeAspect="1" noMove="1" noResize="1" noEditPoints="1" noAdjustHandles="1" noChangeArrowheads="1" noChangeShapeType="1" noTextEdit="1"/>
              </p:cNvSpPr>
              <p:nvPr/>
            </p:nvSpPr>
            <p:spPr>
              <a:xfrm>
                <a:off x="2971800" y="2133600"/>
                <a:ext cx="7013074" cy="149367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666BFA1-EFDB-0010-F313-DF6AD959E96D}"/>
                  </a:ext>
                </a:extLst>
              </p:cNvPr>
              <p:cNvSpPr txBox="1"/>
              <p:nvPr/>
            </p:nvSpPr>
            <p:spPr>
              <a:xfrm>
                <a:off x="3124200" y="4648200"/>
                <a:ext cx="8254504" cy="1195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𝑃</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𝑀</m:t>
                          </m:r>
                          <m:r>
                            <a:rPr lang="en-US" sz="3200" b="0" i="1" smtClean="0">
                              <a:latin typeface="Cambria Math" panose="02040503050406030204" pitchFamily="18" charset="0"/>
                            </a:rPr>
                            <m:t>=</m:t>
                          </m:r>
                          <m:r>
                            <a:rPr lang="en-US" sz="3200" b="0" i="1" smtClean="0">
                              <a:latin typeface="Cambria Math" panose="02040503050406030204" pitchFamily="18" charset="0"/>
                            </a:rPr>
                            <m:t>𝐵</m:t>
                          </m:r>
                          <m:r>
                            <a:rPr lang="en-US" sz="3200" b="0" i="1" smtClean="0">
                              <a:latin typeface="Cambria Math" panose="02040503050406030204" pitchFamily="18" charset="0"/>
                            </a:rPr>
                            <m:t>,</m:t>
                          </m:r>
                          <m:r>
                            <a:rPr lang="en-US" sz="3200" b="0" i="1" smtClean="0">
                              <a:latin typeface="Cambria Math" panose="02040503050406030204" pitchFamily="18" charset="0"/>
                            </a:rPr>
                            <m:t>𝐴</m:t>
                          </m:r>
                          <m:r>
                            <a:rPr lang="en-US" sz="3200" b="0" i="1" smtClean="0">
                              <a:latin typeface="Cambria Math" panose="02040503050406030204" pitchFamily="18" charset="0"/>
                            </a:rPr>
                            <m:t>=</m:t>
                          </m:r>
                          <m:r>
                            <a:rPr lang="en-US" sz="3200" b="0" i="1" smtClean="0">
                              <a:latin typeface="Cambria Math" panose="02040503050406030204" pitchFamily="18" charset="0"/>
                            </a:rPr>
                            <m:t>𝐶</m:t>
                          </m:r>
                        </m:e>
                      </m:d>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m:t>
                          </m:r>
                          <m:r>
                            <a:rPr lang="en-US" sz="3200" b="0" i="1" smtClean="0">
                              <a:latin typeface="Cambria Math" panose="02040503050406030204" pitchFamily="18" charset="0"/>
                            </a:rPr>
                            <m:t>𝑁</m:t>
                          </m:r>
                          <m:r>
                            <a:rPr lang="en-US" sz="3200" b="0" i="1" smtClean="0">
                              <a:latin typeface="Cambria Math" panose="02040503050406030204" pitchFamily="18" charset="0"/>
                            </a:rPr>
                            <m:t>|</m:t>
                          </m:r>
                        </m:den>
                      </m:f>
                      <m:nary>
                        <m:naryPr>
                          <m:chr m:val="∑"/>
                          <m:supHide m:val="on"/>
                          <m:ctrlPr>
                            <a:rPr lang="en-US" sz="3200" i="1">
                              <a:latin typeface="Cambria Math" panose="02040503050406030204" pitchFamily="18" charset="0"/>
                            </a:rPr>
                          </m:ctrlPr>
                        </m:naryPr>
                        <m:sub>
                          <m:r>
                            <a:rPr lang="en-US" sz="3200" b="0" i="1" smtClean="0">
                              <a:latin typeface="Cambria Math" panose="02040503050406030204" pitchFamily="18" charset="0"/>
                            </a:rPr>
                            <m:t>𝑛</m:t>
                          </m:r>
                        </m:sub>
                        <m:sup/>
                        <m:e>
                          <m:r>
                            <a:rPr lang="en-US" sz="3200" i="1">
                              <a:latin typeface="Cambria Math" panose="02040503050406030204" pitchFamily="18" charset="0"/>
                            </a:rPr>
                            <m:t>𝛿</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b="0" i="1" smtClean="0">
                                      <a:latin typeface="Cambria Math" panose="02040503050406030204" pitchFamily="18" charset="0"/>
                                    </a:rPr>
                                    <m:t>𝑀</m:t>
                                  </m:r>
                                </m:e>
                                <m:sub>
                                  <m:r>
                                    <a:rPr lang="en-US" sz="3200" b="0" i="1" smtClean="0">
                                      <a:latin typeface="Cambria Math" panose="02040503050406030204" pitchFamily="18" charset="0"/>
                                    </a:rPr>
                                    <m:t>𝑛</m:t>
                                  </m:r>
                                </m:sub>
                              </m:sSub>
                              <m:r>
                                <a:rPr lang="en-US" sz="3200" i="1">
                                  <a:latin typeface="Cambria Math" panose="02040503050406030204" pitchFamily="18" charset="0"/>
                                </a:rPr>
                                <m:t>=</m:t>
                              </m:r>
                              <m:r>
                                <a:rPr lang="en-US" sz="3200" b="0" i="1" smtClean="0">
                                  <a:latin typeface="Cambria Math" panose="02040503050406030204" pitchFamily="18" charset="0"/>
                                </a:rPr>
                                <m:t>𝐵</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𝐴</m:t>
                                  </m:r>
                                </m:e>
                                <m:sub>
                                  <m:r>
                                    <a:rPr lang="en-US" sz="3200" b="0" i="1" smtClean="0">
                                      <a:latin typeface="Cambria Math" panose="02040503050406030204" pitchFamily="18" charset="0"/>
                                    </a:rPr>
                                    <m:t>𝑛</m:t>
                                  </m:r>
                                </m:sub>
                              </m:sSub>
                              <m:r>
                                <a:rPr lang="en-US" sz="3200" b="0" i="1" smtClean="0">
                                  <a:latin typeface="Cambria Math" panose="02040503050406030204" pitchFamily="18" charset="0"/>
                                </a:rPr>
                                <m:t>=</m:t>
                              </m:r>
                              <m:r>
                                <a:rPr lang="en-US" sz="3200" b="0" i="1" smtClean="0">
                                  <a:latin typeface="Cambria Math" panose="02040503050406030204" pitchFamily="18" charset="0"/>
                                </a:rPr>
                                <m:t>𝐶</m:t>
                              </m:r>
                            </m:e>
                          </m:d>
                        </m:e>
                      </m:nary>
                    </m:oMath>
                  </m:oMathPara>
                </a14:m>
                <a:endParaRPr lang="en-US" sz="3200" dirty="0"/>
              </a:p>
            </p:txBody>
          </p:sp>
        </mc:Choice>
        <mc:Fallback xmlns="">
          <p:sp>
            <p:nvSpPr>
              <p:cNvPr id="7" name="TextBox 6">
                <a:extLst>
                  <a:ext uri="{FF2B5EF4-FFF2-40B4-BE49-F238E27FC236}">
                    <a16:creationId xmlns:a16="http://schemas.microsoft.com/office/drawing/2014/main" id="{0666BFA1-EFDB-0010-F313-DF6AD959E96D}"/>
                  </a:ext>
                </a:extLst>
              </p:cNvPr>
              <p:cNvSpPr txBox="1">
                <a:spLocks noRot="1" noChangeAspect="1" noMove="1" noResize="1" noEditPoints="1" noAdjustHandles="1" noChangeArrowheads="1" noChangeShapeType="1" noTextEdit="1"/>
              </p:cNvSpPr>
              <p:nvPr/>
            </p:nvSpPr>
            <p:spPr>
              <a:xfrm>
                <a:off x="3124200" y="4648200"/>
                <a:ext cx="8254504" cy="119500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00413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83A26-A806-31CA-F309-46950D58F24C}"/>
              </a:ext>
            </a:extLst>
          </p:cNvPr>
          <p:cNvSpPr>
            <a:spLocks noGrp="1"/>
          </p:cNvSpPr>
          <p:nvPr>
            <p:ph type="title"/>
          </p:nvPr>
        </p:nvSpPr>
        <p:spPr/>
        <p:txBody>
          <a:bodyPr/>
          <a:lstStyle/>
          <a:p>
            <a:r>
              <a:rPr lang="en-US" dirty="0"/>
              <a:t>Probability density functions of continuous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7039F4-6A1D-B6A0-07C9-6DDD5BC38CC5}"/>
                  </a:ext>
                </a:extLst>
              </p:cNvPr>
              <p:cNvSpPr>
                <a:spLocks noGrp="1"/>
              </p:cNvSpPr>
              <p:nvPr>
                <p:ph idx="1"/>
              </p:nvPr>
            </p:nvSpPr>
            <p:spPr>
              <a:xfrm>
                <a:off x="609600" y="990600"/>
                <a:ext cx="7239000" cy="5135563"/>
              </a:xfrm>
            </p:spPr>
            <p:txBody>
              <a:bodyPr>
                <a:normAutofit fontScale="92500" lnSpcReduction="20000"/>
              </a:bodyPr>
              <a:lstStyle/>
              <a:p>
                <a:pPr marL="0" indent="0">
                  <a:buNone/>
                </a:pPr>
                <a:r>
                  <a:rPr lang="en-US" dirty="0"/>
                  <a:t>What if the variable is continuous?</a:t>
                </a:r>
              </a:p>
              <a:p>
                <a:pPr marL="0" indent="0">
                  <a:buNone/>
                </a:pPr>
                <a:endParaRPr lang="en-US" dirty="0"/>
              </a:p>
              <a:p>
                <a:pPr marL="0" indent="0">
                  <a:buNone/>
                </a:pPr>
                <a:r>
                  <a:rPr lang="en-US" dirty="0"/>
                  <a:t>Precise values may never occur and be infinitesimally unlikely, e.g. </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𝐴𝑔𝑒</m:t>
                      </m:r>
                      <m:r>
                        <a:rPr lang="en-US" i="1" dirty="0" smtClean="0">
                          <a:latin typeface="Cambria Math" panose="02040503050406030204" pitchFamily="18" charset="0"/>
                        </a:rPr>
                        <m:t>=11.05) = 0</m:t>
                      </m:r>
                    </m:oMath>
                  </m:oMathPara>
                </a14:m>
                <a:endParaRPr lang="en-US" dirty="0"/>
              </a:p>
              <a:p>
                <a:pPr marL="0" indent="0">
                  <a:buNone/>
                </a:pPr>
                <a:endParaRPr lang="en-US" dirty="0"/>
              </a:p>
              <a:p>
                <a:pPr marL="0" indent="0">
                  <a:buNone/>
                </a:pPr>
                <a:r>
                  <a:rPr lang="en-US" dirty="0"/>
                  <a:t>We replace the probability function</a:t>
                </a:r>
                <a:r>
                  <a:rPr lang="en-US" i="1" dirty="0"/>
                  <a:t> </a:t>
                </a:r>
                <a:r>
                  <a:rPr lang="en-US" dirty="0"/>
                  <a:t>with the probability </a:t>
                </a:r>
                <a:r>
                  <a:rPr lang="en-US" i="1" dirty="0"/>
                  <a:t>density</a:t>
                </a:r>
                <a:r>
                  <a:rPr lang="en-US" dirty="0"/>
                  <a:t> function, which can be integrated over a range to give a probability.</a:t>
                </a: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b="0" i="1" dirty="0" smtClean="0">
                              <a:latin typeface="Cambria Math" panose="02040503050406030204" pitchFamily="18" charset="0"/>
                            </a:rPr>
                            <m:t>10≤</m:t>
                          </m:r>
                          <m:r>
                            <a:rPr lang="en-US" i="1" dirty="0" smtClean="0">
                              <a:latin typeface="Cambria Math" panose="02040503050406030204" pitchFamily="18" charset="0"/>
                            </a:rPr>
                            <m:t>𝐴𝑔𝑒</m:t>
                          </m:r>
                          <m:r>
                            <a:rPr lang="en-US" b="0" i="1" dirty="0" smtClean="0">
                              <a:latin typeface="Cambria Math" panose="02040503050406030204" pitchFamily="18" charset="0"/>
                            </a:rPr>
                            <m:t>&lt;11</m:t>
                          </m:r>
                        </m:e>
                      </m:d>
                      <m:r>
                        <a:rPr lang="en-US" i="1" dirty="0" smtClean="0">
                          <a:latin typeface="Cambria Math" panose="02040503050406030204" pitchFamily="18" charset="0"/>
                        </a:rPr>
                        <m:t>=</m:t>
                      </m:r>
                      <m:nary>
                        <m:naryPr>
                          <m:ctrlPr>
                            <a:rPr lang="en-US" i="1" dirty="0" smtClean="0">
                              <a:latin typeface="Cambria Math" panose="02040503050406030204" pitchFamily="18" charset="0"/>
                            </a:rPr>
                          </m:ctrlPr>
                        </m:naryPr>
                        <m:sub>
                          <m:r>
                            <m:rPr>
                              <m:brk m:alnAt="23"/>
                            </m:rPr>
                            <a:rPr lang="en-US" b="0" i="1" dirty="0" smtClean="0">
                              <a:latin typeface="Cambria Math" panose="02040503050406030204" pitchFamily="18" charset="0"/>
                            </a:rPr>
                            <m:t>1</m:t>
                          </m:r>
                          <m:r>
                            <a:rPr lang="en-US" b="0" i="1" dirty="0" smtClean="0">
                              <a:latin typeface="Cambria Math" panose="02040503050406030204" pitchFamily="18" charset="0"/>
                            </a:rPr>
                            <m:t>0</m:t>
                          </m:r>
                        </m:sub>
                        <m:sup>
                          <m:r>
                            <a:rPr lang="en-US" b="0" i="1" dirty="0" smtClean="0">
                              <a:latin typeface="Cambria Math" panose="02040503050406030204" pitchFamily="18" charset="0"/>
                            </a:rPr>
                            <m:t>11</m:t>
                          </m:r>
                        </m:sup>
                        <m:e>
                          <m:r>
                            <a:rPr lang="en-US" b="0" i="1" dirty="0" smtClean="0">
                              <a:latin typeface="Cambria Math" panose="02040503050406030204" pitchFamily="18" charset="0"/>
                            </a:rPr>
                            <m:t>𝑝</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𝐴𝑔𝑒</m:t>
                              </m:r>
                              <m:r>
                                <a:rPr lang="en-US" b="0" i="1" dirty="0" smtClean="0">
                                  <a:latin typeface="Cambria Math" panose="02040503050406030204" pitchFamily="18" charset="0"/>
                                </a:rPr>
                                <m:t>=</m:t>
                              </m:r>
                              <m:r>
                                <a:rPr lang="en-US" b="0" i="1" dirty="0" smtClean="0">
                                  <a:latin typeface="Cambria Math" panose="02040503050406030204" pitchFamily="18" charset="0"/>
                                </a:rPr>
                                <m:t>𝑎</m:t>
                              </m:r>
                            </m:e>
                          </m:d>
                          <m:r>
                            <a:rPr lang="en-US" b="0" i="1" dirty="0" smtClean="0">
                              <a:latin typeface="Cambria Math" panose="02040503050406030204" pitchFamily="18" charset="0"/>
                            </a:rPr>
                            <m:t>𝑑𝑎</m:t>
                          </m:r>
                        </m:e>
                      </m:nary>
                    </m:oMath>
                  </m:oMathPara>
                </a14:m>
                <a:endParaRPr lang="en-US" i="1" dirty="0"/>
              </a:p>
            </p:txBody>
          </p:sp>
        </mc:Choice>
        <mc:Fallback xmlns="">
          <p:sp>
            <p:nvSpPr>
              <p:cNvPr id="3" name="Content Placeholder 2">
                <a:extLst>
                  <a:ext uri="{FF2B5EF4-FFF2-40B4-BE49-F238E27FC236}">
                    <a16:creationId xmlns:a16="http://schemas.microsoft.com/office/drawing/2014/main" id="{887039F4-6A1D-B6A0-07C9-6DDD5BC38CC5}"/>
                  </a:ext>
                </a:extLst>
              </p:cNvPr>
              <p:cNvSpPr>
                <a:spLocks noGrp="1" noRot="1" noChangeAspect="1" noMove="1" noResize="1" noEditPoints="1" noAdjustHandles="1" noChangeArrowheads="1" noChangeShapeType="1" noTextEdit="1"/>
              </p:cNvSpPr>
              <p:nvPr>
                <p:ph idx="1"/>
              </p:nvPr>
            </p:nvSpPr>
            <p:spPr>
              <a:xfrm>
                <a:off x="609600" y="990600"/>
                <a:ext cx="7239000" cy="5135563"/>
              </a:xfrm>
              <a:blipFill>
                <a:blip r:embed="rId2"/>
                <a:stretch>
                  <a:fillRect l="-1936" t="-3088" r="-253"/>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E78576F2-D84B-6C35-F113-DDAA2B50B544}"/>
              </a:ext>
            </a:extLst>
          </p:cNvPr>
          <p:cNvGraphicFramePr>
            <a:graphicFrameLocks noGrp="1"/>
          </p:cNvGraphicFramePr>
          <p:nvPr>
            <p:extLst>
              <p:ext uri="{D42A27DB-BD31-4B8C-83A1-F6EECF244321}">
                <p14:modId xmlns:p14="http://schemas.microsoft.com/office/powerpoint/2010/main" val="3630244297"/>
              </p:ext>
            </p:extLst>
          </p:nvPr>
        </p:nvGraphicFramePr>
        <p:xfrm>
          <a:off x="9296400" y="1382169"/>
          <a:ext cx="1752600" cy="4724400"/>
        </p:xfrm>
        <a:graphic>
          <a:graphicData uri="http://schemas.openxmlformats.org/drawingml/2006/table">
            <a:tbl>
              <a:tblPr firstRow="1" bandRow="1">
                <a:tableStyleId>{5940675A-B579-460E-94D1-54222C63F5DA}</a:tableStyleId>
              </a:tblPr>
              <a:tblGrid>
                <a:gridCol w="876300">
                  <a:extLst>
                    <a:ext uri="{9D8B030D-6E8A-4147-A177-3AD203B41FA5}">
                      <a16:colId xmlns:a16="http://schemas.microsoft.com/office/drawing/2014/main" val="778515414"/>
                    </a:ext>
                  </a:extLst>
                </a:gridCol>
                <a:gridCol w="876300">
                  <a:extLst>
                    <a:ext uri="{9D8B030D-6E8A-4147-A177-3AD203B41FA5}">
                      <a16:colId xmlns:a16="http://schemas.microsoft.com/office/drawing/2014/main" val="1492967180"/>
                    </a:ext>
                  </a:extLst>
                </a:gridCol>
              </a:tblGrid>
              <a:tr h="590550">
                <a:tc>
                  <a:txBody>
                    <a:bodyPr/>
                    <a:lstStyle/>
                    <a:p>
                      <a:pPr algn="ctr"/>
                      <a:r>
                        <a:rPr lang="en-US" dirty="0"/>
                        <a:t>Movie</a:t>
                      </a:r>
                    </a:p>
                  </a:txBody>
                  <a:tcPr anchor="ctr"/>
                </a:tc>
                <a:tc>
                  <a:txBody>
                    <a:bodyPr/>
                    <a:lstStyle/>
                    <a:p>
                      <a:pPr algn="ctr"/>
                      <a:r>
                        <a:rPr lang="en-US" dirty="0"/>
                        <a:t>Age</a:t>
                      </a:r>
                    </a:p>
                  </a:txBody>
                  <a:tcPr anchor="ctr"/>
                </a:tc>
                <a:extLst>
                  <a:ext uri="{0D108BD9-81ED-4DB2-BD59-A6C34878D82A}">
                    <a16:rowId xmlns:a16="http://schemas.microsoft.com/office/drawing/2014/main" val="1421525404"/>
                  </a:ext>
                </a:extLst>
              </a:tr>
              <a:tr h="590550">
                <a:tc>
                  <a:txBody>
                    <a:bodyPr/>
                    <a:lstStyle/>
                    <a:p>
                      <a:pPr algn="ctr"/>
                      <a:r>
                        <a:rPr lang="en-US" dirty="0"/>
                        <a:t>B</a:t>
                      </a:r>
                    </a:p>
                  </a:txBody>
                  <a:tcPr anchor="ctr"/>
                </a:tc>
                <a:tc>
                  <a:txBody>
                    <a:bodyPr/>
                    <a:lstStyle/>
                    <a:p>
                      <a:pPr algn="ctr"/>
                      <a:r>
                        <a:rPr lang="en-US" dirty="0"/>
                        <a:t>10</a:t>
                      </a:r>
                    </a:p>
                  </a:txBody>
                  <a:tcPr anchor="ctr"/>
                </a:tc>
                <a:extLst>
                  <a:ext uri="{0D108BD9-81ED-4DB2-BD59-A6C34878D82A}">
                    <a16:rowId xmlns:a16="http://schemas.microsoft.com/office/drawing/2014/main" val="416028226"/>
                  </a:ext>
                </a:extLst>
              </a:tr>
              <a:tr h="590550">
                <a:tc>
                  <a:txBody>
                    <a:bodyPr/>
                    <a:lstStyle/>
                    <a:p>
                      <a:pPr algn="ctr"/>
                      <a:r>
                        <a:rPr lang="en-US" dirty="0"/>
                        <a:t>B</a:t>
                      </a:r>
                    </a:p>
                  </a:txBody>
                  <a:tcPr anchor="ctr"/>
                </a:tc>
                <a:tc>
                  <a:txBody>
                    <a:bodyPr/>
                    <a:lstStyle/>
                    <a:p>
                      <a:pPr algn="ctr"/>
                      <a:r>
                        <a:rPr lang="en-US" dirty="0"/>
                        <a:t>38</a:t>
                      </a:r>
                    </a:p>
                  </a:txBody>
                  <a:tcPr anchor="ctr"/>
                </a:tc>
                <a:extLst>
                  <a:ext uri="{0D108BD9-81ED-4DB2-BD59-A6C34878D82A}">
                    <a16:rowId xmlns:a16="http://schemas.microsoft.com/office/drawing/2014/main" val="164671427"/>
                  </a:ext>
                </a:extLst>
              </a:tr>
              <a:tr h="590550">
                <a:tc>
                  <a:txBody>
                    <a:bodyPr/>
                    <a:lstStyle/>
                    <a:p>
                      <a:pPr algn="ctr"/>
                      <a:r>
                        <a:rPr lang="en-US" dirty="0"/>
                        <a:t>A</a:t>
                      </a:r>
                    </a:p>
                  </a:txBody>
                  <a:tcPr anchor="ctr"/>
                </a:tc>
                <a:tc>
                  <a:txBody>
                    <a:bodyPr/>
                    <a:lstStyle/>
                    <a:p>
                      <a:pPr algn="ctr"/>
                      <a:r>
                        <a:rPr lang="en-US" dirty="0"/>
                        <a:t>22</a:t>
                      </a:r>
                    </a:p>
                  </a:txBody>
                  <a:tcPr anchor="ctr"/>
                </a:tc>
                <a:extLst>
                  <a:ext uri="{0D108BD9-81ED-4DB2-BD59-A6C34878D82A}">
                    <a16:rowId xmlns:a16="http://schemas.microsoft.com/office/drawing/2014/main" val="900677595"/>
                  </a:ext>
                </a:extLst>
              </a:tr>
              <a:tr h="590550">
                <a:tc>
                  <a:txBody>
                    <a:bodyPr/>
                    <a:lstStyle/>
                    <a:p>
                      <a:pPr algn="ctr"/>
                      <a:r>
                        <a:rPr lang="en-US" dirty="0"/>
                        <a:t>A</a:t>
                      </a:r>
                    </a:p>
                  </a:txBody>
                  <a:tcPr anchor="ctr"/>
                </a:tc>
                <a:tc>
                  <a:txBody>
                    <a:bodyPr/>
                    <a:lstStyle/>
                    <a:p>
                      <a:pPr algn="ctr"/>
                      <a:r>
                        <a:rPr lang="en-US" dirty="0"/>
                        <a:t>19</a:t>
                      </a:r>
                    </a:p>
                  </a:txBody>
                  <a:tcPr anchor="ctr"/>
                </a:tc>
                <a:extLst>
                  <a:ext uri="{0D108BD9-81ED-4DB2-BD59-A6C34878D82A}">
                    <a16:rowId xmlns:a16="http://schemas.microsoft.com/office/drawing/2014/main" val="2900962337"/>
                  </a:ext>
                </a:extLst>
              </a:tr>
              <a:tr h="590550">
                <a:tc>
                  <a:txBody>
                    <a:bodyPr/>
                    <a:lstStyle/>
                    <a:p>
                      <a:pPr algn="ctr"/>
                      <a:r>
                        <a:rPr lang="en-US" dirty="0"/>
                        <a:t>B</a:t>
                      </a:r>
                    </a:p>
                  </a:txBody>
                  <a:tcPr anchor="ctr"/>
                </a:tc>
                <a:tc>
                  <a:txBody>
                    <a:bodyPr/>
                    <a:lstStyle/>
                    <a:p>
                      <a:pPr algn="ctr"/>
                      <a:r>
                        <a:rPr lang="en-US" dirty="0"/>
                        <a:t>25</a:t>
                      </a:r>
                    </a:p>
                  </a:txBody>
                  <a:tcPr anchor="ctr"/>
                </a:tc>
                <a:extLst>
                  <a:ext uri="{0D108BD9-81ED-4DB2-BD59-A6C34878D82A}">
                    <a16:rowId xmlns:a16="http://schemas.microsoft.com/office/drawing/2014/main" val="3850922312"/>
                  </a:ext>
                </a:extLst>
              </a:tr>
              <a:tr h="590550">
                <a:tc>
                  <a:txBody>
                    <a:bodyPr/>
                    <a:lstStyle/>
                    <a:p>
                      <a:pPr algn="ctr"/>
                      <a:r>
                        <a:rPr lang="en-US" dirty="0"/>
                        <a:t>A</a:t>
                      </a:r>
                    </a:p>
                  </a:txBody>
                  <a:tcPr anchor="ctr"/>
                </a:tc>
                <a:tc>
                  <a:txBody>
                    <a:bodyPr/>
                    <a:lstStyle/>
                    <a:p>
                      <a:pPr algn="ctr"/>
                      <a:r>
                        <a:rPr lang="en-US" dirty="0"/>
                        <a:t>50</a:t>
                      </a:r>
                    </a:p>
                  </a:txBody>
                  <a:tcPr anchor="ctr"/>
                </a:tc>
                <a:extLst>
                  <a:ext uri="{0D108BD9-81ED-4DB2-BD59-A6C34878D82A}">
                    <a16:rowId xmlns:a16="http://schemas.microsoft.com/office/drawing/2014/main" val="2186867969"/>
                  </a:ext>
                </a:extLst>
              </a:tr>
              <a:tr h="590550">
                <a:tc gridSpan="2">
                  <a:txBody>
                    <a:bodyPr/>
                    <a:lstStyle/>
                    <a:p>
                      <a:pPr algn="ctr"/>
                      <a:r>
                        <a:rPr lang="en-US" dirty="0"/>
                        <a:t>…</a:t>
                      </a:r>
                    </a:p>
                  </a:txBody>
                  <a:tcPr anchor="ctr"/>
                </a:tc>
                <a:tc hMerge="1">
                  <a:txBody>
                    <a:bodyPr/>
                    <a:lstStyle/>
                    <a:p>
                      <a:pPr algn="ctr"/>
                      <a:endParaRPr lang="en-US" dirty="0"/>
                    </a:p>
                  </a:txBody>
                  <a:tcPr anchor="ctr"/>
                </a:tc>
                <a:extLst>
                  <a:ext uri="{0D108BD9-81ED-4DB2-BD59-A6C34878D82A}">
                    <a16:rowId xmlns:a16="http://schemas.microsoft.com/office/drawing/2014/main" val="2395226736"/>
                  </a:ext>
                </a:extLst>
              </a:tr>
            </a:tbl>
          </a:graphicData>
        </a:graphic>
      </p:graphicFrame>
    </p:spTree>
    <p:extLst>
      <p:ext uri="{BB962C8B-B14F-4D97-AF65-F5344CB8AC3E}">
        <p14:creationId xmlns:p14="http://schemas.microsoft.com/office/powerpoint/2010/main" val="937596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A52B-6558-9C2A-64E1-8C1E1912C3E8}"/>
              </a:ext>
            </a:extLst>
          </p:cNvPr>
          <p:cNvSpPr>
            <a:spLocks noGrp="1"/>
          </p:cNvSpPr>
          <p:nvPr>
            <p:ph type="title"/>
          </p:nvPr>
        </p:nvSpPr>
        <p:spPr/>
        <p:txBody>
          <a:bodyPr/>
          <a:lstStyle/>
          <a:p>
            <a:r>
              <a:rPr lang="en-US" dirty="0"/>
              <a:t>Probability density function (PDF) </a:t>
            </a:r>
            <a:r>
              <a:rPr lang="en-US" dirty="0">
                <a:sym typeface="Wingdings" panose="05000000000000000000" pitchFamily="2" charset="2"/>
              </a:rPr>
              <a:t></a:t>
            </a:r>
            <a:r>
              <a:rPr lang="en-US" dirty="0"/>
              <a:t> Probability</a:t>
            </a:r>
          </a:p>
        </p:txBody>
      </p:sp>
      <p:pic>
        <p:nvPicPr>
          <p:cNvPr id="5" name="Content Placeholder 4" descr="A graph with a blue line&#10;&#10;Description automatically generated">
            <a:extLst>
              <a:ext uri="{FF2B5EF4-FFF2-40B4-BE49-F238E27FC236}">
                <a16:creationId xmlns:a16="http://schemas.microsoft.com/office/drawing/2014/main" id="{1B83A8B8-0012-13E7-EFFF-842A3255EF7C}"/>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1871"/>
          <a:stretch/>
        </p:blipFill>
        <p:spPr>
          <a:xfrm>
            <a:off x="274678" y="2286000"/>
            <a:ext cx="6052434" cy="3200400"/>
          </a:xfr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1E38B84-BFC0-0EC1-76ED-E643F30EFAF3}"/>
                  </a:ext>
                </a:extLst>
              </p:cNvPr>
              <p:cNvSpPr txBox="1"/>
              <p:nvPr/>
            </p:nvSpPr>
            <p:spPr>
              <a:xfrm>
                <a:off x="2949441" y="5357307"/>
                <a:ext cx="2506837" cy="30777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𝑃</m:t>
                      </m:r>
                      <m:r>
                        <a:rPr lang="en-US" sz="1400" i="1" dirty="0" smtClean="0">
                          <a:latin typeface="Cambria Math" panose="02040503050406030204" pitchFamily="18" charset="0"/>
                        </a:rPr>
                        <m:t>(0.95 &lt; </m:t>
                      </m:r>
                      <m:r>
                        <a:rPr lang="en-US" sz="1400" i="1" dirty="0" smtClean="0">
                          <a:latin typeface="Cambria Math" panose="02040503050406030204" pitchFamily="18" charset="0"/>
                        </a:rPr>
                        <m:t>𝑋</m:t>
                      </m:r>
                      <m:r>
                        <a:rPr lang="en-US" sz="1400" i="1" dirty="0" smtClean="0">
                          <a:latin typeface="Cambria Math" panose="02040503050406030204" pitchFamily="18" charset="0"/>
                        </a:rPr>
                        <m:t> &lt; 1) ≈0.012</m:t>
                      </m:r>
                    </m:oMath>
                  </m:oMathPara>
                </a14:m>
                <a:endParaRPr lang="en-US" sz="1400" dirty="0"/>
              </a:p>
            </p:txBody>
          </p:sp>
        </mc:Choice>
        <mc:Fallback xmlns="">
          <p:sp>
            <p:nvSpPr>
              <p:cNvPr id="6" name="TextBox 5">
                <a:extLst>
                  <a:ext uri="{FF2B5EF4-FFF2-40B4-BE49-F238E27FC236}">
                    <a16:creationId xmlns:a16="http://schemas.microsoft.com/office/drawing/2014/main" id="{21E38B84-BFC0-0EC1-76ED-E643F30EFAF3}"/>
                  </a:ext>
                </a:extLst>
              </p:cNvPr>
              <p:cNvSpPr txBox="1">
                <a:spLocks noRot="1" noChangeAspect="1" noMove="1" noResize="1" noEditPoints="1" noAdjustHandles="1" noChangeArrowheads="1" noChangeShapeType="1" noTextEdit="1"/>
              </p:cNvSpPr>
              <p:nvPr/>
            </p:nvSpPr>
            <p:spPr>
              <a:xfrm>
                <a:off x="2949441" y="5357307"/>
                <a:ext cx="2506837" cy="307777"/>
              </a:xfrm>
              <a:prstGeom prst="rect">
                <a:avLst/>
              </a:prstGeom>
              <a:blipFill>
                <a:blip r:embed="rId3"/>
                <a:stretch>
                  <a:fillRect b="-10000"/>
                </a:stretch>
              </a:blipFill>
            </p:spPr>
            <p:txBody>
              <a:bodyPr/>
              <a:lstStyle/>
              <a:p>
                <a:r>
                  <a:rPr lang="en-US">
                    <a:noFill/>
                  </a:rPr>
                  <a:t> </a:t>
                </a:r>
              </a:p>
            </p:txBody>
          </p:sp>
        </mc:Fallback>
      </mc:AlternateContent>
      <p:pic>
        <p:nvPicPr>
          <p:cNvPr id="8" name="Picture 7" descr="A blue line graph with white text&#10;&#10;Description automatically generated">
            <a:extLst>
              <a:ext uri="{FF2B5EF4-FFF2-40B4-BE49-F238E27FC236}">
                <a16:creationId xmlns:a16="http://schemas.microsoft.com/office/drawing/2014/main" id="{5E8B0263-605F-138F-DE4C-D0B6C3EF9E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245" b="1417"/>
          <a:stretch/>
        </p:blipFill>
        <p:spPr>
          <a:xfrm>
            <a:off x="5972312" y="2338894"/>
            <a:ext cx="6223001" cy="3223706"/>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8096B15-8696-F1D2-E1C8-35CFAF963C0F}"/>
                  </a:ext>
                </a:extLst>
              </p:cNvPr>
              <p:cNvSpPr txBox="1"/>
              <p:nvPr/>
            </p:nvSpPr>
            <p:spPr>
              <a:xfrm>
                <a:off x="8275950" y="5486400"/>
                <a:ext cx="2286000" cy="30777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𝑃</m:t>
                      </m:r>
                      <m:d>
                        <m:dPr>
                          <m:ctrlPr>
                            <a:rPr lang="en-US" sz="1400" i="1" dirty="0" smtClean="0">
                              <a:latin typeface="Cambria Math" panose="02040503050406030204" pitchFamily="18" charset="0"/>
                            </a:rPr>
                          </m:ctrlPr>
                        </m:dPr>
                        <m:e>
                          <m:r>
                            <a:rPr lang="en-US" sz="1400" i="1" dirty="0" smtClean="0">
                              <a:latin typeface="Cambria Math" panose="02040503050406030204" pitchFamily="18" charset="0"/>
                            </a:rPr>
                            <m:t>0 &lt; </m:t>
                          </m:r>
                          <m:r>
                            <a:rPr lang="en-US" sz="1400" i="1" dirty="0" smtClean="0">
                              <a:latin typeface="Cambria Math" panose="02040503050406030204" pitchFamily="18" charset="0"/>
                            </a:rPr>
                            <m:t>𝑋</m:t>
                          </m:r>
                          <m:r>
                            <a:rPr lang="en-US" sz="1400" i="1" dirty="0" smtClean="0">
                              <a:latin typeface="Cambria Math" panose="02040503050406030204" pitchFamily="18" charset="0"/>
                            </a:rPr>
                            <m:t> &lt; 0.05</m:t>
                          </m:r>
                        </m:e>
                      </m:d>
                      <m:r>
                        <a:rPr lang="en-US" sz="1400" b="0" i="1" dirty="0" smtClean="0">
                          <a:latin typeface="Cambria Math" panose="02040503050406030204" pitchFamily="18" charset="0"/>
                        </a:rPr>
                        <m:t>≈0.02</m:t>
                      </m:r>
                    </m:oMath>
                  </m:oMathPara>
                </a14:m>
                <a:endParaRPr lang="en-US" sz="1400" dirty="0"/>
              </a:p>
            </p:txBody>
          </p:sp>
        </mc:Choice>
        <mc:Fallback xmlns="">
          <p:sp>
            <p:nvSpPr>
              <p:cNvPr id="9" name="TextBox 8">
                <a:extLst>
                  <a:ext uri="{FF2B5EF4-FFF2-40B4-BE49-F238E27FC236}">
                    <a16:creationId xmlns:a16="http://schemas.microsoft.com/office/drawing/2014/main" id="{38096B15-8696-F1D2-E1C8-35CFAF963C0F}"/>
                  </a:ext>
                </a:extLst>
              </p:cNvPr>
              <p:cNvSpPr txBox="1">
                <a:spLocks noRot="1" noChangeAspect="1" noMove="1" noResize="1" noEditPoints="1" noAdjustHandles="1" noChangeArrowheads="1" noChangeShapeType="1" noTextEdit="1"/>
              </p:cNvSpPr>
              <p:nvPr/>
            </p:nvSpPr>
            <p:spPr>
              <a:xfrm>
                <a:off x="8275950" y="5486400"/>
                <a:ext cx="2286000"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419C836-3744-73B5-E224-4BD92CE9CD10}"/>
                  </a:ext>
                </a:extLst>
              </p:cNvPr>
              <p:cNvSpPr txBox="1"/>
              <p:nvPr/>
            </p:nvSpPr>
            <p:spPr>
              <a:xfrm>
                <a:off x="8279263" y="5790866"/>
                <a:ext cx="2592071" cy="30777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𝑃</m:t>
                      </m:r>
                      <m:r>
                        <a:rPr lang="en-US" sz="1400" i="1" dirty="0" smtClean="0">
                          <a:latin typeface="Cambria Math" panose="02040503050406030204" pitchFamily="18" charset="0"/>
                        </a:rPr>
                        <m:t>(−0.05&lt; </m:t>
                      </m:r>
                      <m:r>
                        <a:rPr lang="en-US" sz="1400" i="1" dirty="0" smtClean="0">
                          <a:latin typeface="Cambria Math" panose="02040503050406030204" pitchFamily="18" charset="0"/>
                        </a:rPr>
                        <m:t>𝑋</m:t>
                      </m:r>
                      <m:r>
                        <a:rPr lang="en-US" sz="1400" i="1" dirty="0" smtClean="0">
                          <a:latin typeface="Cambria Math" panose="02040503050406030204" pitchFamily="18" charset="0"/>
                        </a:rPr>
                        <m:t> &lt; 0.05) ≈0.04</m:t>
                      </m:r>
                    </m:oMath>
                  </m:oMathPara>
                </a14:m>
                <a:endParaRPr lang="en-US" sz="1400" dirty="0"/>
              </a:p>
            </p:txBody>
          </p:sp>
        </mc:Choice>
        <mc:Fallback xmlns="">
          <p:sp>
            <p:nvSpPr>
              <p:cNvPr id="10" name="TextBox 9">
                <a:extLst>
                  <a:ext uri="{FF2B5EF4-FFF2-40B4-BE49-F238E27FC236}">
                    <a16:creationId xmlns:a16="http://schemas.microsoft.com/office/drawing/2014/main" id="{C419C836-3744-73B5-E224-4BD92CE9CD10}"/>
                  </a:ext>
                </a:extLst>
              </p:cNvPr>
              <p:cNvSpPr txBox="1">
                <a:spLocks noRot="1" noChangeAspect="1" noMove="1" noResize="1" noEditPoints="1" noAdjustHandles="1" noChangeArrowheads="1" noChangeShapeType="1" noTextEdit="1"/>
              </p:cNvSpPr>
              <p:nvPr/>
            </p:nvSpPr>
            <p:spPr>
              <a:xfrm>
                <a:off x="8279263" y="5790866"/>
                <a:ext cx="2592071" cy="307777"/>
              </a:xfrm>
              <a:prstGeom prst="rect">
                <a:avLst/>
              </a:prstGeom>
              <a:blipFill>
                <a:blip r:embed="rId6"/>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868937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D996-3294-36A7-BFFF-BB61F661D211}"/>
              </a:ext>
            </a:extLst>
          </p:cNvPr>
          <p:cNvSpPr>
            <a:spLocks noGrp="1"/>
          </p:cNvSpPr>
          <p:nvPr>
            <p:ph type="title"/>
          </p:nvPr>
        </p:nvSpPr>
        <p:spPr>
          <a:xfrm>
            <a:off x="581297" y="274637"/>
            <a:ext cx="10972800" cy="914400"/>
          </a:xfrm>
        </p:spPr>
        <p:txBody>
          <a:bodyPr>
            <a:normAutofit fontScale="90000"/>
          </a:bodyPr>
          <a:lstStyle/>
          <a:p>
            <a:r>
              <a:rPr lang="en-US" dirty="0"/>
              <a:t>How to estimate probability density functions from samples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DBA219-FCC8-2471-C361-7575389C0BEE}"/>
                  </a:ext>
                </a:extLst>
              </p:cNvPr>
              <p:cNvSpPr>
                <a:spLocks noGrp="1"/>
              </p:cNvSpPr>
              <p:nvPr>
                <p:ph idx="1"/>
              </p:nvPr>
            </p:nvSpPr>
            <p:spPr/>
            <p:txBody>
              <a:bodyPr>
                <a:normAutofit lnSpcReduction="10000"/>
              </a:bodyPr>
              <a:lstStyle/>
              <a:p>
                <a:pPr marL="514350" indent="-514350">
                  <a:buFont typeface="+mj-lt"/>
                  <a:buAutoNum type="arabicPeriod"/>
                </a:pPr>
                <a:endParaRPr lang="en-US" dirty="0"/>
              </a:p>
              <a:p>
                <a:pPr marL="514350" indent="-514350">
                  <a:buFont typeface="+mj-lt"/>
                  <a:buAutoNum type="arabicPeriod"/>
                </a:pPr>
                <a:r>
                  <a:rPr lang="en-US" dirty="0"/>
                  <a:t>Discretize and count (histogram)</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Kernel density estimation</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Fit parameters of a model</a:t>
                </a:r>
              </a:p>
              <a:p>
                <a:pPr marL="0" indent="0">
                  <a:buNone/>
                </a:pPr>
                <a:r>
                  <a:rPr lang="en-US" b="0" dirty="0"/>
                  <a:t> </a:t>
                </a:r>
                <a:r>
                  <a:rPr lang="en-US" sz="2400" b="0" dirty="0"/>
                  <a:t>Gaussian: </a:t>
                </a:r>
                <a14:m>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=−0.015  </m:t>
                    </m:r>
                    <m:r>
                      <a:rPr lang="en-US" sz="2400" b="0" i="1" smtClean="0">
                        <a:latin typeface="Cambria Math" panose="02040503050406030204" pitchFamily="18" charset="0"/>
                      </a:rPr>
                      <m:t>𝜎</m:t>
                    </m:r>
                    <m:r>
                      <a:rPr lang="en-US" sz="2400" b="0" i="1" smtClean="0">
                        <a:latin typeface="Cambria Math" panose="02040503050406030204" pitchFamily="18" charset="0"/>
                      </a:rPr>
                      <m:t>=1.004 </m:t>
                    </m:r>
                  </m:oMath>
                </a14:m>
                <a:endParaRPr lang="en-US" b="0" dirty="0"/>
              </a:p>
              <a:p>
                <a:pPr marL="0" indent="0">
                  <a:buNone/>
                </a:pPr>
                <a:endParaRPr lang="en-US" dirty="0"/>
              </a:p>
              <a:p>
                <a:pPr marL="514350" indent="-514350">
                  <a:buFont typeface="+mj-lt"/>
                  <a:buAutoNum type="arabicPeriod"/>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FDBA219-FCC8-2471-C361-7575389C0BEE}"/>
                  </a:ext>
                </a:extLst>
              </p:cNvPr>
              <p:cNvSpPr>
                <a:spLocks noGrp="1" noRot="1" noChangeAspect="1" noMove="1" noResize="1" noEditPoints="1" noAdjustHandles="1" noChangeArrowheads="1" noChangeShapeType="1" noTextEdit="1"/>
              </p:cNvSpPr>
              <p:nvPr>
                <p:ph idx="1"/>
              </p:nvPr>
            </p:nvSpPr>
            <p:spPr>
              <a:blipFill>
                <a:blip r:embed="rId2"/>
                <a:stretch>
                  <a:fillRect l="-1444"/>
                </a:stretch>
              </a:blipFill>
            </p:spPr>
            <p:txBody>
              <a:bodyPr/>
              <a:lstStyle/>
              <a:p>
                <a:r>
                  <a:rPr lang="en-US">
                    <a:noFill/>
                  </a:rPr>
                  <a:t> </a:t>
                </a:r>
              </a:p>
            </p:txBody>
          </p:sp>
        </mc:Fallback>
      </mc:AlternateContent>
      <p:pic>
        <p:nvPicPr>
          <p:cNvPr id="5" name="Picture 4" descr="A graph of a function&#10;&#10;Description automatically generated">
            <a:extLst>
              <a:ext uri="{FF2B5EF4-FFF2-40B4-BE49-F238E27FC236}">
                <a16:creationId xmlns:a16="http://schemas.microsoft.com/office/drawing/2014/main" id="{9EA5390B-D8AF-67A7-66B3-7227F7DEBD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1924050"/>
            <a:ext cx="6019800" cy="3611880"/>
          </a:xfrm>
          <a:prstGeom prst="rect">
            <a:avLst/>
          </a:prstGeom>
        </p:spPr>
      </p:pic>
    </p:spTree>
    <p:extLst>
      <p:ext uri="{BB962C8B-B14F-4D97-AF65-F5344CB8AC3E}">
        <p14:creationId xmlns:p14="http://schemas.microsoft.com/office/powerpoint/2010/main" val="386801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05A8-1C8C-A293-07F0-070CE2F74F26}"/>
              </a:ext>
            </a:extLst>
          </p:cNvPr>
          <p:cNvSpPr>
            <a:spLocks noGrp="1"/>
          </p:cNvSpPr>
          <p:nvPr>
            <p:ph type="title"/>
          </p:nvPr>
        </p:nvSpPr>
        <p:spPr/>
        <p:txBody>
          <a:bodyPr/>
          <a:lstStyle/>
          <a:p>
            <a:r>
              <a:rPr lang="en-US" dirty="0"/>
              <a:t>What must be true about probability functions?</a:t>
            </a:r>
          </a:p>
        </p:txBody>
      </p:sp>
      <p:sp>
        <p:nvSpPr>
          <p:cNvPr id="3" name="Content Placeholder 2">
            <a:extLst>
              <a:ext uri="{FF2B5EF4-FFF2-40B4-BE49-F238E27FC236}">
                <a16:creationId xmlns:a16="http://schemas.microsoft.com/office/drawing/2014/main" id="{8160C1BD-8C54-CC0A-2B0A-CA583F57B98E}"/>
              </a:ext>
            </a:extLst>
          </p:cNvPr>
          <p:cNvSpPr>
            <a:spLocks noGrp="1"/>
          </p:cNvSpPr>
          <p:nvPr>
            <p:ph idx="1"/>
          </p:nvPr>
        </p:nvSpPr>
        <p:spPr/>
        <p:txBody>
          <a:bodyPr>
            <a:normAutofit/>
          </a:bodyPr>
          <a:lstStyle/>
          <a:p>
            <a:endParaRPr lang="en-US" dirty="0"/>
          </a:p>
          <a:p>
            <a:pPr marL="514350" indent="-514350">
              <a:buFont typeface="+mj-lt"/>
              <a:buAutoNum type="arabicPeriod"/>
            </a:pPr>
            <a:r>
              <a:rPr lang="en-US" dirty="0"/>
              <a:t>Probabilities cannot be negative</a:t>
            </a:r>
          </a:p>
          <a:p>
            <a:pPr marL="514350" indent="-514350">
              <a:buFont typeface="+mj-lt"/>
              <a:buAutoNum type="arabicPeriod"/>
            </a:pPr>
            <a:endParaRPr lang="en-US" dirty="0"/>
          </a:p>
          <a:p>
            <a:pPr marL="514350" indent="-514350">
              <a:buFont typeface="+mj-lt"/>
              <a:buAutoNum type="arabicPeriod"/>
            </a:pPr>
            <a:r>
              <a:rPr lang="en-US" dirty="0"/>
              <a:t>The sum (for discrete) or integral (for continuous) must be 1</a:t>
            </a:r>
          </a:p>
          <a:p>
            <a:pPr lvl="1">
              <a:buFont typeface="Arial" panose="020B0604020202020204" pitchFamily="34" charset="0"/>
              <a:buChar char="•"/>
            </a:pPr>
            <a:r>
              <a:rPr lang="en-US" dirty="0"/>
              <a:t>For discrete, this means that each value must be between 0 and 1</a:t>
            </a:r>
          </a:p>
          <a:p>
            <a:pPr lvl="1">
              <a:buFont typeface="Arial" panose="020B0604020202020204" pitchFamily="34" charset="0"/>
              <a:buChar char="•"/>
            </a:pPr>
            <a:r>
              <a:rPr lang="en-US" dirty="0"/>
              <a:t>But values can be greater than 1 in a probability density function</a:t>
            </a:r>
          </a:p>
        </p:txBody>
      </p:sp>
    </p:spTree>
    <p:extLst>
      <p:ext uri="{BB962C8B-B14F-4D97-AF65-F5344CB8AC3E}">
        <p14:creationId xmlns:p14="http://schemas.microsoft.com/office/powerpoint/2010/main" val="82632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F6A23-12A1-B3E3-A909-76DCABE44C99}"/>
              </a:ext>
            </a:extLst>
          </p:cNvPr>
          <p:cNvSpPr>
            <a:spLocks noGrp="1"/>
          </p:cNvSpPr>
          <p:nvPr>
            <p:ph type="title"/>
          </p:nvPr>
        </p:nvSpPr>
        <p:spPr/>
        <p:txBody>
          <a:bodyPr/>
          <a:lstStyle/>
          <a:p>
            <a:r>
              <a:rPr lang="en-US" dirty="0"/>
              <a:t>Expectation and 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AA8BFC-FF43-76F3-F308-B4945F96DBA7}"/>
                  </a:ext>
                </a:extLst>
              </p:cNvPr>
              <p:cNvSpPr>
                <a:spLocks noGrp="1"/>
              </p:cNvSpPr>
              <p:nvPr>
                <p:ph idx="1"/>
              </p:nvPr>
            </p:nvSpPr>
            <p:spPr>
              <a:xfrm>
                <a:off x="609600" y="990600"/>
                <a:ext cx="10972800" cy="5638800"/>
              </a:xfrm>
            </p:spPr>
            <p:txBody>
              <a:bodyPr>
                <a:normAutofit fontScale="62500" lnSpcReduction="20000"/>
              </a:bodyPr>
              <a:lstStyle/>
              <a:p>
                <a:r>
                  <a:rPr lang="en-US" dirty="0"/>
                  <a:t>The </a:t>
                </a:r>
                <a:r>
                  <a:rPr lang="en-US" i="1" dirty="0"/>
                  <a:t>expected value </a:t>
                </a:r>
                <a:r>
                  <a:rPr lang="en-US" dirty="0"/>
                  <a:t>or</a:t>
                </a:r>
                <a:r>
                  <a:rPr lang="en-US" i="1" dirty="0"/>
                  <a:t> mean </a:t>
                </a:r>
                <a:r>
                  <a:rPr lang="en-US" dirty="0"/>
                  <a:t>of a random variable </a:t>
                </a:r>
                <a14:m>
                  <m:oMath xmlns:m="http://schemas.openxmlformats.org/officeDocument/2006/math">
                    <m:r>
                      <a:rPr lang="en-US" i="1" dirty="0" smtClean="0">
                        <a:latin typeface="Cambria Math" panose="02040503050406030204" pitchFamily="18" charset="0"/>
                      </a:rPr>
                      <m:t>𝑋</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1, </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𝑁</m:t>
                        </m:r>
                      </m:sub>
                    </m:sSub>
                    <m:r>
                      <a:rPr lang="en-US" b="0" i="1" dirty="0" smtClean="0">
                        <a:latin typeface="Cambria Math" panose="02040503050406030204" pitchFamily="18" charset="0"/>
                      </a:rPr>
                      <m:t>}</m:t>
                    </m:r>
                  </m:oMath>
                </a14:m>
                <a:r>
                  <a:rPr lang="en-US" dirty="0"/>
                  <a:t> is the average value we’d get if we took an infinitely large sample:</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b="0" i="1" smtClean="0">
                                  <a:latin typeface="Cambria Math" panose="02040503050406030204" pitchFamily="18" charset="0"/>
                                </a:rPr>
                                <m:t>𝑀</m:t>
                              </m:r>
                              <m:r>
                                <a:rPr lang="en-US" b="0" i="1" smtClean="0">
                                  <a:latin typeface="Cambria Math" panose="02040503050406030204" pitchFamily="18" charset="0"/>
                                </a:rPr>
                                <m:t>→∞</m:t>
                              </m:r>
                            </m:lim>
                          </m:limLow>
                        </m:fName>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𝑀</m:t>
                              </m:r>
                            </m:den>
                          </m:f>
                          <m:nary>
                            <m:naryPr>
                              <m:chr m:val="∑"/>
                              <m:supHide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e>
                      </m:func>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𝑁</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nary>
                    </m:oMath>
                  </m:oMathPara>
                </a14:m>
                <a:endParaRPr lang="en-US" dirty="0"/>
              </a:p>
              <a:p>
                <a:pPr marL="457200" lvl="1" indent="0" algn="ctr">
                  <a:buNone/>
                </a:pPr>
                <a:r>
                  <a:rPr lang="en-US" dirty="0"/>
                  <a:t> </a:t>
                </a:r>
              </a:p>
              <a:p>
                <a:r>
                  <a:rPr lang="en-US" dirty="0"/>
                  <a:t>We can take the expectation of a function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0"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𝑁</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d>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d>
                        </m:e>
                      </m:nary>
                    </m:oMath>
                  </m:oMathPara>
                </a14:m>
                <a:endParaRPr lang="en-US" dirty="0"/>
              </a:p>
              <a:p>
                <a:endParaRPr lang="en-US" dirty="0"/>
              </a:p>
              <a:p>
                <a:r>
                  <a:rPr lang="en-US" dirty="0"/>
                  <a:t>The </a:t>
                </a:r>
                <a:r>
                  <a:rPr lang="en-US" i="1" dirty="0"/>
                  <a:t>variance</a:t>
                </a:r>
                <a:r>
                  <a:rPr lang="en-US" dirty="0"/>
                  <a:t> of </a:t>
                </a:r>
                <a14:m>
                  <m:oMath xmlns:m="http://schemas.openxmlformats.org/officeDocument/2006/math">
                    <m:r>
                      <a:rPr lang="en-US" i="1" dirty="0" smtClean="0">
                        <a:latin typeface="Cambria Math" panose="02040503050406030204" pitchFamily="18" charset="0"/>
                      </a:rPr>
                      <m:t>𝑋</m:t>
                    </m:r>
                  </m:oMath>
                </a14:m>
                <a:r>
                  <a:rPr lang="en-US" dirty="0"/>
                  <a:t> measures the expected square difference of the values from the mean</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𝑋</m:t>
                              </m:r>
                            </m:e>
                          </m:d>
                          <m:r>
                            <a:rPr lang="en-US" b="0" i="1" baseline="30000" smtClean="0">
                              <a:latin typeface="Cambria Math" panose="02040503050406030204" pitchFamily="18" charset="0"/>
                            </a:rPr>
                            <m:t>2</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𝑁</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baseline="30000" smtClean="0">
                              <a:latin typeface="Cambria Math" panose="02040503050406030204" pitchFamily="18" charset="0"/>
                            </a:rPr>
                            <m:t>2</m:t>
                          </m:r>
                          <m:r>
                            <a:rPr lang="en-US" b="0" i="1" smtClean="0">
                              <a:latin typeface="Cambria Math" panose="02040503050406030204" pitchFamily="18" charset="0"/>
                            </a:rPr>
                            <m:t> </m:t>
                          </m:r>
                        </m:e>
                      </m:nary>
                    </m:oMath>
                  </m:oMathPara>
                </a14:m>
                <a:endParaRPr lang="en-US" i="1" dirty="0"/>
              </a:p>
              <a:p>
                <a:endParaRPr lang="en-US" dirty="0"/>
              </a:p>
              <a:p>
                <a:r>
                  <a:rPr lang="en-US" dirty="0"/>
                  <a:t>We can also take the mean or variance of a sample </a:t>
                </a:r>
                <a14:m>
                  <m:oMath xmlns:m="http://schemas.openxmlformats.org/officeDocument/2006/math">
                    <m:r>
                      <m:rPr>
                        <m:sty m:val="p"/>
                      </m:rPr>
                      <a:rPr lang="en-US">
                        <a:latin typeface="Cambria Math" panose="02040503050406030204" pitchFamily="18" charset="0"/>
                      </a:rPr>
                      <m:t>S</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𝑠</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𝑠</m:t>
                        </m:r>
                      </m:e>
                      <m:sub>
                        <m:r>
                          <a:rPr lang="en-US" b="0" i="1" smtClean="0">
                            <a:latin typeface="Cambria Math" panose="02040503050406030204" pitchFamily="18" charset="0"/>
                          </a:rPr>
                          <m:t>𝐾</m:t>
                        </m:r>
                      </m:sub>
                    </m:sSub>
                    <m:r>
                      <a:rPr lang="en-US" b="0" i="1" smtClean="0">
                        <a:latin typeface="Cambria Math" panose="02040503050406030204" pitchFamily="18" charset="0"/>
                      </a:rPr>
                      <m:t>]</m:t>
                    </m:r>
                  </m:oMath>
                </a14:m>
                <a:r>
                  <a:rPr lang="en-US" b="0" dirty="0">
                    <a:latin typeface="+mj-lt"/>
                  </a:rPr>
                  <a:t>, called the empirical mean or variance</a:t>
                </a:r>
              </a:p>
              <a:p>
                <a:pPr marL="457200" lvl="1" indent="0">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ea typeface="Cambria Math" panose="02040503050406030204" pitchFamily="18" charset="0"/>
                        </a:rPr>
                        <m:t>𝐸</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𝑆</m:t>
                          </m:r>
                        </m:e>
                      </m:d>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1</m:t>
                          </m:r>
                        </m:num>
                        <m:den>
                          <m:r>
                            <a:rPr lang="en-US" sz="3200" b="0" i="1" smtClean="0">
                              <a:latin typeface="Cambria Math" panose="02040503050406030204" pitchFamily="18" charset="0"/>
                              <a:ea typeface="Cambria Math" panose="02040503050406030204" pitchFamily="18" charset="0"/>
                            </a:rPr>
                            <m:t>𝐾</m:t>
                          </m:r>
                        </m:den>
                      </m:f>
                      <m:nary>
                        <m:naryPr>
                          <m:chr m:val="∑"/>
                          <m:supHide m:val="on"/>
                          <m:ctrlPr>
                            <a:rPr lang="en-US" sz="3200" i="1">
                              <a:latin typeface="Cambria Math" panose="02040503050406030204" pitchFamily="18" charset="0"/>
                              <a:ea typeface="Cambria Math" panose="02040503050406030204" pitchFamily="18" charset="0"/>
                            </a:rPr>
                          </m:ctrlPr>
                        </m:naryPr>
                        <m:sub>
                          <m:r>
                            <a:rPr lang="en-US" sz="3200" b="0" i="1" smtClean="0">
                              <a:latin typeface="Cambria Math" panose="02040503050406030204" pitchFamily="18" charset="0"/>
                              <a:ea typeface="Cambria Math" panose="02040503050406030204" pitchFamily="18" charset="0"/>
                            </a:rPr>
                            <m:t>𝑖</m:t>
                          </m:r>
                          <m:r>
                            <a:rPr lang="en-US" sz="3200" b="0" i="1" smtClean="0">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𝐾</m:t>
                          </m:r>
                        </m:sub>
                        <m:sup/>
                        <m:e>
                          <m:sSub>
                            <m:sSubPr>
                              <m:ctrlPr>
                                <a:rPr lang="en-US" sz="3200" b="0" i="1" smtClean="0">
                                  <a:latin typeface="Cambria Math" panose="02040503050406030204" pitchFamily="18" charset="0"/>
                                  <a:ea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𝑠</m:t>
                              </m:r>
                            </m:e>
                            <m:sub>
                              <m:r>
                                <a:rPr lang="en-US" sz="3200" b="0" i="1" smtClean="0">
                                  <a:latin typeface="Cambria Math" panose="02040503050406030204" pitchFamily="18" charset="0"/>
                                  <a:ea typeface="Cambria Math" panose="02040503050406030204" pitchFamily="18" charset="0"/>
                                </a:rPr>
                                <m:t>𝑖</m:t>
                              </m:r>
                            </m:sub>
                          </m:sSub>
                        </m:e>
                      </m:nary>
                      <m:r>
                        <a:rPr lang="en-US" sz="3200" b="0" i="1" smtClean="0">
                          <a:latin typeface="Cambria Math" panose="02040503050406030204" pitchFamily="18" charset="0"/>
                          <a:ea typeface="Cambria Math" panose="02040503050406030204" pitchFamily="18" charset="0"/>
                        </a:rPr>
                        <m:t>        </m:t>
                      </m:r>
                      <m:r>
                        <m:rPr>
                          <m:sty m:val="p"/>
                        </m:rPr>
                        <a:rPr lang="en-US" sz="3200" i="1">
                          <a:latin typeface="Cambria Math" panose="02040503050406030204" pitchFamily="18" charset="0"/>
                          <a:ea typeface="Cambria Math" panose="02040503050406030204" pitchFamily="18" charset="0"/>
                        </a:rPr>
                        <m:t>Var</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𝑆</m:t>
                          </m:r>
                        </m:e>
                      </m:d>
                      <m:r>
                        <a:rPr lang="en-US" sz="3200" i="1">
                          <a:latin typeface="Cambria Math" panose="02040503050406030204" pitchFamily="18" charset="0"/>
                          <a:ea typeface="Cambria Math" panose="02040503050406030204" pitchFamily="18" charset="0"/>
                        </a:rPr>
                        <m:t>=</m:t>
                      </m:r>
                      <m:r>
                        <m:rPr>
                          <m:nor/>
                        </m:rPr>
                        <a:rPr lang="en-US" sz="3200" dirty="0">
                          <a:latin typeface="Cambria Math" panose="02040503050406030204" pitchFamily="18" charset="0"/>
                          <a:ea typeface="Cambria Math" panose="02040503050406030204" pitchFamily="18" charset="0"/>
                        </a:rPr>
                        <m:t> </m:t>
                      </m:r>
                      <m:f>
                        <m:fPr>
                          <m:ctrlPr>
                            <a:rPr lang="en-US" sz="3200" i="1">
                              <a:latin typeface="Cambria Math" panose="02040503050406030204" pitchFamily="18" charset="0"/>
                              <a:ea typeface="Cambria Math" panose="02040503050406030204" pitchFamily="18" charset="0"/>
                            </a:rPr>
                          </m:ctrlPr>
                        </m:fPr>
                        <m:num>
                          <m:r>
                            <a:rPr lang="en-US" sz="3200" i="1">
                              <a:latin typeface="Cambria Math" panose="02040503050406030204" pitchFamily="18" charset="0"/>
                              <a:ea typeface="Cambria Math" panose="02040503050406030204" pitchFamily="18" charset="0"/>
                            </a:rPr>
                            <m:t>1</m:t>
                          </m:r>
                        </m:num>
                        <m:den>
                          <m:r>
                            <a:rPr lang="en-US" sz="3200" i="1">
                              <a:latin typeface="Cambria Math" panose="02040503050406030204" pitchFamily="18" charset="0"/>
                              <a:ea typeface="Cambria Math" panose="02040503050406030204" pitchFamily="18" charset="0"/>
                            </a:rPr>
                            <m:t>𝐾</m:t>
                          </m:r>
                        </m:den>
                      </m:f>
                      <m:nary>
                        <m:naryPr>
                          <m:chr m:val="∑"/>
                          <m:supHide m:val="on"/>
                          <m:ctrlPr>
                            <a:rPr lang="en-US" sz="3200" i="1">
                              <a:latin typeface="Cambria Math" panose="02040503050406030204" pitchFamily="18" charset="0"/>
                              <a:ea typeface="Cambria Math" panose="02040503050406030204" pitchFamily="18" charset="0"/>
                            </a:rPr>
                          </m:ctrlPr>
                        </m:naryPr>
                        <m:sub>
                          <m:r>
                            <a:rPr lang="en-US" sz="3200" i="1">
                              <a:latin typeface="Cambria Math" panose="02040503050406030204" pitchFamily="18" charset="0"/>
                              <a:ea typeface="Cambria Math" panose="02040503050406030204" pitchFamily="18" charset="0"/>
                            </a:rPr>
                            <m:t>𝑖</m:t>
                          </m:r>
                          <m:r>
                            <a:rPr lang="en-US" sz="3200" i="1">
                              <a:latin typeface="Cambria Math" panose="02040503050406030204" pitchFamily="18" charset="0"/>
                              <a:ea typeface="Cambria Math" panose="02040503050406030204" pitchFamily="18" charset="0"/>
                            </a:rPr>
                            <m:t>=1..</m:t>
                          </m:r>
                          <m:r>
                            <a:rPr lang="en-US" sz="3200" i="1">
                              <a:latin typeface="Cambria Math" panose="02040503050406030204" pitchFamily="18" charset="0"/>
                              <a:ea typeface="Cambria Math" panose="02040503050406030204" pitchFamily="18" charset="0"/>
                            </a:rPr>
                            <m:t>𝐾</m:t>
                          </m:r>
                        </m:sub>
                        <m:sup/>
                        <m:e>
                          <m:sSub>
                            <m:sSubPr>
                              <m:ctrlPr>
                                <a:rPr lang="en-US" sz="3200" i="1">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𝐸</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𝑆</m:t>
                                  </m:r>
                                </m:e>
                              </m:d>
                              <m:r>
                                <a:rPr lang="en-US" sz="3200" b="0"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𝑠</m:t>
                              </m:r>
                            </m:e>
                            <m:sub>
                              <m:r>
                                <a:rPr lang="en-US" sz="3200" i="1">
                                  <a:latin typeface="Cambria Math" panose="02040503050406030204" pitchFamily="18" charset="0"/>
                                  <a:ea typeface="Cambria Math" panose="02040503050406030204" pitchFamily="18" charset="0"/>
                                </a:rPr>
                                <m:t>𝑖</m:t>
                              </m:r>
                            </m:sub>
                          </m:sSub>
                          <m:r>
                            <a:rPr lang="en-US" sz="3200" b="0" i="1" smtClean="0">
                              <a:latin typeface="Cambria Math" panose="02040503050406030204" pitchFamily="18" charset="0"/>
                              <a:ea typeface="Cambria Math" panose="02040503050406030204" pitchFamily="18" charset="0"/>
                            </a:rPr>
                            <m:t>)</m:t>
                          </m:r>
                          <m:r>
                            <a:rPr lang="en-US" sz="3200" b="0" i="1" baseline="30000" smtClean="0">
                              <a:latin typeface="Cambria Math" panose="02040503050406030204" pitchFamily="18" charset="0"/>
                              <a:ea typeface="Cambria Math" panose="02040503050406030204" pitchFamily="18" charset="0"/>
                            </a:rPr>
                            <m:t>2</m:t>
                          </m:r>
                        </m:e>
                      </m:nary>
                    </m:oMath>
                  </m:oMathPara>
                </a14:m>
                <a:endParaRPr lang="en-US" sz="3200" dirty="0">
                  <a:latin typeface="Cambria Math" panose="02040503050406030204" pitchFamily="18" charset="0"/>
                  <a:ea typeface="Cambria Math" panose="02040503050406030204" pitchFamily="18" charset="0"/>
                </a:endParaRPr>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7DAA8BFC-FF43-76F3-F308-B4945F96DBA7}"/>
                  </a:ext>
                </a:extLst>
              </p:cNvPr>
              <p:cNvSpPr>
                <a:spLocks noGrp="1" noRot="1" noChangeAspect="1" noMove="1" noResize="1" noEditPoints="1" noAdjustHandles="1" noChangeArrowheads="1" noChangeShapeType="1" noTextEdit="1"/>
              </p:cNvSpPr>
              <p:nvPr>
                <p:ph idx="1"/>
              </p:nvPr>
            </p:nvSpPr>
            <p:spPr>
              <a:xfrm>
                <a:off x="609600" y="990600"/>
                <a:ext cx="10972800" cy="5638800"/>
              </a:xfrm>
              <a:blipFill>
                <a:blip r:embed="rId2"/>
                <a:stretch>
                  <a:fillRect l="-500" t="-1514" r="-333"/>
                </a:stretch>
              </a:blipFill>
            </p:spPr>
            <p:txBody>
              <a:bodyPr/>
              <a:lstStyle/>
              <a:p>
                <a:r>
                  <a:rPr lang="en-US">
                    <a:noFill/>
                  </a:rPr>
                  <a:t> </a:t>
                </a:r>
              </a:p>
            </p:txBody>
          </p:sp>
        </mc:Fallback>
      </mc:AlternateContent>
    </p:spTree>
    <p:extLst>
      <p:ext uri="{BB962C8B-B14F-4D97-AF65-F5344CB8AC3E}">
        <p14:creationId xmlns:p14="http://schemas.microsoft.com/office/powerpoint/2010/main" val="261618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C952-A989-264C-3F2C-2AF5005D3E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5303EBB-D4C2-951D-081A-6EAB6A2268CC}"/>
              </a:ext>
            </a:extLst>
          </p:cNvPr>
          <p:cNvSpPr>
            <a:spLocks noGrp="1"/>
          </p:cNvSpPr>
          <p:nvPr>
            <p:ph idx="1"/>
          </p:nvPr>
        </p:nvSpPr>
        <p:spPr/>
        <p:txBody>
          <a:bodyPr>
            <a:normAutofit fontScale="62500" lnSpcReduction="20000"/>
          </a:bodyPr>
          <a:lstStyle/>
          <a:p>
            <a:r>
              <a:rPr lang="en-US" dirty="0"/>
              <a:t>What is probability</a:t>
            </a:r>
          </a:p>
          <a:p>
            <a:r>
              <a:rPr lang="en-US" dirty="0"/>
              <a:t>Example: probability that a person attends a particular movie</a:t>
            </a:r>
          </a:p>
          <a:p>
            <a:r>
              <a:rPr lang="en-US" dirty="0"/>
              <a:t>Probability of one variable</a:t>
            </a:r>
          </a:p>
          <a:p>
            <a:r>
              <a:rPr lang="en-US" dirty="0"/>
              <a:t>Joint probability</a:t>
            </a:r>
          </a:p>
          <a:p>
            <a:r>
              <a:rPr lang="en-US" dirty="0"/>
              <a:t>Conditional probability</a:t>
            </a:r>
          </a:p>
          <a:p>
            <a:r>
              <a:rPr lang="en-US" dirty="0"/>
              <a:t>Getting marginal probability from joint probability</a:t>
            </a:r>
          </a:p>
          <a:p>
            <a:r>
              <a:rPr lang="en-US" dirty="0"/>
              <a:t>Getting conditional probability from joint probability</a:t>
            </a:r>
          </a:p>
          <a:p>
            <a:r>
              <a:rPr lang="en-US" dirty="0"/>
              <a:t>Probability density functions</a:t>
            </a:r>
          </a:p>
          <a:p>
            <a:pPr lvl="1"/>
            <a:r>
              <a:rPr lang="en-US" dirty="0"/>
              <a:t>What is a probability density</a:t>
            </a:r>
          </a:p>
          <a:p>
            <a:pPr lvl="1"/>
            <a:r>
              <a:rPr lang="en-US" dirty="0"/>
              <a:t>Gaussian and exponential distributions</a:t>
            </a:r>
          </a:p>
          <a:p>
            <a:r>
              <a:rPr lang="en-US" dirty="0"/>
              <a:t>Why we minimize </a:t>
            </a:r>
            <a:r>
              <a:rPr lang="en-US" dirty="0" err="1"/>
              <a:t>sum_i</a:t>
            </a:r>
            <a:r>
              <a:rPr lang="en-US" dirty="0"/>
              <a:t> log P(</a:t>
            </a:r>
            <a:r>
              <a:rPr lang="en-US" dirty="0" err="1"/>
              <a:t>y_i</a:t>
            </a:r>
            <a:r>
              <a:rPr lang="en-US" dirty="0"/>
              <a:t> | </a:t>
            </a:r>
            <a:r>
              <a:rPr lang="en-US" dirty="0" err="1"/>
              <a:t>x_i</a:t>
            </a:r>
            <a:r>
              <a:rPr lang="en-US" dirty="0"/>
              <a:t>)</a:t>
            </a:r>
          </a:p>
          <a:p>
            <a:r>
              <a:rPr lang="en-US" dirty="0"/>
              <a:t>Logistic function log [P(</a:t>
            </a:r>
            <a:r>
              <a:rPr lang="en-US" dirty="0" err="1"/>
              <a:t>y_i</a:t>
            </a:r>
            <a:r>
              <a:rPr lang="en-US" dirty="0"/>
              <a:t> = c | x) / P(</a:t>
            </a:r>
            <a:r>
              <a:rPr lang="en-US" dirty="0" err="1"/>
              <a:t>y_i</a:t>
            </a:r>
            <a:r>
              <a:rPr lang="en-US" dirty="0"/>
              <a:t> /= c | x)]</a:t>
            </a:r>
          </a:p>
          <a:p>
            <a:r>
              <a:rPr lang="en-US" dirty="0"/>
              <a:t>Prediction using probability</a:t>
            </a:r>
          </a:p>
          <a:p>
            <a:pPr lvl="1"/>
            <a:r>
              <a:rPr lang="en-US" dirty="0"/>
              <a:t>P(x)  (generative)</a:t>
            </a:r>
          </a:p>
          <a:p>
            <a:pPr lvl="1"/>
            <a:r>
              <a:rPr lang="en-US" dirty="0"/>
              <a:t>P(y | x) (discriminative): linear functions</a:t>
            </a:r>
          </a:p>
          <a:p>
            <a:r>
              <a:rPr lang="en-US" dirty="0"/>
              <a:t>Entropy: expected negative log likelihood of the data</a:t>
            </a:r>
          </a:p>
          <a:p>
            <a:endParaRPr lang="en-US" dirty="0"/>
          </a:p>
        </p:txBody>
      </p:sp>
    </p:spTree>
    <p:extLst>
      <p:ext uri="{BB962C8B-B14F-4D97-AF65-F5344CB8AC3E}">
        <p14:creationId xmlns:p14="http://schemas.microsoft.com/office/powerpoint/2010/main" val="2020297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A4EF-06CB-7364-700F-6217B0620726}"/>
              </a:ext>
            </a:extLst>
          </p:cNvPr>
          <p:cNvSpPr>
            <a:spLocks noGrp="1"/>
          </p:cNvSpPr>
          <p:nvPr>
            <p:ph type="title"/>
          </p:nvPr>
        </p:nvSpPr>
        <p:spPr>
          <a:xfrm>
            <a:off x="534925" y="152400"/>
            <a:ext cx="10972800" cy="914400"/>
          </a:xfrm>
        </p:spPr>
        <p:txBody>
          <a:bodyPr>
            <a:normAutofit fontScale="90000"/>
          </a:bodyPr>
          <a:lstStyle/>
          <a:p>
            <a:r>
              <a:rPr lang="en-US" dirty="0"/>
              <a:t>How do we measure the amount of data required to store a value of a variable?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962F1A-CB37-95B5-0ABB-0998E217C920}"/>
                  </a:ext>
                </a:extLst>
              </p:cNvPr>
              <p:cNvSpPr>
                <a:spLocks noGrp="1"/>
              </p:cNvSpPr>
              <p:nvPr>
                <p:ph idx="1"/>
              </p:nvPr>
            </p:nvSpPr>
            <p:spPr>
              <a:xfrm>
                <a:off x="609600" y="1524000"/>
                <a:ext cx="10972800" cy="4876800"/>
              </a:xfrm>
            </p:spPr>
            <p:txBody>
              <a:bodyPr>
                <a:normAutofit fontScale="55000" lnSpcReduction="20000"/>
              </a:bodyPr>
              <a:lstStyle/>
              <a:p>
                <a:r>
                  <a:rPr lang="en-US" dirty="0"/>
                  <a:t>First, let’s consider the likelihood of a set of values </a:t>
                </a:r>
                <a14:m>
                  <m:oMath xmlns:m="http://schemas.openxmlformats.org/officeDocument/2006/math">
                    <m:r>
                      <a:rPr lang="en-US" b="1" i="1">
                        <a:latin typeface="Cambria Math" panose="02040503050406030204" pitchFamily="18" charset="0"/>
                      </a:rPr>
                      <m:t>𝒙</m:t>
                    </m:r>
                  </m:oMath>
                </a14:m>
                <a:r>
                  <a:rPr lang="en-US" dirty="0"/>
                  <a:t> ~</a:t>
                </a:r>
                <a14:m>
                  <m:oMath xmlns:m="http://schemas.openxmlformats.org/officeDocument/2006/math">
                    <m:r>
                      <a:rPr lang="en-US" b="0" i="0" dirty="0" smtClean="0">
                        <a:latin typeface="Cambria Math" panose="02040503050406030204" pitchFamily="18" charset="0"/>
                      </a:rPr>
                      <m:t> </m:t>
                    </m:r>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𝑋</m:t>
                        </m:r>
                      </m:e>
                    </m:d>
                    <m:r>
                      <a:rPr lang="en-US" b="0" i="0" dirty="0" smtClean="0">
                        <a:latin typeface="Cambria Math" panose="02040503050406030204" pitchFamily="18" charset="0"/>
                      </a:rPr>
                      <m:t>: </m:t>
                    </m:r>
                  </m:oMath>
                </a14:m>
                <a:r>
                  <a:rPr lang="en-US" dirty="0"/>
                  <a:t> </a:t>
                </a:r>
                <a14:m>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e>
                    </m:nary>
                  </m:oMath>
                </a14:m>
                <a:r>
                  <a:rPr lang="en-US" dirty="0"/>
                  <a:t>, assuming the values are independent.  However, this will become inconveniently small, so we can equivalently consider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i="1">
                            <a:latin typeface="Cambria Math" panose="02040503050406030204" pitchFamily="18" charset="0"/>
                          </a:rPr>
                          <m:t>𝑃</m:t>
                        </m:r>
                        <m:d>
                          <m:dPr>
                            <m:ctrlPr>
                              <a:rPr lang="en-US" i="1">
                                <a:latin typeface="Cambria Math" panose="02040503050406030204" pitchFamily="18" charset="0"/>
                              </a:rPr>
                            </m:ctrlPr>
                          </m:dPr>
                          <m:e>
                            <m:r>
                              <a:rPr lang="en-US" b="1" i="1">
                                <a:latin typeface="Cambria Math" panose="02040503050406030204" pitchFamily="18" charset="0"/>
                              </a:rPr>
                              <m:t>𝒙</m:t>
                            </m:r>
                          </m:e>
                        </m:d>
                      </m:e>
                    </m:func>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e>
                        </m:func>
                      </m:e>
                    </m:nary>
                  </m:oMath>
                </a14:m>
                <a:r>
                  <a:rPr lang="en-US" dirty="0"/>
                  <a:t>.  The expected value of this log likelihood gives us a measure of predictability.</a:t>
                </a:r>
              </a:p>
              <a:p>
                <a:endParaRPr lang="en-US" dirty="0"/>
              </a:p>
              <a:p>
                <a:r>
                  <a:rPr lang="en-US" dirty="0"/>
                  <a:t>Entropy </a:t>
                </a:r>
                <a14:m>
                  <m:oMath xmlns:m="http://schemas.openxmlformats.org/officeDocument/2006/math">
                    <m:r>
                      <a:rPr lang="en-US" i="1" dirty="0" smtClean="0">
                        <a:latin typeface="Cambria Math" panose="02040503050406030204" pitchFamily="18" charset="0"/>
                      </a:rPr>
                      <m:t>𝐻</m:t>
                    </m:r>
                    <m:r>
                      <a:rPr lang="en-US" i="1" dirty="0" smtClean="0">
                        <a:latin typeface="Cambria Math" panose="02040503050406030204" pitchFamily="18" charset="0"/>
                      </a:rPr>
                      <m:t>(</m:t>
                    </m:r>
                    <m:r>
                      <a:rPr lang="en-US" b="0"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a:t> is the expected negative log likelihood of variable </a:t>
                </a:r>
                <a14:m>
                  <m:oMath xmlns:m="http://schemas.openxmlformats.org/officeDocument/2006/math">
                    <m:r>
                      <a:rPr lang="en-US" i="1" dirty="0" smtClean="0">
                        <a:latin typeface="Cambria Math" panose="02040503050406030204" pitchFamily="18" charset="0"/>
                      </a:rPr>
                      <m:t>𝑋</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𝑁</m:t>
                        </m:r>
                      </m:sub>
                    </m:sSub>
                    <m:r>
                      <a:rPr lang="en-US" b="0" i="1" dirty="0" smtClean="0">
                        <a:latin typeface="Cambria Math" panose="02040503050406030204" pitchFamily="18" charset="0"/>
                      </a:rPr>
                      <m:t>}</m:t>
                    </m:r>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𝑁</m:t>
                          </m:r>
                        </m:sub>
                        <m:sup/>
                        <m:e>
                          <m:r>
                            <a:rPr lang="en-US" b="0" i="1" smtClean="0">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𝑖</m:t>
                                  </m:r>
                                </m:sub>
                              </m:sSub>
                            </m:e>
                          </m:d>
                          <m:func>
                            <m:funcPr>
                              <m:ctrlPr>
                                <a:rPr lang="en-US" i="1">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a:latin typeface="Cambria Math" panose="02040503050406030204" pitchFamily="18" charset="0"/>
                                    </a:rPr>
                                    <m:t>log</m:t>
                                  </m:r>
                                </m:e>
                                <m:sub>
                                  <m:r>
                                    <a:rPr lang="en-US" b="0" i="0" smtClean="0">
                                      <a:latin typeface="Cambria Math" panose="02040503050406030204" pitchFamily="18" charset="0"/>
                                    </a:rPr>
                                    <m:t>2</m:t>
                                  </m:r>
                                </m:sub>
                              </m:sSub>
                            </m:fName>
                            <m:e>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𝑖</m:t>
                                      </m:r>
                                    </m:sub>
                                  </m:sSub>
                                </m:e>
                              </m:d>
                            </m:e>
                          </m:func>
                        </m:e>
                      </m:nary>
                    </m:oMath>
                  </m:oMathPara>
                </a14:m>
                <a:endParaRPr lang="en-US" dirty="0"/>
              </a:p>
              <a:p>
                <a:endParaRPr lang="en-US" dirty="0"/>
              </a:p>
              <a:p>
                <a:r>
                  <a:rPr lang="en-US" dirty="0"/>
                  <a:t>Greater entropy means that the value of X is less predictable</a:t>
                </a:r>
              </a:p>
              <a:p>
                <a:pPr lvl="1"/>
                <a:r>
                  <a:rPr lang="en-US" dirty="0"/>
                  <a:t>If </a:t>
                </a:r>
                <a14:m>
                  <m:oMath xmlns:m="http://schemas.openxmlformats.org/officeDocument/2006/math">
                    <m:r>
                      <a:rPr lang="en-US" i="1" dirty="0" smtClean="0">
                        <a:latin typeface="Cambria Math" panose="02040503050406030204" pitchFamily="18" charset="0"/>
                      </a:rPr>
                      <m:t>𝐻</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)=0</m:t>
                    </m:r>
                  </m:oMath>
                </a14:m>
                <a:r>
                  <a:rPr lang="en-US" dirty="0"/>
                  <a:t>, then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=1</m:t>
                    </m:r>
                  </m:oMath>
                </a14:m>
                <a:r>
                  <a:rPr lang="en-US" dirty="0"/>
                  <a:t> for some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(and 0 for others)</a:t>
                </a:r>
              </a:p>
              <a:p>
                <a:pPr lvl="1"/>
                <a:r>
                  <a:rPr lang="en-US" dirty="0"/>
                  <a:t>If </a:t>
                </a:r>
                <a14:m>
                  <m:oMath xmlns:m="http://schemas.openxmlformats.org/officeDocument/2006/math">
                    <m:r>
                      <a:rPr lang="en-US" i="1" dirty="0" smtClean="0">
                        <a:latin typeface="Cambria Math" panose="02040503050406030204" pitchFamily="18" charset="0"/>
                      </a:rPr>
                      <m:t>𝐻</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𝑋</m:t>
                        </m:r>
                      </m:e>
                    </m:d>
                    <m:r>
                      <a:rPr lang="en-US" i="1" dirty="0" smtClean="0">
                        <a:latin typeface="Cambria Math" panose="02040503050406030204" pitchFamily="18" charset="0"/>
                      </a:rPr>
                      <m:t>=</m:t>
                    </m:r>
                    <m:func>
                      <m:funcPr>
                        <m:ctrlPr>
                          <a:rPr lang="en-US" b="0" i="1" dirty="0" smtClean="0">
                            <a:latin typeface="Cambria Math" panose="02040503050406030204" pitchFamily="18" charset="0"/>
                          </a:rPr>
                        </m:ctrlPr>
                      </m:funcPr>
                      <m:fName>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log</m:t>
                            </m:r>
                          </m:e>
                          <m:sub>
                            <m:r>
                              <a:rPr lang="en-US" b="0" i="1" dirty="0" smtClean="0">
                                <a:latin typeface="Cambria Math" panose="02040503050406030204" pitchFamily="18" charset="0"/>
                              </a:rPr>
                              <m:t>2</m:t>
                            </m:r>
                          </m:sub>
                        </m:sSub>
                      </m:fName>
                      <m:e>
                        <m:r>
                          <a:rPr lang="en-US" b="0" i="1" dirty="0" smtClean="0">
                            <a:latin typeface="Cambria Math" panose="02040503050406030204" pitchFamily="18" charset="0"/>
                          </a:rPr>
                          <m:t>𝑃</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𝑁</m:t>
                            </m:r>
                          </m:e>
                        </m:d>
                      </m:e>
                    </m:func>
                  </m:oMath>
                </a14:m>
                <a:r>
                  <a:rPr lang="en-US" dirty="0"/>
                  <a:t>, then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𝑁</m:t>
                        </m:r>
                      </m:den>
                    </m:f>
                  </m:oMath>
                </a14:m>
                <a:r>
                  <a:rPr lang="en-US" dirty="0"/>
                  <a:t> for all N values</a:t>
                </a:r>
              </a:p>
              <a:p>
                <a:pPr marL="0" indent="0">
                  <a:buNone/>
                </a:pPr>
                <a:endParaRPr lang="en-US" dirty="0"/>
              </a:p>
              <a:p>
                <a:r>
                  <a:rPr lang="en-US" dirty="0"/>
                  <a:t>If the values are less predictable, more bits are needed. Shannon’s source coding theorem shows that the minimum expected number of bits required to encode a string of </a:t>
                </a:r>
                <a14:m>
                  <m:oMath xmlns:m="http://schemas.openxmlformats.org/officeDocument/2006/math">
                    <m:r>
                      <a:rPr lang="en-US" i="1" dirty="0" smtClean="0">
                        <a:latin typeface="Cambria Math" panose="02040503050406030204" pitchFamily="18" charset="0"/>
                      </a:rPr>
                      <m:t>𝐾</m:t>
                    </m:r>
                  </m:oMath>
                </a14:m>
                <a:r>
                  <a:rPr lang="en-US" dirty="0"/>
                  <a:t> </a:t>
                </a:r>
                <a:r>
                  <a:rPr lang="en-US" dirty="0" err="1"/>
                  <a:t>i.i.d.</a:t>
                </a:r>
                <a:r>
                  <a:rPr lang="en-US" dirty="0"/>
                  <a:t> values sampled from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a:t> is </a:t>
                </a:r>
                <a14:m>
                  <m:oMath xmlns:m="http://schemas.openxmlformats.org/officeDocument/2006/math">
                    <m:r>
                      <a:rPr lang="en-US" b="0" i="1" smtClean="0">
                        <a:latin typeface="Cambria Math" panose="02040503050406030204" pitchFamily="18" charset="0"/>
                      </a:rPr>
                      <m:t>𝐾𝐻</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dirty="0"/>
              </a:p>
              <a:p>
                <a:pPr lvl="1"/>
                <a:r>
                  <a:rPr lang="en-US" dirty="0"/>
                  <a:t>Complicated to prove, but think of each bit as dividing the possible values into two equally likely sets</a:t>
                </a:r>
              </a:p>
              <a:p>
                <a:pPr lvl="1"/>
                <a:r>
                  <a:rPr lang="en-US" dirty="0"/>
                  <a:t>E.g. let P(X=1)=1/4, P(X=2)=1/4, P(X=3)=0, P(X=4)=1/2.  One bit can split ([1,2], 4) and, if needed, a second bit can split between 1 and 2. To encode, </a:t>
                </a:r>
                <a:r>
                  <a:rPr lang="en-US" dirty="0">
                    <a:sym typeface="Wingdings" panose="05000000000000000000" pitchFamily="2" charset="2"/>
                  </a:rPr>
                  <a:t>100, 201, 41</a:t>
                </a:r>
                <a:r>
                  <a:rPr lang="en-US" dirty="0"/>
                  <a:t>.  This requires 1.5 bits on average. </a:t>
                </a:r>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=0.25∗2+0.25∗2+0.5∗1=1.5</m:t>
                    </m:r>
                  </m:oMath>
                </a14:m>
                <a:r>
                  <a:rPr lang="en-US" dirty="0"/>
                  <a:t>.  1-1-1-01-00-10-1 = 4,4,4,2,1,4,2 </a:t>
                </a:r>
              </a:p>
            </p:txBody>
          </p:sp>
        </mc:Choice>
        <mc:Fallback xmlns="">
          <p:sp>
            <p:nvSpPr>
              <p:cNvPr id="3" name="Content Placeholder 2">
                <a:extLst>
                  <a:ext uri="{FF2B5EF4-FFF2-40B4-BE49-F238E27FC236}">
                    <a16:creationId xmlns:a16="http://schemas.microsoft.com/office/drawing/2014/main" id="{C9962F1A-CB37-95B5-0ABB-0998E217C920}"/>
                  </a:ext>
                </a:extLst>
              </p:cNvPr>
              <p:cNvSpPr>
                <a:spLocks noGrp="1" noRot="1" noChangeAspect="1" noMove="1" noResize="1" noEditPoints="1" noAdjustHandles="1" noChangeArrowheads="1" noChangeShapeType="1" noTextEdit="1"/>
              </p:cNvSpPr>
              <p:nvPr>
                <p:ph idx="1"/>
              </p:nvPr>
            </p:nvSpPr>
            <p:spPr>
              <a:xfrm>
                <a:off x="609600" y="1524000"/>
                <a:ext cx="10972800" cy="4876800"/>
              </a:xfrm>
              <a:blipFill>
                <a:blip r:embed="rId2"/>
                <a:stretch>
                  <a:fillRect l="-333" t="-10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78C0BE3-AA51-84BF-DDFB-32914AA32435}"/>
                  </a:ext>
                </a:extLst>
              </p:cNvPr>
              <p:cNvSpPr txBox="1"/>
              <p:nvPr/>
            </p:nvSpPr>
            <p:spPr>
              <a:xfrm>
                <a:off x="3276600" y="6581001"/>
                <a:ext cx="5489451" cy="276999"/>
              </a:xfrm>
              <a:prstGeom prst="rect">
                <a:avLst/>
              </a:prstGeom>
              <a:noFill/>
            </p:spPr>
            <p:txBody>
              <a:bodyPr wrap="none" rtlCol="0">
                <a:spAutoFit/>
              </a:bodyPr>
              <a:lstStyle/>
              <a:p>
                <a14:m>
                  <m:oMath xmlns:m="http://schemas.openxmlformats.org/officeDocument/2006/math">
                    <m:r>
                      <a:rPr lang="en-US" sz="1200" i="1" dirty="0" smtClean="0">
                        <a:latin typeface="Cambria Math" panose="02040503050406030204" pitchFamily="18" charset="0"/>
                      </a:rPr>
                      <m:t>𝑥</m:t>
                    </m:r>
                    <m:r>
                      <a:rPr lang="en-US" sz="1200" i="1" dirty="0">
                        <a:latin typeface="Cambria Math" panose="02040503050406030204" pitchFamily="18" charset="0"/>
                      </a:rPr>
                      <m:t> </m:t>
                    </m:r>
                    <m:r>
                      <a:rPr lang="en-US" sz="1200" i="1" dirty="0" smtClean="0">
                        <a:latin typeface="Cambria Math" panose="02040503050406030204" pitchFamily="18" charset="0"/>
                      </a:rPr>
                      <m:t>~</m:t>
                    </m:r>
                    <m:r>
                      <a:rPr lang="en-US" sz="1200" b="0" i="1" dirty="0" smtClean="0">
                        <a:latin typeface="Cambria Math" panose="02040503050406030204" pitchFamily="18" charset="0"/>
                      </a:rPr>
                      <m:t> </m:t>
                    </m:r>
                    <m:r>
                      <a:rPr lang="en-US" sz="1200" b="0" i="1" dirty="0" smtClean="0">
                        <a:latin typeface="Cambria Math" panose="02040503050406030204" pitchFamily="18" charset="0"/>
                      </a:rPr>
                      <m:t>𝑃</m:t>
                    </m:r>
                    <m:r>
                      <a:rPr lang="en-US" sz="1200" b="0" i="1" dirty="0" smtClean="0">
                        <a:latin typeface="Cambria Math" panose="02040503050406030204" pitchFamily="18" charset="0"/>
                      </a:rPr>
                      <m:t>(</m:t>
                    </m:r>
                    <m:r>
                      <a:rPr lang="en-US" sz="1200" b="0" i="1" dirty="0" smtClean="0">
                        <a:latin typeface="Cambria Math" panose="02040503050406030204" pitchFamily="18" charset="0"/>
                      </a:rPr>
                      <m:t>𝑋</m:t>
                    </m:r>
                    <m:r>
                      <a:rPr lang="en-US" sz="1200" b="0" i="1" dirty="0" smtClean="0">
                        <a:latin typeface="Cambria Math" panose="02040503050406030204" pitchFamily="18" charset="0"/>
                      </a:rPr>
                      <m:t>)</m:t>
                    </m:r>
                  </m:oMath>
                </a14:m>
                <a:r>
                  <a:rPr lang="en-US" sz="1200" dirty="0"/>
                  <a:t> means that </a:t>
                </a:r>
                <a14:m>
                  <m:oMath xmlns:m="http://schemas.openxmlformats.org/officeDocument/2006/math">
                    <m:r>
                      <a:rPr lang="en-US" sz="1200" i="1" dirty="0" smtClean="0">
                        <a:latin typeface="Cambria Math" panose="02040503050406030204" pitchFamily="18" charset="0"/>
                      </a:rPr>
                      <m:t>𝑥</m:t>
                    </m:r>
                  </m:oMath>
                </a14:m>
                <a:r>
                  <a:rPr lang="en-US" sz="1200" dirty="0"/>
                  <a:t> is drawn (randomly sampled) from the distribution </a:t>
                </a:r>
                <a14:m>
                  <m:oMath xmlns:m="http://schemas.openxmlformats.org/officeDocument/2006/math">
                    <m:r>
                      <a:rPr lang="en-US" sz="1200" i="1" dirty="0" smtClean="0">
                        <a:latin typeface="Cambria Math" panose="02040503050406030204" pitchFamily="18" charset="0"/>
                      </a:rPr>
                      <m:t>𝑃</m:t>
                    </m:r>
                    <m:r>
                      <a:rPr lang="en-US" sz="1200" i="1" dirty="0" smtClean="0">
                        <a:latin typeface="Cambria Math" panose="02040503050406030204" pitchFamily="18" charset="0"/>
                      </a:rPr>
                      <m:t>(</m:t>
                    </m:r>
                    <m:r>
                      <a:rPr lang="en-US" sz="1200" b="0" i="1" dirty="0" smtClean="0">
                        <a:latin typeface="Cambria Math" panose="02040503050406030204" pitchFamily="18" charset="0"/>
                      </a:rPr>
                      <m:t>𝑋</m:t>
                    </m:r>
                    <m:r>
                      <a:rPr lang="en-US" sz="1200" i="1" dirty="0" smtClean="0">
                        <a:latin typeface="Cambria Math" panose="02040503050406030204" pitchFamily="18" charset="0"/>
                      </a:rPr>
                      <m:t>)</m:t>
                    </m:r>
                  </m:oMath>
                </a14:m>
                <a:endParaRPr lang="en-US" sz="1200" dirty="0"/>
              </a:p>
            </p:txBody>
          </p:sp>
        </mc:Choice>
        <mc:Fallback xmlns="">
          <p:sp>
            <p:nvSpPr>
              <p:cNvPr id="4" name="TextBox 3">
                <a:extLst>
                  <a:ext uri="{FF2B5EF4-FFF2-40B4-BE49-F238E27FC236}">
                    <a16:creationId xmlns:a16="http://schemas.microsoft.com/office/drawing/2014/main" id="{178C0BE3-AA51-84BF-DDFB-32914AA32435}"/>
                  </a:ext>
                </a:extLst>
              </p:cNvPr>
              <p:cNvSpPr txBox="1">
                <a:spLocks noRot="1" noChangeAspect="1" noMove="1" noResize="1" noEditPoints="1" noAdjustHandles="1" noChangeArrowheads="1" noChangeShapeType="1" noTextEdit="1"/>
              </p:cNvSpPr>
              <p:nvPr/>
            </p:nvSpPr>
            <p:spPr>
              <a:xfrm>
                <a:off x="3276600" y="6581001"/>
                <a:ext cx="5489451" cy="276999"/>
              </a:xfrm>
              <a:prstGeom prst="rect">
                <a:avLst/>
              </a:prstGeom>
              <a:blipFill>
                <a:blip r:embed="rId3"/>
                <a:stretch>
                  <a:fillRect t="-4444" b="-15556"/>
                </a:stretch>
              </a:blipFill>
            </p:spPr>
            <p:txBody>
              <a:bodyPr/>
              <a:lstStyle/>
              <a:p>
                <a:r>
                  <a:rPr lang="en-US">
                    <a:noFill/>
                  </a:rPr>
                  <a:t> </a:t>
                </a:r>
              </a:p>
            </p:txBody>
          </p:sp>
        </mc:Fallback>
      </mc:AlternateContent>
    </p:spTree>
    <p:extLst>
      <p:ext uri="{BB962C8B-B14F-4D97-AF65-F5344CB8AC3E}">
        <p14:creationId xmlns:p14="http://schemas.microsoft.com/office/powerpoint/2010/main" val="427240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FD4F365-434A-46C7-DEBE-F0AEBD5633C6}"/>
                  </a:ext>
                </a:extLst>
              </p:cNvPr>
              <p:cNvSpPr>
                <a:spLocks noGrp="1"/>
              </p:cNvSpPr>
              <p:nvPr>
                <p:ph type="title"/>
              </p:nvPr>
            </p:nvSpPr>
            <p:spPr/>
            <p:txBody>
              <a:bodyPr/>
              <a:lstStyle/>
              <a:p>
                <a:r>
                  <a:rPr lang="en-US" dirty="0"/>
                  <a:t>Typical machine learning problem: predict </a:t>
                </a:r>
                <a14:m>
                  <m:oMath xmlns:m="http://schemas.openxmlformats.org/officeDocument/2006/math">
                    <m:r>
                      <a:rPr lang="en-US" i="1" dirty="0" smtClean="0">
                        <a:latin typeface="Cambria Math" panose="02040503050406030204" pitchFamily="18" charset="0"/>
                      </a:rPr>
                      <m:t>𝑌</m:t>
                    </m:r>
                  </m:oMath>
                </a14:m>
                <a:r>
                  <a:rPr lang="en-US" dirty="0"/>
                  <a:t> from </a:t>
                </a:r>
                <a14:m>
                  <m:oMath xmlns:m="http://schemas.openxmlformats.org/officeDocument/2006/math">
                    <m:r>
                      <a:rPr lang="en-US" i="1" dirty="0" smtClean="0">
                        <a:latin typeface="Cambria Math" panose="02040503050406030204" pitchFamily="18" charset="0"/>
                      </a:rPr>
                      <m:t>𝑋</m:t>
                    </m:r>
                  </m:oMath>
                </a14:m>
                <a:endParaRPr lang="en-US" dirty="0"/>
              </a:p>
            </p:txBody>
          </p:sp>
        </mc:Choice>
        <mc:Fallback xmlns="">
          <p:sp>
            <p:nvSpPr>
              <p:cNvPr id="2" name="Title 1">
                <a:extLst>
                  <a:ext uri="{FF2B5EF4-FFF2-40B4-BE49-F238E27FC236}">
                    <a16:creationId xmlns:a16="http://schemas.microsoft.com/office/drawing/2014/main" id="{3FD4F365-434A-46C7-DEBE-F0AEBD5633C6}"/>
                  </a:ext>
                </a:extLst>
              </p:cNvPr>
              <p:cNvSpPr>
                <a:spLocks noGrp="1" noRot="1" noChangeAspect="1" noMove="1" noResize="1" noEditPoints="1" noAdjustHandles="1" noChangeArrowheads="1" noChangeShapeType="1" noTextEdit="1"/>
              </p:cNvSpPr>
              <p:nvPr>
                <p:ph type="title"/>
              </p:nvPr>
            </p:nvSpPr>
            <p:spPr>
              <a:blipFill>
                <a:blip r:embed="rId2"/>
                <a:stretch>
                  <a:fillRect l="-194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C04E9B-293C-4963-E94E-3DDC39A84726}"/>
                  </a:ext>
                </a:extLst>
              </p:cNvPr>
              <p:cNvSpPr>
                <a:spLocks noGrp="1"/>
              </p:cNvSpPr>
              <p:nvPr>
                <p:ph idx="1"/>
              </p:nvPr>
            </p:nvSpPr>
            <p:spPr/>
            <p:txBody>
              <a:bodyPr>
                <a:normAutofit fontScale="92500"/>
              </a:bodyPr>
              <a:lstStyle/>
              <a:p>
                <a:r>
                  <a:rPr lang="en-US" dirty="0"/>
                  <a:t>Given some features </a:t>
                </a:r>
                <a14:m>
                  <m:oMath xmlns:m="http://schemas.openxmlformats.org/officeDocument/2006/math">
                    <m:r>
                      <a:rPr lang="en-US" i="1" dirty="0" smtClean="0">
                        <a:latin typeface="Cambria Math" panose="02040503050406030204" pitchFamily="18" charset="0"/>
                      </a:rPr>
                      <m:t>𝑋</m:t>
                    </m:r>
                  </m:oMath>
                </a14:m>
                <a:r>
                  <a:rPr lang="en-US" dirty="0"/>
                  <a:t>, we want to predict target variable </a:t>
                </a:r>
                <a14:m>
                  <m:oMath xmlns:m="http://schemas.openxmlformats.org/officeDocument/2006/math">
                    <m:r>
                      <a:rPr lang="en-US" b="0" i="1" dirty="0" smtClean="0">
                        <a:latin typeface="Cambria Math" panose="02040503050406030204" pitchFamily="18" charset="0"/>
                      </a:rPr>
                      <m:t>𝑦</m:t>
                    </m:r>
                  </m:oMath>
                </a14:m>
                <a:r>
                  <a:rPr lang="en-US" dirty="0"/>
                  <a:t>, e.g.</a:t>
                </a:r>
              </a:p>
              <a:p>
                <a:pPr lvl="1"/>
                <a14:m>
                  <m:oMath xmlns:m="http://schemas.openxmlformats.org/officeDocument/2006/math">
                    <m:r>
                      <a:rPr lang="en-US" b="0" i="1" smtClean="0">
                        <a:latin typeface="Cambria Math" panose="02040503050406030204" pitchFamily="18" charset="0"/>
                      </a:rPr>
                      <m:t>𝑋</m:t>
                    </m:r>
                  </m:oMath>
                </a14:m>
                <a:r>
                  <a:rPr lang="en-US" dirty="0"/>
                  <a:t> = email text and header; </a:t>
                </a:r>
                <a14:m>
                  <m:oMath xmlns:m="http://schemas.openxmlformats.org/officeDocument/2006/math">
                    <m:r>
                      <a:rPr lang="en-US" b="0" i="1" smtClean="0">
                        <a:latin typeface="Cambria Math" panose="02040503050406030204" pitchFamily="18" charset="0"/>
                      </a:rPr>
                      <m:t>𝑦</m:t>
                    </m:r>
                  </m:oMath>
                </a14:m>
                <a:r>
                  <a:rPr lang="en-US" dirty="0"/>
                  <a:t>= spam or not spam</a:t>
                </a:r>
              </a:p>
              <a:p>
                <a:pPr lvl="1"/>
                <a14:m>
                  <m:oMath xmlns:m="http://schemas.openxmlformats.org/officeDocument/2006/math">
                    <m:r>
                      <a:rPr lang="en-US" b="0" i="1" smtClean="0">
                        <a:latin typeface="Cambria Math" panose="02040503050406030204" pitchFamily="18" charset="0"/>
                      </a:rPr>
                      <m:t>𝑋</m:t>
                    </m:r>
                  </m:oMath>
                </a14:m>
                <a:r>
                  <a:rPr lang="en-US" dirty="0"/>
                  <a:t> = meteorological data; </a:t>
                </a:r>
                <a14:m>
                  <m:oMath xmlns:m="http://schemas.openxmlformats.org/officeDocument/2006/math">
                    <m:r>
                      <a:rPr lang="en-US" b="0" i="1" dirty="0" smtClean="0">
                        <a:latin typeface="Cambria Math" panose="02040503050406030204" pitchFamily="18" charset="0"/>
                      </a:rPr>
                      <m:t>𝑦</m:t>
                    </m:r>
                  </m:oMath>
                </a14:m>
                <a:r>
                  <a:rPr lang="en-US" dirty="0"/>
                  <a:t> = next day’s high temperature</a:t>
                </a:r>
              </a:p>
              <a:p>
                <a:pPr lvl="1"/>
                <a14:m>
                  <m:oMath xmlns:m="http://schemas.openxmlformats.org/officeDocument/2006/math">
                    <m:r>
                      <a:rPr lang="en-US" i="1" dirty="0" smtClean="0">
                        <a:latin typeface="Cambria Math" panose="02040503050406030204" pitchFamily="18" charset="0"/>
                      </a:rPr>
                      <m:t>𝑋</m:t>
                    </m:r>
                  </m:oMath>
                </a14:m>
                <a:r>
                  <a:rPr lang="en-US" dirty="0"/>
                  <a:t> = image of a handwritten number; </a:t>
                </a:r>
                <a14:m>
                  <m:oMath xmlns:m="http://schemas.openxmlformats.org/officeDocument/2006/math">
                    <m:r>
                      <a:rPr lang="en-US" b="0" i="1" smtClean="0">
                        <a:latin typeface="Cambria Math" panose="02040503050406030204" pitchFamily="18" charset="0"/>
                      </a:rPr>
                      <m:t>𝑦</m:t>
                    </m:r>
                  </m:oMath>
                </a14:m>
                <a:r>
                  <a:rPr lang="en-US" dirty="0"/>
                  <a:t> = 0, 1, …, or 9</a:t>
                </a:r>
              </a:p>
              <a:p>
                <a:endParaRPr lang="en-US" dirty="0"/>
              </a:p>
              <a:p>
                <a:r>
                  <a:rPr lang="en-US" dirty="0"/>
                  <a:t>We often frame this probabilistically</a:t>
                </a:r>
              </a:p>
              <a:p>
                <a:pPr lvl="1"/>
                <a:r>
                  <a:rPr lang="en-US" dirty="0"/>
                  <a:t>To predict, select </a:t>
                </a:r>
                <a14:m>
                  <m:oMath xmlns:m="http://schemas.openxmlformats.org/officeDocument/2006/math">
                    <m:r>
                      <m:rPr>
                        <m:sty m:val="p"/>
                      </m:rPr>
                      <a:rPr lang="en-US" b="0" i="0" smtClean="0">
                        <a:latin typeface="Cambria Math" panose="02040503050406030204" pitchFamily="18" charset="0"/>
                      </a:rPr>
                      <m:t>y</m:t>
                    </m:r>
                    <m:r>
                      <a:rPr lang="en-US" b="0" i="1" baseline="30000" smtClean="0">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argmax</m:t>
                        </m:r>
                      </m:e>
                      <m:sub>
                        <m:r>
                          <a:rPr lang="en-US" b="0" i="1" smtClean="0">
                            <a:latin typeface="Cambria Math" panose="02040503050406030204" pitchFamily="18" charset="0"/>
                          </a:rPr>
                          <m:t>𝑦</m:t>
                        </m:r>
                      </m:sub>
                    </m:sSub>
                    <m:r>
                      <a:rPr lang="en-US" b="0" i="1" smtClean="0">
                        <a:latin typeface="Cambria Math" panose="02040503050406030204" pitchFamily="18" charset="0"/>
                      </a:rPr>
                      <m:t> </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e>
                        <m:r>
                          <a:rPr lang="en-US" b="0" i="1" smtClean="0">
                            <a:latin typeface="Cambria Math" panose="02040503050406030204" pitchFamily="18" charset="0"/>
                          </a:rPr>
                          <m:t>𝑋</m:t>
                        </m:r>
                      </m:e>
                    </m:d>
                  </m:oMath>
                </a14:m>
                <a:r>
                  <a:rPr lang="en-US" dirty="0"/>
                  <a:t>, i.e. choose the </a:t>
                </a:r>
                <a14:m>
                  <m:oMath xmlns:m="http://schemas.openxmlformats.org/officeDocument/2006/math">
                    <m:r>
                      <a:rPr lang="en-US" i="1" dirty="0" smtClean="0">
                        <a:latin typeface="Cambria Math" panose="02040503050406030204" pitchFamily="18" charset="0"/>
                      </a:rPr>
                      <m:t>𝑦</m:t>
                    </m:r>
                  </m:oMath>
                </a14:m>
                <a:r>
                  <a:rPr lang="en-US" dirty="0"/>
                  <a:t> that is most likely given </a:t>
                </a:r>
                <a14:m>
                  <m:oMath xmlns:m="http://schemas.openxmlformats.org/officeDocument/2006/math">
                    <m:r>
                      <a:rPr lang="en-US" i="1" dirty="0" smtClean="0">
                        <a:latin typeface="Cambria Math" panose="02040503050406030204" pitchFamily="18" charset="0"/>
                      </a:rPr>
                      <m:t>𝑋</m:t>
                    </m:r>
                  </m:oMath>
                </a14:m>
                <a:endParaRPr lang="en-US" dirty="0"/>
              </a:p>
              <a:p>
                <a:pPr lvl="1"/>
                <a:r>
                  <a:rPr lang="en-US" dirty="0"/>
                  <a:t>To train, optimize parameters that maximize the likelihood of the labels of the training data given the features of the training data</a:t>
                </a:r>
              </a:p>
              <a:p>
                <a:pPr lvl="1"/>
                <a:endParaRPr lang="en-US" dirty="0"/>
              </a:p>
              <a:p>
                <a:pPr lvl="2"/>
                <a:endParaRPr lang="en-US" dirty="0"/>
              </a:p>
              <a:p>
                <a:pPr lvl="2"/>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7DC04E9B-293C-4963-E94E-3DDC39A84726}"/>
                  </a:ext>
                </a:extLst>
              </p:cNvPr>
              <p:cNvSpPr>
                <a:spLocks noGrp="1" noRot="1" noChangeAspect="1" noMove="1" noResize="1" noEditPoints="1" noAdjustHandles="1" noChangeArrowheads="1" noChangeShapeType="1" noTextEdit="1"/>
              </p:cNvSpPr>
              <p:nvPr>
                <p:ph idx="1"/>
              </p:nvPr>
            </p:nvSpPr>
            <p:spPr>
              <a:blipFill>
                <a:blip r:embed="rId3"/>
                <a:stretch>
                  <a:fillRect l="-1111" t="-1425" r="-111"/>
                </a:stretch>
              </a:blipFill>
            </p:spPr>
            <p:txBody>
              <a:bodyPr/>
              <a:lstStyle/>
              <a:p>
                <a:r>
                  <a:rPr lang="en-US">
                    <a:noFill/>
                  </a:rPr>
                  <a:t> </a:t>
                </a:r>
              </a:p>
            </p:txBody>
          </p:sp>
        </mc:Fallback>
      </mc:AlternateContent>
    </p:spTree>
    <p:extLst>
      <p:ext uri="{BB962C8B-B14F-4D97-AF65-F5344CB8AC3E}">
        <p14:creationId xmlns:p14="http://schemas.microsoft.com/office/powerpoint/2010/main" val="1475572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3BEF-DE04-05C6-E25D-AACBF47F8BD2}"/>
              </a:ext>
            </a:extLst>
          </p:cNvPr>
          <p:cNvSpPr>
            <a:spLocks noGrp="1"/>
          </p:cNvSpPr>
          <p:nvPr>
            <p:ph type="title"/>
          </p:nvPr>
        </p:nvSpPr>
        <p:spPr/>
        <p:txBody>
          <a:bodyPr/>
          <a:lstStyle/>
          <a:p>
            <a:r>
              <a:rPr lang="en-US" dirty="0"/>
              <a:t>Basics of vector/matrix multiplication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2AADF3-11EC-EA41-0697-D94F8FA70649}"/>
                  </a:ext>
                </a:extLst>
              </p:cNvPr>
              <p:cNvSpPr>
                <a:spLocks noGrp="1"/>
              </p:cNvSpPr>
              <p:nvPr>
                <p:ph idx="1"/>
              </p:nvPr>
            </p:nvSpPr>
            <p:spPr/>
            <p:txBody>
              <a:bodyPr>
                <a:normAutofit fontScale="92500" lnSpcReduction="20000"/>
              </a:bodyPr>
              <a:lstStyle/>
              <a:p>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1" i="1" smtClean="0">
                        <a:latin typeface="Cambria Math" panose="02040503050406030204" pitchFamily="18" charset="0"/>
                      </a:rPr>
                      <m:t>𝒙</m:t>
                    </m:r>
                    <m:r>
                      <a:rPr lang="en-US" b="0" i="1" smtClean="0">
                        <a:latin typeface="Cambria Math" panose="02040503050406030204" pitchFamily="18" charset="0"/>
                      </a:rPr>
                      <m:t>=</m:t>
                    </m:r>
                    <m:r>
                      <a:rPr lang="en-US" b="1" i="1">
                        <a:latin typeface="Cambria Math" panose="02040503050406030204" pitchFamily="18" charset="0"/>
                      </a:rPr>
                      <m:t>𝒘</m:t>
                    </m:r>
                    <m:r>
                      <a:rPr lang="en-US" b="1" i="1">
                        <a:latin typeface="Cambria Math" panose="02040503050406030204" pitchFamily="18" charset="0"/>
                      </a:rPr>
                      <m:t>⋅</m:t>
                    </m:r>
                    <m:r>
                      <a:rPr lang="en-US" b="1" i="1">
                        <a:latin typeface="Cambria Math" panose="02040503050406030204" pitchFamily="18" charset="0"/>
                      </a:rPr>
                      <m:t>𝒙</m:t>
                    </m:r>
                    <m:r>
                      <a:rPr lang="en-US" b="0" i="1" smtClean="0">
                        <a:latin typeface="Cambria Math" panose="02040503050406030204" pitchFamily="18" charset="0"/>
                      </a:rPr>
                      <m:t>=</m:t>
                    </m:r>
                    <m:nary>
                      <m:naryPr>
                        <m:chr m:val="∑"/>
                        <m:supHide m:val="on"/>
                        <m:ctrlPr>
                          <a:rPr lang="en-US"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oMath>
                </a14:m>
                <a:endParaRPr lang="en-US" b="1" dirty="0"/>
              </a:p>
              <a:p>
                <a:endParaRPr lang="en-US" b="1" dirty="0"/>
              </a:p>
              <a:p>
                <a:r>
                  <a:rPr lang="en-US" b="0" dirty="0"/>
                  <a:t>Element </a:t>
                </a:r>
                <a14:m>
                  <m:oMath xmlns:m="http://schemas.openxmlformats.org/officeDocument/2006/math">
                    <m:r>
                      <a:rPr lang="en-US" b="0" i="1" dirty="0" smtClean="0">
                        <a:latin typeface="Cambria Math" panose="02040503050406030204" pitchFamily="18" charset="0"/>
                      </a:rPr>
                      <m:t>(</m:t>
                    </m:r>
                    <m:r>
                      <a:rPr lang="en-US" b="0" i="1" dirty="0" err="1" smtClean="0">
                        <a:latin typeface="Cambria Math" panose="02040503050406030204" pitchFamily="18" charset="0"/>
                      </a:rPr>
                      <m:t>𝑖</m:t>
                    </m:r>
                    <m:r>
                      <a:rPr lang="en-US" i="1" dirty="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𝑗</m:t>
                    </m:r>
                    <m:r>
                      <a:rPr lang="en-US" i="1" dirty="0" smtClean="0">
                        <a:latin typeface="Cambria Math" panose="02040503050406030204" pitchFamily="18" charset="0"/>
                      </a:rPr>
                      <m:t>)</m:t>
                    </m:r>
                  </m:oMath>
                </a14:m>
                <a:r>
                  <a:rPr lang="en-US" dirty="0"/>
                  <a:t> of </a:t>
                </a:r>
                <a14:m>
                  <m:oMath xmlns:m="http://schemas.openxmlformats.org/officeDocument/2006/math">
                    <m:r>
                      <a:rPr lang="en-US" b="0" i="1" smtClean="0">
                        <a:latin typeface="Cambria Math" panose="02040503050406030204" pitchFamily="18" charset="0"/>
                      </a:rPr>
                      <m:t>𝐴𝐵</m:t>
                    </m:r>
                  </m:oMath>
                </a14:m>
                <a:r>
                  <a:rPr lang="en-US" dirty="0"/>
                  <a:t> is the dot product of the </a:t>
                </a:r>
                <a14:m>
                  <m:oMath xmlns:m="http://schemas.openxmlformats.org/officeDocument/2006/math">
                    <m:r>
                      <a:rPr lang="en-US" i="1" dirty="0" smtClean="0">
                        <a:latin typeface="Cambria Math" panose="02040503050406030204" pitchFamily="18" charset="0"/>
                      </a:rPr>
                      <m:t>𝑖</m:t>
                    </m:r>
                  </m:oMath>
                </a14:m>
                <a:r>
                  <a:rPr lang="en-US" dirty="0" err="1"/>
                  <a:t>th</a:t>
                </a:r>
                <a:r>
                  <a:rPr lang="en-US" dirty="0"/>
                  <a:t> row of </a:t>
                </a:r>
                <a14:m>
                  <m:oMath xmlns:m="http://schemas.openxmlformats.org/officeDocument/2006/math">
                    <m:r>
                      <a:rPr lang="en-US" i="1" dirty="0" smtClean="0">
                        <a:latin typeface="Cambria Math" panose="02040503050406030204" pitchFamily="18" charset="0"/>
                      </a:rPr>
                      <m:t>𝐴</m:t>
                    </m:r>
                  </m:oMath>
                </a14:m>
                <a:r>
                  <a:rPr lang="en-US" dirty="0"/>
                  <a:t> with the </a:t>
                </a:r>
                <a14:m>
                  <m:oMath xmlns:m="http://schemas.openxmlformats.org/officeDocument/2006/math">
                    <m:r>
                      <a:rPr lang="en-US" i="1" dirty="0" smtClean="0">
                        <a:latin typeface="Cambria Math" panose="02040503050406030204" pitchFamily="18" charset="0"/>
                      </a:rPr>
                      <m:t>𝑗</m:t>
                    </m:r>
                  </m:oMath>
                </a14:m>
                <a:r>
                  <a:rPr lang="en-US" dirty="0" err="1"/>
                  <a:t>th</a:t>
                </a:r>
                <a:r>
                  <a:rPr lang="en-US" dirty="0"/>
                  <a:t> column of </a:t>
                </a:r>
                <a14:m>
                  <m:oMath xmlns:m="http://schemas.openxmlformats.org/officeDocument/2006/math">
                    <m:r>
                      <a:rPr lang="en-US" i="1" dirty="0" smtClean="0">
                        <a:latin typeface="Cambria Math" panose="02040503050406030204" pitchFamily="18" charset="0"/>
                      </a:rPr>
                      <m:t>𝐵</m:t>
                    </m:r>
                  </m:oMath>
                </a14:m>
                <a:r>
                  <a:rPr lang="en-US" dirty="0"/>
                  <a:t> </a:t>
                </a:r>
              </a:p>
              <a:p>
                <a:endParaRPr lang="en-US" b="1" dirty="0"/>
              </a:p>
              <a:p>
                <a14:m>
                  <m:oMath xmlns:m="http://schemas.openxmlformats.org/officeDocument/2006/math">
                    <m:r>
                      <a:rPr lang="en-US" b="0" i="1" smtClean="0">
                        <a:latin typeface="Cambria Math" panose="02040503050406030204" pitchFamily="18" charset="0"/>
                      </a:rPr>
                      <m:t>𝐴𝐵</m:t>
                    </m:r>
                    <m:r>
                      <a:rPr lang="en-US" b="0" i="1" smtClean="0">
                        <a:latin typeface="Cambria Math" panose="02040503050406030204" pitchFamily="18" charset="0"/>
                      </a:rPr>
                      <m:t>≠</m:t>
                    </m:r>
                    <m:r>
                      <a:rPr lang="en-US" b="0" i="1" smtClean="0">
                        <a:latin typeface="Cambria Math" panose="02040503050406030204" pitchFamily="18" charset="0"/>
                      </a:rPr>
                      <m:t>𝐵𝐴</m:t>
                    </m:r>
                  </m:oMath>
                </a14:m>
                <a:endParaRPr lang="en-US" dirty="0"/>
              </a:p>
              <a:p>
                <a:endParaRPr lang="en-US" dirty="0"/>
              </a:p>
              <a:p>
                <a:r>
                  <a:rPr lang="en-US" dirty="0"/>
                  <a:t>If </a:t>
                </a:r>
                <a14:m>
                  <m:oMath xmlns:m="http://schemas.openxmlformats.org/officeDocument/2006/math">
                    <m:r>
                      <a:rPr lang="en-US" b="0" i="1" smtClean="0">
                        <a:latin typeface="Cambria Math" panose="02040503050406030204" pitchFamily="18" charset="0"/>
                      </a:rPr>
                      <m:t>𝐴</m:t>
                    </m:r>
                  </m:oMath>
                </a14:m>
                <a:r>
                  <a:rPr lang="en-US" dirty="0"/>
                  <a:t> is </a:t>
                </a:r>
                <a14:m>
                  <m:oMath xmlns:m="http://schemas.openxmlformats.org/officeDocument/2006/math">
                    <m:r>
                      <a:rPr lang="en-US" i="1" dirty="0">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r>
                      <a:rPr lang="en-US" i="1">
                        <a:latin typeface="Cambria Math" panose="02040503050406030204" pitchFamily="18" charset="0"/>
                        <a:ea typeface="Cambria Math" panose="02040503050406030204" pitchFamily="18" charset="0"/>
                      </a:rPr>
                      <m:t> </m:t>
                    </m:r>
                  </m:oMath>
                </a14:m>
                <a:r>
                  <a:rPr lang="en-US" dirty="0"/>
                  <a:t>size matrix and </a:t>
                </a:r>
                <a14:m>
                  <m:oMath xmlns:m="http://schemas.openxmlformats.org/officeDocument/2006/math">
                    <m:r>
                      <a:rPr lang="en-US" b="0" i="1" smtClean="0">
                        <a:latin typeface="Cambria Math" panose="02040503050406030204" pitchFamily="18" charset="0"/>
                      </a:rPr>
                      <m:t>𝐵</m:t>
                    </m:r>
                  </m:oMath>
                </a14:m>
                <a:r>
                  <a:rPr lang="en-US" dirty="0"/>
                  <a:t> is </a:t>
                </a:r>
                <a14:m>
                  <m:oMath xmlns:m="http://schemas.openxmlformats.org/officeDocument/2006/math">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oMath>
                </a14:m>
                <a:r>
                  <a:rPr lang="en-US" dirty="0"/>
                  <a:t>, then </a:t>
                </a:r>
                <a14:m>
                  <m:oMath xmlns:m="http://schemas.openxmlformats.org/officeDocument/2006/math">
                    <m:r>
                      <a:rPr lang="en-US" b="0" i="1" smtClean="0">
                        <a:latin typeface="Cambria Math" panose="02040503050406030204" pitchFamily="18" charset="0"/>
                      </a:rPr>
                      <m:t>𝐴𝐵</m:t>
                    </m:r>
                  </m:oMath>
                </a14:m>
                <a:r>
                  <a:rPr lang="en-US" dirty="0"/>
                  <a:t> is </a:t>
                </a:r>
                <a14:m>
                  <m:oMath xmlns:m="http://schemas.openxmlformats.org/officeDocument/2006/math">
                    <m:r>
                      <a:rPr lang="en-US" i="1" dirty="0">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r>
                      <a:rPr lang="en-US" i="1">
                        <a:latin typeface="Cambria Math" panose="02040503050406030204" pitchFamily="18" charset="0"/>
                        <a:ea typeface="Cambria Math" panose="02040503050406030204" pitchFamily="18" charset="0"/>
                      </a:rPr>
                      <m:t> </m:t>
                    </m:r>
                  </m:oMath>
                </a14:m>
                <a:endParaRPr lang="en-US" dirty="0"/>
              </a:p>
              <a:p>
                <a:endParaRPr lang="en-US" dirty="0"/>
              </a:p>
              <a:p>
                <a:r>
                  <a:rPr lang="en-US" dirty="0"/>
                  <a:t>If </a:t>
                </a:r>
                <a14:m>
                  <m:oMath xmlns:m="http://schemas.openxmlformats.org/officeDocument/2006/math">
                    <m:r>
                      <a:rPr lang="en-US" b="0" i="1" smtClean="0">
                        <a:latin typeface="Cambria Math" panose="02040503050406030204" pitchFamily="18" charset="0"/>
                      </a:rPr>
                      <m:t>𝐴</m:t>
                    </m:r>
                  </m:oMath>
                </a14:m>
                <a:r>
                  <a:rPr lang="en-US" dirty="0"/>
                  <a:t> is </a:t>
                </a:r>
                <a14:m>
                  <m:oMath xmlns:m="http://schemas.openxmlformats.org/officeDocument/2006/math">
                    <m:r>
                      <a:rPr lang="en-US" i="1" dirty="0">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r>
                      <a:rPr lang="en-US" i="1">
                        <a:latin typeface="Cambria Math" panose="02040503050406030204" pitchFamily="18" charset="0"/>
                        <a:ea typeface="Cambria Math" panose="02040503050406030204" pitchFamily="18" charset="0"/>
                      </a:rPr>
                      <m:t> </m:t>
                    </m:r>
                  </m:oMath>
                </a14:m>
                <a:r>
                  <a:rPr lang="en-US" dirty="0"/>
                  <a:t>size matrix and </a:t>
                </a:r>
                <a14:m>
                  <m:oMath xmlns:m="http://schemas.openxmlformats.org/officeDocument/2006/math">
                    <m:r>
                      <a:rPr lang="en-US" b="0" i="1" smtClean="0">
                        <a:latin typeface="Cambria Math" panose="02040503050406030204" pitchFamily="18" charset="0"/>
                      </a:rPr>
                      <m:t>𝐵</m:t>
                    </m:r>
                  </m:oMath>
                </a14:m>
                <a:r>
                  <a:rPr lang="en-US" dirty="0"/>
                  <a:t> is </a:t>
                </a:r>
                <a14:m>
                  <m:oMath xmlns:m="http://schemas.openxmlformats.org/officeDocument/2006/math">
                    <m:r>
                      <a:rPr lang="en-US" b="0" i="1" smtClean="0">
                        <a:latin typeface="Cambria Math" panose="02040503050406030204" pitchFamily="18" charset="0"/>
                        <a:ea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oMath>
                </a14:m>
                <a:r>
                  <a:rPr lang="en-US" dirty="0"/>
                  <a:t> with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𝑀</m:t>
                    </m:r>
                  </m:oMath>
                </a14:m>
                <a:r>
                  <a:rPr lang="en-US" dirty="0"/>
                  <a:t> then </a:t>
                </a:r>
                <a14:m>
                  <m:oMath xmlns:m="http://schemas.openxmlformats.org/officeDocument/2006/math">
                    <m:r>
                      <a:rPr lang="en-US" b="0" i="1" smtClean="0">
                        <a:latin typeface="Cambria Math" panose="02040503050406030204" pitchFamily="18" charset="0"/>
                      </a:rPr>
                      <m:t>𝐴</m:t>
                    </m:r>
                  </m:oMath>
                </a14:m>
                <a:r>
                  <a:rPr lang="en-US" dirty="0"/>
                  <a:t> cannot be multiplied by </a:t>
                </a:r>
                <a14:m>
                  <m:oMath xmlns:m="http://schemas.openxmlformats.org/officeDocument/2006/math">
                    <m:r>
                      <a:rPr lang="en-US" b="0" i="1" smtClean="0">
                        <a:latin typeface="Cambria Math" panose="02040503050406030204" pitchFamily="18" charset="0"/>
                      </a:rPr>
                      <m:t>𝐵</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952AADF3-11EC-EA41-0697-D94F8FA70649}"/>
                  </a:ext>
                </a:extLst>
              </p:cNvPr>
              <p:cNvSpPr>
                <a:spLocks noGrp="1" noRot="1" noChangeAspect="1" noMove="1" noResize="1" noEditPoints="1" noAdjustHandles="1" noChangeArrowheads="1" noChangeShapeType="1" noTextEdit="1"/>
              </p:cNvSpPr>
              <p:nvPr>
                <p:ph idx="1"/>
              </p:nvPr>
            </p:nvSpPr>
            <p:spPr>
              <a:blipFill>
                <a:blip r:embed="rId2"/>
                <a:stretch>
                  <a:fillRect l="-1111" r="-611" b="-2019"/>
                </a:stretch>
              </a:blipFill>
            </p:spPr>
            <p:txBody>
              <a:bodyPr/>
              <a:lstStyle/>
              <a:p>
                <a:r>
                  <a:rPr lang="en-US">
                    <a:noFill/>
                  </a:rPr>
                  <a:t> </a:t>
                </a:r>
              </a:p>
            </p:txBody>
          </p:sp>
        </mc:Fallback>
      </mc:AlternateContent>
    </p:spTree>
    <p:extLst>
      <p:ext uri="{BB962C8B-B14F-4D97-AF65-F5344CB8AC3E}">
        <p14:creationId xmlns:p14="http://schemas.microsoft.com/office/powerpoint/2010/main" val="2197391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173A2-6562-6E4D-B8F5-93FFDE67EE99}"/>
              </a:ext>
            </a:extLst>
          </p:cNvPr>
          <p:cNvSpPr>
            <a:spLocks noGrp="1"/>
          </p:cNvSpPr>
          <p:nvPr>
            <p:ph type="title"/>
          </p:nvPr>
        </p:nvSpPr>
        <p:spPr/>
        <p:txBody>
          <a:bodyPr/>
          <a:lstStyle/>
          <a:p>
            <a:r>
              <a:rPr lang="en-US" dirty="0"/>
              <a:t>Partial derivatives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6495AB-24B4-07E5-B1DB-FD1F0CADD18E}"/>
                  </a:ext>
                </a:extLst>
              </p:cNvPr>
              <p:cNvSpPr>
                <a:spLocks noGrp="1"/>
              </p:cNvSpPr>
              <p:nvPr>
                <p:ph idx="1"/>
              </p:nvPr>
            </p:nvSpPr>
            <p:spPr/>
            <p:txBody>
              <a:bodyPr/>
              <a:lstStyle/>
              <a:p>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den>
                      </m:f>
                      <m:sSup>
                        <m:sSupPr>
                          <m:ctrlPr>
                            <a:rPr lang="en-US" b="0" i="1" smtClean="0">
                              <a:latin typeface="Cambria Math" panose="02040503050406030204" pitchFamily="18" charset="0"/>
                            </a:rPr>
                          </m:ctrlPr>
                        </m:sSupPr>
                        <m:e>
                          <m:r>
                            <a:rPr lang="en-US" b="1" i="1" smtClean="0">
                              <a:latin typeface="Cambria Math" panose="02040503050406030204" pitchFamily="18" charset="0"/>
                            </a:rPr>
                            <m:t>𝒘</m:t>
                          </m:r>
                        </m:e>
                        <m:sup>
                          <m:r>
                            <a:rPr lang="en-US" b="0" i="1" smtClean="0">
                              <a:latin typeface="Cambria Math" panose="02040503050406030204" pitchFamily="18" charset="0"/>
                            </a:rPr>
                            <m:t>𝑇</m:t>
                          </m:r>
                        </m:sup>
                      </m:sSup>
                      <m:r>
                        <a:rPr lang="en-US" b="1" i="1" smtClean="0">
                          <a:latin typeface="Cambria Math" panose="02040503050406030204" pitchFamily="18" charset="0"/>
                        </a:rPr>
                        <m:t>𝒙</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den>
                      </m:f>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DA6495AB-24B4-07E5-B1DB-FD1F0CADD18E}"/>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099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DED1-164E-A79A-34F2-287FB85C95F4}"/>
              </a:ext>
            </a:extLst>
          </p:cNvPr>
          <p:cNvSpPr>
            <a:spLocks noGrp="1"/>
          </p:cNvSpPr>
          <p:nvPr>
            <p:ph type="title"/>
          </p:nvPr>
        </p:nvSpPr>
        <p:spPr/>
        <p:txBody>
          <a:bodyPr/>
          <a:lstStyle/>
          <a:p>
            <a:r>
              <a:rPr lang="en-US" dirty="0"/>
              <a:t>Classification by maximizing label likelihood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34654D-1F23-BC42-0B16-18B92C9A484E}"/>
                  </a:ext>
                </a:extLst>
              </p:cNvPr>
              <p:cNvSpPr>
                <a:spLocks noGrp="1"/>
              </p:cNvSpPr>
              <p:nvPr>
                <p:ph idx="1"/>
              </p:nvPr>
            </p:nvSpPr>
            <p:spPr>
              <a:xfrm>
                <a:off x="600559" y="914400"/>
                <a:ext cx="10972800" cy="5715000"/>
              </a:xfrm>
            </p:spPr>
            <p:txBody>
              <a:bodyPr>
                <a:noAutofit/>
              </a:bodyPr>
              <a:lstStyle/>
              <a:p>
                <a:pPr marL="0" indent="0">
                  <a:buNone/>
                </a:pPr>
                <a:r>
                  <a:rPr lang="en-US" sz="1200" dirty="0"/>
                  <a:t>Suppose we want to predict a label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∈{−1, 1}</m:t>
                    </m:r>
                  </m:oMath>
                </a14:m>
                <a:r>
                  <a:rPr lang="en-US" sz="1200" dirty="0"/>
                  <a:t> from an image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𝑖</m:t>
                        </m:r>
                      </m:sub>
                    </m:sSub>
                  </m:oMath>
                </a14:m>
                <a:r>
                  <a:rPr lang="en-US" sz="1200" dirty="0"/>
                  <a:t>. Given a set of </a:t>
                </a:r>
                <a14:m>
                  <m:oMath xmlns:m="http://schemas.openxmlformats.org/officeDocument/2006/math">
                    <m:r>
                      <a:rPr lang="en-US" sz="1200" i="1" dirty="0" smtClean="0">
                        <a:latin typeface="Cambria Math" panose="02040503050406030204" pitchFamily="18" charset="0"/>
                      </a:rPr>
                      <m:t>𝑁</m:t>
                    </m:r>
                  </m:oMath>
                </a14:m>
                <a:r>
                  <a:rPr lang="en-US" sz="1200" dirty="0"/>
                  <a:t> training examples, solve for model parameters </a:t>
                </a:r>
                <a14:m>
                  <m:oMath xmlns:m="http://schemas.openxmlformats.org/officeDocument/2006/math">
                    <m:r>
                      <a:rPr lang="en-US" sz="1200" b="1" i="1" smtClean="0">
                        <a:latin typeface="Cambria Math" panose="02040503050406030204" pitchFamily="18" charset="0"/>
                      </a:rPr>
                      <m:t>𝒘</m:t>
                    </m:r>
                  </m:oMath>
                </a14:m>
                <a:r>
                  <a:rPr lang="en-US" sz="1200" dirty="0"/>
                  <a:t> to maximize </a:t>
                </a:r>
                <a14:m>
                  <m:oMath xmlns:m="http://schemas.openxmlformats.org/officeDocument/2006/math">
                    <m:r>
                      <a:rPr lang="en-US" sz="1200" b="0" i="1" smtClean="0">
                        <a:latin typeface="Cambria Math" panose="02040503050406030204" pitchFamily="18" charset="0"/>
                      </a:rPr>
                      <m:t>𝑃</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𝑛</m:t>
                            </m:r>
                          </m:sub>
                        </m:sSub>
                        <m:r>
                          <a:rPr lang="en-US" sz="1200" b="0" i="1" smtClean="0">
                            <a:latin typeface="Cambria Math" panose="02040503050406030204" pitchFamily="18" charset="0"/>
                          </a:rPr>
                          <m:t>|</m:t>
                        </m:r>
                        <m:r>
                          <a:rPr lang="en-US" sz="1200" b="0" i="1" smtClean="0">
                            <a:latin typeface="Cambria Math" panose="02040503050406030204" pitchFamily="18" charset="0"/>
                          </a:rPr>
                          <m:t>𝑋</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𝑁</m:t>
                        </m:r>
                      </m:sub>
                    </m:sSub>
                    <m:r>
                      <a:rPr lang="en-US" sz="1200" b="0" i="1" smtClean="0">
                        <a:latin typeface="Cambria Math" panose="02040503050406030204" pitchFamily="18" charset="0"/>
                      </a:rPr>
                      <m:t>)</m:t>
                    </m:r>
                  </m:oMath>
                </a14:m>
                <a:r>
                  <a:rPr lang="en-US" sz="1200" dirty="0"/>
                  <a:t>.  I.e., find the model parameters that make the training labels most likely, given the training features.</a:t>
                </a:r>
              </a:p>
              <a:p>
                <a:pPr marL="514350" indent="-514350">
                  <a:buFont typeface="+mj-lt"/>
                  <a:buAutoNum type="arabicPeriod"/>
                </a:pPr>
                <a:endParaRPr lang="en-US" sz="1200" dirty="0"/>
              </a:p>
              <a:p>
                <a:pPr marL="514350" indent="-514350">
                  <a:buFont typeface="+mj-lt"/>
                  <a:buAutoNum type="arabicPeriod"/>
                </a:pPr>
                <a:r>
                  <a:rPr lang="en-US" sz="1200" dirty="0"/>
                  <a:t>Assume each training sample is a sample from an identical and independent distribution (</a:t>
                </a:r>
                <a:r>
                  <a:rPr lang="en-US" sz="1200" dirty="0" err="1"/>
                  <a:t>iid</a:t>
                </a:r>
                <a:r>
                  <a:rPr lang="en-US" sz="1200" dirty="0"/>
                  <a:t> assumption): </a:t>
                </a:r>
                <a14:m>
                  <m:oMath xmlns:m="http://schemas.openxmlformats.org/officeDocument/2006/math">
                    <m:r>
                      <a:rPr lang="en-US" sz="1200" i="1">
                        <a:latin typeface="Cambria Math" panose="02040503050406030204" pitchFamily="18" charset="0"/>
                      </a:rPr>
                      <m:t>𝑃</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1</m:t>
                                </m:r>
                              </m:sub>
                            </m:sSub>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𝑛</m:t>
                                </m:r>
                              </m:sub>
                            </m:sSub>
                            <m:r>
                              <a:rPr lang="en-US" sz="1200" i="1">
                                <a:latin typeface="Cambria Math" panose="02040503050406030204" pitchFamily="18" charset="0"/>
                              </a:rPr>
                              <m:t>|</m:t>
                            </m:r>
                            <m:r>
                              <a:rPr lang="en-US" sz="1200" i="1">
                                <a:latin typeface="Cambria Math" panose="02040503050406030204" pitchFamily="18" charset="0"/>
                              </a:rPr>
                              <m:t>𝑋</m:t>
                            </m:r>
                          </m:e>
                          <m:sub>
                            <m:r>
                              <a:rPr lang="en-US" sz="1200" i="1">
                                <a:latin typeface="Cambria Math" panose="02040503050406030204" pitchFamily="18" charset="0"/>
                              </a:rPr>
                              <m:t>1</m:t>
                            </m:r>
                          </m:sub>
                        </m:sSub>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𝑁</m:t>
                            </m:r>
                          </m:sub>
                        </m:sSub>
                      </m:e>
                    </m:d>
                    <m:r>
                      <a:rPr lang="en-US" sz="1200" b="0" i="1" smtClean="0">
                        <a:latin typeface="Cambria Math" panose="02040503050406030204" pitchFamily="18" charset="0"/>
                      </a:rPr>
                      <m:t>=</m:t>
                    </m:r>
                  </m:oMath>
                </a14:m>
                <a:r>
                  <a:rPr lang="en-US" sz="1200" dirty="0"/>
                  <a:t> </a:t>
                </a:r>
                <a14:m>
                  <m:oMath xmlns:m="http://schemas.openxmlformats.org/officeDocument/2006/math">
                    <m:nary>
                      <m:naryPr>
                        <m:chr m:val="∏"/>
                        <m:supHide m:val="on"/>
                        <m:ctrlPr>
                          <a:rPr lang="en-US" sz="1200" b="0" i="1" smtClean="0">
                            <a:latin typeface="Cambria Math" panose="02040503050406030204" pitchFamily="18" charset="0"/>
                          </a:rPr>
                        </m:ctrlPr>
                      </m:naryPr>
                      <m:sub>
                        <m:r>
                          <a:rPr lang="en-US" sz="1200" b="0" i="1" smtClean="0">
                            <a:latin typeface="Cambria Math" panose="02040503050406030204" pitchFamily="18" charset="0"/>
                          </a:rPr>
                          <m:t>𝑖</m:t>
                        </m:r>
                        <m:r>
                          <a:rPr lang="en-US" sz="1200" b="0" i="1" smtClean="0">
                            <a:latin typeface="Cambria Math" panose="02040503050406030204" pitchFamily="18" charset="0"/>
                          </a:rPr>
                          <m:t>=1..</m:t>
                        </m:r>
                        <m:r>
                          <a:rPr lang="en-US" sz="1200" b="0" i="1" smtClean="0">
                            <a:latin typeface="Cambria Math" panose="02040503050406030204" pitchFamily="18" charset="0"/>
                          </a:rPr>
                          <m:t>𝑁</m:t>
                        </m:r>
                      </m:sub>
                      <m:sup/>
                      <m:e>
                        <m:r>
                          <a:rPr lang="en-US" sz="1200" b="0" i="1" smtClean="0">
                            <a:latin typeface="Cambria Math" panose="02040503050406030204" pitchFamily="18" charset="0"/>
                          </a:rPr>
                          <m:t>𝑃</m:t>
                        </m:r>
                        <m:d>
                          <m:dPr>
                            <m:ctrlPr>
                              <a:rPr lang="en-US" sz="1200" b="0" i="1" smtClean="0">
                                <a:latin typeface="Cambria Math" panose="02040503050406030204" pitchFamily="18" charset="0"/>
                              </a:rPr>
                            </m:ctrlPr>
                          </m:d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𝑖</m:t>
                                </m:r>
                              </m:sub>
                            </m:sSub>
                          </m:e>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𝑖</m:t>
                                </m:r>
                              </m:sub>
                            </m:sSub>
                          </m:e>
                        </m:d>
                      </m:e>
                    </m:nary>
                  </m:oMath>
                </a14:m>
                <a:endParaRPr lang="en-US" sz="1200" b="0" dirty="0"/>
              </a:p>
              <a:p>
                <a:pPr marL="0" indent="0">
                  <a:buNone/>
                </a:pPr>
                <a:endParaRPr lang="en-US" sz="1200" b="0" dirty="0"/>
              </a:p>
              <a:p>
                <a:pPr marL="514350" indent="-514350">
                  <a:buAutoNum type="arabicPeriod" startAt="2"/>
                </a:pPr>
                <a:r>
                  <a:rPr lang="en-US" sz="1200" b="0" dirty="0"/>
                  <a:t>Maximizing a product is hard because the derivative is complicated.  Instead, we can maximize a sum of logs</a:t>
                </a:r>
              </a:p>
              <a:p>
                <a:pPr marL="0" indent="0">
                  <a:buNone/>
                </a:pPr>
                <a14:m>
                  <m:oMathPara xmlns:m="http://schemas.openxmlformats.org/officeDocument/2006/math">
                    <m:oMathParaPr>
                      <m:jc m:val="centerGroup"/>
                    </m:oMathParaPr>
                    <m:oMath xmlns:m="http://schemas.openxmlformats.org/officeDocument/2006/math">
                      <m:r>
                        <m:rPr>
                          <m:sty m:val="p"/>
                        </m:rPr>
                        <a:rPr lang="en-US" sz="1200" b="0" i="1" smtClean="0">
                          <a:latin typeface="Cambria Math" panose="02040503050406030204" pitchFamily="18" charset="0"/>
                        </a:rPr>
                        <m:t>log</m:t>
                      </m:r>
                      <m:r>
                        <a:rPr lang="en-US" sz="1200" b="0" i="1" smtClean="0">
                          <a:latin typeface="Cambria Math" panose="02040503050406030204" pitchFamily="18" charset="0"/>
                        </a:rPr>
                        <m:t> </m:t>
                      </m:r>
                      <m:nary>
                        <m:naryPr>
                          <m:chr m:val="∏"/>
                          <m:supHide m:val="on"/>
                          <m:ctrlPr>
                            <a:rPr lang="en-US" sz="1200" b="0" i="1" smtClean="0">
                              <a:latin typeface="Cambria Math" panose="02040503050406030204" pitchFamily="18" charset="0"/>
                            </a:rPr>
                          </m:ctrlPr>
                        </m:naryPr>
                        <m:sub>
                          <m:r>
                            <a:rPr lang="en-US" sz="1200" b="0" i="1" smtClean="0">
                              <a:latin typeface="Cambria Math" panose="02040503050406030204" pitchFamily="18" charset="0"/>
                            </a:rPr>
                            <m:t>𝑖</m:t>
                          </m:r>
                          <m:r>
                            <a:rPr lang="en-US" sz="1200" b="0" i="1" smtClean="0">
                              <a:latin typeface="Cambria Math" panose="02040503050406030204" pitchFamily="18" charset="0"/>
                            </a:rPr>
                            <m:t>=1..</m:t>
                          </m:r>
                          <m:r>
                            <a:rPr lang="en-US" sz="1200" b="0" i="1" smtClean="0">
                              <a:latin typeface="Cambria Math" panose="02040503050406030204" pitchFamily="18" charset="0"/>
                            </a:rPr>
                            <m:t>𝑁</m:t>
                          </m:r>
                        </m:sub>
                        <m:sup/>
                        <m:e>
                          <m:r>
                            <a:rPr lang="en-US" sz="1200" b="0" i="1" smtClean="0">
                              <a:latin typeface="Cambria Math" panose="02040503050406030204" pitchFamily="18" charset="0"/>
                            </a:rPr>
                            <m:t>𝑃</m:t>
                          </m:r>
                          <m:d>
                            <m:dPr>
                              <m:ctrlPr>
                                <a:rPr lang="en-US" sz="1200" b="0" i="1" smtClean="0">
                                  <a:latin typeface="Cambria Math" panose="02040503050406030204" pitchFamily="18" charset="0"/>
                                </a:rPr>
                              </m:ctrlPr>
                            </m:d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𝑖</m:t>
                                  </m:r>
                                </m:sub>
                              </m:sSub>
                            </m:e>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𝑖</m:t>
                                  </m:r>
                                </m:sub>
                              </m:sSub>
                            </m:e>
                          </m:d>
                          <m:r>
                            <a:rPr lang="en-US" sz="1200" b="0" i="1" smtClean="0">
                              <a:latin typeface="Cambria Math" panose="02040503050406030204" pitchFamily="18" charset="0"/>
                            </a:rPr>
                            <m:t>=</m:t>
                          </m:r>
                          <m:nary>
                            <m:naryPr>
                              <m:chr m:val="∑"/>
                              <m:supHide m:val="on"/>
                              <m:ctrlPr>
                                <a:rPr lang="en-US" sz="1200" i="1">
                                  <a:latin typeface="Cambria Math" panose="02040503050406030204" pitchFamily="18" charset="0"/>
                                </a:rPr>
                              </m:ctrlPr>
                            </m:naryPr>
                            <m:sub>
                              <m:r>
                                <a:rPr lang="en-US" sz="1200" i="1">
                                  <a:latin typeface="Cambria Math" panose="02040503050406030204" pitchFamily="18" charset="0"/>
                                </a:rPr>
                                <m:t>𝑖</m:t>
                              </m:r>
                              <m:r>
                                <a:rPr lang="en-US" sz="1200" i="1">
                                  <a:latin typeface="Cambria Math" panose="02040503050406030204" pitchFamily="18" charset="0"/>
                                </a:rPr>
                                <m:t>=1..</m:t>
                              </m:r>
                              <m:r>
                                <a:rPr lang="en-US" sz="1200" i="1">
                                  <a:latin typeface="Cambria Math" panose="02040503050406030204" pitchFamily="18" charset="0"/>
                                </a:rPr>
                                <m:t>𝑁</m:t>
                              </m:r>
                            </m:sub>
                            <m:sup/>
                            <m:e>
                              <m:r>
                                <m:rPr>
                                  <m:sty m:val="p"/>
                                </m:rPr>
                                <a:rPr lang="en-US" sz="1200" i="1">
                                  <a:latin typeface="Cambria Math" panose="02040503050406030204" pitchFamily="18" charset="0"/>
                                </a:rPr>
                                <m:t>log</m:t>
                              </m:r>
                              <m:r>
                                <a:rPr lang="en-US" sz="1200" i="1">
                                  <a:latin typeface="Cambria Math" panose="02040503050406030204" pitchFamily="18" charset="0"/>
                                </a:rPr>
                                <m:t> </m:t>
                              </m:r>
                              <m:r>
                                <a:rPr lang="en-US" sz="1200" i="1">
                                  <a:latin typeface="Cambria Math" panose="02040503050406030204" pitchFamily="18" charset="0"/>
                                </a:rPr>
                                <m:t>𝑃</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𝑖</m:t>
                                      </m:r>
                                    </m:sub>
                                  </m:sSub>
                                </m:e>
                                <m:e>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e>
                              </m:d>
                            </m:e>
                          </m:nary>
                        </m:e>
                      </m:nary>
                    </m:oMath>
                  </m:oMathPara>
                </a14:m>
                <a:endParaRPr lang="en-US" sz="1200" b="0" dirty="0"/>
              </a:p>
              <a:p>
                <a:pPr marL="514350" indent="-514350">
                  <a:buAutoNum type="arabicPeriod" startAt="3"/>
                </a:pPr>
                <a:endParaRPr lang="en-US" sz="1200" b="0" dirty="0"/>
              </a:p>
              <a:p>
                <a:pPr marL="514350" indent="-514350">
                  <a:buAutoNum type="arabicPeriod" startAt="3"/>
                </a:pPr>
                <a:r>
                  <a:rPr lang="en-US" sz="1200" b="0" dirty="0"/>
                  <a:t>We need a function (a.k.a. a model) to output the probability given the label. Let’s use linear logistic regression</a:t>
                </a:r>
              </a:p>
              <a:p>
                <a:pPr marL="0" indent="0">
                  <a:buNone/>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𝑓</m:t>
                      </m:r>
                      <m:d>
                        <m:dPr>
                          <m:ctrlPr>
                            <a:rPr lang="en-US" sz="1200" b="0" i="1" smtClean="0">
                              <a:latin typeface="Cambria Math" panose="02040503050406030204" pitchFamily="18" charset="0"/>
                            </a:rPr>
                          </m:ctrlPr>
                        </m:d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m:t>
                          </m:r>
                          <m:r>
                            <a:rPr lang="en-US" sz="1200" b="1" i="1" smtClean="0">
                              <a:latin typeface="Cambria Math" panose="02040503050406030204" pitchFamily="18" charset="0"/>
                            </a:rPr>
                            <m:t>𝒘</m:t>
                          </m:r>
                        </m:e>
                      </m:d>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1" i="1" smtClean="0">
                              <a:latin typeface="Cambria Math" panose="02040503050406030204" pitchFamily="18" charset="0"/>
                            </a:rPr>
                            <m:t>𝒘</m:t>
                          </m:r>
                          <m:r>
                            <a:rPr lang="en-US" sz="1200" i="1" baseline="30000">
                              <a:latin typeface="Cambria Math" panose="02040503050406030204" pitchFamily="18" charset="0"/>
                            </a:rPr>
                            <m:t>𝑇</m:t>
                          </m:r>
                          <m:r>
                            <a:rPr lang="en-US" sz="1200" b="0" i="1" smtClean="0">
                              <a:latin typeface="Cambria Math" panose="02040503050406030204" pitchFamily="18" charset="0"/>
                            </a:rPr>
                            <m:t>𝑋</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m:t>
                      </m:r>
                      <m:func>
                        <m:funcPr>
                          <m:ctrlPr>
                            <a:rPr lang="en-US" sz="1200" b="0" i="1" smtClean="0">
                              <a:latin typeface="Cambria Math" panose="02040503050406030204" pitchFamily="18" charset="0"/>
                            </a:rPr>
                          </m:ctrlPr>
                        </m:funcPr>
                        <m:fName>
                          <m:r>
                            <m:rPr>
                              <m:sty m:val="p"/>
                            </m:rPr>
                            <a:rPr lang="en-US" sz="1200" b="0" i="0" smtClean="0">
                              <a:latin typeface="Cambria Math" panose="02040503050406030204" pitchFamily="18" charset="0"/>
                            </a:rPr>
                            <m:t>log</m:t>
                          </m:r>
                        </m:fName>
                        <m:e>
                          <m:r>
                            <a:rPr lang="en-US" sz="1200" i="1">
                              <a:latin typeface="Cambria Math" panose="02040503050406030204" pitchFamily="18" charset="0"/>
                            </a:rPr>
                            <m:t>𝑃</m:t>
                          </m:r>
                          <m:r>
                            <a:rPr lang="en-US" sz="1200" i="1" smtClean="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𝑖</m:t>
                              </m:r>
                            </m:sub>
                          </m:sSub>
                          <m:r>
                            <a:rPr lang="en-US" sz="1200" i="1">
                              <a:latin typeface="Cambria Math" panose="02040503050406030204" pitchFamily="18" charset="0"/>
                            </a:rPr>
                            <m:t>=1</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m:t>
                          </m:r>
                        </m:e>
                      </m:func>
                      <m:r>
                        <a:rPr lang="en-US" sz="1200" b="0" i="1" smtClean="0">
                          <a:latin typeface="Cambria Math" panose="02040503050406030204" pitchFamily="18" charset="0"/>
                        </a:rPr>
                        <m:t>−</m:t>
                      </m:r>
                      <m:func>
                        <m:funcPr>
                          <m:ctrlPr>
                            <a:rPr lang="en-US" sz="1200" b="0" i="1" smtClean="0">
                              <a:latin typeface="Cambria Math" panose="02040503050406030204" pitchFamily="18" charset="0"/>
                            </a:rPr>
                          </m:ctrlPr>
                        </m:funcPr>
                        <m:fName>
                          <m:r>
                            <m:rPr>
                              <m:sty m:val="p"/>
                            </m:rPr>
                            <a:rPr lang="en-US" sz="1200" b="0" i="0" smtClean="0">
                              <a:latin typeface="Cambria Math" panose="02040503050406030204" pitchFamily="18" charset="0"/>
                            </a:rPr>
                            <m:t>log</m:t>
                          </m:r>
                        </m:fName>
                        <m:e>
                          <m:r>
                            <a:rPr lang="en-US" sz="1200" b="0" i="1" smtClean="0">
                              <a:latin typeface="Cambria Math" panose="02040503050406030204" pitchFamily="18" charset="0"/>
                            </a:rPr>
                            <m:t>𝑃</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𝑦</m:t>
                              </m:r>
                              <m:r>
                                <a:rPr lang="en-US" sz="1200" b="0" i="1" smtClean="0">
                                  <a:latin typeface="Cambria Math" panose="02040503050406030204" pitchFamily="18" charset="0"/>
                                </a:rPr>
                                <m:t>_</m:t>
                              </m:r>
                              <m:r>
                                <a:rPr lang="en-US" sz="1200" b="0" i="1" smtClean="0">
                                  <a:latin typeface="Cambria Math" panose="02040503050406030204" pitchFamily="18" charset="0"/>
                                </a:rPr>
                                <m:t>𝑖</m:t>
                              </m:r>
                              <m:r>
                                <a:rPr lang="en-US" sz="1200" i="1" smtClean="0">
                                  <a:latin typeface="Cambria Math" panose="02040503050406030204" pitchFamily="18" charset="0"/>
                                </a:rPr>
                                <m:t> </m:t>
                              </m:r>
                              <m:r>
                                <a:rPr lang="en-US" sz="1200" i="1">
                                  <a:latin typeface="Cambria Math" panose="02040503050406030204" pitchFamily="18" charset="0"/>
                                </a:rPr>
                                <m:t>=</m:t>
                              </m:r>
                              <m:r>
                                <a:rPr lang="en-US" sz="1200" b="0" i="1" smtClean="0">
                                  <a:latin typeface="Cambria Math" panose="02040503050406030204" pitchFamily="18" charset="0"/>
                                </a:rPr>
                                <m:t>−</m:t>
                              </m:r>
                              <m:r>
                                <a:rPr lang="en-US" sz="1200" i="1">
                                  <a:latin typeface="Cambria Math" panose="02040503050406030204" pitchFamily="18" charset="0"/>
                                </a:rPr>
                                <m:t>1</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𝑖</m:t>
                                  </m:r>
                                </m:sub>
                              </m:sSub>
                            </m:e>
                          </m:d>
                        </m:e>
                      </m:func>
                      <m:r>
                        <a:rPr lang="en-US" sz="1200" b="0" i="1" smtClean="0">
                          <a:latin typeface="Cambria Math" panose="02040503050406030204" pitchFamily="18" charset="0"/>
                        </a:rPr>
                        <m:t>=</m:t>
                      </m:r>
                      <m:func>
                        <m:funcPr>
                          <m:ctrlPr>
                            <a:rPr lang="en-US" sz="1200" b="0" i="1" smtClean="0">
                              <a:latin typeface="Cambria Math" panose="02040503050406030204" pitchFamily="18" charset="0"/>
                            </a:rPr>
                          </m:ctrlPr>
                        </m:funcPr>
                        <m:fName>
                          <m:r>
                            <m:rPr>
                              <m:sty m:val="p"/>
                            </m:rPr>
                            <a:rPr lang="en-US" sz="1200" b="0" i="0" smtClean="0">
                              <a:latin typeface="Cambria Math" panose="02040503050406030204" pitchFamily="18" charset="0"/>
                            </a:rPr>
                            <m:t>log</m:t>
                          </m:r>
                        </m:fName>
                        <m:e>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𝑃</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=1|</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m:t>
                              </m:r>
                            </m:num>
                            <m:den>
                              <m:r>
                                <a:rPr lang="en-US" sz="1200" b="0" i="1" smtClean="0">
                                  <a:latin typeface="Cambria Math" panose="02040503050406030204" pitchFamily="18" charset="0"/>
                                </a:rPr>
                                <m:t>𝑃</m:t>
                              </m:r>
                              <m:d>
                                <m:dPr>
                                  <m:ctrlPr>
                                    <a:rPr lang="en-US" sz="1200" b="0" i="1" smtClean="0">
                                      <a:latin typeface="Cambria Math" panose="02040503050406030204" pitchFamily="18" charset="0"/>
                                    </a:rPr>
                                  </m:ctrlPr>
                                </m:d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=−1</m:t>
                                  </m:r>
                                </m:e>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𝑖</m:t>
                                      </m:r>
                                    </m:sub>
                                  </m:sSub>
                                </m:e>
                              </m:d>
                            </m:den>
                          </m:f>
                        </m:e>
                      </m:func>
                    </m:oMath>
                  </m:oMathPara>
                </a14:m>
                <a:endParaRPr lang="en-US" sz="1200" b="0" baseline="30000" dirty="0"/>
              </a:p>
              <a:p>
                <a:pPr marL="514350" indent="-514350">
                  <a:buFont typeface="+mj-lt"/>
                  <a:buAutoNum type="arabicPeriod" startAt="4"/>
                </a:pPr>
                <a:endParaRPr lang="en-US" sz="1200" dirty="0"/>
              </a:p>
              <a:p>
                <a:pPr marL="514350" indent="-514350">
                  <a:buFont typeface="+mj-lt"/>
                  <a:buAutoNum type="arabicPeriod" startAt="4"/>
                </a:pPr>
                <a:r>
                  <a:rPr lang="en-US" sz="1200" dirty="0"/>
                  <a:t>This is called a logistic score or logit.  We can convert the logit to a probability:</a:t>
                </a:r>
              </a:p>
              <a:p>
                <a:pPr marL="0" indent="0">
                  <a:buNone/>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1+</m:t>
                          </m:r>
                          <m:func>
                            <m:funcPr>
                              <m:ctrlPr>
                                <a:rPr lang="en-US" sz="1200" b="0" i="1" smtClean="0">
                                  <a:latin typeface="Cambria Math" panose="02040503050406030204" pitchFamily="18" charset="0"/>
                                </a:rPr>
                              </m:ctrlPr>
                            </m:funcPr>
                            <m:fName>
                              <m:r>
                                <m:rPr>
                                  <m:sty m:val="p"/>
                                </m:rPr>
                                <a:rPr lang="en-US" sz="1200" b="0" i="0" smtClean="0">
                                  <a:latin typeface="Cambria Math" panose="02040503050406030204" pitchFamily="18" charset="0"/>
                                </a:rPr>
                                <m:t>exp</m:t>
                              </m:r>
                            </m:fName>
                            <m:e>
                              <m:d>
                                <m:dPr>
                                  <m:ctrlPr>
                                    <a:rPr lang="en-US" sz="1200" b="0" i="1" smtClean="0">
                                      <a:latin typeface="Cambria Math" panose="02040503050406030204" pitchFamily="18" charset="0"/>
                                    </a:rPr>
                                  </m:ctrlPr>
                                </m:dPr>
                                <m:e>
                                  <m:r>
                                    <a:rPr lang="en-US" sz="1200" b="0" i="1" smtClean="0">
                                      <a:latin typeface="Cambria Math" panose="02040503050406030204" pitchFamily="18" charset="0"/>
                                    </a:rPr>
                                    <m:t>−</m:t>
                                  </m:r>
                                  <m:func>
                                    <m:funcPr>
                                      <m:ctrlPr>
                                        <a:rPr lang="en-US" sz="1200" i="1">
                                          <a:latin typeface="Cambria Math" panose="02040503050406030204" pitchFamily="18" charset="0"/>
                                        </a:rPr>
                                      </m:ctrlPr>
                                    </m:funcPr>
                                    <m:fName>
                                      <m:r>
                                        <m:rPr>
                                          <m:sty m:val="p"/>
                                        </m:rPr>
                                        <a:rPr lang="en-US" sz="1200">
                                          <a:latin typeface="Cambria Math" panose="02040503050406030204" pitchFamily="18" charset="0"/>
                                        </a:rPr>
                                        <m:t>log</m:t>
                                      </m:r>
                                    </m:fName>
                                    <m:e>
                                      <m:f>
                                        <m:fPr>
                                          <m:ctrlPr>
                                            <a:rPr lang="en-US" sz="1200" i="1">
                                              <a:latin typeface="Cambria Math" panose="02040503050406030204" pitchFamily="18" charset="0"/>
                                            </a:rPr>
                                          </m:ctrlPr>
                                        </m:fPr>
                                        <m:num>
                                          <m:r>
                                            <a:rPr lang="en-US" sz="1200" i="1">
                                              <a:latin typeface="Cambria Math" panose="02040503050406030204" pitchFamily="18" charset="0"/>
                                            </a:rPr>
                                            <m:t>𝑃</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𝑖</m:t>
                                                  </m:r>
                                                </m:sub>
                                              </m:sSub>
                                              <m:r>
                                                <a:rPr lang="en-US" sz="1200" i="1">
                                                  <a:latin typeface="Cambria Math" panose="02040503050406030204" pitchFamily="18" charset="0"/>
                                                </a:rPr>
                                                <m:t>=1</m:t>
                                              </m:r>
                                            </m:e>
                                            <m:e>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e>
                                          </m:d>
                                        </m:num>
                                        <m:den>
                                          <m:r>
                                            <a:rPr lang="en-US" sz="1200" i="1">
                                              <a:latin typeface="Cambria Math" panose="02040503050406030204" pitchFamily="18" charset="0"/>
                                            </a:rPr>
                                            <m:t>𝑃</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𝑖</m:t>
                                                  </m:r>
                                                </m:sub>
                                              </m:sSub>
                                              <m:r>
                                                <a:rPr lang="en-US" sz="1200" i="1">
                                                  <a:latin typeface="Cambria Math" panose="02040503050406030204" pitchFamily="18" charset="0"/>
                                                </a:rPr>
                                                <m:t>=−1</m:t>
                                              </m:r>
                                            </m:e>
                                            <m:e>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e>
                                          </m:d>
                                        </m:den>
                                      </m:f>
                                    </m:e>
                                  </m:func>
                                </m:e>
                              </m:d>
                            </m:e>
                          </m:func>
                        </m:den>
                      </m:f>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1+</m:t>
                          </m:r>
                          <m:f>
                            <m:fPr>
                              <m:ctrlPr>
                                <a:rPr lang="en-US" sz="1200" i="1">
                                  <a:latin typeface="Cambria Math" panose="02040503050406030204" pitchFamily="18" charset="0"/>
                                </a:rPr>
                              </m:ctrlPr>
                            </m:fPr>
                            <m:num>
                              <m:r>
                                <a:rPr lang="en-US" sz="1200" i="1">
                                  <a:latin typeface="Cambria Math" panose="02040503050406030204" pitchFamily="18" charset="0"/>
                                </a:rPr>
                                <m:t>𝑃</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𝑖</m:t>
                                      </m:r>
                                    </m:sub>
                                  </m:sSub>
                                  <m:r>
                                    <a:rPr lang="en-US" sz="1200" i="1">
                                      <a:latin typeface="Cambria Math" panose="02040503050406030204" pitchFamily="18" charset="0"/>
                                    </a:rPr>
                                    <m:t>=</m:t>
                                  </m:r>
                                  <m:r>
                                    <a:rPr lang="en-US" sz="1200" b="0" i="1" smtClean="0">
                                      <a:latin typeface="Cambria Math" panose="02040503050406030204" pitchFamily="18" charset="0"/>
                                    </a:rPr>
                                    <m:t>−</m:t>
                                  </m:r>
                                  <m:r>
                                    <a:rPr lang="en-US" sz="1200" i="1">
                                      <a:latin typeface="Cambria Math" panose="02040503050406030204" pitchFamily="18" charset="0"/>
                                    </a:rPr>
                                    <m:t>1</m:t>
                                  </m:r>
                                </m:e>
                                <m:e>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e>
                              </m:d>
                            </m:num>
                            <m:den>
                              <m:r>
                                <a:rPr lang="en-US" sz="1200" i="1">
                                  <a:latin typeface="Cambria Math" panose="02040503050406030204" pitchFamily="18" charset="0"/>
                                </a:rPr>
                                <m:t>𝑃</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𝑖</m:t>
                                      </m:r>
                                    </m:sub>
                                  </m:sSub>
                                  <m:r>
                                    <a:rPr lang="en-US" sz="1200" i="1">
                                      <a:latin typeface="Cambria Math" panose="02040503050406030204" pitchFamily="18" charset="0"/>
                                    </a:rPr>
                                    <m:t>=1</m:t>
                                  </m:r>
                                </m:e>
                                <m:e>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e>
                              </m:d>
                            </m:den>
                          </m:f>
                        </m:den>
                      </m:f>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𝑃</m:t>
                          </m:r>
                          <m:d>
                            <m:dPr>
                              <m:ctrlPr>
                                <a:rPr lang="en-US" sz="1200" b="0" i="1" smtClean="0">
                                  <a:latin typeface="Cambria Math" panose="02040503050406030204" pitchFamily="18" charset="0"/>
                                </a:rPr>
                              </m:ctrlPr>
                            </m:d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=1</m:t>
                              </m:r>
                            </m:e>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𝑋</m:t>
                                  </m:r>
                                </m:e>
                                <m:sub>
                                  <m:r>
                                    <a:rPr lang="en-US" sz="1200" b="0" i="1" smtClean="0">
                                      <a:latin typeface="Cambria Math" panose="02040503050406030204" pitchFamily="18" charset="0"/>
                                    </a:rPr>
                                    <m:t>𝑖</m:t>
                                  </m:r>
                                </m:sub>
                              </m:sSub>
                            </m:e>
                          </m:d>
                        </m:num>
                        <m:den>
                          <m:r>
                            <a:rPr lang="en-US" sz="1200" i="1">
                              <a:latin typeface="Cambria Math" panose="02040503050406030204" pitchFamily="18" charset="0"/>
                            </a:rPr>
                            <m:t>𝑃</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𝑖</m:t>
                                  </m:r>
                                </m:sub>
                              </m:sSub>
                              <m:r>
                                <a:rPr lang="en-US" sz="1200" i="1">
                                  <a:latin typeface="Cambria Math" panose="02040503050406030204" pitchFamily="18" charset="0"/>
                                </a:rPr>
                                <m:t>=1</m:t>
                              </m:r>
                            </m:e>
                            <m:e>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e>
                          </m:d>
                          <m:r>
                            <a:rPr lang="en-US" sz="1200" b="0" i="1" smtClean="0">
                              <a:latin typeface="Cambria Math" panose="02040503050406030204" pitchFamily="18" charset="0"/>
                            </a:rPr>
                            <m:t>+</m:t>
                          </m:r>
                          <m:r>
                            <a:rPr lang="en-US" sz="1200" i="1">
                              <a:latin typeface="Cambria Math" panose="02040503050406030204" pitchFamily="18" charset="0"/>
                            </a:rPr>
                            <m:t>𝑃</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𝑖</m:t>
                                  </m:r>
                                </m:sub>
                              </m:sSub>
                              <m:r>
                                <a:rPr lang="en-US" sz="1200" i="1">
                                  <a:latin typeface="Cambria Math" panose="02040503050406030204" pitchFamily="18" charset="0"/>
                                </a:rPr>
                                <m:t>=</m:t>
                              </m:r>
                              <m:r>
                                <a:rPr lang="en-US" sz="1200" b="0" i="1" smtClean="0">
                                  <a:latin typeface="Cambria Math" panose="02040503050406030204" pitchFamily="18" charset="0"/>
                                </a:rPr>
                                <m:t>−</m:t>
                              </m:r>
                              <m:r>
                                <a:rPr lang="en-US" sz="1200" i="1">
                                  <a:latin typeface="Cambria Math" panose="02040503050406030204" pitchFamily="18" charset="0"/>
                                </a:rPr>
                                <m:t>1</m:t>
                              </m:r>
                            </m:e>
                            <m:e>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e>
                          </m:d>
                        </m:den>
                      </m:f>
                      <m:r>
                        <a:rPr lang="en-US" sz="1200" b="0" i="1" smtClean="0">
                          <a:latin typeface="Cambria Math" panose="02040503050406030204" pitchFamily="18" charset="0"/>
                        </a:rPr>
                        <m:t>=</m:t>
                      </m:r>
                      <m:r>
                        <a:rPr lang="en-US" sz="1200" i="1">
                          <a:latin typeface="Cambria Math" panose="02040503050406030204" pitchFamily="18" charset="0"/>
                        </a:rPr>
                        <m:t>𝑃</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𝑖</m:t>
                              </m:r>
                            </m:sub>
                          </m:sSub>
                          <m:r>
                            <a:rPr lang="en-US" sz="1200" i="1">
                              <a:latin typeface="Cambria Math" panose="02040503050406030204" pitchFamily="18" charset="0"/>
                            </a:rPr>
                            <m:t>=1</m:t>
                          </m:r>
                        </m:e>
                        <m:e>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e>
                      </m:d>
                    </m:oMath>
                  </m:oMathPara>
                </a14:m>
                <a:endParaRPr lang="en-US" sz="1200" dirty="0"/>
              </a:p>
              <a:p>
                <a:pPr marL="514350" indent="-514350">
                  <a:buAutoNum type="arabicPeriod" startAt="5"/>
                </a:pPr>
                <a:endParaRPr lang="en-US" sz="1200" dirty="0"/>
              </a:p>
              <a:p>
                <a:pPr marL="514350" indent="-514350">
                  <a:buAutoNum type="arabicPeriod" startAt="5"/>
                </a:pPr>
                <a:r>
                  <a:rPr lang="en-US" sz="1200" dirty="0"/>
                  <a:t>This function </a:t>
                </a:r>
                <a14:m>
                  <m:oMath xmlns:m="http://schemas.openxmlformats.org/officeDocument/2006/math">
                    <m:r>
                      <a:rPr lang="en-US" sz="1200" b="0" i="1" smtClean="0">
                        <a:latin typeface="Cambria Math" panose="02040503050406030204" pitchFamily="18" charset="0"/>
                      </a:rPr>
                      <m:t>𝜎</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𝑥</m:t>
                        </m:r>
                      </m:e>
                    </m:d>
                    <m:r>
                      <a:rPr lang="en-US" sz="1200" b="0" i="1" smtClean="0">
                        <a:latin typeface="Cambria Math" panose="02040503050406030204" pitchFamily="18" charset="0"/>
                      </a:rPr>
                      <m:t>=1/(1+</m:t>
                    </m:r>
                    <m:func>
                      <m:funcPr>
                        <m:ctrlPr>
                          <a:rPr lang="en-US" sz="1200" b="0" i="1" smtClean="0">
                            <a:latin typeface="Cambria Math" panose="02040503050406030204" pitchFamily="18" charset="0"/>
                          </a:rPr>
                        </m:ctrlPr>
                      </m:funcPr>
                      <m:fName>
                        <m:r>
                          <m:rPr>
                            <m:sty m:val="p"/>
                          </m:rPr>
                          <a:rPr lang="en-US" sz="1200" b="0" i="0" smtClean="0">
                            <a:latin typeface="Cambria Math" panose="02040503050406030204" pitchFamily="18" charset="0"/>
                          </a:rPr>
                          <m:t>exp</m:t>
                        </m:r>
                      </m:fName>
                      <m:e>
                        <m:d>
                          <m:dPr>
                            <m:ctrlPr>
                              <a:rPr lang="en-US" sz="1200" b="0" i="1" smtClean="0">
                                <a:latin typeface="Cambria Math" panose="02040503050406030204" pitchFamily="18" charset="0"/>
                              </a:rPr>
                            </m:ctrlPr>
                          </m:dPr>
                          <m:e>
                            <m:r>
                              <a:rPr lang="en-US" sz="1200" b="0" i="1" smtClean="0">
                                <a:latin typeface="Cambria Math" panose="02040503050406030204" pitchFamily="18" charset="0"/>
                              </a:rPr>
                              <m:t>−</m:t>
                            </m:r>
                            <m:r>
                              <a:rPr lang="en-US" sz="1200" b="0" i="1" smtClean="0">
                                <a:latin typeface="Cambria Math" panose="02040503050406030204" pitchFamily="18" charset="0"/>
                              </a:rPr>
                              <m:t>𝑥</m:t>
                            </m:r>
                          </m:e>
                        </m:d>
                      </m:e>
                    </m:func>
                    <m:r>
                      <a:rPr lang="en-US" sz="1200" b="0" i="1" smtClean="0">
                        <a:latin typeface="Cambria Math" panose="02040503050406030204" pitchFamily="18" charset="0"/>
                      </a:rPr>
                      <m:t>)</m:t>
                    </m:r>
                  </m:oMath>
                </a14:m>
                <a:r>
                  <a:rPr lang="en-US" sz="1200" dirty="0"/>
                  <a:t> is called a sigmoid.  So </a:t>
                </a:r>
                <a14:m>
                  <m:oMath xmlns:m="http://schemas.openxmlformats.org/officeDocument/2006/math">
                    <m:r>
                      <a:rPr lang="en-US" sz="1200" b="0" i="1" smtClean="0">
                        <a:latin typeface="Cambria Math" panose="02040503050406030204" pitchFamily="18" charset="0"/>
                      </a:rPr>
                      <m:t>𝜎</m:t>
                    </m:r>
                    <m:r>
                      <a:rPr lang="en-US" sz="1200" b="0" i="1" smtClean="0">
                        <a:latin typeface="Cambria Math" panose="02040503050406030204" pitchFamily="18" charset="0"/>
                      </a:rPr>
                      <m:t>(</m:t>
                    </m:r>
                    <m:sSub>
                      <m:sSubPr>
                        <m:ctrlPr>
                          <a:rPr lang="en-US" sz="1200" i="1">
                            <a:latin typeface="Cambria Math" panose="02040503050406030204" pitchFamily="18" charset="0"/>
                          </a:rPr>
                        </m:ctrlPr>
                      </m:sSubPr>
                      <m:e>
                        <m:r>
                          <a:rPr lang="en-US" sz="1200" b="1" i="1">
                            <a:latin typeface="Cambria Math" panose="02040503050406030204" pitchFamily="18" charset="0"/>
                          </a:rPr>
                          <m:t>𝒘</m:t>
                        </m:r>
                        <m:r>
                          <a:rPr lang="en-US" sz="1200" i="1" baseline="30000">
                            <a:latin typeface="Cambria Math" panose="02040503050406030204" pitchFamily="18" charset="0"/>
                          </a:rPr>
                          <m:t>𝑇</m:t>
                        </m:r>
                        <m:r>
                          <a:rPr lang="en-US" sz="1200" i="1">
                            <a:latin typeface="Cambria Math" panose="02040503050406030204" pitchFamily="18" charset="0"/>
                          </a:rPr>
                          <m:t>𝑋</m:t>
                        </m:r>
                      </m:e>
                      <m:sub>
                        <m:r>
                          <a:rPr lang="en-US" sz="1200" i="1">
                            <a:latin typeface="Cambria Math" panose="02040503050406030204" pitchFamily="18" charset="0"/>
                          </a:rPr>
                          <m:t>𝑖</m:t>
                        </m:r>
                      </m:sub>
                    </m:sSub>
                    <m:r>
                      <a:rPr lang="en-US" sz="1200" b="0" i="1" smtClean="0">
                        <a:latin typeface="Cambria Math" panose="02040503050406030204" pitchFamily="18" charset="0"/>
                      </a:rPr>
                      <m:t>)=</m:t>
                    </m:r>
                    <m:r>
                      <a:rPr lang="en-US" sz="1200" b="0" i="1" smtClean="0">
                        <a:latin typeface="Cambria Math" panose="02040503050406030204" pitchFamily="18" charset="0"/>
                      </a:rPr>
                      <m:t>𝑃</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𝑦</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=1</m:t>
                    </m:r>
                    <m:d>
                      <m:dPr>
                        <m:begChr m:val="|"/>
                        <m:ctrlPr>
                          <a:rPr lang="en-US" sz="1200" b="0" i="1" smtClean="0">
                            <a:latin typeface="Cambria Math" panose="02040503050406030204" pitchFamily="18" charset="0"/>
                          </a:rPr>
                        </m:ctrlPr>
                      </m:dPr>
                      <m:e>
                        <m:r>
                          <a:rPr lang="en-US" sz="1200" b="0" i="1" smtClean="0">
                            <a:latin typeface="Cambria Math" panose="02040503050406030204" pitchFamily="18" charset="0"/>
                          </a:rPr>
                          <m:t>𝑋</m:t>
                        </m:r>
                      </m:e>
                    </m:d>
                  </m:oMath>
                </a14:m>
                <a:r>
                  <a:rPr lang="en-US" sz="1200" dirty="0"/>
                  <a:t>. Also, </a:t>
                </a:r>
                <a14:m>
                  <m:oMath xmlns:m="http://schemas.openxmlformats.org/officeDocument/2006/math">
                    <m:r>
                      <a:rPr lang="en-US" sz="1200" i="1">
                        <a:latin typeface="Cambria Math" panose="02040503050406030204" pitchFamily="18" charset="0"/>
                      </a:rPr>
                      <m:t>𝜎</m:t>
                    </m:r>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b="1" i="1">
                            <a:latin typeface="Cambria Math" panose="02040503050406030204" pitchFamily="18" charset="0"/>
                          </a:rPr>
                          <m:t>𝒘</m:t>
                        </m:r>
                        <m:r>
                          <a:rPr lang="en-US" sz="1200" i="1" baseline="30000">
                            <a:latin typeface="Cambria Math" panose="02040503050406030204" pitchFamily="18" charset="0"/>
                          </a:rPr>
                          <m:t>𝑇</m:t>
                        </m:r>
                        <m:r>
                          <a:rPr lang="en-US" sz="1200" i="1">
                            <a:latin typeface="Cambria Math" panose="02040503050406030204" pitchFamily="18" charset="0"/>
                          </a:rPr>
                          <m:t>𝑋</m:t>
                        </m:r>
                      </m:e>
                      <m:sub>
                        <m:r>
                          <a:rPr lang="en-US" sz="1200" i="1">
                            <a:latin typeface="Cambria Math" panose="02040503050406030204" pitchFamily="18" charset="0"/>
                          </a:rPr>
                          <m:t>𝑖</m:t>
                        </m:r>
                      </m:sub>
                    </m:sSub>
                    <m:r>
                      <a:rPr lang="en-US" sz="1200" i="1">
                        <a:latin typeface="Cambria Math" panose="02040503050406030204" pitchFamily="18" charset="0"/>
                      </a:rPr>
                      <m:t>)=</m:t>
                    </m:r>
                    <m:r>
                      <a:rPr lang="en-US" sz="1200" i="1">
                        <a:latin typeface="Cambria Math" panose="02040503050406030204" pitchFamily="18" charset="0"/>
                      </a:rPr>
                      <m:t>𝑃</m:t>
                    </m:r>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𝑦</m:t>
                        </m:r>
                      </m:e>
                      <m:sub>
                        <m:r>
                          <a:rPr lang="en-US" sz="1200" i="1">
                            <a:latin typeface="Cambria Math" panose="02040503050406030204" pitchFamily="18" charset="0"/>
                          </a:rPr>
                          <m:t>𝑖</m:t>
                        </m:r>
                      </m:sub>
                    </m:sSub>
                    <m:r>
                      <a:rPr lang="en-US" sz="1200" i="1">
                        <a:latin typeface="Cambria Math" panose="02040503050406030204" pitchFamily="18" charset="0"/>
                      </a:rPr>
                      <m:t>=</m:t>
                    </m:r>
                    <m:r>
                      <a:rPr lang="en-US" sz="1200" b="0" i="1" smtClean="0">
                        <a:latin typeface="Cambria Math" panose="02040503050406030204" pitchFamily="18" charset="0"/>
                      </a:rPr>
                      <m:t>−</m:t>
                    </m:r>
                    <m:r>
                      <a:rPr lang="en-US" sz="1200" i="1">
                        <a:latin typeface="Cambria Math" panose="02040503050406030204" pitchFamily="18" charset="0"/>
                      </a:rPr>
                      <m:t>1</m:t>
                    </m:r>
                    <m:d>
                      <m:dPr>
                        <m:begChr m:val="|"/>
                        <m:ctrlPr>
                          <a:rPr lang="en-US" sz="1200" i="1">
                            <a:latin typeface="Cambria Math" panose="02040503050406030204" pitchFamily="18" charset="0"/>
                          </a:rPr>
                        </m:ctrlPr>
                      </m:dPr>
                      <m:e>
                        <m:r>
                          <a:rPr lang="en-US" sz="1200" i="1">
                            <a:latin typeface="Cambria Math" panose="02040503050406030204" pitchFamily="18" charset="0"/>
                          </a:rPr>
                          <m:t>𝑋</m:t>
                        </m:r>
                      </m:e>
                    </m:d>
                  </m:oMath>
                </a14:m>
                <a:r>
                  <a:rPr lang="en-US" sz="1200" dirty="0"/>
                  <a:t>.</a:t>
                </a:r>
              </a:p>
              <a:p>
                <a:pPr marL="0" indent="0">
                  <a:buNone/>
                </a:pPr>
                <a:endParaRPr lang="en-US" sz="1200" dirty="0"/>
              </a:p>
              <a:p>
                <a:pPr marL="514350" indent="-514350">
                  <a:buAutoNum type="arabicPeriod" startAt="6"/>
                </a:pPr>
                <a:endParaRPr lang="en-US" sz="1200" dirty="0"/>
              </a:p>
              <a:p>
                <a:pPr marL="514350" indent="-514350">
                  <a:buAutoNum type="arabicPeriod" startAt="6"/>
                </a:pPr>
                <a:r>
                  <a:rPr lang="en-US" sz="1200" dirty="0"/>
                  <a:t>Now we can write our objective in terms of parameters, image features, and labels:</a:t>
                </a:r>
              </a:p>
              <a:p>
                <a:pPr marL="0" indent="0">
                  <a:buNone/>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1" i="1" smtClean="0">
                              <a:latin typeface="Cambria Math" panose="02040503050406030204" pitchFamily="18" charset="0"/>
                            </a:rPr>
                            <m:t>𝒘</m:t>
                          </m:r>
                        </m:e>
                        <m:sub>
                          <m:r>
                            <a:rPr lang="en-US" sz="1200" b="0" i="1" smtClean="0">
                              <a:latin typeface="Cambria Math" panose="02040503050406030204" pitchFamily="18" charset="0"/>
                            </a:rPr>
                            <m:t>𝑜𝑝𝑡</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m:rPr>
                              <m:sty m:val="p"/>
                            </m:rPr>
                            <a:rPr lang="en-US" sz="1200" b="0" i="0" smtClean="0">
                              <a:latin typeface="Cambria Math" panose="02040503050406030204" pitchFamily="18" charset="0"/>
                            </a:rPr>
                            <m:t>argmax</m:t>
                          </m:r>
                        </m:e>
                        <m:sub>
                          <m:r>
                            <a:rPr lang="en-US" sz="1200" b="1" i="1" smtClean="0">
                              <a:latin typeface="Cambria Math" panose="02040503050406030204" pitchFamily="18" charset="0"/>
                            </a:rPr>
                            <m:t>𝒘</m:t>
                          </m:r>
                        </m:sub>
                      </m:sSub>
                      <m:nary>
                        <m:naryPr>
                          <m:chr m:val="∑"/>
                          <m:supHide m:val="on"/>
                          <m:ctrlPr>
                            <a:rPr lang="en-US" sz="1200" b="0" i="1" smtClean="0">
                              <a:latin typeface="Cambria Math" panose="02040503050406030204" pitchFamily="18" charset="0"/>
                            </a:rPr>
                          </m:ctrlPr>
                        </m:naryPr>
                        <m:sub>
                          <m:r>
                            <a:rPr lang="en-US" sz="1200" b="0" i="1" smtClean="0">
                              <a:latin typeface="Cambria Math" panose="02040503050406030204" pitchFamily="18" charset="0"/>
                            </a:rPr>
                            <m:t>𝑖</m:t>
                          </m:r>
                        </m:sub>
                        <m:sup/>
                        <m:e>
                          <m:func>
                            <m:funcPr>
                              <m:ctrlPr>
                                <a:rPr lang="en-US" sz="1200" b="0" i="1" smtClean="0">
                                  <a:latin typeface="Cambria Math" panose="02040503050406030204" pitchFamily="18" charset="0"/>
                                </a:rPr>
                              </m:ctrlPr>
                            </m:funcPr>
                            <m:fName>
                              <m:r>
                                <m:rPr>
                                  <m:sty m:val="p"/>
                                </m:rPr>
                                <a:rPr lang="en-US" sz="1200" b="0" i="0" smtClean="0">
                                  <a:latin typeface="Cambria Math" panose="02040503050406030204" pitchFamily="18" charset="0"/>
                                </a:rPr>
                                <m:t>log</m:t>
                              </m:r>
                            </m:fName>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m:t>
                                  </m:r>
                                  <m:r>
                                    <a:rPr lang="en-US" sz="1200" b="0" i="1" smtClean="0">
                                      <a:latin typeface="Cambria Math" panose="02040503050406030204" pitchFamily="18" charset="0"/>
                                    </a:rPr>
                                    <m:t>𝑦</m:t>
                                  </m:r>
                                </m:e>
                                <m:sub>
                                  <m:r>
                                    <a:rPr lang="en-US" sz="1200" b="0" i="1" smtClean="0">
                                      <a:latin typeface="Cambria Math" panose="02040503050406030204" pitchFamily="18" charset="0"/>
                                    </a:rPr>
                                    <m:t>𝑖</m:t>
                                  </m:r>
                                </m:sub>
                              </m:sSub>
                              <m:r>
                                <a:rPr lang="en-US" sz="1200" b="0" i="1" smtClean="0">
                                  <a:latin typeface="Cambria Math" panose="02040503050406030204" pitchFamily="18" charset="0"/>
                                </a:rPr>
                                <m:t>𝜎</m:t>
                              </m:r>
                              <m:r>
                                <a:rPr lang="en-US" sz="1200" b="0" i="1" smtClean="0">
                                  <a:latin typeface="Cambria Math" panose="02040503050406030204" pitchFamily="18" charset="0"/>
                                </a:rPr>
                                <m:t>(</m:t>
                              </m:r>
                              <m:sSub>
                                <m:sSubPr>
                                  <m:ctrlPr>
                                    <a:rPr lang="en-US" sz="1200" i="1">
                                      <a:latin typeface="Cambria Math" panose="02040503050406030204" pitchFamily="18" charset="0"/>
                                    </a:rPr>
                                  </m:ctrlPr>
                                </m:sSubPr>
                                <m:e>
                                  <m:r>
                                    <a:rPr lang="en-US" sz="1200" b="1" i="1">
                                      <a:latin typeface="Cambria Math" panose="02040503050406030204" pitchFamily="18" charset="0"/>
                                    </a:rPr>
                                    <m:t>𝒘</m:t>
                                  </m:r>
                                  <m:r>
                                    <a:rPr lang="en-US" sz="1200" i="1" baseline="30000">
                                      <a:latin typeface="Cambria Math" panose="02040503050406030204" pitchFamily="18" charset="0"/>
                                    </a:rPr>
                                    <m:t>𝑇</m:t>
                                  </m:r>
                                  <m:r>
                                    <a:rPr lang="en-US" sz="1200" i="1">
                                      <a:latin typeface="Cambria Math" panose="02040503050406030204" pitchFamily="18" charset="0"/>
                                    </a:rPr>
                                    <m:t>𝑋</m:t>
                                  </m:r>
                                </m:e>
                                <m:sub>
                                  <m:r>
                                    <a:rPr lang="en-US" sz="1200" i="1">
                                      <a:latin typeface="Cambria Math" panose="02040503050406030204" pitchFamily="18" charset="0"/>
                                    </a:rPr>
                                    <m:t>𝑖</m:t>
                                  </m:r>
                                </m:sub>
                              </m:sSub>
                            </m:e>
                          </m:func>
                          <m:r>
                            <a:rPr lang="en-US" sz="1200" b="0" i="1" smtClean="0">
                              <a:latin typeface="Cambria Math" panose="02040503050406030204" pitchFamily="18" charset="0"/>
                            </a:rPr>
                            <m:t>)</m:t>
                          </m:r>
                        </m:e>
                      </m:nary>
                      <m:r>
                        <a:rPr lang="en-US" sz="1200" b="0" i="1" smtClean="0">
                          <a:latin typeface="Cambria Math" panose="02040503050406030204" pitchFamily="18" charset="0"/>
                        </a:rPr>
                        <m:t>)=</m:t>
                      </m:r>
                      <m:sSub>
                        <m:sSubPr>
                          <m:ctrlPr>
                            <a:rPr lang="en-US" sz="1200" i="1">
                              <a:latin typeface="Cambria Math" panose="02040503050406030204" pitchFamily="18" charset="0"/>
                            </a:rPr>
                          </m:ctrlPr>
                        </m:sSubPr>
                        <m:e>
                          <m:r>
                            <m:rPr>
                              <m:sty m:val="p"/>
                            </m:rPr>
                            <a:rPr lang="en-US" sz="1200">
                              <a:latin typeface="Cambria Math" panose="02040503050406030204" pitchFamily="18" charset="0"/>
                            </a:rPr>
                            <m:t>arg</m:t>
                          </m:r>
                          <m:r>
                            <m:rPr>
                              <m:sty m:val="p"/>
                            </m:rPr>
                            <a:rPr lang="en-US" sz="1200" b="0" i="0" smtClean="0">
                              <a:latin typeface="Cambria Math" panose="02040503050406030204" pitchFamily="18" charset="0"/>
                            </a:rPr>
                            <m:t>min</m:t>
                          </m:r>
                        </m:e>
                        <m:sub>
                          <m:r>
                            <a:rPr lang="en-US" sz="1200" b="1" i="1">
                              <a:latin typeface="Cambria Math" panose="02040503050406030204" pitchFamily="18" charset="0"/>
                            </a:rPr>
                            <m:t>𝒘</m:t>
                          </m:r>
                        </m:sub>
                      </m:sSub>
                      <m:nary>
                        <m:naryPr>
                          <m:chr m:val="∑"/>
                          <m:supHide m:val="on"/>
                          <m:ctrlPr>
                            <a:rPr lang="en-US" sz="1200" i="1">
                              <a:latin typeface="Cambria Math" panose="02040503050406030204" pitchFamily="18" charset="0"/>
                            </a:rPr>
                          </m:ctrlPr>
                        </m:naryPr>
                        <m:sub>
                          <m:r>
                            <a:rPr lang="en-US" sz="1200" i="1">
                              <a:latin typeface="Cambria Math" panose="02040503050406030204" pitchFamily="18" charset="0"/>
                            </a:rPr>
                            <m:t>𝑖</m:t>
                          </m:r>
                        </m:sub>
                        <m:sup/>
                        <m:e>
                          <m:func>
                            <m:funcPr>
                              <m:ctrlPr>
                                <a:rPr lang="en-US" sz="1200" i="1">
                                  <a:latin typeface="Cambria Math" panose="02040503050406030204" pitchFamily="18" charset="0"/>
                                </a:rPr>
                              </m:ctrlPr>
                            </m:funcPr>
                            <m:fName>
                              <m:r>
                                <a:rPr lang="en-US" sz="1200" b="0" i="1" smtClean="0">
                                  <a:latin typeface="Cambria Math" panose="02040503050406030204" pitchFamily="18" charset="0"/>
                                </a:rPr>
                                <m:t>−</m:t>
                              </m:r>
                              <m:r>
                                <m:rPr>
                                  <m:sty m:val="p"/>
                                </m:rPr>
                                <a:rPr lang="en-US" sz="1200">
                                  <a:latin typeface="Cambria Math" panose="02040503050406030204" pitchFamily="18" charset="0"/>
                                </a:rPr>
                                <m:t>log</m:t>
                              </m:r>
                            </m:fName>
                            <m:e>
                              <m:sSub>
                                <m:sSubPr>
                                  <m:ctrlPr>
                                    <a:rPr lang="en-US" sz="1200" i="1">
                                      <a:latin typeface="Cambria Math" panose="02040503050406030204" pitchFamily="18" charset="0"/>
                                    </a:rPr>
                                  </m:ctrlPr>
                                </m:sSubPr>
                                <m:e>
                                  <m:r>
                                    <a:rPr lang="en-US" sz="1200" i="1">
                                      <a:latin typeface="Cambria Math" panose="02040503050406030204" pitchFamily="18" charset="0"/>
                                    </a:rPr>
                                    <m:t>(</m:t>
                                  </m:r>
                                  <m:r>
                                    <a:rPr lang="en-US" sz="1200" i="1">
                                      <a:latin typeface="Cambria Math" panose="02040503050406030204" pitchFamily="18" charset="0"/>
                                    </a:rPr>
                                    <m:t>𝑦</m:t>
                                  </m:r>
                                </m:e>
                                <m:sub>
                                  <m:r>
                                    <a:rPr lang="en-US" sz="1200" i="1">
                                      <a:latin typeface="Cambria Math" panose="02040503050406030204" pitchFamily="18" charset="0"/>
                                    </a:rPr>
                                    <m:t>𝑖</m:t>
                                  </m:r>
                                </m:sub>
                              </m:sSub>
                              <m:r>
                                <a:rPr lang="en-US" sz="1200" i="1">
                                  <a:latin typeface="Cambria Math" panose="02040503050406030204" pitchFamily="18" charset="0"/>
                                </a:rPr>
                                <m:t>𝜎</m:t>
                              </m:r>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b="1" i="1">
                                      <a:latin typeface="Cambria Math" panose="02040503050406030204" pitchFamily="18" charset="0"/>
                                    </a:rPr>
                                    <m:t>𝒘</m:t>
                                  </m:r>
                                  <m:r>
                                    <a:rPr lang="en-US" sz="1200" i="1" baseline="30000">
                                      <a:latin typeface="Cambria Math" panose="02040503050406030204" pitchFamily="18" charset="0"/>
                                    </a:rPr>
                                    <m:t>𝑇</m:t>
                                  </m:r>
                                  <m:r>
                                    <a:rPr lang="en-US" sz="1200" i="1">
                                      <a:latin typeface="Cambria Math" panose="02040503050406030204" pitchFamily="18" charset="0"/>
                                    </a:rPr>
                                    <m:t>𝑋</m:t>
                                  </m:r>
                                </m:e>
                                <m:sub>
                                  <m:r>
                                    <a:rPr lang="en-US" sz="1200" i="1">
                                      <a:latin typeface="Cambria Math" panose="02040503050406030204" pitchFamily="18" charset="0"/>
                                    </a:rPr>
                                    <m:t>𝑖</m:t>
                                  </m:r>
                                </m:sub>
                              </m:sSub>
                            </m:e>
                          </m:func>
                          <m:r>
                            <a:rPr lang="en-US" sz="1200" i="1">
                              <a:latin typeface="Cambria Math" panose="02040503050406030204" pitchFamily="18" charset="0"/>
                            </a:rPr>
                            <m:t>)</m:t>
                          </m:r>
                        </m:e>
                      </m:nary>
                      <m:r>
                        <a:rPr lang="en-US" sz="1200" i="1">
                          <a:latin typeface="Cambria Math" panose="02040503050406030204" pitchFamily="18" charset="0"/>
                        </a:rPr>
                        <m:t>)</m:t>
                      </m:r>
                    </m:oMath>
                  </m:oMathPara>
                </a14:m>
                <a:endParaRPr lang="en-US" sz="1200" dirty="0"/>
              </a:p>
              <a:p>
                <a:pPr marL="514350" indent="-514350">
                  <a:buAutoNum type="arabicPeriod" startAt="7"/>
                </a:pPr>
                <a:endParaRPr lang="en-US" sz="1200" dirty="0"/>
              </a:p>
              <a:p>
                <a:pPr marL="514350" indent="-514350">
                  <a:buAutoNum type="arabicPeriod" startAt="7"/>
                </a:pPr>
                <a:r>
                  <a:rPr lang="en-US" sz="1200" dirty="0"/>
                  <a:t>The </a:t>
                </a:r>
                <a:r>
                  <a:rPr lang="en-US" sz="1200" dirty="0" err="1"/>
                  <a:t>argmin</a:t>
                </a:r>
                <a:r>
                  <a:rPr lang="en-US" sz="1200" dirty="0"/>
                  <a:t> expression is the “loss”.  We can optimize by taking the derivative of this expression </a:t>
                </a:r>
                <a:r>
                  <a:rPr lang="en-US" sz="1200" dirty="0" err="1"/>
                  <a:t>wrt</a:t>
                </a:r>
                <a:r>
                  <a:rPr lang="en-US" sz="1200" dirty="0"/>
                  <a:t> </a:t>
                </a:r>
                <a14:m>
                  <m:oMath xmlns:m="http://schemas.openxmlformats.org/officeDocument/2006/math">
                    <m:r>
                      <a:rPr lang="en-US" sz="1200" b="1" i="1" dirty="0" smtClean="0">
                        <a:latin typeface="Cambria Math" panose="02040503050406030204" pitchFamily="18" charset="0"/>
                      </a:rPr>
                      <m:t>𝒘</m:t>
                    </m:r>
                  </m:oMath>
                </a14:m>
                <a:r>
                  <a:rPr lang="en-US" sz="1200" dirty="0"/>
                  <a:t> and performing gradient descent.</a:t>
                </a:r>
              </a:p>
            </p:txBody>
          </p:sp>
        </mc:Choice>
        <mc:Fallback xmlns="">
          <p:sp>
            <p:nvSpPr>
              <p:cNvPr id="3" name="Content Placeholder 2">
                <a:extLst>
                  <a:ext uri="{FF2B5EF4-FFF2-40B4-BE49-F238E27FC236}">
                    <a16:creationId xmlns:a16="http://schemas.microsoft.com/office/drawing/2014/main" id="{4C34654D-1F23-BC42-0B16-18B92C9A484E}"/>
                  </a:ext>
                </a:extLst>
              </p:cNvPr>
              <p:cNvSpPr>
                <a:spLocks noGrp="1" noRot="1" noChangeAspect="1" noMove="1" noResize="1" noEditPoints="1" noAdjustHandles="1" noChangeArrowheads="1" noChangeShapeType="1" noTextEdit="1"/>
              </p:cNvSpPr>
              <p:nvPr>
                <p:ph idx="1"/>
              </p:nvPr>
            </p:nvSpPr>
            <p:spPr>
              <a:xfrm>
                <a:off x="600559" y="914400"/>
                <a:ext cx="10972800" cy="5715000"/>
              </a:xfrm>
              <a:blipFill>
                <a:blip r:embed="rId2"/>
                <a:stretch>
                  <a:fillRect l="-56" b="-5330"/>
                </a:stretch>
              </a:blipFill>
            </p:spPr>
            <p:txBody>
              <a:bodyPr/>
              <a:lstStyle/>
              <a:p>
                <a:r>
                  <a:rPr lang="en-US">
                    <a:noFill/>
                  </a:rPr>
                  <a:t> </a:t>
                </a:r>
              </a:p>
            </p:txBody>
          </p:sp>
        </mc:Fallback>
      </mc:AlternateContent>
    </p:spTree>
    <p:extLst>
      <p:ext uri="{BB962C8B-B14F-4D97-AF65-F5344CB8AC3E}">
        <p14:creationId xmlns:p14="http://schemas.microsoft.com/office/powerpoint/2010/main" val="42540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ECC2-CC26-432F-9DDD-4B6DC29F2599}"/>
              </a:ext>
            </a:extLst>
          </p:cNvPr>
          <p:cNvSpPr>
            <a:spLocks noGrp="1"/>
          </p:cNvSpPr>
          <p:nvPr>
            <p:ph type="title"/>
          </p:nvPr>
        </p:nvSpPr>
        <p:spPr/>
        <p:txBody>
          <a:bodyPr/>
          <a:lstStyle/>
          <a:p>
            <a:r>
              <a:rPr lang="en-US" dirty="0"/>
              <a:t>Problems</a:t>
            </a:r>
          </a:p>
        </p:txBody>
      </p:sp>
      <p:sp>
        <p:nvSpPr>
          <p:cNvPr id="3" name="Content Placeholder 2">
            <a:extLst>
              <a:ext uri="{FF2B5EF4-FFF2-40B4-BE49-F238E27FC236}">
                <a16:creationId xmlns:a16="http://schemas.microsoft.com/office/drawing/2014/main" id="{20E36D96-30EC-8BB2-A4D9-4BA85B5FC658}"/>
              </a:ext>
            </a:extLst>
          </p:cNvPr>
          <p:cNvSpPr>
            <a:spLocks noGrp="1"/>
          </p:cNvSpPr>
          <p:nvPr>
            <p:ph idx="1"/>
          </p:nvPr>
        </p:nvSpPr>
        <p:spPr/>
        <p:txBody>
          <a:bodyPr/>
          <a:lstStyle/>
          <a:p>
            <a:pPr marL="0" indent="0">
              <a:buNone/>
            </a:pPr>
            <a:r>
              <a:rPr lang="en-US" dirty="0">
                <a:hlinkClick r:id="rId2"/>
              </a:rPr>
              <a:t>https://us.prairielearn.com/pl/course_instance/157430/assessment/2432153</a:t>
            </a: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7999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A33D-82C6-450D-30B4-7A217E2651AC}"/>
              </a:ext>
            </a:extLst>
          </p:cNvPr>
          <p:cNvSpPr>
            <a:spLocks noGrp="1"/>
          </p:cNvSpPr>
          <p:nvPr>
            <p:ph type="title"/>
          </p:nvPr>
        </p:nvSpPr>
        <p:spPr/>
        <p:txBody>
          <a:bodyPr/>
          <a:lstStyle/>
          <a:p>
            <a:r>
              <a:rPr lang="en-US" dirty="0"/>
              <a:t>Problems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1604F-6B96-7A67-02C0-636DC49EEED0}"/>
                  </a:ext>
                </a:extLst>
              </p:cNvPr>
              <p:cNvSpPr>
                <a:spLocks noGrp="1"/>
              </p:cNvSpPr>
              <p:nvPr>
                <p:ph idx="1"/>
              </p:nvPr>
            </p:nvSpPr>
            <p:spPr>
              <a:xfrm>
                <a:off x="609600" y="990600"/>
                <a:ext cx="10972800" cy="5715000"/>
              </a:xfrm>
            </p:spPr>
            <p:txBody>
              <a:bodyPr>
                <a:normAutofit fontScale="40000" lnSpcReduction="20000"/>
              </a:bodyPr>
              <a:lstStyle/>
              <a:p>
                <a:pPr marL="514350" indent="-514350">
                  <a:buAutoNum type="arabicPeriod"/>
                </a:pPr>
                <a:r>
                  <a:rPr lang="en-US" dirty="0"/>
                  <a:t>Suppose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f>
                          <m:fPr>
                            <m:ctrlPr>
                              <a:rPr lang="en-US" b="0" i="1" smtClean="0">
                                <a:latin typeface="Cambria Math" panose="02040503050406030204" pitchFamily="18" charset="0"/>
                              </a:rPr>
                            </m:ctrlPr>
                          </m:fPr>
                          <m:num>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den>
                        </m:f>
                      </m:e>
                    </m:func>
                    <m:r>
                      <a:rPr lang="en-US" b="0" i="1" smtClean="0">
                        <a:latin typeface="Cambria Math" panose="02040503050406030204" pitchFamily="18" charset="0"/>
                      </a:rPr>
                      <m:t>=1.5</m:t>
                    </m:r>
                  </m:oMath>
                </a14:m>
                <a:r>
                  <a:rPr lang="en-US" dirty="0"/>
                  <a:t>.  What is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dirty="0"/>
                  <a:t>?</a:t>
                </a:r>
              </a:p>
              <a:p>
                <a:pPr marL="0" indent="0">
                  <a:buNone/>
                </a:pPr>
                <a:r>
                  <a:rPr lang="en-US" dirty="0"/>
                  <a:t>	1/(1+exp(-1.5))</a:t>
                </a:r>
              </a:p>
              <a:p>
                <a:pPr marL="0" indent="0">
                  <a:buNone/>
                </a:pPr>
                <a:endParaRPr lang="en-US" dirty="0"/>
              </a:p>
              <a:p>
                <a:pPr marL="514350" indent="-514350">
                  <a:buAutoNum type="arabicPeriod" startAt="2"/>
                </a:pPr>
                <a:r>
                  <a:rPr lang="en-US" dirty="0"/>
                  <a:t>Suppose:</a:t>
                </a:r>
              </a:p>
              <a:p>
                <a:pPr marL="400050" lvl="1" indent="0">
                  <a:buNone/>
                </a:pPr>
                <a:r>
                  <a:rPr lang="en-US" dirty="0"/>
                  <a:t>P(height | sex=M) ~ Gaussian(mu=70”, sigma=3”)</a:t>
                </a:r>
              </a:p>
              <a:p>
                <a:pPr marL="400050" lvl="1" indent="0">
                  <a:buNone/>
                </a:pPr>
                <a:r>
                  <a:rPr lang="en-US" dirty="0"/>
                  <a:t>P(height | sex=F) ~ Gaussian(mu=63.5”, sigma=2.5”)</a:t>
                </a:r>
              </a:p>
              <a:p>
                <a:pPr marL="400050" lvl="1" indent="0">
                  <a:buNone/>
                </a:pPr>
                <a:r>
                  <a:rPr lang="en-US" dirty="0"/>
                  <a:t>P(sex=M) = P(sex=F) = 0.5</a:t>
                </a:r>
              </a:p>
              <a:p>
                <a:pPr marL="400050" lvl="1" indent="0">
                  <a:buNone/>
                </a:pPr>
                <a:r>
                  <a:rPr lang="en-US" dirty="0"/>
                  <a:t>What is P(sex=M | height = 68”)?</a:t>
                </a:r>
              </a:p>
              <a:p>
                <a:pPr marL="400050" lvl="1" indent="0">
                  <a:buNone/>
                </a:pPr>
                <a:endParaRPr lang="en-US" dirty="0"/>
              </a:p>
              <a:p>
                <a:pPr marL="514350" indent="-514350">
                  <a:buAutoNum type="arabicPeriod" startAt="3"/>
                </a:pPr>
                <a:r>
                  <a:rPr lang="en-US" dirty="0"/>
                  <a:t>In the following table:</a:t>
                </a:r>
              </a:p>
              <a:p>
                <a:pPr marL="914400" lvl="1" indent="-514350">
                  <a:buAutoNum type="alphaLcPeriod"/>
                </a:pPr>
                <a:r>
                  <a:rPr lang="en-US" dirty="0"/>
                  <a:t>What is P(X=0)?  0.3</a:t>
                </a:r>
              </a:p>
              <a:p>
                <a:pPr marL="914400" lvl="1" indent="-514350">
                  <a:buAutoNum type="alphaLcPeriod"/>
                </a:pPr>
                <a:r>
                  <a:rPr lang="en-US" dirty="0"/>
                  <a:t>What is P(Y=1|X=0)? 0.4</a:t>
                </a:r>
              </a:p>
              <a:p>
                <a:pPr marL="914400" lvl="1" indent="-514350">
                  <a:buAutoNum type="alphaLcPeriod"/>
                </a:pPr>
                <a:r>
                  <a:rPr lang="en-US" dirty="0"/>
                  <a:t>Are X and Y independent?   Y</a:t>
                </a:r>
              </a:p>
              <a:p>
                <a:pPr marL="400050" lvl="1" indent="0">
                  <a:buNone/>
                </a:pPr>
                <a:endParaRPr lang="en-US" dirty="0"/>
              </a:p>
              <a:p>
                <a:pPr marL="514350" indent="-514350">
                  <a:buAutoNum type="arabicPeriod" startAt="4"/>
                </a:pPr>
                <a:r>
                  <a:rPr lang="en-US" dirty="0"/>
                  <a:t>Which of these are possible, where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is a probability density function (of continuous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is a probability function (of discrete </a:t>
                </a:r>
                <a14:m>
                  <m:oMath xmlns:m="http://schemas.openxmlformats.org/officeDocument/2006/math">
                    <m:r>
                      <a:rPr lang="en-US" i="1" dirty="0" smtClean="0">
                        <a:latin typeface="Cambria Math" panose="02040503050406030204" pitchFamily="18" charset="0"/>
                      </a:rPr>
                      <m:t>𝑦</m:t>
                    </m:r>
                  </m:oMath>
                </a14:m>
                <a:r>
                  <a:rPr lang="en-US" dirty="0"/>
                  <a:t>)?</a:t>
                </a:r>
              </a:p>
              <a:p>
                <a:pPr marL="914400" lvl="1" indent="-514350">
                  <a:buAutoNum type="alphaLcPeriod"/>
                </a:pPr>
                <a14:m>
                  <m:oMath xmlns:m="http://schemas.openxmlformats.org/officeDocument/2006/math">
                    <m:r>
                      <m:rPr>
                        <m:sty m:val="p"/>
                      </m:rPr>
                      <a:rPr lang="en-US" i="1" dirty="0">
                        <a:latin typeface="Cambria Math" panose="02040503050406030204" pitchFamily="18" charset="0"/>
                      </a:rPr>
                      <m:t>max</m:t>
                    </m:r>
                    <m:d>
                      <m:dPr>
                        <m:ctrlPr>
                          <a:rPr lang="en-US" i="1" dirty="0">
                            <a:latin typeface="Cambria Math" panose="02040503050406030204" pitchFamily="18" charset="0"/>
                          </a:rPr>
                        </m:ctrlPr>
                      </m:dPr>
                      <m:e>
                        <m:r>
                          <a:rPr lang="en-US" i="1" dirty="0">
                            <a:latin typeface="Cambria Math" panose="02040503050406030204" pitchFamily="18" charset="0"/>
                          </a:rPr>
                          <m:t>𝑓</m:t>
                        </m:r>
                        <m:d>
                          <m:dPr>
                            <m:ctrlPr>
                              <a:rPr lang="en-US" i="1" dirty="0">
                                <a:latin typeface="Cambria Math" panose="02040503050406030204" pitchFamily="18" charset="0"/>
                              </a:rPr>
                            </m:ctrlPr>
                          </m:dPr>
                          <m:e>
                            <m:r>
                              <a:rPr lang="en-US" i="1" dirty="0">
                                <a:latin typeface="Cambria Math" panose="02040503050406030204" pitchFamily="18" charset="0"/>
                              </a:rPr>
                              <m:t>𝑥</m:t>
                            </m:r>
                          </m:e>
                        </m:d>
                      </m:e>
                    </m:d>
                    <m:r>
                      <a:rPr lang="en-US" i="1" dirty="0">
                        <a:latin typeface="Cambria Math" panose="02040503050406030204" pitchFamily="18" charset="0"/>
                      </a:rPr>
                      <m:t>&gt;1</m:t>
                    </m:r>
                  </m:oMath>
                </a14:m>
                <a:endParaRPr lang="en-US" dirty="0"/>
              </a:p>
              <a:p>
                <a:pPr marL="914400" lvl="1" indent="-514350">
                  <a:buFont typeface="Arial" charset="0"/>
                  <a:buAutoNum type="alphaLcPeriod"/>
                </a:pPr>
                <a14:m>
                  <m:oMath xmlns:m="http://schemas.openxmlformats.org/officeDocument/2006/math">
                    <m:func>
                      <m:funcPr>
                        <m:ctrlPr>
                          <a:rPr lang="en-US" b="0" i="1" dirty="0" smtClean="0">
                            <a:latin typeface="Cambria Math" panose="02040503050406030204" pitchFamily="18" charset="0"/>
                          </a:rPr>
                        </m:ctrlPr>
                      </m:funcPr>
                      <m:fName>
                        <m:r>
                          <m:rPr>
                            <m:sty m:val="p"/>
                          </m:rPr>
                          <a:rPr lang="en-US" i="0" dirty="0" smtClean="0">
                            <a:latin typeface="Cambria Math" panose="02040503050406030204" pitchFamily="18" charset="0"/>
                          </a:rPr>
                          <m:t>min</m:t>
                        </m:r>
                      </m:fName>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e>
                            </m:d>
                          </m:e>
                        </m:d>
                        <m:r>
                          <a:rPr lang="en-US" b="0" i="1" dirty="0" smtClean="0">
                            <a:latin typeface="Cambria Math" panose="02040503050406030204" pitchFamily="18" charset="0"/>
                          </a:rPr>
                          <m:t>&lt;0</m:t>
                        </m:r>
                      </m:e>
                    </m:func>
                  </m:oMath>
                </a14:m>
                <a:endParaRPr lang="en-US" dirty="0"/>
              </a:p>
              <a:p>
                <a:pPr marL="914400" lvl="1" indent="-514350">
                  <a:buFont typeface="Arial" charset="0"/>
                  <a:buAutoNum type="alphaLcPeriod"/>
                </a:pPr>
                <a14:m>
                  <m:oMath xmlns:m="http://schemas.openxmlformats.org/officeDocument/2006/math">
                    <m:r>
                      <m:rPr>
                        <m:sty m:val="p"/>
                      </m:rPr>
                      <a:rPr lang="en-US" i="1" dirty="0" smtClean="0">
                        <a:latin typeface="Cambria Math" panose="02040503050406030204" pitchFamily="18" charset="0"/>
                      </a:rPr>
                      <m:t>max</m:t>
                    </m:r>
                    <m:d>
                      <m:dPr>
                        <m:ctrlPr>
                          <a:rPr lang="en-US" i="1" dirty="0">
                            <a:latin typeface="Cambria Math" panose="02040503050406030204" pitchFamily="18" charset="0"/>
                          </a:rPr>
                        </m:ctrlPr>
                      </m:dPr>
                      <m:e>
                        <m:r>
                          <a:rPr lang="en-US" b="0" i="1" dirty="0" smtClean="0">
                            <a:latin typeface="Cambria Math" panose="02040503050406030204" pitchFamily="18" charset="0"/>
                          </a:rPr>
                          <m:t>𝑃</m:t>
                        </m:r>
                        <m:d>
                          <m:dPr>
                            <m:ctrlPr>
                              <a:rPr lang="en-US" i="1" dirty="0">
                                <a:latin typeface="Cambria Math" panose="02040503050406030204" pitchFamily="18" charset="0"/>
                              </a:rPr>
                            </m:ctrlPr>
                          </m:dPr>
                          <m:e>
                            <m:r>
                              <a:rPr lang="en-US" b="0" i="1" dirty="0" smtClean="0">
                                <a:latin typeface="Cambria Math" panose="02040503050406030204" pitchFamily="18" charset="0"/>
                              </a:rPr>
                              <m:t>𝑦</m:t>
                            </m:r>
                          </m:e>
                        </m:d>
                      </m:e>
                    </m:d>
                    <m:r>
                      <a:rPr lang="en-US" i="1" dirty="0">
                        <a:latin typeface="Cambria Math" panose="02040503050406030204" pitchFamily="18" charset="0"/>
                      </a:rPr>
                      <m:t>&gt;1</m:t>
                    </m:r>
                  </m:oMath>
                </a14:m>
                <a:endParaRPr lang="en-US" dirty="0"/>
              </a:p>
              <a:p>
                <a:pPr marL="914400" lvl="1" indent="-514350">
                  <a:buFont typeface="Arial" charset="0"/>
                  <a:buAutoNum type="alphaLcPeriod"/>
                </a:pPr>
                <a:r>
                  <a:rPr lang="en-US" dirty="0"/>
                  <a:t>P(y, z) &gt; P(y) for some y and z</a:t>
                </a:r>
              </a:p>
              <a:p>
                <a:pPr marL="914400" lvl="1" indent="-514350">
                  <a:buFont typeface="Arial" charset="0"/>
                  <a:buAutoNum type="alphaLcPeriod"/>
                </a:pPr>
                <a:r>
                  <a:rPr lang="en-US" dirty="0"/>
                  <a:t>P(y | z) &lt; P(y) for some y and z</a:t>
                </a:r>
              </a:p>
              <a:p>
                <a:pPr marL="914400" lvl="1" indent="-514350">
                  <a:buFont typeface="Arial" charset="0"/>
                  <a:buAutoNum type="alphaLcPeriod"/>
                </a:pPr>
                <a:endParaRPr lang="en-US" dirty="0"/>
              </a:p>
              <a:p>
                <a:pPr marL="0" indent="0">
                  <a:buNone/>
                </a:pPr>
                <a:r>
                  <a:rPr lang="en-US" dirty="0"/>
                  <a:t>5. Suppose that x and y are Gaussian variables, and the variance of y is greater than the variance of x.  Which of these is true?</a:t>
                </a:r>
              </a:p>
              <a:p>
                <a:pPr marL="914400" lvl="1" indent="-514350">
                  <a:buAutoNum type="alphaLcPeriod"/>
                </a:pPr>
                <a:r>
                  <a:rPr lang="en-US" dirty="0"/>
                  <a:t>y has higher entropy than x</a:t>
                </a:r>
              </a:p>
              <a:p>
                <a:pPr marL="914400" lvl="1" indent="-514350">
                  <a:buAutoNum type="alphaLcPeriod"/>
                </a:pPr>
                <a:r>
                  <a:rPr lang="en-US" dirty="0"/>
                  <a:t>x has higher entropy than y</a:t>
                </a:r>
              </a:p>
              <a:p>
                <a:pPr marL="914400" lvl="1" indent="-514350">
                  <a:buAutoNum type="alphaLcPeriod"/>
                </a:pPr>
                <a:r>
                  <a:rPr lang="en-US" dirty="0"/>
                  <a:t>Neither is necessarily true</a:t>
                </a:r>
              </a:p>
              <a:p>
                <a:pPr marL="914400" lvl="1" indent="-514350">
                  <a:buAutoNum type="alphaLcPeriod"/>
                </a:pPr>
                <a:endParaRPr lang="en-US" dirty="0"/>
              </a:p>
              <a:p>
                <a:pPr marL="0" indent="0">
                  <a:buNone/>
                </a:pPr>
                <a:r>
                  <a:rPr lang="en-US" dirty="0"/>
                  <a:t>6. Suppose there are 7 girls and 13 boys in a class.  If one of their names is randomly drawn from a hat, what is the probability that it will be a boy’s name?</a:t>
                </a:r>
              </a:p>
              <a:p>
                <a:pPr marL="0" indent="0">
                  <a:buNone/>
                </a:pPr>
                <a:r>
                  <a:rPr lang="en-US" dirty="0"/>
                  <a:t>	0.65</a:t>
                </a:r>
              </a:p>
              <a:p>
                <a:pPr marL="0" indent="0">
                  <a:buNone/>
                </a:pPr>
                <a:endParaRPr lang="en-US" dirty="0"/>
              </a:p>
              <a:p>
                <a:pPr marL="400050" lvl="1" indent="0">
                  <a:buNone/>
                </a:pPr>
                <a:r>
                  <a:rPr lang="en-US" dirty="0"/>
                  <a:t> </a:t>
                </a:r>
              </a:p>
              <a:p>
                <a:pPr marL="914400" lvl="1" indent="-514350">
                  <a:buFont typeface="Arial" charset="0"/>
                  <a:buAutoNum type="alphaLcPeriod"/>
                </a:pPr>
                <a:endParaRPr lang="en-US" dirty="0"/>
              </a:p>
              <a:p>
                <a:pPr marL="914400" lvl="1" indent="-514350">
                  <a:buAutoNum type="alphaLcPeriod"/>
                </a:pPr>
                <a:endParaRPr lang="en-US" dirty="0"/>
              </a:p>
              <a:p>
                <a:pPr marL="914400" lvl="1" indent="-514350">
                  <a:buAutoNum type="alphaLcPeriod"/>
                </a:pPr>
                <a:endParaRPr lang="en-US" dirty="0"/>
              </a:p>
            </p:txBody>
          </p:sp>
        </mc:Choice>
        <mc:Fallback xmlns="">
          <p:sp>
            <p:nvSpPr>
              <p:cNvPr id="3" name="Content Placeholder 2">
                <a:extLst>
                  <a:ext uri="{FF2B5EF4-FFF2-40B4-BE49-F238E27FC236}">
                    <a16:creationId xmlns:a16="http://schemas.microsoft.com/office/drawing/2014/main" id="{2D81604F-6B96-7A67-02C0-636DC49EEED0}"/>
                  </a:ext>
                </a:extLst>
              </p:cNvPr>
              <p:cNvSpPr>
                <a:spLocks noGrp="1" noRot="1" noChangeAspect="1" noMove="1" noResize="1" noEditPoints="1" noAdjustHandles="1" noChangeArrowheads="1" noChangeShapeType="1" noTextEdit="1"/>
              </p:cNvSpPr>
              <p:nvPr>
                <p:ph idx="1"/>
              </p:nvPr>
            </p:nvSpPr>
            <p:spPr>
              <a:xfrm>
                <a:off x="609600" y="990600"/>
                <a:ext cx="10972800" cy="5715000"/>
              </a:xfrm>
              <a:blipFill>
                <a:blip r:embed="rId2"/>
                <a:stretch>
                  <a:fillRect l="-111" t="-213"/>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C1DF540A-801A-71C2-DBD1-86A2ECA81065}"/>
              </a:ext>
            </a:extLst>
          </p:cNvPr>
          <p:cNvGraphicFramePr>
            <a:graphicFrameLocks noGrp="1"/>
          </p:cNvGraphicFramePr>
          <p:nvPr>
            <p:extLst>
              <p:ext uri="{D42A27DB-BD31-4B8C-83A1-F6EECF244321}">
                <p14:modId xmlns:p14="http://schemas.microsoft.com/office/powerpoint/2010/main" val="2603897450"/>
              </p:ext>
            </p:extLst>
          </p:nvPr>
        </p:nvGraphicFramePr>
        <p:xfrm>
          <a:off x="4146115" y="2350851"/>
          <a:ext cx="1981200" cy="1110508"/>
        </p:xfrm>
        <a:graphic>
          <a:graphicData uri="http://schemas.openxmlformats.org/drawingml/2006/table">
            <a:tbl>
              <a:tblPr firstRow="1" bandRow="1">
                <a:tableStyleId>{5940675A-B579-460E-94D1-54222C63F5DA}</a:tableStyleId>
              </a:tblPr>
              <a:tblGrid>
                <a:gridCol w="726440">
                  <a:extLst>
                    <a:ext uri="{9D8B030D-6E8A-4147-A177-3AD203B41FA5}">
                      <a16:colId xmlns:a16="http://schemas.microsoft.com/office/drawing/2014/main" val="3233403304"/>
                    </a:ext>
                  </a:extLst>
                </a:gridCol>
                <a:gridCol w="594360">
                  <a:extLst>
                    <a:ext uri="{9D8B030D-6E8A-4147-A177-3AD203B41FA5}">
                      <a16:colId xmlns:a16="http://schemas.microsoft.com/office/drawing/2014/main" val="665395360"/>
                    </a:ext>
                  </a:extLst>
                </a:gridCol>
                <a:gridCol w="660400">
                  <a:extLst>
                    <a:ext uri="{9D8B030D-6E8A-4147-A177-3AD203B41FA5}">
                      <a16:colId xmlns:a16="http://schemas.microsoft.com/office/drawing/2014/main" val="277735181"/>
                    </a:ext>
                  </a:extLst>
                </a:gridCol>
              </a:tblGrid>
              <a:tr h="415511">
                <a:tc>
                  <a:txBody>
                    <a:bodyPr/>
                    <a:lstStyle/>
                    <a:p>
                      <a:r>
                        <a:rPr lang="en-US" sz="1400" dirty="0"/>
                        <a:t>P(X,Y)</a:t>
                      </a:r>
                    </a:p>
                  </a:txBody>
                  <a:tcPr anchor="ctr"/>
                </a:tc>
                <a:tc>
                  <a:txBody>
                    <a:bodyPr/>
                    <a:lstStyle/>
                    <a:p>
                      <a:r>
                        <a:rPr lang="en-US" sz="1400" dirty="0"/>
                        <a:t>Y=0 </a:t>
                      </a:r>
                    </a:p>
                  </a:txBody>
                  <a:tcPr anchor="ctr"/>
                </a:tc>
                <a:tc>
                  <a:txBody>
                    <a:bodyPr/>
                    <a:lstStyle/>
                    <a:p>
                      <a:r>
                        <a:rPr lang="en-US" sz="1400" dirty="0"/>
                        <a:t>Y=1</a:t>
                      </a:r>
                    </a:p>
                  </a:txBody>
                  <a:tcPr anchor="ctr"/>
                </a:tc>
                <a:extLst>
                  <a:ext uri="{0D108BD9-81ED-4DB2-BD59-A6C34878D82A}">
                    <a16:rowId xmlns:a16="http://schemas.microsoft.com/office/drawing/2014/main" val="3457227254"/>
                  </a:ext>
                </a:extLst>
              </a:tr>
              <a:tr h="387881">
                <a:tc>
                  <a:txBody>
                    <a:bodyPr/>
                    <a:lstStyle/>
                    <a:p>
                      <a:r>
                        <a:rPr lang="en-US" sz="1400" dirty="0"/>
                        <a:t>X=0 </a:t>
                      </a:r>
                    </a:p>
                  </a:txBody>
                  <a:tcPr anchor="ctr"/>
                </a:tc>
                <a:tc>
                  <a:txBody>
                    <a:bodyPr/>
                    <a:lstStyle/>
                    <a:p>
                      <a:r>
                        <a:rPr lang="en-US" sz="1400" dirty="0"/>
                        <a:t>0.18</a:t>
                      </a:r>
                    </a:p>
                  </a:txBody>
                  <a:tcPr anchor="ctr"/>
                </a:tc>
                <a:tc>
                  <a:txBody>
                    <a:bodyPr/>
                    <a:lstStyle/>
                    <a:p>
                      <a:r>
                        <a:rPr lang="en-US" sz="1400" dirty="0"/>
                        <a:t>0.12</a:t>
                      </a:r>
                    </a:p>
                  </a:txBody>
                  <a:tcPr anchor="ctr"/>
                </a:tc>
                <a:extLst>
                  <a:ext uri="{0D108BD9-81ED-4DB2-BD59-A6C34878D82A}">
                    <a16:rowId xmlns:a16="http://schemas.microsoft.com/office/drawing/2014/main" val="3344586881"/>
                  </a:ext>
                </a:extLst>
              </a:tr>
              <a:tr h="307116">
                <a:tc>
                  <a:txBody>
                    <a:bodyPr/>
                    <a:lstStyle/>
                    <a:p>
                      <a:r>
                        <a:rPr lang="en-US" sz="1400" dirty="0"/>
                        <a:t>X=1</a:t>
                      </a:r>
                    </a:p>
                  </a:txBody>
                  <a:tcPr anchor="ctr"/>
                </a:tc>
                <a:tc>
                  <a:txBody>
                    <a:bodyPr/>
                    <a:lstStyle/>
                    <a:p>
                      <a:r>
                        <a:rPr lang="en-US" sz="1400" dirty="0"/>
                        <a:t>0.42</a:t>
                      </a:r>
                    </a:p>
                  </a:txBody>
                  <a:tcPr anchor="ctr"/>
                </a:tc>
                <a:tc>
                  <a:txBody>
                    <a:bodyPr/>
                    <a:lstStyle/>
                    <a:p>
                      <a:r>
                        <a:rPr lang="en-US" sz="1400" dirty="0"/>
                        <a:t>0.28</a:t>
                      </a:r>
                    </a:p>
                  </a:txBody>
                  <a:tcPr anchor="ctr"/>
                </a:tc>
                <a:extLst>
                  <a:ext uri="{0D108BD9-81ED-4DB2-BD59-A6C34878D82A}">
                    <a16:rowId xmlns:a16="http://schemas.microsoft.com/office/drawing/2014/main" val="4143758135"/>
                  </a:ext>
                </a:extLst>
              </a:tr>
            </a:tbl>
          </a:graphicData>
        </a:graphic>
      </p:graphicFrame>
    </p:spTree>
    <p:extLst>
      <p:ext uri="{BB962C8B-B14F-4D97-AF65-F5344CB8AC3E}">
        <p14:creationId xmlns:p14="http://schemas.microsoft.com/office/powerpoint/2010/main" val="2795546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6D3F-E68F-34DF-2EE5-F3662E5DC9D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ED5BA78-95EA-C388-B904-1E03B8A083FA}"/>
              </a:ext>
            </a:extLst>
          </p:cNvPr>
          <p:cNvSpPr>
            <a:spLocks noGrp="1"/>
          </p:cNvSpPr>
          <p:nvPr>
            <p:ph idx="1"/>
          </p:nvPr>
        </p:nvSpPr>
        <p:spPr/>
        <p:txBody>
          <a:bodyPr/>
          <a:lstStyle/>
          <a:p>
            <a:endParaRPr lang="en-US" dirty="0"/>
          </a:p>
          <a:p>
            <a:r>
              <a:rPr lang="en-US" dirty="0"/>
              <a:t>Probability, joint, conditional, marginal, independent</a:t>
            </a:r>
          </a:p>
          <a:p>
            <a:r>
              <a:rPr lang="en-US" dirty="0"/>
              <a:t>Probability density functions</a:t>
            </a:r>
          </a:p>
          <a:p>
            <a:r>
              <a:rPr lang="en-US" dirty="0"/>
              <a:t>Expectations, variance, and entropy</a:t>
            </a:r>
          </a:p>
          <a:p>
            <a:r>
              <a:rPr lang="en-US" dirty="0"/>
              <a:t>Maximum likelihood estimation</a:t>
            </a:r>
          </a:p>
          <a:p>
            <a:endParaRPr lang="en-US" dirty="0"/>
          </a:p>
          <a:p>
            <a:endParaRPr lang="en-US" dirty="0"/>
          </a:p>
        </p:txBody>
      </p:sp>
    </p:spTree>
    <p:extLst>
      <p:ext uri="{BB962C8B-B14F-4D97-AF65-F5344CB8AC3E}">
        <p14:creationId xmlns:p14="http://schemas.microsoft.com/office/powerpoint/2010/main" val="188703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CC80-96AC-4105-E169-E55790210625}"/>
              </a:ext>
            </a:extLst>
          </p:cNvPr>
          <p:cNvSpPr>
            <a:spLocks noGrp="1"/>
          </p:cNvSpPr>
          <p:nvPr>
            <p:ph type="title"/>
          </p:nvPr>
        </p:nvSpPr>
        <p:spPr/>
        <p:txBody>
          <a:bodyPr/>
          <a:lstStyle/>
          <a:p>
            <a:r>
              <a:rPr lang="en-US" dirty="0"/>
              <a:t>What is a probability</a:t>
            </a:r>
          </a:p>
        </p:txBody>
      </p:sp>
      <p:sp>
        <p:nvSpPr>
          <p:cNvPr id="3" name="Content Placeholder 2">
            <a:extLst>
              <a:ext uri="{FF2B5EF4-FFF2-40B4-BE49-F238E27FC236}">
                <a16:creationId xmlns:a16="http://schemas.microsoft.com/office/drawing/2014/main" id="{2336EAD3-6144-C379-D17E-136D4F08718F}"/>
              </a:ext>
            </a:extLst>
          </p:cNvPr>
          <p:cNvSpPr>
            <a:spLocks noGrp="1"/>
          </p:cNvSpPr>
          <p:nvPr>
            <p:ph idx="1"/>
          </p:nvPr>
        </p:nvSpPr>
        <p:spPr/>
        <p:txBody>
          <a:bodyPr>
            <a:normAutofit fontScale="77500" lnSpcReduction="20000"/>
          </a:bodyPr>
          <a:lstStyle/>
          <a:p>
            <a:endParaRPr lang="en-US" dirty="0"/>
          </a:p>
          <a:p>
            <a:r>
              <a:rPr lang="en-US" dirty="0"/>
              <a:t>A belief, a confidence, a likelihood</a:t>
            </a:r>
          </a:p>
          <a:p>
            <a:endParaRPr lang="en-US" dirty="0"/>
          </a:p>
          <a:p>
            <a:r>
              <a:rPr lang="en-US" dirty="0"/>
              <a:t>“There’s a 60% chance it will rain tomorrow.”</a:t>
            </a:r>
          </a:p>
          <a:p>
            <a:pPr lvl="1"/>
            <a:r>
              <a:rPr lang="en-US" dirty="0"/>
              <a:t>Based on the information I have, if we were to simulate the future 100 times, I’d expect it to rain 60 of them.</a:t>
            </a:r>
          </a:p>
          <a:p>
            <a:pPr lvl="1"/>
            <a:r>
              <a:rPr lang="en-US" dirty="0"/>
              <a:t>I think it’s a little more likely to rain than not</a:t>
            </a:r>
          </a:p>
          <a:p>
            <a:pPr lvl="1"/>
            <a:endParaRPr lang="en-US" dirty="0"/>
          </a:p>
          <a:p>
            <a:r>
              <a:rPr lang="en-US" dirty="0"/>
              <a:t>You have a 1/18 chance of rolling a 3 with two dice.</a:t>
            </a:r>
          </a:p>
          <a:p>
            <a:pPr lvl="1"/>
            <a:r>
              <a:rPr lang="en-US" dirty="0"/>
              <a:t>If you roll an infinite number of pairs of dice, 1 out of 18 of them will sum to 3. </a:t>
            </a:r>
          </a:p>
          <a:p>
            <a:pPr lvl="1"/>
            <a:endParaRPr lang="en-US" dirty="0"/>
          </a:p>
          <a:p>
            <a:r>
              <a:rPr lang="en-US" dirty="0"/>
              <a:t>Probabilities are expectations, according to some information and assumptions.</a:t>
            </a:r>
          </a:p>
          <a:p>
            <a:pPr lvl="1"/>
            <a:r>
              <a:rPr lang="en-US" dirty="0"/>
              <a:t>E.g., it will either rain tomorrow or not</a:t>
            </a:r>
          </a:p>
        </p:txBody>
      </p:sp>
    </p:spTree>
    <p:extLst>
      <p:ext uri="{BB962C8B-B14F-4D97-AF65-F5344CB8AC3E}">
        <p14:creationId xmlns:p14="http://schemas.microsoft.com/office/powerpoint/2010/main" val="396362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7C29-DD67-52F0-BE93-8D2E8DAC03D2}"/>
              </a:ext>
            </a:extLst>
          </p:cNvPr>
          <p:cNvSpPr>
            <a:spLocks noGrp="1"/>
          </p:cNvSpPr>
          <p:nvPr>
            <p:ph type="title"/>
          </p:nvPr>
        </p:nvSpPr>
        <p:spPr/>
        <p:txBody>
          <a:bodyPr>
            <a:normAutofit fontScale="90000"/>
          </a:bodyPr>
          <a:lstStyle/>
          <a:p>
            <a:r>
              <a:rPr lang="en-US" dirty="0"/>
              <a:t>Why do we care about probability in machine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61E114-C3BF-3AF1-04FB-158A739436DF}"/>
                  </a:ext>
                </a:extLst>
              </p:cNvPr>
              <p:cNvSpPr>
                <a:spLocks noGrp="1"/>
              </p:cNvSpPr>
              <p:nvPr>
                <p:ph idx="1"/>
              </p:nvPr>
            </p:nvSpPr>
            <p:spPr/>
            <p:txBody>
              <a:bodyPr>
                <a:normAutofit/>
              </a:bodyPr>
              <a:lstStyle/>
              <a:p>
                <a:endParaRPr lang="en-US" dirty="0"/>
              </a:p>
              <a:p>
                <a:r>
                  <a:rPr lang="en-US" dirty="0"/>
                  <a:t>ML problems are often formulated as maximizing a conditional probability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b="0" i="1" dirty="0" smtClean="0">
                        <a:latin typeface="Cambria Math" panose="02040503050406030204" pitchFamily="18" charset="0"/>
                      </a:rPr>
                      <m:t>𝑦</m:t>
                    </m:r>
                    <m:r>
                      <a:rPr lang="en-US" i="1" dirty="0" smtClean="0">
                        <a:latin typeface="Cambria Math" panose="02040503050406030204" pitchFamily="18" charset="0"/>
                      </a:rPr>
                      <m:t>|</m:t>
                    </m:r>
                    <m:r>
                      <a:rPr lang="en-US" b="1" i="1" dirty="0" smtClean="0">
                        <a:latin typeface="Cambria Math" panose="02040503050406030204" pitchFamily="18" charset="0"/>
                      </a:rPr>
                      <m:t>𝑿</m:t>
                    </m:r>
                    <m:r>
                      <a:rPr lang="en-US" i="1" dirty="0" smtClean="0">
                        <a:latin typeface="Cambria Math" panose="02040503050406030204" pitchFamily="18" charset="0"/>
                      </a:rPr>
                      <m:t>)</m:t>
                    </m:r>
                  </m:oMath>
                </a14:m>
                <a:r>
                  <a:rPr lang="en-US" dirty="0"/>
                  <a:t>, e.g. the probability of the true label given features, or maximizing the data likelihood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b="1" i="1" dirty="0" smtClean="0">
                        <a:latin typeface="Cambria Math" panose="02040503050406030204" pitchFamily="18" charset="0"/>
                      </a:rPr>
                      <m:t>𝑿</m:t>
                    </m:r>
                    <m:r>
                      <a:rPr lang="en-US" i="1" dirty="0" smtClean="0">
                        <a:latin typeface="Cambria Math" panose="02040503050406030204" pitchFamily="18" charset="0"/>
                      </a:rPr>
                      <m:t>)</m:t>
                    </m:r>
                  </m:oMath>
                </a14:m>
                <a:endParaRPr lang="en-US" dirty="0"/>
              </a:p>
              <a:p>
                <a:pPr lvl="1"/>
                <a:endParaRPr lang="en-US" dirty="0"/>
              </a:p>
              <a:p>
                <a:r>
                  <a:rPr lang="en-US" dirty="0"/>
                  <a:t>Algorithms involving probabilistic objectives include logistic regression, naïve Bayes, decision trees, boosting, random forests, deep networks, EM algorithm, and more</a:t>
                </a:r>
              </a:p>
            </p:txBody>
          </p:sp>
        </mc:Choice>
        <mc:Fallback xmlns="">
          <p:sp>
            <p:nvSpPr>
              <p:cNvPr id="3" name="Content Placeholder 2">
                <a:extLst>
                  <a:ext uri="{FF2B5EF4-FFF2-40B4-BE49-F238E27FC236}">
                    <a16:creationId xmlns:a16="http://schemas.microsoft.com/office/drawing/2014/main" id="{D061E114-C3BF-3AF1-04FB-158A739436DF}"/>
                  </a:ext>
                </a:extLst>
              </p:cNvPr>
              <p:cNvSpPr>
                <a:spLocks noGrp="1" noRot="1" noChangeAspect="1" noMove="1" noResize="1" noEditPoints="1" noAdjustHandles="1" noChangeArrowheads="1" noChangeShapeType="1" noTextEdit="1"/>
              </p:cNvSpPr>
              <p:nvPr>
                <p:ph idx="1"/>
              </p:nvPr>
            </p:nvSpPr>
            <p:spPr>
              <a:blipFill>
                <a:blip r:embed="rId2"/>
                <a:stretch>
                  <a:fillRect l="-1278" r="-1278"/>
                </a:stretch>
              </a:blipFill>
            </p:spPr>
            <p:txBody>
              <a:bodyPr/>
              <a:lstStyle/>
              <a:p>
                <a:r>
                  <a:rPr lang="en-US">
                    <a:noFill/>
                  </a:rPr>
                  <a:t> </a:t>
                </a:r>
              </a:p>
            </p:txBody>
          </p:sp>
        </mc:Fallback>
      </mc:AlternateContent>
    </p:spTree>
    <p:extLst>
      <p:ext uri="{BB962C8B-B14F-4D97-AF65-F5344CB8AC3E}">
        <p14:creationId xmlns:p14="http://schemas.microsoft.com/office/powerpoint/2010/main" val="79024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6772-D42C-C7B1-90D3-6C693DE84374}"/>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90998BDD-8CAC-06BA-86B0-09FB2456C0CA}"/>
              </a:ext>
            </a:extLst>
          </p:cNvPr>
          <p:cNvSpPr>
            <a:spLocks noGrp="1"/>
          </p:cNvSpPr>
          <p:nvPr>
            <p:ph idx="1"/>
          </p:nvPr>
        </p:nvSpPr>
        <p:spPr>
          <a:xfrm>
            <a:off x="609600" y="990600"/>
            <a:ext cx="6553200" cy="5486400"/>
          </a:xfrm>
        </p:spPr>
        <p:txBody>
          <a:bodyPr>
            <a:normAutofit/>
          </a:bodyPr>
          <a:lstStyle/>
          <a:p>
            <a:pPr marL="0" indent="0">
              <a:buNone/>
            </a:pPr>
            <a:r>
              <a:rPr lang="en-US" dirty="0"/>
              <a:t>There are two movies showing: “Bumblebee”, with 40 attendees, and “Apocalypse” with 60 attendees.    </a:t>
            </a:r>
          </a:p>
          <a:p>
            <a:endParaRPr lang="en-US" dirty="0"/>
          </a:p>
          <a:p>
            <a:pPr marL="0" indent="0">
              <a:buNone/>
            </a:pPr>
            <a:r>
              <a:rPr lang="en-US" dirty="0"/>
              <a:t>What is the probability that a random person is watching Apocalypse? P(X=A)</a:t>
            </a:r>
          </a:p>
          <a:p>
            <a:pPr lvl="1"/>
            <a:r>
              <a:rPr lang="en-US" dirty="0"/>
              <a:t>Out of all events, what fraction satisfy the criterion</a:t>
            </a:r>
          </a:p>
        </p:txBody>
      </p:sp>
      <p:graphicFrame>
        <p:nvGraphicFramePr>
          <p:cNvPr id="4" name="Table 3">
            <a:extLst>
              <a:ext uri="{FF2B5EF4-FFF2-40B4-BE49-F238E27FC236}">
                <a16:creationId xmlns:a16="http://schemas.microsoft.com/office/drawing/2014/main" id="{841ABD99-AAC1-58BD-F8ED-941E7DB71E47}"/>
              </a:ext>
            </a:extLst>
          </p:cNvPr>
          <p:cNvGraphicFramePr>
            <a:graphicFrameLocks noGrp="1"/>
          </p:cNvGraphicFramePr>
          <p:nvPr>
            <p:extLst>
              <p:ext uri="{D42A27DB-BD31-4B8C-83A1-F6EECF244321}">
                <p14:modId xmlns:p14="http://schemas.microsoft.com/office/powerpoint/2010/main" val="3538444889"/>
              </p:ext>
            </p:extLst>
          </p:nvPr>
        </p:nvGraphicFramePr>
        <p:xfrm>
          <a:off x="7391400" y="685800"/>
          <a:ext cx="3886200" cy="2743200"/>
        </p:xfrm>
        <a:graphic>
          <a:graphicData uri="http://schemas.openxmlformats.org/drawingml/2006/table">
            <a:tbl>
              <a:tblPr firstRow="1" bandRow="1">
                <a:tableStyleId>{5940675A-B579-460E-94D1-54222C63F5DA}</a:tableStyleId>
              </a:tblPr>
              <a:tblGrid>
                <a:gridCol w="2149813">
                  <a:extLst>
                    <a:ext uri="{9D8B030D-6E8A-4147-A177-3AD203B41FA5}">
                      <a16:colId xmlns:a16="http://schemas.microsoft.com/office/drawing/2014/main" val="3233403304"/>
                    </a:ext>
                  </a:extLst>
                </a:gridCol>
                <a:gridCol w="1736387">
                  <a:extLst>
                    <a:ext uri="{9D8B030D-6E8A-4147-A177-3AD203B41FA5}">
                      <a16:colId xmlns:a16="http://schemas.microsoft.com/office/drawing/2014/main" val="665395360"/>
                    </a:ext>
                  </a:extLst>
                </a:gridCol>
              </a:tblGrid>
              <a:tr h="914400">
                <a:tc>
                  <a:txBody>
                    <a:bodyPr/>
                    <a:lstStyle/>
                    <a:p>
                      <a:r>
                        <a:rPr lang="en-US" sz="3200" dirty="0"/>
                        <a:t>Movie</a:t>
                      </a:r>
                    </a:p>
                  </a:txBody>
                  <a:tcPr anchor="ctr"/>
                </a:tc>
                <a:tc>
                  <a:txBody>
                    <a:bodyPr/>
                    <a:lstStyle/>
                    <a:p>
                      <a:r>
                        <a:rPr lang="en-US" sz="2800" dirty="0"/>
                        <a:t>Attendees</a:t>
                      </a:r>
                    </a:p>
                  </a:txBody>
                  <a:tcPr anchor="ctr"/>
                </a:tc>
                <a:extLst>
                  <a:ext uri="{0D108BD9-81ED-4DB2-BD59-A6C34878D82A}">
                    <a16:rowId xmlns:a16="http://schemas.microsoft.com/office/drawing/2014/main" val="3457227254"/>
                  </a:ext>
                </a:extLst>
              </a:tr>
              <a:tr h="914400">
                <a:tc>
                  <a:txBody>
                    <a:bodyPr/>
                    <a:lstStyle/>
                    <a:p>
                      <a:r>
                        <a:rPr lang="en-US" sz="3200" dirty="0"/>
                        <a:t>Bumblebee</a:t>
                      </a:r>
                    </a:p>
                  </a:txBody>
                  <a:tcPr anchor="ctr"/>
                </a:tc>
                <a:tc>
                  <a:txBody>
                    <a:bodyPr/>
                    <a:lstStyle/>
                    <a:p>
                      <a:r>
                        <a:rPr lang="en-US" sz="3200" dirty="0"/>
                        <a:t>40</a:t>
                      </a:r>
                    </a:p>
                  </a:txBody>
                  <a:tcPr anchor="ctr"/>
                </a:tc>
                <a:extLst>
                  <a:ext uri="{0D108BD9-81ED-4DB2-BD59-A6C34878D82A}">
                    <a16:rowId xmlns:a16="http://schemas.microsoft.com/office/drawing/2014/main" val="3344586881"/>
                  </a:ext>
                </a:extLst>
              </a:tr>
              <a:tr h="914400">
                <a:tc>
                  <a:txBody>
                    <a:bodyPr/>
                    <a:lstStyle/>
                    <a:p>
                      <a:r>
                        <a:rPr lang="en-US" sz="3200" dirty="0"/>
                        <a:t>Apocalypse</a:t>
                      </a:r>
                    </a:p>
                  </a:txBody>
                  <a:tcPr anchor="ctr"/>
                </a:tc>
                <a:tc>
                  <a:txBody>
                    <a:bodyPr/>
                    <a:lstStyle/>
                    <a:p>
                      <a:r>
                        <a:rPr lang="en-US" sz="3200" dirty="0"/>
                        <a:t>60</a:t>
                      </a:r>
                    </a:p>
                  </a:txBody>
                  <a:tcPr anchor="ctr"/>
                </a:tc>
                <a:extLst>
                  <a:ext uri="{0D108BD9-81ED-4DB2-BD59-A6C34878D82A}">
                    <a16:rowId xmlns:a16="http://schemas.microsoft.com/office/drawing/2014/main" val="4143758135"/>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50C793A-DDC3-946D-1129-0DB9C69ECBAA}"/>
                  </a:ext>
                </a:extLst>
              </p:cNvPr>
              <p:cNvSpPr txBox="1"/>
              <p:nvPr/>
            </p:nvSpPr>
            <p:spPr>
              <a:xfrm>
                <a:off x="6858000" y="3875544"/>
                <a:ext cx="6099242" cy="2677656"/>
              </a:xfrm>
              <a:prstGeom prst="rect">
                <a:avLst/>
              </a:prstGeom>
              <a:noFill/>
            </p:spPr>
            <p:txBody>
              <a:bodyPr wrap="square">
                <a:spAutoFit/>
              </a:bodyPr>
              <a:lstStyle/>
              <a:p>
                <a:pPr lvl="1"/>
                <a:r>
                  <a:rPr lang="en-US" sz="2800" dirty="0"/>
                  <a:t>100 total people</a:t>
                </a:r>
              </a:p>
              <a:p>
                <a:pPr lvl="1"/>
                <a:endParaRPr lang="en-US" sz="2800" dirty="0"/>
              </a:p>
              <a:p>
                <a:pPr lvl="1"/>
                <a:r>
                  <a:rPr lang="en-US" sz="2800" dirty="0"/>
                  <a:t>Of those 60 are watching Apocalypse</a:t>
                </a:r>
              </a:p>
              <a:p>
                <a:pPr lvl="1"/>
                <a:endParaRPr lang="en-US" sz="2800" dirty="0"/>
              </a:p>
              <a:p>
                <a:pPr lvl="1"/>
                <a:r>
                  <a:rPr lang="en-US" sz="2800" dirty="0"/>
                  <a:t>So </a:t>
                </a:r>
                <a14:m>
                  <m:oMath xmlns:m="http://schemas.openxmlformats.org/officeDocument/2006/math">
                    <m:r>
                      <a:rPr lang="en-US" sz="2400" i="1" dirty="0" smtClean="0">
                        <a:latin typeface="Cambria Math" panose="02040503050406030204" pitchFamily="18" charset="0"/>
                      </a:rPr>
                      <m:t>𝑃</m:t>
                    </m:r>
                    <m:r>
                      <a:rPr lang="en-US" sz="2400" i="1" dirty="0" smtClean="0">
                        <a:latin typeface="Cambria Math" panose="02040503050406030204" pitchFamily="18" charset="0"/>
                      </a:rPr>
                      <m:t>(</m:t>
                    </m:r>
                    <m:r>
                      <a:rPr lang="en-US" sz="2400" b="0" i="1" dirty="0" smtClean="0">
                        <a:latin typeface="Cambria Math" panose="02040503050406030204" pitchFamily="18" charset="0"/>
                      </a:rPr>
                      <m:t>𝑀</m:t>
                    </m:r>
                    <m:r>
                      <a:rPr lang="en-US" sz="2400" i="1" dirty="0" smtClean="0">
                        <a:latin typeface="Cambria Math" panose="02040503050406030204" pitchFamily="18" charset="0"/>
                      </a:rPr>
                      <m:t>=</m:t>
                    </m:r>
                    <m:r>
                      <a:rPr lang="en-US" sz="2400" b="0" i="1" dirty="0" smtClean="0">
                        <a:latin typeface="Cambria Math" panose="02040503050406030204" pitchFamily="18" charset="0"/>
                      </a:rPr>
                      <m:t>𝐴</m:t>
                    </m:r>
                    <m:r>
                      <a:rPr lang="en-US" sz="2400" i="1" dirty="0" smtClean="0">
                        <a:latin typeface="Cambria Math" panose="02040503050406030204" pitchFamily="18" charset="0"/>
                      </a:rPr>
                      <m:t>)=60 </m:t>
                    </m:r>
                    <m:r>
                      <a:rPr lang="en-US" sz="2400" i="1" dirty="0">
                        <a:latin typeface="Cambria Math" panose="02040503050406030204" pitchFamily="18" charset="0"/>
                      </a:rPr>
                      <m:t>/ 100 = </m:t>
                    </m:r>
                    <m:r>
                      <a:rPr lang="en-US" sz="2400" i="1" dirty="0" smtClean="0">
                        <a:latin typeface="Cambria Math" panose="02040503050406030204" pitchFamily="18" charset="0"/>
                      </a:rPr>
                      <m:t>0.6</m:t>
                    </m:r>
                  </m:oMath>
                </a14:m>
                <a:endParaRPr lang="en-US" sz="2800" dirty="0"/>
              </a:p>
            </p:txBody>
          </p:sp>
        </mc:Choice>
        <mc:Fallback xmlns="">
          <p:sp>
            <p:nvSpPr>
              <p:cNvPr id="6" name="TextBox 5">
                <a:extLst>
                  <a:ext uri="{FF2B5EF4-FFF2-40B4-BE49-F238E27FC236}">
                    <a16:creationId xmlns:a16="http://schemas.microsoft.com/office/drawing/2014/main" id="{C50C793A-DDC3-946D-1129-0DB9C69ECBAA}"/>
                  </a:ext>
                </a:extLst>
              </p:cNvPr>
              <p:cNvSpPr txBox="1">
                <a:spLocks noRot="1" noChangeAspect="1" noMove="1" noResize="1" noEditPoints="1" noAdjustHandles="1" noChangeArrowheads="1" noChangeShapeType="1" noTextEdit="1"/>
              </p:cNvSpPr>
              <p:nvPr/>
            </p:nvSpPr>
            <p:spPr>
              <a:xfrm>
                <a:off x="6858000" y="3875544"/>
                <a:ext cx="6099242" cy="2677656"/>
              </a:xfrm>
              <a:prstGeom prst="rect">
                <a:avLst/>
              </a:prstGeom>
              <a:blipFill>
                <a:blip r:embed="rId2"/>
                <a:stretch>
                  <a:fillRect t="-2506" b="-5467"/>
                </a:stretch>
              </a:blipFill>
            </p:spPr>
            <p:txBody>
              <a:bodyPr/>
              <a:lstStyle/>
              <a:p>
                <a:r>
                  <a:rPr lang="en-US">
                    <a:noFill/>
                  </a:rPr>
                  <a:t> </a:t>
                </a:r>
              </a:p>
            </p:txBody>
          </p:sp>
        </mc:Fallback>
      </mc:AlternateContent>
    </p:spTree>
    <p:extLst>
      <p:ext uri="{BB962C8B-B14F-4D97-AF65-F5344CB8AC3E}">
        <p14:creationId xmlns:p14="http://schemas.microsoft.com/office/powerpoint/2010/main" val="222916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0B91-0CF8-F136-C4D7-F53FDC3184E0}"/>
              </a:ext>
            </a:extLst>
          </p:cNvPr>
          <p:cNvSpPr>
            <a:spLocks noGrp="1"/>
          </p:cNvSpPr>
          <p:nvPr>
            <p:ph type="title"/>
          </p:nvPr>
        </p:nvSpPr>
        <p:spPr/>
        <p:txBody>
          <a:bodyPr/>
          <a:lstStyle/>
          <a:p>
            <a:r>
              <a:rPr lang="en-US" dirty="0"/>
              <a:t>Joint Probability</a:t>
            </a:r>
          </a:p>
        </p:txBody>
      </p:sp>
      <p:sp>
        <p:nvSpPr>
          <p:cNvPr id="3" name="Content Placeholder 2">
            <a:extLst>
              <a:ext uri="{FF2B5EF4-FFF2-40B4-BE49-F238E27FC236}">
                <a16:creationId xmlns:a16="http://schemas.microsoft.com/office/drawing/2014/main" id="{8AFE2DEE-E0E9-D0AC-61DB-5F08174EFF4B}"/>
              </a:ext>
            </a:extLst>
          </p:cNvPr>
          <p:cNvSpPr>
            <a:spLocks noGrp="1"/>
          </p:cNvSpPr>
          <p:nvPr>
            <p:ph idx="1"/>
          </p:nvPr>
        </p:nvSpPr>
        <p:spPr>
          <a:xfrm>
            <a:off x="609600" y="990600"/>
            <a:ext cx="5638800" cy="5135563"/>
          </a:xfrm>
        </p:spPr>
        <p:txBody>
          <a:bodyPr>
            <a:normAutofit/>
          </a:bodyPr>
          <a:lstStyle/>
          <a:p>
            <a:pPr marL="0" indent="0">
              <a:buNone/>
            </a:pPr>
            <a:r>
              <a:rPr lang="en-US" dirty="0"/>
              <a:t>Suppose we also know whether each movie-goer is a child or adult</a:t>
            </a:r>
          </a:p>
          <a:p>
            <a:endParaRPr lang="en-US" dirty="0"/>
          </a:p>
          <a:p>
            <a:pPr marL="0" indent="0">
              <a:buNone/>
            </a:pPr>
            <a:r>
              <a:rPr lang="en-US" dirty="0"/>
              <a:t>What is the probability that a movie-goer watches Bumblebee and is an adult?</a:t>
            </a:r>
          </a:p>
          <a:p>
            <a:pPr lvl="1"/>
            <a:r>
              <a:rPr lang="en-US" dirty="0"/>
              <a:t>Out of all events, what fraction satisfy all criteria</a:t>
            </a:r>
          </a:p>
          <a:p>
            <a:pPr lvl="1"/>
            <a:endParaRPr lang="en-US" dirty="0"/>
          </a:p>
        </p:txBody>
      </p:sp>
      <p:graphicFrame>
        <p:nvGraphicFramePr>
          <p:cNvPr id="4" name="Table 3">
            <a:extLst>
              <a:ext uri="{FF2B5EF4-FFF2-40B4-BE49-F238E27FC236}">
                <a16:creationId xmlns:a16="http://schemas.microsoft.com/office/drawing/2014/main" id="{6545CB16-B918-7B70-16D3-2CF2F74B97E5}"/>
              </a:ext>
            </a:extLst>
          </p:cNvPr>
          <p:cNvGraphicFramePr>
            <a:graphicFrameLocks noGrp="1"/>
          </p:cNvGraphicFramePr>
          <p:nvPr>
            <p:extLst>
              <p:ext uri="{D42A27DB-BD31-4B8C-83A1-F6EECF244321}">
                <p14:modId xmlns:p14="http://schemas.microsoft.com/office/powerpoint/2010/main" val="2302274519"/>
              </p:ext>
            </p:extLst>
          </p:nvPr>
        </p:nvGraphicFramePr>
        <p:xfrm>
          <a:off x="7848600" y="381000"/>
          <a:ext cx="3886200" cy="3048000"/>
        </p:xfrm>
        <a:graphic>
          <a:graphicData uri="http://schemas.openxmlformats.org/drawingml/2006/table">
            <a:tbl>
              <a:tblPr firstRow="1" bandRow="1">
                <a:tableStyleId>{5940675A-B579-460E-94D1-54222C63F5DA}</a:tableStyleId>
              </a:tblPr>
              <a:tblGrid>
                <a:gridCol w="1485900">
                  <a:extLst>
                    <a:ext uri="{9D8B030D-6E8A-4147-A177-3AD203B41FA5}">
                      <a16:colId xmlns:a16="http://schemas.microsoft.com/office/drawing/2014/main" val="3233403304"/>
                    </a:ext>
                  </a:extLst>
                </a:gridCol>
                <a:gridCol w="1200150">
                  <a:extLst>
                    <a:ext uri="{9D8B030D-6E8A-4147-A177-3AD203B41FA5}">
                      <a16:colId xmlns:a16="http://schemas.microsoft.com/office/drawing/2014/main" val="665395360"/>
                    </a:ext>
                  </a:extLst>
                </a:gridCol>
                <a:gridCol w="1200150">
                  <a:extLst>
                    <a:ext uri="{9D8B030D-6E8A-4147-A177-3AD203B41FA5}">
                      <a16:colId xmlns:a16="http://schemas.microsoft.com/office/drawing/2014/main" val="277735181"/>
                    </a:ext>
                  </a:extLst>
                </a:gridCol>
              </a:tblGrid>
              <a:tr h="914400">
                <a:tc>
                  <a:txBody>
                    <a:bodyPr/>
                    <a:lstStyle/>
                    <a:p>
                      <a:r>
                        <a:rPr lang="en-US" sz="3200" dirty="0"/>
                        <a:t>Movie</a:t>
                      </a:r>
                    </a:p>
                  </a:txBody>
                  <a:tcPr anchor="ctr"/>
                </a:tc>
                <a:tc>
                  <a:txBody>
                    <a:bodyPr/>
                    <a:lstStyle/>
                    <a:p>
                      <a:r>
                        <a:rPr lang="en-US" sz="2800" dirty="0"/>
                        <a:t>Adult</a:t>
                      </a:r>
                    </a:p>
                  </a:txBody>
                  <a:tcPr anchor="ctr"/>
                </a:tc>
                <a:tc>
                  <a:txBody>
                    <a:bodyPr/>
                    <a:lstStyle/>
                    <a:p>
                      <a:r>
                        <a:rPr lang="en-US" sz="2800" dirty="0"/>
                        <a:t>Child</a:t>
                      </a:r>
                    </a:p>
                  </a:txBody>
                  <a:tcPr anchor="ctr"/>
                </a:tc>
                <a:extLst>
                  <a:ext uri="{0D108BD9-81ED-4DB2-BD59-A6C34878D82A}">
                    <a16:rowId xmlns:a16="http://schemas.microsoft.com/office/drawing/2014/main" val="3457227254"/>
                  </a:ext>
                </a:extLst>
              </a:tr>
              <a:tr h="914400">
                <a:tc>
                  <a:txBody>
                    <a:bodyPr/>
                    <a:lstStyle/>
                    <a:p>
                      <a:r>
                        <a:rPr lang="en-US" sz="3200" dirty="0"/>
                        <a:t>Bumblebee</a:t>
                      </a:r>
                    </a:p>
                  </a:txBody>
                  <a:tcPr anchor="ctr"/>
                </a:tc>
                <a:tc>
                  <a:txBody>
                    <a:bodyPr/>
                    <a:lstStyle/>
                    <a:p>
                      <a:r>
                        <a:rPr lang="en-US" sz="3200" dirty="0"/>
                        <a:t>20</a:t>
                      </a:r>
                    </a:p>
                  </a:txBody>
                  <a:tcPr anchor="ctr"/>
                </a:tc>
                <a:tc>
                  <a:txBody>
                    <a:bodyPr/>
                    <a:lstStyle/>
                    <a:p>
                      <a:r>
                        <a:rPr lang="en-US" sz="3200" dirty="0"/>
                        <a:t>20</a:t>
                      </a:r>
                    </a:p>
                  </a:txBody>
                  <a:tcPr anchor="ctr"/>
                </a:tc>
                <a:extLst>
                  <a:ext uri="{0D108BD9-81ED-4DB2-BD59-A6C34878D82A}">
                    <a16:rowId xmlns:a16="http://schemas.microsoft.com/office/drawing/2014/main" val="3344586881"/>
                  </a:ext>
                </a:extLst>
              </a:tr>
              <a:tr h="914400">
                <a:tc>
                  <a:txBody>
                    <a:bodyPr/>
                    <a:lstStyle/>
                    <a:p>
                      <a:r>
                        <a:rPr lang="en-US" sz="3200" dirty="0"/>
                        <a:t>Apocalypse</a:t>
                      </a:r>
                    </a:p>
                  </a:txBody>
                  <a:tcPr anchor="ctr"/>
                </a:tc>
                <a:tc>
                  <a:txBody>
                    <a:bodyPr/>
                    <a:lstStyle/>
                    <a:p>
                      <a:r>
                        <a:rPr lang="en-US" sz="3200" dirty="0"/>
                        <a:t>50</a:t>
                      </a:r>
                    </a:p>
                  </a:txBody>
                  <a:tcPr anchor="ctr"/>
                </a:tc>
                <a:tc>
                  <a:txBody>
                    <a:bodyPr/>
                    <a:lstStyle/>
                    <a:p>
                      <a:r>
                        <a:rPr lang="en-US" sz="3200" dirty="0"/>
                        <a:t>10</a:t>
                      </a:r>
                    </a:p>
                  </a:txBody>
                  <a:tcPr anchor="ctr"/>
                </a:tc>
                <a:extLst>
                  <a:ext uri="{0D108BD9-81ED-4DB2-BD59-A6C34878D82A}">
                    <a16:rowId xmlns:a16="http://schemas.microsoft.com/office/drawing/2014/main" val="4143758135"/>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B24DE69-23C1-6689-1103-800DE0B07467}"/>
                  </a:ext>
                </a:extLst>
              </p:cNvPr>
              <p:cNvSpPr txBox="1"/>
              <p:nvPr/>
            </p:nvSpPr>
            <p:spPr>
              <a:xfrm>
                <a:off x="1295400" y="5675293"/>
                <a:ext cx="9642542" cy="954107"/>
              </a:xfrm>
              <a:prstGeom prst="rect">
                <a:avLst/>
              </a:prstGeom>
              <a:noFill/>
            </p:spPr>
            <p:txBody>
              <a:bodyPr wrap="square">
                <a:spAutoFit/>
              </a:bodyPr>
              <a:lstStyle/>
              <a:p>
                <a:pPr marL="0" indent="0">
                  <a:buNone/>
                </a:pPr>
                <a:endParaRPr lang="en-US" sz="2800" dirty="0"/>
              </a:p>
              <a:p>
                <a:pPr marL="0" indent="0">
                  <a:buNone/>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𝑃</m:t>
                      </m:r>
                      <m:r>
                        <a:rPr lang="en-US" sz="2800" i="1" dirty="0" smtClean="0">
                          <a:latin typeface="Cambria Math" panose="02040503050406030204" pitchFamily="18" charset="0"/>
                        </a:rPr>
                        <m:t>(</m:t>
                      </m:r>
                      <m:r>
                        <a:rPr lang="en-US" sz="2800" i="1" dirty="0" smtClean="0">
                          <a:latin typeface="Cambria Math" panose="02040503050406030204" pitchFamily="18" charset="0"/>
                        </a:rPr>
                        <m:t>𝑀</m:t>
                      </m:r>
                      <m:r>
                        <a:rPr lang="en-US" sz="2800" i="1" dirty="0" smtClean="0">
                          <a:latin typeface="Cambria Math" panose="02040503050406030204" pitchFamily="18" charset="0"/>
                        </a:rPr>
                        <m:t>=</m:t>
                      </m:r>
                      <m:r>
                        <a:rPr lang="en-US" sz="2800" i="1" dirty="0">
                          <a:latin typeface="Cambria Math" panose="02040503050406030204" pitchFamily="18" charset="0"/>
                        </a:rPr>
                        <m:t>𝐵</m:t>
                      </m:r>
                      <m:r>
                        <a:rPr lang="en-US" sz="2800" i="1" dirty="0">
                          <a:latin typeface="Cambria Math" panose="02040503050406030204" pitchFamily="18" charset="0"/>
                        </a:rPr>
                        <m:t>, </m:t>
                      </m:r>
                      <m:r>
                        <a:rPr lang="en-US" sz="2800" i="1" dirty="0">
                          <a:latin typeface="Cambria Math" panose="02040503050406030204" pitchFamily="18" charset="0"/>
                        </a:rPr>
                        <m:t>𝐴𝑔𝑒</m:t>
                      </m:r>
                      <m:r>
                        <a:rPr lang="en-US" sz="2800" i="1" dirty="0">
                          <a:latin typeface="Cambria Math" panose="02040503050406030204" pitchFamily="18" charset="0"/>
                        </a:rPr>
                        <m:t>=</m:t>
                      </m:r>
                      <m:r>
                        <a:rPr lang="en-US" sz="2800" i="1" dirty="0">
                          <a:latin typeface="Cambria Math" panose="02040503050406030204" pitchFamily="18" charset="0"/>
                        </a:rPr>
                        <m:t>𝐴𝑑𝑢𝑙𝑡</m:t>
                      </m:r>
                      <m:r>
                        <a:rPr lang="en-US" sz="2800" i="1" dirty="0">
                          <a:latin typeface="Cambria Math" panose="02040503050406030204" pitchFamily="18" charset="0"/>
                        </a:rPr>
                        <m:t>) = 20 / (20+20+50+10) = 0.2</m:t>
                      </m:r>
                    </m:oMath>
                  </m:oMathPara>
                </a14:m>
                <a:endParaRPr lang="en-US" sz="2800" dirty="0"/>
              </a:p>
            </p:txBody>
          </p:sp>
        </mc:Choice>
        <mc:Fallback xmlns="">
          <p:sp>
            <p:nvSpPr>
              <p:cNvPr id="6" name="TextBox 5">
                <a:extLst>
                  <a:ext uri="{FF2B5EF4-FFF2-40B4-BE49-F238E27FC236}">
                    <a16:creationId xmlns:a16="http://schemas.microsoft.com/office/drawing/2014/main" id="{0B24DE69-23C1-6689-1103-800DE0B07467}"/>
                  </a:ext>
                </a:extLst>
              </p:cNvPr>
              <p:cNvSpPr txBox="1">
                <a:spLocks noRot="1" noChangeAspect="1" noMove="1" noResize="1" noEditPoints="1" noAdjustHandles="1" noChangeArrowheads="1" noChangeShapeType="1" noTextEdit="1"/>
              </p:cNvSpPr>
              <p:nvPr/>
            </p:nvSpPr>
            <p:spPr>
              <a:xfrm>
                <a:off x="1295400" y="5675293"/>
                <a:ext cx="9642542" cy="95410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354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0B91-0CF8-F136-C4D7-F53FDC3184E0}"/>
              </a:ext>
            </a:extLst>
          </p:cNvPr>
          <p:cNvSpPr>
            <a:spLocks noGrp="1"/>
          </p:cNvSpPr>
          <p:nvPr>
            <p:ph type="title"/>
          </p:nvPr>
        </p:nvSpPr>
        <p:spPr/>
        <p:txBody>
          <a:bodyPr/>
          <a:lstStyle/>
          <a:p>
            <a:r>
              <a:rPr lang="en-US" dirty="0"/>
              <a:t>Conditional Probability</a:t>
            </a:r>
          </a:p>
        </p:txBody>
      </p:sp>
      <p:sp>
        <p:nvSpPr>
          <p:cNvPr id="3" name="Content Placeholder 2">
            <a:extLst>
              <a:ext uri="{FF2B5EF4-FFF2-40B4-BE49-F238E27FC236}">
                <a16:creationId xmlns:a16="http://schemas.microsoft.com/office/drawing/2014/main" id="{8AFE2DEE-E0E9-D0AC-61DB-5F08174EFF4B}"/>
              </a:ext>
            </a:extLst>
          </p:cNvPr>
          <p:cNvSpPr>
            <a:spLocks noGrp="1"/>
          </p:cNvSpPr>
          <p:nvPr>
            <p:ph idx="1"/>
          </p:nvPr>
        </p:nvSpPr>
        <p:spPr>
          <a:xfrm>
            <a:off x="609600" y="990600"/>
            <a:ext cx="5638800" cy="5135563"/>
          </a:xfrm>
        </p:spPr>
        <p:txBody>
          <a:bodyPr>
            <a:normAutofit/>
          </a:bodyPr>
          <a:lstStyle/>
          <a:p>
            <a:pPr marL="0" indent="0">
              <a:buNone/>
            </a:pPr>
            <a:r>
              <a:rPr lang="en-US" dirty="0"/>
              <a:t>Given that a movie-goer is a child, what is the probability that he or she is watching Bumblebee?</a:t>
            </a:r>
          </a:p>
          <a:p>
            <a:pPr lvl="1"/>
            <a:r>
              <a:rPr lang="en-US" dirty="0"/>
              <a:t>Out of all events that satisfy the condition, what fraction satisfy the criterion</a:t>
            </a:r>
          </a:p>
          <a:p>
            <a:endParaRPr lang="en-US" dirty="0"/>
          </a:p>
        </p:txBody>
      </p:sp>
      <p:graphicFrame>
        <p:nvGraphicFramePr>
          <p:cNvPr id="4" name="Table 3">
            <a:extLst>
              <a:ext uri="{FF2B5EF4-FFF2-40B4-BE49-F238E27FC236}">
                <a16:creationId xmlns:a16="http://schemas.microsoft.com/office/drawing/2014/main" id="{6545CB16-B918-7B70-16D3-2CF2F74B97E5}"/>
              </a:ext>
            </a:extLst>
          </p:cNvPr>
          <p:cNvGraphicFramePr>
            <a:graphicFrameLocks noGrp="1"/>
          </p:cNvGraphicFramePr>
          <p:nvPr>
            <p:extLst>
              <p:ext uri="{D42A27DB-BD31-4B8C-83A1-F6EECF244321}">
                <p14:modId xmlns:p14="http://schemas.microsoft.com/office/powerpoint/2010/main" val="121648980"/>
              </p:ext>
            </p:extLst>
          </p:nvPr>
        </p:nvGraphicFramePr>
        <p:xfrm>
          <a:off x="7696200" y="420707"/>
          <a:ext cx="3886200" cy="3048000"/>
        </p:xfrm>
        <a:graphic>
          <a:graphicData uri="http://schemas.openxmlformats.org/drawingml/2006/table">
            <a:tbl>
              <a:tblPr firstRow="1" bandRow="1">
                <a:tableStyleId>{5940675A-B579-460E-94D1-54222C63F5DA}</a:tableStyleId>
              </a:tblPr>
              <a:tblGrid>
                <a:gridCol w="1485900">
                  <a:extLst>
                    <a:ext uri="{9D8B030D-6E8A-4147-A177-3AD203B41FA5}">
                      <a16:colId xmlns:a16="http://schemas.microsoft.com/office/drawing/2014/main" val="3233403304"/>
                    </a:ext>
                  </a:extLst>
                </a:gridCol>
                <a:gridCol w="1200150">
                  <a:extLst>
                    <a:ext uri="{9D8B030D-6E8A-4147-A177-3AD203B41FA5}">
                      <a16:colId xmlns:a16="http://schemas.microsoft.com/office/drawing/2014/main" val="665395360"/>
                    </a:ext>
                  </a:extLst>
                </a:gridCol>
                <a:gridCol w="1200150">
                  <a:extLst>
                    <a:ext uri="{9D8B030D-6E8A-4147-A177-3AD203B41FA5}">
                      <a16:colId xmlns:a16="http://schemas.microsoft.com/office/drawing/2014/main" val="277735181"/>
                    </a:ext>
                  </a:extLst>
                </a:gridCol>
              </a:tblGrid>
              <a:tr h="914400">
                <a:tc>
                  <a:txBody>
                    <a:bodyPr/>
                    <a:lstStyle/>
                    <a:p>
                      <a:r>
                        <a:rPr lang="en-US" sz="3200" dirty="0"/>
                        <a:t>Movie</a:t>
                      </a:r>
                    </a:p>
                  </a:txBody>
                  <a:tcPr anchor="ctr"/>
                </a:tc>
                <a:tc>
                  <a:txBody>
                    <a:bodyPr/>
                    <a:lstStyle/>
                    <a:p>
                      <a:r>
                        <a:rPr lang="en-US" sz="2800" dirty="0"/>
                        <a:t>Adult</a:t>
                      </a:r>
                    </a:p>
                  </a:txBody>
                  <a:tcPr anchor="ctr"/>
                </a:tc>
                <a:tc>
                  <a:txBody>
                    <a:bodyPr/>
                    <a:lstStyle/>
                    <a:p>
                      <a:r>
                        <a:rPr lang="en-US" sz="2800" dirty="0"/>
                        <a:t>Child</a:t>
                      </a:r>
                    </a:p>
                  </a:txBody>
                  <a:tcPr anchor="ctr"/>
                </a:tc>
                <a:extLst>
                  <a:ext uri="{0D108BD9-81ED-4DB2-BD59-A6C34878D82A}">
                    <a16:rowId xmlns:a16="http://schemas.microsoft.com/office/drawing/2014/main" val="3457227254"/>
                  </a:ext>
                </a:extLst>
              </a:tr>
              <a:tr h="914400">
                <a:tc>
                  <a:txBody>
                    <a:bodyPr/>
                    <a:lstStyle/>
                    <a:p>
                      <a:r>
                        <a:rPr lang="en-US" sz="3200" dirty="0"/>
                        <a:t>Bumblebee</a:t>
                      </a:r>
                    </a:p>
                  </a:txBody>
                  <a:tcPr anchor="ctr"/>
                </a:tc>
                <a:tc>
                  <a:txBody>
                    <a:bodyPr/>
                    <a:lstStyle/>
                    <a:p>
                      <a:r>
                        <a:rPr lang="en-US" sz="3200" dirty="0"/>
                        <a:t>20</a:t>
                      </a:r>
                    </a:p>
                  </a:txBody>
                  <a:tcPr anchor="ctr"/>
                </a:tc>
                <a:tc>
                  <a:txBody>
                    <a:bodyPr/>
                    <a:lstStyle/>
                    <a:p>
                      <a:r>
                        <a:rPr lang="en-US" sz="3200" dirty="0"/>
                        <a:t>20</a:t>
                      </a:r>
                    </a:p>
                  </a:txBody>
                  <a:tcPr anchor="ctr"/>
                </a:tc>
                <a:extLst>
                  <a:ext uri="{0D108BD9-81ED-4DB2-BD59-A6C34878D82A}">
                    <a16:rowId xmlns:a16="http://schemas.microsoft.com/office/drawing/2014/main" val="3344586881"/>
                  </a:ext>
                </a:extLst>
              </a:tr>
              <a:tr h="914400">
                <a:tc>
                  <a:txBody>
                    <a:bodyPr/>
                    <a:lstStyle/>
                    <a:p>
                      <a:r>
                        <a:rPr lang="en-US" sz="3200" dirty="0"/>
                        <a:t>Apocalypse</a:t>
                      </a:r>
                    </a:p>
                  </a:txBody>
                  <a:tcPr anchor="ctr"/>
                </a:tc>
                <a:tc>
                  <a:txBody>
                    <a:bodyPr/>
                    <a:lstStyle/>
                    <a:p>
                      <a:r>
                        <a:rPr lang="en-US" sz="3200" dirty="0"/>
                        <a:t>50</a:t>
                      </a:r>
                    </a:p>
                  </a:txBody>
                  <a:tcPr anchor="ctr"/>
                </a:tc>
                <a:tc>
                  <a:txBody>
                    <a:bodyPr/>
                    <a:lstStyle/>
                    <a:p>
                      <a:r>
                        <a:rPr lang="en-US" sz="3200" dirty="0"/>
                        <a:t>10</a:t>
                      </a:r>
                    </a:p>
                  </a:txBody>
                  <a:tcPr anchor="ctr"/>
                </a:tc>
                <a:extLst>
                  <a:ext uri="{0D108BD9-81ED-4DB2-BD59-A6C34878D82A}">
                    <a16:rowId xmlns:a16="http://schemas.microsoft.com/office/drawing/2014/main" val="4143758135"/>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B24DE69-23C1-6689-1103-800DE0B07467}"/>
                  </a:ext>
                </a:extLst>
              </p:cNvPr>
              <p:cNvSpPr txBox="1"/>
              <p:nvPr/>
            </p:nvSpPr>
            <p:spPr>
              <a:xfrm>
                <a:off x="990600" y="4913293"/>
                <a:ext cx="8270942" cy="954107"/>
              </a:xfrm>
              <a:prstGeom prst="rect">
                <a:avLst/>
              </a:prstGeom>
              <a:noFill/>
            </p:spPr>
            <p:txBody>
              <a:bodyPr wrap="square">
                <a:spAutoFit/>
              </a:bodyPr>
              <a:lstStyle/>
              <a:p>
                <a:pPr marL="0" indent="0">
                  <a:buNone/>
                </a:pPr>
                <a:endParaRPr lang="en-US" sz="2800" dirty="0"/>
              </a:p>
              <a:p>
                <a:pPr marL="0" indent="0">
                  <a:buNone/>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𝑃</m:t>
                      </m:r>
                      <m:r>
                        <a:rPr lang="en-US" sz="2800" i="1" dirty="0" smtClean="0">
                          <a:latin typeface="Cambria Math" panose="02040503050406030204" pitchFamily="18" charset="0"/>
                        </a:rPr>
                        <m:t>(</m:t>
                      </m:r>
                      <m:r>
                        <a:rPr lang="en-US" sz="2800" b="0" i="1" dirty="0" smtClean="0">
                          <a:latin typeface="Cambria Math" panose="02040503050406030204" pitchFamily="18" charset="0"/>
                        </a:rPr>
                        <m:t>𝑀</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 | </m:t>
                      </m:r>
                      <m:r>
                        <a:rPr lang="en-US" sz="2800" i="1" dirty="0">
                          <a:latin typeface="Cambria Math" panose="02040503050406030204" pitchFamily="18" charset="0"/>
                        </a:rPr>
                        <m:t>𝐴𝑔𝑒</m:t>
                      </m:r>
                      <m:r>
                        <a:rPr lang="en-US" sz="2800" i="1" dirty="0" smtClean="0">
                          <a:latin typeface="Cambria Math" panose="02040503050406030204" pitchFamily="18" charset="0"/>
                        </a:rPr>
                        <m:t>=</m:t>
                      </m:r>
                      <m:r>
                        <a:rPr lang="en-US" sz="2800" i="1" dirty="0" smtClean="0">
                          <a:latin typeface="Cambria Math" panose="02040503050406030204" pitchFamily="18" charset="0"/>
                        </a:rPr>
                        <m:t>𝐶h𝑖𝑙𝑑</m:t>
                      </m:r>
                      <m:r>
                        <a:rPr lang="en-US" sz="2800" i="1" dirty="0" smtClean="0">
                          <a:latin typeface="Cambria Math" panose="02040503050406030204" pitchFamily="18" charset="0"/>
                        </a:rPr>
                        <m:t>) = 20 / (20+10) = 0.667</m:t>
                      </m:r>
                    </m:oMath>
                  </m:oMathPara>
                </a14:m>
                <a:endParaRPr lang="en-US" sz="2800" dirty="0"/>
              </a:p>
            </p:txBody>
          </p:sp>
        </mc:Choice>
        <mc:Fallback xmlns="">
          <p:sp>
            <p:nvSpPr>
              <p:cNvPr id="6" name="TextBox 5">
                <a:extLst>
                  <a:ext uri="{FF2B5EF4-FFF2-40B4-BE49-F238E27FC236}">
                    <a16:creationId xmlns:a16="http://schemas.microsoft.com/office/drawing/2014/main" id="{0B24DE69-23C1-6689-1103-800DE0B07467}"/>
                  </a:ext>
                </a:extLst>
              </p:cNvPr>
              <p:cNvSpPr txBox="1">
                <a:spLocks noRot="1" noChangeAspect="1" noMove="1" noResize="1" noEditPoints="1" noAdjustHandles="1" noChangeArrowheads="1" noChangeShapeType="1" noTextEdit="1"/>
              </p:cNvSpPr>
              <p:nvPr/>
            </p:nvSpPr>
            <p:spPr>
              <a:xfrm>
                <a:off x="990600" y="4913293"/>
                <a:ext cx="8270942" cy="95410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8671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0B91-0CF8-F136-C4D7-F53FDC3184E0}"/>
              </a:ext>
            </a:extLst>
          </p:cNvPr>
          <p:cNvSpPr>
            <a:spLocks noGrp="1"/>
          </p:cNvSpPr>
          <p:nvPr>
            <p:ph type="title"/>
          </p:nvPr>
        </p:nvSpPr>
        <p:spPr/>
        <p:txBody>
          <a:bodyPr/>
          <a:lstStyle/>
          <a:p>
            <a:r>
              <a:rPr lang="en-US" dirty="0"/>
              <a:t>Conditional Probability</a:t>
            </a:r>
          </a:p>
        </p:txBody>
      </p:sp>
      <p:sp>
        <p:nvSpPr>
          <p:cNvPr id="3" name="Content Placeholder 2">
            <a:extLst>
              <a:ext uri="{FF2B5EF4-FFF2-40B4-BE49-F238E27FC236}">
                <a16:creationId xmlns:a16="http://schemas.microsoft.com/office/drawing/2014/main" id="{8AFE2DEE-E0E9-D0AC-61DB-5F08174EFF4B}"/>
              </a:ext>
            </a:extLst>
          </p:cNvPr>
          <p:cNvSpPr>
            <a:spLocks noGrp="1"/>
          </p:cNvSpPr>
          <p:nvPr>
            <p:ph idx="1"/>
          </p:nvPr>
        </p:nvSpPr>
        <p:spPr>
          <a:xfrm>
            <a:off x="609600" y="990600"/>
            <a:ext cx="5638800" cy="5135563"/>
          </a:xfrm>
        </p:spPr>
        <p:txBody>
          <a:bodyPr>
            <a:normAutofit/>
          </a:bodyPr>
          <a:lstStyle/>
          <a:p>
            <a:pPr marL="0" indent="0">
              <a:buNone/>
            </a:pPr>
            <a:r>
              <a:rPr lang="en-US" dirty="0"/>
              <a:t>If I know a movie-goer watching Bumblebee, what is the probability he or she is a child? </a:t>
            </a:r>
          </a:p>
          <a:p>
            <a:pPr lvl="1"/>
            <a:r>
              <a:rPr lang="en-US" dirty="0"/>
              <a:t>Out of all events that satisfy the condition, what fraction satisfy the criterion</a:t>
            </a:r>
          </a:p>
          <a:p>
            <a:endParaRPr lang="en-US" dirty="0"/>
          </a:p>
        </p:txBody>
      </p:sp>
      <p:graphicFrame>
        <p:nvGraphicFramePr>
          <p:cNvPr id="4" name="Table 3">
            <a:extLst>
              <a:ext uri="{FF2B5EF4-FFF2-40B4-BE49-F238E27FC236}">
                <a16:creationId xmlns:a16="http://schemas.microsoft.com/office/drawing/2014/main" id="{6545CB16-B918-7B70-16D3-2CF2F74B97E5}"/>
              </a:ext>
            </a:extLst>
          </p:cNvPr>
          <p:cNvGraphicFramePr>
            <a:graphicFrameLocks noGrp="1"/>
          </p:cNvGraphicFramePr>
          <p:nvPr>
            <p:extLst>
              <p:ext uri="{D42A27DB-BD31-4B8C-83A1-F6EECF244321}">
                <p14:modId xmlns:p14="http://schemas.microsoft.com/office/powerpoint/2010/main" val="2546258043"/>
              </p:ext>
            </p:extLst>
          </p:nvPr>
        </p:nvGraphicFramePr>
        <p:xfrm>
          <a:off x="7696200" y="510381"/>
          <a:ext cx="3886200" cy="3048000"/>
        </p:xfrm>
        <a:graphic>
          <a:graphicData uri="http://schemas.openxmlformats.org/drawingml/2006/table">
            <a:tbl>
              <a:tblPr firstRow="1" bandRow="1">
                <a:tableStyleId>{5940675A-B579-460E-94D1-54222C63F5DA}</a:tableStyleId>
              </a:tblPr>
              <a:tblGrid>
                <a:gridCol w="1485900">
                  <a:extLst>
                    <a:ext uri="{9D8B030D-6E8A-4147-A177-3AD203B41FA5}">
                      <a16:colId xmlns:a16="http://schemas.microsoft.com/office/drawing/2014/main" val="3233403304"/>
                    </a:ext>
                  </a:extLst>
                </a:gridCol>
                <a:gridCol w="1200150">
                  <a:extLst>
                    <a:ext uri="{9D8B030D-6E8A-4147-A177-3AD203B41FA5}">
                      <a16:colId xmlns:a16="http://schemas.microsoft.com/office/drawing/2014/main" val="665395360"/>
                    </a:ext>
                  </a:extLst>
                </a:gridCol>
                <a:gridCol w="1200150">
                  <a:extLst>
                    <a:ext uri="{9D8B030D-6E8A-4147-A177-3AD203B41FA5}">
                      <a16:colId xmlns:a16="http://schemas.microsoft.com/office/drawing/2014/main" val="277735181"/>
                    </a:ext>
                  </a:extLst>
                </a:gridCol>
              </a:tblGrid>
              <a:tr h="914400">
                <a:tc>
                  <a:txBody>
                    <a:bodyPr/>
                    <a:lstStyle/>
                    <a:p>
                      <a:r>
                        <a:rPr lang="en-US" sz="3200" dirty="0"/>
                        <a:t>Movie</a:t>
                      </a:r>
                    </a:p>
                  </a:txBody>
                  <a:tcPr anchor="ctr"/>
                </a:tc>
                <a:tc>
                  <a:txBody>
                    <a:bodyPr/>
                    <a:lstStyle/>
                    <a:p>
                      <a:r>
                        <a:rPr lang="en-US" sz="2800" dirty="0"/>
                        <a:t>Adult</a:t>
                      </a:r>
                    </a:p>
                  </a:txBody>
                  <a:tcPr anchor="ctr"/>
                </a:tc>
                <a:tc>
                  <a:txBody>
                    <a:bodyPr/>
                    <a:lstStyle/>
                    <a:p>
                      <a:r>
                        <a:rPr lang="en-US" sz="2800" dirty="0"/>
                        <a:t>Child</a:t>
                      </a:r>
                    </a:p>
                  </a:txBody>
                  <a:tcPr anchor="ctr"/>
                </a:tc>
                <a:extLst>
                  <a:ext uri="{0D108BD9-81ED-4DB2-BD59-A6C34878D82A}">
                    <a16:rowId xmlns:a16="http://schemas.microsoft.com/office/drawing/2014/main" val="3457227254"/>
                  </a:ext>
                </a:extLst>
              </a:tr>
              <a:tr h="914400">
                <a:tc>
                  <a:txBody>
                    <a:bodyPr/>
                    <a:lstStyle/>
                    <a:p>
                      <a:r>
                        <a:rPr lang="en-US" sz="3200" dirty="0"/>
                        <a:t>Bumblebee</a:t>
                      </a:r>
                    </a:p>
                  </a:txBody>
                  <a:tcPr anchor="ctr"/>
                </a:tc>
                <a:tc>
                  <a:txBody>
                    <a:bodyPr/>
                    <a:lstStyle/>
                    <a:p>
                      <a:r>
                        <a:rPr lang="en-US" sz="3200" dirty="0"/>
                        <a:t>20</a:t>
                      </a:r>
                    </a:p>
                  </a:txBody>
                  <a:tcPr anchor="ctr"/>
                </a:tc>
                <a:tc>
                  <a:txBody>
                    <a:bodyPr/>
                    <a:lstStyle/>
                    <a:p>
                      <a:r>
                        <a:rPr lang="en-US" sz="3200" dirty="0"/>
                        <a:t>20</a:t>
                      </a:r>
                    </a:p>
                  </a:txBody>
                  <a:tcPr anchor="ctr"/>
                </a:tc>
                <a:extLst>
                  <a:ext uri="{0D108BD9-81ED-4DB2-BD59-A6C34878D82A}">
                    <a16:rowId xmlns:a16="http://schemas.microsoft.com/office/drawing/2014/main" val="3344586881"/>
                  </a:ext>
                </a:extLst>
              </a:tr>
              <a:tr h="914400">
                <a:tc>
                  <a:txBody>
                    <a:bodyPr/>
                    <a:lstStyle/>
                    <a:p>
                      <a:r>
                        <a:rPr lang="en-US" sz="3200" dirty="0"/>
                        <a:t>Apocalypse</a:t>
                      </a:r>
                    </a:p>
                  </a:txBody>
                  <a:tcPr anchor="ctr"/>
                </a:tc>
                <a:tc>
                  <a:txBody>
                    <a:bodyPr/>
                    <a:lstStyle/>
                    <a:p>
                      <a:r>
                        <a:rPr lang="en-US" sz="3200" dirty="0"/>
                        <a:t>50</a:t>
                      </a:r>
                    </a:p>
                  </a:txBody>
                  <a:tcPr anchor="ctr"/>
                </a:tc>
                <a:tc>
                  <a:txBody>
                    <a:bodyPr/>
                    <a:lstStyle/>
                    <a:p>
                      <a:r>
                        <a:rPr lang="en-US" sz="3200" dirty="0"/>
                        <a:t>10</a:t>
                      </a:r>
                    </a:p>
                  </a:txBody>
                  <a:tcPr anchor="ctr"/>
                </a:tc>
                <a:extLst>
                  <a:ext uri="{0D108BD9-81ED-4DB2-BD59-A6C34878D82A}">
                    <a16:rowId xmlns:a16="http://schemas.microsoft.com/office/drawing/2014/main" val="4143758135"/>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B24DE69-23C1-6689-1103-800DE0B07467}"/>
                  </a:ext>
                </a:extLst>
              </p:cNvPr>
              <p:cNvSpPr txBox="1"/>
              <p:nvPr/>
            </p:nvSpPr>
            <p:spPr>
              <a:xfrm>
                <a:off x="990600" y="4913293"/>
                <a:ext cx="8270942" cy="954107"/>
              </a:xfrm>
              <a:prstGeom prst="rect">
                <a:avLst/>
              </a:prstGeom>
              <a:noFill/>
            </p:spPr>
            <p:txBody>
              <a:bodyPr wrap="square">
                <a:spAutoFit/>
              </a:bodyPr>
              <a:lstStyle/>
              <a:p>
                <a:pPr marL="0" indent="0">
                  <a:buNone/>
                </a:pPr>
                <a:endParaRPr lang="en-US" sz="2800" dirty="0"/>
              </a:p>
              <a:p>
                <a:pPr marL="0" indent="0">
                  <a:buNone/>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𝑃</m:t>
                      </m:r>
                      <m:r>
                        <a:rPr lang="en-US" sz="2800" i="1" dirty="0" smtClean="0">
                          <a:latin typeface="Cambria Math" panose="02040503050406030204" pitchFamily="18" charset="0"/>
                        </a:rPr>
                        <m:t>(</m:t>
                      </m:r>
                      <m:r>
                        <a:rPr lang="en-US" sz="2800" b="0" i="1" dirty="0" smtClean="0">
                          <a:latin typeface="Cambria Math" panose="02040503050406030204" pitchFamily="18" charset="0"/>
                        </a:rPr>
                        <m:t>𝑀</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 | </m:t>
                      </m:r>
                      <m:r>
                        <a:rPr lang="en-US" sz="2800" i="1" dirty="0">
                          <a:latin typeface="Cambria Math" panose="02040503050406030204" pitchFamily="18" charset="0"/>
                        </a:rPr>
                        <m:t>𝐴𝑔𝑒</m:t>
                      </m:r>
                      <m:r>
                        <a:rPr lang="en-US" sz="2800" i="1" dirty="0" smtClean="0">
                          <a:latin typeface="Cambria Math" panose="02040503050406030204" pitchFamily="18" charset="0"/>
                        </a:rPr>
                        <m:t>=</m:t>
                      </m:r>
                      <m:r>
                        <a:rPr lang="en-US" sz="2800" i="1" dirty="0" smtClean="0">
                          <a:latin typeface="Cambria Math" panose="02040503050406030204" pitchFamily="18" charset="0"/>
                        </a:rPr>
                        <m:t>𝐶h𝑖𝑙𝑑</m:t>
                      </m:r>
                      <m:r>
                        <a:rPr lang="en-US" sz="2800" i="1" dirty="0" smtClean="0">
                          <a:latin typeface="Cambria Math" panose="02040503050406030204" pitchFamily="18" charset="0"/>
                        </a:rPr>
                        <m:t>) = 20 / (20 + 20) = 0.5</m:t>
                      </m:r>
                    </m:oMath>
                  </m:oMathPara>
                </a14:m>
                <a:endParaRPr lang="en-US" sz="2800" dirty="0"/>
              </a:p>
            </p:txBody>
          </p:sp>
        </mc:Choice>
        <mc:Fallback xmlns="">
          <p:sp>
            <p:nvSpPr>
              <p:cNvPr id="6" name="TextBox 5">
                <a:extLst>
                  <a:ext uri="{FF2B5EF4-FFF2-40B4-BE49-F238E27FC236}">
                    <a16:creationId xmlns:a16="http://schemas.microsoft.com/office/drawing/2014/main" id="{0B24DE69-23C1-6689-1103-800DE0B07467}"/>
                  </a:ext>
                </a:extLst>
              </p:cNvPr>
              <p:cNvSpPr txBox="1">
                <a:spLocks noRot="1" noChangeAspect="1" noMove="1" noResize="1" noEditPoints="1" noAdjustHandles="1" noChangeArrowheads="1" noChangeShapeType="1" noTextEdit="1"/>
              </p:cNvSpPr>
              <p:nvPr/>
            </p:nvSpPr>
            <p:spPr>
              <a:xfrm>
                <a:off x="990600" y="4913293"/>
                <a:ext cx="8270942" cy="95410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2146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139624</TotalTime>
  <Words>2404</Words>
  <Application>Microsoft Office PowerPoint</Application>
  <PresentationFormat>Widescreen</PresentationFormat>
  <Paragraphs>317</Paragraphs>
  <Slides>26</Slides>
  <Notes>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Cambria Math</vt:lpstr>
      <vt:lpstr>Wingdings</vt:lpstr>
      <vt:lpstr>Office Theme</vt:lpstr>
      <vt:lpstr>Review of Probability</vt:lpstr>
      <vt:lpstr>PowerPoint Presentation</vt:lpstr>
      <vt:lpstr>Outline</vt:lpstr>
      <vt:lpstr>What is a probability</vt:lpstr>
      <vt:lpstr>Why do we care about probability in machine learning?</vt:lpstr>
      <vt:lpstr>Example</vt:lpstr>
      <vt:lpstr>Joint Probability</vt:lpstr>
      <vt:lpstr>Conditional Probability</vt:lpstr>
      <vt:lpstr>Conditional Probability</vt:lpstr>
      <vt:lpstr>Relationships between joint and conditional/marginal probabilities</vt:lpstr>
      <vt:lpstr>PowerPoint Presentation</vt:lpstr>
      <vt:lpstr>PowerPoint Presentation</vt:lpstr>
      <vt:lpstr>PowerPoint Presentation</vt:lpstr>
      <vt:lpstr>Estimate a discrete probability function by counting</vt:lpstr>
      <vt:lpstr>Probability density functions of continuous variables</vt:lpstr>
      <vt:lpstr>Probability density function (PDF)  Probability</vt:lpstr>
      <vt:lpstr>How to estimate probability density functions from samples</vt:lpstr>
      <vt:lpstr>What must be true about probability functions?</vt:lpstr>
      <vt:lpstr>Expectation and Variance</vt:lpstr>
      <vt:lpstr>How do we measure the amount of data required to store a value of a variable?</vt:lpstr>
      <vt:lpstr>Typical machine learning problem: predict Y from X</vt:lpstr>
      <vt:lpstr>Basics of vector/matrix multiplication</vt:lpstr>
      <vt:lpstr>Partial derivatives</vt:lpstr>
      <vt:lpstr>Classification by maximizing label likelihood</vt:lpstr>
      <vt:lpstr>Problems</vt:lpstr>
      <vt:lpstr>Problems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247</cp:revision>
  <cp:lastPrinted>2024-02-08T14:57:27Z</cp:lastPrinted>
  <dcterms:created xsi:type="dcterms:W3CDTF">2009-12-16T02:55:56Z</dcterms:created>
  <dcterms:modified xsi:type="dcterms:W3CDTF">2024-09-11T18:12:24Z</dcterms:modified>
</cp:coreProperties>
</file>