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1049" r:id="rId3"/>
    <p:sldId id="1074" r:id="rId4"/>
    <p:sldId id="1096" r:id="rId5"/>
    <p:sldId id="1075" r:id="rId6"/>
    <p:sldId id="1076" r:id="rId7"/>
    <p:sldId id="1077" r:id="rId8"/>
    <p:sldId id="1078" r:id="rId9"/>
    <p:sldId id="1079" r:id="rId10"/>
    <p:sldId id="1080" r:id="rId11"/>
    <p:sldId id="1081" r:id="rId12"/>
    <p:sldId id="1082" r:id="rId13"/>
    <p:sldId id="1107" r:id="rId14"/>
    <p:sldId id="1098" r:id="rId15"/>
    <p:sldId id="1099" r:id="rId16"/>
    <p:sldId id="1100" r:id="rId17"/>
    <p:sldId id="1101" r:id="rId18"/>
    <p:sldId id="1083" r:id="rId19"/>
    <p:sldId id="1084" r:id="rId20"/>
    <p:sldId id="1085" r:id="rId21"/>
    <p:sldId id="1103" r:id="rId22"/>
    <p:sldId id="1104" r:id="rId23"/>
    <p:sldId id="1086" r:id="rId24"/>
    <p:sldId id="1087" r:id="rId25"/>
    <p:sldId id="1088" r:id="rId26"/>
    <p:sldId id="1089" r:id="rId27"/>
    <p:sldId id="1106" r:id="rId28"/>
    <p:sldId id="258" r:id="rId29"/>
    <p:sldId id="259" r:id="rId30"/>
    <p:sldId id="1108" r:id="rId31"/>
    <p:sldId id="1092" r:id="rId32"/>
    <p:sldId id="1090" r:id="rId33"/>
    <p:sldId id="1091" r:id="rId34"/>
    <p:sldId id="1105" r:id="rId35"/>
    <p:sldId id="1094" r:id="rId36"/>
    <p:sldId id="1093" r:id="rId37"/>
    <p:sldId id="1095" r:id="rId38"/>
  </p:sldIdLst>
  <p:sldSz cx="12192000" cy="6858000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760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4FFDA"/>
    <a:srgbClr val="57B8A1"/>
    <a:srgbClr val="B9E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8173FC-4B79-434F-BEF3-3312F07E9124}" v="394" dt="2024-12-05T02:45:22.1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8" autoAdjust="0"/>
    <p:restoredTop sz="88601" autoAdjust="0"/>
  </p:normalViewPr>
  <p:slideViewPr>
    <p:cSldViewPr>
      <p:cViewPr varScale="1">
        <p:scale>
          <a:sx n="72" d="100"/>
          <a:sy n="72" d="100"/>
        </p:scale>
        <p:origin x="84" y="882"/>
      </p:cViewPr>
      <p:guideLst>
        <p:guide pos="5760"/>
        <p:guide pos="384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iem, Derek W" userId="08a2a5d7-ecbe-4300-b3e9-ea7b21108f06" providerId="ADAL" clId="{DD8173FC-4B79-434F-BEF3-3312F07E9124}"/>
    <pc:docChg chg="undo custSel addSld delSld modSld sldOrd">
      <pc:chgData name="Hoiem, Derek W" userId="08a2a5d7-ecbe-4300-b3e9-ea7b21108f06" providerId="ADAL" clId="{DD8173FC-4B79-434F-BEF3-3312F07E9124}" dt="2024-12-05T02:49:14.190" v="3610" actId="20577"/>
      <pc:docMkLst>
        <pc:docMk/>
      </pc:docMkLst>
      <pc:sldChg chg="add del">
        <pc:chgData name="Hoiem, Derek W" userId="08a2a5d7-ecbe-4300-b3e9-ea7b21108f06" providerId="ADAL" clId="{DD8173FC-4B79-434F-BEF3-3312F07E9124}" dt="2024-12-05T00:25:30.417" v="3109" actId="2696"/>
        <pc:sldMkLst>
          <pc:docMk/>
          <pc:sldMk cId="1470992052" sldId="258"/>
        </pc:sldMkLst>
      </pc:sldChg>
      <pc:sldChg chg="modSp add mod">
        <pc:chgData name="Hoiem, Derek W" userId="08a2a5d7-ecbe-4300-b3e9-ea7b21108f06" providerId="ADAL" clId="{DD8173FC-4B79-434F-BEF3-3312F07E9124}" dt="2024-12-05T00:26:24.895" v="3116" actId="1076"/>
        <pc:sldMkLst>
          <pc:docMk/>
          <pc:sldMk cId="3427979555" sldId="258"/>
        </pc:sldMkLst>
        <pc:spChg chg="mod">
          <ac:chgData name="Hoiem, Derek W" userId="08a2a5d7-ecbe-4300-b3e9-ea7b21108f06" providerId="ADAL" clId="{DD8173FC-4B79-434F-BEF3-3312F07E9124}" dt="2024-12-05T00:26:24.895" v="3116" actId="1076"/>
          <ac:spMkLst>
            <pc:docMk/>
            <pc:sldMk cId="3427979555" sldId="258"/>
            <ac:spMk id="15" creationId="{CD732340-324F-403E-3CB1-16570719092D}"/>
          </ac:spMkLst>
        </pc:spChg>
      </pc:sldChg>
      <pc:sldChg chg="add">
        <pc:chgData name="Hoiem, Derek W" userId="08a2a5d7-ecbe-4300-b3e9-ea7b21108f06" providerId="ADAL" clId="{DD8173FC-4B79-434F-BEF3-3312F07E9124}" dt="2024-12-05T00:25:41.936" v="3110"/>
        <pc:sldMkLst>
          <pc:docMk/>
          <pc:sldMk cId="74718584" sldId="259"/>
        </pc:sldMkLst>
      </pc:sldChg>
      <pc:sldChg chg="add del">
        <pc:chgData name="Hoiem, Derek W" userId="08a2a5d7-ecbe-4300-b3e9-ea7b21108f06" providerId="ADAL" clId="{DD8173FC-4B79-434F-BEF3-3312F07E9124}" dt="2024-12-05T00:25:30.417" v="3109" actId="2696"/>
        <pc:sldMkLst>
          <pc:docMk/>
          <pc:sldMk cId="3552422157" sldId="259"/>
        </pc:sldMkLst>
      </pc:sldChg>
      <pc:sldChg chg="modSp mod">
        <pc:chgData name="Hoiem, Derek W" userId="08a2a5d7-ecbe-4300-b3e9-ea7b21108f06" providerId="ADAL" clId="{DD8173FC-4B79-434F-BEF3-3312F07E9124}" dt="2024-12-05T02:29:41.419" v="3521" actId="20577"/>
        <pc:sldMkLst>
          <pc:docMk/>
          <pc:sldMk cId="44806258" sldId="1075"/>
        </pc:sldMkLst>
        <pc:spChg chg="mod">
          <ac:chgData name="Hoiem, Derek W" userId="08a2a5d7-ecbe-4300-b3e9-ea7b21108f06" providerId="ADAL" clId="{DD8173FC-4B79-434F-BEF3-3312F07E9124}" dt="2024-12-05T02:29:41.419" v="3521" actId="20577"/>
          <ac:spMkLst>
            <pc:docMk/>
            <pc:sldMk cId="44806258" sldId="1075"/>
            <ac:spMk id="3" creationId="{57CBF19A-F6BA-BB5D-6EE3-ED9E277C2998}"/>
          </ac:spMkLst>
        </pc:spChg>
      </pc:sldChg>
      <pc:sldChg chg="addSp delSp modSp mod">
        <pc:chgData name="Hoiem, Derek W" userId="08a2a5d7-ecbe-4300-b3e9-ea7b21108f06" providerId="ADAL" clId="{DD8173FC-4B79-434F-BEF3-3312F07E9124}" dt="2024-12-04T02:05:47.865" v="7" actId="21"/>
        <pc:sldMkLst>
          <pc:docMk/>
          <pc:sldMk cId="2943449299" sldId="1085"/>
        </pc:sldMkLst>
        <pc:picChg chg="add del mod">
          <ac:chgData name="Hoiem, Derek W" userId="08a2a5d7-ecbe-4300-b3e9-ea7b21108f06" providerId="ADAL" clId="{DD8173FC-4B79-434F-BEF3-3312F07E9124}" dt="2024-12-04T02:05:47.865" v="7" actId="21"/>
          <ac:picMkLst>
            <pc:docMk/>
            <pc:sldMk cId="2943449299" sldId="1085"/>
            <ac:picMk id="8" creationId="{CE45C135-A0A9-03C3-92E5-E69FB8018725}"/>
          </ac:picMkLst>
        </pc:picChg>
      </pc:sldChg>
      <pc:sldChg chg="modSp mod">
        <pc:chgData name="Hoiem, Derek W" userId="08a2a5d7-ecbe-4300-b3e9-ea7b21108f06" providerId="ADAL" clId="{DD8173FC-4B79-434F-BEF3-3312F07E9124}" dt="2024-12-05T00:26:02.652" v="3115" actId="27636"/>
        <pc:sldMkLst>
          <pc:docMk/>
          <pc:sldMk cId="42901437" sldId="1089"/>
        </pc:sldMkLst>
        <pc:spChg chg="mod">
          <ac:chgData name="Hoiem, Derek W" userId="08a2a5d7-ecbe-4300-b3e9-ea7b21108f06" providerId="ADAL" clId="{DD8173FC-4B79-434F-BEF3-3312F07E9124}" dt="2024-12-05T00:26:02.652" v="3115" actId="27636"/>
          <ac:spMkLst>
            <pc:docMk/>
            <pc:sldMk cId="42901437" sldId="1089"/>
            <ac:spMk id="3" creationId="{DD71D681-650E-9CAF-884B-59BF33BC20F4}"/>
          </ac:spMkLst>
        </pc:spChg>
      </pc:sldChg>
      <pc:sldChg chg="modSp mod modAnim">
        <pc:chgData name="Hoiem, Derek W" userId="08a2a5d7-ecbe-4300-b3e9-ea7b21108f06" providerId="ADAL" clId="{DD8173FC-4B79-434F-BEF3-3312F07E9124}" dt="2024-12-04T23:45:49.912" v="726" actId="6549"/>
        <pc:sldMkLst>
          <pc:docMk/>
          <pc:sldMk cId="680355122" sldId="1092"/>
        </pc:sldMkLst>
        <pc:spChg chg="mod">
          <ac:chgData name="Hoiem, Derek W" userId="08a2a5d7-ecbe-4300-b3e9-ea7b21108f06" providerId="ADAL" clId="{DD8173FC-4B79-434F-BEF3-3312F07E9124}" dt="2024-12-04T23:45:49.912" v="726" actId="6549"/>
          <ac:spMkLst>
            <pc:docMk/>
            <pc:sldMk cId="680355122" sldId="1092"/>
            <ac:spMk id="2" creationId="{1D06FA12-01F2-B3A2-D390-97F048FECB79}"/>
          </ac:spMkLst>
        </pc:spChg>
        <pc:spChg chg="mod">
          <ac:chgData name="Hoiem, Derek W" userId="08a2a5d7-ecbe-4300-b3e9-ea7b21108f06" providerId="ADAL" clId="{DD8173FC-4B79-434F-BEF3-3312F07E9124}" dt="2024-12-04T02:16:50.235" v="360" actId="20577"/>
          <ac:spMkLst>
            <pc:docMk/>
            <pc:sldMk cId="680355122" sldId="1092"/>
            <ac:spMk id="3" creationId="{F71C6C17-C057-855C-DF1B-F5635D8A941E}"/>
          </ac:spMkLst>
        </pc:spChg>
      </pc:sldChg>
      <pc:sldChg chg="modSp mod">
        <pc:chgData name="Hoiem, Derek W" userId="08a2a5d7-ecbe-4300-b3e9-ea7b21108f06" providerId="ADAL" clId="{DD8173FC-4B79-434F-BEF3-3312F07E9124}" dt="2024-12-05T02:49:14.190" v="3610" actId="20577"/>
        <pc:sldMkLst>
          <pc:docMk/>
          <pc:sldMk cId="3806313644" sldId="1093"/>
        </pc:sldMkLst>
        <pc:spChg chg="mod">
          <ac:chgData name="Hoiem, Derek W" userId="08a2a5d7-ecbe-4300-b3e9-ea7b21108f06" providerId="ADAL" clId="{DD8173FC-4B79-434F-BEF3-3312F07E9124}" dt="2024-12-05T02:49:14.190" v="3610" actId="20577"/>
          <ac:spMkLst>
            <pc:docMk/>
            <pc:sldMk cId="3806313644" sldId="1093"/>
            <ac:spMk id="3" creationId="{7A000051-46DD-B014-F9D4-417FDA175A30}"/>
          </ac:spMkLst>
        </pc:spChg>
      </pc:sldChg>
      <pc:sldChg chg="modSp mod">
        <pc:chgData name="Hoiem, Derek W" userId="08a2a5d7-ecbe-4300-b3e9-ea7b21108f06" providerId="ADAL" clId="{DD8173FC-4B79-434F-BEF3-3312F07E9124}" dt="2024-12-04T02:22:38.532" v="484" actId="20577"/>
        <pc:sldMkLst>
          <pc:docMk/>
          <pc:sldMk cId="4045541599" sldId="1094"/>
        </pc:sldMkLst>
        <pc:spChg chg="mod">
          <ac:chgData name="Hoiem, Derek W" userId="08a2a5d7-ecbe-4300-b3e9-ea7b21108f06" providerId="ADAL" clId="{DD8173FC-4B79-434F-BEF3-3312F07E9124}" dt="2024-12-04T02:22:38.532" v="484" actId="20577"/>
          <ac:spMkLst>
            <pc:docMk/>
            <pc:sldMk cId="4045541599" sldId="1094"/>
            <ac:spMk id="3" creationId="{806EA30D-01F9-1E31-2382-B03C2C2FCE7F}"/>
          </ac:spMkLst>
        </pc:spChg>
      </pc:sldChg>
      <pc:sldChg chg="modSp mod">
        <pc:chgData name="Hoiem, Derek W" userId="08a2a5d7-ecbe-4300-b3e9-ea7b21108f06" providerId="ADAL" clId="{DD8173FC-4B79-434F-BEF3-3312F07E9124}" dt="2024-12-04T02:01:11.772" v="0" actId="20577"/>
        <pc:sldMkLst>
          <pc:docMk/>
          <pc:sldMk cId="2823045857" sldId="1096"/>
        </pc:sldMkLst>
        <pc:spChg chg="mod">
          <ac:chgData name="Hoiem, Derek W" userId="08a2a5d7-ecbe-4300-b3e9-ea7b21108f06" providerId="ADAL" clId="{DD8173FC-4B79-434F-BEF3-3312F07E9124}" dt="2024-12-04T02:01:11.772" v="0" actId="20577"/>
          <ac:spMkLst>
            <pc:docMk/>
            <pc:sldMk cId="2823045857" sldId="1096"/>
            <ac:spMk id="3" creationId="{3E810F92-903B-23A9-AF39-8E7083664E5C}"/>
          </ac:spMkLst>
        </pc:spChg>
      </pc:sldChg>
      <pc:sldChg chg="addSp modSp mod">
        <pc:chgData name="Hoiem, Derek W" userId="08a2a5d7-ecbe-4300-b3e9-ea7b21108f06" providerId="ADAL" clId="{DD8173FC-4B79-434F-BEF3-3312F07E9124}" dt="2024-12-05T00:08:52.729" v="2275" actId="1076"/>
        <pc:sldMkLst>
          <pc:docMk/>
          <pc:sldMk cId="4221507835" sldId="1098"/>
        </pc:sldMkLst>
        <pc:spChg chg="mod">
          <ac:chgData name="Hoiem, Derek W" userId="08a2a5d7-ecbe-4300-b3e9-ea7b21108f06" providerId="ADAL" clId="{DD8173FC-4B79-434F-BEF3-3312F07E9124}" dt="2024-12-05T00:08:48.383" v="2272" actId="403"/>
          <ac:spMkLst>
            <pc:docMk/>
            <pc:sldMk cId="4221507835" sldId="1098"/>
            <ac:spMk id="3" creationId="{CC4B1E86-7FA5-F0CA-9E95-57F63A5F7FBF}"/>
          </ac:spMkLst>
        </pc:spChg>
        <pc:picChg chg="add mod">
          <ac:chgData name="Hoiem, Derek W" userId="08a2a5d7-ecbe-4300-b3e9-ea7b21108f06" providerId="ADAL" clId="{DD8173FC-4B79-434F-BEF3-3312F07E9124}" dt="2024-12-05T00:08:52.729" v="2275" actId="1076"/>
          <ac:picMkLst>
            <pc:docMk/>
            <pc:sldMk cId="4221507835" sldId="1098"/>
            <ac:picMk id="5" creationId="{7A2DB186-6DBD-0903-8B28-C14827F8436D}"/>
          </ac:picMkLst>
        </pc:picChg>
      </pc:sldChg>
      <pc:sldChg chg="addSp delSp modSp mod">
        <pc:chgData name="Hoiem, Derek W" userId="08a2a5d7-ecbe-4300-b3e9-ea7b21108f06" providerId="ADAL" clId="{DD8173FC-4B79-434F-BEF3-3312F07E9124}" dt="2024-12-04T02:06:03.368" v="10" actId="1076"/>
        <pc:sldMkLst>
          <pc:docMk/>
          <pc:sldMk cId="3412111130" sldId="1103"/>
        </pc:sldMkLst>
        <pc:picChg chg="del">
          <ac:chgData name="Hoiem, Derek W" userId="08a2a5d7-ecbe-4300-b3e9-ea7b21108f06" providerId="ADAL" clId="{DD8173FC-4B79-434F-BEF3-3312F07E9124}" dt="2024-12-04T02:05:27.826" v="2" actId="478"/>
          <ac:picMkLst>
            <pc:docMk/>
            <pc:sldMk cId="3412111130" sldId="1103"/>
            <ac:picMk id="4" creationId="{A84DB582-6390-D7F3-3408-35157CADFAFA}"/>
          </ac:picMkLst>
        </pc:picChg>
        <pc:picChg chg="del">
          <ac:chgData name="Hoiem, Derek W" userId="08a2a5d7-ecbe-4300-b3e9-ea7b21108f06" providerId="ADAL" clId="{DD8173FC-4B79-434F-BEF3-3312F07E9124}" dt="2024-12-04T02:05:27.226" v="1" actId="478"/>
          <ac:picMkLst>
            <pc:docMk/>
            <pc:sldMk cId="3412111130" sldId="1103"/>
            <ac:picMk id="5" creationId="{A262715B-C0B7-EC94-D893-7514AB03A942}"/>
          </ac:picMkLst>
        </pc:picChg>
        <pc:picChg chg="add del">
          <ac:chgData name="Hoiem, Derek W" userId="08a2a5d7-ecbe-4300-b3e9-ea7b21108f06" providerId="ADAL" clId="{DD8173FC-4B79-434F-BEF3-3312F07E9124}" dt="2024-12-04T02:05:41.314" v="4" actId="21"/>
          <ac:picMkLst>
            <pc:docMk/>
            <pc:sldMk cId="3412111130" sldId="1103"/>
            <ac:picMk id="8" creationId="{CE45C135-A0A9-03C3-92E5-E69FB8018725}"/>
          </ac:picMkLst>
        </pc:picChg>
        <pc:picChg chg="add mod modCrop">
          <ac:chgData name="Hoiem, Derek W" userId="08a2a5d7-ecbe-4300-b3e9-ea7b21108f06" providerId="ADAL" clId="{DD8173FC-4B79-434F-BEF3-3312F07E9124}" dt="2024-12-04T02:06:03.368" v="10" actId="1076"/>
          <ac:picMkLst>
            <pc:docMk/>
            <pc:sldMk cId="3412111130" sldId="1103"/>
            <ac:picMk id="9" creationId="{CE45C135-A0A9-03C3-92E5-E69FB8018725}"/>
          </ac:picMkLst>
        </pc:picChg>
      </pc:sldChg>
      <pc:sldChg chg="modSp mod">
        <pc:chgData name="Hoiem, Derek W" userId="08a2a5d7-ecbe-4300-b3e9-ea7b21108f06" providerId="ADAL" clId="{DD8173FC-4B79-434F-BEF3-3312F07E9124}" dt="2024-12-04T02:09:44.332" v="52" actId="1076"/>
        <pc:sldMkLst>
          <pc:docMk/>
          <pc:sldMk cId="1411100084" sldId="1104"/>
        </pc:sldMkLst>
        <pc:spChg chg="mod">
          <ac:chgData name="Hoiem, Derek W" userId="08a2a5d7-ecbe-4300-b3e9-ea7b21108f06" providerId="ADAL" clId="{DD8173FC-4B79-434F-BEF3-3312F07E9124}" dt="2024-12-04T02:09:44.332" v="52" actId="1076"/>
          <ac:spMkLst>
            <pc:docMk/>
            <pc:sldMk cId="1411100084" sldId="1104"/>
            <ac:spMk id="9" creationId="{13963FBA-806B-635D-363F-956A3D594082}"/>
          </ac:spMkLst>
        </pc:spChg>
      </pc:sldChg>
      <pc:sldChg chg="modSp new del mod">
        <pc:chgData name="Hoiem, Derek W" userId="08a2a5d7-ecbe-4300-b3e9-ea7b21108f06" providerId="ADAL" clId="{DD8173FC-4B79-434F-BEF3-3312F07E9124}" dt="2024-12-04T23:45:52.627" v="727" actId="47"/>
        <pc:sldMkLst>
          <pc:docMk/>
          <pc:sldMk cId="2716584958" sldId="1105"/>
        </pc:sldMkLst>
        <pc:spChg chg="mod">
          <ac:chgData name="Hoiem, Derek W" userId="08a2a5d7-ecbe-4300-b3e9-ea7b21108f06" providerId="ADAL" clId="{DD8173FC-4B79-434F-BEF3-3312F07E9124}" dt="2024-12-04T23:43:47.558" v="513" actId="20577"/>
          <ac:spMkLst>
            <pc:docMk/>
            <pc:sldMk cId="2716584958" sldId="1105"/>
            <ac:spMk id="2" creationId="{97FFED17-81CB-880F-38C6-9C727AB6C3F1}"/>
          </ac:spMkLst>
        </pc:spChg>
        <pc:spChg chg="mod">
          <ac:chgData name="Hoiem, Derek W" userId="08a2a5d7-ecbe-4300-b3e9-ea7b21108f06" providerId="ADAL" clId="{DD8173FC-4B79-434F-BEF3-3312F07E9124}" dt="2024-12-04T23:44:32.815" v="701" actId="20577"/>
          <ac:spMkLst>
            <pc:docMk/>
            <pc:sldMk cId="2716584958" sldId="1105"/>
            <ac:spMk id="3" creationId="{CDFA06A0-8F72-780E-3BF3-9592D42F62CB}"/>
          </ac:spMkLst>
        </pc:spChg>
      </pc:sldChg>
      <pc:sldChg chg="modSp new mod">
        <pc:chgData name="Hoiem, Derek W" userId="08a2a5d7-ecbe-4300-b3e9-ea7b21108f06" providerId="ADAL" clId="{DD8173FC-4B79-434F-BEF3-3312F07E9124}" dt="2024-12-05T00:05:58.920" v="2264" actId="20577"/>
        <pc:sldMkLst>
          <pc:docMk/>
          <pc:sldMk cId="3022540942" sldId="1105"/>
        </pc:sldMkLst>
        <pc:spChg chg="mod">
          <ac:chgData name="Hoiem, Derek W" userId="08a2a5d7-ecbe-4300-b3e9-ea7b21108f06" providerId="ADAL" clId="{DD8173FC-4B79-434F-BEF3-3312F07E9124}" dt="2024-12-04T23:51:26.384" v="868" actId="1076"/>
          <ac:spMkLst>
            <pc:docMk/>
            <pc:sldMk cId="3022540942" sldId="1105"/>
            <ac:spMk id="2" creationId="{5AB1212D-A229-E8A4-0EEE-3F3475C8D4AC}"/>
          </ac:spMkLst>
        </pc:spChg>
        <pc:spChg chg="mod">
          <ac:chgData name="Hoiem, Derek W" userId="08a2a5d7-ecbe-4300-b3e9-ea7b21108f06" providerId="ADAL" clId="{DD8173FC-4B79-434F-BEF3-3312F07E9124}" dt="2024-12-05T00:05:58.920" v="2264" actId="20577"/>
          <ac:spMkLst>
            <pc:docMk/>
            <pc:sldMk cId="3022540942" sldId="1105"/>
            <ac:spMk id="3" creationId="{8860105C-4008-04DB-E64A-8713879D8950}"/>
          </ac:spMkLst>
        </pc:spChg>
      </pc:sldChg>
      <pc:sldChg chg="add">
        <pc:chgData name="Hoiem, Derek W" userId="08a2a5d7-ecbe-4300-b3e9-ea7b21108f06" providerId="ADAL" clId="{DD8173FC-4B79-434F-BEF3-3312F07E9124}" dt="2024-12-05T00:25:41.936" v="3110"/>
        <pc:sldMkLst>
          <pc:docMk/>
          <pc:sldMk cId="2454602944" sldId="1106"/>
        </pc:sldMkLst>
      </pc:sldChg>
      <pc:sldChg chg="modSp add del mod">
        <pc:chgData name="Hoiem, Derek W" userId="08a2a5d7-ecbe-4300-b3e9-ea7b21108f06" providerId="ADAL" clId="{DD8173FC-4B79-434F-BEF3-3312F07E9124}" dt="2024-12-05T00:25:30.417" v="3109" actId="2696"/>
        <pc:sldMkLst>
          <pc:docMk/>
          <pc:sldMk cId="4204214754" sldId="1106"/>
        </pc:sldMkLst>
        <pc:spChg chg="mod">
          <ac:chgData name="Hoiem, Derek W" userId="08a2a5d7-ecbe-4300-b3e9-ea7b21108f06" providerId="ADAL" clId="{DD8173FC-4B79-434F-BEF3-3312F07E9124}" dt="2024-12-04T23:57:29.772" v="1400" actId="27636"/>
          <ac:spMkLst>
            <pc:docMk/>
            <pc:sldMk cId="4204214754" sldId="1106"/>
            <ac:spMk id="3" creationId="{96999445-2C85-8BF1-C989-9304D7C2F629}"/>
          </ac:spMkLst>
        </pc:spChg>
      </pc:sldChg>
      <pc:sldChg chg="addSp delSp modSp new mod ord modAnim">
        <pc:chgData name="Hoiem, Derek W" userId="08a2a5d7-ecbe-4300-b3e9-ea7b21108f06" providerId="ADAL" clId="{DD8173FC-4B79-434F-BEF3-3312F07E9124}" dt="2024-12-05T02:45:22.187" v="3608"/>
        <pc:sldMkLst>
          <pc:docMk/>
          <pc:sldMk cId="464059569" sldId="1107"/>
        </pc:sldMkLst>
        <pc:spChg chg="del">
          <ac:chgData name="Hoiem, Derek W" userId="08a2a5d7-ecbe-4300-b3e9-ea7b21108f06" providerId="ADAL" clId="{DD8173FC-4B79-434F-BEF3-3312F07E9124}" dt="2024-12-05T00:13:35.257" v="2516" actId="478"/>
          <ac:spMkLst>
            <pc:docMk/>
            <pc:sldMk cId="464059569" sldId="1107"/>
            <ac:spMk id="2" creationId="{3B911EA8-DB3C-1A54-4542-C78CF732CF3D}"/>
          </ac:spMkLst>
        </pc:spChg>
        <pc:spChg chg="del">
          <ac:chgData name="Hoiem, Derek W" userId="08a2a5d7-ecbe-4300-b3e9-ea7b21108f06" providerId="ADAL" clId="{DD8173FC-4B79-434F-BEF3-3312F07E9124}" dt="2024-12-05T00:09:10.408" v="2277" actId="478"/>
          <ac:spMkLst>
            <pc:docMk/>
            <pc:sldMk cId="464059569" sldId="1107"/>
            <ac:spMk id="3" creationId="{92F25856-982D-3890-81A2-95B50F2445FC}"/>
          </ac:spMkLst>
        </pc:spChg>
        <pc:spChg chg="add mod">
          <ac:chgData name="Hoiem, Derek W" userId="08a2a5d7-ecbe-4300-b3e9-ea7b21108f06" providerId="ADAL" clId="{DD8173FC-4B79-434F-BEF3-3312F07E9124}" dt="2024-12-05T00:24:38.073" v="3106" actId="1076"/>
          <ac:spMkLst>
            <pc:docMk/>
            <pc:sldMk cId="464059569" sldId="1107"/>
            <ac:spMk id="4" creationId="{923B9822-0ED2-3344-8D19-79A0620699B2}"/>
          </ac:spMkLst>
        </pc:spChg>
        <pc:spChg chg="add mod">
          <ac:chgData name="Hoiem, Derek W" userId="08a2a5d7-ecbe-4300-b3e9-ea7b21108f06" providerId="ADAL" clId="{DD8173FC-4B79-434F-BEF3-3312F07E9124}" dt="2024-12-05T02:20:37.830" v="3173" actId="207"/>
          <ac:spMkLst>
            <pc:docMk/>
            <pc:sldMk cId="464059569" sldId="1107"/>
            <ac:spMk id="5" creationId="{86CC4F6B-C0A0-CB41-334F-5C0874D53FD7}"/>
          </ac:spMkLst>
        </pc:spChg>
        <pc:spChg chg="add del mod">
          <ac:chgData name="Hoiem, Derek W" userId="08a2a5d7-ecbe-4300-b3e9-ea7b21108f06" providerId="ADAL" clId="{DD8173FC-4B79-434F-BEF3-3312F07E9124}" dt="2024-12-05T00:14:54.226" v="2566" actId="478"/>
          <ac:spMkLst>
            <pc:docMk/>
            <pc:sldMk cId="464059569" sldId="1107"/>
            <ac:spMk id="6" creationId="{7CC86C68-35A2-BDAE-15D3-5CF45AED60FE}"/>
          </ac:spMkLst>
        </pc:spChg>
        <pc:spChg chg="add mod">
          <ac:chgData name="Hoiem, Derek W" userId="08a2a5d7-ecbe-4300-b3e9-ea7b21108f06" providerId="ADAL" clId="{DD8173FC-4B79-434F-BEF3-3312F07E9124}" dt="2024-12-05T02:20:50.846" v="3175" actId="207"/>
          <ac:spMkLst>
            <pc:docMk/>
            <pc:sldMk cId="464059569" sldId="1107"/>
            <ac:spMk id="7" creationId="{7D28919B-5F2D-4669-1173-844BF6B416D9}"/>
          </ac:spMkLst>
        </pc:spChg>
        <pc:spChg chg="add mod">
          <ac:chgData name="Hoiem, Derek W" userId="08a2a5d7-ecbe-4300-b3e9-ea7b21108f06" providerId="ADAL" clId="{DD8173FC-4B79-434F-BEF3-3312F07E9124}" dt="2024-12-05T02:20:45.593" v="3174" actId="207"/>
          <ac:spMkLst>
            <pc:docMk/>
            <pc:sldMk cId="464059569" sldId="1107"/>
            <ac:spMk id="8" creationId="{9EC923EC-B5E0-C633-2594-6B193DC6FB12}"/>
          </ac:spMkLst>
        </pc:spChg>
        <pc:spChg chg="add mod">
          <ac:chgData name="Hoiem, Derek W" userId="08a2a5d7-ecbe-4300-b3e9-ea7b21108f06" providerId="ADAL" clId="{DD8173FC-4B79-434F-BEF3-3312F07E9124}" dt="2024-12-05T02:20:45.593" v="3174" actId="207"/>
          <ac:spMkLst>
            <pc:docMk/>
            <pc:sldMk cId="464059569" sldId="1107"/>
            <ac:spMk id="9" creationId="{0B9B2A39-9D58-A477-BE08-047099081E1F}"/>
          </ac:spMkLst>
        </pc:spChg>
        <pc:spChg chg="add mod">
          <ac:chgData name="Hoiem, Derek W" userId="08a2a5d7-ecbe-4300-b3e9-ea7b21108f06" providerId="ADAL" clId="{DD8173FC-4B79-434F-BEF3-3312F07E9124}" dt="2024-12-05T02:20:45.593" v="3174" actId="207"/>
          <ac:spMkLst>
            <pc:docMk/>
            <pc:sldMk cId="464059569" sldId="1107"/>
            <ac:spMk id="10" creationId="{D33A1997-D2F5-51D2-14AA-24D851F780DC}"/>
          </ac:spMkLst>
        </pc:spChg>
        <pc:spChg chg="add mod">
          <ac:chgData name="Hoiem, Derek W" userId="08a2a5d7-ecbe-4300-b3e9-ea7b21108f06" providerId="ADAL" clId="{DD8173FC-4B79-434F-BEF3-3312F07E9124}" dt="2024-12-05T02:16:42.076" v="3157" actId="207"/>
          <ac:spMkLst>
            <pc:docMk/>
            <pc:sldMk cId="464059569" sldId="1107"/>
            <ac:spMk id="11" creationId="{2CD7EB24-B8D7-288A-B5AC-31477A734264}"/>
          </ac:spMkLst>
        </pc:spChg>
        <pc:spChg chg="add mod">
          <ac:chgData name="Hoiem, Derek W" userId="08a2a5d7-ecbe-4300-b3e9-ea7b21108f06" providerId="ADAL" clId="{DD8173FC-4B79-434F-BEF3-3312F07E9124}" dt="2024-12-05T02:42:40.150" v="3535" actId="14100"/>
          <ac:spMkLst>
            <pc:docMk/>
            <pc:sldMk cId="464059569" sldId="1107"/>
            <ac:spMk id="12" creationId="{469E9F50-4A2A-2198-0C2E-2368CDC0B7E9}"/>
          </ac:spMkLst>
        </pc:spChg>
        <pc:spChg chg="add mod">
          <ac:chgData name="Hoiem, Derek W" userId="08a2a5d7-ecbe-4300-b3e9-ea7b21108f06" providerId="ADAL" clId="{DD8173FC-4B79-434F-BEF3-3312F07E9124}" dt="2024-12-05T02:20:45.593" v="3174" actId="207"/>
          <ac:spMkLst>
            <pc:docMk/>
            <pc:sldMk cId="464059569" sldId="1107"/>
            <ac:spMk id="13" creationId="{8DA2A25B-2368-D899-A82D-9F29DF3D3157}"/>
          </ac:spMkLst>
        </pc:spChg>
        <pc:spChg chg="add mod">
          <ac:chgData name="Hoiem, Derek W" userId="08a2a5d7-ecbe-4300-b3e9-ea7b21108f06" providerId="ADAL" clId="{DD8173FC-4B79-434F-BEF3-3312F07E9124}" dt="2024-12-05T02:16:42.076" v="3157" actId="207"/>
          <ac:spMkLst>
            <pc:docMk/>
            <pc:sldMk cId="464059569" sldId="1107"/>
            <ac:spMk id="14" creationId="{7B9838EC-25CD-820F-3A22-21F76D1F4D69}"/>
          </ac:spMkLst>
        </pc:spChg>
        <pc:spChg chg="add mod">
          <ac:chgData name="Hoiem, Derek W" userId="08a2a5d7-ecbe-4300-b3e9-ea7b21108f06" providerId="ADAL" clId="{DD8173FC-4B79-434F-BEF3-3312F07E9124}" dt="2024-12-05T02:20:37.830" v="3173" actId="207"/>
          <ac:spMkLst>
            <pc:docMk/>
            <pc:sldMk cId="464059569" sldId="1107"/>
            <ac:spMk id="15" creationId="{62CCCD9F-2DC6-A49B-7831-B6800348A927}"/>
          </ac:spMkLst>
        </pc:spChg>
        <pc:spChg chg="add del mod">
          <ac:chgData name="Hoiem, Derek W" userId="08a2a5d7-ecbe-4300-b3e9-ea7b21108f06" providerId="ADAL" clId="{DD8173FC-4B79-434F-BEF3-3312F07E9124}" dt="2024-12-05T00:16:46.636" v="2706" actId="478"/>
          <ac:spMkLst>
            <pc:docMk/>
            <pc:sldMk cId="464059569" sldId="1107"/>
            <ac:spMk id="16" creationId="{0D844E2A-113C-8190-B54D-3AA7C0F6A736}"/>
          </ac:spMkLst>
        </pc:spChg>
        <pc:spChg chg="add mod">
          <ac:chgData name="Hoiem, Derek W" userId="08a2a5d7-ecbe-4300-b3e9-ea7b21108f06" providerId="ADAL" clId="{DD8173FC-4B79-434F-BEF3-3312F07E9124}" dt="2024-12-05T02:20:37.830" v="3173" actId="207"/>
          <ac:spMkLst>
            <pc:docMk/>
            <pc:sldMk cId="464059569" sldId="1107"/>
            <ac:spMk id="17" creationId="{F986F8E7-35D8-8103-DFC5-2399BD8AD201}"/>
          </ac:spMkLst>
        </pc:spChg>
        <pc:spChg chg="add del mod">
          <ac:chgData name="Hoiem, Derek W" userId="08a2a5d7-ecbe-4300-b3e9-ea7b21108f06" providerId="ADAL" clId="{DD8173FC-4B79-434F-BEF3-3312F07E9124}" dt="2024-12-05T00:16:51.860" v="2707" actId="478"/>
          <ac:spMkLst>
            <pc:docMk/>
            <pc:sldMk cId="464059569" sldId="1107"/>
            <ac:spMk id="18" creationId="{5BCBF000-2BDF-A6CC-F179-2A3B7DD4C484}"/>
          </ac:spMkLst>
        </pc:spChg>
        <pc:spChg chg="add mod">
          <ac:chgData name="Hoiem, Derek W" userId="08a2a5d7-ecbe-4300-b3e9-ea7b21108f06" providerId="ADAL" clId="{DD8173FC-4B79-434F-BEF3-3312F07E9124}" dt="2024-12-05T02:20:37.830" v="3173" actId="207"/>
          <ac:spMkLst>
            <pc:docMk/>
            <pc:sldMk cId="464059569" sldId="1107"/>
            <ac:spMk id="19" creationId="{AAAFFA22-C214-72F4-6362-52C183423218}"/>
          </ac:spMkLst>
        </pc:spChg>
        <pc:spChg chg="add mod">
          <ac:chgData name="Hoiem, Derek W" userId="08a2a5d7-ecbe-4300-b3e9-ea7b21108f06" providerId="ADAL" clId="{DD8173FC-4B79-434F-BEF3-3312F07E9124}" dt="2024-12-05T02:17:13.350" v="3159" actId="207"/>
          <ac:spMkLst>
            <pc:docMk/>
            <pc:sldMk cId="464059569" sldId="1107"/>
            <ac:spMk id="20" creationId="{C95BCB01-28D6-510C-8029-63073B9AE323}"/>
          </ac:spMkLst>
        </pc:spChg>
        <pc:spChg chg="add mod">
          <ac:chgData name="Hoiem, Derek W" userId="08a2a5d7-ecbe-4300-b3e9-ea7b21108f06" providerId="ADAL" clId="{DD8173FC-4B79-434F-BEF3-3312F07E9124}" dt="2024-12-05T02:20:37.830" v="3173" actId="207"/>
          <ac:spMkLst>
            <pc:docMk/>
            <pc:sldMk cId="464059569" sldId="1107"/>
            <ac:spMk id="21" creationId="{FF0AC9CE-3CCB-5776-9A9B-9E566305939B}"/>
          </ac:spMkLst>
        </pc:spChg>
        <pc:spChg chg="add mod">
          <ac:chgData name="Hoiem, Derek W" userId="08a2a5d7-ecbe-4300-b3e9-ea7b21108f06" providerId="ADAL" clId="{DD8173FC-4B79-434F-BEF3-3312F07E9124}" dt="2024-12-05T02:20:37.830" v="3173" actId="207"/>
          <ac:spMkLst>
            <pc:docMk/>
            <pc:sldMk cId="464059569" sldId="1107"/>
            <ac:spMk id="22" creationId="{286EA36A-A66E-6178-9EEA-EDABA3705E8B}"/>
          </ac:spMkLst>
        </pc:spChg>
        <pc:spChg chg="add mod">
          <ac:chgData name="Hoiem, Derek W" userId="08a2a5d7-ecbe-4300-b3e9-ea7b21108f06" providerId="ADAL" clId="{DD8173FC-4B79-434F-BEF3-3312F07E9124}" dt="2024-12-05T02:20:37.830" v="3173" actId="207"/>
          <ac:spMkLst>
            <pc:docMk/>
            <pc:sldMk cId="464059569" sldId="1107"/>
            <ac:spMk id="23" creationId="{A1043857-4B31-7FB6-6E8D-5197B8290345}"/>
          </ac:spMkLst>
        </pc:spChg>
        <pc:spChg chg="add mod">
          <ac:chgData name="Hoiem, Derek W" userId="08a2a5d7-ecbe-4300-b3e9-ea7b21108f06" providerId="ADAL" clId="{DD8173FC-4B79-434F-BEF3-3312F07E9124}" dt="2024-12-05T02:17:40.341" v="3164" actId="207"/>
          <ac:spMkLst>
            <pc:docMk/>
            <pc:sldMk cId="464059569" sldId="1107"/>
            <ac:spMk id="24" creationId="{6BC4329B-A693-B254-24D7-206EAD3D093E}"/>
          </ac:spMkLst>
        </pc:spChg>
        <pc:spChg chg="add mod">
          <ac:chgData name="Hoiem, Derek W" userId="08a2a5d7-ecbe-4300-b3e9-ea7b21108f06" providerId="ADAL" clId="{DD8173FC-4B79-434F-BEF3-3312F07E9124}" dt="2024-12-05T02:17:13.350" v="3159" actId="207"/>
          <ac:spMkLst>
            <pc:docMk/>
            <pc:sldMk cId="464059569" sldId="1107"/>
            <ac:spMk id="25" creationId="{6B4254E8-0051-D9EE-DB61-1A708ABC0F0D}"/>
          </ac:spMkLst>
        </pc:spChg>
        <pc:spChg chg="add mod">
          <ac:chgData name="Hoiem, Derek W" userId="08a2a5d7-ecbe-4300-b3e9-ea7b21108f06" providerId="ADAL" clId="{DD8173FC-4B79-434F-BEF3-3312F07E9124}" dt="2024-12-05T02:17:13.350" v="3159" actId="207"/>
          <ac:spMkLst>
            <pc:docMk/>
            <pc:sldMk cId="464059569" sldId="1107"/>
            <ac:spMk id="26" creationId="{C6C13DC8-0B5E-4F6D-DA24-8618472BA319}"/>
          </ac:spMkLst>
        </pc:spChg>
        <pc:spChg chg="add mod">
          <ac:chgData name="Hoiem, Derek W" userId="08a2a5d7-ecbe-4300-b3e9-ea7b21108f06" providerId="ADAL" clId="{DD8173FC-4B79-434F-BEF3-3312F07E9124}" dt="2024-12-05T02:18:40.242" v="3169" actId="20577"/>
          <ac:spMkLst>
            <pc:docMk/>
            <pc:sldMk cId="464059569" sldId="1107"/>
            <ac:spMk id="27" creationId="{02BB0CA5-E397-54BE-65AE-FD91088CE654}"/>
          </ac:spMkLst>
        </pc:spChg>
        <pc:spChg chg="add del mod">
          <ac:chgData name="Hoiem, Derek W" userId="08a2a5d7-ecbe-4300-b3e9-ea7b21108f06" providerId="ADAL" clId="{DD8173FC-4B79-434F-BEF3-3312F07E9124}" dt="2024-12-05T02:43:12.918" v="3551" actId="478"/>
          <ac:spMkLst>
            <pc:docMk/>
            <pc:sldMk cId="464059569" sldId="1107"/>
            <ac:spMk id="101" creationId="{0CAAC85A-1CE2-AFEC-A2BA-E6CD452C779C}"/>
          </ac:spMkLst>
        </pc:spChg>
        <pc:spChg chg="add mod">
          <ac:chgData name="Hoiem, Derek W" userId="08a2a5d7-ecbe-4300-b3e9-ea7b21108f06" providerId="ADAL" clId="{DD8173FC-4B79-434F-BEF3-3312F07E9124}" dt="2024-12-05T02:44:31.615" v="3602" actId="14100"/>
          <ac:spMkLst>
            <pc:docMk/>
            <pc:sldMk cId="464059569" sldId="1107"/>
            <ac:spMk id="102" creationId="{88455B93-D1B0-84B8-0A98-01D336F915CA}"/>
          </ac:spMkLst>
        </pc:spChg>
        <pc:spChg chg="add mod">
          <ac:chgData name="Hoiem, Derek W" userId="08a2a5d7-ecbe-4300-b3e9-ea7b21108f06" providerId="ADAL" clId="{DD8173FC-4B79-434F-BEF3-3312F07E9124}" dt="2024-12-05T02:43:55.478" v="3581" actId="208"/>
          <ac:spMkLst>
            <pc:docMk/>
            <pc:sldMk cId="464059569" sldId="1107"/>
            <ac:spMk id="103" creationId="{407C88B7-9B9D-701A-71C7-BAA826D870AD}"/>
          </ac:spMkLst>
        </pc:spChg>
        <pc:spChg chg="add mod">
          <ac:chgData name="Hoiem, Derek W" userId="08a2a5d7-ecbe-4300-b3e9-ea7b21108f06" providerId="ADAL" clId="{DD8173FC-4B79-434F-BEF3-3312F07E9124}" dt="2024-12-05T02:44:23.526" v="3601" actId="207"/>
          <ac:spMkLst>
            <pc:docMk/>
            <pc:sldMk cId="464059569" sldId="1107"/>
            <ac:spMk id="104" creationId="{B652A1FB-90D4-2E24-05E6-E68A8D3640AC}"/>
          </ac:spMkLst>
        </pc:spChg>
        <pc:picChg chg="add del">
          <ac:chgData name="Hoiem, Derek W" userId="08a2a5d7-ecbe-4300-b3e9-ea7b21108f06" providerId="ADAL" clId="{DD8173FC-4B79-434F-BEF3-3312F07E9124}" dt="2024-12-05T02:11:01.574" v="3118" actId="21"/>
          <ac:picMkLst>
            <pc:docMk/>
            <pc:sldMk cId="464059569" sldId="1107"/>
            <ac:picMk id="82" creationId="{3240544D-F4E7-BBBF-E737-B9DCFCCF0BD7}"/>
          </ac:picMkLst>
        </pc:picChg>
        <pc:cxnChg chg="add mod">
          <ac:chgData name="Hoiem, Derek W" userId="08a2a5d7-ecbe-4300-b3e9-ea7b21108f06" providerId="ADAL" clId="{DD8173FC-4B79-434F-BEF3-3312F07E9124}" dt="2024-12-05T02:16:14.582" v="3155" actId="1582"/>
          <ac:cxnSpMkLst>
            <pc:docMk/>
            <pc:sldMk cId="464059569" sldId="1107"/>
            <ac:cxnSpMk id="29" creationId="{7000105C-4F9C-6FA3-04D0-A5A87C8A7503}"/>
          </ac:cxnSpMkLst>
        </pc:cxnChg>
        <pc:cxnChg chg="add mod">
          <ac:chgData name="Hoiem, Derek W" userId="08a2a5d7-ecbe-4300-b3e9-ea7b21108f06" providerId="ADAL" clId="{DD8173FC-4B79-434F-BEF3-3312F07E9124}" dt="2024-12-05T02:17:04.695" v="3158" actId="208"/>
          <ac:cxnSpMkLst>
            <pc:docMk/>
            <pc:sldMk cId="464059569" sldId="1107"/>
            <ac:cxnSpMk id="30" creationId="{7334CCEA-6142-DE40-E7EC-7DD664AAA1CC}"/>
          </ac:cxnSpMkLst>
        </pc:cxnChg>
        <pc:cxnChg chg="add mod">
          <ac:chgData name="Hoiem, Derek W" userId="08a2a5d7-ecbe-4300-b3e9-ea7b21108f06" providerId="ADAL" clId="{DD8173FC-4B79-434F-BEF3-3312F07E9124}" dt="2024-12-05T02:17:22.759" v="3160" actId="208"/>
          <ac:cxnSpMkLst>
            <pc:docMk/>
            <pc:sldMk cId="464059569" sldId="1107"/>
            <ac:cxnSpMk id="32" creationId="{B75E8009-6E08-5CD8-348B-EF6A3DD31B70}"/>
          </ac:cxnSpMkLst>
        </pc:cxnChg>
        <pc:cxnChg chg="add mod">
          <ac:chgData name="Hoiem, Derek W" userId="08a2a5d7-ecbe-4300-b3e9-ea7b21108f06" providerId="ADAL" clId="{DD8173FC-4B79-434F-BEF3-3312F07E9124}" dt="2024-12-05T02:21:11.425" v="3176" actId="14100"/>
          <ac:cxnSpMkLst>
            <pc:docMk/>
            <pc:sldMk cId="464059569" sldId="1107"/>
            <ac:cxnSpMk id="34" creationId="{9D342436-8FE2-8E08-09DC-415863EB7D42}"/>
          </ac:cxnSpMkLst>
        </pc:cxnChg>
        <pc:cxnChg chg="add mod">
          <ac:chgData name="Hoiem, Derek W" userId="08a2a5d7-ecbe-4300-b3e9-ea7b21108f06" providerId="ADAL" clId="{DD8173FC-4B79-434F-BEF3-3312F07E9124}" dt="2024-12-05T02:21:13.456" v="3177" actId="14100"/>
          <ac:cxnSpMkLst>
            <pc:docMk/>
            <pc:sldMk cId="464059569" sldId="1107"/>
            <ac:cxnSpMk id="36" creationId="{F29D61EA-259F-67F5-B486-94CD8D70CC36}"/>
          </ac:cxnSpMkLst>
        </pc:cxnChg>
        <pc:cxnChg chg="add mod">
          <ac:chgData name="Hoiem, Derek W" userId="08a2a5d7-ecbe-4300-b3e9-ea7b21108f06" providerId="ADAL" clId="{DD8173FC-4B79-434F-BEF3-3312F07E9124}" dt="2024-12-05T02:21:16.051" v="3178" actId="14100"/>
          <ac:cxnSpMkLst>
            <pc:docMk/>
            <pc:sldMk cId="464059569" sldId="1107"/>
            <ac:cxnSpMk id="40" creationId="{69ECF695-FB8A-0759-37D8-B34685D10689}"/>
          </ac:cxnSpMkLst>
        </pc:cxnChg>
        <pc:cxnChg chg="add mod">
          <ac:chgData name="Hoiem, Derek W" userId="08a2a5d7-ecbe-4300-b3e9-ea7b21108f06" providerId="ADAL" clId="{DD8173FC-4B79-434F-BEF3-3312F07E9124}" dt="2024-12-05T02:16:14.582" v="3155" actId="1582"/>
          <ac:cxnSpMkLst>
            <pc:docMk/>
            <pc:sldMk cId="464059569" sldId="1107"/>
            <ac:cxnSpMk id="42" creationId="{A38CEF2D-5D86-FF25-F77C-F847A2529040}"/>
          </ac:cxnSpMkLst>
        </pc:cxnChg>
        <pc:cxnChg chg="add mod">
          <ac:chgData name="Hoiem, Derek W" userId="08a2a5d7-ecbe-4300-b3e9-ea7b21108f06" providerId="ADAL" clId="{DD8173FC-4B79-434F-BEF3-3312F07E9124}" dt="2024-12-05T02:42:40.150" v="3535" actId="14100"/>
          <ac:cxnSpMkLst>
            <pc:docMk/>
            <pc:sldMk cId="464059569" sldId="1107"/>
            <ac:cxnSpMk id="44" creationId="{3A8DEF8C-FDF6-8E68-3E23-FACBA10E07EE}"/>
          </ac:cxnSpMkLst>
        </pc:cxnChg>
        <pc:cxnChg chg="add mod">
          <ac:chgData name="Hoiem, Derek W" userId="08a2a5d7-ecbe-4300-b3e9-ea7b21108f06" providerId="ADAL" clId="{DD8173FC-4B79-434F-BEF3-3312F07E9124}" dt="2024-12-05T02:16:14.582" v="3155" actId="1582"/>
          <ac:cxnSpMkLst>
            <pc:docMk/>
            <pc:sldMk cId="464059569" sldId="1107"/>
            <ac:cxnSpMk id="47" creationId="{DCFA0C6B-91EB-0752-D79A-A0B18C651845}"/>
          </ac:cxnSpMkLst>
        </pc:cxnChg>
        <pc:cxnChg chg="add mod">
          <ac:chgData name="Hoiem, Derek W" userId="08a2a5d7-ecbe-4300-b3e9-ea7b21108f06" providerId="ADAL" clId="{DD8173FC-4B79-434F-BEF3-3312F07E9124}" dt="2024-12-05T02:17:04.695" v="3158" actId="208"/>
          <ac:cxnSpMkLst>
            <pc:docMk/>
            <pc:sldMk cId="464059569" sldId="1107"/>
            <ac:cxnSpMk id="52" creationId="{E480F18A-5807-F89A-FBFC-6C05911218B7}"/>
          </ac:cxnSpMkLst>
        </pc:cxnChg>
        <pc:cxnChg chg="add mod">
          <ac:chgData name="Hoiem, Derek W" userId="08a2a5d7-ecbe-4300-b3e9-ea7b21108f06" providerId="ADAL" clId="{DD8173FC-4B79-434F-BEF3-3312F07E9124}" dt="2024-12-05T02:21:23.041" v="3179" actId="14100"/>
          <ac:cxnSpMkLst>
            <pc:docMk/>
            <pc:sldMk cId="464059569" sldId="1107"/>
            <ac:cxnSpMk id="54" creationId="{F6318A18-992D-1750-D406-F06AD0DFA310}"/>
          </ac:cxnSpMkLst>
        </pc:cxnChg>
        <pc:cxnChg chg="add mod">
          <ac:chgData name="Hoiem, Derek W" userId="08a2a5d7-ecbe-4300-b3e9-ea7b21108f06" providerId="ADAL" clId="{DD8173FC-4B79-434F-BEF3-3312F07E9124}" dt="2024-12-05T02:17:25.732" v="3161" actId="208"/>
          <ac:cxnSpMkLst>
            <pc:docMk/>
            <pc:sldMk cId="464059569" sldId="1107"/>
            <ac:cxnSpMk id="57" creationId="{894DED6D-F853-ADB8-AD1C-E0807A6AD653}"/>
          </ac:cxnSpMkLst>
        </pc:cxnChg>
        <pc:cxnChg chg="add mod">
          <ac:chgData name="Hoiem, Derek W" userId="08a2a5d7-ecbe-4300-b3e9-ea7b21108f06" providerId="ADAL" clId="{DD8173FC-4B79-434F-BEF3-3312F07E9124}" dt="2024-12-05T02:17:04.695" v="3158" actId="208"/>
          <ac:cxnSpMkLst>
            <pc:docMk/>
            <pc:sldMk cId="464059569" sldId="1107"/>
            <ac:cxnSpMk id="63" creationId="{F43CE9A6-CA38-F7B7-77DE-E53433DC5CD6}"/>
          </ac:cxnSpMkLst>
        </pc:cxnChg>
        <pc:cxnChg chg="add mod">
          <ac:chgData name="Hoiem, Derek W" userId="08a2a5d7-ecbe-4300-b3e9-ea7b21108f06" providerId="ADAL" clId="{DD8173FC-4B79-434F-BEF3-3312F07E9124}" dt="2024-12-05T02:17:04.695" v="3158" actId="208"/>
          <ac:cxnSpMkLst>
            <pc:docMk/>
            <pc:sldMk cId="464059569" sldId="1107"/>
            <ac:cxnSpMk id="64" creationId="{F8E23D1A-1F61-A234-4C3E-FD7D62241EDB}"/>
          </ac:cxnSpMkLst>
        </pc:cxnChg>
        <pc:cxnChg chg="add mod">
          <ac:chgData name="Hoiem, Derek W" userId="08a2a5d7-ecbe-4300-b3e9-ea7b21108f06" providerId="ADAL" clId="{DD8173FC-4B79-434F-BEF3-3312F07E9124}" dt="2024-12-05T02:17:04.695" v="3158" actId="208"/>
          <ac:cxnSpMkLst>
            <pc:docMk/>
            <pc:sldMk cId="464059569" sldId="1107"/>
            <ac:cxnSpMk id="66" creationId="{8CBEEB8E-B2E8-5BCE-72F5-344B9A8C2E58}"/>
          </ac:cxnSpMkLst>
        </pc:cxnChg>
        <pc:cxnChg chg="add mod">
          <ac:chgData name="Hoiem, Derek W" userId="08a2a5d7-ecbe-4300-b3e9-ea7b21108f06" providerId="ADAL" clId="{DD8173FC-4B79-434F-BEF3-3312F07E9124}" dt="2024-12-05T02:17:04.695" v="3158" actId="208"/>
          <ac:cxnSpMkLst>
            <pc:docMk/>
            <pc:sldMk cId="464059569" sldId="1107"/>
            <ac:cxnSpMk id="69" creationId="{1F3AF494-4590-BC0B-67BC-96ED1D238444}"/>
          </ac:cxnSpMkLst>
        </pc:cxnChg>
        <pc:cxnChg chg="add mod">
          <ac:chgData name="Hoiem, Derek W" userId="08a2a5d7-ecbe-4300-b3e9-ea7b21108f06" providerId="ADAL" clId="{DD8173FC-4B79-434F-BEF3-3312F07E9124}" dt="2024-12-05T02:17:04.695" v="3158" actId="208"/>
          <ac:cxnSpMkLst>
            <pc:docMk/>
            <pc:sldMk cId="464059569" sldId="1107"/>
            <ac:cxnSpMk id="72" creationId="{C1216131-1EA1-EECF-EA10-89959D27ECC0}"/>
          </ac:cxnSpMkLst>
        </pc:cxnChg>
        <pc:cxnChg chg="add mod">
          <ac:chgData name="Hoiem, Derek W" userId="08a2a5d7-ecbe-4300-b3e9-ea7b21108f06" providerId="ADAL" clId="{DD8173FC-4B79-434F-BEF3-3312F07E9124}" dt="2024-12-05T02:17:04.695" v="3158" actId="208"/>
          <ac:cxnSpMkLst>
            <pc:docMk/>
            <pc:sldMk cId="464059569" sldId="1107"/>
            <ac:cxnSpMk id="74" creationId="{099377E6-4677-304A-C793-9DD7DFB843AC}"/>
          </ac:cxnSpMkLst>
        </pc:cxnChg>
        <pc:cxnChg chg="add mod">
          <ac:chgData name="Hoiem, Derek W" userId="08a2a5d7-ecbe-4300-b3e9-ea7b21108f06" providerId="ADAL" clId="{DD8173FC-4B79-434F-BEF3-3312F07E9124}" dt="2024-12-05T02:17:04.695" v="3158" actId="208"/>
          <ac:cxnSpMkLst>
            <pc:docMk/>
            <pc:sldMk cId="464059569" sldId="1107"/>
            <ac:cxnSpMk id="76" creationId="{37944B4D-F64D-6B97-05EC-1E206B050420}"/>
          </ac:cxnSpMkLst>
        </pc:cxnChg>
        <pc:cxnChg chg="add mod">
          <ac:chgData name="Hoiem, Derek W" userId="08a2a5d7-ecbe-4300-b3e9-ea7b21108f06" providerId="ADAL" clId="{DD8173FC-4B79-434F-BEF3-3312F07E9124}" dt="2024-12-05T02:17:04.695" v="3158" actId="208"/>
          <ac:cxnSpMkLst>
            <pc:docMk/>
            <pc:sldMk cId="464059569" sldId="1107"/>
            <ac:cxnSpMk id="78" creationId="{353B94E6-E2BF-13F6-D142-88B1E5256267}"/>
          </ac:cxnSpMkLst>
        </pc:cxnChg>
      </pc:sldChg>
      <pc:sldChg chg="modSp add mod">
        <pc:chgData name="Hoiem, Derek W" userId="08a2a5d7-ecbe-4300-b3e9-ea7b21108f06" providerId="ADAL" clId="{DD8173FC-4B79-434F-BEF3-3312F07E9124}" dt="2024-12-05T00:25:57.015" v="3113" actId="27636"/>
        <pc:sldMkLst>
          <pc:docMk/>
          <pc:sldMk cId="1045713361" sldId="1108"/>
        </pc:sldMkLst>
        <pc:spChg chg="mod">
          <ac:chgData name="Hoiem, Derek W" userId="08a2a5d7-ecbe-4300-b3e9-ea7b21108f06" providerId="ADAL" clId="{DD8173FC-4B79-434F-BEF3-3312F07E9124}" dt="2024-12-05T00:25:57.015" v="3113" actId="27636"/>
          <ac:spMkLst>
            <pc:docMk/>
            <pc:sldMk cId="1045713361" sldId="1108"/>
            <ac:spMk id="3" creationId="{2D19E4F1-2890-644A-C635-4A9578CDF1D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6379A4-E3D8-4BFF-B335-84A42BDB90BB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B94B3A-2FE2-4C1A-8A43-CDED18E15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38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a great summer!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3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CDB59-9847-4CB0-83F0-A7D794EE9A4F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F8B48-BF4E-49AE-9E1F-7170C40F4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6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3B33F-6BFD-4001-B747-0DC3428FE28C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2E6C-4FFF-4E1B-AD2B-11442CEE8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2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6FFEC-4831-46C6-A327-7BAF7D94ADE6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9E7E0-0D14-44D8-9313-41CECFC16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59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516E0-6A50-4836-B4F5-3524719C157E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6343F-BABC-41F6-9B0C-D812C1D8C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1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29210-9692-4612-B68C-365DB2DCEB60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94632-D59F-418A-A674-10C96B10F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4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28997-0822-40EB-BD32-4D63A7ECDE75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66A0E-5411-46C2-B90D-692530250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2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55DC6-C35C-4D7B-945F-1FFE93FDF03C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2B30-C64E-44CD-9B62-28AA39DB0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5BE7-A753-49C8-8F67-2864F2426999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BE5C1-B568-4119-8891-941DF9CD8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5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B695D-2A2C-4639-A181-438653FF3B45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D524-F789-4380-A657-4CB0BC42E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9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A1EB5-3BBD-4BFE-B3FA-132A5A21529B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5C7D-ADCC-4C79-98CF-A8133849A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1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B394C-40CA-49C5-92BA-47991F4D25CF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A59F-F3EF-4649-A68C-8619606AB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9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C265AF-F096-4C65-BDFD-F4EDA2A4BE8F}" type="datetimeFigureOut">
              <a:rPr lang="en-US"/>
              <a:pPr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120C53-826E-4EE9-BE67-E92EA16E1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inyurl.com/441-L26-fa24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xCTy8QWd1U&amp;t=13s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go.illinois.edu/ices-online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BB6E60-C6B2-31FA-26E8-8D2A15549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68EB073-27D4-42DD-B533-EFFE0B20B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803871" y="0"/>
            <a:ext cx="638812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45DDD-8324-900B-8799-D5C4C5621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0400" y="533400"/>
            <a:ext cx="4806184" cy="363737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6000" dirty="0">
                <a:solidFill>
                  <a:schemeClr val="bg1"/>
                </a:solidFill>
              </a:rPr>
              <a:t>Conclusion</a:t>
            </a:r>
            <a:br>
              <a:rPr lang="en-US" sz="6000" dirty="0">
                <a:solidFill>
                  <a:schemeClr val="bg1"/>
                </a:solidFill>
              </a:rPr>
            </a:b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A543550-73A7-C84B-01CD-F58047D20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0400" y="4309202"/>
            <a:ext cx="4806184" cy="180203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l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</a:rPr>
              <a:t>Applied Machine Learning</a:t>
            </a:r>
          </a:p>
          <a:p>
            <a:pPr algn="l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chemeClr val="bg1"/>
                </a:solidFill>
              </a:rPr>
              <a:t>CS 441</a:t>
            </a:r>
          </a:p>
          <a:p>
            <a:pPr algn="l" eaLnBrk="1" hangingPunct="1">
              <a:lnSpc>
                <a:spcPct val="90000"/>
              </a:lnSpc>
              <a:spcBef>
                <a:spcPts val="1000"/>
              </a:spcBef>
            </a:pP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Derek Hoiem</a:t>
            </a:r>
          </a:p>
        </p:txBody>
      </p:sp>
    </p:spTree>
    <p:extLst>
      <p:ext uri="{BB962C8B-B14F-4D97-AF65-F5344CB8AC3E}">
        <p14:creationId xmlns:p14="http://schemas.microsoft.com/office/powerpoint/2010/main" val="2370299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4E503-61C9-4EF2-16C7-068A255A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B019C-0D83-2187-A6A7-C6CC79559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PCA is used to compress a vector into fewer values in a way that can be decompressed with minimal mean squared difference</a:t>
            </a:r>
          </a:p>
          <a:p>
            <a:endParaRPr lang="en-US" dirty="0"/>
          </a:p>
          <a:p>
            <a:r>
              <a:rPr lang="en-US" dirty="0"/>
              <a:t>Clustering reveals common modes of data</a:t>
            </a:r>
          </a:p>
          <a:p>
            <a:pPr lvl="1"/>
            <a:r>
              <a:rPr lang="en-US" dirty="0"/>
              <a:t>K-means is an essential algorithm</a:t>
            </a:r>
          </a:p>
          <a:p>
            <a:pPr lvl="1"/>
            <a:endParaRPr lang="en-US" dirty="0"/>
          </a:p>
          <a:p>
            <a:r>
              <a:rPr lang="en-US" dirty="0"/>
              <a:t>Search for similar data items is an important application and is the computational foundation for clustering</a:t>
            </a:r>
          </a:p>
          <a:p>
            <a:pPr lvl="1"/>
            <a:r>
              <a:rPr lang="en-US" dirty="0"/>
              <a:t>FAISS is a very useful library for efficient search</a:t>
            </a:r>
          </a:p>
          <a:p>
            <a:pPr lvl="1"/>
            <a:r>
              <a:rPr lang="en-US" dirty="0"/>
              <a:t>Approximate search, e.g. trees and LSH, are needed when speed is a priority</a:t>
            </a:r>
          </a:p>
          <a:p>
            <a:pPr lvl="1"/>
            <a:r>
              <a:rPr lang="en-US" dirty="0"/>
              <a:t>Representation learning (e.g. with deep networks) is needed to make similarity meaningful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346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B1DC4-5F13-8E0A-1667-AF60F5285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all about 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26E56-EAA3-FB3C-8075-4490FB759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architectures and computational techniques get all the attention, but there are often many reasonable choices that perform similarly</a:t>
            </a:r>
          </a:p>
          <a:p>
            <a:endParaRPr lang="en-US" dirty="0"/>
          </a:p>
          <a:p>
            <a:r>
              <a:rPr lang="en-US" dirty="0"/>
              <a:t>To get best performance, data requires more thought and effort than algorithms</a:t>
            </a:r>
          </a:p>
          <a:p>
            <a:endParaRPr lang="en-US" dirty="0"/>
          </a:p>
          <a:p>
            <a:r>
              <a:rPr lang="en-US" dirty="0"/>
              <a:t>Need creative ways to get freely supervised data, as well as careful curation of evaluation sets</a:t>
            </a:r>
          </a:p>
        </p:txBody>
      </p:sp>
    </p:spTree>
    <p:extLst>
      <p:ext uri="{BB962C8B-B14F-4D97-AF65-F5344CB8AC3E}">
        <p14:creationId xmlns:p14="http://schemas.microsoft.com/office/powerpoint/2010/main" val="3929367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4FE3D-BEAB-C151-D984-D5069411E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machine learning applications is easier and more effective than ever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C6FF3-5539-5CC5-0B1E-9601063F5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Great libraries like </a:t>
            </a:r>
            <a:r>
              <a:rPr lang="en-US" dirty="0" err="1"/>
              <a:t>sklearn</a:t>
            </a:r>
            <a:r>
              <a:rPr lang="en-US" dirty="0"/>
              <a:t> and </a:t>
            </a:r>
            <a:r>
              <a:rPr lang="en-US" dirty="0" err="1"/>
              <a:t>pytorch</a:t>
            </a:r>
            <a:endParaRPr lang="en-US" dirty="0"/>
          </a:p>
          <a:p>
            <a:endParaRPr lang="en-US" dirty="0"/>
          </a:p>
          <a:p>
            <a:r>
              <a:rPr lang="en-US" dirty="0"/>
              <a:t>Great models like CLIP, GPT, BERT</a:t>
            </a:r>
          </a:p>
          <a:p>
            <a:endParaRPr lang="en-US" dirty="0"/>
          </a:p>
          <a:p>
            <a:r>
              <a:rPr lang="en-US" dirty="0"/>
              <a:t>Leverage existing models whenever possible to minimize development cost</a:t>
            </a:r>
          </a:p>
        </p:txBody>
      </p:sp>
    </p:spTree>
    <p:extLst>
      <p:ext uri="{BB962C8B-B14F-4D97-AF65-F5344CB8AC3E}">
        <p14:creationId xmlns:p14="http://schemas.microsoft.com/office/powerpoint/2010/main" val="393734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3B9822-0ED2-3344-8D19-79A0620699B2}"/>
              </a:ext>
            </a:extLst>
          </p:cNvPr>
          <p:cNvSpPr txBox="1"/>
          <p:nvPr/>
        </p:nvSpPr>
        <p:spPr>
          <a:xfrm>
            <a:off x="367432" y="3088141"/>
            <a:ext cx="1371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What are you trying to do?</a:t>
            </a:r>
          </a:p>
          <a:p>
            <a:endParaRPr lang="en-US" b="1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CC4F6B-C0A0-CB41-334F-5C0874D53FD7}"/>
              </a:ext>
            </a:extLst>
          </p:cNvPr>
          <p:cNvSpPr txBox="1"/>
          <p:nvPr/>
        </p:nvSpPr>
        <p:spPr>
          <a:xfrm>
            <a:off x="2590801" y="3726058"/>
            <a:ext cx="1371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Classify / Regress</a:t>
            </a:r>
          </a:p>
          <a:p>
            <a:endParaRPr lang="en-US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28919B-5F2D-4669-1173-844BF6B416D9}"/>
              </a:ext>
            </a:extLst>
          </p:cNvPr>
          <p:cNvSpPr txBox="1"/>
          <p:nvPr/>
        </p:nvSpPr>
        <p:spPr>
          <a:xfrm>
            <a:off x="2590800" y="6184529"/>
            <a:ext cx="137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Generate</a:t>
            </a:r>
          </a:p>
          <a:p>
            <a:endParaRPr lang="en-US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C923EC-B5E0-C633-2594-6B193DC6FB12}"/>
              </a:ext>
            </a:extLst>
          </p:cNvPr>
          <p:cNvSpPr txBox="1"/>
          <p:nvPr/>
        </p:nvSpPr>
        <p:spPr>
          <a:xfrm>
            <a:off x="2590800" y="1352467"/>
            <a:ext cx="137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Explore</a:t>
            </a:r>
          </a:p>
          <a:p>
            <a:endParaRPr lang="en-US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9B2A39-9D58-A477-BE08-047099081E1F}"/>
              </a:ext>
            </a:extLst>
          </p:cNvPr>
          <p:cNvSpPr txBox="1"/>
          <p:nvPr/>
        </p:nvSpPr>
        <p:spPr>
          <a:xfrm>
            <a:off x="4735881" y="381000"/>
            <a:ext cx="137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Visualize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A1997-D2F5-51D2-14AA-24D851F780DC}"/>
              </a:ext>
            </a:extLst>
          </p:cNvPr>
          <p:cNvSpPr txBox="1"/>
          <p:nvPr/>
        </p:nvSpPr>
        <p:spPr>
          <a:xfrm>
            <a:off x="4735881" y="1318020"/>
            <a:ext cx="137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Cluster</a:t>
            </a:r>
          </a:p>
          <a:p>
            <a:endParaRPr lang="en-US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D7EB24-B8D7-288A-B5AC-31477A734264}"/>
              </a:ext>
            </a:extLst>
          </p:cNvPr>
          <p:cNvSpPr txBox="1"/>
          <p:nvPr/>
        </p:nvSpPr>
        <p:spPr>
          <a:xfrm>
            <a:off x="6874699" y="75949"/>
            <a:ext cx="1371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UMAP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TSNE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PCA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9E9F50-4A2A-2198-0C2E-2368CDC0B7E9}"/>
              </a:ext>
            </a:extLst>
          </p:cNvPr>
          <p:cNvSpPr txBox="1"/>
          <p:nvPr/>
        </p:nvSpPr>
        <p:spPr>
          <a:xfrm>
            <a:off x="6853822" y="1053693"/>
            <a:ext cx="1804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Kmeans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EM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Agglomerative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A2A25B-2368-D899-A82D-9F29DF3D3157}"/>
              </a:ext>
            </a:extLst>
          </p:cNvPr>
          <p:cNvSpPr txBox="1"/>
          <p:nvPr/>
        </p:nvSpPr>
        <p:spPr>
          <a:xfrm>
            <a:off x="4735881" y="2330211"/>
            <a:ext cx="137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Search</a:t>
            </a:r>
          </a:p>
          <a:p>
            <a:endParaRPr lang="en-US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9838EC-25CD-820F-3A22-21F76D1F4D69}"/>
              </a:ext>
            </a:extLst>
          </p:cNvPr>
          <p:cNvSpPr txBox="1"/>
          <p:nvPr/>
        </p:nvSpPr>
        <p:spPr>
          <a:xfrm>
            <a:off x="6852778" y="2075712"/>
            <a:ext cx="2003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Brute Force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LSH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HNSW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CCCD9F-2DC6-A49B-7831-B6800348A927}"/>
              </a:ext>
            </a:extLst>
          </p:cNvPr>
          <p:cNvSpPr txBox="1"/>
          <p:nvPr/>
        </p:nvSpPr>
        <p:spPr>
          <a:xfrm>
            <a:off x="4735882" y="3407079"/>
            <a:ext cx="1371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Structured (image, text, audio)</a:t>
            </a:r>
          </a:p>
          <a:p>
            <a:endParaRPr lang="en-US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86F8E7-35D8-8103-DFC5-2399BD8AD201}"/>
              </a:ext>
            </a:extLst>
          </p:cNvPr>
          <p:cNvSpPr txBox="1"/>
          <p:nvPr/>
        </p:nvSpPr>
        <p:spPr>
          <a:xfrm>
            <a:off x="4724397" y="4724151"/>
            <a:ext cx="137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Tabular</a:t>
            </a:r>
          </a:p>
          <a:p>
            <a:endParaRPr lang="en-US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AFFA22-C214-72F4-6362-52C183423218}"/>
              </a:ext>
            </a:extLst>
          </p:cNvPr>
          <p:cNvSpPr txBox="1"/>
          <p:nvPr/>
        </p:nvSpPr>
        <p:spPr>
          <a:xfrm>
            <a:off x="7199852" y="4187723"/>
            <a:ext cx="137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More Data</a:t>
            </a:r>
          </a:p>
          <a:p>
            <a:endParaRPr lang="en-US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5BCB01-28D6-510C-8029-63073B9AE323}"/>
              </a:ext>
            </a:extLst>
          </p:cNvPr>
          <p:cNvSpPr txBox="1"/>
          <p:nvPr/>
        </p:nvSpPr>
        <p:spPr>
          <a:xfrm>
            <a:off x="9601198" y="2899757"/>
            <a:ext cx="2689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Pretrained network + linear, in-context, nearest-neighbor</a:t>
            </a:r>
          </a:p>
          <a:p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0AC9CE-3CCB-5776-9A9B-9E566305939B}"/>
              </a:ext>
            </a:extLst>
          </p:cNvPr>
          <p:cNvSpPr txBox="1"/>
          <p:nvPr/>
        </p:nvSpPr>
        <p:spPr>
          <a:xfrm>
            <a:off x="7199852" y="3473163"/>
            <a:ext cx="137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Little Data</a:t>
            </a:r>
          </a:p>
          <a:p>
            <a:endParaRPr lang="en-US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6EA36A-A66E-6178-9EEA-EDABA3705E8B}"/>
              </a:ext>
            </a:extLst>
          </p:cNvPr>
          <p:cNvSpPr txBox="1"/>
          <p:nvPr/>
        </p:nvSpPr>
        <p:spPr>
          <a:xfrm>
            <a:off x="7231167" y="5947848"/>
            <a:ext cx="1555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More Data, higher accuracy</a:t>
            </a:r>
          </a:p>
          <a:p>
            <a:endParaRPr lang="en-US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043857-4B31-7FB6-6E8D-5197B8290345}"/>
              </a:ext>
            </a:extLst>
          </p:cNvPr>
          <p:cNvSpPr txBox="1"/>
          <p:nvPr/>
        </p:nvSpPr>
        <p:spPr>
          <a:xfrm>
            <a:off x="7199852" y="4902283"/>
            <a:ext cx="1587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Little Data, more interpretable</a:t>
            </a:r>
          </a:p>
          <a:p>
            <a:endParaRPr lang="en-US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C4329B-A693-B254-24D7-206EAD3D093E}"/>
              </a:ext>
            </a:extLst>
          </p:cNvPr>
          <p:cNvSpPr txBox="1"/>
          <p:nvPr/>
        </p:nvSpPr>
        <p:spPr>
          <a:xfrm>
            <a:off x="4217217" y="6022735"/>
            <a:ext cx="3252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Deep Generative Model (GAN, Diffusion, LLM)</a:t>
            </a:r>
          </a:p>
          <a:p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4254E8-0051-D9EE-DB61-1A708ABC0F0D}"/>
              </a:ext>
            </a:extLst>
          </p:cNvPr>
          <p:cNvSpPr txBox="1"/>
          <p:nvPr/>
        </p:nvSpPr>
        <p:spPr>
          <a:xfrm>
            <a:off x="9601198" y="4103658"/>
            <a:ext cx="2689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Pretrained network + fine-tune, RAG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C13DC8-0B5E-4F6D-DA24-8618472BA319}"/>
              </a:ext>
            </a:extLst>
          </p:cNvPr>
          <p:cNvSpPr txBox="1"/>
          <p:nvPr/>
        </p:nvSpPr>
        <p:spPr>
          <a:xfrm>
            <a:off x="9595460" y="4902283"/>
            <a:ext cx="2689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Linear model (regressor, SVM, logistic regressor)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BB0CA5-E397-54BE-65AE-FD91088CE654}"/>
              </a:ext>
            </a:extLst>
          </p:cNvPr>
          <p:cNvSpPr txBox="1"/>
          <p:nvPr/>
        </p:nvSpPr>
        <p:spPr>
          <a:xfrm>
            <a:off x="9595460" y="5957968"/>
            <a:ext cx="2689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Random forest, boosting, MLP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000105C-4F9C-6FA3-04D0-A5A87C8A7503}"/>
              </a:ext>
            </a:extLst>
          </p:cNvPr>
          <p:cNvCxnSpPr>
            <a:cxnSpLocks/>
          </p:cNvCxnSpPr>
          <p:nvPr/>
        </p:nvCxnSpPr>
        <p:spPr>
          <a:xfrm flipV="1">
            <a:off x="1680055" y="1575270"/>
            <a:ext cx="910745" cy="15128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334CCEA-6142-DE40-E7EC-7DD664AAA1CC}"/>
              </a:ext>
            </a:extLst>
          </p:cNvPr>
          <p:cNvCxnSpPr>
            <a:cxnSpLocks/>
          </p:cNvCxnSpPr>
          <p:nvPr/>
        </p:nvCxnSpPr>
        <p:spPr>
          <a:xfrm>
            <a:off x="1721285" y="3407079"/>
            <a:ext cx="791228" cy="49107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75E8009-6E08-5CD8-348B-EF6A3DD31B70}"/>
              </a:ext>
            </a:extLst>
          </p:cNvPr>
          <p:cNvCxnSpPr>
            <a:cxnSpLocks/>
          </p:cNvCxnSpPr>
          <p:nvPr/>
        </p:nvCxnSpPr>
        <p:spPr>
          <a:xfrm>
            <a:off x="1727549" y="3726057"/>
            <a:ext cx="931102" cy="2458471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D342436-8FE2-8E08-09DC-415863EB7D42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3717358" y="565666"/>
            <a:ext cx="1018523" cy="8106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29D61EA-259F-67F5-B486-94CD8D70CC36}"/>
              </a:ext>
            </a:extLst>
          </p:cNvPr>
          <p:cNvCxnSpPr>
            <a:cxnSpLocks/>
          </p:cNvCxnSpPr>
          <p:nvPr/>
        </p:nvCxnSpPr>
        <p:spPr>
          <a:xfrm>
            <a:off x="3669604" y="1473966"/>
            <a:ext cx="1060014" cy="343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9ECF695-FB8A-0759-37D8-B34685D10689}"/>
              </a:ext>
            </a:extLst>
          </p:cNvPr>
          <p:cNvCxnSpPr>
            <a:cxnSpLocks/>
          </p:cNvCxnSpPr>
          <p:nvPr/>
        </p:nvCxnSpPr>
        <p:spPr>
          <a:xfrm>
            <a:off x="3646119" y="1688067"/>
            <a:ext cx="1083499" cy="9078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38CEF2D-5D86-FF25-F77C-F847A2529040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5791200" y="537614"/>
            <a:ext cx="108349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A8DEF8C-FDF6-8E68-3E23-FACBA10E07EE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5644017" y="1515358"/>
            <a:ext cx="120980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CFA0C6B-91EB-0752-D79A-A0B18C651845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791200" y="2537377"/>
            <a:ext cx="1061578" cy="215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480F18A-5807-F89A-FBFC-6C05911218B7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3717358" y="3971928"/>
            <a:ext cx="1018524" cy="3531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6318A18-992D-1750-D406-F06AD0DFA310}"/>
              </a:ext>
            </a:extLst>
          </p:cNvPr>
          <p:cNvCxnSpPr>
            <a:cxnSpLocks/>
          </p:cNvCxnSpPr>
          <p:nvPr/>
        </p:nvCxnSpPr>
        <p:spPr>
          <a:xfrm>
            <a:off x="3804777" y="4119494"/>
            <a:ext cx="924841" cy="77033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94DED6D-F853-ADB8-AD1C-E0807A6AD653}"/>
              </a:ext>
            </a:extLst>
          </p:cNvPr>
          <p:cNvCxnSpPr>
            <a:cxnSpLocks/>
          </p:cNvCxnSpPr>
          <p:nvPr/>
        </p:nvCxnSpPr>
        <p:spPr>
          <a:xfrm>
            <a:off x="3717358" y="6373284"/>
            <a:ext cx="405859" cy="3364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43CE9A6-CA38-F7B7-77DE-E53433DC5CD6}"/>
              </a:ext>
            </a:extLst>
          </p:cNvPr>
          <p:cNvCxnSpPr>
            <a:cxnSpLocks/>
          </p:cNvCxnSpPr>
          <p:nvPr/>
        </p:nvCxnSpPr>
        <p:spPr>
          <a:xfrm>
            <a:off x="6084518" y="3648684"/>
            <a:ext cx="1018524" cy="3531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8E23D1A-1F61-A234-4C3E-FD7D62241EDB}"/>
              </a:ext>
            </a:extLst>
          </p:cNvPr>
          <p:cNvCxnSpPr>
            <a:cxnSpLocks/>
          </p:cNvCxnSpPr>
          <p:nvPr/>
        </p:nvCxnSpPr>
        <p:spPr>
          <a:xfrm>
            <a:off x="6084518" y="3813118"/>
            <a:ext cx="1052710" cy="54302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CBEEB8E-B2E8-5BCE-72F5-344B9A8C2E58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5612438" y="4947417"/>
            <a:ext cx="1587414" cy="55503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F3AF494-4590-BC0B-67BC-96ED1D238444}"/>
              </a:ext>
            </a:extLst>
          </p:cNvPr>
          <p:cNvCxnSpPr>
            <a:cxnSpLocks/>
          </p:cNvCxnSpPr>
          <p:nvPr/>
        </p:nvCxnSpPr>
        <p:spPr>
          <a:xfrm>
            <a:off x="5644017" y="5070685"/>
            <a:ext cx="1587150" cy="101956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1216131-1EA1-EECF-EA10-89959D27ECC0}"/>
              </a:ext>
            </a:extLst>
          </p:cNvPr>
          <p:cNvCxnSpPr>
            <a:cxnSpLocks/>
          </p:cNvCxnSpPr>
          <p:nvPr/>
        </p:nvCxnSpPr>
        <p:spPr>
          <a:xfrm>
            <a:off x="8444492" y="3674228"/>
            <a:ext cx="1150968" cy="977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99377E6-4677-304A-C793-9DD7DFB843AC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8485864" y="4407260"/>
            <a:ext cx="1115334" cy="1956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7944B4D-F64D-6B97-05EC-1E206B050420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8657967" y="5363948"/>
            <a:ext cx="937493" cy="653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353B94E6-E2BF-13F6-D142-88B1E5256267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8571451" y="6281134"/>
            <a:ext cx="1024009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88455B93-D1B0-84B8-0A98-01D336F915CA}"/>
              </a:ext>
            </a:extLst>
          </p:cNvPr>
          <p:cNvSpPr/>
          <p:nvPr/>
        </p:nvSpPr>
        <p:spPr>
          <a:xfrm>
            <a:off x="1828800" y="381000"/>
            <a:ext cx="1535482" cy="618279"/>
          </a:xfrm>
          <a:prstGeom prst="round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Unsupervised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407C88B7-9B9D-701A-71C7-BAA826D870AD}"/>
              </a:ext>
            </a:extLst>
          </p:cNvPr>
          <p:cNvSpPr/>
          <p:nvPr/>
        </p:nvSpPr>
        <p:spPr>
          <a:xfrm>
            <a:off x="2587505" y="2958784"/>
            <a:ext cx="1796769" cy="61827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Supervised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B652A1FB-90D4-2E24-05E6-E68A8D3640AC}"/>
              </a:ext>
            </a:extLst>
          </p:cNvPr>
          <p:cNvSpPr/>
          <p:nvPr/>
        </p:nvSpPr>
        <p:spPr>
          <a:xfrm>
            <a:off x="2796106" y="5260720"/>
            <a:ext cx="1796769" cy="618279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Self-Supervised</a:t>
            </a:r>
          </a:p>
        </p:txBody>
      </p:sp>
    </p:spTree>
    <p:extLst>
      <p:ext uri="{BB962C8B-B14F-4D97-AF65-F5344CB8AC3E}">
        <p14:creationId xmlns:p14="http://schemas.microsoft.com/office/powerpoint/2010/main" val="46405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5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103" grpId="0" animBg="1"/>
      <p:bldP spid="10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476FF-F6ED-ED7B-12C1-341E5BA1E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the right tool for the job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B1E86-7FA5-F0CA-9E95-57F63A5F7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hlinkClick r:id="rId2"/>
              </a:rPr>
              <a:t>https://tinyurl.com/441-L26-fa24</a:t>
            </a:r>
            <a:r>
              <a:rPr lang="en-US" sz="4000" dirty="0"/>
              <a:t> </a:t>
            </a:r>
          </a:p>
        </p:txBody>
      </p:sp>
      <p:pic>
        <p:nvPicPr>
          <p:cNvPr id="5" name="Picture 4" descr="A qr code with black squares&#10;&#10;Description automatically generated">
            <a:extLst>
              <a:ext uri="{FF2B5EF4-FFF2-40B4-BE49-F238E27FC236}">
                <a16:creationId xmlns:a16="http://schemas.microsoft.com/office/drawing/2014/main" id="{7A2DB186-6DBD-0903-8B28-C14827F84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392363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07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476FF-F6ED-ED7B-12C1-341E5BA1E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the right tool for the job: answers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B8BE1C-7D22-7802-3A1B-A5CA0B63A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88"/>
          <a:stretch/>
        </p:blipFill>
        <p:spPr>
          <a:xfrm>
            <a:off x="381000" y="762000"/>
            <a:ext cx="5029200" cy="3124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5DD6BA-8F44-E3C2-D422-E67A58168A29}"/>
              </a:ext>
            </a:extLst>
          </p:cNvPr>
          <p:cNvSpPr txBox="1"/>
          <p:nvPr/>
        </p:nvSpPr>
        <p:spPr>
          <a:xfrm>
            <a:off x="6083643" y="1371600"/>
            <a:ext cx="47949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Random forest regressor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Regression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Mixed continuous and categorical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Lots of training data available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EBB25C-3C4E-1A9E-609B-84AED14DD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038600"/>
            <a:ext cx="5319584" cy="26815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AC8F7-C680-2EC3-F0BC-D9C47B731EC9}"/>
              </a:ext>
            </a:extLst>
          </p:cNvPr>
          <p:cNvSpPr txBox="1"/>
          <p:nvPr/>
        </p:nvSpPr>
        <p:spPr>
          <a:xfrm>
            <a:off x="6112476" y="4724400"/>
            <a:ext cx="487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Fine-tuned </a:t>
            </a:r>
            <a:r>
              <a:rPr lang="en-US" b="1" dirty="0" err="1"/>
              <a:t>ConvNet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Image classification (use deep network to take advantage of structured image data)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Limited data, so fine-tuning from pre-trained is much better than training from scratch</a:t>
            </a:r>
          </a:p>
        </p:txBody>
      </p:sp>
    </p:spTree>
    <p:extLst>
      <p:ext uri="{BB962C8B-B14F-4D97-AF65-F5344CB8AC3E}">
        <p14:creationId xmlns:p14="http://schemas.microsoft.com/office/powerpoint/2010/main" val="1444788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B3E0-6809-0DB2-9691-387D07E5B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the right tool for the job: 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9AB91-A784-7AC3-DEEF-6DA636621F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B277FF-FA43-D29C-38DA-6BB691375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88992"/>
            <a:ext cx="5801535" cy="23053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EFA3FC-CC26-8312-1E35-650F396241F6}"/>
              </a:ext>
            </a:extLst>
          </p:cNvPr>
          <p:cNvSpPr txBox="1"/>
          <p:nvPr/>
        </p:nvSpPr>
        <p:spPr>
          <a:xfrm>
            <a:off x="6083643" y="1371600"/>
            <a:ext cx="45843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Fine-tune BERT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a deep network language model gives more effective features than word 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Plenty of data for fine-tuning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GPT-4 is slow/expensive and not easy to tune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5B6F7F-E29B-CEB9-82C3-CDDE84A06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572500"/>
            <a:ext cx="5639587" cy="29245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CB1BCB-D95B-83D2-B788-4705C33BC416}"/>
              </a:ext>
            </a:extLst>
          </p:cNvPr>
          <p:cNvSpPr txBox="1"/>
          <p:nvPr/>
        </p:nvSpPr>
        <p:spPr>
          <a:xfrm>
            <a:off x="6065922" y="4572000"/>
            <a:ext cx="45843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NN w/ LWF-pretrained model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Training a deep network face classifier on a large dataset can provide good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one example per face available, so use nearest neighbor (fine-tuning will overfit)</a:t>
            </a:r>
          </a:p>
        </p:txBody>
      </p:sp>
    </p:spTree>
    <p:extLst>
      <p:ext uri="{BB962C8B-B14F-4D97-AF65-F5344CB8AC3E}">
        <p14:creationId xmlns:p14="http://schemas.microsoft.com/office/powerpoint/2010/main" val="2445899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476FF-F6ED-ED7B-12C1-341E5BA1E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the right tool for the job: answers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6E56D-76BF-CA6A-8DCF-1491CB51B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66800"/>
            <a:ext cx="5572903" cy="22291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4629D9-B0B9-7F25-73D0-2E9640CB0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114800"/>
            <a:ext cx="5744377" cy="18290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C03129-33B9-EDFC-ECDD-A1744C224A07}"/>
              </a:ext>
            </a:extLst>
          </p:cNvPr>
          <p:cNvSpPr txBox="1"/>
          <p:nvPr/>
        </p:nvSpPr>
        <p:spPr>
          <a:xfrm>
            <a:off x="6705600" y="1066800"/>
            <a:ext cx="45843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Transformer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Both images and text can be represented as tokens that can be processed together with the transformer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Plenty of data for training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188BC6-4140-ADB3-F0EB-CE60B5FBF604}"/>
              </a:ext>
            </a:extLst>
          </p:cNvPr>
          <p:cNvSpPr txBox="1"/>
          <p:nvPr/>
        </p:nvSpPr>
        <p:spPr>
          <a:xfrm>
            <a:off x="6858000" y="4114800"/>
            <a:ext cx="45843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Pre-trained model w/ linear classifier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good features from pre-trained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Probably not enough examples to effectively fine-tune and validate</a:t>
            </a:r>
          </a:p>
        </p:txBody>
      </p:sp>
    </p:spTree>
    <p:extLst>
      <p:ext uri="{BB962C8B-B14F-4D97-AF65-F5344CB8AC3E}">
        <p14:creationId xmlns:p14="http://schemas.microsoft.com/office/powerpoint/2010/main" val="1170340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F96FB-1B17-288F-FCD3-DF13A90DD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learn more: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1AE5E-7F9C-45D6-EEE5-476E5C03B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867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Many related 400-level courses, e.g.</a:t>
            </a:r>
          </a:p>
          <a:p>
            <a:r>
              <a:rPr lang="en-US" dirty="0"/>
              <a:t>CS 412: Data Mining</a:t>
            </a:r>
          </a:p>
          <a:p>
            <a:r>
              <a:rPr lang="en-US" dirty="0"/>
              <a:t>CS 442: Trustworthy ML</a:t>
            </a:r>
          </a:p>
          <a:p>
            <a:r>
              <a:rPr lang="en-US" dirty="0"/>
              <a:t>CS 443: Reinforcement Learning (SP)</a:t>
            </a:r>
          </a:p>
          <a:p>
            <a:r>
              <a:rPr lang="en-US" dirty="0"/>
              <a:t>CS 444: Deep Learning for Vision (SP)</a:t>
            </a:r>
          </a:p>
          <a:p>
            <a:r>
              <a:rPr lang="en-US" dirty="0"/>
              <a:t>CS 445: Computational Photography  (less focus on learning)</a:t>
            </a:r>
          </a:p>
          <a:p>
            <a:r>
              <a:rPr lang="en-US" dirty="0"/>
              <a:t>CS 446: Machine Learning</a:t>
            </a:r>
          </a:p>
          <a:p>
            <a:r>
              <a:rPr lang="en-US" dirty="0"/>
              <a:t>CS 447: NLP (SP)</a:t>
            </a:r>
          </a:p>
          <a:p>
            <a:r>
              <a:rPr lang="en-US" dirty="0"/>
              <a:t>CS 448: Audio Computing Lab (SP)</a:t>
            </a:r>
          </a:p>
          <a:p>
            <a:r>
              <a:rPr lang="en-US" dirty="0"/>
              <a:t>CS 449: Robot Perception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Also many 500-level courses, often requiring background in ML and some domain, e.g.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CS 543 (Computer Vision)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CS 545 (ML for Signals)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CS 598 (Adv Robotics)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CS 562 (Topics in Security and Privacy)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Many relevant 598 options</a:t>
            </a:r>
          </a:p>
        </p:txBody>
      </p:sp>
    </p:spTree>
    <p:extLst>
      <p:ext uri="{BB962C8B-B14F-4D97-AF65-F5344CB8AC3E}">
        <p14:creationId xmlns:p14="http://schemas.microsoft.com/office/powerpoint/2010/main" val="356066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6655F-E043-048A-6853-9998345E4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learn more: try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31755-BD38-4C35-9ACB-DFBE9EF7E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Many datasets, </a:t>
            </a:r>
            <a:r>
              <a:rPr lang="en-US" dirty="0" err="1"/>
              <a:t>github</a:t>
            </a:r>
            <a:r>
              <a:rPr lang="en-US" dirty="0"/>
              <a:t> repos, and libraries available</a:t>
            </a:r>
          </a:p>
          <a:p>
            <a:endParaRPr lang="en-US" dirty="0"/>
          </a:p>
          <a:p>
            <a:r>
              <a:rPr lang="en-US" dirty="0"/>
              <a:t>Easy to check out state-of-art in many problems or to try out different related algorithms</a:t>
            </a:r>
          </a:p>
        </p:txBody>
      </p:sp>
    </p:spTree>
    <p:extLst>
      <p:ext uri="{BB962C8B-B14F-4D97-AF65-F5344CB8AC3E}">
        <p14:creationId xmlns:p14="http://schemas.microsoft.com/office/powerpoint/2010/main" val="1333285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F7C42-CB7F-47CB-0192-503223B3D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class: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B0276-4524-54B5-FA5A-2E1C8AE76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Birds-eye view of </a:t>
            </a:r>
            <a:r>
              <a:rPr lang="en-US"/>
              <a:t>machine learning, recap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Where to learn more</a:t>
            </a:r>
          </a:p>
          <a:p>
            <a:endParaRPr lang="en-US" dirty="0"/>
          </a:p>
          <a:p>
            <a:r>
              <a:rPr lang="en-US" dirty="0"/>
              <a:t>Trends and future of machine learning</a:t>
            </a:r>
          </a:p>
          <a:p>
            <a:endParaRPr lang="en-US" dirty="0"/>
          </a:p>
          <a:p>
            <a:r>
              <a:rPr lang="en-US" dirty="0"/>
              <a:t>Feedback and closing remarks</a:t>
            </a:r>
          </a:p>
        </p:txBody>
      </p:sp>
    </p:spTree>
    <p:extLst>
      <p:ext uri="{BB962C8B-B14F-4D97-AF65-F5344CB8AC3E}">
        <p14:creationId xmlns:p14="http://schemas.microsoft.com/office/powerpoint/2010/main" val="708283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FCCC0-A263-DEE8-1544-EE501FC79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is changing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BB43-DCFC-A4AF-BA5C-9D66D934E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62715B-C0B7-EC94-D893-7514AB03A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839715"/>
            <a:ext cx="7067602" cy="23812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FAC8DE-C6B8-3670-90B0-74C122919BAE}"/>
              </a:ext>
            </a:extLst>
          </p:cNvPr>
          <p:cNvSpPr txBox="1"/>
          <p:nvPr/>
        </p:nvSpPr>
        <p:spPr>
          <a:xfrm>
            <a:off x="3581400" y="1482999"/>
            <a:ext cx="335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Google Trends: AI (2018-2023)</a:t>
            </a:r>
          </a:p>
        </p:txBody>
      </p:sp>
    </p:spTree>
    <p:extLst>
      <p:ext uri="{BB962C8B-B14F-4D97-AF65-F5344CB8AC3E}">
        <p14:creationId xmlns:p14="http://schemas.microsoft.com/office/powerpoint/2010/main" val="2943449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FCCC0-A263-DEE8-1544-EE501FC79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is changing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BB43-DCFC-A4AF-BA5C-9D66D934E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FAC8DE-C6B8-3670-90B0-74C122919BAE}"/>
              </a:ext>
            </a:extLst>
          </p:cNvPr>
          <p:cNvSpPr txBox="1"/>
          <p:nvPr/>
        </p:nvSpPr>
        <p:spPr>
          <a:xfrm>
            <a:off x="3581400" y="1482999"/>
            <a:ext cx="292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Google Trends: 2018-2024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45C135-A0A9-03C3-92E5-E69FB80187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48"/>
          <a:stretch/>
        </p:blipFill>
        <p:spPr>
          <a:xfrm>
            <a:off x="1676400" y="2057400"/>
            <a:ext cx="9783540" cy="243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11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FCCC0-A263-DEE8-1544-EE501FC79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is changing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BB43-DCFC-A4AF-BA5C-9D66D934E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45FCE5-F958-B1CC-745A-364F69565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6" y="1143000"/>
            <a:ext cx="5796728" cy="32278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963FBA-806B-635D-363F-956A3D594082}"/>
              </a:ext>
            </a:extLst>
          </p:cNvPr>
          <p:cNvSpPr txBox="1"/>
          <p:nvPr/>
        </p:nvSpPr>
        <p:spPr>
          <a:xfrm>
            <a:off x="1359492" y="4724400"/>
            <a:ext cx="31470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Papers published in </a:t>
            </a:r>
            <a:r>
              <a:rPr lang="en-US" dirty="0" err="1"/>
              <a:t>NeurIPS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2,672 in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3,584 in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4,033 in 2024</a:t>
            </a:r>
          </a:p>
          <a:p>
            <a:endParaRPr lang="en-US" dirty="0"/>
          </a:p>
          <a:p>
            <a:r>
              <a:rPr lang="en-US" dirty="0"/>
              <a:t>10x growth in 10 years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B12519-ECC3-ECE7-B354-6E8606E87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8" b="1369"/>
          <a:stretch/>
        </p:blipFill>
        <p:spPr bwMode="auto">
          <a:xfrm>
            <a:off x="5841755" y="900082"/>
            <a:ext cx="5843092" cy="371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F93662-1478-C4A7-1D88-773E3D954D8A}"/>
              </a:ext>
            </a:extLst>
          </p:cNvPr>
          <p:cNvSpPr txBox="1"/>
          <p:nvPr/>
        </p:nvSpPr>
        <p:spPr>
          <a:xfrm>
            <a:off x="7950777" y="6385944"/>
            <a:ext cx="42412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https://medium.com/voxel51/neurips-2023-and-the-state-of-ai-research-2cd2d678e264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8F53F5-9C0C-3B78-FB37-6D8307201802}"/>
              </a:ext>
            </a:extLst>
          </p:cNvPr>
          <p:cNvSpPr txBox="1"/>
          <p:nvPr/>
        </p:nvSpPr>
        <p:spPr>
          <a:xfrm>
            <a:off x="7392400" y="4622676"/>
            <a:ext cx="42412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Unique Authors in </a:t>
            </a:r>
            <a:r>
              <a:rPr lang="en-US" dirty="0" err="1"/>
              <a:t>NeurIPS</a:t>
            </a:r>
            <a:endParaRPr lang="en-US" dirty="0"/>
          </a:p>
          <a:p>
            <a:endParaRPr lang="en-US" dirty="0"/>
          </a:p>
          <a:p>
            <a:r>
              <a:rPr lang="en-US" dirty="0"/>
              <a:t>Increased from 1,064 in 2014 to 13,012 in 2023</a:t>
            </a:r>
          </a:p>
          <a:p>
            <a:endParaRPr lang="en-US" dirty="0"/>
          </a:p>
          <a:p>
            <a:r>
              <a:rPr lang="en-US" dirty="0"/>
              <a:t>13x growth in in 9 years</a:t>
            </a:r>
          </a:p>
        </p:txBody>
      </p:sp>
    </p:spTree>
    <p:extLst>
      <p:ext uri="{BB962C8B-B14F-4D97-AF65-F5344CB8AC3E}">
        <p14:creationId xmlns:p14="http://schemas.microsoft.com/office/powerpoint/2010/main" val="1411100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F7F89-BCF6-72EE-761A-78931149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is changing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DE69E-7F77-1312-B08F-4D253FE4B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Machine learning has been used for decades, e.g. reading addresses for the post office, but it’s now everywhere</a:t>
            </a:r>
          </a:p>
          <a:p>
            <a:endParaRPr lang="en-US" dirty="0"/>
          </a:p>
          <a:p>
            <a:r>
              <a:rPr lang="en-US" dirty="0"/>
              <a:t>Major increases in conference attendance, press coverage, investment by companies, number of authors per paper</a:t>
            </a:r>
          </a:p>
          <a:p>
            <a:endParaRPr lang="en-US" dirty="0"/>
          </a:p>
          <a:p>
            <a:r>
              <a:rPr lang="en-US" dirty="0"/>
              <a:t>Much better infrastructure for ML in terms of libraries and models, as well as tutorials and other online resources</a:t>
            </a:r>
          </a:p>
          <a:p>
            <a:endParaRPr lang="en-US" dirty="0"/>
          </a:p>
          <a:p>
            <a:r>
              <a:rPr lang="en-US" dirty="0"/>
              <a:t>Short-term value in AI is more clear, causing many companies to focus their investments</a:t>
            </a:r>
          </a:p>
        </p:txBody>
      </p:sp>
    </p:spTree>
    <p:extLst>
      <p:ext uri="{BB962C8B-B14F-4D97-AF65-F5344CB8AC3E}">
        <p14:creationId xmlns:p14="http://schemas.microsoft.com/office/powerpoint/2010/main" val="4222421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692E2-675F-0FAC-0AAA-510894A92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AI/ML will change the world in unpredictable 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C2836-FCFA-E00C-458B-46A5A806C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We have seen transformations of agriculture and manufacturing – AI will transform services</a:t>
            </a:r>
          </a:p>
          <a:p>
            <a:pPr lvl="1"/>
            <a:r>
              <a:rPr lang="en-US" dirty="0"/>
              <a:t>In a three sector breakdown, the first two sectors of raw materials (including agriculture) and production have already been transformed by technology</a:t>
            </a:r>
          </a:p>
          <a:p>
            <a:pPr lvl="1"/>
            <a:r>
              <a:rPr lang="en-US" dirty="0"/>
              <a:t>In consequence, the majority of the workforce has move into services in advanced countries, as well as people working less on average</a:t>
            </a:r>
          </a:p>
          <a:p>
            <a:pPr lvl="1"/>
            <a:r>
              <a:rPr lang="en-US" dirty="0"/>
              <a:t>AI may dramatically transform services, but it’s not clear where the workforce can move</a:t>
            </a:r>
          </a:p>
          <a:p>
            <a:endParaRPr lang="en-US" dirty="0"/>
          </a:p>
          <a:p>
            <a:r>
              <a:rPr lang="en-US" dirty="0"/>
              <a:t>Previous products were predictable; AI, not so</a:t>
            </a:r>
          </a:p>
          <a:p>
            <a:pPr lvl="1"/>
            <a:r>
              <a:rPr lang="en-US" dirty="0"/>
              <a:t>Objects and computer software are under direct control of their users and operate in predictable ways</a:t>
            </a:r>
          </a:p>
          <a:p>
            <a:pPr lvl="1"/>
            <a:r>
              <a:rPr lang="en-US" dirty="0"/>
              <a:t>ML-based products depend on data in non-transparent ways</a:t>
            </a:r>
          </a:p>
        </p:txBody>
      </p:sp>
    </p:spTree>
    <p:extLst>
      <p:ext uri="{BB962C8B-B14F-4D97-AF65-F5344CB8AC3E}">
        <p14:creationId xmlns:p14="http://schemas.microsoft.com/office/powerpoint/2010/main" val="116751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BFDBC-D6ED-A426-3316-E3B9FE4CE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prepare yourself for a fast-changing tech world?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3CAA3-9E08-FCB5-5D53-9003539C9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Master the fundamentals</a:t>
            </a:r>
          </a:p>
          <a:p>
            <a:pPr lvl="1"/>
            <a:r>
              <a:rPr lang="en-US" dirty="0"/>
              <a:t>Tools and algorithms change, but the ideas behind them are relatively constant</a:t>
            </a:r>
          </a:p>
          <a:p>
            <a:pPr lvl="1"/>
            <a:r>
              <a:rPr lang="en-US" dirty="0"/>
              <a:t>Fundamentals are math, ability to frame problems computationally, ability to draw insights and predict from data, communication, and empathy</a:t>
            </a:r>
          </a:p>
          <a:p>
            <a:pPr lvl="1"/>
            <a:r>
              <a:rPr lang="en-US" dirty="0"/>
              <a:t>These abilities enable you to learn the latest, design solutions, and apply effectively</a:t>
            </a:r>
          </a:p>
        </p:txBody>
      </p:sp>
    </p:spTree>
    <p:extLst>
      <p:ext uri="{BB962C8B-B14F-4D97-AF65-F5344CB8AC3E}">
        <p14:creationId xmlns:p14="http://schemas.microsoft.com/office/powerpoint/2010/main" val="1071806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FF868-1596-29DB-0585-95E04C1BA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state of AI/ML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1D681-650E-9CAF-884B-59BF33BC2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Fundamental ideas of classification and regression are well established and haven’t changed in many years</a:t>
            </a:r>
          </a:p>
          <a:p>
            <a:endParaRPr lang="en-US" dirty="0"/>
          </a:p>
          <a:p>
            <a:r>
              <a:rPr lang="en-US" dirty="0"/>
              <a:t>Recent advances enable integrating lots of data to create powerful predictors/generators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1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99445-2C85-8BF1-C989-9304D7C2F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550" y="2344053"/>
            <a:ext cx="89789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Once upon a time, in a quaint village nestled at the edge of an enchanted forest, lived a young girl named Elara. Her father, the village blacksmith, fell gravely ill, and no remedy seemed to help. Desperate, Elara ventured into the mystical woods, guided by tales of a legendary flower with unparalleled healing powers. After braving countless trials and befriending magical creatures, she discovered the radiant </a:t>
            </a:r>
            <a:r>
              <a:rPr lang="en-US" dirty="0" err="1"/>
              <a:t>Moonblossom</a:t>
            </a:r>
            <a:r>
              <a:rPr lang="en-US" dirty="0"/>
              <a:t>, blooming under the light of the full moon. With unwavering hope, she brought the flower back and brewed a potion from its petals, curing her father and restoring joy to their home. The village celebrated Elara's bravery and the magical bond between a daughter's love and nature's wonders.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BA91A9-A8B8-3345-FAC0-584F345BF93C}"/>
              </a:ext>
            </a:extLst>
          </p:cNvPr>
          <p:cNvSpPr txBox="1"/>
          <p:nvPr/>
        </p:nvSpPr>
        <p:spPr>
          <a:xfrm>
            <a:off x="2933700" y="135686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Write a one paragraph fairytale synopsis about a girl that finds a magical flower that saves her ailing father.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CB86D9-D9D0-51D8-FE00-01FA7F053893}"/>
              </a:ext>
            </a:extLst>
          </p:cNvPr>
          <p:cNvSpPr txBox="1"/>
          <p:nvPr/>
        </p:nvSpPr>
        <p:spPr>
          <a:xfrm>
            <a:off x="10819536" y="6488668"/>
            <a:ext cx="1071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ChatGPT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E4B6A68-4EDA-3E36-C684-76839F446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10549"/>
            <a:ext cx="10204450" cy="905451"/>
          </a:xfrm>
        </p:spPr>
        <p:txBody>
          <a:bodyPr/>
          <a:lstStyle/>
          <a:p>
            <a:r>
              <a:rPr lang="en-US" dirty="0"/>
              <a:t>Generative AI: Text</a:t>
            </a:r>
          </a:p>
        </p:txBody>
      </p:sp>
    </p:spTree>
    <p:extLst>
      <p:ext uri="{BB962C8B-B14F-4D97-AF65-F5344CB8AC3E}">
        <p14:creationId xmlns:p14="http://schemas.microsoft.com/office/powerpoint/2010/main" val="2454602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hild in a white dress and a flower in a forest&#10;&#10;Description automatically generated">
            <a:extLst>
              <a:ext uri="{FF2B5EF4-FFF2-40B4-BE49-F238E27FC236}">
                <a16:creationId xmlns:a16="http://schemas.microsoft.com/office/drawing/2014/main" id="{990F6DB1-3A9E-37FF-25B8-585D37FFA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86" y="1535114"/>
            <a:ext cx="3276739" cy="3276739"/>
          </a:xfrm>
        </p:spPr>
      </p:pic>
      <p:sp>
        <p:nvSpPr>
          <p:cNvPr id="6" name="AutoShape 2" descr="A young girl named Elara, with long brown hair and wearing a simple village dress, standing at the edge of an enchanted forest with a determined look on her face. The forest is dense with ancient trees, glowing mushrooms, and mysterious shadows.">
            <a:extLst>
              <a:ext uri="{FF2B5EF4-FFF2-40B4-BE49-F238E27FC236}">
                <a16:creationId xmlns:a16="http://schemas.microsoft.com/office/drawing/2014/main" id="{CCE3BF25-6571-4276-AEA8-1C63FCA62B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68500" y="40344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A child in a dress in a forest&#10;&#10;Description automatically generated">
            <a:extLst>
              <a:ext uri="{FF2B5EF4-FFF2-40B4-BE49-F238E27FC236}">
                <a16:creationId xmlns:a16="http://schemas.microsoft.com/office/drawing/2014/main" id="{405DE2F6-1ED0-4FA2-58EE-1079A48F9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3" y="1536700"/>
            <a:ext cx="3276739" cy="32767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0F12A5-B549-2B00-B2C9-3195F490C4D8}"/>
              </a:ext>
            </a:extLst>
          </p:cNvPr>
          <p:cNvSpPr txBox="1"/>
          <p:nvPr/>
        </p:nvSpPr>
        <p:spPr>
          <a:xfrm>
            <a:off x="806450" y="4970324"/>
            <a:ext cx="22034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Elara standing at the edge of an enchanted forest, determined to find the magical flower.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18FD9B-998C-7B06-2D16-408C60A71DBC}"/>
              </a:ext>
            </a:extLst>
          </p:cNvPr>
          <p:cNvSpPr txBox="1"/>
          <p:nvPr/>
        </p:nvSpPr>
        <p:spPr>
          <a:xfrm>
            <a:off x="4845050" y="4970324"/>
            <a:ext cx="2501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Elara in the middle of the enchanted forest, reaching out to the glowing </a:t>
            </a:r>
            <a:r>
              <a:rPr lang="en-US" dirty="0" err="1"/>
              <a:t>Moonblossom</a:t>
            </a:r>
            <a:r>
              <a:rPr lang="en-US" dirty="0"/>
              <a:t> surrounded by magical creatures.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DA19F7-48D0-C194-66A4-B62BF4657908}"/>
              </a:ext>
            </a:extLst>
          </p:cNvPr>
          <p:cNvSpPr txBox="1"/>
          <p:nvPr/>
        </p:nvSpPr>
        <p:spPr>
          <a:xfrm>
            <a:off x="8539886" y="5015547"/>
            <a:ext cx="31369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Elara back in her village, standing beside her now healthy father, with villagers celebrating her success and bravery.</a:t>
            </a:r>
          </a:p>
        </p:txBody>
      </p:sp>
      <p:pic>
        <p:nvPicPr>
          <p:cNvPr id="9" name="Picture 8" descr="A cartoon of a person and a child in a room with a bed&#10;&#10;Description automatically generated">
            <a:extLst>
              <a:ext uri="{FF2B5EF4-FFF2-40B4-BE49-F238E27FC236}">
                <a16:creationId xmlns:a16="http://schemas.microsoft.com/office/drawing/2014/main" id="{7CD7B5F9-FD48-C423-F078-B33C86AD6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967" y="1536699"/>
            <a:ext cx="3276739" cy="32767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CB282C-B86F-6F83-3CB7-F078B002979D}"/>
              </a:ext>
            </a:extLst>
          </p:cNvPr>
          <p:cNvSpPr txBox="1"/>
          <p:nvPr/>
        </p:nvSpPr>
        <p:spPr>
          <a:xfrm>
            <a:off x="10108336" y="6492875"/>
            <a:ext cx="1895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ChatGPT, Dall-E3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732340-324F-403E-3CB1-16570719092D}"/>
              </a:ext>
            </a:extLst>
          </p:cNvPr>
          <p:cNvSpPr txBox="1"/>
          <p:nvPr/>
        </p:nvSpPr>
        <p:spPr>
          <a:xfrm>
            <a:off x="381000" y="909777"/>
            <a:ext cx="612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Generate a series of three images that illustrates this story.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342276-4FD1-41F0-1FE4-D19FFB494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10549"/>
            <a:ext cx="10204450" cy="905451"/>
          </a:xfrm>
        </p:spPr>
        <p:txBody>
          <a:bodyPr>
            <a:normAutofit/>
          </a:bodyPr>
          <a:lstStyle/>
          <a:p>
            <a:r>
              <a:rPr lang="en-US" dirty="0"/>
              <a:t>Generative AI: Images</a:t>
            </a:r>
          </a:p>
        </p:txBody>
      </p:sp>
    </p:spTree>
    <p:extLst>
      <p:ext uri="{BB962C8B-B14F-4D97-AF65-F5344CB8AC3E}">
        <p14:creationId xmlns:p14="http://schemas.microsoft.com/office/powerpoint/2010/main" val="3427979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EB1967D-AFDD-92EB-E4D2-34FB4BF09409}"/>
              </a:ext>
            </a:extLst>
          </p:cNvPr>
          <p:cNvSpPr txBox="1"/>
          <p:nvPr/>
        </p:nvSpPr>
        <p:spPr>
          <a:xfrm>
            <a:off x="241300" y="1964351"/>
            <a:ext cx="6096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Verse 1:</a:t>
            </a:r>
            <a:br>
              <a:rPr lang="en-US" dirty="0"/>
            </a:br>
            <a:r>
              <a:rPr lang="en-US" dirty="0"/>
              <a:t>In a village by the forest deep,</a:t>
            </a:r>
            <a:br>
              <a:rPr lang="en-US" dirty="0"/>
            </a:br>
            <a:r>
              <a:rPr lang="en-US" dirty="0"/>
              <a:t>Lived a girl named Elara, dreams she’d keep,</a:t>
            </a:r>
            <a:br>
              <a:rPr lang="en-US" dirty="0"/>
            </a:br>
            <a:r>
              <a:rPr lang="en-US" dirty="0"/>
              <a:t>Her father sick, hope fading fast,</a:t>
            </a:r>
            <a:br>
              <a:rPr lang="en-US" dirty="0"/>
            </a:br>
            <a:r>
              <a:rPr lang="en-US" dirty="0"/>
              <a:t>She ventured forth, her heart steadfast.</a:t>
            </a:r>
          </a:p>
          <a:p>
            <a:r>
              <a:rPr lang="en-US" b="1" dirty="0"/>
              <a:t>Verse 2:</a:t>
            </a:r>
            <a:br>
              <a:rPr lang="en-US" dirty="0"/>
            </a:br>
            <a:r>
              <a:rPr lang="en-US" dirty="0"/>
              <a:t>Through enchanted woods, with creatures fair,</a:t>
            </a:r>
            <a:br>
              <a:rPr lang="en-US" dirty="0"/>
            </a:br>
            <a:r>
              <a:rPr lang="en-US" dirty="0"/>
              <a:t>Moonlight guiding, magic in the air,</a:t>
            </a:r>
            <a:br>
              <a:rPr lang="en-US" dirty="0"/>
            </a:br>
            <a:r>
              <a:rPr lang="en-US" dirty="0"/>
              <a:t>Found a flower, glowing bright,</a:t>
            </a:r>
            <a:br>
              <a:rPr lang="en-US" dirty="0"/>
            </a:br>
            <a:r>
              <a:rPr lang="en-US" dirty="0" err="1"/>
              <a:t>Moonblossom’s</a:t>
            </a:r>
            <a:r>
              <a:rPr lang="en-US" dirty="0"/>
              <a:t> petals, cure in sight.</a:t>
            </a:r>
          </a:p>
          <a:p>
            <a:r>
              <a:rPr lang="en-US" b="1" dirty="0"/>
              <a:t>Verse 3:</a:t>
            </a:r>
            <a:br>
              <a:rPr lang="en-US" dirty="0"/>
            </a:br>
            <a:r>
              <a:rPr lang="en-US" dirty="0"/>
              <a:t>Back to the village, Elara ran,</a:t>
            </a:r>
            <a:br>
              <a:rPr lang="en-US" dirty="0"/>
            </a:br>
            <a:r>
              <a:rPr lang="en-US" dirty="0"/>
              <a:t>Her father's smile, health began,</a:t>
            </a:r>
            <a:br>
              <a:rPr lang="en-US" dirty="0"/>
            </a:br>
            <a:r>
              <a:rPr lang="en-US" dirty="0"/>
              <a:t>Villagers cheered, tales to tell,</a:t>
            </a:r>
            <a:br>
              <a:rPr lang="en-US" dirty="0"/>
            </a:br>
            <a:r>
              <a:rPr lang="en-US" dirty="0"/>
              <a:t>Bravery and love cast a healing spell.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7C4779-70AA-261A-28FE-6C391669C8F6}"/>
              </a:ext>
            </a:extLst>
          </p:cNvPr>
          <p:cNvSpPr txBox="1"/>
          <p:nvPr/>
        </p:nvSpPr>
        <p:spPr>
          <a:xfrm>
            <a:off x="241300" y="1167010"/>
            <a:ext cx="5012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Write a short catchy song about this story with three versus and no chorus.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2E7CBE-534F-7697-F4BD-FE1DBB432C4A}"/>
              </a:ext>
            </a:extLst>
          </p:cNvPr>
          <p:cNvSpPr txBox="1"/>
          <p:nvPr/>
        </p:nvSpPr>
        <p:spPr>
          <a:xfrm>
            <a:off x="5854700" y="116701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Folk music: gentle acoustic guitar, fiddle, and tambourine, female vocal, </a:t>
            </a:r>
            <a:r>
              <a:rPr lang="en-US" dirty="0" err="1"/>
              <a:t>irish</a:t>
            </a:r>
            <a:r>
              <a:rPr lang="en-US" dirty="0"/>
              <a:t> lilt, fast pace </a:t>
            </a:r>
          </a:p>
        </p:txBody>
      </p:sp>
      <p:pic>
        <p:nvPicPr>
          <p:cNvPr id="4" name="Elara and the Moonblossom (1)">
            <a:hlinkClick r:id="" action="ppaction://media"/>
            <a:extLst>
              <a:ext uri="{FF2B5EF4-FFF2-40B4-BE49-F238E27FC236}">
                <a16:creationId xmlns:a16="http://schemas.microsoft.com/office/drawing/2014/main" id="{8B63A930-8B08-BCBB-765A-7D804CC4E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8424" y="3429000"/>
            <a:ext cx="1590675" cy="1590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EBEDC1-F33A-BE9F-2F04-08C0EEAADAB7}"/>
              </a:ext>
            </a:extLst>
          </p:cNvPr>
          <p:cNvSpPr txBox="1"/>
          <p:nvPr/>
        </p:nvSpPr>
        <p:spPr>
          <a:xfrm>
            <a:off x="10108336" y="6492875"/>
            <a:ext cx="1676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ChatGPT, </a:t>
            </a:r>
            <a:r>
              <a:rPr lang="en-US" dirty="0" err="1"/>
              <a:t>Suno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D1BD91F-1903-130C-38CF-3B0A4ABDE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10549"/>
            <a:ext cx="10204450" cy="905451"/>
          </a:xfrm>
        </p:spPr>
        <p:txBody>
          <a:bodyPr>
            <a:normAutofit/>
          </a:bodyPr>
          <a:lstStyle/>
          <a:p>
            <a:r>
              <a:rPr lang="en-US" dirty="0"/>
              <a:t>Generative AI: Audio</a:t>
            </a:r>
          </a:p>
        </p:txBody>
      </p:sp>
    </p:spTree>
    <p:extLst>
      <p:ext uri="{BB962C8B-B14F-4D97-AF65-F5344CB8AC3E}">
        <p14:creationId xmlns:p14="http://schemas.microsoft.com/office/powerpoint/2010/main" val="7471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564CE-84F3-24E7-1182-5CA12D70E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We’ve learned a lot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28914-D93D-A36C-FC87-A36F69F8F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CE106F-E646-69F6-5E77-7398905CA854}"/>
              </a:ext>
            </a:extLst>
          </p:cNvPr>
          <p:cNvSpPr/>
          <p:nvPr/>
        </p:nvSpPr>
        <p:spPr>
          <a:xfrm>
            <a:off x="838198" y="3048002"/>
            <a:ext cx="1905000" cy="9143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Raw Data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6E1ED1-E1A2-3C86-CE9F-5FA1BFE55E21}"/>
              </a:ext>
            </a:extLst>
          </p:cNvPr>
          <p:cNvSpPr/>
          <p:nvPr/>
        </p:nvSpPr>
        <p:spPr>
          <a:xfrm>
            <a:off x="3200398" y="3048001"/>
            <a:ext cx="1905000" cy="9143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Encoder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065E22-98F0-07D9-4AD7-14FBE95CE76B}"/>
              </a:ext>
            </a:extLst>
          </p:cNvPr>
          <p:cNvSpPr/>
          <p:nvPr/>
        </p:nvSpPr>
        <p:spPr>
          <a:xfrm>
            <a:off x="5638800" y="3048000"/>
            <a:ext cx="1905000" cy="9143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Decoder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B1DC3F-5E30-030E-07CC-9CD4577FBE3D}"/>
              </a:ext>
            </a:extLst>
          </p:cNvPr>
          <p:cNvSpPr/>
          <p:nvPr/>
        </p:nvSpPr>
        <p:spPr>
          <a:xfrm>
            <a:off x="8000998" y="3048001"/>
            <a:ext cx="2133600" cy="91439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Prediction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F63AE6-7149-BFF8-0E3E-E4828417C994}"/>
              </a:ext>
            </a:extLst>
          </p:cNvPr>
          <p:cNvSpPr txBox="1"/>
          <p:nvPr/>
        </p:nvSpPr>
        <p:spPr>
          <a:xfrm>
            <a:off x="838198" y="4114801"/>
            <a:ext cx="201689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Text</a:t>
            </a:r>
          </a:p>
          <a:p>
            <a:r>
              <a:rPr lang="en-US" sz="1200" dirty="0">
                <a:solidFill>
                  <a:srgbClr val="00B050"/>
                </a:solidFill>
              </a:rPr>
              <a:t>Images</a:t>
            </a:r>
          </a:p>
          <a:p>
            <a:r>
              <a:rPr lang="en-US" sz="1200" dirty="0">
                <a:solidFill>
                  <a:srgbClr val="00B050"/>
                </a:solidFill>
              </a:rPr>
              <a:t>Audio</a:t>
            </a:r>
          </a:p>
          <a:p>
            <a:r>
              <a:rPr lang="en-US" sz="1200" dirty="0">
                <a:solidFill>
                  <a:srgbClr val="00B050"/>
                </a:solidFill>
              </a:rPr>
              <a:t>Discrete/continuous values</a:t>
            </a:r>
          </a:p>
          <a:p>
            <a:r>
              <a:rPr lang="en-US" sz="1200" dirty="0">
                <a:solidFill>
                  <a:srgbClr val="00B050"/>
                </a:solidFill>
              </a:rPr>
              <a:t>Structured/unstructured</a:t>
            </a:r>
          </a:p>
          <a:p>
            <a:r>
              <a:rPr lang="en-US" sz="1200" dirty="0">
                <a:solidFill>
                  <a:srgbClr val="00B050"/>
                </a:solidFill>
              </a:rPr>
              <a:t>Few/many examples</a:t>
            </a:r>
          </a:p>
          <a:p>
            <a:r>
              <a:rPr lang="en-US" sz="1200" dirty="0">
                <a:solidFill>
                  <a:srgbClr val="00B050"/>
                </a:solidFill>
              </a:rPr>
              <a:t>Few/many features</a:t>
            </a:r>
          </a:p>
          <a:p>
            <a:r>
              <a:rPr lang="en-US" sz="1200" dirty="0"/>
              <a:t>Clean/noisy labels</a:t>
            </a:r>
          </a:p>
          <a:p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BD9B0A-E275-9E9A-38C5-70CE1DE22615}"/>
              </a:ext>
            </a:extLst>
          </p:cNvPr>
          <p:cNvSpPr txBox="1"/>
          <p:nvPr/>
        </p:nvSpPr>
        <p:spPr>
          <a:xfrm>
            <a:off x="3206929" y="4114801"/>
            <a:ext cx="17011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Manual feature design</a:t>
            </a:r>
          </a:p>
          <a:p>
            <a:r>
              <a:rPr lang="en-US" sz="1200" dirty="0">
                <a:solidFill>
                  <a:srgbClr val="00B050"/>
                </a:solidFill>
              </a:rPr>
              <a:t>Deep networks</a:t>
            </a:r>
          </a:p>
          <a:p>
            <a:r>
              <a:rPr lang="en-US" sz="1200" dirty="0">
                <a:solidFill>
                  <a:srgbClr val="00B050"/>
                </a:solidFill>
              </a:rPr>
              <a:t>Trees</a:t>
            </a:r>
          </a:p>
          <a:p>
            <a:r>
              <a:rPr lang="en-US" sz="1200" dirty="0">
                <a:solidFill>
                  <a:srgbClr val="00B050"/>
                </a:solidFill>
              </a:rPr>
              <a:t>Clustering</a:t>
            </a:r>
          </a:p>
          <a:p>
            <a:r>
              <a:rPr lang="en-US" sz="1200" dirty="0">
                <a:solidFill>
                  <a:srgbClr val="00B050"/>
                </a:solidFill>
              </a:rPr>
              <a:t>Feature selection</a:t>
            </a:r>
          </a:p>
          <a:p>
            <a:r>
              <a:rPr lang="en-US" sz="1200" dirty="0">
                <a:solidFill>
                  <a:srgbClr val="00B050"/>
                </a:solidFill>
              </a:rPr>
              <a:t>Kernels</a:t>
            </a:r>
          </a:p>
          <a:p>
            <a:r>
              <a:rPr lang="en-US" sz="1200" dirty="0">
                <a:solidFill>
                  <a:srgbClr val="00B050"/>
                </a:solidFill>
              </a:rPr>
              <a:t>Density estimation</a:t>
            </a:r>
          </a:p>
          <a:p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34FF6-63DD-E089-4151-8B63ED8F7070}"/>
              </a:ext>
            </a:extLst>
          </p:cNvPr>
          <p:cNvSpPr txBox="1"/>
          <p:nvPr/>
        </p:nvSpPr>
        <p:spPr>
          <a:xfrm>
            <a:off x="5638800" y="4114801"/>
            <a:ext cx="14702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Linear regressor</a:t>
            </a:r>
          </a:p>
          <a:p>
            <a:r>
              <a:rPr lang="en-US" sz="1200" dirty="0">
                <a:solidFill>
                  <a:srgbClr val="00B050"/>
                </a:solidFill>
              </a:rPr>
              <a:t>SVM</a:t>
            </a:r>
          </a:p>
          <a:p>
            <a:r>
              <a:rPr lang="en-US" sz="1200" dirty="0">
                <a:solidFill>
                  <a:srgbClr val="00B050"/>
                </a:solidFill>
              </a:rPr>
              <a:t>Logistic regressor</a:t>
            </a:r>
          </a:p>
          <a:p>
            <a:r>
              <a:rPr lang="en-US" sz="1200" dirty="0">
                <a:solidFill>
                  <a:srgbClr val="00B050"/>
                </a:solidFill>
              </a:rPr>
              <a:t>Nearest Neighbor</a:t>
            </a:r>
          </a:p>
          <a:p>
            <a:r>
              <a:rPr lang="en-US" sz="1200" dirty="0">
                <a:solidFill>
                  <a:srgbClr val="00B050"/>
                </a:solidFill>
              </a:rPr>
              <a:t>Probabilistic model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9FA967-FE9F-A512-B1E4-2BB036A1A65A}"/>
              </a:ext>
            </a:extLst>
          </p:cNvPr>
          <p:cNvSpPr txBox="1"/>
          <p:nvPr/>
        </p:nvSpPr>
        <p:spPr>
          <a:xfrm>
            <a:off x="8000998" y="4112170"/>
            <a:ext cx="21643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Clusters</a:t>
            </a:r>
          </a:p>
          <a:p>
            <a:r>
              <a:rPr lang="en-US" sz="1200" dirty="0">
                <a:solidFill>
                  <a:srgbClr val="00B050"/>
                </a:solidFill>
              </a:rPr>
              <a:t>Low dimensional embedding</a:t>
            </a:r>
          </a:p>
          <a:p>
            <a:r>
              <a:rPr lang="en-US" sz="1200" dirty="0">
                <a:solidFill>
                  <a:srgbClr val="00B050"/>
                </a:solidFill>
              </a:rPr>
              <a:t>Category</a:t>
            </a:r>
          </a:p>
          <a:p>
            <a:r>
              <a:rPr lang="en-US" sz="1200" dirty="0"/>
              <a:t>Pixel labels</a:t>
            </a:r>
          </a:p>
          <a:p>
            <a:r>
              <a:rPr lang="en-US" sz="1200" dirty="0">
                <a:solidFill>
                  <a:srgbClr val="00B050"/>
                </a:solidFill>
              </a:rPr>
              <a:t>Generated text</a:t>
            </a:r>
            <a:r>
              <a:rPr lang="en-US" sz="1200" dirty="0"/>
              <a:t>, image, audio</a:t>
            </a:r>
          </a:p>
          <a:p>
            <a:r>
              <a:rPr lang="en-US" sz="1200" dirty="0"/>
              <a:t>Positions</a:t>
            </a:r>
          </a:p>
          <a:p>
            <a:r>
              <a:rPr lang="en-US" sz="1200" dirty="0">
                <a:solidFill>
                  <a:srgbClr val="00B050"/>
                </a:solidFill>
              </a:rPr>
              <a:t>Yes/No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BB9E7FE-C207-9D25-3773-3EDC1A681216}"/>
              </a:ext>
            </a:extLst>
          </p:cNvPr>
          <p:cNvSpPr/>
          <p:nvPr/>
        </p:nvSpPr>
        <p:spPr>
          <a:xfrm>
            <a:off x="2781297" y="3431179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9166248-4926-FC41-AB21-88A7530C3605}"/>
              </a:ext>
            </a:extLst>
          </p:cNvPr>
          <p:cNvSpPr/>
          <p:nvPr/>
        </p:nvSpPr>
        <p:spPr>
          <a:xfrm>
            <a:off x="5181596" y="3431179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9FDB7F1-DCBE-E8BC-9967-D92029B07790}"/>
              </a:ext>
            </a:extLst>
          </p:cNvPr>
          <p:cNvSpPr/>
          <p:nvPr/>
        </p:nvSpPr>
        <p:spPr>
          <a:xfrm>
            <a:off x="7581899" y="3431179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4005C0-610A-E729-4D8C-68C8183F946A}"/>
              </a:ext>
            </a:extLst>
          </p:cNvPr>
          <p:cNvSpPr/>
          <p:nvPr/>
        </p:nvSpPr>
        <p:spPr>
          <a:xfrm>
            <a:off x="8042659" y="1525318"/>
            <a:ext cx="2133600" cy="9143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Target Labels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13864BE-67A5-2317-231E-57A0083886C0}"/>
              </a:ext>
            </a:extLst>
          </p:cNvPr>
          <p:cNvSpPr/>
          <p:nvPr/>
        </p:nvSpPr>
        <p:spPr>
          <a:xfrm rot="16200000">
            <a:off x="8953498" y="2669632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Bent-Up 16">
            <a:extLst>
              <a:ext uri="{FF2B5EF4-FFF2-40B4-BE49-F238E27FC236}">
                <a16:creationId xmlns:a16="http://schemas.microsoft.com/office/drawing/2014/main" id="{F6ED7330-F6A3-6B5E-F4D0-3BC3EDFCF6B8}"/>
              </a:ext>
            </a:extLst>
          </p:cNvPr>
          <p:cNvSpPr/>
          <p:nvPr/>
        </p:nvSpPr>
        <p:spPr>
          <a:xfrm rot="10800000">
            <a:off x="6400798" y="1920237"/>
            <a:ext cx="1545476" cy="1016094"/>
          </a:xfrm>
          <a:prstGeom prst="bentUpArrow">
            <a:avLst>
              <a:gd name="adj1" fmla="val 7859"/>
              <a:gd name="adj2" fmla="val 12640"/>
              <a:gd name="adj3" fmla="val 14715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Bent-Up 17">
            <a:extLst>
              <a:ext uri="{FF2B5EF4-FFF2-40B4-BE49-F238E27FC236}">
                <a16:creationId xmlns:a16="http://schemas.microsoft.com/office/drawing/2014/main" id="{F8A5F6F1-0D77-5775-F955-4ED5C4CDF081}"/>
              </a:ext>
            </a:extLst>
          </p:cNvPr>
          <p:cNvSpPr/>
          <p:nvPr/>
        </p:nvSpPr>
        <p:spPr>
          <a:xfrm rot="10800000">
            <a:off x="3962395" y="2438401"/>
            <a:ext cx="1981201" cy="497930"/>
          </a:xfrm>
          <a:prstGeom prst="bentUpArrow">
            <a:avLst>
              <a:gd name="adj1" fmla="val 18353"/>
              <a:gd name="adj2" fmla="val 17887"/>
              <a:gd name="adj3" fmla="val 19962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B5ED42-5431-5D25-C3CD-52FCA0537C73}"/>
              </a:ext>
            </a:extLst>
          </p:cNvPr>
          <p:cNvSpPr/>
          <p:nvPr/>
        </p:nvSpPr>
        <p:spPr>
          <a:xfrm>
            <a:off x="5882887" y="2438401"/>
            <a:ext cx="96385" cy="6095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EE6EC6-5B0B-8C21-22B3-CCF7B5F7A5A4}"/>
              </a:ext>
            </a:extLst>
          </p:cNvPr>
          <p:cNvSpPr txBox="1"/>
          <p:nvPr/>
        </p:nvSpPr>
        <p:spPr>
          <a:xfrm>
            <a:off x="6591300" y="2020391"/>
            <a:ext cx="1240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Loss / Feedback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7E53FC-5BEA-865E-DE23-B9A8398D46B3}"/>
              </a:ext>
            </a:extLst>
          </p:cNvPr>
          <p:cNvSpPr txBox="1"/>
          <p:nvPr/>
        </p:nvSpPr>
        <p:spPr>
          <a:xfrm>
            <a:off x="4485060" y="2545161"/>
            <a:ext cx="1494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Loss / Feedback</a:t>
            </a:r>
          </a:p>
        </p:txBody>
      </p:sp>
    </p:spTree>
    <p:extLst>
      <p:ext uri="{BB962C8B-B14F-4D97-AF65-F5344CB8AC3E}">
        <p14:creationId xmlns:p14="http://schemas.microsoft.com/office/powerpoint/2010/main" val="2347282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B93EE-6CA9-67EC-052D-ED977D2D9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E623-DAD9-4C28-2F7E-E3AB13D6E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state of AI/ML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9E4F1-2890-644A-C635-4A9578CDF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AI capability is still far inferior to humans</a:t>
            </a:r>
          </a:p>
          <a:p>
            <a:pPr lvl="1"/>
            <a:r>
              <a:rPr lang="en-US" dirty="0"/>
              <a:t>Usually requires clearly defined tasks</a:t>
            </a:r>
          </a:p>
          <a:p>
            <a:pPr lvl="1"/>
            <a:r>
              <a:rPr lang="en-US" dirty="0"/>
              <a:t>Cannot perform complex tasks</a:t>
            </a:r>
          </a:p>
          <a:p>
            <a:pPr lvl="1"/>
            <a:r>
              <a:rPr lang="en-US" dirty="0"/>
              <a:t>Requires many examples</a:t>
            </a:r>
          </a:p>
          <a:p>
            <a:pPr lvl="1"/>
            <a:r>
              <a:rPr lang="en-US" dirty="0"/>
              <a:t>Difficult to adapt to new tasks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7133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6FA12-01F2-B3A2-D390-97F048FEC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directions in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C6C17-C057-855C-DF1B-F5635D8A9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60198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Using ML to perform complex tasks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Perform software tasks, such as image editing, drafting slides based on an outline, or summarizing and reporting information from diverse sources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Learn from watching how people perform tasks and through natural training interfaces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Integrating ML into physical devices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IoT, sensors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Robots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Multimodal and broadly knowledgeable AI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Models increasingly defined in terms of input/output modalities rather than narrow tasks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Use vision, language, situation-specific, and broader knowledge to summarize and recommend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Complementary learning systems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Integrate predictive/generative models and retrieval of individual memories and associations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Integrate with planning, task decomposition, and prioritization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World models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Learn to predict how observations will change given action</a:t>
            </a:r>
          </a:p>
        </p:txBody>
      </p:sp>
    </p:spTree>
    <p:extLst>
      <p:ext uri="{BB962C8B-B14F-4D97-AF65-F5344CB8AC3E}">
        <p14:creationId xmlns:p14="http://schemas.microsoft.com/office/powerpoint/2010/main" val="68035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8168A-6A89-729F-A2B1-4FEF9B7FD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example: Visual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07D43-52B4-6267-E3B6-5D5682087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LLM to generate code that calls pretrained vision models and functions</a:t>
            </a:r>
          </a:p>
        </p:txBody>
      </p:sp>
      <p:pic>
        <p:nvPicPr>
          <p:cNvPr id="1026" name="Picture 2" descr="A diagram showing a picture of a brown bear with the text “Instruction: Replace the ground with white snow and the bear with a white polar bear.” A cartoon robot indicates the process VisProg peforms to execute the instructions. The final image is the finished “Prediction” image showing a white polar bear on show-covered ground.">
            <a:extLst>
              <a:ext uri="{FF2B5EF4-FFF2-40B4-BE49-F238E27FC236}">
                <a16:creationId xmlns:a16="http://schemas.microsoft.com/office/drawing/2014/main" id="{0CEEF6F5-9252-DB8A-1296-66E2E72C7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0" y="2209800"/>
            <a:ext cx="12192000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87E860-991A-1C7B-6EC4-C7E66AA10690}"/>
              </a:ext>
            </a:extLst>
          </p:cNvPr>
          <p:cNvSpPr txBox="1"/>
          <p:nvPr/>
        </p:nvSpPr>
        <p:spPr>
          <a:xfrm>
            <a:off x="76200" y="6324600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Gupta and </a:t>
            </a:r>
            <a:r>
              <a:rPr lang="en-US" dirty="0" err="1"/>
              <a:t>Khembavi</a:t>
            </a:r>
            <a:r>
              <a:rPr lang="en-US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179685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15348-C7CB-58F2-D484-283FC0DC4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82DC2-632F-3821-7E06-D3E7B1B75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Additional examples of the many tasks VisProg can write code for and successfully perform based on natural language inputs.">
            <a:extLst>
              <a:ext uri="{FF2B5EF4-FFF2-40B4-BE49-F238E27FC236}">
                <a16:creationId xmlns:a16="http://schemas.microsoft.com/office/drawing/2014/main" id="{F0A3C845-C923-544C-5FC3-47E36CA91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0"/>
            <a:ext cx="9467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207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1212D-A229-E8A4-0EEE-3F3475C8D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074" y="88726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High-impact applications and what is needed to make them really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0105C-4008-04DB-E64A-8713879D8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671" y="1295400"/>
            <a:ext cx="10972800" cy="51355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Personalized tutors, e.g. </a:t>
            </a:r>
            <a:r>
              <a:rPr lang="en-US" dirty="0">
                <a:hlinkClick r:id="rId2"/>
              </a:rPr>
              <a:t>Khanmigo</a:t>
            </a:r>
            <a:endParaRPr lang="en-US" dirty="0"/>
          </a:p>
          <a:p>
            <a:pPr lvl="1"/>
            <a:r>
              <a:rPr lang="en-US" dirty="0"/>
              <a:t>Episodic memory, to have a history with the student</a:t>
            </a:r>
          </a:p>
          <a:p>
            <a:pPr lvl="1"/>
            <a:r>
              <a:rPr lang="en-US" dirty="0"/>
              <a:t>Personalization, to learn preferences by cues and previous responses </a:t>
            </a:r>
          </a:p>
          <a:p>
            <a:pPr lvl="1"/>
            <a:r>
              <a:rPr lang="en-US" dirty="0"/>
              <a:t>Improved ability to illustrate concepts</a:t>
            </a:r>
          </a:p>
          <a:p>
            <a:pPr lvl="1"/>
            <a:endParaRPr lang="en-US" dirty="0"/>
          </a:p>
          <a:p>
            <a:r>
              <a:rPr lang="en-US" dirty="0"/>
              <a:t>Tool usage through language --- anything that is currently done through keyboard/mouse (shopping, finding information, creating illustrations, using spreadsheets) can be done with LLMs</a:t>
            </a:r>
          </a:p>
          <a:p>
            <a:endParaRPr lang="en-US" dirty="0"/>
          </a:p>
          <a:p>
            <a:r>
              <a:rPr lang="en-US" dirty="0"/>
              <a:t>Robots (embodied agents)</a:t>
            </a:r>
          </a:p>
          <a:p>
            <a:pPr lvl="1"/>
            <a:r>
              <a:rPr lang="en-US" dirty="0"/>
              <a:t>Continual learning: gaining and using information about the environment, people, and concepts in real time</a:t>
            </a:r>
          </a:p>
          <a:p>
            <a:pPr lvl="1"/>
            <a:r>
              <a:rPr lang="en-US" dirty="0"/>
              <a:t>General purpose skill learning, maybe with world models as a foundation</a:t>
            </a:r>
          </a:p>
          <a:p>
            <a:pPr lvl="1"/>
            <a:r>
              <a:rPr lang="en-US" dirty="0"/>
              <a:t>Lighter, cheaper, easily repaired hardware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540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6FF8C-0725-E625-B72F-F0F17BCC5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Finishing up the semester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EA30D-01F9-1E31-2382-B03C2C2FC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Dec 15: Final project due at 11:59pm</a:t>
            </a:r>
          </a:p>
          <a:p>
            <a:endParaRPr lang="en-US" dirty="0"/>
          </a:p>
          <a:p>
            <a:r>
              <a:rPr lang="en-US" dirty="0"/>
              <a:t>Dec 5-10: Final exam </a:t>
            </a:r>
          </a:p>
          <a:p>
            <a:pPr lvl="1"/>
            <a:r>
              <a:rPr lang="en-US" dirty="0"/>
              <a:t>Covers all material for semester</a:t>
            </a:r>
          </a:p>
          <a:p>
            <a:pPr lvl="1"/>
            <a:r>
              <a:rPr lang="en-US" dirty="0"/>
              <a:t>See </a:t>
            </a:r>
            <a:r>
              <a:rPr lang="en-US" dirty="0" err="1"/>
              <a:t>CampusWire</a:t>
            </a:r>
            <a:r>
              <a:rPr lang="en-US" dirty="0"/>
              <a:t> pinned post for details</a:t>
            </a:r>
          </a:p>
          <a:p>
            <a:endParaRPr lang="en-US" dirty="0"/>
          </a:p>
          <a:p>
            <a:r>
              <a:rPr lang="en-US" dirty="0"/>
              <a:t>Last office hour is Dec 13</a:t>
            </a:r>
          </a:p>
          <a:p>
            <a:pPr lvl="1"/>
            <a:r>
              <a:rPr lang="en-US" dirty="0"/>
              <a:t>We will still monitor and respond to </a:t>
            </a:r>
            <a:r>
              <a:rPr lang="en-US" dirty="0" err="1"/>
              <a:t>CampusWire</a:t>
            </a:r>
            <a:r>
              <a:rPr lang="en-US" dirty="0"/>
              <a:t> until Dec 15</a:t>
            </a:r>
          </a:p>
        </p:txBody>
      </p:sp>
    </p:spTree>
    <p:extLst>
      <p:ext uri="{BB962C8B-B14F-4D97-AF65-F5344CB8AC3E}">
        <p14:creationId xmlns:p14="http://schemas.microsoft.com/office/powerpoint/2010/main" val="40455415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0AEF-D243-5816-6DAE-C17F41497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ICES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00051-46DD-B014-F9D4-417FDA17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We put much time and energy into this course</a:t>
            </a:r>
          </a:p>
          <a:p>
            <a:endParaRPr lang="en-US" dirty="0"/>
          </a:p>
          <a:p>
            <a:r>
              <a:rPr lang="en-US" dirty="0"/>
              <a:t>Please take some time to provide ratings and feedback</a:t>
            </a:r>
          </a:p>
          <a:p>
            <a:pPr lvl="1"/>
            <a:r>
              <a:rPr lang="en-US" dirty="0">
                <a:hlinkClick r:id="rId2" action="ppaction://hlinkfile"/>
              </a:rPr>
              <a:t>go.illinois.edu/ices-online</a:t>
            </a:r>
            <a:r>
              <a:rPr lang="en-US" dirty="0"/>
              <a:t>    </a:t>
            </a:r>
          </a:p>
          <a:p>
            <a:pPr lvl="1"/>
            <a:endParaRPr lang="en-US" dirty="0"/>
          </a:p>
          <a:p>
            <a:r>
              <a:rPr lang="en-US" dirty="0"/>
              <a:t>Good things to know about ICES in general</a:t>
            </a:r>
          </a:p>
          <a:p>
            <a:pPr lvl="1"/>
            <a:r>
              <a:rPr lang="en-US" dirty="0"/>
              <a:t>Considered mainly as a reflection of the instructor and considered for promotions and course improvements</a:t>
            </a:r>
          </a:p>
          <a:p>
            <a:pPr lvl="1"/>
            <a:r>
              <a:rPr lang="en-US" dirty="0"/>
              <a:t>Reflect aspects of the course that are controllable by instructor, e.g. content, structure, </a:t>
            </a:r>
            <a:r>
              <a:rPr lang="en-US"/>
              <a:t>and behavior</a:t>
            </a:r>
          </a:p>
          <a:p>
            <a:pPr lvl="1"/>
            <a:r>
              <a:rPr lang="en-US"/>
              <a:t>Unconscious </a:t>
            </a:r>
            <a:r>
              <a:rPr lang="en-US" dirty="0"/>
              <a:t>bias that negatively affects women, people of color, and other nationalities is well documented; try to consciously counter-act it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3136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85ED5-1622-83FB-6718-19E2428E0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76400"/>
            <a:ext cx="10972800" cy="3505200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 to the course staff for all of their hard work to create materials, grade, and answer questions.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Thank you for your hard work and engagement!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138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8DC6F-941E-94D0-6F92-C5B986F39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5652"/>
            <a:ext cx="10591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We’ve covered what you need to get started for most ML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10F92-903B-23A9-AF39-8E7083664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638800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Solid foundation in core ML concepts</a:t>
            </a:r>
          </a:p>
          <a:p>
            <a:pPr lvl="1"/>
            <a:r>
              <a:rPr lang="en-US" dirty="0"/>
              <a:t>Classification, clustering, dimensionality reduction, objectives, losses, regularization, generalization, experimental setups</a:t>
            </a:r>
          </a:p>
          <a:p>
            <a:r>
              <a:rPr lang="en-US" dirty="0"/>
              <a:t>Intuition, some math, and application of classic methods</a:t>
            </a:r>
          </a:p>
          <a:p>
            <a:pPr lvl="1"/>
            <a:r>
              <a:rPr lang="en-US" dirty="0"/>
              <a:t>Logistic regression, Linear Regression, SVM, KNN, Neural Nets, Naïve Bayes, Boosting, Trees, Ensembles, PCA, K-means, Kernel Density Estimation, EM algorithm, PCA</a:t>
            </a:r>
          </a:p>
          <a:p>
            <a:r>
              <a:rPr lang="en-US" dirty="0"/>
              <a:t>Exposure to state of the art recent methods</a:t>
            </a:r>
          </a:p>
          <a:p>
            <a:pPr lvl="1"/>
            <a:r>
              <a:rPr lang="en-US" dirty="0"/>
              <a:t>Deep convolutional networks, transformers, CLIP, GPT, UMAP</a:t>
            </a:r>
          </a:p>
          <a:p>
            <a:r>
              <a:rPr lang="en-US" dirty="0"/>
              <a:t>Data representation and application domains</a:t>
            </a:r>
          </a:p>
          <a:p>
            <a:pPr lvl="1"/>
            <a:r>
              <a:rPr lang="en-US" dirty="0"/>
              <a:t>Images, text, audio, general data</a:t>
            </a:r>
          </a:p>
          <a:p>
            <a:r>
              <a:rPr lang="en-US" dirty="0"/>
              <a:t>Practical considerations for deployment of ML applications</a:t>
            </a:r>
          </a:p>
          <a:p>
            <a:pPr lvl="1"/>
            <a:r>
              <a:rPr lang="en-US" dirty="0"/>
              <a:t>Societal impact, bias and mitigation, process for creating ML applications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045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E12C2-7279-536E-028D-ED29A6BC1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Predictors</a:t>
            </a:r>
            <a:r>
              <a:rPr lang="en-US" dirty="0"/>
              <a:t>: Three basic kinds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BF19A-F6BA-BB5D-6EE3-ED9E277C2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Linear (Regression, Logistic Regression, SVM)</a:t>
            </a:r>
          </a:p>
          <a:p>
            <a:pPr lvl="1"/>
            <a:r>
              <a:rPr lang="en-US" dirty="0"/>
              <a:t>General purpose for classification/regression</a:t>
            </a:r>
          </a:p>
          <a:p>
            <a:pPr lvl="1"/>
            <a:r>
              <a:rPr lang="en-US" dirty="0"/>
              <a:t>Benefits from feature learning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 startAt="2"/>
            </a:pPr>
            <a:r>
              <a:rPr lang="en-US" dirty="0"/>
              <a:t>Instance-based (KNN)</a:t>
            </a:r>
          </a:p>
          <a:p>
            <a:pPr lvl="1"/>
            <a:r>
              <a:rPr lang="en-US" dirty="0"/>
              <a:t>Zero training time, flexible</a:t>
            </a:r>
          </a:p>
          <a:p>
            <a:pPr lvl="1"/>
            <a:r>
              <a:rPr lang="en-US" dirty="0"/>
              <a:t>Benefits from feature learning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 startAt="3"/>
            </a:pPr>
            <a:r>
              <a:rPr lang="en-US" dirty="0"/>
              <a:t>Probabilistic: </a:t>
            </a:r>
          </a:p>
          <a:p>
            <a:pPr lvl="1"/>
            <a:r>
              <a:rPr lang="en-US" dirty="0"/>
              <a:t>Works well if a parametric form is known, or with tree ensembles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06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5F198-0B0A-344C-BDCA-13A47374F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Feature learning</a:t>
            </a:r>
            <a:r>
              <a:rPr lang="en-US" dirty="0"/>
              <a:t>: Two basic kinds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92322-DBFB-7A2D-F8CD-16CA0F7A9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Tree</a:t>
            </a:r>
          </a:p>
          <a:p>
            <a:pPr lvl="1"/>
            <a:r>
              <a:rPr lang="en-US" dirty="0"/>
              <a:t>Learn how to partition input space to group examples together in a discriminative way</a:t>
            </a:r>
          </a:p>
          <a:p>
            <a:pPr lvl="1"/>
            <a:r>
              <a:rPr lang="en-US" dirty="0"/>
              <a:t>Followed by instance/linear/probabilistic prediction</a:t>
            </a:r>
          </a:p>
          <a:p>
            <a:pPr lvl="1"/>
            <a:r>
              <a:rPr lang="en-US" dirty="0"/>
              <a:t>Easily combine unnormalized continuous and discrete features</a:t>
            </a:r>
          </a:p>
          <a:p>
            <a:pPr lvl="1"/>
            <a:r>
              <a:rPr lang="en-US" dirty="0"/>
              <a:t>Especially powerful with ensembles, as in Random Forests or Boosted Trees</a:t>
            </a:r>
          </a:p>
          <a:p>
            <a:endParaRPr lang="en-US" dirty="0"/>
          </a:p>
          <a:p>
            <a:r>
              <a:rPr lang="en-US" dirty="0"/>
              <a:t>Neural network</a:t>
            </a:r>
          </a:p>
          <a:p>
            <a:pPr lvl="1"/>
            <a:r>
              <a:rPr lang="en-US" dirty="0"/>
              <a:t>Jointly train feature representation with linear predictor</a:t>
            </a:r>
          </a:p>
          <a:p>
            <a:pPr lvl="1"/>
            <a:r>
              <a:rPr lang="en-US" dirty="0"/>
              <a:t>Major advantages for structured data with convolutional or transformer architectures, or use for retrieval/similarity</a:t>
            </a:r>
          </a:p>
          <a:p>
            <a:pPr lvl="1"/>
            <a:r>
              <a:rPr lang="en-US" dirty="0"/>
              <a:t>Representations can be learned on one problem and tuned or applied for another problem in the same domain</a:t>
            </a:r>
          </a:p>
        </p:txBody>
      </p:sp>
    </p:spTree>
    <p:extLst>
      <p:ext uri="{BB962C8B-B14F-4D97-AF65-F5344CB8AC3E}">
        <p14:creationId xmlns:p14="http://schemas.microsoft.com/office/powerpoint/2010/main" val="3857067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792F8-1FA7-4860-DD7C-4B866F35D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Go-to approaches for </a:t>
            </a:r>
            <a:r>
              <a:rPr lang="en-US" b="1" dirty="0"/>
              <a:t>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164E7-88C8-A94C-607C-9FDBEA1A7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51355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K-NN</a:t>
            </a:r>
          </a:p>
          <a:p>
            <a:pPr lvl="1"/>
            <a:r>
              <a:rPr lang="en-US" dirty="0"/>
              <a:t>Super easy and sometimes surprisingly effective, good sanity check</a:t>
            </a:r>
          </a:p>
          <a:p>
            <a:endParaRPr lang="en-US" dirty="0"/>
          </a:p>
          <a:p>
            <a:r>
              <a:rPr lang="en-US" dirty="0"/>
              <a:t>Linear SVM or linear logistic regression</a:t>
            </a:r>
          </a:p>
          <a:p>
            <a:pPr lvl="1"/>
            <a:r>
              <a:rPr lang="en-US" dirty="0"/>
              <a:t>Easy to optimize, often works well</a:t>
            </a:r>
          </a:p>
          <a:p>
            <a:endParaRPr lang="en-US" dirty="0"/>
          </a:p>
          <a:p>
            <a:r>
              <a:rPr lang="en-US" dirty="0"/>
              <a:t>Random forest or boosted trees</a:t>
            </a:r>
          </a:p>
          <a:p>
            <a:pPr lvl="1"/>
            <a:r>
              <a:rPr lang="en-US" dirty="0"/>
              <a:t>Highly effective with minimal fuss, very flexible</a:t>
            </a:r>
          </a:p>
          <a:p>
            <a:endParaRPr lang="en-US" dirty="0"/>
          </a:p>
          <a:p>
            <a:r>
              <a:rPr lang="en-US" dirty="0"/>
              <a:t>Linear probe or fine-tune deep network</a:t>
            </a:r>
          </a:p>
          <a:p>
            <a:pPr lvl="1"/>
            <a:r>
              <a:rPr lang="en-US" dirty="0"/>
              <a:t>Best for common structured data like images, text, audio</a:t>
            </a:r>
          </a:p>
        </p:txBody>
      </p:sp>
    </p:spTree>
    <p:extLst>
      <p:ext uri="{BB962C8B-B14F-4D97-AF65-F5344CB8AC3E}">
        <p14:creationId xmlns:p14="http://schemas.microsoft.com/office/powerpoint/2010/main" val="3790486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EB939-19BA-5772-BAA6-1E7E53CEE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Go-to approaches for </a:t>
            </a:r>
            <a:r>
              <a:rPr lang="en-US" b="1" dirty="0"/>
              <a:t>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33D91-365E-C1A4-3435-0A261A6E1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Linear regression</a:t>
            </a:r>
          </a:p>
          <a:p>
            <a:pPr lvl="1"/>
            <a:r>
              <a:rPr lang="en-US" dirty="0"/>
              <a:t>Interpretable and often works well</a:t>
            </a:r>
          </a:p>
          <a:p>
            <a:pPr lvl="1"/>
            <a:r>
              <a:rPr lang="en-US" dirty="0"/>
              <a:t>Sometimes important to transform features or targets so they are better captured by a linear model</a:t>
            </a:r>
          </a:p>
          <a:p>
            <a:pPr lvl="1"/>
            <a:endParaRPr lang="en-US" dirty="0"/>
          </a:p>
          <a:p>
            <a:r>
              <a:rPr lang="en-US" dirty="0"/>
              <a:t>Random forest</a:t>
            </a:r>
          </a:p>
          <a:p>
            <a:pPr lvl="1"/>
            <a:r>
              <a:rPr lang="en-US" dirty="0"/>
              <a:t>Highly effective with minimal fuss</a:t>
            </a:r>
          </a:p>
          <a:p>
            <a:pPr lvl="1"/>
            <a:endParaRPr lang="en-US" dirty="0"/>
          </a:p>
          <a:p>
            <a:r>
              <a:rPr lang="en-US" dirty="0"/>
              <a:t>K-NN</a:t>
            </a:r>
          </a:p>
          <a:p>
            <a:pPr lvl="1"/>
            <a:r>
              <a:rPr lang="en-US" dirty="0"/>
              <a:t>Especially helpful when predicting multiple correlated values, e.g. which patch can be used to fill a hole in the image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56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8E153-8EEC-B675-805E-B4D1630E6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supervised learning, always 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DF19F-42FC-5F70-C632-BC8CD2212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b="1" dirty="0"/>
              <a:t>Clean experiments</a:t>
            </a:r>
          </a:p>
          <a:p>
            <a:pPr lvl="1"/>
            <a:r>
              <a:rPr lang="en-US" dirty="0"/>
              <a:t>training set to learn model parameters</a:t>
            </a:r>
          </a:p>
          <a:p>
            <a:pPr lvl="1"/>
            <a:r>
              <a:rPr lang="en-US" dirty="0"/>
              <a:t>validation set to select method and hyperparameters</a:t>
            </a:r>
          </a:p>
          <a:p>
            <a:pPr lvl="1"/>
            <a:r>
              <a:rPr lang="en-US" dirty="0"/>
              <a:t>test set for final performance evaluation</a:t>
            </a:r>
          </a:p>
          <a:p>
            <a:pPr lvl="1"/>
            <a:endParaRPr lang="en-US" dirty="0"/>
          </a:p>
          <a:p>
            <a:r>
              <a:rPr lang="en-US" b="1" dirty="0"/>
              <a:t>Bias/variance trade-off</a:t>
            </a:r>
          </a:p>
          <a:p>
            <a:pPr lvl="1"/>
            <a:r>
              <a:rPr lang="en-US" dirty="0"/>
              <a:t>Avoidable error is due to challenge in fitting parameters (variance) and inability to perfectly fit the data (bias)</a:t>
            </a:r>
          </a:p>
          <a:p>
            <a:pPr lvl="1"/>
            <a:r>
              <a:rPr lang="en-US" dirty="0"/>
              <a:t>Model designs and hyperparameters often trade off between these, e.g. increasing model complexity can increase variance but reduce bias</a:t>
            </a:r>
          </a:p>
          <a:p>
            <a:pPr lvl="1"/>
            <a:r>
              <a:rPr lang="en-US" dirty="0"/>
              <a:t>Ensembles work around this trade-off, and modern deep networks often act like ensembles</a:t>
            </a:r>
          </a:p>
          <a:p>
            <a:endParaRPr lang="en-US" dirty="0"/>
          </a:p>
          <a:p>
            <a:r>
              <a:rPr lang="en-US" dirty="0"/>
              <a:t>People and algorithms use mental shortcuts that lead to a kind of </a:t>
            </a:r>
            <a:r>
              <a:rPr lang="en-US" b="1" dirty="0"/>
              <a:t>bias that can be harmful to society </a:t>
            </a:r>
            <a:r>
              <a:rPr lang="en-US" dirty="0"/>
              <a:t>– transparency and fairness require conscientious sourcing, development, and evaluation</a:t>
            </a:r>
          </a:p>
        </p:txBody>
      </p:sp>
    </p:spTree>
    <p:extLst>
      <p:ext uri="{BB962C8B-B14F-4D97-AF65-F5344CB8AC3E}">
        <p14:creationId xmlns:p14="http://schemas.microsoft.com/office/powerpoint/2010/main" val="2605849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167149</TotalTime>
  <Words>2483</Words>
  <Application>Microsoft Office PowerPoint</Application>
  <PresentationFormat>Widescreen</PresentationFormat>
  <Paragraphs>360</Paragraphs>
  <Slides>37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Theme</vt:lpstr>
      <vt:lpstr>Conclusion </vt:lpstr>
      <vt:lpstr>This class: Conclusion</vt:lpstr>
      <vt:lpstr>We’ve learned a lot</vt:lpstr>
      <vt:lpstr>We’ve covered what you need to get started for most ML applications</vt:lpstr>
      <vt:lpstr>Predictors: Three basic kinds</vt:lpstr>
      <vt:lpstr>Feature learning: Two basic kinds</vt:lpstr>
      <vt:lpstr>Go-to approaches for classification</vt:lpstr>
      <vt:lpstr>Go-to approaches for regression</vt:lpstr>
      <vt:lpstr>In supervised learning, always remember</vt:lpstr>
      <vt:lpstr>Data organization</vt:lpstr>
      <vt:lpstr>It’s all about the data</vt:lpstr>
      <vt:lpstr>Building machine learning applications is easier and more effective than ever</vt:lpstr>
      <vt:lpstr>PowerPoint Presentation</vt:lpstr>
      <vt:lpstr>Choosing the right tool for the job</vt:lpstr>
      <vt:lpstr>Choosing the right tool for the job: answers</vt:lpstr>
      <vt:lpstr>Choosing the right tool for the job: answers</vt:lpstr>
      <vt:lpstr>Choosing the right tool for the job: answers</vt:lpstr>
      <vt:lpstr>Where to learn more: courses</vt:lpstr>
      <vt:lpstr>Where to learn more: try things</vt:lpstr>
      <vt:lpstr>ML is changing</vt:lpstr>
      <vt:lpstr>ML is changing</vt:lpstr>
      <vt:lpstr>ML is changing</vt:lpstr>
      <vt:lpstr>ML is changing</vt:lpstr>
      <vt:lpstr>AI/ML will change the world in unpredictable ways</vt:lpstr>
      <vt:lpstr>How to prepare yourself for a fast-changing tech world?</vt:lpstr>
      <vt:lpstr>Current state of AI/ML</vt:lpstr>
      <vt:lpstr>Generative AI: Text</vt:lpstr>
      <vt:lpstr>Generative AI: Images</vt:lpstr>
      <vt:lpstr>Generative AI: Audio</vt:lpstr>
      <vt:lpstr>Current state of AI/ML</vt:lpstr>
      <vt:lpstr>Research directions in machine learning</vt:lpstr>
      <vt:lpstr>One example: Visual Programming</vt:lpstr>
      <vt:lpstr>PowerPoint Presentation</vt:lpstr>
      <vt:lpstr>High-impact applications and what is needed to make them really work</vt:lpstr>
      <vt:lpstr>Finishing up the semester</vt:lpstr>
      <vt:lpstr>ICES Feedback</vt:lpstr>
      <vt:lpstr>Thank you to the course staff for all of their hard work to create materials, grade, and answer questions.  Thank you for your hard work and engagement!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Hoiem, Derek W</cp:lastModifiedBy>
  <cp:revision>376</cp:revision>
  <cp:lastPrinted>2023-04-06T14:09:52Z</cp:lastPrinted>
  <dcterms:created xsi:type="dcterms:W3CDTF">2009-12-16T02:55:56Z</dcterms:created>
  <dcterms:modified xsi:type="dcterms:W3CDTF">2024-12-05T02:49:21Z</dcterms:modified>
</cp:coreProperties>
</file>