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906" r:id="rId3"/>
    <p:sldId id="901" r:id="rId4"/>
    <p:sldId id="892" r:id="rId5"/>
    <p:sldId id="890" r:id="rId6"/>
    <p:sldId id="903" r:id="rId7"/>
    <p:sldId id="908" r:id="rId8"/>
    <p:sldId id="910" r:id="rId9"/>
    <p:sldId id="911" r:id="rId10"/>
    <p:sldId id="902" r:id="rId11"/>
    <p:sldId id="913" r:id="rId12"/>
    <p:sldId id="912" r:id="rId13"/>
    <p:sldId id="895" r:id="rId14"/>
    <p:sldId id="916" r:id="rId15"/>
    <p:sldId id="921" r:id="rId16"/>
    <p:sldId id="923" r:id="rId17"/>
    <p:sldId id="924" r:id="rId18"/>
    <p:sldId id="894" r:id="rId19"/>
    <p:sldId id="897" r:id="rId20"/>
    <p:sldId id="898" r:id="rId21"/>
    <p:sldId id="914" r:id="rId22"/>
    <p:sldId id="899" r:id="rId23"/>
    <p:sldId id="915" r:id="rId24"/>
    <p:sldId id="896" r:id="rId25"/>
    <p:sldId id="918" r:id="rId26"/>
    <p:sldId id="919" r:id="rId27"/>
    <p:sldId id="920" r:id="rId28"/>
    <p:sldId id="917" r:id="rId29"/>
    <p:sldId id="889" r:id="rId30"/>
    <p:sldId id="904" r:id="rId31"/>
    <p:sldId id="905" r:id="rId32"/>
    <p:sldId id="900" r:id="rId33"/>
    <p:sldId id="907" r:id="rId34"/>
    <p:sldId id="909" r:id="rId35"/>
    <p:sldId id="860" r:id="rId36"/>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760" userDrawn="1">
          <p15:clr>
            <a:srgbClr val="A4A3A4"/>
          </p15:clr>
        </p15:guide>
        <p15:guide id="3" pos="384" userDrawn="1">
          <p15:clr>
            <a:srgbClr val="A4A3A4"/>
          </p15:clr>
        </p15:guide>
        <p15:guide id="4"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61745-B5BA-4411-86CC-68EB44A73678}" v="21" dt="2024-11-11T22:43:39.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5" autoAdjust="0"/>
    <p:restoredTop sz="88601" autoAdjust="0"/>
  </p:normalViewPr>
  <p:slideViewPr>
    <p:cSldViewPr>
      <p:cViewPr varScale="1">
        <p:scale>
          <a:sx n="79" d="100"/>
          <a:sy n="79" d="100"/>
        </p:scale>
        <p:origin x="696" y="90"/>
      </p:cViewPr>
      <p:guideLst>
        <p:guide pos="5760"/>
        <p:guide pos="384"/>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iem, Derek W" userId="08a2a5d7-ecbe-4300-b3e9-ea7b21108f06" providerId="ADAL" clId="{F8361745-B5BA-4411-86CC-68EB44A73678}"/>
    <pc:docChg chg="undo custSel addSld delSld modSld">
      <pc:chgData name="Hoiem, Derek W" userId="08a2a5d7-ecbe-4300-b3e9-ea7b21108f06" providerId="ADAL" clId="{F8361745-B5BA-4411-86CC-68EB44A73678}" dt="2024-11-11T22:44:57.263" v="505" actId="20577"/>
      <pc:docMkLst>
        <pc:docMk/>
      </pc:docMkLst>
      <pc:sldChg chg="modSp mod">
        <pc:chgData name="Hoiem, Derek W" userId="08a2a5d7-ecbe-4300-b3e9-ea7b21108f06" providerId="ADAL" clId="{F8361745-B5BA-4411-86CC-68EB44A73678}" dt="2024-11-05T22:41:07.424" v="455" actId="5793"/>
        <pc:sldMkLst>
          <pc:docMk/>
          <pc:sldMk cId="3723154227" sldId="901"/>
        </pc:sldMkLst>
        <pc:spChg chg="mod">
          <ac:chgData name="Hoiem, Derek W" userId="08a2a5d7-ecbe-4300-b3e9-ea7b21108f06" providerId="ADAL" clId="{F8361745-B5BA-4411-86CC-68EB44A73678}" dt="2024-11-05T22:41:07.424" v="455" actId="5793"/>
          <ac:spMkLst>
            <pc:docMk/>
            <pc:sldMk cId="3723154227" sldId="901"/>
            <ac:spMk id="3" creationId="{1B6742A4-D543-0662-779F-64CA5212E1BA}"/>
          </ac:spMkLst>
        </pc:spChg>
      </pc:sldChg>
      <pc:sldChg chg="addSp modSp mod">
        <pc:chgData name="Hoiem, Derek W" userId="08a2a5d7-ecbe-4300-b3e9-ea7b21108f06" providerId="ADAL" clId="{F8361745-B5BA-4411-86CC-68EB44A73678}" dt="2024-11-05T21:54:30.226" v="16" actId="1076"/>
        <pc:sldMkLst>
          <pc:docMk/>
          <pc:sldMk cId="2196604358" sldId="903"/>
        </pc:sldMkLst>
        <pc:spChg chg="mod">
          <ac:chgData name="Hoiem, Derek W" userId="08a2a5d7-ecbe-4300-b3e9-ea7b21108f06" providerId="ADAL" clId="{F8361745-B5BA-4411-86CC-68EB44A73678}" dt="2024-11-05T21:54:30.226" v="16" actId="1076"/>
          <ac:spMkLst>
            <pc:docMk/>
            <pc:sldMk cId="2196604358" sldId="903"/>
            <ac:spMk id="3" creationId="{840D1B05-7B92-589B-E8FC-61027429CFD4}"/>
          </ac:spMkLst>
        </pc:spChg>
        <pc:spChg chg="mod">
          <ac:chgData name="Hoiem, Derek W" userId="08a2a5d7-ecbe-4300-b3e9-ea7b21108f06" providerId="ADAL" clId="{F8361745-B5BA-4411-86CC-68EB44A73678}" dt="2024-11-05T21:54:08.696" v="6" actId="1076"/>
          <ac:spMkLst>
            <pc:docMk/>
            <pc:sldMk cId="2196604358" sldId="903"/>
            <ac:spMk id="6" creationId="{7F9F4D9A-4F65-AE75-37F8-27E4E9E5C2EE}"/>
          </ac:spMkLst>
        </pc:spChg>
        <pc:picChg chg="add mod">
          <ac:chgData name="Hoiem, Derek W" userId="08a2a5d7-ecbe-4300-b3e9-ea7b21108f06" providerId="ADAL" clId="{F8361745-B5BA-4411-86CC-68EB44A73678}" dt="2024-11-05T21:54:27.963" v="14" actId="962"/>
          <ac:picMkLst>
            <pc:docMk/>
            <pc:sldMk cId="2196604358" sldId="903"/>
            <ac:picMk id="5" creationId="{790CDF9B-121C-5BF7-9F64-AD578C92EB8F}"/>
          </ac:picMkLst>
        </pc:picChg>
      </pc:sldChg>
      <pc:sldChg chg="modSp mod">
        <pc:chgData name="Hoiem, Derek W" userId="08a2a5d7-ecbe-4300-b3e9-ea7b21108f06" providerId="ADAL" clId="{F8361745-B5BA-4411-86CC-68EB44A73678}" dt="2024-11-05T22:40:26.813" v="312" actId="6549"/>
        <pc:sldMkLst>
          <pc:docMk/>
          <pc:sldMk cId="3706727156" sldId="906"/>
        </pc:sldMkLst>
        <pc:spChg chg="mod">
          <ac:chgData name="Hoiem, Derek W" userId="08a2a5d7-ecbe-4300-b3e9-ea7b21108f06" providerId="ADAL" clId="{F8361745-B5BA-4411-86CC-68EB44A73678}" dt="2024-11-05T22:40:26.813" v="312" actId="6549"/>
          <ac:spMkLst>
            <pc:docMk/>
            <pc:sldMk cId="3706727156" sldId="906"/>
            <ac:spMk id="3" creationId="{39D3FD9F-442A-F510-8999-F0B956DB47AF}"/>
          </ac:spMkLst>
        </pc:spChg>
      </pc:sldChg>
      <pc:sldChg chg="modSp mod">
        <pc:chgData name="Hoiem, Derek W" userId="08a2a5d7-ecbe-4300-b3e9-ea7b21108f06" providerId="ADAL" clId="{F8361745-B5BA-4411-86CC-68EB44A73678}" dt="2024-11-11T22:44:57.263" v="505" actId="20577"/>
        <pc:sldMkLst>
          <pc:docMk/>
          <pc:sldMk cId="2082586760" sldId="909"/>
        </pc:sldMkLst>
        <pc:spChg chg="mod">
          <ac:chgData name="Hoiem, Derek W" userId="08a2a5d7-ecbe-4300-b3e9-ea7b21108f06" providerId="ADAL" clId="{F8361745-B5BA-4411-86CC-68EB44A73678}" dt="2024-11-11T22:44:57.263" v="505" actId="20577"/>
          <ac:spMkLst>
            <pc:docMk/>
            <pc:sldMk cId="2082586760" sldId="909"/>
            <ac:spMk id="3" creationId="{9D744AE4-24CF-F295-CC48-BF0D49BE2358}"/>
          </ac:spMkLst>
        </pc:spChg>
      </pc:sldChg>
      <pc:sldChg chg="addSp delSp modSp mod">
        <pc:chgData name="Hoiem, Derek W" userId="08a2a5d7-ecbe-4300-b3e9-ea7b21108f06" providerId="ADAL" clId="{F8361745-B5BA-4411-86CC-68EB44A73678}" dt="2024-11-05T22:39:31.701" v="263" actId="20577"/>
        <pc:sldMkLst>
          <pc:docMk/>
          <pc:sldMk cId="3569428204" sldId="914"/>
        </pc:sldMkLst>
        <pc:spChg chg="mod">
          <ac:chgData name="Hoiem, Derek W" userId="08a2a5d7-ecbe-4300-b3e9-ea7b21108f06" providerId="ADAL" clId="{F8361745-B5BA-4411-86CC-68EB44A73678}" dt="2024-11-05T22:39:31.701" v="263" actId="20577"/>
          <ac:spMkLst>
            <pc:docMk/>
            <pc:sldMk cId="3569428204" sldId="914"/>
            <ac:spMk id="2" creationId="{51AA0233-9DF8-C487-A45D-537EB09C44F6}"/>
          </ac:spMkLst>
        </pc:spChg>
        <pc:spChg chg="add mod">
          <ac:chgData name="Hoiem, Derek W" userId="08a2a5d7-ecbe-4300-b3e9-ea7b21108f06" providerId="ADAL" clId="{F8361745-B5BA-4411-86CC-68EB44A73678}" dt="2024-11-05T22:08:29.797" v="179"/>
          <ac:spMkLst>
            <pc:docMk/>
            <pc:sldMk cId="3569428204" sldId="914"/>
            <ac:spMk id="3" creationId="{C59B67BF-9A1B-FED4-B92E-430B5422D459}"/>
          </ac:spMkLst>
        </pc:spChg>
        <pc:spChg chg="del">
          <ac:chgData name="Hoiem, Derek W" userId="08a2a5d7-ecbe-4300-b3e9-ea7b21108f06" providerId="ADAL" clId="{F8361745-B5BA-4411-86CC-68EB44A73678}" dt="2024-11-05T22:08:29.408" v="178" actId="478"/>
          <ac:spMkLst>
            <pc:docMk/>
            <pc:sldMk cId="3569428204" sldId="914"/>
            <ac:spMk id="4" creationId="{BBDA537E-E43E-20A4-21B1-75A9F70B69D4}"/>
          </ac:spMkLst>
        </pc:spChg>
        <pc:picChg chg="add mod">
          <ac:chgData name="Hoiem, Derek W" userId="08a2a5d7-ecbe-4300-b3e9-ea7b21108f06" providerId="ADAL" clId="{F8361745-B5BA-4411-86CC-68EB44A73678}" dt="2024-11-05T22:08:29.797" v="179"/>
          <ac:picMkLst>
            <pc:docMk/>
            <pc:sldMk cId="3569428204" sldId="914"/>
            <ac:picMk id="5" creationId="{7BF8FFAD-48F5-D064-FBAD-6495619A59F6}"/>
          </ac:picMkLst>
        </pc:picChg>
      </pc:sldChg>
      <pc:sldChg chg="addSp delSp modSp mod">
        <pc:chgData name="Hoiem, Derek W" userId="08a2a5d7-ecbe-4300-b3e9-ea7b21108f06" providerId="ADAL" clId="{F8361745-B5BA-4411-86CC-68EB44A73678}" dt="2024-11-11T22:40:58.852" v="475" actId="14100"/>
        <pc:sldMkLst>
          <pc:docMk/>
          <pc:sldMk cId="208900920" sldId="915"/>
        </pc:sldMkLst>
        <pc:spChg chg="mod">
          <ac:chgData name="Hoiem, Derek W" userId="08a2a5d7-ecbe-4300-b3e9-ea7b21108f06" providerId="ADAL" clId="{F8361745-B5BA-4411-86CC-68EB44A73678}" dt="2024-11-11T22:40:58.852" v="475" actId="14100"/>
          <ac:spMkLst>
            <pc:docMk/>
            <pc:sldMk cId="208900920" sldId="915"/>
            <ac:spMk id="2" creationId="{51AA0233-9DF8-C487-A45D-537EB09C44F6}"/>
          </ac:spMkLst>
        </pc:spChg>
        <pc:spChg chg="add mod">
          <ac:chgData name="Hoiem, Derek W" userId="08a2a5d7-ecbe-4300-b3e9-ea7b21108f06" providerId="ADAL" clId="{F8361745-B5BA-4411-86CC-68EB44A73678}" dt="2024-11-05T22:08:46.992" v="184"/>
          <ac:spMkLst>
            <pc:docMk/>
            <pc:sldMk cId="208900920" sldId="915"/>
            <ac:spMk id="3" creationId="{7CB7F08D-DFBB-D957-81E2-7B48AFDE0004}"/>
          </ac:spMkLst>
        </pc:spChg>
        <pc:spChg chg="del mod">
          <ac:chgData name="Hoiem, Derek W" userId="08a2a5d7-ecbe-4300-b3e9-ea7b21108f06" providerId="ADAL" clId="{F8361745-B5BA-4411-86CC-68EB44A73678}" dt="2024-11-05T22:08:46.721" v="183" actId="478"/>
          <ac:spMkLst>
            <pc:docMk/>
            <pc:sldMk cId="208900920" sldId="915"/>
            <ac:spMk id="4" creationId="{55642C20-EB55-F020-4710-06031F523780}"/>
          </ac:spMkLst>
        </pc:spChg>
        <pc:picChg chg="add mod">
          <ac:chgData name="Hoiem, Derek W" userId="08a2a5d7-ecbe-4300-b3e9-ea7b21108f06" providerId="ADAL" clId="{F8361745-B5BA-4411-86CC-68EB44A73678}" dt="2024-11-05T22:08:46.992" v="184"/>
          <ac:picMkLst>
            <pc:docMk/>
            <pc:sldMk cId="208900920" sldId="915"/>
            <ac:picMk id="5" creationId="{D5006E1E-41C4-57D2-981B-B16DDA4ECB27}"/>
          </ac:picMkLst>
        </pc:picChg>
      </pc:sldChg>
      <pc:sldChg chg="addSp delSp modSp mod">
        <pc:chgData name="Hoiem, Derek W" userId="08a2a5d7-ecbe-4300-b3e9-ea7b21108f06" providerId="ADAL" clId="{F8361745-B5BA-4411-86CC-68EB44A73678}" dt="2024-11-05T22:37:35.730" v="243" actId="20577"/>
        <pc:sldMkLst>
          <pc:docMk/>
          <pc:sldMk cId="3896204447" sldId="916"/>
        </pc:sldMkLst>
        <pc:spChg chg="mod">
          <ac:chgData name="Hoiem, Derek W" userId="08a2a5d7-ecbe-4300-b3e9-ea7b21108f06" providerId="ADAL" clId="{F8361745-B5BA-4411-86CC-68EB44A73678}" dt="2024-11-05T22:37:35.730" v="243" actId="20577"/>
          <ac:spMkLst>
            <pc:docMk/>
            <pc:sldMk cId="3896204447" sldId="916"/>
            <ac:spMk id="2" creationId="{A2E15FCE-9AC3-1D1E-B275-0F7BA9582992}"/>
          </ac:spMkLst>
        </pc:spChg>
        <pc:spChg chg="mod">
          <ac:chgData name="Hoiem, Derek W" userId="08a2a5d7-ecbe-4300-b3e9-ea7b21108f06" providerId="ADAL" clId="{F8361745-B5BA-4411-86CC-68EB44A73678}" dt="2024-11-05T21:56:17.007" v="32" actId="20577"/>
          <ac:spMkLst>
            <pc:docMk/>
            <pc:sldMk cId="3896204447" sldId="916"/>
            <ac:spMk id="3" creationId="{977483BC-9261-E1D2-EE3C-CAED537333D7}"/>
          </ac:spMkLst>
        </pc:spChg>
        <pc:spChg chg="add mod">
          <ac:chgData name="Hoiem, Derek W" userId="08a2a5d7-ecbe-4300-b3e9-ea7b21108f06" providerId="ADAL" clId="{F8361745-B5BA-4411-86CC-68EB44A73678}" dt="2024-11-05T21:56:26.397" v="35" actId="403"/>
          <ac:spMkLst>
            <pc:docMk/>
            <pc:sldMk cId="3896204447" sldId="916"/>
            <ac:spMk id="4" creationId="{A2E5D5BE-2BF9-FD07-0FF9-7CE95B663405}"/>
          </ac:spMkLst>
        </pc:spChg>
        <pc:spChg chg="del">
          <ac:chgData name="Hoiem, Derek W" userId="08a2a5d7-ecbe-4300-b3e9-ea7b21108f06" providerId="ADAL" clId="{F8361745-B5BA-4411-86CC-68EB44A73678}" dt="2024-11-05T21:55:21.564" v="21" actId="478"/>
          <ac:spMkLst>
            <pc:docMk/>
            <pc:sldMk cId="3896204447" sldId="916"/>
            <ac:spMk id="5" creationId="{2B526B7D-BF6E-B371-5107-3CA9710D518A}"/>
          </ac:spMkLst>
        </pc:spChg>
        <pc:picChg chg="add mod">
          <ac:chgData name="Hoiem, Derek W" userId="08a2a5d7-ecbe-4300-b3e9-ea7b21108f06" providerId="ADAL" clId="{F8361745-B5BA-4411-86CC-68EB44A73678}" dt="2024-11-05T22:05:17.929" v="177" actId="1076"/>
          <ac:picMkLst>
            <pc:docMk/>
            <pc:sldMk cId="3896204447" sldId="916"/>
            <ac:picMk id="6" creationId="{69A584CC-AED2-DB18-CD03-68836490E6AF}"/>
          </ac:picMkLst>
        </pc:picChg>
      </pc:sldChg>
      <pc:sldChg chg="addSp delSp modSp mod">
        <pc:chgData name="Hoiem, Derek W" userId="08a2a5d7-ecbe-4300-b3e9-ea7b21108f06" providerId="ADAL" clId="{F8361745-B5BA-4411-86CC-68EB44A73678}" dt="2024-11-05T22:39:47.801" v="271" actId="20577"/>
        <pc:sldMkLst>
          <pc:docMk/>
          <pc:sldMk cId="369511376" sldId="917"/>
        </pc:sldMkLst>
        <pc:spChg chg="mod">
          <ac:chgData name="Hoiem, Derek W" userId="08a2a5d7-ecbe-4300-b3e9-ea7b21108f06" providerId="ADAL" clId="{F8361745-B5BA-4411-86CC-68EB44A73678}" dt="2024-11-05T22:39:47.801" v="271" actId="20577"/>
          <ac:spMkLst>
            <pc:docMk/>
            <pc:sldMk cId="369511376" sldId="917"/>
            <ac:spMk id="2" creationId="{5F59742C-C2A6-EEAD-C33E-89AD327124F7}"/>
          </ac:spMkLst>
        </pc:spChg>
        <pc:spChg chg="del">
          <ac:chgData name="Hoiem, Derek W" userId="08a2a5d7-ecbe-4300-b3e9-ea7b21108f06" providerId="ADAL" clId="{F8361745-B5BA-4411-86CC-68EB44A73678}" dt="2024-11-05T22:08:58.182" v="186" actId="478"/>
          <ac:spMkLst>
            <pc:docMk/>
            <pc:sldMk cId="369511376" sldId="917"/>
            <ac:spMk id="3" creationId="{7FBB2C73-FD0A-CE17-A516-0FF64FBD5F8A}"/>
          </ac:spMkLst>
        </pc:spChg>
        <pc:spChg chg="add mod">
          <ac:chgData name="Hoiem, Derek W" userId="08a2a5d7-ecbe-4300-b3e9-ea7b21108f06" providerId="ADAL" clId="{F8361745-B5BA-4411-86CC-68EB44A73678}" dt="2024-11-05T22:08:58.447" v="187"/>
          <ac:spMkLst>
            <pc:docMk/>
            <pc:sldMk cId="369511376" sldId="917"/>
            <ac:spMk id="4" creationId="{C5F4B119-9E04-3D6E-12F5-DC6636606C7A}"/>
          </ac:spMkLst>
        </pc:spChg>
        <pc:picChg chg="add mod">
          <ac:chgData name="Hoiem, Derek W" userId="08a2a5d7-ecbe-4300-b3e9-ea7b21108f06" providerId="ADAL" clId="{F8361745-B5BA-4411-86CC-68EB44A73678}" dt="2024-11-05T22:08:58.447" v="187"/>
          <ac:picMkLst>
            <pc:docMk/>
            <pc:sldMk cId="369511376" sldId="917"/>
            <ac:picMk id="5" creationId="{9A6C5B2F-9E0F-1E4A-36AF-C56B085B1E0B}"/>
          </ac:picMkLst>
        </pc:picChg>
      </pc:sldChg>
      <pc:sldChg chg="addSp delSp modSp mod">
        <pc:chgData name="Hoiem, Derek W" userId="08a2a5d7-ecbe-4300-b3e9-ea7b21108f06" providerId="ADAL" clId="{F8361745-B5BA-4411-86CC-68EB44A73678}" dt="2024-11-11T22:43:39.178" v="477"/>
        <pc:sldMkLst>
          <pc:docMk/>
          <pc:sldMk cId="1340614878" sldId="920"/>
        </pc:sldMkLst>
        <pc:spChg chg="del">
          <ac:chgData name="Hoiem, Derek W" userId="08a2a5d7-ecbe-4300-b3e9-ea7b21108f06" providerId="ADAL" clId="{F8361745-B5BA-4411-86CC-68EB44A73678}" dt="2024-11-11T22:43:38.931" v="476" actId="478"/>
          <ac:spMkLst>
            <pc:docMk/>
            <pc:sldMk cId="1340614878" sldId="920"/>
            <ac:spMk id="4" creationId="{A37235BC-1D9A-D654-238B-5B36BA7F50B3}"/>
          </ac:spMkLst>
        </pc:spChg>
        <pc:spChg chg="add mod">
          <ac:chgData name="Hoiem, Derek W" userId="08a2a5d7-ecbe-4300-b3e9-ea7b21108f06" providerId="ADAL" clId="{F8361745-B5BA-4411-86CC-68EB44A73678}" dt="2024-11-11T22:43:39.178" v="477"/>
          <ac:spMkLst>
            <pc:docMk/>
            <pc:sldMk cId="1340614878" sldId="920"/>
            <ac:spMk id="6" creationId="{ED38204C-7DA6-36DF-D9AA-CB5F0360693F}"/>
          </ac:spMkLst>
        </pc:spChg>
      </pc:sldChg>
      <pc:sldChg chg="addSp modSp new mod">
        <pc:chgData name="Hoiem, Derek W" userId="08a2a5d7-ecbe-4300-b3e9-ea7b21108f06" providerId="ADAL" clId="{F8361745-B5BA-4411-86CC-68EB44A73678}" dt="2024-11-05T22:38:27.142" v="259" actId="20577"/>
        <pc:sldMkLst>
          <pc:docMk/>
          <pc:sldMk cId="1263378660" sldId="921"/>
        </pc:sldMkLst>
        <pc:spChg chg="mod">
          <ac:chgData name="Hoiem, Derek W" userId="08a2a5d7-ecbe-4300-b3e9-ea7b21108f06" providerId="ADAL" clId="{F8361745-B5BA-4411-86CC-68EB44A73678}" dt="2024-11-05T21:57:36.925" v="77"/>
          <ac:spMkLst>
            <pc:docMk/>
            <pc:sldMk cId="1263378660" sldId="921"/>
            <ac:spMk id="2" creationId="{F1EC365C-D406-73DF-1197-B03CABD4AB48}"/>
          </ac:spMkLst>
        </pc:spChg>
        <pc:spChg chg="mod">
          <ac:chgData name="Hoiem, Derek W" userId="08a2a5d7-ecbe-4300-b3e9-ea7b21108f06" providerId="ADAL" clId="{F8361745-B5BA-4411-86CC-68EB44A73678}" dt="2024-11-05T22:03:33.080" v="169" actId="113"/>
          <ac:spMkLst>
            <pc:docMk/>
            <pc:sldMk cId="1263378660" sldId="921"/>
            <ac:spMk id="3" creationId="{EF2D589A-1AFC-ABBD-5CB5-332733CF9AC6}"/>
          </ac:spMkLst>
        </pc:spChg>
        <pc:spChg chg="add mod">
          <ac:chgData name="Hoiem, Derek W" userId="08a2a5d7-ecbe-4300-b3e9-ea7b21108f06" providerId="ADAL" clId="{F8361745-B5BA-4411-86CC-68EB44A73678}" dt="2024-11-05T22:38:27.142" v="259" actId="20577"/>
          <ac:spMkLst>
            <pc:docMk/>
            <pc:sldMk cId="1263378660" sldId="921"/>
            <ac:spMk id="5" creationId="{00C1646D-47AB-4FD7-1C67-7622A4759DE8}"/>
          </ac:spMkLst>
        </pc:spChg>
      </pc:sldChg>
      <pc:sldChg chg="modSp add del mod">
        <pc:chgData name="Hoiem, Derek W" userId="08a2a5d7-ecbe-4300-b3e9-ea7b21108f06" providerId="ADAL" clId="{F8361745-B5BA-4411-86CC-68EB44A73678}" dt="2024-11-05T21:58:52.839" v="127" actId="47"/>
        <pc:sldMkLst>
          <pc:docMk/>
          <pc:sldMk cId="2753307159" sldId="922"/>
        </pc:sldMkLst>
        <pc:spChg chg="mod">
          <ac:chgData name="Hoiem, Derek W" userId="08a2a5d7-ecbe-4300-b3e9-ea7b21108f06" providerId="ADAL" clId="{F8361745-B5BA-4411-86CC-68EB44A73678}" dt="2024-11-05T21:58:46.489" v="125" actId="113"/>
          <ac:spMkLst>
            <pc:docMk/>
            <pc:sldMk cId="2753307159" sldId="922"/>
            <ac:spMk id="3" creationId="{0CCD483A-38E4-CAEC-78B2-F14528250338}"/>
          </ac:spMkLst>
        </pc:spChg>
      </pc:sldChg>
      <pc:sldChg chg="addSp delSp modSp add mod">
        <pc:chgData name="Hoiem, Derek W" userId="08a2a5d7-ecbe-4300-b3e9-ea7b21108f06" providerId="ADAL" clId="{F8361745-B5BA-4411-86CC-68EB44A73678}" dt="2024-11-05T22:38:14.249" v="244" actId="478"/>
        <pc:sldMkLst>
          <pc:docMk/>
          <pc:sldMk cId="3797164994" sldId="923"/>
        </pc:sldMkLst>
        <pc:spChg chg="del">
          <ac:chgData name="Hoiem, Derek W" userId="08a2a5d7-ecbe-4300-b3e9-ea7b21108f06" providerId="ADAL" clId="{F8361745-B5BA-4411-86CC-68EB44A73678}" dt="2024-11-05T22:38:14.249" v="244" actId="478"/>
          <ac:spMkLst>
            <pc:docMk/>
            <pc:sldMk cId="3797164994" sldId="923"/>
            <ac:spMk id="2" creationId="{8A382C07-7388-E0A8-9167-78CB89F993BF}"/>
          </ac:spMkLst>
        </pc:spChg>
        <pc:spChg chg="mod">
          <ac:chgData name="Hoiem, Derek W" userId="08a2a5d7-ecbe-4300-b3e9-ea7b21108f06" providerId="ADAL" clId="{F8361745-B5BA-4411-86CC-68EB44A73678}" dt="2024-11-05T22:04:05.839" v="173" actId="113"/>
          <ac:spMkLst>
            <pc:docMk/>
            <pc:sldMk cId="3797164994" sldId="923"/>
            <ac:spMk id="3" creationId="{6F3FAE94-F349-1DD3-77A7-D1068A6BFD66}"/>
          </ac:spMkLst>
        </pc:spChg>
        <pc:spChg chg="add mod">
          <ac:chgData name="Hoiem, Derek W" userId="08a2a5d7-ecbe-4300-b3e9-ea7b21108f06" providerId="ADAL" clId="{F8361745-B5BA-4411-86CC-68EB44A73678}" dt="2024-11-05T22:38:14.249" v="244" actId="478"/>
          <ac:spMkLst>
            <pc:docMk/>
            <pc:sldMk cId="3797164994" sldId="923"/>
            <ac:spMk id="4" creationId="{6580759F-0792-C47F-27C8-4ECED8DD7667}"/>
          </ac:spMkLst>
        </pc:spChg>
        <pc:spChg chg="del">
          <ac:chgData name="Hoiem, Derek W" userId="08a2a5d7-ecbe-4300-b3e9-ea7b21108f06" providerId="ADAL" clId="{F8361745-B5BA-4411-86CC-68EB44A73678}" dt="2024-11-05T22:02:23.560" v="165" actId="478"/>
          <ac:spMkLst>
            <pc:docMk/>
            <pc:sldMk cId="3797164994" sldId="923"/>
            <ac:spMk id="5" creationId="{3FD378B9-036E-2D10-BFC7-D85C2C191BF9}"/>
          </ac:spMkLst>
        </pc:spChg>
      </pc:sldChg>
      <pc:sldChg chg="addSp delSp modSp add mod">
        <pc:chgData name="Hoiem, Derek W" userId="08a2a5d7-ecbe-4300-b3e9-ea7b21108f06" providerId="ADAL" clId="{F8361745-B5BA-4411-86CC-68EB44A73678}" dt="2024-11-05T22:38:16.811" v="245" actId="478"/>
        <pc:sldMkLst>
          <pc:docMk/>
          <pc:sldMk cId="149147381" sldId="924"/>
        </pc:sldMkLst>
        <pc:spChg chg="del">
          <ac:chgData name="Hoiem, Derek W" userId="08a2a5d7-ecbe-4300-b3e9-ea7b21108f06" providerId="ADAL" clId="{F8361745-B5BA-4411-86CC-68EB44A73678}" dt="2024-11-05T22:38:16.811" v="245" actId="478"/>
          <ac:spMkLst>
            <pc:docMk/>
            <pc:sldMk cId="149147381" sldId="924"/>
            <ac:spMk id="2" creationId="{69ACC6D5-F45A-5DF5-AEC9-A597DC673AEB}"/>
          </ac:spMkLst>
        </pc:spChg>
        <pc:spChg chg="mod">
          <ac:chgData name="Hoiem, Derek W" userId="08a2a5d7-ecbe-4300-b3e9-ea7b21108f06" providerId="ADAL" clId="{F8361745-B5BA-4411-86CC-68EB44A73678}" dt="2024-11-05T22:04:41.398" v="176" actId="113"/>
          <ac:spMkLst>
            <pc:docMk/>
            <pc:sldMk cId="149147381" sldId="924"/>
            <ac:spMk id="3" creationId="{02EA0E42-390D-F9B6-163C-00E9F8AA7FCA}"/>
          </ac:spMkLst>
        </pc:spChg>
        <pc:spChg chg="add mod">
          <ac:chgData name="Hoiem, Derek W" userId="08a2a5d7-ecbe-4300-b3e9-ea7b21108f06" providerId="ADAL" clId="{F8361745-B5BA-4411-86CC-68EB44A73678}" dt="2024-11-05T22:38:16.811" v="245" actId="478"/>
          <ac:spMkLst>
            <pc:docMk/>
            <pc:sldMk cId="149147381" sldId="924"/>
            <ac:spMk id="4" creationId="{AECA08C1-CD61-60E0-452D-23666B64A250}"/>
          </ac:spMkLst>
        </pc:spChg>
        <pc:spChg chg="del">
          <ac:chgData name="Hoiem, Derek W" userId="08a2a5d7-ecbe-4300-b3e9-ea7b21108f06" providerId="ADAL" clId="{F8361745-B5BA-4411-86CC-68EB44A73678}" dt="2024-11-05T22:02:26.089" v="166" actId="478"/>
          <ac:spMkLst>
            <pc:docMk/>
            <pc:sldMk cId="149147381" sldId="924"/>
            <ac:spMk id="5" creationId="{3AD338AC-2567-A8A5-2FE8-CB7E6521C021}"/>
          </ac:spMkLst>
        </pc:spChg>
      </pc:sldChg>
      <pc:sldChg chg="add del">
        <pc:chgData name="Hoiem, Derek W" userId="08a2a5d7-ecbe-4300-b3e9-ea7b21108f06" providerId="ADAL" clId="{F8361745-B5BA-4411-86CC-68EB44A73678}" dt="2024-11-05T22:37:19.498" v="189"/>
        <pc:sldMkLst>
          <pc:docMk/>
          <pc:sldMk cId="3661294937" sldId="9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fontAlgn="auto">
              <a:spcBef>
                <a:spcPts val="0"/>
              </a:spcBef>
              <a:spcAft>
                <a:spcPts val="0"/>
              </a:spcAft>
              <a:defRPr sz="1200">
                <a:latin typeface="+mn-lt"/>
              </a:defRPr>
            </a:lvl1pPr>
          </a:lstStyle>
          <a:p>
            <a:pPr>
              <a:defRPr/>
            </a:pPr>
            <a:fld id="{F26379A4-E3D8-4BFF-B335-84A42BDB90BB}" type="datetimeFigureOut">
              <a:rPr lang="en-US"/>
              <a:pPr>
                <a:defRPr/>
              </a:pPr>
              <a:t>11/11/2024</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fontAlgn="auto">
              <a:spcBef>
                <a:spcPts val="0"/>
              </a:spcBef>
              <a:spcAft>
                <a:spcPts val="0"/>
              </a:spcAft>
              <a:defRPr sz="1200">
                <a:latin typeface="+mn-lt"/>
              </a:defRPr>
            </a:lvl1pPr>
          </a:lstStyle>
          <a:p>
            <a:pPr>
              <a:defRPr/>
            </a:pPr>
            <a:fld id="{D2B94B3A-2FE2-4C1A-8A43-CDED18E15F68}" type="slidenum">
              <a:rPr lang="en-US"/>
              <a:pPr>
                <a:defRPr/>
              </a:pPr>
              <a:t>‹#›</a:t>
            </a:fld>
            <a:endParaRPr lang="en-US"/>
          </a:p>
        </p:txBody>
      </p:sp>
    </p:spTree>
    <p:extLst>
      <p:ext uri="{BB962C8B-B14F-4D97-AF65-F5344CB8AC3E}">
        <p14:creationId xmlns:p14="http://schemas.microsoft.com/office/powerpoint/2010/main" val="3762738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B94B3A-2FE2-4C1A-8A43-CDED18E15F68}" type="slidenum">
              <a:rPr lang="en-US" smtClean="0"/>
              <a:pPr>
                <a:defRPr/>
              </a:pPr>
              <a:t>1</a:t>
            </a:fld>
            <a:endParaRPr lang="en-US"/>
          </a:p>
        </p:txBody>
      </p:sp>
    </p:spTree>
    <p:extLst>
      <p:ext uri="{BB962C8B-B14F-4D97-AF65-F5344CB8AC3E}">
        <p14:creationId xmlns:p14="http://schemas.microsoft.com/office/powerpoint/2010/main" val="21280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p:spPr>
        <p:txBody>
          <a:bodyPr>
            <a:normAutofit/>
          </a:bodyPr>
          <a:lstStyle>
            <a:lvl1pPr algn="ctr">
              <a:defRPr sz="4000"/>
            </a:lvl1pPr>
          </a:lstStyle>
          <a:p>
            <a:r>
              <a:rPr lang="en-US"/>
              <a:t>Click to edit Master title style</a:t>
            </a:r>
          </a:p>
        </p:txBody>
      </p:sp>
      <p:sp>
        <p:nvSpPr>
          <p:cNvPr id="3" name="Subtitle 2"/>
          <p:cNvSpPr>
            <a:spLocks noGrp="1"/>
          </p:cNvSpPr>
          <p:nvPr>
            <p:ph type="subTitle" idx="1"/>
          </p:nvPr>
        </p:nvSpPr>
        <p:spPr>
          <a:xfrm>
            <a:off x="1828800" y="33559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1CDB59-9847-4CB0-83F0-A7D794EE9A4F}" type="datetimeFigureOut">
              <a:rPr lang="en-US"/>
              <a:pPr>
                <a:defRPr/>
              </a:pPr>
              <a:t>11/11/2024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CF8B48-BF4E-49AE-9E1F-7170C40F465C}" type="slidenum">
              <a:rPr lang="en-US"/>
              <a:pPr>
                <a:defRPr/>
              </a:pPr>
              <a:t>‹#›</a:t>
            </a:fld>
            <a:endParaRPr lang="en-US"/>
          </a:p>
        </p:txBody>
      </p:sp>
    </p:spTree>
    <p:extLst>
      <p:ext uri="{BB962C8B-B14F-4D97-AF65-F5344CB8AC3E}">
        <p14:creationId xmlns:p14="http://schemas.microsoft.com/office/powerpoint/2010/main" val="1437462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3B33F-6BFD-4001-B747-0DC3428FE28C}" type="datetimeFigureOut">
              <a:rPr lang="en-US"/>
              <a:pPr>
                <a:defRPr/>
              </a:pPr>
              <a:t>11/11/2024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CB2E6C-4FFF-4E1B-AD2B-11442CEE8D7A}" type="slidenum">
              <a:rPr lang="en-US"/>
              <a:pPr>
                <a:defRPr/>
              </a:pPr>
              <a:t>‹#›</a:t>
            </a:fld>
            <a:endParaRPr lang="en-US"/>
          </a:p>
        </p:txBody>
      </p:sp>
    </p:spTree>
    <p:extLst>
      <p:ext uri="{BB962C8B-B14F-4D97-AF65-F5344CB8AC3E}">
        <p14:creationId xmlns:p14="http://schemas.microsoft.com/office/powerpoint/2010/main" val="232802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B6FFEC-4831-46C6-A327-7BAF7D94ADE6}" type="datetimeFigureOut">
              <a:rPr lang="en-US"/>
              <a:pPr>
                <a:defRPr/>
              </a:pPr>
              <a:t>11/11/2024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A9E7E0-0D14-44D8-9313-41CECFC160D2}" type="slidenum">
              <a:rPr lang="en-US"/>
              <a:pPr>
                <a:defRPr/>
              </a:pPr>
              <a:t>‹#›</a:t>
            </a:fld>
            <a:endParaRPr lang="en-US"/>
          </a:p>
        </p:txBody>
      </p:sp>
    </p:spTree>
    <p:extLst>
      <p:ext uri="{BB962C8B-B14F-4D97-AF65-F5344CB8AC3E}">
        <p14:creationId xmlns:p14="http://schemas.microsoft.com/office/powerpoint/2010/main" val="227685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normAutofit/>
          </a:bodyPr>
          <a:lstStyle>
            <a:lvl1pPr algn="l">
              <a:defRPr sz="4000"/>
            </a:lvl1pPr>
          </a:lstStyle>
          <a:p>
            <a:r>
              <a:rPr lang="en-US" dirty="0"/>
              <a:t>Click to edit Master title style</a:t>
            </a:r>
          </a:p>
        </p:txBody>
      </p:sp>
      <p:sp>
        <p:nvSpPr>
          <p:cNvPr id="3" name="Content Placeholder 2"/>
          <p:cNvSpPr>
            <a:spLocks noGrp="1"/>
          </p:cNvSpPr>
          <p:nvPr>
            <p:ph idx="1"/>
          </p:nvPr>
        </p:nvSpPr>
        <p:spPr>
          <a:xfrm>
            <a:off x="609600" y="990600"/>
            <a:ext cx="10972800" cy="5135563"/>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89F516E0-6A50-4836-B4F5-3524719C157E}" type="datetimeFigureOut">
              <a:rPr lang="en-US"/>
              <a:pPr>
                <a:defRPr/>
              </a:pPr>
              <a:t>11/11/2024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86343F-BABC-41F6-9B0C-D812C1D8CDD5}" type="slidenum">
              <a:rPr lang="en-US"/>
              <a:pPr>
                <a:defRPr/>
              </a:pPr>
              <a:t>‹#›</a:t>
            </a:fld>
            <a:endParaRPr lang="en-US"/>
          </a:p>
        </p:txBody>
      </p:sp>
    </p:spTree>
    <p:extLst>
      <p:ext uri="{BB962C8B-B14F-4D97-AF65-F5344CB8AC3E}">
        <p14:creationId xmlns:p14="http://schemas.microsoft.com/office/powerpoint/2010/main" val="48401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BE29210-9692-4612-B68C-365DB2DCEB60}" type="datetimeFigureOut">
              <a:rPr lang="en-US"/>
              <a:pPr>
                <a:defRPr/>
              </a:pPr>
              <a:t>11/11/2024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94632-D59F-418A-A674-10C96B10F321}" type="slidenum">
              <a:rPr lang="en-US"/>
              <a:pPr>
                <a:defRPr/>
              </a:pPr>
              <a:t>‹#›</a:t>
            </a:fld>
            <a:endParaRPr lang="en-US"/>
          </a:p>
        </p:txBody>
      </p:sp>
    </p:spTree>
    <p:extLst>
      <p:ext uri="{BB962C8B-B14F-4D97-AF65-F5344CB8AC3E}">
        <p14:creationId xmlns:p14="http://schemas.microsoft.com/office/powerpoint/2010/main" val="225334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4F28997-0822-40EB-BD32-4D63A7ECDE75}" type="datetimeFigureOut">
              <a:rPr lang="en-US"/>
              <a:pPr>
                <a:defRPr/>
              </a:pPr>
              <a:t>11/11/2024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766A0E-5411-46C2-B90D-692530250472}" type="slidenum">
              <a:rPr lang="en-US"/>
              <a:pPr>
                <a:defRPr/>
              </a:pPr>
              <a:t>‹#›</a:t>
            </a:fld>
            <a:endParaRPr lang="en-US"/>
          </a:p>
        </p:txBody>
      </p:sp>
    </p:spTree>
    <p:extLst>
      <p:ext uri="{BB962C8B-B14F-4D97-AF65-F5344CB8AC3E}">
        <p14:creationId xmlns:p14="http://schemas.microsoft.com/office/powerpoint/2010/main" val="320872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355DC6-C35C-4D7B-945F-1FFE93FDF03C}" type="datetimeFigureOut">
              <a:rPr lang="en-US"/>
              <a:pPr>
                <a:defRPr/>
              </a:pPr>
              <a:t>11/11/2024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D92B30-C64E-44CD-9B62-28AA39DB002A}" type="slidenum">
              <a:rPr lang="en-US"/>
              <a:pPr>
                <a:defRPr/>
              </a:pPr>
              <a:t>‹#›</a:t>
            </a:fld>
            <a:endParaRPr lang="en-US"/>
          </a:p>
        </p:txBody>
      </p:sp>
    </p:spTree>
    <p:extLst>
      <p:ext uri="{BB962C8B-B14F-4D97-AF65-F5344CB8AC3E}">
        <p14:creationId xmlns:p14="http://schemas.microsoft.com/office/powerpoint/2010/main" val="19914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8005BE7-A753-49C8-8F67-2864F2426999}" type="datetimeFigureOut">
              <a:rPr lang="en-US"/>
              <a:pPr>
                <a:defRPr/>
              </a:pPr>
              <a:t>11/11/2024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6BE5C1-B568-4119-8891-941DF9CD864D}" type="slidenum">
              <a:rPr lang="en-US"/>
              <a:pPr>
                <a:defRPr/>
              </a:pPr>
              <a:t>‹#›</a:t>
            </a:fld>
            <a:endParaRPr lang="en-US"/>
          </a:p>
        </p:txBody>
      </p:sp>
    </p:spTree>
    <p:extLst>
      <p:ext uri="{BB962C8B-B14F-4D97-AF65-F5344CB8AC3E}">
        <p14:creationId xmlns:p14="http://schemas.microsoft.com/office/powerpoint/2010/main" val="104325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78B695D-2A2C-4639-A181-438653FF3B45}" type="datetimeFigureOut">
              <a:rPr lang="en-US"/>
              <a:pPr>
                <a:defRPr/>
              </a:pPr>
              <a:t>11/11/2024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32D524-F789-4380-A657-4CB0BC42EB4D}" type="slidenum">
              <a:rPr lang="en-US"/>
              <a:pPr>
                <a:defRPr/>
              </a:pPr>
              <a:t>‹#›</a:t>
            </a:fld>
            <a:endParaRPr lang="en-US"/>
          </a:p>
        </p:txBody>
      </p:sp>
    </p:spTree>
    <p:extLst>
      <p:ext uri="{BB962C8B-B14F-4D97-AF65-F5344CB8AC3E}">
        <p14:creationId xmlns:p14="http://schemas.microsoft.com/office/powerpoint/2010/main" val="20331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CA1EB5-3BBD-4BFE-B3FA-132A5A21529B}" type="datetimeFigureOut">
              <a:rPr lang="en-US"/>
              <a:pPr>
                <a:defRPr/>
              </a:pPr>
              <a:t>11/11/2024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BF5C7D-ADCC-4C79-98CF-A8133849A689}" type="slidenum">
              <a:rPr lang="en-US"/>
              <a:pPr>
                <a:defRPr/>
              </a:pPr>
              <a:t>‹#›</a:t>
            </a:fld>
            <a:endParaRPr lang="en-US"/>
          </a:p>
        </p:txBody>
      </p:sp>
    </p:spTree>
    <p:extLst>
      <p:ext uri="{BB962C8B-B14F-4D97-AF65-F5344CB8AC3E}">
        <p14:creationId xmlns:p14="http://schemas.microsoft.com/office/powerpoint/2010/main" val="96411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CB394C-40CA-49C5-92BA-47991F4D25CF}" type="datetimeFigureOut">
              <a:rPr lang="en-US"/>
              <a:pPr>
                <a:defRPr/>
              </a:pPr>
              <a:t>11/11/2024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21A59F-F3EF-4649-A68C-8619606AB4AB}" type="slidenum">
              <a:rPr lang="en-US"/>
              <a:pPr>
                <a:defRPr/>
              </a:pPr>
              <a:t>‹#›</a:t>
            </a:fld>
            <a:endParaRPr lang="en-US"/>
          </a:p>
        </p:txBody>
      </p:sp>
    </p:spTree>
    <p:extLst>
      <p:ext uri="{BB962C8B-B14F-4D97-AF65-F5344CB8AC3E}">
        <p14:creationId xmlns:p14="http://schemas.microsoft.com/office/powerpoint/2010/main" val="2085697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066800"/>
            <a:ext cx="1097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C265AF-F096-4C65-BDFD-F4EDA2A4BE8F}" type="datetimeFigureOut">
              <a:rPr lang="en-US"/>
              <a:pPr>
                <a:defRPr/>
              </a:pPr>
              <a:t>11/11/2024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1120C53-826E-4EE9-BE67-E92EA16E1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kern="1200">
          <a:solidFill>
            <a:schemeClr val="tx1"/>
          </a:solidFill>
          <a:latin typeface="+mj-lt"/>
          <a:ea typeface="+mj-ea"/>
          <a:cs typeface="+mj-cs"/>
        </a:defRPr>
      </a:lvl1pPr>
      <a:lvl2pPr algn="l" rtl="0" eaLnBrk="0" fontAlgn="base" hangingPunct="0">
        <a:spcBef>
          <a:spcPct val="0"/>
        </a:spcBef>
        <a:spcAft>
          <a:spcPct val="0"/>
        </a:spcAft>
        <a:defRPr sz="3600">
          <a:solidFill>
            <a:schemeClr val="tx1"/>
          </a:solidFill>
          <a:latin typeface="Calibri" pitchFamily="34" charset="0"/>
        </a:defRPr>
      </a:lvl2pPr>
      <a:lvl3pPr algn="l" rtl="0" eaLnBrk="0" fontAlgn="base" hangingPunct="0">
        <a:spcBef>
          <a:spcPct val="0"/>
        </a:spcBef>
        <a:spcAft>
          <a:spcPct val="0"/>
        </a:spcAft>
        <a:defRPr sz="3600">
          <a:solidFill>
            <a:schemeClr val="tx1"/>
          </a:solidFill>
          <a:latin typeface="Calibri" pitchFamily="34" charset="0"/>
        </a:defRPr>
      </a:lvl3pPr>
      <a:lvl4pPr algn="l" rtl="0" eaLnBrk="0" fontAlgn="base" hangingPunct="0">
        <a:spcBef>
          <a:spcPct val="0"/>
        </a:spcBef>
        <a:spcAft>
          <a:spcPct val="0"/>
        </a:spcAft>
        <a:defRPr sz="3600">
          <a:solidFill>
            <a:schemeClr val="tx1"/>
          </a:solidFill>
          <a:latin typeface="Calibri" pitchFamily="34" charset="0"/>
        </a:defRPr>
      </a:lvl4pPr>
      <a:lvl5pPr algn="l" rtl="0" eaLnBrk="0" fontAlgn="base" hangingPunct="0">
        <a:spcBef>
          <a:spcPct val="0"/>
        </a:spcBef>
        <a:spcAft>
          <a:spcPct val="0"/>
        </a:spcAft>
        <a:defRPr sz="3600">
          <a:solidFill>
            <a:schemeClr val="tx1"/>
          </a:solidFill>
          <a:latin typeface="Calibri" pitchFamily="34" charset="0"/>
        </a:defRPr>
      </a:lvl5pPr>
      <a:lvl6pPr marL="457200" algn="l" rtl="0" fontAlgn="base">
        <a:spcBef>
          <a:spcPct val="0"/>
        </a:spcBef>
        <a:spcAft>
          <a:spcPct val="0"/>
        </a:spcAft>
        <a:defRPr sz="3600">
          <a:solidFill>
            <a:schemeClr val="tx1"/>
          </a:solidFill>
          <a:latin typeface="Calibri" pitchFamily="34" charset="0"/>
        </a:defRPr>
      </a:lvl6pPr>
      <a:lvl7pPr marL="914400" algn="l" rtl="0" fontAlgn="base">
        <a:spcBef>
          <a:spcPct val="0"/>
        </a:spcBef>
        <a:spcAft>
          <a:spcPct val="0"/>
        </a:spcAft>
        <a:defRPr sz="3600">
          <a:solidFill>
            <a:schemeClr val="tx1"/>
          </a:solidFill>
          <a:latin typeface="Calibri" pitchFamily="34" charset="0"/>
        </a:defRPr>
      </a:lvl7pPr>
      <a:lvl8pPr marL="1371600" algn="l" rtl="0" fontAlgn="base">
        <a:spcBef>
          <a:spcPct val="0"/>
        </a:spcBef>
        <a:spcAft>
          <a:spcPct val="0"/>
        </a:spcAft>
        <a:defRPr sz="3600">
          <a:solidFill>
            <a:schemeClr val="tx1"/>
          </a:solidFill>
          <a:latin typeface="Calibri" pitchFamily="34" charset="0"/>
        </a:defRPr>
      </a:lvl8pPr>
      <a:lvl9pPr marL="1828800" algn="l"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hitehouse.gov/wp-content/uploads/2022/12/TTC-EC-CEA-AI-Report-12052022-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ourworldindata.org/working-hour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nyurl.com/441-L21-fa2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publicconsultation.org/governance/ai_2024/" TargetMode="External"/><Relationship Id="rId3" Type="http://schemas.openxmlformats.org/officeDocument/2006/relationships/hyperlink" Target="https://www.congress.gov/bill/118th-congress/house-bill/3106?s=1&amp;r=64" TargetMode="External"/><Relationship Id="rId7" Type="http://schemas.openxmlformats.org/officeDocument/2006/relationships/hyperlink" Target="https://www.congress.gov/bill/118th-congress/house-bill/5586/text" TargetMode="External"/><Relationship Id="rId2" Type="http://schemas.openxmlformats.org/officeDocument/2006/relationships/hyperlink" Target="https://www.fec.gov/updates/comments-sought-on-amending-regulation-to-include-deliberately-deceptive-artificial-intelligence-in-campaign-ads/" TargetMode="External"/><Relationship Id="rId1" Type="http://schemas.openxmlformats.org/officeDocument/2006/relationships/slideLayout" Target="../slideLayouts/slideLayout2.xml"/><Relationship Id="rId6" Type="http://schemas.openxmlformats.org/officeDocument/2006/relationships/hyperlink" Target="https://www.congress.gov/bill/118th-congress/house-bill/3831/text#:~:text=Introduced%20in%20House%20(06%2F05%2F2023)&amp;text=To%20require%20generative%20artificial%20intelligence,intelligence%2C%20and%20for%20other%20purposes." TargetMode="External"/><Relationship Id="rId5" Type="http://schemas.openxmlformats.org/officeDocument/2006/relationships/hyperlink" Target="https://www.congress.gov/bill/118th-congress/senate-bill/2691/text" TargetMode="External"/><Relationship Id="rId4" Type="http://schemas.openxmlformats.org/officeDocument/2006/relationships/hyperlink" Target="https://www.congress.gov/bill/118th-congress/senate-bill/3696/text?s=1&amp;r=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heintercept.com/2023/01/10/tesla-crash-footage-autopilot/"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abcnews.go.com/Business/tesla-autopilot-steered-driver-barrier-fatal-crash-ntsb/story?id=68936725"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nyurl.com/441-L21-fa2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openai.com/blog/new-ai-classifier-for-indicating-ai-written-text" TargetMode="External"/><Relationship Id="rId2" Type="http://schemas.openxmlformats.org/officeDocument/2006/relationships/hyperlink" Target="https://www.nytimes.com/2023/02/08/technology/ai-chatbots-disinformation.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nyurl.com/441-L21-fa2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ngadget.com/dall-e-generative-ai-tracking-data-privacy-160034656.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ngadget.com/dall-e-generative-ai-tracking-data-privacy-160034656.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engadget.com/dall-e-generative-ai-tracking-data-privacy-160034656.html"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nyurl.com/441-L21-fa24"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hyperlink" Target="https://arxiv.org/pdf/1810.03993.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nytimes.com/2022/06/20/business/economy/forced-labor-china-supply-chain.html"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nyurl.com/441-L21-fa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hyperlink" Target="https://arxiv.org/pdf/1906.02243.pdf" TargetMode="Externa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hyperlink" Target="https://towardsdatascience.com/how-to-estimate-and-reduce-the-carbon-footprint-of-machine-learning-models-49f24510880"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uroparl.europa.eu/RegData/etudes/BRIE/2019/637967/EPRS_BRI(2019)637967_E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black&#10;&#10;Description automatically generated">
            <a:extLst>
              <a:ext uri="{FF2B5EF4-FFF2-40B4-BE49-F238E27FC236}">
                <a16:creationId xmlns:a16="http://schemas.microsoft.com/office/drawing/2014/main" id="{28E31EFB-242A-0880-DD5F-3C7B1D6A0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129" y="0"/>
            <a:ext cx="6858000" cy="6858000"/>
          </a:xfrm>
          <a:prstGeom prst="rect">
            <a:avLst/>
          </a:prstGeom>
        </p:spPr>
      </p:pic>
      <p:sp>
        <p:nvSpPr>
          <p:cNvPr id="40" name="Rectangle 39">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2345DDD-8324-900B-8799-D5C4C562106E}"/>
              </a:ext>
            </a:extLst>
          </p:cNvPr>
          <p:cNvSpPr>
            <a:spLocks noGrp="1"/>
          </p:cNvSpPr>
          <p:nvPr>
            <p:ph type="ctrTitle"/>
          </p:nvPr>
        </p:nvSpPr>
        <p:spPr>
          <a:xfrm>
            <a:off x="6745735" y="1828800"/>
            <a:ext cx="4806184" cy="2448654"/>
          </a:xfrm>
          <a:noFill/>
        </p:spPr>
        <p:txBody>
          <a:bodyPr vert="horz" lIns="91440" tIns="45720" rIns="91440" bIns="45720" rtlCol="0" anchor="ctr">
            <a:normAutofit/>
          </a:bodyPr>
          <a:lstStyle/>
          <a:p>
            <a:pPr algn="l" eaLnBrk="1" hangingPunct="1">
              <a:lnSpc>
                <a:spcPct val="90000"/>
              </a:lnSpc>
            </a:pPr>
            <a:r>
              <a:rPr lang="en-US" sz="6000">
                <a:solidFill>
                  <a:schemeClr val="bg1"/>
                </a:solidFill>
              </a:rPr>
              <a:t>Ethics and Impact of AI</a:t>
            </a:r>
            <a:endParaRPr lang="en-US" sz="6000" dirty="0">
              <a:solidFill>
                <a:schemeClr val="bg1"/>
              </a:solidFill>
            </a:endParaRPr>
          </a:p>
        </p:txBody>
      </p:sp>
      <p:sp>
        <p:nvSpPr>
          <p:cNvPr id="7" name="Subtitle 6">
            <a:extLst>
              <a:ext uri="{FF2B5EF4-FFF2-40B4-BE49-F238E27FC236}">
                <a16:creationId xmlns:a16="http://schemas.microsoft.com/office/drawing/2014/main" id="{AA543550-73A7-C84B-01CD-F58047D20465}"/>
              </a:ext>
            </a:extLst>
          </p:cNvPr>
          <p:cNvSpPr>
            <a:spLocks noGrp="1"/>
          </p:cNvSpPr>
          <p:nvPr>
            <p:ph type="subTitle" idx="1"/>
          </p:nvPr>
        </p:nvSpPr>
        <p:spPr>
          <a:xfrm>
            <a:off x="6745735" y="4415883"/>
            <a:ext cx="4806184" cy="1802038"/>
          </a:xfrm>
          <a:noFill/>
        </p:spPr>
        <p:txBody>
          <a:bodyPr vert="horz" lIns="91440" tIns="45720" rIns="91440" bIns="45720" rtlCol="0">
            <a:normAutofit/>
          </a:bodyPr>
          <a:lstStyle/>
          <a:p>
            <a:pPr algn="l" eaLnBrk="1" hangingPunct="1">
              <a:lnSpc>
                <a:spcPct val="90000"/>
              </a:lnSpc>
              <a:spcBef>
                <a:spcPts val="1000"/>
              </a:spcBef>
            </a:pPr>
            <a:r>
              <a:rPr lang="en-US" sz="2400">
                <a:solidFill>
                  <a:schemeClr val="bg1"/>
                </a:solidFill>
              </a:rPr>
              <a:t>Applied Machine Learning</a:t>
            </a:r>
            <a:br>
              <a:rPr lang="en-US" sz="2400">
                <a:solidFill>
                  <a:schemeClr val="bg1"/>
                </a:solidFill>
              </a:rPr>
            </a:br>
            <a:r>
              <a:rPr lang="en-US" sz="2400">
                <a:solidFill>
                  <a:schemeClr val="bg1"/>
                </a:solidFill>
              </a:rPr>
              <a:t>Derek Hoiem</a:t>
            </a:r>
            <a:endParaRPr lang="en-US" sz="2400" dirty="0">
              <a:solidFill>
                <a:schemeClr val="bg1"/>
              </a:solidFill>
            </a:endParaRPr>
          </a:p>
        </p:txBody>
      </p:sp>
      <p:sp>
        <p:nvSpPr>
          <p:cNvPr id="10" name="TextBox 9">
            <a:extLst>
              <a:ext uri="{FF2B5EF4-FFF2-40B4-BE49-F238E27FC236}">
                <a16:creationId xmlns:a16="http://schemas.microsoft.com/office/drawing/2014/main" id="{7505388E-9844-B90B-A930-CB2EA1FE2DD7}"/>
              </a:ext>
            </a:extLst>
          </p:cNvPr>
          <p:cNvSpPr txBox="1"/>
          <p:nvPr/>
        </p:nvSpPr>
        <p:spPr>
          <a:xfrm>
            <a:off x="6069449" y="6550213"/>
            <a:ext cx="673582" cy="307777"/>
          </a:xfrm>
          <a:prstGeom prst="rect">
            <a:avLst/>
          </a:prstGeom>
          <a:noFill/>
        </p:spPr>
        <p:txBody>
          <a:bodyPr wrap="none" rtlCol="0">
            <a:spAutoFit/>
          </a:bodyPr>
          <a:lstStyle/>
          <a:p>
            <a:pPr>
              <a:spcAft>
                <a:spcPts val="600"/>
              </a:spcAft>
            </a:pPr>
            <a:r>
              <a:rPr lang="en-US" sz="1400" dirty="0">
                <a:solidFill>
                  <a:schemeClr val="bg1">
                    <a:lumMod val="50000"/>
                  </a:schemeClr>
                </a:solidFill>
              </a:rPr>
              <a:t>Dall-E</a:t>
            </a:r>
          </a:p>
        </p:txBody>
      </p:sp>
    </p:spTree>
    <p:extLst>
      <p:ext uri="{BB962C8B-B14F-4D97-AF65-F5344CB8AC3E}">
        <p14:creationId xmlns:p14="http://schemas.microsoft.com/office/powerpoint/2010/main" val="237029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361D-ED7D-AA9D-AC29-15E789B827A0}"/>
              </a:ext>
            </a:extLst>
          </p:cNvPr>
          <p:cNvSpPr>
            <a:spLocks noGrp="1"/>
          </p:cNvSpPr>
          <p:nvPr>
            <p:ph type="title"/>
          </p:nvPr>
        </p:nvSpPr>
        <p:spPr/>
        <p:txBody>
          <a:bodyPr/>
          <a:lstStyle/>
          <a:p>
            <a:r>
              <a:rPr lang="en-US" dirty="0"/>
              <a:t>Impact of AI on Work</a:t>
            </a:r>
          </a:p>
        </p:txBody>
      </p:sp>
      <p:sp>
        <p:nvSpPr>
          <p:cNvPr id="3" name="Content Placeholder 2">
            <a:extLst>
              <a:ext uri="{FF2B5EF4-FFF2-40B4-BE49-F238E27FC236}">
                <a16:creationId xmlns:a16="http://schemas.microsoft.com/office/drawing/2014/main" id="{4F950F86-2792-0EE2-4844-18E69641BEA7}"/>
              </a:ext>
            </a:extLst>
          </p:cNvPr>
          <p:cNvSpPr>
            <a:spLocks noGrp="1"/>
          </p:cNvSpPr>
          <p:nvPr>
            <p:ph idx="1"/>
          </p:nvPr>
        </p:nvSpPr>
        <p:spPr/>
        <p:txBody>
          <a:bodyPr>
            <a:normAutofit fontScale="70000" lnSpcReduction="20000"/>
          </a:bodyPr>
          <a:lstStyle/>
          <a:p>
            <a:r>
              <a:rPr lang="en-US" dirty="0"/>
              <a:t>At-risk (according to Webb 2020): tasks that involve detecting patterns, making judgments and optimizing </a:t>
            </a:r>
          </a:p>
          <a:p>
            <a:pPr lvl="1"/>
            <a:r>
              <a:rPr lang="en-US" dirty="0"/>
              <a:t>Lab technicians</a:t>
            </a:r>
          </a:p>
          <a:p>
            <a:pPr lvl="1"/>
            <a:r>
              <a:rPr lang="en-US" dirty="0"/>
              <a:t>Chemical engineers</a:t>
            </a:r>
          </a:p>
          <a:p>
            <a:pPr lvl="1"/>
            <a:r>
              <a:rPr lang="en-US" dirty="0"/>
              <a:t>Optometrists</a:t>
            </a:r>
          </a:p>
          <a:p>
            <a:pPr lvl="1"/>
            <a:r>
              <a:rPr lang="en-US" dirty="0"/>
              <a:t>Power plant operators</a:t>
            </a:r>
          </a:p>
          <a:p>
            <a:pPr lvl="1"/>
            <a:r>
              <a:rPr lang="en-US" dirty="0"/>
              <a:t>Inspection and quality control</a:t>
            </a:r>
          </a:p>
          <a:p>
            <a:r>
              <a:rPr lang="en-US" dirty="0"/>
              <a:t>At-risk (according to Chat GPT)</a:t>
            </a:r>
          </a:p>
          <a:p>
            <a:pPr lvl="1"/>
            <a:r>
              <a:rPr lang="en-US" b="0" i="0" dirty="0">
                <a:solidFill>
                  <a:srgbClr val="374151"/>
                </a:solidFill>
                <a:effectLst/>
                <a:latin typeface="Söhne"/>
              </a:rPr>
              <a:t>Data Entry Clerks</a:t>
            </a:r>
          </a:p>
          <a:p>
            <a:pPr lvl="1"/>
            <a:r>
              <a:rPr lang="en-US" b="0" i="0" dirty="0">
                <a:solidFill>
                  <a:srgbClr val="374151"/>
                </a:solidFill>
                <a:effectLst/>
                <a:latin typeface="Söhne"/>
              </a:rPr>
              <a:t>Telemarketers</a:t>
            </a:r>
          </a:p>
          <a:p>
            <a:pPr lvl="1"/>
            <a:r>
              <a:rPr lang="en-US" b="0" i="0" dirty="0">
                <a:solidFill>
                  <a:srgbClr val="374151"/>
                </a:solidFill>
                <a:effectLst/>
                <a:latin typeface="Söhne"/>
              </a:rPr>
              <a:t>Financial Analysts</a:t>
            </a:r>
          </a:p>
          <a:p>
            <a:pPr lvl="1"/>
            <a:r>
              <a:rPr lang="en-US" b="0" i="0" dirty="0">
                <a:solidFill>
                  <a:srgbClr val="374151"/>
                </a:solidFill>
                <a:effectLst/>
                <a:latin typeface="Söhne"/>
              </a:rPr>
              <a:t>Factory Workers</a:t>
            </a:r>
          </a:p>
          <a:p>
            <a:pPr lvl="1"/>
            <a:r>
              <a:rPr lang="en-US" b="0" i="0" dirty="0">
                <a:solidFill>
                  <a:srgbClr val="374151"/>
                </a:solidFill>
                <a:effectLst/>
                <a:latin typeface="Söhne"/>
              </a:rPr>
              <a:t>Delivery Drivers</a:t>
            </a:r>
          </a:p>
          <a:p>
            <a:pPr lvl="1"/>
            <a:r>
              <a:rPr lang="en-US" b="0" i="0" dirty="0">
                <a:solidFill>
                  <a:srgbClr val="374151"/>
                </a:solidFill>
                <a:effectLst/>
                <a:latin typeface="Söhne"/>
              </a:rPr>
              <a:t>But could add jobs in software development, data analysis, and AI engineering</a:t>
            </a:r>
          </a:p>
          <a:p>
            <a:r>
              <a:rPr lang="en-US" dirty="0"/>
              <a:t>I will add</a:t>
            </a:r>
          </a:p>
          <a:p>
            <a:pPr lvl="1"/>
            <a:r>
              <a:rPr lang="en-US" dirty="0"/>
              <a:t>Routine white collar jobs: legal services, content generators (e.g. marketing), retail clerks</a:t>
            </a:r>
          </a:p>
        </p:txBody>
      </p:sp>
      <p:sp>
        <p:nvSpPr>
          <p:cNvPr id="5" name="TextBox 4">
            <a:extLst>
              <a:ext uri="{FF2B5EF4-FFF2-40B4-BE49-F238E27FC236}">
                <a16:creationId xmlns:a16="http://schemas.microsoft.com/office/drawing/2014/main" id="{2DFE6058-B035-C844-945E-B4AB81FC316C}"/>
              </a:ext>
            </a:extLst>
          </p:cNvPr>
          <p:cNvSpPr txBox="1"/>
          <p:nvPr/>
        </p:nvSpPr>
        <p:spPr>
          <a:xfrm>
            <a:off x="0" y="6324600"/>
            <a:ext cx="10515600" cy="369332"/>
          </a:xfrm>
          <a:prstGeom prst="rect">
            <a:avLst/>
          </a:prstGeom>
          <a:noFill/>
        </p:spPr>
        <p:txBody>
          <a:bodyPr wrap="square">
            <a:spAutoFit/>
          </a:bodyPr>
          <a:lstStyle/>
          <a:p>
            <a:r>
              <a:rPr lang="en-US" dirty="0">
                <a:hlinkClick r:id="rId2"/>
              </a:rPr>
              <a:t>https://www.whitehouse.gov/wp-content/uploads/2022/12/TTC-EC-CEA-AI-Report-12052022-1.pdf</a:t>
            </a:r>
            <a:r>
              <a:rPr lang="en-US" dirty="0"/>
              <a:t> </a:t>
            </a:r>
          </a:p>
        </p:txBody>
      </p:sp>
      <p:sp>
        <p:nvSpPr>
          <p:cNvPr id="4" name="TextBox 3">
            <a:extLst>
              <a:ext uri="{FF2B5EF4-FFF2-40B4-BE49-F238E27FC236}">
                <a16:creationId xmlns:a16="http://schemas.microsoft.com/office/drawing/2014/main" id="{F95218C7-8CB9-EEE4-0549-728778496BC3}"/>
              </a:ext>
            </a:extLst>
          </p:cNvPr>
          <p:cNvSpPr txBox="1"/>
          <p:nvPr/>
        </p:nvSpPr>
        <p:spPr>
          <a:xfrm>
            <a:off x="6400800" y="1676400"/>
            <a:ext cx="1981200" cy="923330"/>
          </a:xfrm>
          <a:prstGeom prst="rect">
            <a:avLst/>
          </a:prstGeom>
          <a:noFill/>
        </p:spPr>
        <p:txBody>
          <a:bodyPr wrap="square" rtlCol="0">
            <a:spAutoFit/>
          </a:bodyPr>
          <a:lstStyle/>
          <a:p>
            <a:r>
              <a:rPr lang="en-US" dirty="0"/>
              <a:t>This list does not make sense to me, mostly</a:t>
            </a:r>
          </a:p>
        </p:txBody>
      </p:sp>
    </p:spTree>
    <p:extLst>
      <p:ext uri="{BB962C8B-B14F-4D97-AF65-F5344CB8AC3E}">
        <p14:creationId xmlns:p14="http://schemas.microsoft.com/office/powerpoint/2010/main" val="33856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6E9D-FF75-C0C8-91F0-D8B4C82808DE}"/>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A0C32AA9-5932-C215-A5B0-73FE5712A56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0"/>
            <a:ext cx="9680450" cy="6833260"/>
          </a:xfrm>
        </p:spPr>
      </p:pic>
    </p:spTree>
    <p:extLst>
      <p:ext uri="{BB962C8B-B14F-4D97-AF65-F5344CB8AC3E}">
        <p14:creationId xmlns:p14="http://schemas.microsoft.com/office/powerpoint/2010/main" val="36231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2F51-018D-0CBA-2313-B143B79DEC8E}"/>
              </a:ext>
            </a:extLst>
          </p:cNvPr>
          <p:cNvSpPr>
            <a:spLocks noGrp="1"/>
          </p:cNvSpPr>
          <p:nvPr>
            <p:ph type="title"/>
          </p:nvPr>
        </p:nvSpPr>
        <p:spPr/>
        <p:txBody>
          <a:bodyPr/>
          <a:lstStyle/>
          <a:p>
            <a:endParaRPr lang="en-US"/>
          </a:p>
        </p:txBody>
      </p:sp>
      <p:pic>
        <p:nvPicPr>
          <p:cNvPr id="5" name="Content Placeholder 4" descr="Chart, line chart&#10;&#10;Description automatically generated">
            <a:extLst>
              <a:ext uri="{FF2B5EF4-FFF2-40B4-BE49-F238E27FC236}">
                <a16:creationId xmlns:a16="http://schemas.microsoft.com/office/drawing/2014/main" id="{1C504068-EDA7-6C5C-8215-F84BF8157C4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4150" y="0"/>
            <a:ext cx="9283699" cy="6553200"/>
          </a:xfrm>
        </p:spPr>
      </p:pic>
      <p:sp>
        <p:nvSpPr>
          <p:cNvPr id="7" name="TextBox 6">
            <a:extLst>
              <a:ext uri="{FF2B5EF4-FFF2-40B4-BE49-F238E27FC236}">
                <a16:creationId xmlns:a16="http://schemas.microsoft.com/office/drawing/2014/main" id="{8FD1296D-4D2B-383C-B973-04EF96FC4A3B}"/>
              </a:ext>
            </a:extLst>
          </p:cNvPr>
          <p:cNvSpPr txBox="1"/>
          <p:nvPr/>
        </p:nvSpPr>
        <p:spPr>
          <a:xfrm>
            <a:off x="-28698" y="6550223"/>
            <a:ext cx="6097978" cy="307777"/>
          </a:xfrm>
          <a:prstGeom prst="rect">
            <a:avLst/>
          </a:prstGeom>
          <a:noFill/>
        </p:spPr>
        <p:txBody>
          <a:bodyPr wrap="square">
            <a:spAutoFit/>
          </a:bodyPr>
          <a:lstStyle/>
          <a:p>
            <a:r>
              <a:rPr lang="en-US" sz="1400" dirty="0">
                <a:hlinkClick r:id="rId3"/>
              </a:rPr>
              <a:t>https://ourworldindata.org/working-hours</a:t>
            </a:r>
            <a:r>
              <a:rPr lang="en-US" sz="1400" dirty="0"/>
              <a:t> </a:t>
            </a:r>
          </a:p>
        </p:txBody>
      </p:sp>
    </p:spTree>
    <p:extLst>
      <p:ext uri="{BB962C8B-B14F-4D97-AF65-F5344CB8AC3E}">
        <p14:creationId xmlns:p14="http://schemas.microsoft.com/office/powerpoint/2010/main" val="337511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FBE0-4EC8-ADAB-330C-1AEF165B9C0D}"/>
              </a:ext>
            </a:extLst>
          </p:cNvPr>
          <p:cNvSpPr>
            <a:spLocks noGrp="1"/>
          </p:cNvSpPr>
          <p:nvPr>
            <p:ph type="title"/>
          </p:nvPr>
        </p:nvSpPr>
        <p:spPr/>
        <p:txBody>
          <a:bodyPr/>
          <a:lstStyle/>
          <a:p>
            <a:r>
              <a:rPr lang="en-US" dirty="0"/>
              <a:t>Impact of AI</a:t>
            </a:r>
          </a:p>
        </p:txBody>
      </p:sp>
      <p:sp>
        <p:nvSpPr>
          <p:cNvPr id="3" name="Content Placeholder 2">
            <a:extLst>
              <a:ext uri="{FF2B5EF4-FFF2-40B4-BE49-F238E27FC236}">
                <a16:creationId xmlns:a16="http://schemas.microsoft.com/office/drawing/2014/main" id="{956283F7-8488-B9D1-98AD-E065385FDF5B}"/>
              </a:ext>
            </a:extLst>
          </p:cNvPr>
          <p:cNvSpPr>
            <a:spLocks noGrp="1"/>
          </p:cNvSpPr>
          <p:nvPr>
            <p:ph idx="1"/>
          </p:nvPr>
        </p:nvSpPr>
        <p:spPr/>
        <p:txBody>
          <a:bodyPr/>
          <a:lstStyle/>
          <a:p>
            <a:pPr marL="0" indent="0">
              <a:buNone/>
            </a:pPr>
            <a:endParaRPr lang="en-US" dirty="0"/>
          </a:p>
          <a:p>
            <a:pPr marL="0" indent="0">
              <a:buNone/>
            </a:pPr>
            <a:r>
              <a:rPr lang="en-US" dirty="0"/>
              <a:t>We just don’t know because it’s happening so fast</a:t>
            </a:r>
          </a:p>
          <a:p>
            <a:endParaRPr lang="en-US" dirty="0"/>
          </a:p>
          <a:p>
            <a:endParaRPr lang="en-US" dirty="0"/>
          </a:p>
          <a:p>
            <a:pPr marL="0" indent="0">
              <a:buNone/>
            </a:pPr>
            <a:r>
              <a:rPr lang="en-US" dirty="0"/>
              <a:t>“I would advocate </a:t>
            </a:r>
            <a:r>
              <a:rPr lang="en-US" i="1" dirty="0"/>
              <a:t>not</a:t>
            </a:r>
            <a:r>
              <a:rPr lang="en-US" dirty="0"/>
              <a:t> moving fast and breaking things.”</a:t>
            </a:r>
          </a:p>
          <a:p>
            <a:pPr marL="0" indent="0">
              <a:buNone/>
            </a:pPr>
            <a:r>
              <a:rPr lang="en-US" dirty="0"/>
              <a:t>- </a:t>
            </a:r>
            <a:r>
              <a:rPr lang="en-US" dirty="0" err="1"/>
              <a:t>Demis</a:t>
            </a:r>
            <a:r>
              <a:rPr lang="en-US" dirty="0"/>
              <a:t> </a:t>
            </a:r>
            <a:r>
              <a:rPr lang="en-US" dirty="0" err="1"/>
              <a:t>Hassibis</a:t>
            </a:r>
            <a:r>
              <a:rPr lang="en-US" dirty="0"/>
              <a:t> (Deep Mind CEO)</a:t>
            </a:r>
          </a:p>
        </p:txBody>
      </p:sp>
    </p:spTree>
    <p:extLst>
      <p:ext uri="{BB962C8B-B14F-4D97-AF65-F5344CB8AC3E}">
        <p14:creationId xmlns:p14="http://schemas.microsoft.com/office/powerpoint/2010/main" val="4121247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5FCE-9AC3-1D1E-B275-0F7BA9582992}"/>
              </a:ext>
            </a:extLst>
          </p:cNvPr>
          <p:cNvSpPr>
            <a:spLocks noGrp="1"/>
          </p:cNvSpPr>
          <p:nvPr>
            <p:ph type="title"/>
          </p:nvPr>
        </p:nvSpPr>
        <p:spPr>
          <a:xfrm>
            <a:off x="609600" y="533400"/>
            <a:ext cx="10972800" cy="914400"/>
          </a:xfrm>
        </p:spPr>
        <p:txBody>
          <a:bodyPr>
            <a:normAutofit fontScale="90000"/>
          </a:bodyPr>
          <a:lstStyle/>
          <a:p>
            <a:r>
              <a:rPr lang="en-US" dirty="0"/>
              <a:t>Q2. Which of the regulation proposals do you support?</a:t>
            </a:r>
          </a:p>
        </p:txBody>
      </p:sp>
      <p:sp>
        <p:nvSpPr>
          <p:cNvPr id="3" name="TextBox 2">
            <a:extLst>
              <a:ext uri="{FF2B5EF4-FFF2-40B4-BE49-F238E27FC236}">
                <a16:creationId xmlns:a16="http://schemas.microsoft.com/office/drawing/2014/main" id="{977483BC-9261-E1D2-EE3C-CAED537333D7}"/>
              </a:ext>
            </a:extLst>
          </p:cNvPr>
          <p:cNvSpPr txBox="1"/>
          <p:nvPr/>
        </p:nvSpPr>
        <p:spPr>
          <a:xfrm>
            <a:off x="575930" y="1826262"/>
            <a:ext cx="56388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AI has potential for many harms</a:t>
            </a:r>
          </a:p>
          <a:p>
            <a:pPr marL="742950" lvl="1" indent="-285750">
              <a:buFont typeface="Arial" panose="020B0604020202020204" pitchFamily="34" charset="0"/>
              <a:buChar char="•"/>
            </a:pPr>
            <a:r>
              <a:rPr lang="en-US" sz="2400" dirty="0"/>
              <a:t>Disinformation, e.g. through social media</a:t>
            </a:r>
          </a:p>
          <a:p>
            <a:pPr marL="742950" lvl="1" indent="-285750">
              <a:buFont typeface="Arial" panose="020B0604020202020204" pitchFamily="34" charset="0"/>
              <a:buChar char="•"/>
            </a:pPr>
            <a:r>
              <a:rPr lang="en-US" sz="2400" dirty="0"/>
              <a:t>Information spamming – automatically generated internet content</a:t>
            </a:r>
          </a:p>
          <a:p>
            <a:pPr marL="742950" lvl="1" indent="-285750">
              <a:buFont typeface="Arial" panose="020B0604020202020204" pitchFamily="34" charset="0"/>
              <a:buChar char="•"/>
            </a:pPr>
            <a:r>
              <a:rPr lang="en-US" sz="2400" dirty="0"/>
              <a:t>Cheating or avoiding learning by having AI complete assignments</a:t>
            </a:r>
          </a:p>
          <a:p>
            <a:pPr marL="742950" lvl="1" indent="-285750">
              <a:buFont typeface="Arial" panose="020B0604020202020204" pitchFamily="34" charset="0"/>
              <a:buChar char="•"/>
            </a:pPr>
            <a:r>
              <a:rPr lang="en-US" sz="2400" dirty="0"/>
              <a:t>AI agents stealing and reproducing synthetic content such as music, stories, art</a:t>
            </a:r>
          </a:p>
          <a:p>
            <a:pPr marL="285750" indent="-285750">
              <a:buFont typeface="Arial" panose="020B0604020202020204" pitchFamily="34" charset="0"/>
              <a:buChar char="•"/>
            </a:pPr>
            <a:r>
              <a:rPr lang="en-US" sz="2400" dirty="0"/>
              <a:t>AI producers do not have a strong incentive to restrict their products</a:t>
            </a:r>
          </a:p>
        </p:txBody>
      </p:sp>
      <p:sp>
        <p:nvSpPr>
          <p:cNvPr id="4" name="TextBox 3">
            <a:extLst>
              <a:ext uri="{FF2B5EF4-FFF2-40B4-BE49-F238E27FC236}">
                <a16:creationId xmlns:a16="http://schemas.microsoft.com/office/drawing/2014/main" id="{A2E5D5BE-2BF9-FD07-0FF9-7CE95B663405}"/>
              </a:ext>
            </a:extLst>
          </p:cNvPr>
          <p:cNvSpPr txBox="1"/>
          <p:nvPr/>
        </p:nvSpPr>
        <p:spPr>
          <a:xfrm>
            <a:off x="7239000" y="1959943"/>
            <a:ext cx="4038600" cy="954107"/>
          </a:xfrm>
          <a:prstGeom prst="rect">
            <a:avLst/>
          </a:prstGeom>
          <a:noFill/>
        </p:spPr>
        <p:txBody>
          <a:bodyPr wrap="square">
            <a:spAutoFit/>
          </a:bodyPr>
          <a:lstStyle/>
          <a:p>
            <a:r>
              <a:rPr lang="en-US" sz="2800" dirty="0">
                <a:hlinkClick r:id="rId2"/>
              </a:rPr>
              <a:t>https://tinyurl.com/441-L21-fa24</a:t>
            </a:r>
            <a:r>
              <a:rPr lang="en-US" sz="2800" dirty="0"/>
              <a:t> </a:t>
            </a:r>
          </a:p>
        </p:txBody>
      </p:sp>
      <p:pic>
        <p:nvPicPr>
          <p:cNvPr id="6" name="Picture 5" descr="A qr code with black squares&#10;&#10;Description automatically generated">
            <a:extLst>
              <a:ext uri="{FF2B5EF4-FFF2-40B4-BE49-F238E27FC236}">
                <a16:creationId xmlns:a16="http://schemas.microsoft.com/office/drawing/2014/main" id="{69A584CC-AED2-DB18-CD03-68836490E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3276600"/>
            <a:ext cx="3048000" cy="3048000"/>
          </a:xfrm>
          <a:prstGeom prst="rect">
            <a:avLst/>
          </a:prstGeom>
        </p:spPr>
      </p:pic>
    </p:spTree>
    <p:extLst>
      <p:ext uri="{BB962C8B-B14F-4D97-AF65-F5344CB8AC3E}">
        <p14:creationId xmlns:p14="http://schemas.microsoft.com/office/powerpoint/2010/main" val="3896204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C365C-D406-73DF-1197-B03CABD4AB48}"/>
              </a:ext>
            </a:extLst>
          </p:cNvPr>
          <p:cNvSpPr>
            <a:spLocks noGrp="1"/>
          </p:cNvSpPr>
          <p:nvPr>
            <p:ph type="title"/>
          </p:nvPr>
        </p:nvSpPr>
        <p:spPr/>
        <p:txBody>
          <a:bodyPr/>
          <a:lstStyle/>
          <a:p>
            <a:r>
              <a:rPr lang="en-US" dirty="0"/>
              <a:t>Popular support for Regulation</a:t>
            </a:r>
          </a:p>
        </p:txBody>
      </p:sp>
      <p:sp>
        <p:nvSpPr>
          <p:cNvPr id="3" name="Content Placeholder 2">
            <a:extLst>
              <a:ext uri="{FF2B5EF4-FFF2-40B4-BE49-F238E27FC236}">
                <a16:creationId xmlns:a16="http://schemas.microsoft.com/office/drawing/2014/main" id="{EF2D589A-1AFC-ABBD-5CB5-332733CF9AC6}"/>
              </a:ext>
            </a:extLst>
          </p:cNvPr>
          <p:cNvSpPr>
            <a:spLocks noGrp="1"/>
          </p:cNvSpPr>
          <p:nvPr>
            <p:ph idx="1"/>
          </p:nvPr>
        </p:nvSpPr>
        <p:spPr/>
        <p:txBody>
          <a:bodyPr>
            <a:normAutofit/>
          </a:bodyPr>
          <a:lstStyle/>
          <a:p>
            <a:pPr marL="0" indent="0">
              <a:buNone/>
            </a:pPr>
            <a:r>
              <a:rPr lang="en-US" b="1" dirty="0"/>
              <a:t>Regulating Deepfakes</a:t>
            </a:r>
          </a:p>
          <a:p>
            <a:pPr algn="l" fontAlgn="base">
              <a:spcAft>
                <a:spcPts val="1500"/>
              </a:spcAft>
              <a:buFont typeface="Arial" panose="020B0604020202020204" pitchFamily="34" charset="0"/>
              <a:buChar char="•"/>
            </a:pPr>
            <a:r>
              <a:rPr lang="en-US" sz="2200" b="1" i="0" dirty="0">
                <a:solidFill>
                  <a:srgbClr val="404040"/>
                </a:solidFill>
                <a:effectLst/>
                <a:latin typeface="inherit"/>
              </a:rPr>
              <a:t>Prohibit the use of deepfakes in political campaign advertisements</a:t>
            </a:r>
            <a:r>
              <a:rPr lang="en-US" sz="2200" b="0" i="0" dirty="0">
                <a:solidFill>
                  <a:srgbClr val="404040"/>
                </a:solidFill>
                <a:effectLst/>
                <a:latin typeface="inherit"/>
              </a:rPr>
              <a:t>, such as to depict an opponent saying something they did not, or to depict an event that did not occur, as proposed by the </a:t>
            </a:r>
            <a:r>
              <a:rPr lang="en-US" sz="2200" b="0" i="0" dirty="0">
                <a:solidFill>
                  <a:srgbClr val="117BB8"/>
                </a:solidFill>
                <a:effectLst/>
                <a:latin typeface="inherit"/>
                <a:hlinkClick r:id="rId2"/>
              </a:rPr>
              <a:t>Federal Election Commission</a:t>
            </a:r>
            <a:r>
              <a:rPr lang="en-US" sz="2200" b="0" i="0" dirty="0">
                <a:solidFill>
                  <a:srgbClr val="404040"/>
                </a:solidFill>
                <a:effectLst/>
                <a:latin typeface="inherit"/>
              </a:rPr>
              <a:t>. (National 84%, Republicans 83%, Democrats 86%)</a:t>
            </a:r>
          </a:p>
          <a:p>
            <a:pPr algn="l" fontAlgn="base">
              <a:spcAft>
                <a:spcPts val="1500"/>
              </a:spcAft>
              <a:buFont typeface="Arial" panose="020B0604020202020204" pitchFamily="34" charset="0"/>
              <a:buChar char="•"/>
            </a:pPr>
            <a:r>
              <a:rPr lang="en-US" sz="2200" b="1" i="0" dirty="0">
                <a:solidFill>
                  <a:srgbClr val="404040"/>
                </a:solidFill>
                <a:effectLst/>
                <a:latin typeface="inherit"/>
              </a:rPr>
              <a:t>Prohibit the public distribution of any pornographic deepfake that was made without the consent of the person being depicted</a:t>
            </a:r>
            <a:r>
              <a:rPr lang="en-US" sz="2200" b="0" i="0" dirty="0">
                <a:solidFill>
                  <a:srgbClr val="404040"/>
                </a:solidFill>
                <a:effectLst/>
                <a:latin typeface="inherit"/>
              </a:rPr>
              <a:t>, as proposed in the </a:t>
            </a:r>
            <a:r>
              <a:rPr lang="en-US" sz="2200" b="0" i="0" dirty="0">
                <a:solidFill>
                  <a:srgbClr val="117BB8"/>
                </a:solidFill>
                <a:effectLst/>
                <a:latin typeface="inherit"/>
                <a:hlinkClick r:id="rId3"/>
              </a:rPr>
              <a:t>Preventing Deepfakes of Intimate Images Act</a:t>
            </a:r>
            <a:r>
              <a:rPr lang="en-US" sz="2200" b="0" i="0" dirty="0">
                <a:solidFill>
                  <a:srgbClr val="404040"/>
                </a:solidFill>
                <a:effectLst/>
                <a:latin typeface="inherit"/>
              </a:rPr>
              <a:t> and </a:t>
            </a:r>
            <a:r>
              <a:rPr lang="en-US" sz="2200" b="0" i="0" dirty="0">
                <a:solidFill>
                  <a:srgbClr val="117BB8"/>
                </a:solidFill>
                <a:effectLst/>
                <a:latin typeface="inherit"/>
                <a:hlinkClick r:id="rId4"/>
              </a:rPr>
              <a:t>DEFIANCE Act</a:t>
            </a:r>
            <a:r>
              <a:rPr lang="en-US" sz="2200" b="0" i="0" dirty="0">
                <a:solidFill>
                  <a:srgbClr val="404040"/>
                </a:solidFill>
                <a:effectLst/>
                <a:latin typeface="inherit"/>
              </a:rPr>
              <a:t>. (National 86%, Republicans 85%, Democrats 87%)</a:t>
            </a:r>
          </a:p>
          <a:p>
            <a:pPr algn="l" fontAlgn="base">
              <a:spcAft>
                <a:spcPts val="1500"/>
              </a:spcAft>
              <a:buFont typeface="Arial" panose="020B0604020202020204" pitchFamily="34" charset="0"/>
              <a:buChar char="•"/>
            </a:pPr>
            <a:r>
              <a:rPr lang="en-US" sz="2200" b="1" i="0" dirty="0">
                <a:solidFill>
                  <a:srgbClr val="404040"/>
                </a:solidFill>
                <a:effectLst/>
                <a:latin typeface="inherit"/>
              </a:rPr>
              <a:t>Require that all deepfakes which are shared publicly be clearly labeled as such</a:t>
            </a:r>
            <a:r>
              <a:rPr lang="en-US" sz="2200" b="0" i="0" dirty="0">
                <a:solidFill>
                  <a:srgbClr val="404040"/>
                </a:solidFill>
                <a:effectLst/>
                <a:latin typeface="inherit"/>
              </a:rPr>
              <a:t>, as proposed in the </a:t>
            </a:r>
            <a:r>
              <a:rPr lang="en-US" sz="2200" b="0" i="0" dirty="0">
                <a:solidFill>
                  <a:srgbClr val="117BB8"/>
                </a:solidFill>
                <a:effectLst/>
                <a:latin typeface="inherit"/>
                <a:hlinkClick r:id="rId5"/>
              </a:rPr>
              <a:t>AI Labeling Act</a:t>
            </a:r>
            <a:r>
              <a:rPr lang="en-US" sz="2200" b="0" i="0" dirty="0">
                <a:solidFill>
                  <a:srgbClr val="404040"/>
                </a:solidFill>
                <a:effectLst/>
                <a:latin typeface="inherit"/>
              </a:rPr>
              <a:t>, </a:t>
            </a:r>
            <a:r>
              <a:rPr lang="en-US" sz="2200" b="0" i="0" dirty="0">
                <a:solidFill>
                  <a:srgbClr val="117BB8"/>
                </a:solidFill>
                <a:effectLst/>
                <a:latin typeface="inherit"/>
                <a:hlinkClick r:id="rId6"/>
              </a:rPr>
              <a:t>AI Disclosure Act</a:t>
            </a:r>
            <a:r>
              <a:rPr lang="en-US" sz="2200" b="0" i="0" dirty="0">
                <a:solidFill>
                  <a:srgbClr val="404040"/>
                </a:solidFill>
                <a:effectLst/>
                <a:latin typeface="inherit"/>
              </a:rPr>
              <a:t>, and </a:t>
            </a:r>
            <a:r>
              <a:rPr lang="en-US" sz="2200" b="0" i="0" dirty="0">
                <a:solidFill>
                  <a:srgbClr val="117BB8"/>
                </a:solidFill>
                <a:effectLst/>
                <a:latin typeface="inherit"/>
                <a:hlinkClick r:id="rId7"/>
              </a:rPr>
              <a:t>DEEPFAKES Accountability Act</a:t>
            </a:r>
            <a:r>
              <a:rPr lang="en-US" sz="2200" b="0" i="0" dirty="0">
                <a:solidFill>
                  <a:srgbClr val="404040"/>
                </a:solidFill>
                <a:effectLst/>
                <a:latin typeface="inherit"/>
              </a:rPr>
              <a:t>. (National 83%, Republicans 83%, Democrats 85%)</a:t>
            </a:r>
          </a:p>
          <a:p>
            <a:pPr marL="0" indent="0">
              <a:buNone/>
            </a:pPr>
            <a:endParaRPr lang="en-US" dirty="0"/>
          </a:p>
        </p:txBody>
      </p:sp>
      <p:sp>
        <p:nvSpPr>
          <p:cNvPr id="5" name="TextBox 4">
            <a:extLst>
              <a:ext uri="{FF2B5EF4-FFF2-40B4-BE49-F238E27FC236}">
                <a16:creationId xmlns:a16="http://schemas.microsoft.com/office/drawing/2014/main" id="{00C1646D-47AB-4FD7-1C67-7622A4759DE8}"/>
              </a:ext>
            </a:extLst>
          </p:cNvPr>
          <p:cNvSpPr txBox="1"/>
          <p:nvPr/>
        </p:nvSpPr>
        <p:spPr>
          <a:xfrm>
            <a:off x="6094228" y="5740698"/>
            <a:ext cx="6097772" cy="923330"/>
          </a:xfrm>
          <a:prstGeom prst="rect">
            <a:avLst/>
          </a:prstGeom>
          <a:noFill/>
        </p:spPr>
        <p:txBody>
          <a:bodyPr wrap="square">
            <a:spAutoFit/>
          </a:bodyPr>
          <a:lstStyle/>
          <a:p>
            <a:r>
              <a:rPr lang="en-US" dirty="0">
                <a:hlinkClick r:id="rId8"/>
              </a:rPr>
              <a:t>Nine Major Proposals for Government Regulating Artificial Intelligence Favored by Very Large Bipartisan Majorities of Voters | Program for Public Consultation</a:t>
            </a:r>
            <a:endParaRPr lang="en-US" dirty="0"/>
          </a:p>
        </p:txBody>
      </p:sp>
    </p:spTree>
    <p:extLst>
      <p:ext uri="{BB962C8B-B14F-4D97-AF65-F5344CB8AC3E}">
        <p14:creationId xmlns:p14="http://schemas.microsoft.com/office/powerpoint/2010/main" val="1263378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6CB70-DDC2-9E48-5A88-37550117B5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FAE94-F349-1DD3-77A7-D1068A6BFD66}"/>
              </a:ext>
            </a:extLst>
          </p:cNvPr>
          <p:cNvSpPr>
            <a:spLocks noGrp="1"/>
          </p:cNvSpPr>
          <p:nvPr>
            <p:ph idx="1"/>
          </p:nvPr>
        </p:nvSpPr>
        <p:spPr/>
        <p:txBody>
          <a:bodyPr>
            <a:normAutofit fontScale="92500"/>
          </a:bodyPr>
          <a:lstStyle/>
          <a:p>
            <a:pPr marL="0" indent="0">
              <a:buNone/>
            </a:pPr>
            <a:r>
              <a:rPr lang="en-US" b="1" dirty="0"/>
              <a:t>Regulating AI programs that make decisions which can significantly impact people’s lives</a:t>
            </a:r>
          </a:p>
          <a:p>
            <a:pPr algn="l" fontAlgn="base">
              <a:spcAft>
                <a:spcPts val="1500"/>
              </a:spcAft>
              <a:buFont typeface="Arial" panose="020B0604020202020204" pitchFamily="34" charset="0"/>
              <a:buChar char="•"/>
            </a:pPr>
            <a:endParaRPr lang="en-US" sz="2400" b="0" i="0" dirty="0">
              <a:solidFill>
                <a:srgbClr val="404040"/>
              </a:solidFill>
              <a:effectLst/>
              <a:latin typeface="inherit"/>
            </a:endParaRPr>
          </a:p>
          <a:p>
            <a:pPr algn="l" fontAlgn="base">
              <a:spcAft>
                <a:spcPts val="1500"/>
              </a:spcAft>
              <a:buFont typeface="Arial" panose="020B0604020202020204" pitchFamily="34" charset="0"/>
              <a:buChar char="•"/>
            </a:pPr>
            <a:r>
              <a:rPr lang="en-US" sz="2400" b="1" i="0" dirty="0">
                <a:solidFill>
                  <a:srgbClr val="404040"/>
                </a:solidFill>
                <a:effectLst/>
                <a:latin typeface="inherit"/>
              </a:rPr>
              <a:t>Require these AI programs pass a test before they can be put into use, which would evaluate whether they may violate regulations, make biased decisions, or have security vulnerabilities. </a:t>
            </a:r>
            <a:r>
              <a:rPr lang="en-US" sz="2400" b="0" i="0" dirty="0">
                <a:solidFill>
                  <a:srgbClr val="404040"/>
                </a:solidFill>
                <a:effectLst/>
                <a:latin typeface="inherit"/>
              </a:rPr>
              <a:t>(National 81%, Republicans 76%, Democrats 88%)</a:t>
            </a:r>
          </a:p>
          <a:p>
            <a:pPr algn="l" fontAlgn="base">
              <a:spcAft>
                <a:spcPts val="1500"/>
              </a:spcAft>
              <a:buFont typeface="Arial" panose="020B0604020202020204" pitchFamily="34" charset="0"/>
              <a:buChar char="•"/>
            </a:pPr>
            <a:r>
              <a:rPr lang="en-US" sz="2400" b="1" i="0" dirty="0">
                <a:solidFill>
                  <a:srgbClr val="404040"/>
                </a:solidFill>
                <a:effectLst/>
                <a:latin typeface="inherit"/>
              </a:rPr>
              <a:t>Allow the government to audit programs that are in use, and require the AI company to fix any problems that are found. </a:t>
            </a:r>
            <a:r>
              <a:rPr lang="en-US" sz="2400" b="0" i="0" dirty="0">
                <a:solidFill>
                  <a:srgbClr val="404040"/>
                </a:solidFill>
                <a:effectLst/>
                <a:latin typeface="inherit"/>
              </a:rPr>
              <a:t>(National 77%, Republicans 74%, Democrats 82%)</a:t>
            </a:r>
          </a:p>
          <a:p>
            <a:pPr algn="l" fontAlgn="base">
              <a:spcAft>
                <a:spcPts val="1500"/>
              </a:spcAft>
              <a:buFont typeface="Arial" panose="020B0604020202020204" pitchFamily="34" charset="0"/>
              <a:buChar char="•"/>
            </a:pPr>
            <a:r>
              <a:rPr lang="en-US" sz="2400" b="1" i="0" dirty="0">
                <a:solidFill>
                  <a:srgbClr val="404040"/>
                </a:solidFill>
                <a:effectLst/>
                <a:latin typeface="inherit"/>
              </a:rPr>
              <a:t>Require AI companies to disclose information to the government about how the decision-making AI was trained, if requested, to aid with pre-testing and audits. </a:t>
            </a:r>
            <a:r>
              <a:rPr lang="en-US" sz="2400" b="0" i="0" dirty="0">
                <a:solidFill>
                  <a:srgbClr val="404040"/>
                </a:solidFill>
                <a:effectLst/>
                <a:latin typeface="inherit"/>
              </a:rPr>
              <a:t>(National 72%, Republicans 67%, Democrats 81%)</a:t>
            </a:r>
          </a:p>
          <a:p>
            <a:pPr marL="0" indent="0">
              <a:buNone/>
            </a:pPr>
            <a:endParaRPr lang="en-US" dirty="0"/>
          </a:p>
        </p:txBody>
      </p:sp>
      <p:sp>
        <p:nvSpPr>
          <p:cNvPr id="4" name="Title 3">
            <a:extLst>
              <a:ext uri="{FF2B5EF4-FFF2-40B4-BE49-F238E27FC236}">
                <a16:creationId xmlns:a16="http://schemas.microsoft.com/office/drawing/2014/main" id="{6580759F-0792-C47F-27C8-4ECED8DD766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797164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F275C-7628-0B64-1A66-955659DA835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A0E42-390D-F9B6-163C-00E9F8AA7FCA}"/>
              </a:ext>
            </a:extLst>
          </p:cNvPr>
          <p:cNvSpPr>
            <a:spLocks noGrp="1"/>
          </p:cNvSpPr>
          <p:nvPr>
            <p:ph idx="1"/>
          </p:nvPr>
        </p:nvSpPr>
        <p:spPr/>
        <p:txBody>
          <a:bodyPr>
            <a:normAutofit/>
          </a:bodyPr>
          <a:lstStyle/>
          <a:p>
            <a:pPr marL="0" indent="0">
              <a:buNone/>
            </a:pPr>
            <a:r>
              <a:rPr lang="en-US" b="1" dirty="0"/>
              <a:t>Others</a:t>
            </a:r>
          </a:p>
          <a:p>
            <a:pPr algn="l" fontAlgn="base">
              <a:spcAft>
                <a:spcPts val="1500"/>
              </a:spcAft>
              <a:buFont typeface="Arial" panose="020B0604020202020204" pitchFamily="34" charset="0"/>
              <a:buChar char="•"/>
            </a:pPr>
            <a:endParaRPr lang="en-US" b="0" i="0" dirty="0">
              <a:solidFill>
                <a:srgbClr val="404040"/>
              </a:solidFill>
              <a:effectLst/>
              <a:latin typeface="inherit"/>
            </a:endParaRPr>
          </a:p>
          <a:p>
            <a:pPr algn="l" fontAlgn="base">
              <a:spcAft>
                <a:spcPts val="1500"/>
              </a:spcAft>
              <a:buFont typeface="Arial" panose="020B0604020202020204" pitchFamily="34" charset="0"/>
              <a:buChar char="•"/>
            </a:pPr>
            <a:r>
              <a:rPr lang="en-US" sz="1800" b="1" i="0" dirty="0">
                <a:solidFill>
                  <a:srgbClr val="404040"/>
                </a:solidFill>
                <a:effectLst/>
                <a:latin typeface="Helvetica Neue"/>
              </a:rPr>
              <a:t>Creating a new federal agency for AI to enforce regulations, oversee AI development and provide guidance on AI policy</a:t>
            </a:r>
            <a:r>
              <a:rPr lang="en-US" sz="1800" b="0" i="0" dirty="0">
                <a:solidFill>
                  <a:srgbClr val="404040"/>
                </a:solidFill>
                <a:effectLst/>
                <a:latin typeface="Helvetica Neue"/>
              </a:rPr>
              <a:t> is supported by 74% (Republicans 68%, Democrats 81%). </a:t>
            </a:r>
          </a:p>
          <a:p>
            <a:pPr algn="l" fontAlgn="base">
              <a:spcAft>
                <a:spcPts val="1500"/>
              </a:spcAft>
              <a:buFont typeface="Arial" panose="020B0604020202020204" pitchFamily="34" charset="0"/>
              <a:buChar char="•"/>
            </a:pPr>
            <a:r>
              <a:rPr lang="en-US" sz="1800" b="1" i="0" dirty="0">
                <a:solidFill>
                  <a:srgbClr val="404040"/>
                </a:solidFill>
                <a:effectLst/>
                <a:latin typeface="Helvetica Neue"/>
              </a:rPr>
              <a:t>Creating a treaty to prohibit the development of weapons that can use AI to fire on targets without human control</a:t>
            </a:r>
            <a:r>
              <a:rPr lang="en-US" sz="1800" b="0" i="0" dirty="0">
                <a:solidFill>
                  <a:srgbClr val="404040"/>
                </a:solidFill>
                <a:effectLst/>
                <a:latin typeface="Helvetica Neue"/>
              </a:rPr>
              <a:t> – called lethal autonomous weapons – as has been called for by the International Committee of the Red Cross, and the Campaign to Stop Killer Robots. </a:t>
            </a:r>
          </a:p>
          <a:p>
            <a:pPr algn="l" fontAlgn="base">
              <a:spcAft>
                <a:spcPts val="1500"/>
              </a:spcAft>
              <a:buFont typeface="Arial" panose="020B0604020202020204" pitchFamily="34" charset="0"/>
              <a:buChar char="•"/>
            </a:pPr>
            <a:r>
              <a:rPr lang="en-US" sz="1800" b="0" i="0" dirty="0">
                <a:solidFill>
                  <a:srgbClr val="404040"/>
                </a:solidFill>
                <a:effectLst/>
                <a:latin typeface="Helvetica Neue"/>
              </a:rPr>
              <a:t>A large bipartisan majority (77%) favors the creation of such an </a:t>
            </a:r>
            <a:r>
              <a:rPr lang="en-US" sz="1800" b="1" i="0" dirty="0">
                <a:solidFill>
                  <a:srgbClr val="404040"/>
                </a:solidFill>
                <a:effectLst/>
                <a:latin typeface="Helvetica Neue"/>
              </a:rPr>
              <a:t>international agency that would develop international standards for large-scale AI and have the authority to monitor </a:t>
            </a:r>
            <a:r>
              <a:rPr lang="en-US" sz="1800" b="0" i="0" dirty="0">
                <a:solidFill>
                  <a:srgbClr val="404040"/>
                </a:solidFill>
                <a:effectLst/>
                <a:latin typeface="Helvetica Neue"/>
              </a:rPr>
              <a:t>and inspect whether their standards are being met</a:t>
            </a:r>
            <a:endParaRPr lang="en-US" sz="4000" dirty="0"/>
          </a:p>
        </p:txBody>
      </p:sp>
      <p:sp>
        <p:nvSpPr>
          <p:cNvPr id="4" name="Title 3">
            <a:extLst>
              <a:ext uri="{FF2B5EF4-FFF2-40B4-BE49-F238E27FC236}">
                <a16:creationId xmlns:a16="http://schemas.microsoft.com/office/drawing/2014/main" id="{AECA08C1-CD61-60E0-452D-23666B64A25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4914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2C8F-AB18-3136-1EE3-3628EF73399A}"/>
              </a:ext>
            </a:extLst>
          </p:cNvPr>
          <p:cNvSpPr>
            <a:spLocks noGrp="1"/>
          </p:cNvSpPr>
          <p:nvPr>
            <p:ph type="title"/>
          </p:nvPr>
        </p:nvSpPr>
        <p:spPr/>
        <p:txBody>
          <a:bodyPr/>
          <a:lstStyle/>
          <a:p>
            <a:r>
              <a:rPr lang="en-US" dirty="0"/>
              <a:t>Who is responsible?</a:t>
            </a:r>
          </a:p>
        </p:txBody>
      </p:sp>
      <p:sp>
        <p:nvSpPr>
          <p:cNvPr id="3" name="Content Placeholder 2">
            <a:extLst>
              <a:ext uri="{FF2B5EF4-FFF2-40B4-BE49-F238E27FC236}">
                <a16:creationId xmlns:a16="http://schemas.microsoft.com/office/drawing/2014/main" id="{CD2C8CF1-9ED8-DE45-EAB8-D7D039F96E6B}"/>
              </a:ext>
            </a:extLst>
          </p:cNvPr>
          <p:cNvSpPr>
            <a:spLocks noGrp="1"/>
          </p:cNvSpPr>
          <p:nvPr>
            <p:ph idx="1"/>
          </p:nvPr>
        </p:nvSpPr>
        <p:spPr/>
        <p:txBody>
          <a:bodyPr>
            <a:normAutofit fontScale="92500" lnSpcReduction="10000"/>
          </a:bodyPr>
          <a:lstStyle/>
          <a:p>
            <a:endParaRPr lang="en-US" dirty="0"/>
          </a:p>
          <a:p>
            <a:r>
              <a:rPr lang="en-US" dirty="0"/>
              <a:t>Developers decide what algorithm, what priors/constraints, what data to use</a:t>
            </a:r>
          </a:p>
          <a:p>
            <a:endParaRPr lang="en-US" dirty="0"/>
          </a:p>
          <a:p>
            <a:r>
              <a:rPr lang="en-US" dirty="0"/>
              <a:t>Company management releases products and features</a:t>
            </a:r>
          </a:p>
          <a:p>
            <a:endParaRPr lang="en-US" dirty="0"/>
          </a:p>
          <a:p>
            <a:r>
              <a:rPr lang="en-US" dirty="0"/>
              <a:t>Users may apply the AI to their own ends</a:t>
            </a:r>
          </a:p>
          <a:p>
            <a:endParaRPr lang="en-US" dirty="0"/>
          </a:p>
          <a:p>
            <a:r>
              <a:rPr lang="en-US" dirty="0"/>
              <a:t>The AI itself is not entirely predictable and lacks understanding of relevance, experience, sensitivity, and wisdom</a:t>
            </a:r>
          </a:p>
        </p:txBody>
      </p:sp>
      <p:sp>
        <p:nvSpPr>
          <p:cNvPr id="4" name="TextBox 3">
            <a:extLst>
              <a:ext uri="{FF2B5EF4-FFF2-40B4-BE49-F238E27FC236}">
                <a16:creationId xmlns:a16="http://schemas.microsoft.com/office/drawing/2014/main" id="{AEB4A355-3D0D-5A95-6182-67C563C2B263}"/>
              </a:ext>
            </a:extLst>
          </p:cNvPr>
          <p:cNvSpPr txBox="1"/>
          <p:nvPr/>
        </p:nvSpPr>
        <p:spPr>
          <a:xfrm>
            <a:off x="9420087" y="6550223"/>
            <a:ext cx="2771913" cy="307777"/>
          </a:xfrm>
          <a:prstGeom prst="rect">
            <a:avLst/>
          </a:prstGeom>
          <a:noFill/>
        </p:spPr>
        <p:txBody>
          <a:bodyPr wrap="none" rtlCol="0">
            <a:spAutoFit/>
          </a:bodyPr>
          <a:lstStyle/>
          <a:p>
            <a:r>
              <a:rPr lang="en-US" sz="1400" i="1" dirty="0">
                <a:solidFill>
                  <a:schemeClr val="bg1">
                    <a:lumMod val="50000"/>
                  </a:schemeClr>
                </a:solidFill>
              </a:rPr>
              <a:t>AI Ethics</a:t>
            </a:r>
            <a:r>
              <a:rPr lang="en-US" sz="1400" dirty="0">
                <a:solidFill>
                  <a:schemeClr val="bg1">
                    <a:lumMod val="50000"/>
                  </a:schemeClr>
                </a:solidFill>
              </a:rPr>
              <a:t>, </a:t>
            </a:r>
            <a:r>
              <a:rPr lang="en-US" sz="1400" dirty="0" err="1">
                <a:solidFill>
                  <a:schemeClr val="bg1">
                    <a:lumMod val="50000"/>
                  </a:schemeClr>
                </a:solidFill>
              </a:rPr>
              <a:t>Coeckelbergh</a:t>
            </a:r>
            <a:r>
              <a:rPr lang="en-US" sz="1400" dirty="0">
                <a:solidFill>
                  <a:schemeClr val="bg1">
                    <a:lumMod val="50000"/>
                  </a:schemeClr>
                </a:solidFill>
              </a:rPr>
              <a:t> (p 90-1)</a:t>
            </a:r>
          </a:p>
        </p:txBody>
      </p:sp>
    </p:spTree>
    <p:extLst>
      <p:ext uri="{BB962C8B-B14F-4D97-AF65-F5344CB8AC3E}">
        <p14:creationId xmlns:p14="http://schemas.microsoft.com/office/powerpoint/2010/main" val="3798803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4B21E9-4656-329D-9C5C-C21CBC810273}"/>
              </a:ext>
            </a:extLst>
          </p:cNvPr>
          <p:cNvSpPr>
            <a:spLocks noGrp="1"/>
          </p:cNvSpPr>
          <p:nvPr>
            <p:ph idx="1"/>
          </p:nvPr>
        </p:nvSpPr>
        <p:spPr>
          <a:xfrm>
            <a:off x="609600" y="990600"/>
            <a:ext cx="10972800" cy="5410199"/>
          </a:xfrm>
        </p:spPr>
        <p:txBody>
          <a:bodyPr>
            <a:normAutofit/>
          </a:bodyPr>
          <a:lstStyle/>
          <a:p>
            <a:pPr marL="0" indent="0">
              <a:buNone/>
            </a:pPr>
            <a:r>
              <a:rPr lang="en-US" dirty="0"/>
              <a:t>Responsibility requires</a:t>
            </a:r>
          </a:p>
          <a:p>
            <a:pPr marL="514350" indent="-514350">
              <a:buFont typeface="+mj-lt"/>
              <a:buAutoNum type="arabicPeriod"/>
            </a:pPr>
            <a:r>
              <a:rPr lang="en-US" dirty="0"/>
              <a:t>Control</a:t>
            </a:r>
          </a:p>
          <a:p>
            <a:pPr marL="514350" indent="-514350">
              <a:buFont typeface="+mj-lt"/>
              <a:buAutoNum type="arabicPeriod"/>
            </a:pPr>
            <a:r>
              <a:rPr lang="en-US" dirty="0"/>
              <a:t>Knowledge</a:t>
            </a:r>
          </a:p>
          <a:p>
            <a:pPr marL="514350" indent="-514350">
              <a:buFont typeface="+mj-lt"/>
              <a:buAutoNum type="arabicPeriod"/>
            </a:pPr>
            <a:endParaRPr lang="en-US" dirty="0"/>
          </a:p>
          <a:p>
            <a:pPr marL="514350" indent="-514350">
              <a:buFont typeface="+mj-lt"/>
              <a:buAutoNum type="arabicPeriod"/>
            </a:pPr>
            <a:endParaRPr lang="en-US" dirty="0"/>
          </a:p>
          <a:p>
            <a:pPr marL="0" indent="0">
              <a:buNone/>
            </a:pPr>
            <a:r>
              <a:rPr lang="en-US" dirty="0"/>
              <a:t>Children and animals are not typically held responsible, due to lack of control and knowledge.</a:t>
            </a:r>
          </a:p>
          <a:p>
            <a:pPr marL="0" indent="0">
              <a:buNone/>
            </a:pPr>
            <a:endParaRPr lang="en-US" dirty="0"/>
          </a:p>
          <a:p>
            <a:pPr marL="0" indent="0">
              <a:buNone/>
            </a:pPr>
            <a:r>
              <a:rPr lang="en-US" dirty="0"/>
              <a:t>AI does not “know” what it is doing.  But do its developers?</a:t>
            </a:r>
          </a:p>
        </p:txBody>
      </p:sp>
      <p:sp>
        <p:nvSpPr>
          <p:cNvPr id="6" name="Title 5">
            <a:extLst>
              <a:ext uri="{FF2B5EF4-FFF2-40B4-BE49-F238E27FC236}">
                <a16:creationId xmlns:a16="http://schemas.microsoft.com/office/drawing/2014/main" id="{754A3364-1EC7-B551-F6DC-C65BD3AC8C3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15924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250C-2B73-452F-02DA-4109DD1F0049}"/>
              </a:ext>
            </a:extLst>
          </p:cNvPr>
          <p:cNvSpPr>
            <a:spLocks noGrp="1"/>
          </p:cNvSpPr>
          <p:nvPr>
            <p:ph type="title"/>
          </p:nvPr>
        </p:nvSpPr>
        <p:spPr/>
        <p:txBody>
          <a:bodyPr/>
          <a:lstStyle/>
          <a:p>
            <a:r>
              <a:rPr lang="en-US" dirty="0"/>
              <a:t>This lecture</a:t>
            </a:r>
          </a:p>
        </p:txBody>
      </p:sp>
      <p:sp>
        <p:nvSpPr>
          <p:cNvPr id="3" name="Content Placeholder 2">
            <a:extLst>
              <a:ext uri="{FF2B5EF4-FFF2-40B4-BE49-F238E27FC236}">
                <a16:creationId xmlns:a16="http://schemas.microsoft.com/office/drawing/2014/main" id="{39D3FD9F-442A-F510-8999-F0B956DB47AF}"/>
              </a:ext>
            </a:extLst>
          </p:cNvPr>
          <p:cNvSpPr>
            <a:spLocks noGrp="1"/>
          </p:cNvSpPr>
          <p:nvPr>
            <p:ph idx="1"/>
          </p:nvPr>
        </p:nvSpPr>
        <p:spPr/>
        <p:txBody>
          <a:bodyPr/>
          <a:lstStyle/>
          <a:p>
            <a:endParaRPr lang="en-US" dirty="0"/>
          </a:p>
          <a:p>
            <a:r>
              <a:rPr lang="en-US" dirty="0"/>
              <a:t>Discuss some of the impacts and ethical questions around AI</a:t>
            </a:r>
          </a:p>
          <a:p>
            <a:endParaRPr lang="en-US" dirty="0"/>
          </a:p>
          <a:p>
            <a:r>
              <a:rPr lang="en-US" dirty="0"/>
              <a:t>Learn about model cards and other tools</a:t>
            </a:r>
          </a:p>
        </p:txBody>
      </p:sp>
    </p:spTree>
    <p:extLst>
      <p:ext uri="{BB962C8B-B14F-4D97-AF65-F5344CB8AC3E}">
        <p14:creationId xmlns:p14="http://schemas.microsoft.com/office/powerpoint/2010/main" val="3706727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6115-D8D9-C87A-7A43-827EA88ADBB3}"/>
              </a:ext>
            </a:extLst>
          </p:cNvPr>
          <p:cNvSpPr>
            <a:spLocks noGrp="1"/>
          </p:cNvSpPr>
          <p:nvPr>
            <p:ph type="title"/>
          </p:nvPr>
        </p:nvSpPr>
        <p:spPr>
          <a:xfrm>
            <a:off x="128649" y="39152"/>
            <a:ext cx="5901047" cy="914400"/>
          </a:xfrm>
        </p:spPr>
        <p:txBody>
          <a:bodyPr>
            <a:noAutofit/>
          </a:bodyPr>
          <a:lstStyle/>
          <a:p>
            <a:r>
              <a:rPr lang="en-US" sz="2800" dirty="0"/>
              <a:t>Who is responsible for self-driving vehicle crashes?</a:t>
            </a:r>
          </a:p>
        </p:txBody>
      </p:sp>
      <p:sp>
        <p:nvSpPr>
          <p:cNvPr id="3" name="Content Placeholder 2">
            <a:extLst>
              <a:ext uri="{FF2B5EF4-FFF2-40B4-BE49-F238E27FC236}">
                <a16:creationId xmlns:a16="http://schemas.microsoft.com/office/drawing/2014/main" id="{5F39AF81-851E-1A9A-EC6D-8156F1A3DCC9}"/>
              </a:ext>
            </a:extLst>
          </p:cNvPr>
          <p:cNvSpPr>
            <a:spLocks noGrp="1"/>
          </p:cNvSpPr>
          <p:nvPr>
            <p:ph idx="1"/>
          </p:nvPr>
        </p:nvSpPr>
        <p:spPr/>
        <p:txBody>
          <a:bodyPr/>
          <a:lstStyle/>
          <a:p>
            <a:endParaRPr lang="en-US" dirty="0"/>
          </a:p>
        </p:txBody>
      </p:sp>
      <p:pic>
        <p:nvPicPr>
          <p:cNvPr id="1026" name="Picture 2" descr="Exclusive: Surveillance Footage of Tesla Crash on Bay Bridge">
            <a:extLst>
              <a:ext uri="{FF2B5EF4-FFF2-40B4-BE49-F238E27FC236}">
                <a16:creationId xmlns:a16="http://schemas.microsoft.com/office/drawing/2014/main" id="{55F0A9FE-46E3-9048-A120-989AE6611C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786"/>
          <a:stretch/>
        </p:blipFill>
        <p:spPr bwMode="auto">
          <a:xfrm>
            <a:off x="6096000" y="1017314"/>
            <a:ext cx="5486400" cy="32965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71E8C6-A731-797F-ED00-0856F99B2CD6}"/>
              </a:ext>
            </a:extLst>
          </p:cNvPr>
          <p:cNvSpPr txBox="1"/>
          <p:nvPr/>
        </p:nvSpPr>
        <p:spPr>
          <a:xfrm>
            <a:off x="7315200" y="547171"/>
            <a:ext cx="2864951" cy="369332"/>
          </a:xfrm>
          <a:prstGeom prst="rect">
            <a:avLst/>
          </a:prstGeom>
          <a:noFill/>
        </p:spPr>
        <p:txBody>
          <a:bodyPr wrap="none" rtlCol="0">
            <a:spAutoFit/>
          </a:bodyPr>
          <a:lstStyle/>
          <a:p>
            <a:r>
              <a:rPr lang="en-US" dirty="0"/>
              <a:t>Tesla crash on Bay Bridge</a:t>
            </a:r>
          </a:p>
        </p:txBody>
      </p:sp>
      <p:sp>
        <p:nvSpPr>
          <p:cNvPr id="6" name="TextBox 5">
            <a:extLst>
              <a:ext uri="{FF2B5EF4-FFF2-40B4-BE49-F238E27FC236}">
                <a16:creationId xmlns:a16="http://schemas.microsoft.com/office/drawing/2014/main" id="{9D7A02DA-48BC-963A-2000-38BF2C5DF6B8}"/>
              </a:ext>
            </a:extLst>
          </p:cNvPr>
          <p:cNvSpPr txBox="1"/>
          <p:nvPr/>
        </p:nvSpPr>
        <p:spPr>
          <a:xfrm>
            <a:off x="6299859" y="4351491"/>
            <a:ext cx="4572000" cy="646331"/>
          </a:xfrm>
          <a:prstGeom prst="rect">
            <a:avLst/>
          </a:prstGeom>
          <a:noFill/>
        </p:spPr>
        <p:txBody>
          <a:bodyPr wrap="square">
            <a:spAutoFit/>
          </a:bodyPr>
          <a:lstStyle/>
          <a:p>
            <a:r>
              <a:rPr lang="en-US" dirty="0">
                <a:hlinkClick r:id="rId3"/>
              </a:rPr>
              <a:t>https://theintercept.com/2023/01/10/tesla-crash-footage-autopilot/</a:t>
            </a:r>
            <a:r>
              <a:rPr lang="en-US" dirty="0"/>
              <a:t> </a:t>
            </a:r>
          </a:p>
        </p:txBody>
      </p:sp>
      <p:sp>
        <p:nvSpPr>
          <p:cNvPr id="8" name="TextBox 7">
            <a:extLst>
              <a:ext uri="{FF2B5EF4-FFF2-40B4-BE49-F238E27FC236}">
                <a16:creationId xmlns:a16="http://schemas.microsoft.com/office/drawing/2014/main" id="{7190FDF4-0B9F-9B0B-AB0F-7CC0B9274982}"/>
              </a:ext>
            </a:extLst>
          </p:cNvPr>
          <p:cNvSpPr txBox="1"/>
          <p:nvPr/>
        </p:nvSpPr>
        <p:spPr>
          <a:xfrm>
            <a:off x="152400" y="4362377"/>
            <a:ext cx="6097978" cy="1754326"/>
          </a:xfrm>
          <a:prstGeom prst="rect">
            <a:avLst/>
          </a:prstGeom>
          <a:noFill/>
        </p:spPr>
        <p:txBody>
          <a:bodyPr wrap="square">
            <a:spAutoFit/>
          </a:bodyPr>
          <a:lstStyle/>
          <a:p>
            <a:r>
              <a:rPr lang="en-US" dirty="0">
                <a:hlinkClick r:id="rId4"/>
              </a:rPr>
              <a:t>https://abcnews.go.com/Business/tesla-autopilot-steered-driver-barrier-fatal-crash-ntsb/story?id=68936725</a:t>
            </a:r>
            <a:r>
              <a:rPr lang="en-US" dirty="0"/>
              <a:t> </a:t>
            </a:r>
          </a:p>
          <a:p>
            <a:endParaRPr lang="en-US" dirty="0"/>
          </a:p>
          <a:p>
            <a:r>
              <a:rPr lang="en-US" i="0" dirty="0">
                <a:solidFill>
                  <a:srgbClr val="000000"/>
                </a:solidFill>
                <a:effectLst/>
              </a:rPr>
              <a:t>Tesla on autopilot had steered driver towards same barrier before fatal crash, NTSB says</a:t>
            </a:r>
          </a:p>
          <a:p>
            <a:endParaRPr lang="en-US" dirty="0"/>
          </a:p>
        </p:txBody>
      </p:sp>
      <p:pic>
        <p:nvPicPr>
          <p:cNvPr id="1028" name="Picture 4" descr="Tesla on autopilot had steered driver towards same barrier before fatal  crash, NTSB says - ABC News">
            <a:extLst>
              <a:ext uri="{FF2B5EF4-FFF2-40B4-BE49-F238E27FC236}">
                <a16:creationId xmlns:a16="http://schemas.microsoft.com/office/drawing/2014/main" id="{B1E1648E-464A-5E52-9308-8DAD29FFBB2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649" y="1006428"/>
            <a:ext cx="5901047" cy="33193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09D85BB-D673-22C3-19CE-3A3CE879184A}"/>
              </a:ext>
            </a:extLst>
          </p:cNvPr>
          <p:cNvSpPr txBox="1"/>
          <p:nvPr/>
        </p:nvSpPr>
        <p:spPr>
          <a:xfrm>
            <a:off x="5698686" y="5840686"/>
            <a:ext cx="6097978" cy="830997"/>
          </a:xfrm>
          <a:prstGeom prst="rect">
            <a:avLst/>
          </a:prstGeom>
          <a:noFill/>
        </p:spPr>
        <p:txBody>
          <a:bodyPr wrap="square">
            <a:spAutoFit/>
          </a:bodyPr>
          <a:lstStyle/>
          <a:p>
            <a:r>
              <a:rPr lang="en-US" sz="1200" b="0" i="0" dirty="0">
                <a:solidFill>
                  <a:srgbClr val="000000"/>
                </a:solidFill>
                <a:effectLst/>
                <a:latin typeface="Calluna"/>
              </a:rPr>
              <a:t>“Autopilot, Enhanced Autopilot and Full Self-Driving Capability are intended for use with a fully attentive driver, who has their hands on the wheel and is prepared to take over at any moment. While these features are designed to become more capable over time, the currently enabled features do not make the vehicle autonomous.”</a:t>
            </a:r>
            <a:endParaRPr lang="en-US" sz="1200" dirty="0"/>
          </a:p>
        </p:txBody>
      </p:sp>
    </p:spTree>
    <p:extLst>
      <p:ext uri="{BB962C8B-B14F-4D97-AF65-F5344CB8AC3E}">
        <p14:creationId xmlns:p14="http://schemas.microsoft.com/office/powerpoint/2010/main" val="98968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0233-9DF8-C487-A45D-537EB09C44F6}"/>
              </a:ext>
            </a:extLst>
          </p:cNvPr>
          <p:cNvSpPr>
            <a:spLocks noGrp="1"/>
          </p:cNvSpPr>
          <p:nvPr>
            <p:ph type="title"/>
          </p:nvPr>
        </p:nvSpPr>
        <p:spPr>
          <a:xfrm>
            <a:off x="609600" y="2971800"/>
            <a:ext cx="5562600" cy="914400"/>
          </a:xfrm>
        </p:spPr>
        <p:txBody>
          <a:bodyPr>
            <a:normAutofit fontScale="90000"/>
          </a:bodyPr>
          <a:lstStyle/>
          <a:p>
            <a:r>
              <a:rPr lang="en-US" dirty="0"/>
              <a:t>Q3. Discuss: who is responsible if an autonomous vehicle crashes due to failure of autonomous system?</a:t>
            </a:r>
          </a:p>
        </p:txBody>
      </p:sp>
      <p:sp>
        <p:nvSpPr>
          <p:cNvPr id="3" name="TextBox 2">
            <a:extLst>
              <a:ext uri="{FF2B5EF4-FFF2-40B4-BE49-F238E27FC236}">
                <a16:creationId xmlns:a16="http://schemas.microsoft.com/office/drawing/2014/main" id="{C59B67BF-9A1B-FED4-B92E-430B5422D459}"/>
              </a:ext>
            </a:extLst>
          </p:cNvPr>
          <p:cNvSpPr txBox="1"/>
          <p:nvPr/>
        </p:nvSpPr>
        <p:spPr>
          <a:xfrm>
            <a:off x="7239000" y="1959943"/>
            <a:ext cx="4038600" cy="954107"/>
          </a:xfrm>
          <a:prstGeom prst="rect">
            <a:avLst/>
          </a:prstGeom>
          <a:noFill/>
        </p:spPr>
        <p:txBody>
          <a:bodyPr wrap="square">
            <a:spAutoFit/>
          </a:bodyPr>
          <a:lstStyle/>
          <a:p>
            <a:r>
              <a:rPr lang="en-US" sz="2800" dirty="0">
                <a:hlinkClick r:id="rId2"/>
              </a:rPr>
              <a:t>https://tinyurl.com/441-L21-fa24</a:t>
            </a:r>
            <a:r>
              <a:rPr lang="en-US" sz="2800" dirty="0"/>
              <a:t> </a:t>
            </a:r>
          </a:p>
        </p:txBody>
      </p:sp>
      <p:pic>
        <p:nvPicPr>
          <p:cNvPr id="5" name="Picture 4" descr="A qr code with black squares&#10;&#10;Description automatically generated">
            <a:extLst>
              <a:ext uri="{FF2B5EF4-FFF2-40B4-BE49-F238E27FC236}">
                <a16:creationId xmlns:a16="http://schemas.microsoft.com/office/drawing/2014/main" id="{7BF8FFAD-48F5-D064-FBAD-6495619A5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3276600"/>
            <a:ext cx="3048000" cy="3048000"/>
          </a:xfrm>
          <a:prstGeom prst="rect">
            <a:avLst/>
          </a:prstGeom>
        </p:spPr>
      </p:pic>
    </p:spTree>
    <p:extLst>
      <p:ext uri="{BB962C8B-B14F-4D97-AF65-F5344CB8AC3E}">
        <p14:creationId xmlns:p14="http://schemas.microsoft.com/office/powerpoint/2010/main" val="3569428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40239B-50C5-4276-08CE-1A424BC8FA19}"/>
              </a:ext>
            </a:extLst>
          </p:cNvPr>
          <p:cNvSpPr>
            <a:spLocks noGrp="1"/>
          </p:cNvSpPr>
          <p:nvPr>
            <p:ph idx="1"/>
          </p:nvPr>
        </p:nvSpPr>
        <p:spPr>
          <a:xfrm>
            <a:off x="304800" y="1240227"/>
            <a:ext cx="10972800" cy="5135563"/>
          </a:xfrm>
        </p:spPr>
        <p:txBody>
          <a:bodyPr/>
          <a:lstStyle/>
          <a:p>
            <a:pPr marL="0" indent="0">
              <a:buNone/>
            </a:pPr>
            <a:r>
              <a:rPr lang="en-US" sz="1800" dirty="0">
                <a:hlinkClick r:id="rId2"/>
              </a:rPr>
              <a:t>https://www.nytimes.com/2023/02/08/technology/ai-chatbots-disinformation.html</a:t>
            </a:r>
            <a:r>
              <a:rPr lang="en-US" sz="1800" dirty="0"/>
              <a:t> </a:t>
            </a:r>
          </a:p>
          <a:p>
            <a:pPr marL="0" indent="0">
              <a:buNone/>
            </a:pPr>
            <a:endParaRPr lang="en-US" dirty="0"/>
          </a:p>
          <a:p>
            <a:pPr marL="0" indent="0">
              <a:buNone/>
            </a:pPr>
            <a:endParaRPr lang="en-US" dirty="0"/>
          </a:p>
        </p:txBody>
      </p:sp>
      <p:sp>
        <p:nvSpPr>
          <p:cNvPr id="4" name="Title 1">
            <a:extLst>
              <a:ext uri="{FF2B5EF4-FFF2-40B4-BE49-F238E27FC236}">
                <a16:creationId xmlns:a16="http://schemas.microsoft.com/office/drawing/2014/main" id="{BFB25F3F-EA11-787C-4736-F913C0B728BA}"/>
              </a:ext>
            </a:extLst>
          </p:cNvPr>
          <p:cNvSpPr>
            <a:spLocks noGrp="1"/>
          </p:cNvSpPr>
          <p:nvPr>
            <p:ph type="title"/>
          </p:nvPr>
        </p:nvSpPr>
        <p:spPr>
          <a:xfrm>
            <a:off x="609600" y="0"/>
            <a:ext cx="10972800" cy="914400"/>
          </a:xfrm>
        </p:spPr>
        <p:txBody>
          <a:bodyPr>
            <a:noAutofit/>
          </a:bodyPr>
          <a:lstStyle/>
          <a:p>
            <a:r>
              <a:rPr lang="en-US" sz="2800" dirty="0"/>
              <a:t>Who is responsible if GPT is used for disinformation?</a:t>
            </a:r>
          </a:p>
        </p:txBody>
      </p:sp>
      <p:sp>
        <p:nvSpPr>
          <p:cNvPr id="6" name="TextBox 5">
            <a:extLst>
              <a:ext uri="{FF2B5EF4-FFF2-40B4-BE49-F238E27FC236}">
                <a16:creationId xmlns:a16="http://schemas.microsoft.com/office/drawing/2014/main" id="{1FA8F3F3-6347-4266-E15B-3FD304128EBF}"/>
              </a:ext>
            </a:extLst>
          </p:cNvPr>
          <p:cNvSpPr txBox="1"/>
          <p:nvPr/>
        </p:nvSpPr>
        <p:spPr>
          <a:xfrm>
            <a:off x="457200" y="1545027"/>
            <a:ext cx="6097978" cy="2031325"/>
          </a:xfrm>
          <a:prstGeom prst="rect">
            <a:avLst/>
          </a:prstGeom>
          <a:noFill/>
        </p:spPr>
        <p:txBody>
          <a:bodyPr wrap="square">
            <a:spAutoFit/>
          </a:bodyPr>
          <a:lstStyle/>
          <a:p>
            <a:r>
              <a:rPr lang="en-US" b="1" i="0" dirty="0">
                <a:solidFill>
                  <a:srgbClr val="363636"/>
                </a:solidFill>
                <a:effectLst/>
                <a:latin typeface="nyt-imperial"/>
              </a:rPr>
              <a:t>“</a:t>
            </a:r>
            <a:r>
              <a:rPr lang="en-US" b="0" i="0" dirty="0">
                <a:solidFill>
                  <a:srgbClr val="363636"/>
                </a:solidFill>
                <a:effectLst/>
                <a:latin typeface="nyt-imperial"/>
              </a:rPr>
              <a:t>This tool is going to be the </a:t>
            </a:r>
            <a:r>
              <a:rPr lang="en-US" b="1" i="0" dirty="0">
                <a:solidFill>
                  <a:srgbClr val="363636"/>
                </a:solidFill>
                <a:effectLst/>
                <a:latin typeface="nyt-imperial"/>
              </a:rPr>
              <a:t>most powerful tool for spreading misinformation that has ever been on the internet</a:t>
            </a:r>
            <a:r>
              <a:rPr lang="en-US" b="0" i="0" dirty="0">
                <a:solidFill>
                  <a:srgbClr val="363636"/>
                </a:solidFill>
                <a:effectLst/>
                <a:latin typeface="nyt-imperial"/>
              </a:rPr>
              <a:t>,” said Gordon Crovitz, a co-chief executive of </a:t>
            </a:r>
            <a:r>
              <a:rPr lang="en-US" b="0" i="0" dirty="0" err="1">
                <a:solidFill>
                  <a:srgbClr val="363636"/>
                </a:solidFill>
                <a:effectLst/>
                <a:latin typeface="nyt-imperial"/>
              </a:rPr>
              <a:t>NewsGuard</a:t>
            </a:r>
            <a:r>
              <a:rPr lang="en-US" b="0" i="0" dirty="0">
                <a:solidFill>
                  <a:srgbClr val="363636"/>
                </a:solidFill>
                <a:effectLst/>
                <a:latin typeface="nyt-imperial"/>
              </a:rPr>
              <a:t>, a company that tracks online misinformation and conducted the experiment last month. “Crafting a new false narrative can now be done at dramatic scale, and much more frequently — it’s like having A.I. agents contributing to disinformation.”</a:t>
            </a:r>
            <a:endParaRPr lang="en-US" dirty="0"/>
          </a:p>
        </p:txBody>
      </p:sp>
      <p:sp>
        <p:nvSpPr>
          <p:cNvPr id="8" name="TextBox 7">
            <a:extLst>
              <a:ext uri="{FF2B5EF4-FFF2-40B4-BE49-F238E27FC236}">
                <a16:creationId xmlns:a16="http://schemas.microsoft.com/office/drawing/2014/main" id="{FE0D49FE-AE5C-4076-F231-ED8D6A053DCE}"/>
              </a:ext>
            </a:extLst>
          </p:cNvPr>
          <p:cNvSpPr txBox="1"/>
          <p:nvPr/>
        </p:nvSpPr>
        <p:spPr>
          <a:xfrm>
            <a:off x="5213269" y="4297310"/>
            <a:ext cx="6097978" cy="2031325"/>
          </a:xfrm>
          <a:prstGeom prst="rect">
            <a:avLst/>
          </a:prstGeom>
          <a:noFill/>
        </p:spPr>
        <p:txBody>
          <a:bodyPr wrap="square">
            <a:spAutoFit/>
          </a:bodyPr>
          <a:lstStyle/>
          <a:p>
            <a:r>
              <a:rPr lang="en-US" b="0" i="0" dirty="0" err="1">
                <a:solidFill>
                  <a:srgbClr val="000000"/>
                </a:solidFill>
                <a:effectLst/>
                <a:latin typeface="Soehne"/>
              </a:rPr>
              <a:t>OpenAI</a:t>
            </a:r>
            <a:r>
              <a:rPr lang="en-US" b="0" i="0" dirty="0">
                <a:solidFill>
                  <a:srgbClr val="000000"/>
                </a:solidFill>
                <a:effectLst/>
                <a:latin typeface="Soehne"/>
              </a:rPr>
              <a:t>: We’ve trained a classifier to distinguish between text written by a human and text written by AIs from a variety of providers. … </a:t>
            </a:r>
            <a:r>
              <a:rPr lang="en-US" b="1" i="0" dirty="0">
                <a:solidFill>
                  <a:srgbClr val="000000"/>
                </a:solidFill>
                <a:effectLst/>
                <a:latin typeface="Soehne"/>
              </a:rPr>
              <a:t>Our classifier is not fully reliable.</a:t>
            </a:r>
            <a:r>
              <a:rPr lang="en-US" b="0" i="0" dirty="0">
                <a:solidFill>
                  <a:srgbClr val="000000"/>
                </a:solidFill>
                <a:effectLst/>
                <a:latin typeface="Soehne"/>
              </a:rPr>
              <a:t> In our evaluations on a “challenge set” of English texts, our classifier correctly identifies 26% of AI-written text (true positives) as “likely AI-written,” while incorrectly labeling human-written text as AI-written 9% of the time (false positives). </a:t>
            </a:r>
            <a:endParaRPr lang="en-US" dirty="0"/>
          </a:p>
        </p:txBody>
      </p:sp>
      <p:sp>
        <p:nvSpPr>
          <p:cNvPr id="10" name="TextBox 9">
            <a:extLst>
              <a:ext uri="{FF2B5EF4-FFF2-40B4-BE49-F238E27FC236}">
                <a16:creationId xmlns:a16="http://schemas.microsoft.com/office/drawing/2014/main" id="{8A6163CA-636E-E405-C701-41F64FF0AF83}"/>
              </a:ext>
            </a:extLst>
          </p:cNvPr>
          <p:cNvSpPr txBox="1"/>
          <p:nvPr/>
        </p:nvSpPr>
        <p:spPr>
          <a:xfrm>
            <a:off x="4572000" y="6235710"/>
            <a:ext cx="9144000" cy="369332"/>
          </a:xfrm>
          <a:prstGeom prst="rect">
            <a:avLst/>
          </a:prstGeom>
          <a:noFill/>
        </p:spPr>
        <p:txBody>
          <a:bodyPr wrap="square">
            <a:spAutoFit/>
          </a:bodyPr>
          <a:lstStyle/>
          <a:p>
            <a:r>
              <a:rPr lang="en-US" dirty="0">
                <a:hlinkClick r:id="rId3"/>
              </a:rPr>
              <a:t>https://openai.com/blog/new-ai-classifier-for-indicating-ai-written-text</a:t>
            </a:r>
            <a:r>
              <a:rPr lang="en-US" dirty="0"/>
              <a:t> </a:t>
            </a:r>
          </a:p>
        </p:txBody>
      </p:sp>
    </p:spTree>
    <p:extLst>
      <p:ext uri="{BB962C8B-B14F-4D97-AF65-F5344CB8AC3E}">
        <p14:creationId xmlns:p14="http://schemas.microsoft.com/office/powerpoint/2010/main" val="3186567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0233-9DF8-C487-A45D-537EB09C44F6}"/>
              </a:ext>
            </a:extLst>
          </p:cNvPr>
          <p:cNvSpPr>
            <a:spLocks noGrp="1"/>
          </p:cNvSpPr>
          <p:nvPr>
            <p:ph type="title"/>
          </p:nvPr>
        </p:nvSpPr>
        <p:spPr>
          <a:xfrm>
            <a:off x="580901" y="3276600"/>
            <a:ext cx="4905499" cy="914400"/>
          </a:xfrm>
        </p:spPr>
        <p:txBody>
          <a:bodyPr>
            <a:normAutofit fontScale="90000"/>
          </a:bodyPr>
          <a:lstStyle/>
          <a:p>
            <a:r>
              <a:rPr lang="en-US" dirty="0"/>
              <a:t>Q4. Discuss: who is responsible if GPT is used for </a:t>
            </a:r>
            <a:r>
              <a:rPr lang="en-US" dirty="0" err="1"/>
              <a:t>dissinformation</a:t>
            </a:r>
            <a:r>
              <a:rPr lang="en-US" dirty="0"/>
              <a:t>?</a:t>
            </a:r>
          </a:p>
        </p:txBody>
      </p:sp>
      <p:sp>
        <p:nvSpPr>
          <p:cNvPr id="3" name="TextBox 2">
            <a:extLst>
              <a:ext uri="{FF2B5EF4-FFF2-40B4-BE49-F238E27FC236}">
                <a16:creationId xmlns:a16="http://schemas.microsoft.com/office/drawing/2014/main" id="{7CB7F08D-DFBB-D957-81E2-7B48AFDE0004}"/>
              </a:ext>
            </a:extLst>
          </p:cNvPr>
          <p:cNvSpPr txBox="1"/>
          <p:nvPr/>
        </p:nvSpPr>
        <p:spPr>
          <a:xfrm>
            <a:off x="7239000" y="1959943"/>
            <a:ext cx="4038600" cy="954107"/>
          </a:xfrm>
          <a:prstGeom prst="rect">
            <a:avLst/>
          </a:prstGeom>
          <a:noFill/>
        </p:spPr>
        <p:txBody>
          <a:bodyPr wrap="square">
            <a:spAutoFit/>
          </a:bodyPr>
          <a:lstStyle/>
          <a:p>
            <a:r>
              <a:rPr lang="en-US" sz="2800" dirty="0">
                <a:hlinkClick r:id="rId2"/>
              </a:rPr>
              <a:t>https://tinyurl.com/441-L21-fa24</a:t>
            </a:r>
            <a:r>
              <a:rPr lang="en-US" sz="2800" dirty="0"/>
              <a:t> </a:t>
            </a:r>
          </a:p>
        </p:txBody>
      </p:sp>
      <p:pic>
        <p:nvPicPr>
          <p:cNvPr id="5" name="Picture 4" descr="A qr code with black squares&#10;&#10;Description automatically generated">
            <a:extLst>
              <a:ext uri="{FF2B5EF4-FFF2-40B4-BE49-F238E27FC236}">
                <a16:creationId xmlns:a16="http://schemas.microsoft.com/office/drawing/2014/main" id="{D5006E1E-41C4-57D2-981B-B16DDA4EC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3276600"/>
            <a:ext cx="3048000" cy="3048000"/>
          </a:xfrm>
          <a:prstGeom prst="rect">
            <a:avLst/>
          </a:prstGeom>
        </p:spPr>
      </p:pic>
    </p:spTree>
    <p:extLst>
      <p:ext uri="{BB962C8B-B14F-4D97-AF65-F5344CB8AC3E}">
        <p14:creationId xmlns:p14="http://schemas.microsoft.com/office/powerpoint/2010/main" val="208900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745F3-9929-4899-B07C-BA10C4F042DE}"/>
              </a:ext>
            </a:extLst>
          </p:cNvPr>
          <p:cNvSpPr>
            <a:spLocks noGrp="1"/>
          </p:cNvSpPr>
          <p:nvPr>
            <p:ph type="title"/>
          </p:nvPr>
        </p:nvSpPr>
        <p:spPr/>
        <p:txBody>
          <a:bodyPr/>
          <a:lstStyle/>
          <a:p>
            <a:r>
              <a:rPr lang="en-US" dirty="0"/>
              <a:t>Who owns the data?</a:t>
            </a:r>
          </a:p>
        </p:txBody>
      </p:sp>
      <p:sp>
        <p:nvSpPr>
          <p:cNvPr id="3" name="Content Placeholder 2">
            <a:extLst>
              <a:ext uri="{FF2B5EF4-FFF2-40B4-BE49-F238E27FC236}">
                <a16:creationId xmlns:a16="http://schemas.microsoft.com/office/drawing/2014/main" id="{06CF27DC-5607-A62E-5026-23D2B42F2F26}"/>
              </a:ext>
            </a:extLst>
          </p:cNvPr>
          <p:cNvSpPr>
            <a:spLocks noGrp="1"/>
          </p:cNvSpPr>
          <p:nvPr>
            <p:ph idx="1"/>
          </p:nvPr>
        </p:nvSpPr>
        <p:spPr/>
        <p:txBody>
          <a:bodyPr/>
          <a:lstStyle/>
          <a:p>
            <a:endParaRPr lang="en-US" dirty="0"/>
          </a:p>
          <a:p>
            <a:r>
              <a:rPr lang="en-US" dirty="0"/>
              <a:t>The value of an AI model is often the ability to synthesize large amounts of data</a:t>
            </a:r>
          </a:p>
          <a:p>
            <a:endParaRPr lang="en-US" dirty="0"/>
          </a:p>
          <a:p>
            <a:r>
              <a:rPr lang="en-US" dirty="0"/>
              <a:t>Large tech companies make fortunes by harvesting data from users</a:t>
            </a:r>
          </a:p>
          <a:p>
            <a:endParaRPr lang="en-US" dirty="0"/>
          </a:p>
          <a:p>
            <a:r>
              <a:rPr lang="en-US" dirty="0"/>
              <a:t>Often this data is collected without consent or knowledge</a:t>
            </a:r>
          </a:p>
        </p:txBody>
      </p:sp>
    </p:spTree>
    <p:extLst>
      <p:ext uri="{BB962C8B-B14F-4D97-AF65-F5344CB8AC3E}">
        <p14:creationId xmlns:p14="http://schemas.microsoft.com/office/powerpoint/2010/main" val="1169777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63D1-450E-7AEE-943E-6350C255D4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E473D2-B0CA-84C4-F0CD-C215D63D9F4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220D31-6565-38F1-D31B-E15DC4C12597}"/>
              </a:ext>
            </a:extLst>
          </p:cNvPr>
          <p:cNvPicPr>
            <a:picLocks noChangeAspect="1"/>
          </p:cNvPicPr>
          <p:nvPr/>
        </p:nvPicPr>
        <p:blipFill>
          <a:blip r:embed="rId2"/>
          <a:stretch>
            <a:fillRect/>
          </a:stretch>
        </p:blipFill>
        <p:spPr>
          <a:xfrm>
            <a:off x="762000" y="87260"/>
            <a:ext cx="10013593" cy="6138121"/>
          </a:xfrm>
          <a:prstGeom prst="rect">
            <a:avLst/>
          </a:prstGeom>
        </p:spPr>
      </p:pic>
      <p:sp>
        <p:nvSpPr>
          <p:cNvPr id="7" name="TextBox 6">
            <a:extLst>
              <a:ext uri="{FF2B5EF4-FFF2-40B4-BE49-F238E27FC236}">
                <a16:creationId xmlns:a16="http://schemas.microsoft.com/office/drawing/2014/main" id="{C4A1087C-6E57-DE8B-7F93-E18E24444996}"/>
              </a:ext>
            </a:extLst>
          </p:cNvPr>
          <p:cNvSpPr txBox="1"/>
          <p:nvPr/>
        </p:nvSpPr>
        <p:spPr>
          <a:xfrm>
            <a:off x="1066800" y="6324600"/>
            <a:ext cx="10668000" cy="369332"/>
          </a:xfrm>
          <a:prstGeom prst="rect">
            <a:avLst/>
          </a:prstGeom>
          <a:noFill/>
        </p:spPr>
        <p:txBody>
          <a:bodyPr wrap="square">
            <a:spAutoFit/>
          </a:bodyPr>
          <a:lstStyle/>
          <a:p>
            <a:r>
              <a:rPr lang="en-US" dirty="0">
                <a:hlinkClick r:id="rId3"/>
              </a:rPr>
              <a:t>https://www.engadget.com/dall-e-generative-ai-tracking-data-privacy-160034656.html</a:t>
            </a:r>
            <a:r>
              <a:rPr lang="en-US" dirty="0"/>
              <a:t> </a:t>
            </a:r>
          </a:p>
        </p:txBody>
      </p:sp>
    </p:spTree>
    <p:extLst>
      <p:ext uri="{BB962C8B-B14F-4D97-AF65-F5344CB8AC3E}">
        <p14:creationId xmlns:p14="http://schemas.microsoft.com/office/powerpoint/2010/main" val="316050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A9BF-9EC4-76EA-01D9-B802D89B5F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5AD458-ACD9-1496-7A68-07E5866EFFA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01EAA09-A40E-1B3C-5AAF-FC890095EFD3}"/>
              </a:ext>
            </a:extLst>
          </p:cNvPr>
          <p:cNvPicPr>
            <a:picLocks noChangeAspect="1"/>
          </p:cNvPicPr>
          <p:nvPr/>
        </p:nvPicPr>
        <p:blipFill>
          <a:blip r:embed="rId2"/>
          <a:stretch>
            <a:fillRect/>
          </a:stretch>
        </p:blipFill>
        <p:spPr>
          <a:xfrm>
            <a:off x="3886200" y="129381"/>
            <a:ext cx="4515301" cy="6858000"/>
          </a:xfrm>
          <a:prstGeom prst="rect">
            <a:avLst/>
          </a:prstGeom>
        </p:spPr>
      </p:pic>
      <p:sp>
        <p:nvSpPr>
          <p:cNvPr id="4" name="TextBox 3">
            <a:extLst>
              <a:ext uri="{FF2B5EF4-FFF2-40B4-BE49-F238E27FC236}">
                <a16:creationId xmlns:a16="http://schemas.microsoft.com/office/drawing/2014/main" id="{69F9C75E-2267-0945-82C2-A4D0EFD94B97}"/>
              </a:ext>
            </a:extLst>
          </p:cNvPr>
          <p:cNvSpPr txBox="1"/>
          <p:nvPr/>
        </p:nvSpPr>
        <p:spPr>
          <a:xfrm>
            <a:off x="10503974" y="6426832"/>
            <a:ext cx="1688026" cy="307777"/>
          </a:xfrm>
          <a:prstGeom prst="rect">
            <a:avLst/>
          </a:prstGeom>
          <a:noFill/>
        </p:spPr>
        <p:txBody>
          <a:bodyPr wrap="none" rtlCol="0">
            <a:spAutoFit/>
          </a:bodyPr>
          <a:lstStyle/>
          <a:p>
            <a:r>
              <a:rPr lang="en-US" sz="1400" dirty="0"/>
              <a:t>[</a:t>
            </a:r>
            <a:r>
              <a:rPr lang="en-US" sz="1400" dirty="0" err="1">
                <a:hlinkClick r:id="rId3"/>
              </a:rPr>
              <a:t>Endgadget</a:t>
            </a:r>
            <a:r>
              <a:rPr lang="en-US" sz="1400" dirty="0">
                <a:hlinkClick r:id="rId3"/>
              </a:rPr>
              <a:t> Article</a:t>
            </a:r>
            <a:r>
              <a:rPr lang="en-US" sz="1400" dirty="0"/>
              <a:t>]</a:t>
            </a:r>
          </a:p>
        </p:txBody>
      </p:sp>
    </p:spTree>
    <p:extLst>
      <p:ext uri="{BB962C8B-B14F-4D97-AF65-F5344CB8AC3E}">
        <p14:creationId xmlns:p14="http://schemas.microsoft.com/office/powerpoint/2010/main" val="2876941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3836B-F553-8628-DA3C-7586BAF7CA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E7F88B-D267-F5AE-5AFE-FAFF29E0A3B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82167FB-BE48-D9A6-A300-5F7BEBD90379}"/>
              </a:ext>
            </a:extLst>
          </p:cNvPr>
          <p:cNvPicPr>
            <a:picLocks noChangeAspect="1"/>
          </p:cNvPicPr>
          <p:nvPr/>
        </p:nvPicPr>
        <p:blipFill>
          <a:blip r:embed="rId2"/>
          <a:stretch>
            <a:fillRect/>
          </a:stretch>
        </p:blipFill>
        <p:spPr>
          <a:xfrm>
            <a:off x="1885362" y="2138698"/>
            <a:ext cx="8421275" cy="1038370"/>
          </a:xfrm>
          <a:prstGeom prst="rect">
            <a:avLst/>
          </a:prstGeom>
        </p:spPr>
      </p:pic>
      <p:pic>
        <p:nvPicPr>
          <p:cNvPr id="7" name="Picture 6">
            <a:extLst>
              <a:ext uri="{FF2B5EF4-FFF2-40B4-BE49-F238E27FC236}">
                <a16:creationId xmlns:a16="http://schemas.microsoft.com/office/drawing/2014/main" id="{9C1D009D-424A-ADBF-A45A-F35AB3E2B82B}"/>
              </a:ext>
            </a:extLst>
          </p:cNvPr>
          <p:cNvPicPr>
            <a:picLocks noChangeAspect="1"/>
          </p:cNvPicPr>
          <p:nvPr/>
        </p:nvPicPr>
        <p:blipFill>
          <a:blip r:embed="rId3"/>
          <a:stretch>
            <a:fillRect/>
          </a:stretch>
        </p:blipFill>
        <p:spPr>
          <a:xfrm>
            <a:off x="1900602" y="194910"/>
            <a:ext cx="8564170" cy="1771897"/>
          </a:xfrm>
          <a:prstGeom prst="rect">
            <a:avLst/>
          </a:prstGeom>
        </p:spPr>
      </p:pic>
      <p:pic>
        <p:nvPicPr>
          <p:cNvPr id="9" name="Picture 8">
            <a:extLst>
              <a:ext uri="{FF2B5EF4-FFF2-40B4-BE49-F238E27FC236}">
                <a16:creationId xmlns:a16="http://schemas.microsoft.com/office/drawing/2014/main" id="{F0FFFF80-53D0-BF97-57EB-43DA37D931A9}"/>
              </a:ext>
            </a:extLst>
          </p:cNvPr>
          <p:cNvPicPr>
            <a:picLocks noChangeAspect="1"/>
          </p:cNvPicPr>
          <p:nvPr/>
        </p:nvPicPr>
        <p:blipFill>
          <a:blip r:embed="rId4"/>
          <a:stretch>
            <a:fillRect/>
          </a:stretch>
        </p:blipFill>
        <p:spPr>
          <a:xfrm>
            <a:off x="1766282" y="3512443"/>
            <a:ext cx="8659433" cy="2019582"/>
          </a:xfrm>
          <a:prstGeom prst="rect">
            <a:avLst/>
          </a:prstGeom>
        </p:spPr>
      </p:pic>
      <p:pic>
        <p:nvPicPr>
          <p:cNvPr id="13" name="Picture 12">
            <a:extLst>
              <a:ext uri="{FF2B5EF4-FFF2-40B4-BE49-F238E27FC236}">
                <a16:creationId xmlns:a16="http://schemas.microsoft.com/office/drawing/2014/main" id="{90EA3F31-B07B-13FA-1807-FE35781C85FF}"/>
              </a:ext>
            </a:extLst>
          </p:cNvPr>
          <p:cNvPicPr>
            <a:picLocks noChangeAspect="1"/>
          </p:cNvPicPr>
          <p:nvPr/>
        </p:nvPicPr>
        <p:blipFill>
          <a:blip r:embed="rId5"/>
          <a:stretch>
            <a:fillRect/>
          </a:stretch>
        </p:blipFill>
        <p:spPr>
          <a:xfrm>
            <a:off x="1735802" y="5867400"/>
            <a:ext cx="8459381" cy="924054"/>
          </a:xfrm>
          <a:prstGeom prst="rect">
            <a:avLst/>
          </a:prstGeom>
        </p:spPr>
      </p:pic>
      <p:sp>
        <p:nvSpPr>
          <p:cNvPr id="6" name="TextBox 5">
            <a:extLst>
              <a:ext uri="{FF2B5EF4-FFF2-40B4-BE49-F238E27FC236}">
                <a16:creationId xmlns:a16="http://schemas.microsoft.com/office/drawing/2014/main" id="{ED38204C-7DA6-36DF-D9AA-CB5F0360693F}"/>
              </a:ext>
            </a:extLst>
          </p:cNvPr>
          <p:cNvSpPr txBox="1"/>
          <p:nvPr/>
        </p:nvSpPr>
        <p:spPr>
          <a:xfrm>
            <a:off x="10503974" y="6426832"/>
            <a:ext cx="1688026" cy="307777"/>
          </a:xfrm>
          <a:prstGeom prst="rect">
            <a:avLst/>
          </a:prstGeom>
          <a:noFill/>
        </p:spPr>
        <p:txBody>
          <a:bodyPr wrap="none" rtlCol="0">
            <a:spAutoFit/>
          </a:bodyPr>
          <a:lstStyle/>
          <a:p>
            <a:r>
              <a:rPr lang="en-US" sz="1400" dirty="0"/>
              <a:t>[</a:t>
            </a:r>
            <a:r>
              <a:rPr lang="en-US" sz="1400" dirty="0" err="1">
                <a:hlinkClick r:id="rId6"/>
              </a:rPr>
              <a:t>Endgadget</a:t>
            </a:r>
            <a:r>
              <a:rPr lang="en-US" sz="1400" dirty="0">
                <a:hlinkClick r:id="rId6"/>
              </a:rPr>
              <a:t> Article</a:t>
            </a:r>
            <a:r>
              <a:rPr lang="en-US" sz="1400" dirty="0"/>
              <a:t>]</a:t>
            </a:r>
          </a:p>
        </p:txBody>
      </p:sp>
    </p:spTree>
    <p:extLst>
      <p:ext uri="{BB962C8B-B14F-4D97-AF65-F5344CB8AC3E}">
        <p14:creationId xmlns:p14="http://schemas.microsoft.com/office/powerpoint/2010/main" val="1340614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742C-C2A6-EEAD-C33E-89AD327124F7}"/>
              </a:ext>
            </a:extLst>
          </p:cNvPr>
          <p:cNvSpPr>
            <a:spLocks noGrp="1"/>
          </p:cNvSpPr>
          <p:nvPr>
            <p:ph type="title"/>
          </p:nvPr>
        </p:nvSpPr>
        <p:spPr>
          <a:xfrm>
            <a:off x="457200" y="2895600"/>
            <a:ext cx="6096000" cy="914400"/>
          </a:xfrm>
        </p:spPr>
        <p:txBody>
          <a:bodyPr>
            <a:normAutofit fontScale="90000"/>
          </a:bodyPr>
          <a:lstStyle/>
          <a:p>
            <a:r>
              <a:rPr lang="en-US" dirty="0"/>
              <a:t>Q5. Discuss: Should companies be required to gain explicit permission to train on publicly accessible data? Or should content providers have an easy way to opt out?</a:t>
            </a:r>
          </a:p>
        </p:txBody>
      </p:sp>
      <p:sp>
        <p:nvSpPr>
          <p:cNvPr id="4" name="TextBox 3">
            <a:extLst>
              <a:ext uri="{FF2B5EF4-FFF2-40B4-BE49-F238E27FC236}">
                <a16:creationId xmlns:a16="http://schemas.microsoft.com/office/drawing/2014/main" id="{C5F4B119-9E04-3D6E-12F5-DC6636606C7A}"/>
              </a:ext>
            </a:extLst>
          </p:cNvPr>
          <p:cNvSpPr txBox="1"/>
          <p:nvPr/>
        </p:nvSpPr>
        <p:spPr>
          <a:xfrm>
            <a:off x="7239000" y="1959943"/>
            <a:ext cx="4038600" cy="954107"/>
          </a:xfrm>
          <a:prstGeom prst="rect">
            <a:avLst/>
          </a:prstGeom>
          <a:noFill/>
        </p:spPr>
        <p:txBody>
          <a:bodyPr wrap="square">
            <a:spAutoFit/>
          </a:bodyPr>
          <a:lstStyle/>
          <a:p>
            <a:r>
              <a:rPr lang="en-US" sz="2800" dirty="0">
                <a:hlinkClick r:id="rId2"/>
              </a:rPr>
              <a:t>https://tinyurl.com/441-L21-fa24</a:t>
            </a:r>
            <a:r>
              <a:rPr lang="en-US" sz="2800" dirty="0"/>
              <a:t> </a:t>
            </a:r>
          </a:p>
        </p:txBody>
      </p:sp>
      <p:pic>
        <p:nvPicPr>
          <p:cNvPr id="5" name="Picture 4" descr="A qr code with black squares&#10;&#10;Description automatically generated">
            <a:extLst>
              <a:ext uri="{FF2B5EF4-FFF2-40B4-BE49-F238E27FC236}">
                <a16:creationId xmlns:a16="http://schemas.microsoft.com/office/drawing/2014/main" id="{9A6C5B2F-9E0F-1E4A-36AF-C56B085B1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300" y="3276600"/>
            <a:ext cx="3048000" cy="3048000"/>
          </a:xfrm>
          <a:prstGeom prst="rect">
            <a:avLst/>
          </a:prstGeom>
        </p:spPr>
      </p:pic>
    </p:spTree>
    <p:extLst>
      <p:ext uri="{BB962C8B-B14F-4D97-AF65-F5344CB8AC3E}">
        <p14:creationId xmlns:p14="http://schemas.microsoft.com/office/powerpoint/2010/main" val="369511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57E8-343A-F51D-923B-F4A14777CB0E}"/>
              </a:ext>
            </a:extLst>
          </p:cNvPr>
          <p:cNvSpPr>
            <a:spLocks noGrp="1"/>
          </p:cNvSpPr>
          <p:nvPr>
            <p:ph type="title"/>
          </p:nvPr>
        </p:nvSpPr>
        <p:spPr/>
        <p:txBody>
          <a:bodyPr/>
          <a:lstStyle/>
          <a:p>
            <a:r>
              <a:rPr lang="en-US" dirty="0"/>
              <a:t>Model Cards for Model Reporting</a:t>
            </a:r>
          </a:p>
        </p:txBody>
      </p:sp>
      <p:sp>
        <p:nvSpPr>
          <p:cNvPr id="5" name="TextBox 4">
            <a:extLst>
              <a:ext uri="{FF2B5EF4-FFF2-40B4-BE49-F238E27FC236}">
                <a16:creationId xmlns:a16="http://schemas.microsoft.com/office/drawing/2014/main" id="{6E7E8060-34BF-0107-8A9E-DA4DB24877E9}"/>
              </a:ext>
            </a:extLst>
          </p:cNvPr>
          <p:cNvSpPr txBox="1"/>
          <p:nvPr/>
        </p:nvSpPr>
        <p:spPr>
          <a:xfrm>
            <a:off x="17813" y="6131111"/>
            <a:ext cx="6097978" cy="646331"/>
          </a:xfrm>
          <a:prstGeom prst="rect">
            <a:avLst/>
          </a:prstGeom>
          <a:noFill/>
        </p:spPr>
        <p:txBody>
          <a:bodyPr wrap="square">
            <a:spAutoFit/>
          </a:bodyPr>
          <a:lstStyle/>
          <a:p>
            <a:r>
              <a:rPr lang="en-US" dirty="0"/>
              <a:t>Mitchell et al. 2019</a:t>
            </a:r>
          </a:p>
          <a:p>
            <a:r>
              <a:rPr lang="en-US" dirty="0">
                <a:hlinkClick r:id="rId2"/>
              </a:rPr>
              <a:t>https://arxiv.org/pdf/1810.03993.pdf</a:t>
            </a:r>
            <a:r>
              <a:rPr lang="en-US" dirty="0"/>
              <a:t>  </a:t>
            </a:r>
          </a:p>
        </p:txBody>
      </p:sp>
      <p:pic>
        <p:nvPicPr>
          <p:cNvPr id="7" name="Picture 6">
            <a:extLst>
              <a:ext uri="{FF2B5EF4-FFF2-40B4-BE49-F238E27FC236}">
                <a16:creationId xmlns:a16="http://schemas.microsoft.com/office/drawing/2014/main" id="{8DDCAD79-A494-C96F-835E-255289095CE7}"/>
              </a:ext>
            </a:extLst>
          </p:cNvPr>
          <p:cNvPicPr>
            <a:picLocks noChangeAspect="1"/>
          </p:cNvPicPr>
          <p:nvPr/>
        </p:nvPicPr>
        <p:blipFill rotWithShape="1">
          <a:blip r:embed="rId3"/>
          <a:srcRect b="50029"/>
          <a:stretch/>
        </p:blipFill>
        <p:spPr>
          <a:xfrm>
            <a:off x="842512" y="1022268"/>
            <a:ext cx="4924384" cy="4876800"/>
          </a:xfrm>
          <a:prstGeom prst="rect">
            <a:avLst/>
          </a:prstGeom>
        </p:spPr>
      </p:pic>
      <p:pic>
        <p:nvPicPr>
          <p:cNvPr id="8" name="Picture 7">
            <a:extLst>
              <a:ext uri="{FF2B5EF4-FFF2-40B4-BE49-F238E27FC236}">
                <a16:creationId xmlns:a16="http://schemas.microsoft.com/office/drawing/2014/main" id="{7FD79585-53C8-4D49-258C-41E84475A178}"/>
              </a:ext>
            </a:extLst>
          </p:cNvPr>
          <p:cNvPicPr>
            <a:picLocks noChangeAspect="1"/>
          </p:cNvPicPr>
          <p:nvPr/>
        </p:nvPicPr>
        <p:blipFill rotWithShape="1">
          <a:blip r:embed="rId3"/>
          <a:srcRect t="50000"/>
          <a:stretch/>
        </p:blipFill>
        <p:spPr>
          <a:xfrm>
            <a:off x="5983973" y="1178110"/>
            <a:ext cx="4732310" cy="4689289"/>
          </a:xfrm>
          <a:prstGeom prst="rect">
            <a:avLst/>
          </a:prstGeom>
        </p:spPr>
      </p:pic>
    </p:spTree>
    <p:extLst>
      <p:ext uri="{BB962C8B-B14F-4D97-AF65-F5344CB8AC3E}">
        <p14:creationId xmlns:p14="http://schemas.microsoft.com/office/powerpoint/2010/main" val="485492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FA32-4344-2C45-0AA6-FF001D375C3D}"/>
              </a:ext>
            </a:extLst>
          </p:cNvPr>
          <p:cNvSpPr>
            <a:spLocks noGrp="1"/>
          </p:cNvSpPr>
          <p:nvPr>
            <p:ph type="title"/>
          </p:nvPr>
        </p:nvSpPr>
        <p:spPr/>
        <p:txBody>
          <a:bodyPr/>
          <a:lstStyle/>
          <a:p>
            <a:r>
              <a:rPr lang="en-US" dirty="0"/>
              <a:t>AI has many impacts</a:t>
            </a:r>
          </a:p>
        </p:txBody>
      </p:sp>
      <p:sp>
        <p:nvSpPr>
          <p:cNvPr id="3" name="Content Placeholder 2">
            <a:extLst>
              <a:ext uri="{FF2B5EF4-FFF2-40B4-BE49-F238E27FC236}">
                <a16:creationId xmlns:a16="http://schemas.microsoft.com/office/drawing/2014/main" id="{1B6742A4-D543-0662-779F-64CA5212E1BA}"/>
              </a:ext>
            </a:extLst>
          </p:cNvPr>
          <p:cNvSpPr>
            <a:spLocks noGrp="1"/>
          </p:cNvSpPr>
          <p:nvPr>
            <p:ph idx="1"/>
          </p:nvPr>
        </p:nvSpPr>
        <p:spPr/>
        <p:txBody>
          <a:bodyPr>
            <a:normAutofit lnSpcReduction="10000"/>
          </a:bodyPr>
          <a:lstStyle/>
          <a:p>
            <a:r>
              <a:rPr lang="en-US" dirty="0"/>
              <a:t>Manufacturing: robotics</a:t>
            </a:r>
          </a:p>
          <a:p>
            <a:r>
              <a:rPr lang="en-US" dirty="0"/>
              <a:t>Healthcare: drug discovery</a:t>
            </a:r>
          </a:p>
          <a:p>
            <a:r>
              <a:rPr lang="en-US" dirty="0"/>
              <a:t>Education: learning assistants</a:t>
            </a:r>
          </a:p>
          <a:p>
            <a:r>
              <a:rPr lang="en-US" dirty="0"/>
              <a:t>Media: article generation</a:t>
            </a:r>
          </a:p>
          <a:p>
            <a:r>
              <a:rPr lang="en-US" dirty="0"/>
              <a:t>Customer service: automated help center</a:t>
            </a:r>
          </a:p>
          <a:p>
            <a:r>
              <a:rPr lang="en-US" dirty="0"/>
              <a:t>Transportation: autonomous vehicles</a:t>
            </a:r>
          </a:p>
          <a:p>
            <a:endParaRPr lang="en-US" dirty="0"/>
          </a:p>
          <a:p>
            <a:r>
              <a:rPr lang="en-US" dirty="0"/>
              <a:t>Improving productivity / automating jobs, such as programming, marketing, </a:t>
            </a:r>
            <a:r>
              <a:rPr lang="en-US"/>
              <a:t>help support, …</a:t>
            </a:r>
            <a:endParaRPr lang="en-US" dirty="0"/>
          </a:p>
          <a:p>
            <a:endParaRPr lang="en-US" dirty="0"/>
          </a:p>
        </p:txBody>
      </p:sp>
    </p:spTree>
    <p:extLst>
      <p:ext uri="{BB962C8B-B14F-4D97-AF65-F5344CB8AC3E}">
        <p14:creationId xmlns:p14="http://schemas.microsoft.com/office/powerpoint/2010/main" val="3723154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9DC3-ECC2-63C4-B1A3-094DBA2D37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B2DFFB-FD85-6B1F-AA02-7D52A4BB3F6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2C951A18-864D-0D5B-7735-6A286D3B152B}"/>
              </a:ext>
            </a:extLst>
          </p:cNvPr>
          <p:cNvPicPr>
            <a:picLocks noChangeAspect="1"/>
          </p:cNvPicPr>
          <p:nvPr/>
        </p:nvPicPr>
        <p:blipFill>
          <a:blip r:embed="rId2"/>
          <a:stretch>
            <a:fillRect/>
          </a:stretch>
        </p:blipFill>
        <p:spPr>
          <a:xfrm>
            <a:off x="3242235" y="0"/>
            <a:ext cx="5707529" cy="6858000"/>
          </a:xfrm>
          <a:prstGeom prst="rect">
            <a:avLst/>
          </a:prstGeom>
        </p:spPr>
      </p:pic>
    </p:spTree>
    <p:extLst>
      <p:ext uri="{BB962C8B-B14F-4D97-AF65-F5344CB8AC3E}">
        <p14:creationId xmlns:p14="http://schemas.microsoft.com/office/powerpoint/2010/main" val="207197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EA9FA-E590-34CB-ED5B-6F660BC926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F71DBB-E244-F9C1-9DD6-972CE65B7E9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1D43305-C3E1-0A42-7C0E-EFC40C66B5F4}"/>
              </a:ext>
            </a:extLst>
          </p:cNvPr>
          <p:cNvPicPr>
            <a:picLocks noChangeAspect="1"/>
          </p:cNvPicPr>
          <p:nvPr/>
        </p:nvPicPr>
        <p:blipFill>
          <a:blip r:embed="rId2"/>
          <a:stretch>
            <a:fillRect/>
          </a:stretch>
        </p:blipFill>
        <p:spPr>
          <a:xfrm>
            <a:off x="3021169" y="0"/>
            <a:ext cx="6149662" cy="6858000"/>
          </a:xfrm>
          <a:prstGeom prst="rect">
            <a:avLst/>
          </a:prstGeom>
        </p:spPr>
      </p:pic>
    </p:spTree>
    <p:extLst>
      <p:ext uri="{BB962C8B-B14F-4D97-AF65-F5344CB8AC3E}">
        <p14:creationId xmlns:p14="http://schemas.microsoft.com/office/powerpoint/2010/main" val="2637475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0FCA-790E-1F6B-B7B9-952929511682}"/>
              </a:ext>
            </a:extLst>
          </p:cNvPr>
          <p:cNvSpPr>
            <a:spLocks noGrp="1"/>
          </p:cNvSpPr>
          <p:nvPr>
            <p:ph type="title"/>
          </p:nvPr>
        </p:nvSpPr>
        <p:spPr>
          <a:xfrm>
            <a:off x="524275" y="3200400"/>
            <a:ext cx="4038600" cy="914400"/>
          </a:xfrm>
        </p:spPr>
        <p:txBody>
          <a:bodyPr>
            <a:normAutofit fontScale="90000"/>
          </a:bodyPr>
          <a:lstStyle/>
          <a:p>
            <a:r>
              <a:rPr lang="en-US" dirty="0"/>
              <a:t>Model cards hugging face</a:t>
            </a:r>
          </a:p>
        </p:txBody>
      </p:sp>
      <p:sp>
        <p:nvSpPr>
          <p:cNvPr id="3" name="Content Placeholder 2">
            <a:extLst>
              <a:ext uri="{FF2B5EF4-FFF2-40B4-BE49-F238E27FC236}">
                <a16:creationId xmlns:a16="http://schemas.microsoft.com/office/drawing/2014/main" id="{CC43BEFF-F709-7761-2D84-157AC9365A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61F0CB8-003B-518F-CDC9-3B30663901B8}"/>
              </a:ext>
            </a:extLst>
          </p:cNvPr>
          <p:cNvPicPr>
            <a:picLocks noChangeAspect="1"/>
          </p:cNvPicPr>
          <p:nvPr/>
        </p:nvPicPr>
        <p:blipFill>
          <a:blip r:embed="rId2"/>
          <a:stretch>
            <a:fillRect/>
          </a:stretch>
        </p:blipFill>
        <p:spPr>
          <a:xfrm>
            <a:off x="5105400" y="0"/>
            <a:ext cx="6989045" cy="6858000"/>
          </a:xfrm>
          <a:prstGeom prst="rect">
            <a:avLst/>
          </a:prstGeom>
        </p:spPr>
      </p:pic>
    </p:spTree>
    <p:extLst>
      <p:ext uri="{BB962C8B-B14F-4D97-AF65-F5344CB8AC3E}">
        <p14:creationId xmlns:p14="http://schemas.microsoft.com/office/powerpoint/2010/main" val="8430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2F545-D689-5EFC-5062-62EA86666A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34B456-FD0D-7815-6E18-4FA98DBB247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11B5AE3-5B16-D5B5-DA45-0A6DE45DE8F4}"/>
              </a:ext>
            </a:extLst>
          </p:cNvPr>
          <p:cNvPicPr>
            <a:picLocks noChangeAspect="1"/>
          </p:cNvPicPr>
          <p:nvPr/>
        </p:nvPicPr>
        <p:blipFill>
          <a:blip r:embed="rId2"/>
          <a:stretch>
            <a:fillRect/>
          </a:stretch>
        </p:blipFill>
        <p:spPr>
          <a:xfrm>
            <a:off x="21771" y="-28699"/>
            <a:ext cx="8178209" cy="6858000"/>
          </a:xfrm>
          <a:prstGeom prst="rect">
            <a:avLst/>
          </a:prstGeom>
        </p:spPr>
      </p:pic>
      <p:sp>
        <p:nvSpPr>
          <p:cNvPr id="7" name="TextBox 6">
            <a:extLst>
              <a:ext uri="{FF2B5EF4-FFF2-40B4-BE49-F238E27FC236}">
                <a16:creationId xmlns:a16="http://schemas.microsoft.com/office/drawing/2014/main" id="{F6D2615F-48B5-EB1D-0C8E-D995487B29D4}"/>
              </a:ext>
            </a:extLst>
          </p:cNvPr>
          <p:cNvSpPr txBox="1"/>
          <p:nvPr/>
        </p:nvSpPr>
        <p:spPr>
          <a:xfrm>
            <a:off x="8382000" y="6144670"/>
            <a:ext cx="3505200" cy="646331"/>
          </a:xfrm>
          <a:prstGeom prst="rect">
            <a:avLst/>
          </a:prstGeom>
          <a:noFill/>
        </p:spPr>
        <p:txBody>
          <a:bodyPr wrap="square">
            <a:spAutoFit/>
          </a:bodyPr>
          <a:lstStyle/>
          <a:p>
            <a:r>
              <a:rPr lang="en-US" dirty="0"/>
              <a:t>https://huggingface.co/docs/hub/model-card-landscape-analysis</a:t>
            </a:r>
          </a:p>
        </p:txBody>
      </p:sp>
    </p:spTree>
    <p:extLst>
      <p:ext uri="{BB962C8B-B14F-4D97-AF65-F5344CB8AC3E}">
        <p14:creationId xmlns:p14="http://schemas.microsoft.com/office/powerpoint/2010/main" val="753068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3D5A-78CB-E0F9-AE89-91E7128F349E}"/>
              </a:ext>
            </a:extLst>
          </p:cNvPr>
          <p:cNvSpPr>
            <a:spLocks noGrp="1"/>
          </p:cNvSpPr>
          <p:nvPr>
            <p:ph type="title"/>
          </p:nvPr>
        </p:nvSpPr>
        <p:spPr/>
        <p:txBody>
          <a:bodyPr/>
          <a:lstStyle/>
          <a:p>
            <a:r>
              <a:rPr lang="en-US" dirty="0"/>
              <a:t>Things to remember</a:t>
            </a:r>
          </a:p>
        </p:txBody>
      </p:sp>
      <p:sp>
        <p:nvSpPr>
          <p:cNvPr id="3" name="Content Placeholder 2">
            <a:extLst>
              <a:ext uri="{FF2B5EF4-FFF2-40B4-BE49-F238E27FC236}">
                <a16:creationId xmlns:a16="http://schemas.microsoft.com/office/drawing/2014/main" id="{9D744AE4-24CF-F295-CC48-BF0D49BE2358}"/>
              </a:ext>
            </a:extLst>
          </p:cNvPr>
          <p:cNvSpPr>
            <a:spLocks noGrp="1"/>
          </p:cNvSpPr>
          <p:nvPr>
            <p:ph idx="1"/>
          </p:nvPr>
        </p:nvSpPr>
        <p:spPr>
          <a:xfrm>
            <a:off x="621475" y="1143000"/>
            <a:ext cx="10972800" cy="5135563"/>
          </a:xfrm>
        </p:spPr>
        <p:txBody>
          <a:bodyPr>
            <a:normAutofit fontScale="92500" lnSpcReduction="10000"/>
          </a:bodyPr>
          <a:lstStyle/>
          <a:p>
            <a:r>
              <a:rPr lang="en-US" dirty="0"/>
              <a:t>Our work as ML engineers can have major personal and societal impact</a:t>
            </a:r>
          </a:p>
          <a:p>
            <a:pPr lvl="1"/>
            <a:r>
              <a:rPr lang="en-US" dirty="0"/>
              <a:t>Who benefits? Who is harmed?</a:t>
            </a:r>
          </a:p>
          <a:p>
            <a:pPr lvl="1"/>
            <a:r>
              <a:rPr lang="en-US" dirty="0"/>
              <a:t>What is the impact on society?</a:t>
            </a:r>
          </a:p>
          <a:p>
            <a:pPr lvl="1"/>
            <a:r>
              <a:rPr lang="en-US" dirty="0"/>
              <a:t>Who is responsible when it goes wrong?</a:t>
            </a:r>
          </a:p>
          <a:p>
            <a:pPr lvl="1"/>
            <a:r>
              <a:rPr lang="en-US" dirty="0"/>
              <a:t>Who “owns” the data, models?</a:t>
            </a:r>
          </a:p>
          <a:p>
            <a:endParaRPr lang="en-US" dirty="0"/>
          </a:p>
          <a:p>
            <a:r>
              <a:rPr lang="en-US" dirty="0"/>
              <a:t>We can do much good, but there is also potential for much harm</a:t>
            </a:r>
          </a:p>
          <a:p>
            <a:endParaRPr lang="en-US" dirty="0"/>
          </a:p>
          <a:p>
            <a:r>
              <a:rPr lang="en-US" dirty="0"/>
              <a:t>Tools for practicing ethical AI, e.g. model cards, emissions calculators, </a:t>
            </a:r>
            <a:r>
              <a:rPr lang="en-US"/>
              <a:t>and datasheets are </a:t>
            </a:r>
            <a:r>
              <a:rPr lang="en-US" dirty="0"/>
              <a:t>being developed  -- use them</a:t>
            </a:r>
          </a:p>
        </p:txBody>
      </p:sp>
    </p:spTree>
    <p:extLst>
      <p:ext uri="{BB962C8B-B14F-4D97-AF65-F5344CB8AC3E}">
        <p14:creationId xmlns:p14="http://schemas.microsoft.com/office/powerpoint/2010/main" val="20825867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BCD5-8F95-43D3-A805-77AC12BCAAF2}"/>
              </a:ext>
            </a:extLst>
          </p:cNvPr>
          <p:cNvSpPr>
            <a:spLocks noGrp="1"/>
          </p:cNvSpPr>
          <p:nvPr>
            <p:ph type="title"/>
          </p:nvPr>
        </p:nvSpPr>
        <p:spPr/>
        <p:txBody>
          <a:bodyPr/>
          <a:lstStyle/>
          <a:p>
            <a:r>
              <a:rPr lang="en-US" dirty="0"/>
              <a:t>On Thursday…</a:t>
            </a:r>
          </a:p>
        </p:txBody>
      </p:sp>
      <p:sp>
        <p:nvSpPr>
          <p:cNvPr id="3" name="Content Placeholder 2">
            <a:extLst>
              <a:ext uri="{FF2B5EF4-FFF2-40B4-BE49-F238E27FC236}">
                <a16:creationId xmlns:a16="http://schemas.microsoft.com/office/drawing/2014/main" id="{D3BE0B30-F7BB-B4BC-AE03-471A08331BEA}"/>
              </a:ext>
            </a:extLst>
          </p:cNvPr>
          <p:cNvSpPr>
            <a:spLocks noGrp="1"/>
          </p:cNvSpPr>
          <p:nvPr>
            <p:ph idx="1"/>
          </p:nvPr>
        </p:nvSpPr>
        <p:spPr/>
        <p:txBody>
          <a:bodyPr/>
          <a:lstStyle/>
          <a:p>
            <a:r>
              <a:rPr lang="en-US" dirty="0"/>
              <a:t>Bias and fairness in AI</a:t>
            </a:r>
          </a:p>
        </p:txBody>
      </p:sp>
    </p:spTree>
    <p:extLst>
      <p:ext uri="{BB962C8B-B14F-4D97-AF65-F5344CB8AC3E}">
        <p14:creationId xmlns:p14="http://schemas.microsoft.com/office/powerpoint/2010/main" val="150432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3EF890-A524-2CE6-5ABA-74120FE9C54A}"/>
              </a:ext>
            </a:extLst>
          </p:cNvPr>
          <p:cNvSpPr>
            <a:spLocks noGrp="1"/>
          </p:cNvSpPr>
          <p:nvPr>
            <p:ph idx="1"/>
          </p:nvPr>
        </p:nvSpPr>
        <p:spPr>
          <a:xfrm>
            <a:off x="609600" y="2895600"/>
            <a:ext cx="10972800" cy="3230563"/>
          </a:xfrm>
        </p:spPr>
        <p:txBody>
          <a:bodyPr/>
          <a:lstStyle/>
          <a:p>
            <a:pPr marL="0" indent="0">
              <a:buNone/>
            </a:pPr>
            <a:r>
              <a:rPr lang="en-US" dirty="0"/>
              <a:t>“Who will have access to the technology and be able to reap its benefits? Who will be able to empower themselves by using AI?  Who will be excluded from these rewards?”</a:t>
            </a:r>
          </a:p>
        </p:txBody>
      </p:sp>
      <p:sp>
        <p:nvSpPr>
          <p:cNvPr id="4" name="TextBox 3">
            <a:extLst>
              <a:ext uri="{FF2B5EF4-FFF2-40B4-BE49-F238E27FC236}">
                <a16:creationId xmlns:a16="http://schemas.microsoft.com/office/drawing/2014/main" id="{387FD25A-EB17-53E1-15C5-1DAD7FC1BFF0}"/>
              </a:ext>
            </a:extLst>
          </p:cNvPr>
          <p:cNvSpPr txBox="1"/>
          <p:nvPr/>
        </p:nvSpPr>
        <p:spPr>
          <a:xfrm>
            <a:off x="9542168" y="6477000"/>
            <a:ext cx="2613216" cy="307777"/>
          </a:xfrm>
          <a:prstGeom prst="rect">
            <a:avLst/>
          </a:prstGeom>
          <a:noFill/>
        </p:spPr>
        <p:txBody>
          <a:bodyPr wrap="none" rtlCol="0">
            <a:spAutoFit/>
          </a:bodyPr>
          <a:lstStyle/>
          <a:p>
            <a:r>
              <a:rPr lang="en-US" sz="1400" i="1" dirty="0">
                <a:solidFill>
                  <a:schemeClr val="bg1">
                    <a:lumMod val="50000"/>
                  </a:schemeClr>
                </a:solidFill>
              </a:rPr>
              <a:t>AI Ethics</a:t>
            </a:r>
            <a:r>
              <a:rPr lang="en-US" sz="1400" dirty="0">
                <a:solidFill>
                  <a:schemeClr val="bg1">
                    <a:lumMod val="50000"/>
                  </a:schemeClr>
                </a:solidFill>
              </a:rPr>
              <a:t>, </a:t>
            </a:r>
            <a:r>
              <a:rPr lang="en-US" sz="1400" dirty="0" err="1">
                <a:solidFill>
                  <a:schemeClr val="bg1">
                    <a:lumMod val="50000"/>
                  </a:schemeClr>
                </a:solidFill>
              </a:rPr>
              <a:t>Coeckelbergh</a:t>
            </a:r>
            <a:r>
              <a:rPr lang="en-US" sz="1400" dirty="0">
                <a:solidFill>
                  <a:schemeClr val="bg1">
                    <a:lumMod val="50000"/>
                  </a:schemeClr>
                </a:solidFill>
              </a:rPr>
              <a:t> (p 76)</a:t>
            </a:r>
          </a:p>
        </p:txBody>
      </p:sp>
      <p:sp>
        <p:nvSpPr>
          <p:cNvPr id="5" name="Title 1">
            <a:extLst>
              <a:ext uri="{FF2B5EF4-FFF2-40B4-BE49-F238E27FC236}">
                <a16:creationId xmlns:a16="http://schemas.microsoft.com/office/drawing/2014/main" id="{9FC517D7-0B7A-65FC-1635-124E062C7EA9}"/>
              </a:ext>
            </a:extLst>
          </p:cNvPr>
          <p:cNvSpPr>
            <a:spLocks noGrp="1"/>
          </p:cNvSpPr>
          <p:nvPr>
            <p:ph type="title"/>
          </p:nvPr>
        </p:nvSpPr>
        <p:spPr>
          <a:xfrm>
            <a:off x="609600" y="0"/>
            <a:ext cx="10972800" cy="914400"/>
          </a:xfrm>
        </p:spPr>
        <p:txBody>
          <a:bodyPr/>
          <a:lstStyle/>
          <a:p>
            <a:r>
              <a:rPr lang="en-US" dirty="0"/>
              <a:t>What/who is impacted by AI?</a:t>
            </a:r>
          </a:p>
        </p:txBody>
      </p:sp>
    </p:spTree>
    <p:extLst>
      <p:ext uri="{BB962C8B-B14F-4D97-AF65-F5344CB8AC3E}">
        <p14:creationId xmlns:p14="http://schemas.microsoft.com/office/powerpoint/2010/main" val="8403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176C-F186-7A8F-3A98-3367EBD0E34E}"/>
              </a:ext>
            </a:extLst>
          </p:cNvPr>
          <p:cNvSpPr>
            <a:spLocks noGrp="1"/>
          </p:cNvSpPr>
          <p:nvPr>
            <p:ph type="title"/>
          </p:nvPr>
        </p:nvSpPr>
        <p:spPr/>
        <p:txBody>
          <a:bodyPr/>
          <a:lstStyle/>
          <a:p>
            <a:r>
              <a:rPr lang="en-US" dirty="0"/>
              <a:t>How do we think about impact?</a:t>
            </a:r>
          </a:p>
        </p:txBody>
      </p:sp>
      <p:sp>
        <p:nvSpPr>
          <p:cNvPr id="4" name="TextBox 3">
            <a:extLst>
              <a:ext uri="{FF2B5EF4-FFF2-40B4-BE49-F238E27FC236}">
                <a16:creationId xmlns:a16="http://schemas.microsoft.com/office/drawing/2014/main" id="{9DE70503-DCC6-24EE-04EF-F161FFA11C57}"/>
              </a:ext>
            </a:extLst>
          </p:cNvPr>
          <p:cNvSpPr txBox="1"/>
          <p:nvPr/>
        </p:nvSpPr>
        <p:spPr>
          <a:xfrm>
            <a:off x="4091941" y="937796"/>
            <a:ext cx="4039888" cy="523220"/>
          </a:xfrm>
          <a:prstGeom prst="rect">
            <a:avLst/>
          </a:prstGeom>
          <a:noFill/>
        </p:spPr>
        <p:txBody>
          <a:bodyPr wrap="none" rtlCol="0">
            <a:spAutoFit/>
          </a:bodyPr>
          <a:lstStyle/>
          <a:p>
            <a:r>
              <a:rPr lang="en-US" sz="2800" b="1" dirty="0"/>
              <a:t>Consider Electric Cars</a:t>
            </a:r>
          </a:p>
        </p:txBody>
      </p:sp>
      <p:pic>
        <p:nvPicPr>
          <p:cNvPr id="7170" name="Picture 2" descr="New strategies in raw material extraction - Mineral Processing">
            <a:extLst>
              <a:ext uri="{FF2B5EF4-FFF2-40B4-BE49-F238E27FC236}">
                <a16:creationId xmlns:a16="http://schemas.microsoft.com/office/drawing/2014/main" id="{197885DF-8E26-208B-8E78-9A2F0AE728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75" y="2057400"/>
            <a:ext cx="2435437"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C3B425B-218B-2843-D756-F4C01CC55A1E}"/>
              </a:ext>
            </a:extLst>
          </p:cNvPr>
          <p:cNvSpPr txBox="1"/>
          <p:nvPr/>
        </p:nvSpPr>
        <p:spPr>
          <a:xfrm>
            <a:off x="297181" y="1657588"/>
            <a:ext cx="2723823" cy="369332"/>
          </a:xfrm>
          <a:prstGeom prst="rect">
            <a:avLst/>
          </a:prstGeom>
          <a:noFill/>
        </p:spPr>
        <p:txBody>
          <a:bodyPr wrap="none" rtlCol="0">
            <a:spAutoFit/>
          </a:bodyPr>
          <a:lstStyle/>
          <a:p>
            <a:r>
              <a:rPr lang="en-US" dirty="0"/>
              <a:t>Mining for Raw Materials</a:t>
            </a:r>
          </a:p>
        </p:txBody>
      </p:sp>
      <p:pic>
        <p:nvPicPr>
          <p:cNvPr id="7172" name="Picture 4" descr="Are Electric Vehicles Really Green? – BRINK – Conversations and Insights on  Global Business">
            <a:extLst>
              <a:ext uri="{FF2B5EF4-FFF2-40B4-BE49-F238E27FC236}">
                <a16:creationId xmlns:a16="http://schemas.microsoft.com/office/drawing/2014/main" id="{50364A49-2DCA-C7C1-833A-EBCC057F28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1484" y="2057400"/>
            <a:ext cx="2513824"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897BCE-9C1B-DEE8-999B-45F70E8B08F0}"/>
              </a:ext>
            </a:extLst>
          </p:cNvPr>
          <p:cNvSpPr txBox="1"/>
          <p:nvPr/>
        </p:nvSpPr>
        <p:spPr>
          <a:xfrm>
            <a:off x="3485093" y="1657588"/>
            <a:ext cx="1646605" cy="369332"/>
          </a:xfrm>
          <a:prstGeom prst="rect">
            <a:avLst/>
          </a:prstGeom>
          <a:noFill/>
        </p:spPr>
        <p:txBody>
          <a:bodyPr wrap="none" rtlCol="0">
            <a:spAutoFit/>
          </a:bodyPr>
          <a:lstStyle/>
          <a:p>
            <a:r>
              <a:rPr lang="en-US" dirty="0"/>
              <a:t>Manufacturing</a:t>
            </a:r>
          </a:p>
        </p:txBody>
      </p:sp>
      <p:pic>
        <p:nvPicPr>
          <p:cNvPr id="7174" name="Picture 6" descr="What Does Billionaire Elon Musk Have to Gain From Giving Away Tesla's  Patents? - ABC News">
            <a:extLst>
              <a:ext uri="{FF2B5EF4-FFF2-40B4-BE49-F238E27FC236}">
                <a16:creationId xmlns:a16="http://schemas.microsoft.com/office/drawing/2014/main" id="{CFFA7D82-3AB1-1B7D-32E6-0A16096E9E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9980" y="2057400"/>
            <a:ext cx="2980267" cy="1676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289296B-3A49-F5CD-D162-1F3A4EC868D2}"/>
              </a:ext>
            </a:extLst>
          </p:cNvPr>
          <p:cNvSpPr txBox="1"/>
          <p:nvPr/>
        </p:nvSpPr>
        <p:spPr>
          <a:xfrm>
            <a:off x="6460757" y="1657588"/>
            <a:ext cx="1415772" cy="369332"/>
          </a:xfrm>
          <a:prstGeom prst="rect">
            <a:avLst/>
          </a:prstGeom>
          <a:noFill/>
        </p:spPr>
        <p:txBody>
          <a:bodyPr wrap="none" rtlCol="0">
            <a:spAutoFit/>
          </a:bodyPr>
          <a:lstStyle/>
          <a:p>
            <a:r>
              <a:rPr lang="en-US" dirty="0"/>
              <a:t>Automakers</a:t>
            </a:r>
          </a:p>
        </p:txBody>
      </p:sp>
      <p:pic>
        <p:nvPicPr>
          <p:cNvPr id="7176" name="Picture 8" descr="Affordability - Drive Change. Drive Electric.">
            <a:extLst>
              <a:ext uri="{FF2B5EF4-FFF2-40B4-BE49-F238E27FC236}">
                <a16:creationId xmlns:a16="http://schemas.microsoft.com/office/drawing/2014/main" id="{45FAD440-6DC3-EAA8-E9B6-A0F44674B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1600" y="2057400"/>
            <a:ext cx="2993571" cy="1676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5235AB4-374C-B2D5-FD47-9D5E2878D8C0}"/>
              </a:ext>
            </a:extLst>
          </p:cNvPr>
          <p:cNvSpPr txBox="1"/>
          <p:nvPr/>
        </p:nvSpPr>
        <p:spPr>
          <a:xfrm>
            <a:off x="10062627" y="1688068"/>
            <a:ext cx="851515" cy="369332"/>
          </a:xfrm>
          <a:prstGeom prst="rect">
            <a:avLst/>
          </a:prstGeom>
          <a:noFill/>
        </p:spPr>
        <p:txBody>
          <a:bodyPr wrap="none" rtlCol="0">
            <a:spAutoFit/>
          </a:bodyPr>
          <a:lstStyle/>
          <a:p>
            <a:r>
              <a:rPr lang="en-US" dirty="0"/>
              <a:t>Usage</a:t>
            </a:r>
          </a:p>
        </p:txBody>
      </p:sp>
      <p:sp>
        <p:nvSpPr>
          <p:cNvPr id="10" name="TextBox 9">
            <a:extLst>
              <a:ext uri="{FF2B5EF4-FFF2-40B4-BE49-F238E27FC236}">
                <a16:creationId xmlns:a16="http://schemas.microsoft.com/office/drawing/2014/main" id="{509079B2-8A57-A6E2-943A-F3DBBCBD1977}"/>
              </a:ext>
            </a:extLst>
          </p:cNvPr>
          <p:cNvSpPr txBox="1"/>
          <p:nvPr/>
        </p:nvSpPr>
        <p:spPr>
          <a:xfrm>
            <a:off x="8991600" y="4121408"/>
            <a:ext cx="2678938" cy="2585323"/>
          </a:xfrm>
          <a:prstGeom prst="rect">
            <a:avLst/>
          </a:prstGeom>
          <a:noFill/>
        </p:spPr>
        <p:txBody>
          <a:bodyPr wrap="none" rtlCol="0">
            <a:spAutoFit/>
          </a:bodyPr>
          <a:lstStyle/>
          <a:p>
            <a:r>
              <a:rPr lang="en-US" dirty="0"/>
              <a:t>Drivers</a:t>
            </a:r>
          </a:p>
          <a:p>
            <a:pPr marL="285750" indent="-285750">
              <a:buFont typeface="Arial" panose="020B0604020202020204" pitchFamily="34" charset="0"/>
              <a:buChar char="•"/>
            </a:pPr>
            <a:r>
              <a:rPr lang="en-US" dirty="0"/>
              <a:t>Quiet and fun to drive</a:t>
            </a:r>
          </a:p>
          <a:p>
            <a:pPr marL="285750" indent="-285750">
              <a:buFont typeface="Arial" panose="020B0604020202020204" pitchFamily="34" charset="0"/>
              <a:buChar char="•"/>
            </a:pPr>
            <a:r>
              <a:rPr lang="en-US" dirty="0"/>
              <a:t>May be expensive</a:t>
            </a:r>
          </a:p>
          <a:p>
            <a:pPr marL="285750" indent="-285750">
              <a:buFont typeface="Arial" panose="020B0604020202020204" pitchFamily="34" charset="0"/>
              <a:buChar char="•"/>
            </a:pPr>
            <a:r>
              <a:rPr lang="en-US" dirty="0"/>
              <a:t>Status symbol</a:t>
            </a:r>
          </a:p>
          <a:p>
            <a:pPr marL="285750" indent="-285750">
              <a:buFont typeface="Arial" panose="020B0604020202020204" pitchFamily="34" charset="0"/>
              <a:buChar char="•"/>
            </a:pPr>
            <a:endParaRPr lang="en-US" dirty="0"/>
          </a:p>
          <a:p>
            <a:r>
              <a:rPr lang="en-US" dirty="0"/>
              <a:t>Others</a:t>
            </a:r>
          </a:p>
          <a:p>
            <a:pPr marL="285750" indent="-285750">
              <a:buFont typeface="Arial" panose="020B0604020202020204" pitchFamily="34" charset="0"/>
              <a:buChar char="•"/>
            </a:pPr>
            <a:r>
              <a:rPr lang="en-US" dirty="0"/>
              <a:t>Lower pollution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607DD085-7D3F-EA23-93E1-49848B6754F6}"/>
              </a:ext>
            </a:extLst>
          </p:cNvPr>
          <p:cNvSpPr txBox="1"/>
          <p:nvPr/>
        </p:nvSpPr>
        <p:spPr>
          <a:xfrm>
            <a:off x="5748244" y="4031010"/>
            <a:ext cx="2862356" cy="3416320"/>
          </a:xfrm>
          <a:prstGeom prst="rect">
            <a:avLst/>
          </a:prstGeom>
          <a:noFill/>
        </p:spPr>
        <p:txBody>
          <a:bodyPr wrap="square" rtlCol="0">
            <a:spAutoFit/>
          </a:bodyPr>
          <a:lstStyle/>
          <a:p>
            <a:r>
              <a:rPr lang="en-US" dirty="0"/>
              <a:t>Owners/investors</a:t>
            </a:r>
          </a:p>
          <a:p>
            <a:pPr marL="285750" indent="-285750">
              <a:buFont typeface="Arial" panose="020B0604020202020204" pitchFamily="34" charset="0"/>
              <a:buChar char="•"/>
            </a:pPr>
            <a:r>
              <a:rPr lang="en-US" dirty="0"/>
              <a:t>Massive wealth to Tesla</a:t>
            </a:r>
          </a:p>
          <a:p>
            <a:pPr marL="285750" indent="-285750">
              <a:buFont typeface="Arial" panose="020B0604020202020204" pitchFamily="34" charset="0"/>
              <a:buChar char="•"/>
            </a:pPr>
            <a:r>
              <a:rPr lang="en-US" dirty="0"/>
              <a:t>Massive investment required by others</a:t>
            </a:r>
          </a:p>
          <a:p>
            <a:pPr marL="285750" indent="-285750">
              <a:buFont typeface="Arial" panose="020B0604020202020204" pitchFamily="34" charset="0"/>
              <a:buChar char="•"/>
            </a:pPr>
            <a:r>
              <a:rPr lang="en-US" dirty="0"/>
              <a:t>Lower barrier to entry, since manufacturing EV from components is simpler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3158BFF1-D291-293E-957C-4A3C56FCD31A}"/>
              </a:ext>
            </a:extLst>
          </p:cNvPr>
          <p:cNvSpPr txBox="1"/>
          <p:nvPr/>
        </p:nvSpPr>
        <p:spPr>
          <a:xfrm>
            <a:off x="2952009" y="4033183"/>
            <a:ext cx="2862356" cy="3416320"/>
          </a:xfrm>
          <a:prstGeom prst="rect">
            <a:avLst/>
          </a:prstGeom>
          <a:noFill/>
        </p:spPr>
        <p:txBody>
          <a:bodyPr wrap="square" rtlCol="0">
            <a:spAutoFit/>
          </a:bodyPr>
          <a:lstStyle/>
          <a:p>
            <a:r>
              <a:rPr lang="en-US" dirty="0"/>
              <a:t>Manufacturing</a:t>
            </a:r>
          </a:p>
          <a:p>
            <a:pPr marL="285750" indent="-285750">
              <a:buFont typeface="Arial" panose="020B0604020202020204" pitchFamily="34" charset="0"/>
              <a:buChar char="•"/>
            </a:pPr>
            <a:r>
              <a:rPr lang="en-US" dirty="0"/>
              <a:t>EV have fewer moving parts, more battery-based, so different process</a:t>
            </a:r>
          </a:p>
          <a:p>
            <a:pPr marL="285750" indent="-285750">
              <a:buFont typeface="Arial" panose="020B0604020202020204" pitchFamily="34" charset="0"/>
              <a:buChar char="•"/>
            </a:pPr>
            <a:r>
              <a:rPr lang="en-US" dirty="0"/>
              <a:t>New factories employ fewer workers and have different safety concerns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A1FC2BCE-EC15-955A-FBA4-50873EDCC3D7}"/>
              </a:ext>
            </a:extLst>
          </p:cNvPr>
          <p:cNvSpPr txBox="1"/>
          <p:nvPr/>
        </p:nvSpPr>
        <p:spPr>
          <a:xfrm>
            <a:off x="297181" y="4031010"/>
            <a:ext cx="2862356" cy="3108543"/>
          </a:xfrm>
          <a:prstGeom prst="rect">
            <a:avLst/>
          </a:prstGeom>
          <a:noFill/>
        </p:spPr>
        <p:txBody>
          <a:bodyPr wrap="square" rtlCol="0">
            <a:spAutoFit/>
          </a:bodyPr>
          <a:lstStyle/>
          <a:p>
            <a:r>
              <a:rPr lang="en-US" sz="1400" dirty="0"/>
              <a:t>Geo-political</a:t>
            </a:r>
          </a:p>
          <a:p>
            <a:pPr marL="285750" indent="-285750">
              <a:buFont typeface="Arial" panose="020B0604020202020204" pitchFamily="34" charset="0"/>
              <a:buChar char="•"/>
            </a:pPr>
            <a:r>
              <a:rPr lang="en-US" sz="1400" dirty="0"/>
              <a:t>China supplies more than 70% of capacity for battery raw materials and manufacturing</a:t>
            </a:r>
          </a:p>
          <a:p>
            <a:pPr marL="285750" indent="-285750">
              <a:buFont typeface="Arial" panose="020B0604020202020204" pitchFamily="34" charset="0"/>
              <a:buChar char="•"/>
            </a:pPr>
            <a:r>
              <a:rPr lang="en-US" sz="1400" dirty="0"/>
              <a:t>US depends on importing critical raw materials for batteries</a:t>
            </a:r>
          </a:p>
          <a:p>
            <a:endParaRPr lang="en-US" sz="1400" dirty="0"/>
          </a:p>
          <a:p>
            <a:r>
              <a:rPr lang="en-US" sz="1400" dirty="0"/>
              <a:t>Workers</a:t>
            </a:r>
          </a:p>
          <a:p>
            <a:r>
              <a:rPr lang="en-US" sz="1400" dirty="0"/>
              <a:t>* China’s battery material mines may include </a:t>
            </a:r>
            <a:r>
              <a:rPr lang="en-US" sz="1400" dirty="0">
                <a:hlinkClick r:id="rId6"/>
              </a:rPr>
              <a:t>forced labor</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6969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A2C1-29DF-F62C-68DE-B2E662CFC544}"/>
              </a:ext>
            </a:extLst>
          </p:cNvPr>
          <p:cNvSpPr>
            <a:spLocks noGrp="1"/>
          </p:cNvSpPr>
          <p:nvPr>
            <p:ph type="title"/>
          </p:nvPr>
        </p:nvSpPr>
        <p:spPr/>
        <p:txBody>
          <a:bodyPr>
            <a:normAutofit/>
          </a:bodyPr>
          <a:lstStyle/>
          <a:p>
            <a:r>
              <a:rPr lang="en-US" dirty="0"/>
              <a:t>Discuss with your neighbor</a:t>
            </a:r>
          </a:p>
        </p:txBody>
      </p:sp>
      <p:sp>
        <p:nvSpPr>
          <p:cNvPr id="3" name="Content Placeholder 2">
            <a:extLst>
              <a:ext uri="{FF2B5EF4-FFF2-40B4-BE49-F238E27FC236}">
                <a16:creationId xmlns:a16="http://schemas.microsoft.com/office/drawing/2014/main" id="{840D1B05-7B92-589B-E8FC-61027429CFD4}"/>
              </a:ext>
            </a:extLst>
          </p:cNvPr>
          <p:cNvSpPr>
            <a:spLocks noGrp="1"/>
          </p:cNvSpPr>
          <p:nvPr>
            <p:ph idx="1"/>
          </p:nvPr>
        </p:nvSpPr>
        <p:spPr>
          <a:xfrm>
            <a:off x="609600" y="990600"/>
            <a:ext cx="10972800" cy="5638800"/>
          </a:xfrm>
        </p:spPr>
        <p:txBody>
          <a:bodyPr>
            <a:normAutofit/>
          </a:bodyPr>
          <a:lstStyle/>
          <a:p>
            <a:pPr marL="0" indent="0">
              <a:buNone/>
            </a:pPr>
            <a:r>
              <a:rPr lang="en-US" dirty="0"/>
              <a:t>Q1. What is one big impact of AI – who is impacted and how? </a:t>
            </a:r>
          </a:p>
          <a:p>
            <a:pPr marL="0" indent="0">
              <a:buNone/>
            </a:pPr>
            <a:endParaRPr lang="en-US" dirty="0"/>
          </a:p>
        </p:txBody>
      </p:sp>
      <p:sp>
        <p:nvSpPr>
          <p:cNvPr id="6" name="TextBox 5">
            <a:extLst>
              <a:ext uri="{FF2B5EF4-FFF2-40B4-BE49-F238E27FC236}">
                <a16:creationId xmlns:a16="http://schemas.microsoft.com/office/drawing/2014/main" id="{7F9F4D9A-4F65-AE75-37F8-27E4E9E5C2EE}"/>
              </a:ext>
            </a:extLst>
          </p:cNvPr>
          <p:cNvSpPr txBox="1"/>
          <p:nvPr/>
        </p:nvSpPr>
        <p:spPr>
          <a:xfrm>
            <a:off x="2971800" y="2057400"/>
            <a:ext cx="6096000" cy="523220"/>
          </a:xfrm>
          <a:prstGeom prst="rect">
            <a:avLst/>
          </a:prstGeom>
          <a:noFill/>
        </p:spPr>
        <p:txBody>
          <a:bodyPr wrap="square">
            <a:spAutoFit/>
          </a:bodyPr>
          <a:lstStyle/>
          <a:p>
            <a:r>
              <a:rPr lang="en-US" sz="2800" dirty="0">
                <a:hlinkClick r:id="rId2"/>
              </a:rPr>
              <a:t>https://tinyurl.com/441-L21-fa24</a:t>
            </a:r>
            <a:r>
              <a:rPr lang="en-US" sz="2800" dirty="0"/>
              <a:t> </a:t>
            </a:r>
          </a:p>
        </p:txBody>
      </p:sp>
      <p:pic>
        <p:nvPicPr>
          <p:cNvPr id="5" name="Picture 4" descr="A qr code with black squares&#10;&#10;Description automatically generated">
            <a:extLst>
              <a:ext uri="{FF2B5EF4-FFF2-40B4-BE49-F238E27FC236}">
                <a16:creationId xmlns:a16="http://schemas.microsoft.com/office/drawing/2014/main" id="{790CDF9B-121C-5BF7-9F64-AD578C92E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038201"/>
            <a:ext cx="3048000" cy="3048000"/>
          </a:xfrm>
          <a:prstGeom prst="rect">
            <a:avLst/>
          </a:prstGeom>
        </p:spPr>
      </p:pic>
    </p:spTree>
    <p:extLst>
      <p:ext uri="{BB962C8B-B14F-4D97-AF65-F5344CB8AC3E}">
        <p14:creationId xmlns:p14="http://schemas.microsoft.com/office/powerpoint/2010/main" val="2196604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5E53B-2B36-F21F-1EC4-2B4EC7D73743}"/>
              </a:ext>
            </a:extLst>
          </p:cNvPr>
          <p:cNvSpPr>
            <a:spLocks noGrp="1"/>
          </p:cNvSpPr>
          <p:nvPr>
            <p:ph type="title"/>
          </p:nvPr>
        </p:nvSpPr>
        <p:spPr/>
        <p:txBody>
          <a:bodyPr/>
          <a:lstStyle/>
          <a:p>
            <a:r>
              <a:rPr lang="en-US" dirty="0"/>
              <a:t>Impact on environment</a:t>
            </a:r>
          </a:p>
        </p:txBody>
      </p:sp>
      <p:sp>
        <p:nvSpPr>
          <p:cNvPr id="3" name="Content Placeholder 2">
            <a:extLst>
              <a:ext uri="{FF2B5EF4-FFF2-40B4-BE49-F238E27FC236}">
                <a16:creationId xmlns:a16="http://schemas.microsoft.com/office/drawing/2014/main" id="{B6731722-5F1F-FDA3-5FDB-8EC2EEE1B2ED}"/>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F00D0DDA-826C-1C14-7BB0-72BFCBCB5BA2}"/>
              </a:ext>
            </a:extLst>
          </p:cNvPr>
          <p:cNvSpPr txBox="1"/>
          <p:nvPr/>
        </p:nvSpPr>
        <p:spPr>
          <a:xfrm>
            <a:off x="0" y="6455877"/>
            <a:ext cx="6097978" cy="369332"/>
          </a:xfrm>
          <a:prstGeom prst="rect">
            <a:avLst/>
          </a:prstGeom>
          <a:noFill/>
        </p:spPr>
        <p:txBody>
          <a:bodyPr wrap="square">
            <a:spAutoFit/>
          </a:bodyPr>
          <a:lstStyle/>
          <a:p>
            <a:r>
              <a:rPr lang="en-US" dirty="0">
                <a:hlinkClick r:id="rId2"/>
              </a:rPr>
              <a:t>https://arxiv.org/pdf/1906.02243.pdf</a:t>
            </a:r>
            <a:r>
              <a:rPr lang="en-US" dirty="0"/>
              <a:t> </a:t>
            </a:r>
          </a:p>
        </p:txBody>
      </p:sp>
      <p:pic>
        <p:nvPicPr>
          <p:cNvPr id="7" name="Picture 6">
            <a:extLst>
              <a:ext uri="{FF2B5EF4-FFF2-40B4-BE49-F238E27FC236}">
                <a16:creationId xmlns:a16="http://schemas.microsoft.com/office/drawing/2014/main" id="{CC0CECEF-4D84-0954-759D-CBA06D9FFE1B}"/>
              </a:ext>
            </a:extLst>
          </p:cNvPr>
          <p:cNvPicPr>
            <a:picLocks noChangeAspect="1"/>
          </p:cNvPicPr>
          <p:nvPr/>
        </p:nvPicPr>
        <p:blipFill>
          <a:blip r:embed="rId3"/>
          <a:stretch>
            <a:fillRect/>
          </a:stretch>
        </p:blipFill>
        <p:spPr>
          <a:xfrm>
            <a:off x="596735" y="990600"/>
            <a:ext cx="4664279" cy="1333850"/>
          </a:xfrm>
          <a:prstGeom prst="rect">
            <a:avLst/>
          </a:prstGeom>
        </p:spPr>
      </p:pic>
      <p:sp>
        <p:nvSpPr>
          <p:cNvPr id="8" name="TextBox 7">
            <a:extLst>
              <a:ext uri="{FF2B5EF4-FFF2-40B4-BE49-F238E27FC236}">
                <a16:creationId xmlns:a16="http://schemas.microsoft.com/office/drawing/2014/main" id="{06A09494-681A-4D3A-C35E-BCAFEB2AA830}"/>
              </a:ext>
            </a:extLst>
          </p:cNvPr>
          <p:cNvSpPr txBox="1"/>
          <p:nvPr/>
        </p:nvSpPr>
        <p:spPr>
          <a:xfrm>
            <a:off x="2438400" y="1288193"/>
            <a:ext cx="453970" cy="253916"/>
          </a:xfrm>
          <a:prstGeom prst="rect">
            <a:avLst/>
          </a:prstGeom>
          <a:noFill/>
        </p:spPr>
        <p:txBody>
          <a:bodyPr wrap="none" rtlCol="0">
            <a:spAutoFit/>
          </a:bodyPr>
          <a:lstStyle/>
          <a:p>
            <a:r>
              <a:rPr lang="en-US" sz="1050" b="1" dirty="0">
                <a:latin typeface="Times New Roman" panose="02020603050405020304" pitchFamily="18" charset="0"/>
                <a:cs typeface="Times New Roman" panose="02020603050405020304" pitchFamily="18" charset="0"/>
              </a:rPr>
              <a:t>2019</a:t>
            </a:r>
          </a:p>
        </p:txBody>
      </p:sp>
      <p:pic>
        <p:nvPicPr>
          <p:cNvPr id="10" name="Picture 9">
            <a:extLst>
              <a:ext uri="{FF2B5EF4-FFF2-40B4-BE49-F238E27FC236}">
                <a16:creationId xmlns:a16="http://schemas.microsoft.com/office/drawing/2014/main" id="{AFE75A6B-AAA4-A624-D084-D0A6CE5E5CEA}"/>
              </a:ext>
            </a:extLst>
          </p:cNvPr>
          <p:cNvPicPr>
            <a:picLocks noChangeAspect="1"/>
          </p:cNvPicPr>
          <p:nvPr/>
        </p:nvPicPr>
        <p:blipFill>
          <a:blip r:embed="rId4"/>
          <a:stretch>
            <a:fillRect/>
          </a:stretch>
        </p:blipFill>
        <p:spPr>
          <a:xfrm>
            <a:off x="833593" y="2838830"/>
            <a:ext cx="3791824" cy="3154261"/>
          </a:xfrm>
          <a:prstGeom prst="rect">
            <a:avLst/>
          </a:prstGeom>
        </p:spPr>
      </p:pic>
      <p:sp>
        <p:nvSpPr>
          <p:cNvPr id="11" name="TextBox 10">
            <a:extLst>
              <a:ext uri="{FF2B5EF4-FFF2-40B4-BE49-F238E27FC236}">
                <a16:creationId xmlns:a16="http://schemas.microsoft.com/office/drawing/2014/main" id="{91531659-AD07-EF95-52A5-9DF7E9E599CA}"/>
              </a:ext>
            </a:extLst>
          </p:cNvPr>
          <p:cNvSpPr txBox="1"/>
          <p:nvPr/>
        </p:nvSpPr>
        <p:spPr>
          <a:xfrm>
            <a:off x="4625417" y="5360330"/>
            <a:ext cx="2922660" cy="369332"/>
          </a:xfrm>
          <a:prstGeom prst="rect">
            <a:avLst/>
          </a:prstGeom>
          <a:noFill/>
        </p:spPr>
        <p:txBody>
          <a:bodyPr wrap="none" rtlCol="0">
            <a:spAutoFit/>
          </a:bodyPr>
          <a:lstStyle/>
          <a:p>
            <a:r>
              <a:rPr lang="en-US" dirty="0"/>
              <a:t>GPT-3 estimate: ~1.1M </a:t>
            </a:r>
            <a:r>
              <a:rPr lang="en-US" dirty="0" err="1"/>
              <a:t>lbs</a:t>
            </a:r>
            <a:endParaRPr lang="en-US" dirty="0"/>
          </a:p>
        </p:txBody>
      </p:sp>
      <p:pic>
        <p:nvPicPr>
          <p:cNvPr id="13" name="Picture 12">
            <a:extLst>
              <a:ext uri="{FF2B5EF4-FFF2-40B4-BE49-F238E27FC236}">
                <a16:creationId xmlns:a16="http://schemas.microsoft.com/office/drawing/2014/main" id="{E7244A8D-36F4-8128-82BC-0B57544F70C0}"/>
              </a:ext>
            </a:extLst>
          </p:cNvPr>
          <p:cNvPicPr>
            <a:picLocks noChangeAspect="1"/>
          </p:cNvPicPr>
          <p:nvPr/>
        </p:nvPicPr>
        <p:blipFill>
          <a:blip r:embed="rId5"/>
          <a:stretch>
            <a:fillRect/>
          </a:stretch>
        </p:blipFill>
        <p:spPr>
          <a:xfrm>
            <a:off x="6430466" y="1549803"/>
            <a:ext cx="4530055" cy="3397541"/>
          </a:xfrm>
          <a:prstGeom prst="rect">
            <a:avLst/>
          </a:prstGeom>
        </p:spPr>
      </p:pic>
      <p:sp>
        <p:nvSpPr>
          <p:cNvPr id="14" name="TextBox 13">
            <a:extLst>
              <a:ext uri="{FF2B5EF4-FFF2-40B4-BE49-F238E27FC236}">
                <a16:creationId xmlns:a16="http://schemas.microsoft.com/office/drawing/2014/main" id="{B9656258-2661-3F83-2FDD-AA9A964609C0}"/>
              </a:ext>
            </a:extLst>
          </p:cNvPr>
          <p:cNvSpPr txBox="1"/>
          <p:nvPr/>
        </p:nvSpPr>
        <p:spPr>
          <a:xfrm>
            <a:off x="5261014" y="6095607"/>
            <a:ext cx="6763390" cy="646331"/>
          </a:xfrm>
          <a:prstGeom prst="rect">
            <a:avLst/>
          </a:prstGeom>
          <a:noFill/>
        </p:spPr>
        <p:txBody>
          <a:bodyPr wrap="none" rtlCol="0">
            <a:spAutoFit/>
          </a:bodyPr>
          <a:lstStyle/>
          <a:p>
            <a:r>
              <a:rPr lang="en-US" dirty="0"/>
              <a:t>Crypto-assets: 0.3% of global annual greenhouse gas emissions</a:t>
            </a:r>
          </a:p>
          <a:p>
            <a:r>
              <a:rPr lang="en-US" dirty="0"/>
              <a:t>All data centers: 2% of global emissions</a:t>
            </a:r>
          </a:p>
        </p:txBody>
      </p:sp>
    </p:spTree>
    <p:extLst>
      <p:ext uri="{BB962C8B-B14F-4D97-AF65-F5344CB8AC3E}">
        <p14:creationId xmlns:p14="http://schemas.microsoft.com/office/powerpoint/2010/main" val="1111710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7D00B-FDD6-A60A-B89C-D2DC4AB02514}"/>
              </a:ext>
            </a:extLst>
          </p:cNvPr>
          <p:cNvSpPr>
            <a:spLocks noGrp="1"/>
          </p:cNvSpPr>
          <p:nvPr>
            <p:ph type="title"/>
          </p:nvPr>
        </p:nvSpPr>
        <p:spPr>
          <a:xfrm>
            <a:off x="609600" y="380807"/>
            <a:ext cx="10972800" cy="914400"/>
          </a:xfrm>
        </p:spPr>
        <p:txBody>
          <a:bodyPr>
            <a:normAutofit fontScale="90000"/>
          </a:bodyPr>
          <a:lstStyle/>
          <a:p>
            <a:r>
              <a:rPr lang="en-US" dirty="0"/>
              <a:t>There are techniques to estimate and reduce the carbon footprint of your models</a:t>
            </a:r>
          </a:p>
        </p:txBody>
      </p:sp>
      <p:pic>
        <p:nvPicPr>
          <p:cNvPr id="5" name="Content Placeholder 4">
            <a:extLst>
              <a:ext uri="{FF2B5EF4-FFF2-40B4-BE49-F238E27FC236}">
                <a16:creationId xmlns:a16="http://schemas.microsoft.com/office/drawing/2014/main" id="{F4E9A2BF-8077-4499-5F39-E0134894F697}"/>
              </a:ext>
            </a:extLst>
          </p:cNvPr>
          <p:cNvPicPr>
            <a:picLocks noGrp="1" noChangeAspect="1"/>
          </p:cNvPicPr>
          <p:nvPr>
            <p:ph idx="1"/>
          </p:nvPr>
        </p:nvPicPr>
        <p:blipFill>
          <a:blip r:embed="rId2"/>
          <a:stretch>
            <a:fillRect/>
          </a:stretch>
        </p:blipFill>
        <p:spPr>
          <a:xfrm>
            <a:off x="1828800" y="1985761"/>
            <a:ext cx="6735115" cy="2886478"/>
          </a:xfrm>
        </p:spPr>
      </p:pic>
      <p:sp>
        <p:nvSpPr>
          <p:cNvPr id="7" name="TextBox 6">
            <a:extLst>
              <a:ext uri="{FF2B5EF4-FFF2-40B4-BE49-F238E27FC236}">
                <a16:creationId xmlns:a16="http://schemas.microsoft.com/office/drawing/2014/main" id="{9756EAEE-11C2-49E2-18E8-A926AAA3D2A4}"/>
              </a:ext>
            </a:extLst>
          </p:cNvPr>
          <p:cNvSpPr txBox="1"/>
          <p:nvPr/>
        </p:nvSpPr>
        <p:spPr>
          <a:xfrm>
            <a:off x="2590800" y="5410200"/>
            <a:ext cx="6096000" cy="923330"/>
          </a:xfrm>
          <a:prstGeom prst="rect">
            <a:avLst/>
          </a:prstGeom>
          <a:noFill/>
        </p:spPr>
        <p:txBody>
          <a:bodyPr wrap="square">
            <a:spAutoFit/>
          </a:bodyPr>
          <a:lstStyle/>
          <a:p>
            <a:r>
              <a:rPr lang="en-US" dirty="0">
                <a:solidFill>
                  <a:schemeClr val="bg1">
                    <a:lumMod val="50000"/>
                  </a:schemeClr>
                </a:solidFill>
                <a:hlinkClick r:id="rId3">
                  <a:extLst>
                    <a:ext uri="{A12FA001-AC4F-418D-AE19-62706E023703}">
                      <ahyp:hlinkClr xmlns:ahyp="http://schemas.microsoft.com/office/drawing/2018/hyperlinkcolor" val="tx"/>
                    </a:ext>
                  </a:extLst>
                </a:hlinkClick>
              </a:rPr>
              <a:t>https://towardsdatascience.com/how-to-estimate-and-reduce-the-carbon-footprint-of-machine-learning-models-49f24510880</a:t>
            </a:r>
            <a:r>
              <a:rPr lang="en-US" dirty="0">
                <a:solidFill>
                  <a:schemeClr val="bg1">
                    <a:lumMod val="50000"/>
                  </a:schemeClr>
                </a:solidFill>
              </a:rPr>
              <a:t> </a:t>
            </a:r>
          </a:p>
        </p:txBody>
      </p:sp>
    </p:spTree>
    <p:extLst>
      <p:ext uri="{BB962C8B-B14F-4D97-AF65-F5344CB8AC3E}">
        <p14:creationId xmlns:p14="http://schemas.microsoft.com/office/powerpoint/2010/main" val="110430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1FDD-2922-ED86-B53E-79635038E26E}"/>
              </a:ext>
            </a:extLst>
          </p:cNvPr>
          <p:cNvSpPr>
            <a:spLocks noGrp="1"/>
          </p:cNvSpPr>
          <p:nvPr>
            <p:ph type="title"/>
          </p:nvPr>
        </p:nvSpPr>
        <p:spPr/>
        <p:txBody>
          <a:bodyPr/>
          <a:lstStyle/>
          <a:p>
            <a:r>
              <a:rPr lang="en-US" dirty="0"/>
              <a:t>Economic Impact</a:t>
            </a:r>
          </a:p>
        </p:txBody>
      </p:sp>
      <p:sp>
        <p:nvSpPr>
          <p:cNvPr id="3" name="Content Placeholder 2">
            <a:extLst>
              <a:ext uri="{FF2B5EF4-FFF2-40B4-BE49-F238E27FC236}">
                <a16:creationId xmlns:a16="http://schemas.microsoft.com/office/drawing/2014/main" id="{470ABC84-2743-03CF-E493-49C98960B569}"/>
              </a:ext>
            </a:extLst>
          </p:cNvPr>
          <p:cNvSpPr>
            <a:spLocks noGrp="1"/>
          </p:cNvSpPr>
          <p:nvPr>
            <p:ph idx="1"/>
          </p:nvPr>
        </p:nvSpPr>
        <p:spPr/>
        <p:txBody>
          <a:bodyPr>
            <a:normAutofit fontScale="85000" lnSpcReduction="10000"/>
          </a:bodyPr>
          <a:lstStyle/>
          <a:p>
            <a:r>
              <a:rPr lang="en-US" b="0" i="0" dirty="0">
                <a:solidFill>
                  <a:srgbClr val="374151"/>
                </a:solidFill>
                <a:effectLst/>
                <a:latin typeface="Söhne"/>
              </a:rPr>
              <a:t>Research by Accenture suggests that AI could double global economic growth rates by 2035, across 12 developed economies. This growth will be driven by a 40% increase in labor productivity, the creation of a virtual workforce capable of problem-solving and self-learning, and the diffusion of innovation that will create new revenue streams.</a:t>
            </a:r>
          </a:p>
          <a:p>
            <a:r>
              <a:rPr lang="en-US" b="0" i="0" dirty="0" err="1">
                <a:solidFill>
                  <a:srgbClr val="374151"/>
                </a:solidFill>
                <a:effectLst/>
                <a:latin typeface="Söhne"/>
              </a:rPr>
              <a:t>Pricewaterhouse</a:t>
            </a:r>
            <a:r>
              <a:rPr lang="en-US" b="0" i="0" dirty="0">
                <a:solidFill>
                  <a:srgbClr val="374151"/>
                </a:solidFill>
                <a:effectLst/>
                <a:latin typeface="Söhne"/>
              </a:rPr>
              <a:t> Coopers (PwC) estimates that the development and take-up of AI could increase global GDP by up to 14% (equivalent to US$15.7 trillion) by 2030. PwC sees two main channels through which AI will impact the global economy: productivity gains in the near term, based on automation of routine tasks, and the complementing and assisting of the existing workforce with AI technologies to perform tasks better and more efficiently.</a:t>
            </a:r>
            <a:endParaRPr lang="en-US" dirty="0"/>
          </a:p>
        </p:txBody>
      </p:sp>
      <p:sp>
        <p:nvSpPr>
          <p:cNvPr id="5" name="TextBox 4">
            <a:extLst>
              <a:ext uri="{FF2B5EF4-FFF2-40B4-BE49-F238E27FC236}">
                <a16:creationId xmlns:a16="http://schemas.microsoft.com/office/drawing/2014/main" id="{3FD66D2D-6232-DDA0-3C99-4ADF24C52A70}"/>
              </a:ext>
            </a:extLst>
          </p:cNvPr>
          <p:cNvSpPr txBox="1"/>
          <p:nvPr/>
        </p:nvSpPr>
        <p:spPr>
          <a:xfrm>
            <a:off x="-1978" y="6183560"/>
            <a:ext cx="6097978" cy="646331"/>
          </a:xfrm>
          <a:prstGeom prst="rect">
            <a:avLst/>
          </a:prstGeom>
          <a:noFill/>
        </p:spPr>
        <p:txBody>
          <a:bodyPr wrap="square">
            <a:spAutoFit/>
          </a:bodyPr>
          <a:lstStyle/>
          <a:p>
            <a:r>
              <a:rPr lang="en-US" dirty="0">
                <a:hlinkClick r:id="rId2"/>
              </a:rPr>
              <a:t>https://www.europarl.europa.eu/RegData/etudes/BRIE/2019/637967/EPRS_BRI(2019)637967_EN.pdf</a:t>
            </a:r>
            <a:r>
              <a:rPr lang="en-US" dirty="0"/>
              <a:t> </a:t>
            </a:r>
          </a:p>
        </p:txBody>
      </p:sp>
    </p:spTree>
    <p:extLst>
      <p:ext uri="{BB962C8B-B14F-4D97-AF65-F5344CB8AC3E}">
        <p14:creationId xmlns:p14="http://schemas.microsoft.com/office/powerpoint/2010/main" val="1820185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122242</TotalTime>
  <Words>1801</Words>
  <Application>Microsoft Office PowerPoint</Application>
  <PresentationFormat>Widescreen</PresentationFormat>
  <Paragraphs>177</Paragraphs>
  <Slides>35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Calluna</vt:lpstr>
      <vt:lpstr>Helvetica Neue</vt:lpstr>
      <vt:lpstr>inherit</vt:lpstr>
      <vt:lpstr>nyt-imperial</vt:lpstr>
      <vt:lpstr>Soehne</vt:lpstr>
      <vt:lpstr>Söhne</vt:lpstr>
      <vt:lpstr>Times New Roman</vt:lpstr>
      <vt:lpstr>Office Theme</vt:lpstr>
      <vt:lpstr>Ethics and Impact of AI</vt:lpstr>
      <vt:lpstr>This lecture</vt:lpstr>
      <vt:lpstr>AI has many impacts</vt:lpstr>
      <vt:lpstr>What/who is impacted by AI?</vt:lpstr>
      <vt:lpstr>How do we think about impact?</vt:lpstr>
      <vt:lpstr>Discuss with your neighbor</vt:lpstr>
      <vt:lpstr>Impact on environment</vt:lpstr>
      <vt:lpstr>There are techniques to estimate and reduce the carbon footprint of your models</vt:lpstr>
      <vt:lpstr>Economic Impact</vt:lpstr>
      <vt:lpstr>Impact of AI on Work</vt:lpstr>
      <vt:lpstr>PowerPoint Presentation</vt:lpstr>
      <vt:lpstr>PowerPoint Presentation</vt:lpstr>
      <vt:lpstr>Impact of AI</vt:lpstr>
      <vt:lpstr>Q2. Which of the regulation proposals do you support?</vt:lpstr>
      <vt:lpstr>Popular support for Regulation</vt:lpstr>
      <vt:lpstr>PowerPoint Presentation</vt:lpstr>
      <vt:lpstr>PowerPoint Presentation</vt:lpstr>
      <vt:lpstr>Who is responsible?</vt:lpstr>
      <vt:lpstr>PowerPoint Presentation</vt:lpstr>
      <vt:lpstr>Who is responsible for self-driving vehicle crashes?</vt:lpstr>
      <vt:lpstr>Q3. Discuss: who is responsible if an autonomous vehicle crashes due to failure of autonomous system?</vt:lpstr>
      <vt:lpstr>Who is responsible if GPT is used for disinformation?</vt:lpstr>
      <vt:lpstr>Q4. Discuss: who is responsible if GPT is used for dissinformation?</vt:lpstr>
      <vt:lpstr>Who owns the data?</vt:lpstr>
      <vt:lpstr>PowerPoint Presentation</vt:lpstr>
      <vt:lpstr>PowerPoint Presentation</vt:lpstr>
      <vt:lpstr>PowerPoint Presentation</vt:lpstr>
      <vt:lpstr>Q5. Discuss: Should companies be required to gain explicit permission to train on publicly accessible data? Or should content providers have an easy way to opt out?</vt:lpstr>
      <vt:lpstr>Model Cards for Model Reporting</vt:lpstr>
      <vt:lpstr>PowerPoint Presentation</vt:lpstr>
      <vt:lpstr>PowerPoint Presentation</vt:lpstr>
      <vt:lpstr>Model cards hugging face</vt:lpstr>
      <vt:lpstr>PowerPoint Presentation</vt:lpstr>
      <vt:lpstr>Things to remember</vt:lpstr>
      <vt:lpstr>On Thursday…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Derek Hoiem</dc:creator>
  <cp:lastModifiedBy>Hoiem, Derek W</cp:lastModifiedBy>
  <cp:revision>286</cp:revision>
  <cp:lastPrinted>2023-01-18T22:14:20Z</cp:lastPrinted>
  <dcterms:created xsi:type="dcterms:W3CDTF">2009-12-16T02:55:56Z</dcterms:created>
  <dcterms:modified xsi:type="dcterms:W3CDTF">2024-11-11T22:44:59Z</dcterms:modified>
</cp:coreProperties>
</file>