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421" r:id="rId3"/>
    <p:sldId id="759" r:id="rId4"/>
    <p:sldId id="761" r:id="rId5"/>
    <p:sldId id="762" r:id="rId6"/>
    <p:sldId id="763" r:id="rId7"/>
    <p:sldId id="765" r:id="rId8"/>
    <p:sldId id="766" r:id="rId9"/>
    <p:sldId id="768" r:id="rId10"/>
    <p:sldId id="740" r:id="rId11"/>
    <p:sldId id="767" r:id="rId12"/>
    <p:sldId id="742" r:id="rId13"/>
    <p:sldId id="743" r:id="rId14"/>
    <p:sldId id="747" r:id="rId15"/>
    <p:sldId id="556" r:id="rId16"/>
    <p:sldId id="744" r:id="rId17"/>
    <p:sldId id="749" r:id="rId18"/>
    <p:sldId id="553" r:id="rId19"/>
    <p:sldId id="750" r:id="rId20"/>
    <p:sldId id="262" r:id="rId21"/>
    <p:sldId id="753" r:id="rId22"/>
    <p:sldId id="269" r:id="rId23"/>
    <p:sldId id="754" r:id="rId24"/>
    <p:sldId id="259" r:id="rId25"/>
    <p:sldId id="260" r:id="rId26"/>
    <p:sldId id="261" r:id="rId27"/>
    <p:sldId id="264" r:id="rId28"/>
    <p:sldId id="265" r:id="rId29"/>
    <p:sldId id="266" r:id="rId30"/>
    <p:sldId id="267" r:id="rId31"/>
    <p:sldId id="268" r:id="rId32"/>
    <p:sldId id="691" r:id="rId33"/>
    <p:sldId id="612" r:id="rId34"/>
    <p:sldId id="605" r:id="rId35"/>
    <p:sldId id="606" r:id="rId36"/>
    <p:sldId id="607" r:id="rId37"/>
    <p:sldId id="608" r:id="rId38"/>
    <p:sldId id="609" r:id="rId39"/>
    <p:sldId id="752" r:id="rId40"/>
  </p:sldIdLst>
  <p:sldSz cx="12192000" cy="6858000"/>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8" autoAdjust="0"/>
    <p:restoredTop sz="88601" autoAdjust="0"/>
  </p:normalViewPr>
  <p:slideViewPr>
    <p:cSldViewPr>
      <p:cViewPr varScale="1">
        <p:scale>
          <a:sx n="95" d="100"/>
          <a:sy n="95" d="100"/>
        </p:scale>
        <p:origin x="186" y="96"/>
      </p:cViewPr>
      <p:guideLst>
        <p:guide pos="5760"/>
        <p:guide pos="384"/>
        <p:guide orient="horz"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iem, Derek W" userId="08a2a5d7-ecbe-4300-b3e9-ea7b21108f06" providerId="ADAL" clId="{0B543862-CE48-4B97-B7DB-349F3F11323B}"/>
    <pc:docChg chg="custSel delSld modSld">
      <pc:chgData name="Hoiem, Derek W" userId="08a2a5d7-ecbe-4300-b3e9-ea7b21108f06" providerId="ADAL" clId="{0B543862-CE48-4B97-B7DB-349F3F11323B}" dt="2024-10-22T03:59:56.426" v="3" actId="47"/>
      <pc:docMkLst>
        <pc:docMk/>
      </pc:docMkLst>
      <pc:sldChg chg="modSp mod">
        <pc:chgData name="Hoiem, Derek W" userId="08a2a5d7-ecbe-4300-b3e9-ea7b21108f06" providerId="ADAL" clId="{0B543862-CE48-4B97-B7DB-349F3F11323B}" dt="2024-10-22T03:59:43.311" v="2" actId="6549"/>
        <pc:sldMkLst>
          <pc:docMk/>
          <pc:sldMk cId="2520453146" sldId="421"/>
        </pc:sldMkLst>
        <pc:spChg chg="mod">
          <ac:chgData name="Hoiem, Derek W" userId="08a2a5d7-ecbe-4300-b3e9-ea7b21108f06" providerId="ADAL" clId="{0B543862-CE48-4B97-B7DB-349F3F11323B}" dt="2024-10-22T03:59:43.311" v="2" actId="6549"/>
          <ac:spMkLst>
            <pc:docMk/>
            <pc:sldMk cId="2520453146" sldId="421"/>
            <ac:spMk id="3" creationId="{AB41FD0A-0464-7976-8445-4435FB7B5B60}"/>
          </ac:spMkLst>
        </pc:spChg>
      </pc:sldChg>
      <pc:sldChg chg="del">
        <pc:chgData name="Hoiem, Derek W" userId="08a2a5d7-ecbe-4300-b3e9-ea7b21108f06" providerId="ADAL" clId="{0B543862-CE48-4B97-B7DB-349F3F11323B}" dt="2024-10-22T03:59:56.426" v="3" actId="47"/>
        <pc:sldMkLst>
          <pc:docMk/>
          <pc:sldMk cId="1720597264" sldId="422"/>
        </pc:sldMkLst>
      </pc:sldChg>
      <pc:sldChg chg="del">
        <pc:chgData name="Hoiem, Derek W" userId="08a2a5d7-ecbe-4300-b3e9-ea7b21108f06" providerId="ADAL" clId="{0B543862-CE48-4B97-B7DB-349F3F11323B}" dt="2024-10-22T03:59:56.426" v="3" actId="47"/>
        <pc:sldMkLst>
          <pc:docMk/>
          <pc:sldMk cId="1542345401" sldId="427"/>
        </pc:sldMkLst>
      </pc:sldChg>
      <pc:sldChg chg="del">
        <pc:chgData name="Hoiem, Derek W" userId="08a2a5d7-ecbe-4300-b3e9-ea7b21108f06" providerId="ADAL" clId="{0B543862-CE48-4B97-B7DB-349F3F11323B}" dt="2024-10-22T03:59:56.426" v="3" actId="47"/>
        <pc:sldMkLst>
          <pc:docMk/>
          <pc:sldMk cId="1342240666" sldId="558"/>
        </pc:sldMkLst>
      </pc:sldChg>
      <pc:sldChg chg="del">
        <pc:chgData name="Hoiem, Derek W" userId="08a2a5d7-ecbe-4300-b3e9-ea7b21108f06" providerId="ADAL" clId="{0B543862-CE48-4B97-B7DB-349F3F11323B}" dt="2024-10-22T03:59:56.426" v="3" actId="47"/>
        <pc:sldMkLst>
          <pc:docMk/>
          <pc:sldMk cId="4035214262" sldId="579"/>
        </pc:sldMkLst>
      </pc:sldChg>
      <pc:sldChg chg="del">
        <pc:chgData name="Hoiem, Derek W" userId="08a2a5d7-ecbe-4300-b3e9-ea7b21108f06" providerId="ADAL" clId="{0B543862-CE48-4B97-B7DB-349F3F11323B}" dt="2024-10-22T03:59:56.426" v="3" actId="47"/>
        <pc:sldMkLst>
          <pc:docMk/>
          <pc:sldMk cId="1346704118" sldId="614"/>
        </pc:sldMkLst>
      </pc:sldChg>
      <pc:sldChg chg="del">
        <pc:chgData name="Hoiem, Derek W" userId="08a2a5d7-ecbe-4300-b3e9-ea7b21108f06" providerId="ADAL" clId="{0B543862-CE48-4B97-B7DB-349F3F11323B}" dt="2024-10-22T03:59:56.426" v="3" actId="47"/>
        <pc:sldMkLst>
          <pc:docMk/>
          <pc:sldMk cId="2425821504" sldId="755"/>
        </pc:sldMkLst>
      </pc:sldChg>
      <pc:sldChg chg="del">
        <pc:chgData name="Hoiem, Derek W" userId="08a2a5d7-ecbe-4300-b3e9-ea7b21108f06" providerId="ADAL" clId="{0B543862-CE48-4B97-B7DB-349F3F11323B}" dt="2024-10-22T03:59:56.426" v="3" actId="47"/>
        <pc:sldMkLst>
          <pc:docMk/>
          <pc:sldMk cId="732619158" sldId="756"/>
        </pc:sldMkLst>
      </pc:sldChg>
      <pc:sldChg chg="del">
        <pc:chgData name="Hoiem, Derek W" userId="08a2a5d7-ecbe-4300-b3e9-ea7b21108f06" providerId="ADAL" clId="{0B543862-CE48-4B97-B7DB-349F3F11323B}" dt="2024-10-22T03:59:56.426" v="3" actId="47"/>
        <pc:sldMkLst>
          <pc:docMk/>
          <pc:sldMk cId="2278266512" sldId="757"/>
        </pc:sldMkLst>
      </pc:sldChg>
      <pc:sldChg chg="del">
        <pc:chgData name="Hoiem, Derek W" userId="08a2a5d7-ecbe-4300-b3e9-ea7b21108f06" providerId="ADAL" clId="{0B543862-CE48-4B97-B7DB-349F3F11323B}" dt="2024-10-22T03:59:56.426" v="3" actId="47"/>
        <pc:sldMkLst>
          <pc:docMk/>
          <pc:sldMk cId="2779962120" sldId="758"/>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b="0"/>
            </a:pPr>
            <a:r>
              <a:rPr lang="en-US" sz="2400" b="0" dirty="0"/>
              <a:t>Improvements in Object Detection</a:t>
            </a:r>
          </a:p>
        </c:rich>
      </c:tx>
      <c:overlay val="0"/>
    </c:title>
    <c:autoTitleDeleted val="0"/>
    <c:plotArea>
      <c:layout/>
      <c:lineChart>
        <c:grouping val="standard"/>
        <c:varyColors val="0"/>
        <c:ser>
          <c:idx val="1"/>
          <c:order val="0"/>
          <c:tx>
            <c:v>DT and DPM</c:v>
          </c:tx>
          <c:spPr>
            <a:ln w="38100"/>
          </c:spPr>
          <c:marker>
            <c:symbol val="square"/>
            <c:size val="10"/>
          </c:marker>
          <c:cat>
            <c:numRef>
              <c:f>Sheet1!$A$4:$A$11</c:f>
              <c:numCache>
                <c:formatCode>General</c:formatCode>
                <c:ptCount val="8"/>
                <c:pt idx="0">
                  <c:v>2005</c:v>
                </c:pt>
                <c:pt idx="1">
                  <c:v>2007</c:v>
                </c:pt>
                <c:pt idx="2">
                  <c:v>2008</c:v>
                </c:pt>
                <c:pt idx="3">
                  <c:v>2009</c:v>
                </c:pt>
                <c:pt idx="4">
                  <c:v>2010</c:v>
                </c:pt>
                <c:pt idx="5">
                  <c:v>2012</c:v>
                </c:pt>
                <c:pt idx="6">
                  <c:v>2013</c:v>
                </c:pt>
                <c:pt idx="7">
                  <c:v>2014</c:v>
                </c:pt>
              </c:numCache>
            </c:numRef>
          </c:cat>
          <c:val>
            <c:numRef>
              <c:f>Sheet1!$B$4:$B$11</c:f>
              <c:numCache>
                <c:formatCode>General</c:formatCode>
                <c:ptCount val="8"/>
                <c:pt idx="1">
                  <c:v>0.21299999999999999</c:v>
                </c:pt>
                <c:pt idx="2">
                  <c:v>0.28399999999999997</c:v>
                </c:pt>
                <c:pt idx="3">
                  <c:v>0.29099999999999998</c:v>
                </c:pt>
                <c:pt idx="4">
                  <c:v>0.34100000000000003</c:v>
                </c:pt>
                <c:pt idx="5">
                  <c:v>0.35399999999999998</c:v>
                </c:pt>
              </c:numCache>
            </c:numRef>
          </c:val>
          <c:smooth val="0"/>
          <c:extLst>
            <c:ext xmlns:c16="http://schemas.microsoft.com/office/drawing/2014/chart" uri="{C3380CC4-5D6E-409C-BE32-E72D297353CC}">
              <c16:uniqueId val="{00000000-B6B7-410E-B218-21AA15BCEC1E}"/>
            </c:ext>
          </c:extLst>
        </c:ser>
        <c:ser>
          <c:idx val="0"/>
          <c:order val="1"/>
          <c:tx>
            <c:v>regionlets</c:v>
          </c:tx>
          <c:marker>
            <c:symbol val="diamond"/>
            <c:size val="12"/>
          </c:marker>
          <c:val>
            <c:numRef>
              <c:f>Sheet1!$C$4:$C$11</c:f>
              <c:numCache>
                <c:formatCode>General</c:formatCode>
                <c:ptCount val="8"/>
                <c:pt idx="6">
                  <c:v>0.41</c:v>
                </c:pt>
              </c:numCache>
            </c:numRef>
          </c:val>
          <c:smooth val="0"/>
          <c:extLst>
            <c:ext xmlns:c16="http://schemas.microsoft.com/office/drawing/2014/chart" uri="{C3380CC4-5D6E-409C-BE32-E72D297353CC}">
              <c16:uniqueId val="{00000001-B6B7-410E-B218-21AA15BCEC1E}"/>
            </c:ext>
          </c:extLst>
        </c:ser>
        <c:ser>
          <c:idx val="2"/>
          <c:order val="2"/>
          <c:tx>
            <c:v>R-CNN</c:v>
          </c:tx>
          <c:marker>
            <c:symbol val="triangle"/>
            <c:size val="12"/>
          </c:marker>
          <c:val>
            <c:numRef>
              <c:f>Sheet1!$D$4:$D$11</c:f>
              <c:numCache>
                <c:formatCode>General</c:formatCode>
                <c:ptCount val="8"/>
                <c:pt idx="7">
                  <c:v>0.58499999999999996</c:v>
                </c:pt>
              </c:numCache>
            </c:numRef>
          </c:val>
          <c:smooth val="0"/>
          <c:extLst>
            <c:ext xmlns:c16="http://schemas.microsoft.com/office/drawing/2014/chart" uri="{C3380CC4-5D6E-409C-BE32-E72D297353CC}">
              <c16:uniqueId val="{00000002-B6B7-410E-B218-21AA15BCEC1E}"/>
            </c:ext>
          </c:extLst>
        </c:ser>
        <c:ser>
          <c:idx val="3"/>
          <c:order val="3"/>
          <c:tx>
            <c:v>Dalal-Triggs</c:v>
          </c:tx>
          <c:marker>
            <c:symbol val="circle"/>
            <c:size val="10"/>
          </c:marker>
          <c:val>
            <c:numRef>
              <c:f>Sheet1!$E$4:$E$11</c:f>
              <c:numCache>
                <c:formatCode>General</c:formatCode>
                <c:ptCount val="8"/>
                <c:pt idx="0">
                  <c:v>0.108</c:v>
                </c:pt>
              </c:numCache>
            </c:numRef>
          </c:val>
          <c:smooth val="0"/>
          <c:extLst>
            <c:ext xmlns:c16="http://schemas.microsoft.com/office/drawing/2014/chart" uri="{C3380CC4-5D6E-409C-BE32-E72D297353CC}">
              <c16:uniqueId val="{00000003-B6B7-410E-B218-21AA15BCEC1E}"/>
            </c:ext>
          </c:extLst>
        </c:ser>
        <c:dLbls>
          <c:showLegendKey val="0"/>
          <c:showVal val="0"/>
          <c:showCatName val="0"/>
          <c:showSerName val="0"/>
          <c:showPercent val="0"/>
          <c:showBubbleSize val="0"/>
        </c:dLbls>
        <c:marker val="1"/>
        <c:smooth val="0"/>
        <c:axId val="898677168"/>
        <c:axId val="898677560"/>
      </c:lineChart>
      <c:catAx>
        <c:axId val="898677168"/>
        <c:scaling>
          <c:orientation val="minMax"/>
        </c:scaling>
        <c:delete val="0"/>
        <c:axPos val="b"/>
        <c:numFmt formatCode="General" sourceLinked="1"/>
        <c:majorTickMark val="none"/>
        <c:minorTickMark val="none"/>
        <c:tickLblPos val="nextTo"/>
        <c:txPr>
          <a:bodyPr/>
          <a:lstStyle/>
          <a:p>
            <a:pPr>
              <a:defRPr sz="1600"/>
            </a:pPr>
            <a:endParaRPr lang="en-US"/>
          </a:p>
        </c:txPr>
        <c:crossAx val="898677560"/>
        <c:crosses val="autoZero"/>
        <c:auto val="1"/>
        <c:lblAlgn val="ctr"/>
        <c:lblOffset val="100"/>
        <c:noMultiLvlLbl val="0"/>
      </c:catAx>
      <c:valAx>
        <c:axId val="898677560"/>
        <c:scaling>
          <c:orientation val="minMax"/>
        </c:scaling>
        <c:delete val="0"/>
        <c:axPos val="l"/>
        <c:majorGridlines/>
        <c:title>
          <c:tx>
            <c:rich>
              <a:bodyPr/>
              <a:lstStyle/>
              <a:p>
                <a:pPr>
                  <a:defRPr sz="1600" b="0"/>
                </a:pPr>
                <a:r>
                  <a:rPr lang="en-US" sz="1600" b="0" dirty="0"/>
                  <a:t>Mean</a:t>
                </a:r>
                <a:r>
                  <a:rPr lang="en-US" sz="1600" b="0" baseline="0" dirty="0"/>
                  <a:t> Average Precision (VOC 2007)</a:t>
                </a:r>
                <a:endParaRPr lang="en-US" sz="1600" b="0" dirty="0"/>
              </a:p>
            </c:rich>
          </c:tx>
          <c:overlay val="0"/>
        </c:title>
        <c:numFmt formatCode="General" sourceLinked="1"/>
        <c:majorTickMark val="none"/>
        <c:minorTickMark val="none"/>
        <c:tickLblPos val="nextTo"/>
        <c:txPr>
          <a:bodyPr/>
          <a:lstStyle/>
          <a:p>
            <a:pPr>
              <a:defRPr sz="1200"/>
            </a:pPr>
            <a:endParaRPr lang="en-US"/>
          </a:p>
        </c:txPr>
        <c:crossAx val="898677168"/>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fontAlgn="auto">
              <a:spcBef>
                <a:spcPts val="0"/>
              </a:spcBef>
              <a:spcAft>
                <a:spcPts val="0"/>
              </a:spcAft>
              <a:defRPr sz="1200">
                <a:latin typeface="+mn-lt"/>
              </a:defRPr>
            </a:lvl1pPr>
          </a:lstStyle>
          <a:p>
            <a:pPr>
              <a:defRPr/>
            </a:pPr>
            <a:fld id="{F26379A4-E3D8-4BFF-B335-84A42BDB90BB}" type="datetimeFigureOut">
              <a:rPr lang="en-US"/>
              <a:pPr>
                <a:defRPr/>
              </a:pPr>
              <a:t>10/21/2024</a:t>
            </a:fld>
            <a:endParaRPr lang="en-US"/>
          </a:p>
        </p:txBody>
      </p:sp>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fontAlgn="auto">
              <a:spcBef>
                <a:spcPts val="0"/>
              </a:spcBef>
              <a:spcAft>
                <a:spcPts val="0"/>
              </a:spcAft>
              <a:defRPr sz="1200">
                <a:latin typeface="+mn-lt"/>
              </a:defRPr>
            </a:lvl1pPr>
          </a:lstStyle>
          <a:p>
            <a:pPr>
              <a:defRPr/>
            </a:pPr>
            <a:fld id="{D2B94B3A-2FE2-4C1A-8A43-CDED18E15F68}" type="slidenum">
              <a:rPr lang="en-US"/>
              <a:pPr>
                <a:defRPr/>
              </a:pPr>
              <a:t>‹#›</a:t>
            </a:fld>
            <a:endParaRPr lang="en-US"/>
          </a:p>
        </p:txBody>
      </p:sp>
    </p:spTree>
    <p:extLst>
      <p:ext uri="{BB962C8B-B14F-4D97-AF65-F5344CB8AC3E}">
        <p14:creationId xmlns:p14="http://schemas.microsoft.com/office/powerpoint/2010/main" val="376273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a:t>
            </a:fld>
            <a:endParaRPr lang="en-US"/>
          </a:p>
        </p:txBody>
      </p:sp>
    </p:spTree>
    <p:extLst>
      <p:ext uri="{BB962C8B-B14F-4D97-AF65-F5344CB8AC3E}">
        <p14:creationId xmlns:p14="http://schemas.microsoft.com/office/powerpoint/2010/main" val="21280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a:t>
            </a:r>
            <a:r>
              <a:rPr lang="en-US" baseline="0" dirty="0"/>
              <a:t> this slowly.  Make sure to emphasize that convolutional layers operate on high dimensional feature maps, and that the feature maps eventually get very low res, so they are kind of like a spatial pyramids model</a:t>
            </a:r>
            <a:endParaRPr lang="en-US" dirty="0"/>
          </a:p>
        </p:txBody>
      </p:sp>
      <p:sp>
        <p:nvSpPr>
          <p:cNvPr id="4" name="Slide Number Placeholder 3"/>
          <p:cNvSpPr>
            <a:spLocks noGrp="1"/>
          </p:cNvSpPr>
          <p:nvPr>
            <p:ph type="sldNum" sz="quarter" idx="10"/>
          </p:nvPr>
        </p:nvSpPr>
        <p:spPr/>
        <p:txBody>
          <a:bodyPr/>
          <a:lstStyle/>
          <a:p>
            <a:pPr>
              <a:defRPr/>
            </a:pPr>
            <a:fld id="{6C2468B8-2F45-4DC7-93AA-AB8371927731}" type="slidenum">
              <a:rPr lang="en-US" smtClean="0"/>
              <a:pPr>
                <a:defRPr/>
              </a:pPr>
              <a:t>22</a:t>
            </a:fld>
            <a:endParaRPr lang="en-US"/>
          </a:p>
        </p:txBody>
      </p:sp>
    </p:spTree>
    <p:extLst>
      <p:ext uri="{BB962C8B-B14F-4D97-AF65-F5344CB8AC3E}">
        <p14:creationId xmlns:p14="http://schemas.microsoft.com/office/powerpoint/2010/main" val="113916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1CDB59-9847-4CB0-83F0-A7D794EE9A4F}" type="datetimeFigureOut">
              <a:rPr lang="en-US"/>
              <a:pPr>
                <a:defRPr/>
              </a:pPr>
              <a:t>10/21/2024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F8B48-BF4E-49AE-9E1F-7170C40F465C}" type="slidenum">
              <a:rPr lang="en-US"/>
              <a:pPr>
                <a:defRPr/>
              </a:pPr>
              <a:t>‹#›</a:t>
            </a:fld>
            <a:endParaRPr lang="en-US"/>
          </a:p>
        </p:txBody>
      </p:sp>
    </p:spTree>
    <p:extLst>
      <p:ext uri="{BB962C8B-B14F-4D97-AF65-F5344CB8AC3E}">
        <p14:creationId xmlns:p14="http://schemas.microsoft.com/office/powerpoint/2010/main" val="14374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93B33F-6BFD-4001-B747-0DC3428FE28C}" type="datetimeFigureOut">
              <a:rPr lang="en-US"/>
              <a:pPr>
                <a:defRPr/>
              </a:pPr>
              <a:t>10/21/2024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B2E6C-4FFF-4E1B-AD2B-11442CEE8D7A}" type="slidenum">
              <a:rPr lang="en-US"/>
              <a:pPr>
                <a:defRPr/>
              </a:pPr>
              <a:t>‹#›</a:t>
            </a:fld>
            <a:endParaRPr lang="en-US"/>
          </a:p>
        </p:txBody>
      </p:sp>
    </p:spTree>
    <p:extLst>
      <p:ext uri="{BB962C8B-B14F-4D97-AF65-F5344CB8AC3E}">
        <p14:creationId xmlns:p14="http://schemas.microsoft.com/office/powerpoint/2010/main" val="232802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B6FFEC-4831-46C6-A327-7BAF7D94ADE6}" type="datetimeFigureOut">
              <a:rPr lang="en-US"/>
              <a:pPr>
                <a:defRPr/>
              </a:pPr>
              <a:t>10/21/2024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E7E0-0D14-44D8-9313-41CECFC160D2}" type="slidenum">
              <a:rPr lang="en-US"/>
              <a:pPr>
                <a:defRPr/>
              </a:pPr>
              <a:t>‹#›</a:t>
            </a:fld>
            <a:endParaRPr lang="en-US"/>
          </a:p>
        </p:txBody>
      </p:sp>
    </p:spTree>
    <p:extLst>
      <p:ext uri="{BB962C8B-B14F-4D97-AF65-F5344CB8AC3E}">
        <p14:creationId xmlns:p14="http://schemas.microsoft.com/office/powerpoint/2010/main" val="227685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9F516E0-6A50-4836-B4F5-3524719C157E}" type="datetimeFigureOut">
              <a:rPr lang="en-US"/>
              <a:pPr>
                <a:defRPr/>
              </a:pPr>
              <a:t>10/21/2024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343F-BABC-41F6-9B0C-D812C1D8CDD5}" type="slidenum">
              <a:rPr lang="en-US"/>
              <a:pPr>
                <a:defRPr/>
              </a:pPr>
              <a:t>‹#›</a:t>
            </a:fld>
            <a:endParaRPr lang="en-US"/>
          </a:p>
        </p:txBody>
      </p:sp>
    </p:spTree>
    <p:extLst>
      <p:ext uri="{BB962C8B-B14F-4D97-AF65-F5344CB8AC3E}">
        <p14:creationId xmlns:p14="http://schemas.microsoft.com/office/powerpoint/2010/main" val="48401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29210-9692-4612-B68C-365DB2DCEB60}" type="datetimeFigureOut">
              <a:rPr lang="en-US"/>
              <a:pPr>
                <a:defRPr/>
              </a:pPr>
              <a:t>10/21/2024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94632-D59F-418A-A674-10C96B10F321}" type="slidenum">
              <a:rPr lang="en-US"/>
              <a:pPr>
                <a:defRPr/>
              </a:pPr>
              <a:t>‹#›</a:t>
            </a:fld>
            <a:endParaRPr lang="en-US"/>
          </a:p>
        </p:txBody>
      </p:sp>
    </p:spTree>
    <p:extLst>
      <p:ext uri="{BB962C8B-B14F-4D97-AF65-F5344CB8AC3E}">
        <p14:creationId xmlns:p14="http://schemas.microsoft.com/office/powerpoint/2010/main" val="22533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4F28997-0822-40EB-BD32-4D63A7ECDE75}" type="datetimeFigureOut">
              <a:rPr lang="en-US"/>
              <a:pPr>
                <a:defRPr/>
              </a:pPr>
              <a:t>10/21/2024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66A0E-5411-46C2-B90D-692530250472}" type="slidenum">
              <a:rPr lang="en-US"/>
              <a:pPr>
                <a:defRPr/>
              </a:pPr>
              <a:t>‹#›</a:t>
            </a:fld>
            <a:endParaRPr lang="en-US"/>
          </a:p>
        </p:txBody>
      </p:sp>
    </p:spTree>
    <p:extLst>
      <p:ext uri="{BB962C8B-B14F-4D97-AF65-F5344CB8AC3E}">
        <p14:creationId xmlns:p14="http://schemas.microsoft.com/office/powerpoint/2010/main" val="320872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D355DC6-C35C-4D7B-945F-1FFE93FDF03C}" type="datetimeFigureOut">
              <a:rPr lang="en-US"/>
              <a:pPr>
                <a:defRPr/>
              </a:pPr>
              <a:t>10/21/2024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D92B30-C64E-44CD-9B62-28AA39DB002A}" type="slidenum">
              <a:rPr lang="en-US"/>
              <a:pPr>
                <a:defRPr/>
              </a:pPr>
              <a:t>‹#›</a:t>
            </a:fld>
            <a:endParaRPr lang="en-US"/>
          </a:p>
        </p:txBody>
      </p:sp>
    </p:spTree>
    <p:extLst>
      <p:ext uri="{BB962C8B-B14F-4D97-AF65-F5344CB8AC3E}">
        <p14:creationId xmlns:p14="http://schemas.microsoft.com/office/powerpoint/2010/main" val="19914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8005BE7-A753-49C8-8F67-2864F2426999}" type="datetimeFigureOut">
              <a:rPr lang="en-US"/>
              <a:pPr>
                <a:defRPr/>
              </a:pPr>
              <a:t>10/21/2024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6BE5C1-B568-4119-8891-941DF9CD864D}" type="slidenum">
              <a:rPr lang="en-US"/>
              <a:pPr>
                <a:defRPr/>
              </a:pPr>
              <a:t>‹#›</a:t>
            </a:fld>
            <a:endParaRPr lang="en-US"/>
          </a:p>
        </p:txBody>
      </p:sp>
    </p:spTree>
    <p:extLst>
      <p:ext uri="{BB962C8B-B14F-4D97-AF65-F5344CB8AC3E}">
        <p14:creationId xmlns:p14="http://schemas.microsoft.com/office/powerpoint/2010/main" val="10432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8B695D-2A2C-4639-A181-438653FF3B45}" type="datetimeFigureOut">
              <a:rPr lang="en-US"/>
              <a:pPr>
                <a:defRPr/>
              </a:pPr>
              <a:t>10/21/2024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32D524-F789-4380-A657-4CB0BC42EB4D}" type="slidenum">
              <a:rPr lang="en-US"/>
              <a:pPr>
                <a:defRPr/>
              </a:pPr>
              <a:t>‹#›</a:t>
            </a:fld>
            <a:endParaRPr lang="en-US"/>
          </a:p>
        </p:txBody>
      </p:sp>
    </p:spTree>
    <p:extLst>
      <p:ext uri="{BB962C8B-B14F-4D97-AF65-F5344CB8AC3E}">
        <p14:creationId xmlns:p14="http://schemas.microsoft.com/office/powerpoint/2010/main" val="203319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CA1EB5-3BBD-4BFE-B3FA-132A5A21529B}" type="datetimeFigureOut">
              <a:rPr lang="en-US"/>
              <a:pPr>
                <a:defRPr/>
              </a:pPr>
              <a:t>10/21/2024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BF5C7D-ADCC-4C79-98CF-A8133849A689}" type="slidenum">
              <a:rPr lang="en-US"/>
              <a:pPr>
                <a:defRPr/>
              </a:pPr>
              <a:t>‹#›</a:t>
            </a:fld>
            <a:endParaRPr lang="en-US"/>
          </a:p>
        </p:txBody>
      </p:sp>
    </p:spTree>
    <p:extLst>
      <p:ext uri="{BB962C8B-B14F-4D97-AF65-F5344CB8AC3E}">
        <p14:creationId xmlns:p14="http://schemas.microsoft.com/office/powerpoint/2010/main" val="96411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CB394C-40CA-49C5-92BA-47991F4D25CF}" type="datetimeFigureOut">
              <a:rPr lang="en-US"/>
              <a:pPr>
                <a:defRPr/>
              </a:pPr>
              <a:t>10/21/2024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21A59F-F3EF-4649-A68C-8619606AB4AB}" type="slidenum">
              <a:rPr lang="en-US"/>
              <a:pPr>
                <a:defRPr/>
              </a:pPr>
              <a:t>‹#›</a:t>
            </a:fld>
            <a:endParaRPr lang="en-US"/>
          </a:p>
        </p:txBody>
      </p:sp>
    </p:spTree>
    <p:extLst>
      <p:ext uri="{BB962C8B-B14F-4D97-AF65-F5344CB8AC3E}">
        <p14:creationId xmlns:p14="http://schemas.microsoft.com/office/powerpoint/2010/main" val="208569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265AF-F096-4C65-BDFD-F4EDA2A4BE8F}" type="datetimeFigureOut">
              <a:rPr lang="en-US"/>
              <a:pPr>
                <a:defRPr/>
              </a:pPr>
              <a:t>10/21/2024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120C53-826E-4EE9-BE67-E92EA16E1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tinyurl.com/441deep2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pytorch.org/vision/stable/models.html" TargetMode="External"/><Relationship Id="rId1" Type="http://schemas.openxmlformats.org/officeDocument/2006/relationships/slideLayout" Target="../slideLayouts/slideLayout2.xml"/><Relationship Id="rId5" Type="http://schemas.openxmlformats.org/officeDocument/2006/relationships/hyperlink" Target="https://jimmy-shen.medium.com/pytorch-freeze-part-of-the-layers-4554105e03a6" TargetMode="Externa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olab.research.google.com/drive/1x47sniwTl18bZeQEjY9JjHzPnnk7Bo72?usp=sharin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hyperlink" Target="https://arxiv.org/abs/2010.11029"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hyperlink" Target="http://arxiv.org/pdf/1311.2524.pdf" TargetMode="External"/><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hyperlink" Target="https://arxiv.org/abs/1504.08083"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hyperlink" Target="https://arxiv.org/pdf/1506.01497.pdf" TargetMode="Externa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hyperlink" Target="https://arxiv.org/pdf/1703.06870.pdf" TargetMode="Externa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hyperlink" Target="https://nchlis.github.io/2019_10_30/page.html"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arxiv.org/abs/1311.2901"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arxiv.org/abs/1311.2901" TargetMode="Externa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arxiv.org/abs/1311.2901" TargetMode="External"/><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arxiv.org/abs/1311.2901" TargetMode="External"/><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arxiv.org/abs/1311.2901" TargetMode="External"/><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arxiv.org/pdf/1501.02876v2.pdf"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edium.com/dejunhuang/learning-day-23-data-augmentation-in-pytorch-e375e19100c3"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pytorch.org/vision/main/transforms.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myrtle.ai/learn/how-to-train-your-resnet/" TargetMode="External"/><Relationship Id="rId2" Type="http://schemas.openxmlformats.org/officeDocument/2006/relationships/hyperlink" Target="https://karpathy.github.io/2019/04/25/recip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345DDD-8324-900B-8799-D5C4C562106E}"/>
              </a:ext>
            </a:extLst>
          </p:cNvPr>
          <p:cNvSpPr>
            <a:spLocks noGrp="1"/>
          </p:cNvSpPr>
          <p:nvPr>
            <p:ph type="ctrTitle"/>
          </p:nvPr>
        </p:nvSpPr>
        <p:spPr>
          <a:xfrm>
            <a:off x="7464614" y="1783959"/>
            <a:ext cx="4087306" cy="2889114"/>
          </a:xfrm>
        </p:spPr>
        <p:txBody>
          <a:bodyPr anchor="b">
            <a:normAutofit fontScale="90000"/>
          </a:bodyPr>
          <a:lstStyle/>
          <a:p>
            <a:pPr algn="l"/>
            <a:r>
              <a:rPr lang="en-US" sz="5400" dirty="0"/>
              <a:t>Deep Learning Optimization and Computer Vision</a:t>
            </a:r>
          </a:p>
        </p:txBody>
      </p:sp>
      <p:sp>
        <p:nvSpPr>
          <p:cNvPr id="7" name="Subtitle 6">
            <a:extLst>
              <a:ext uri="{FF2B5EF4-FFF2-40B4-BE49-F238E27FC236}">
                <a16:creationId xmlns:a16="http://schemas.microsoft.com/office/drawing/2014/main" id="{AA543550-73A7-C84B-01CD-F58047D20465}"/>
              </a:ext>
            </a:extLst>
          </p:cNvPr>
          <p:cNvSpPr>
            <a:spLocks noGrp="1"/>
          </p:cNvSpPr>
          <p:nvPr>
            <p:ph type="subTitle" idx="1"/>
          </p:nvPr>
        </p:nvSpPr>
        <p:spPr>
          <a:xfrm>
            <a:off x="7464612" y="4750893"/>
            <a:ext cx="4087305" cy="1147863"/>
          </a:xfrm>
        </p:spPr>
        <p:txBody>
          <a:bodyPr anchor="t">
            <a:normAutofit/>
          </a:bodyPr>
          <a:lstStyle/>
          <a:p>
            <a:pPr algn="l"/>
            <a:r>
              <a:rPr lang="en-US" sz="2000" dirty="0"/>
              <a:t>Applied Machine Learning</a:t>
            </a:r>
            <a:br>
              <a:rPr lang="en-US" sz="2000" dirty="0"/>
            </a:br>
            <a:r>
              <a:rPr lang="en-US" sz="2000" dirty="0"/>
              <a:t>Derek Hoiem</a:t>
            </a:r>
          </a:p>
        </p:txBody>
      </p:sp>
      <p:sp>
        <p:nvSpPr>
          <p:cNvPr id="23" name="Freeform: Shape 2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plastic&#10;&#10;Description automatically generated">
            <a:extLst>
              <a:ext uri="{FF2B5EF4-FFF2-40B4-BE49-F238E27FC236}">
                <a16:creationId xmlns:a16="http://schemas.microsoft.com/office/drawing/2014/main" id="{DA7FE0BE-98B9-A98A-1B8A-B52DBDD985A4}"/>
              </a:ext>
            </a:extLst>
          </p:cNvPr>
          <p:cNvPicPr>
            <a:picLocks noChangeAspect="1"/>
          </p:cNvPicPr>
          <p:nvPr/>
        </p:nvPicPr>
        <p:blipFill rotWithShape="1">
          <a:blip r:embed="rId3">
            <a:extLst>
              <a:ext uri="{28A0092B-C50C-407E-A947-70E740481C1C}">
                <a14:useLocalDpi xmlns:a14="http://schemas.microsoft.com/office/drawing/2010/main" val="0"/>
              </a:ext>
            </a:extLst>
          </a:blip>
          <a:srcRect r="-1" b="242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10" name="TextBox 9">
            <a:extLst>
              <a:ext uri="{FF2B5EF4-FFF2-40B4-BE49-F238E27FC236}">
                <a16:creationId xmlns:a16="http://schemas.microsoft.com/office/drawing/2014/main" id="{7505388E-9844-B90B-A930-CB2EA1FE2DD7}"/>
              </a:ext>
            </a:extLst>
          </p:cNvPr>
          <p:cNvSpPr txBox="1"/>
          <p:nvPr/>
        </p:nvSpPr>
        <p:spPr>
          <a:xfrm>
            <a:off x="5422418" y="6550213"/>
            <a:ext cx="673582" cy="307777"/>
          </a:xfrm>
          <a:prstGeom prst="rect">
            <a:avLst/>
          </a:prstGeom>
          <a:noFill/>
        </p:spPr>
        <p:txBody>
          <a:bodyPr wrap="none" rtlCol="0">
            <a:spAutoFit/>
          </a:bodyPr>
          <a:lstStyle/>
          <a:p>
            <a:pPr>
              <a:spcAft>
                <a:spcPts val="600"/>
              </a:spcAft>
            </a:pPr>
            <a:r>
              <a:rPr lang="en-US" sz="1400" dirty="0">
                <a:solidFill>
                  <a:schemeClr val="tx1">
                    <a:lumMod val="85000"/>
                  </a:schemeClr>
                </a:solidFill>
              </a:rPr>
              <a:t>Dall-E</a:t>
            </a:r>
          </a:p>
        </p:txBody>
      </p:sp>
    </p:spTree>
    <p:extLst>
      <p:ext uri="{BB962C8B-B14F-4D97-AF65-F5344CB8AC3E}">
        <p14:creationId xmlns:p14="http://schemas.microsoft.com/office/powerpoint/2010/main" val="237029942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8B9AD-B07D-A3AB-806A-B5483B57FD6A}"/>
              </a:ext>
            </a:extLst>
          </p:cNvPr>
          <p:cNvSpPr>
            <a:spLocks noGrp="1"/>
          </p:cNvSpPr>
          <p:nvPr>
            <p:ph type="title"/>
          </p:nvPr>
        </p:nvSpPr>
        <p:spPr/>
        <p:txBody>
          <a:bodyPr/>
          <a:lstStyle/>
          <a:p>
            <a:r>
              <a:rPr lang="en-US" dirty="0"/>
              <a:t>Questions to check knowledge</a:t>
            </a:r>
          </a:p>
        </p:txBody>
      </p:sp>
      <p:sp>
        <p:nvSpPr>
          <p:cNvPr id="3" name="Content Placeholder 2">
            <a:extLst>
              <a:ext uri="{FF2B5EF4-FFF2-40B4-BE49-F238E27FC236}">
                <a16:creationId xmlns:a16="http://schemas.microsoft.com/office/drawing/2014/main" id="{267D4E5A-9D7E-BF6F-8FAC-9C2F76A86247}"/>
              </a:ext>
            </a:extLst>
          </p:cNvPr>
          <p:cNvSpPr>
            <a:spLocks noGrp="1"/>
          </p:cNvSpPr>
          <p:nvPr>
            <p:ph idx="1"/>
          </p:nvPr>
        </p:nvSpPr>
        <p:spPr/>
        <p:txBody>
          <a:bodyPr>
            <a:normAutofit/>
          </a:bodyPr>
          <a:lstStyle/>
          <a:p>
            <a:pPr marL="0" indent="0">
              <a:buNone/>
            </a:pPr>
            <a:endParaRPr lang="en-US" dirty="0"/>
          </a:p>
          <a:p>
            <a:pPr marL="0" indent="0">
              <a:buNone/>
            </a:pPr>
            <a:r>
              <a:rPr lang="en-US" dirty="0">
                <a:hlinkClick r:id="rId2"/>
              </a:rPr>
              <a:t>https://tinyurl.com/441deep24</a:t>
            </a:r>
            <a:r>
              <a:rPr lang="en-US" dirty="0"/>
              <a:t> </a:t>
            </a:r>
          </a:p>
        </p:txBody>
      </p:sp>
    </p:spTree>
    <p:extLst>
      <p:ext uri="{BB962C8B-B14F-4D97-AF65-F5344CB8AC3E}">
        <p14:creationId xmlns:p14="http://schemas.microsoft.com/office/powerpoint/2010/main" val="894049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E6001-9A84-F03E-D981-88F054FCA6E2}"/>
              </a:ext>
            </a:extLst>
          </p:cNvPr>
          <p:cNvSpPr>
            <a:spLocks noGrp="1"/>
          </p:cNvSpPr>
          <p:nvPr>
            <p:ph type="title"/>
          </p:nvPr>
        </p:nvSpPr>
        <p:spPr/>
        <p:txBody>
          <a:bodyPr/>
          <a:lstStyle/>
          <a:p>
            <a:r>
              <a:rPr lang="en-US" dirty="0"/>
              <a:t>Adapting Networks to New Tasks</a:t>
            </a:r>
          </a:p>
        </p:txBody>
      </p:sp>
      <p:sp>
        <p:nvSpPr>
          <p:cNvPr id="3" name="Content Placeholder 2">
            <a:extLst>
              <a:ext uri="{FF2B5EF4-FFF2-40B4-BE49-F238E27FC236}">
                <a16:creationId xmlns:a16="http://schemas.microsoft.com/office/drawing/2014/main" id="{11F2D05A-5CB8-899E-E2DB-83FC18E5809C}"/>
              </a:ext>
            </a:extLst>
          </p:cNvPr>
          <p:cNvSpPr>
            <a:spLocks noGrp="1"/>
          </p:cNvSpPr>
          <p:nvPr>
            <p:ph idx="1"/>
          </p:nvPr>
        </p:nvSpPr>
        <p:spPr/>
        <p:txBody>
          <a:bodyPr/>
          <a:lstStyle/>
          <a:p>
            <a:endParaRPr lang="en-US" dirty="0"/>
          </a:p>
          <a:p>
            <a:r>
              <a:rPr lang="en-US" dirty="0"/>
              <a:t>Training a deep network from scratch requires a lot of data and a lot of compute</a:t>
            </a:r>
          </a:p>
          <a:p>
            <a:endParaRPr lang="en-US" dirty="0"/>
          </a:p>
          <a:p>
            <a:r>
              <a:rPr lang="en-US" b="1" dirty="0"/>
              <a:t>Critical concept</a:t>
            </a:r>
            <a:r>
              <a:rPr lang="en-US" dirty="0"/>
              <a:t>: We can start with a “pre-trained” network and adapt it to a new task</a:t>
            </a:r>
          </a:p>
          <a:p>
            <a:pPr lvl="1"/>
            <a:r>
              <a:rPr lang="en-US" dirty="0"/>
              <a:t>Linear probe</a:t>
            </a:r>
          </a:p>
          <a:p>
            <a:pPr lvl="1"/>
            <a:r>
              <a:rPr lang="en-US" dirty="0"/>
              <a:t>Fine-tuning</a:t>
            </a:r>
          </a:p>
        </p:txBody>
      </p:sp>
    </p:spTree>
    <p:extLst>
      <p:ext uri="{BB962C8B-B14F-4D97-AF65-F5344CB8AC3E}">
        <p14:creationId xmlns:p14="http://schemas.microsoft.com/office/powerpoint/2010/main" val="2944818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23AA-12F9-FB47-0FC3-B2358973DF2D}"/>
              </a:ext>
            </a:extLst>
          </p:cNvPr>
          <p:cNvSpPr>
            <a:spLocks noGrp="1"/>
          </p:cNvSpPr>
          <p:nvPr>
            <p:ph type="title"/>
          </p:nvPr>
        </p:nvSpPr>
        <p:spPr/>
        <p:txBody>
          <a:bodyPr/>
          <a:lstStyle/>
          <a:p>
            <a:r>
              <a:rPr lang="en-US" dirty="0"/>
              <a:t>Adapting Networks to New Tasks</a:t>
            </a:r>
          </a:p>
        </p:txBody>
      </p:sp>
      <p:sp>
        <p:nvSpPr>
          <p:cNvPr id="3" name="Content Placeholder 2">
            <a:extLst>
              <a:ext uri="{FF2B5EF4-FFF2-40B4-BE49-F238E27FC236}">
                <a16:creationId xmlns:a16="http://schemas.microsoft.com/office/drawing/2014/main" id="{FD15247A-C8F3-295B-47D0-09A7316C28EF}"/>
              </a:ext>
            </a:extLst>
          </p:cNvPr>
          <p:cNvSpPr>
            <a:spLocks noGrp="1"/>
          </p:cNvSpPr>
          <p:nvPr>
            <p:ph idx="1"/>
          </p:nvPr>
        </p:nvSpPr>
        <p:spPr>
          <a:xfrm>
            <a:off x="609600" y="990600"/>
            <a:ext cx="10972800" cy="1856913"/>
          </a:xfrm>
        </p:spPr>
        <p:txBody>
          <a:bodyPr>
            <a:normAutofit fontScale="92500" lnSpcReduction="20000"/>
          </a:bodyPr>
          <a:lstStyle/>
          <a:p>
            <a:r>
              <a:rPr lang="en-US" dirty="0"/>
              <a:t>Suppose we’ve trained ImageNet model</a:t>
            </a:r>
          </a:p>
          <a:p>
            <a:r>
              <a:rPr lang="en-US" dirty="0"/>
              <a:t>But we want to do something else, e.g. classify flowers or dog breeds</a:t>
            </a:r>
          </a:p>
          <a:p>
            <a:r>
              <a:rPr lang="en-US" dirty="0"/>
              <a:t>We don’t have a huge dataset for that task</a:t>
            </a:r>
          </a:p>
        </p:txBody>
      </p:sp>
      <p:sp>
        <p:nvSpPr>
          <p:cNvPr id="13" name="Rectangle 12">
            <a:extLst>
              <a:ext uri="{FF2B5EF4-FFF2-40B4-BE49-F238E27FC236}">
                <a16:creationId xmlns:a16="http://schemas.microsoft.com/office/drawing/2014/main" id="{7B0377B5-5222-6A5E-3727-02ABE671DFDC}"/>
              </a:ext>
            </a:extLst>
          </p:cNvPr>
          <p:cNvSpPr/>
          <p:nvPr/>
        </p:nvSpPr>
        <p:spPr>
          <a:xfrm>
            <a:off x="4004219" y="3859550"/>
            <a:ext cx="2496207" cy="143459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Encoder</a:t>
            </a:r>
          </a:p>
        </p:txBody>
      </p:sp>
      <p:sp>
        <p:nvSpPr>
          <p:cNvPr id="14" name="Rectangle 13">
            <a:extLst>
              <a:ext uri="{FF2B5EF4-FFF2-40B4-BE49-F238E27FC236}">
                <a16:creationId xmlns:a16="http://schemas.microsoft.com/office/drawing/2014/main" id="{2C22F1DA-24D7-BB20-2A99-19F308B202CA}"/>
              </a:ext>
            </a:extLst>
          </p:cNvPr>
          <p:cNvSpPr/>
          <p:nvPr/>
        </p:nvSpPr>
        <p:spPr>
          <a:xfrm>
            <a:off x="7015288" y="3877646"/>
            <a:ext cx="1143000" cy="143459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Decoder</a:t>
            </a:r>
          </a:p>
        </p:txBody>
      </p:sp>
      <p:sp>
        <p:nvSpPr>
          <p:cNvPr id="15" name="TextBox 14">
            <a:extLst>
              <a:ext uri="{FF2B5EF4-FFF2-40B4-BE49-F238E27FC236}">
                <a16:creationId xmlns:a16="http://schemas.microsoft.com/office/drawing/2014/main" id="{3941C7B9-9089-EE21-71FD-8045E7BA9756}"/>
              </a:ext>
            </a:extLst>
          </p:cNvPr>
          <p:cNvSpPr txBox="1"/>
          <p:nvPr/>
        </p:nvSpPr>
        <p:spPr>
          <a:xfrm>
            <a:off x="2714201" y="4299451"/>
            <a:ext cx="825867" cy="646331"/>
          </a:xfrm>
          <a:prstGeom prst="rect">
            <a:avLst/>
          </a:prstGeom>
          <a:noFill/>
        </p:spPr>
        <p:txBody>
          <a:bodyPr wrap="none" rtlCol="0">
            <a:spAutoFit/>
          </a:bodyPr>
          <a:lstStyle/>
          <a:p>
            <a:r>
              <a:rPr lang="en-US" dirty="0"/>
              <a:t>Input </a:t>
            </a:r>
          </a:p>
          <a:p>
            <a:r>
              <a:rPr lang="en-US" dirty="0"/>
              <a:t>Image</a:t>
            </a:r>
          </a:p>
        </p:txBody>
      </p:sp>
      <p:sp>
        <p:nvSpPr>
          <p:cNvPr id="16" name="Arrow: Right 15">
            <a:extLst>
              <a:ext uri="{FF2B5EF4-FFF2-40B4-BE49-F238E27FC236}">
                <a16:creationId xmlns:a16="http://schemas.microsoft.com/office/drawing/2014/main" id="{1382D123-2A19-568F-1218-69A0643BD88E}"/>
              </a:ext>
            </a:extLst>
          </p:cNvPr>
          <p:cNvSpPr/>
          <p:nvPr/>
        </p:nvSpPr>
        <p:spPr>
          <a:xfrm>
            <a:off x="3576854" y="4526363"/>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976596CF-ACF6-4901-4121-57B785CC2BEB}"/>
              </a:ext>
            </a:extLst>
          </p:cNvPr>
          <p:cNvSpPr/>
          <p:nvPr/>
        </p:nvSpPr>
        <p:spPr>
          <a:xfrm>
            <a:off x="6573998" y="4526363"/>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A171A62-5949-3176-7E37-1D9F3C0A7471}"/>
              </a:ext>
            </a:extLst>
          </p:cNvPr>
          <p:cNvSpPr txBox="1"/>
          <p:nvPr/>
        </p:nvSpPr>
        <p:spPr>
          <a:xfrm>
            <a:off x="3411186" y="5400365"/>
            <a:ext cx="2393731" cy="923330"/>
          </a:xfrm>
          <a:prstGeom prst="rect">
            <a:avLst/>
          </a:prstGeom>
          <a:noFill/>
        </p:spPr>
        <p:txBody>
          <a:bodyPr wrap="square" rtlCol="0">
            <a:spAutoFit/>
          </a:bodyPr>
          <a:lstStyle/>
          <a:p>
            <a:r>
              <a:rPr lang="en-US" dirty="0"/>
              <a:t>E.g. weights of convolutional layers, trained on ImageNet</a:t>
            </a:r>
          </a:p>
        </p:txBody>
      </p:sp>
      <p:sp>
        <p:nvSpPr>
          <p:cNvPr id="19" name="TextBox 18">
            <a:extLst>
              <a:ext uri="{FF2B5EF4-FFF2-40B4-BE49-F238E27FC236}">
                <a16:creationId xmlns:a16="http://schemas.microsoft.com/office/drawing/2014/main" id="{084E2555-FC1C-7599-A988-F275A1402561}"/>
              </a:ext>
            </a:extLst>
          </p:cNvPr>
          <p:cNvSpPr txBox="1"/>
          <p:nvPr/>
        </p:nvSpPr>
        <p:spPr>
          <a:xfrm>
            <a:off x="5943600" y="5556032"/>
            <a:ext cx="2393731" cy="646331"/>
          </a:xfrm>
          <a:prstGeom prst="rect">
            <a:avLst/>
          </a:prstGeom>
          <a:noFill/>
        </p:spPr>
        <p:txBody>
          <a:bodyPr wrap="square" rtlCol="0">
            <a:spAutoFit/>
          </a:bodyPr>
          <a:lstStyle/>
          <a:p>
            <a:r>
              <a:rPr lang="en-US" dirty="0"/>
              <a:t>E.g. final 1000 class linear layer weights</a:t>
            </a:r>
          </a:p>
        </p:txBody>
      </p:sp>
      <p:sp>
        <p:nvSpPr>
          <p:cNvPr id="20" name="TextBox 19">
            <a:extLst>
              <a:ext uri="{FF2B5EF4-FFF2-40B4-BE49-F238E27FC236}">
                <a16:creationId xmlns:a16="http://schemas.microsoft.com/office/drawing/2014/main" id="{5C5C0885-09CF-5825-5BA3-412AE1603E6A}"/>
              </a:ext>
            </a:extLst>
          </p:cNvPr>
          <p:cNvSpPr txBox="1"/>
          <p:nvPr/>
        </p:nvSpPr>
        <p:spPr>
          <a:xfrm>
            <a:off x="8601194" y="4321575"/>
            <a:ext cx="2095445" cy="646331"/>
          </a:xfrm>
          <a:prstGeom prst="rect">
            <a:avLst/>
          </a:prstGeom>
          <a:noFill/>
        </p:spPr>
        <p:txBody>
          <a:bodyPr wrap="none" rtlCol="0">
            <a:spAutoFit/>
          </a:bodyPr>
          <a:lstStyle/>
          <a:p>
            <a:r>
              <a:rPr lang="en-US" dirty="0"/>
              <a:t>Output 1000 Class</a:t>
            </a:r>
          </a:p>
          <a:p>
            <a:r>
              <a:rPr lang="en-US" dirty="0"/>
              <a:t>Logits</a:t>
            </a:r>
          </a:p>
        </p:txBody>
      </p:sp>
      <p:sp>
        <p:nvSpPr>
          <p:cNvPr id="21" name="Arrow: Right 20">
            <a:extLst>
              <a:ext uri="{FF2B5EF4-FFF2-40B4-BE49-F238E27FC236}">
                <a16:creationId xmlns:a16="http://schemas.microsoft.com/office/drawing/2014/main" id="{4E6939D4-8997-A31A-19A4-D3CA660BF767}"/>
              </a:ext>
            </a:extLst>
          </p:cNvPr>
          <p:cNvSpPr/>
          <p:nvPr/>
        </p:nvSpPr>
        <p:spPr>
          <a:xfrm>
            <a:off x="8220194" y="4572386"/>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01FE7C-8545-BD1F-0EA8-169A1F85082E}"/>
              </a:ext>
            </a:extLst>
          </p:cNvPr>
          <p:cNvSpPr txBox="1"/>
          <p:nvPr/>
        </p:nvSpPr>
        <p:spPr>
          <a:xfrm>
            <a:off x="4875725" y="3228630"/>
            <a:ext cx="2711063" cy="369332"/>
          </a:xfrm>
          <a:prstGeom prst="rect">
            <a:avLst/>
          </a:prstGeom>
          <a:noFill/>
        </p:spPr>
        <p:txBody>
          <a:bodyPr wrap="none" rtlCol="0">
            <a:spAutoFit/>
          </a:bodyPr>
          <a:lstStyle/>
          <a:p>
            <a:r>
              <a:rPr lang="en-US" dirty="0"/>
              <a:t>ImageNet Trained Model</a:t>
            </a:r>
          </a:p>
        </p:txBody>
      </p:sp>
      <p:sp>
        <p:nvSpPr>
          <p:cNvPr id="5" name="Left Brace 4">
            <a:extLst>
              <a:ext uri="{FF2B5EF4-FFF2-40B4-BE49-F238E27FC236}">
                <a16:creationId xmlns:a16="http://schemas.microsoft.com/office/drawing/2014/main" id="{D564A209-CBF7-1302-B6F2-B21B6651D18D}"/>
              </a:ext>
            </a:extLst>
          </p:cNvPr>
          <p:cNvSpPr/>
          <p:nvPr/>
        </p:nvSpPr>
        <p:spPr>
          <a:xfrm rot="5400000">
            <a:off x="5971861" y="1906724"/>
            <a:ext cx="248277" cy="3560428"/>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39139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23AA-12F9-FB47-0FC3-B2358973DF2D}"/>
              </a:ext>
            </a:extLst>
          </p:cNvPr>
          <p:cNvSpPr>
            <a:spLocks noGrp="1"/>
          </p:cNvSpPr>
          <p:nvPr>
            <p:ph type="title"/>
          </p:nvPr>
        </p:nvSpPr>
        <p:spPr>
          <a:xfrm>
            <a:off x="609600" y="0"/>
            <a:ext cx="11201400" cy="914400"/>
          </a:xfrm>
        </p:spPr>
        <p:txBody>
          <a:bodyPr>
            <a:normAutofit/>
          </a:bodyPr>
          <a:lstStyle/>
          <a:p>
            <a:r>
              <a:rPr lang="en-US" dirty="0"/>
              <a:t>Linear probe, a.k.a. Feature extraction</a:t>
            </a:r>
          </a:p>
        </p:txBody>
      </p:sp>
      <p:sp>
        <p:nvSpPr>
          <p:cNvPr id="6" name="Arrow: Down 5">
            <a:extLst>
              <a:ext uri="{FF2B5EF4-FFF2-40B4-BE49-F238E27FC236}">
                <a16:creationId xmlns:a16="http://schemas.microsoft.com/office/drawing/2014/main" id="{AD06D630-FF3B-A7C0-B0FE-18F60D86C211}"/>
              </a:ext>
            </a:extLst>
          </p:cNvPr>
          <p:cNvSpPr/>
          <p:nvPr/>
        </p:nvSpPr>
        <p:spPr>
          <a:xfrm>
            <a:off x="5115164" y="2930681"/>
            <a:ext cx="536029" cy="1399599"/>
          </a:xfrm>
          <a:prstGeom prst="down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A14292-B30F-8D26-CD53-92AB7D1C8F0A}"/>
              </a:ext>
            </a:extLst>
          </p:cNvPr>
          <p:cNvSpPr/>
          <p:nvPr/>
        </p:nvSpPr>
        <p:spPr>
          <a:xfrm>
            <a:off x="2932531" y="5150103"/>
            <a:ext cx="2496207" cy="143459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Encoder</a:t>
            </a:r>
          </a:p>
          <a:p>
            <a:pPr algn="ctr"/>
            <a:r>
              <a:rPr lang="en-US" dirty="0">
                <a:solidFill>
                  <a:sysClr val="windowText" lastClr="000000"/>
                </a:solidFill>
              </a:rPr>
              <a:t>(Frozen)</a:t>
            </a:r>
          </a:p>
        </p:txBody>
      </p:sp>
      <p:sp>
        <p:nvSpPr>
          <p:cNvPr id="8" name="Rectangle 7">
            <a:extLst>
              <a:ext uri="{FF2B5EF4-FFF2-40B4-BE49-F238E27FC236}">
                <a16:creationId xmlns:a16="http://schemas.microsoft.com/office/drawing/2014/main" id="{A5AFFFEF-51D7-C351-38DE-3D5FA202570F}"/>
              </a:ext>
            </a:extLst>
          </p:cNvPr>
          <p:cNvSpPr/>
          <p:nvPr/>
        </p:nvSpPr>
        <p:spPr>
          <a:xfrm>
            <a:off x="5943600" y="5168199"/>
            <a:ext cx="1143000" cy="1434594"/>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Decoder</a:t>
            </a:r>
          </a:p>
          <a:p>
            <a:pPr algn="ctr"/>
            <a:r>
              <a:rPr lang="en-US" dirty="0">
                <a:solidFill>
                  <a:sysClr val="windowText" lastClr="000000"/>
                </a:solidFill>
              </a:rPr>
              <a:t>(Tuned)</a:t>
            </a:r>
          </a:p>
        </p:txBody>
      </p:sp>
      <p:sp>
        <p:nvSpPr>
          <p:cNvPr id="9" name="TextBox 8">
            <a:extLst>
              <a:ext uri="{FF2B5EF4-FFF2-40B4-BE49-F238E27FC236}">
                <a16:creationId xmlns:a16="http://schemas.microsoft.com/office/drawing/2014/main" id="{832EE657-2CFA-7FEB-5B25-A971A16AD642}"/>
              </a:ext>
            </a:extLst>
          </p:cNvPr>
          <p:cNvSpPr txBox="1"/>
          <p:nvPr/>
        </p:nvSpPr>
        <p:spPr>
          <a:xfrm>
            <a:off x="1642513" y="5590004"/>
            <a:ext cx="825867" cy="646331"/>
          </a:xfrm>
          <a:prstGeom prst="rect">
            <a:avLst/>
          </a:prstGeom>
          <a:noFill/>
        </p:spPr>
        <p:txBody>
          <a:bodyPr wrap="none" rtlCol="0">
            <a:spAutoFit/>
          </a:bodyPr>
          <a:lstStyle/>
          <a:p>
            <a:r>
              <a:rPr lang="en-US" dirty="0"/>
              <a:t>Input </a:t>
            </a:r>
          </a:p>
          <a:p>
            <a:r>
              <a:rPr lang="en-US" dirty="0"/>
              <a:t>Image</a:t>
            </a:r>
          </a:p>
        </p:txBody>
      </p:sp>
      <p:sp>
        <p:nvSpPr>
          <p:cNvPr id="10" name="Arrow: Right 9">
            <a:extLst>
              <a:ext uri="{FF2B5EF4-FFF2-40B4-BE49-F238E27FC236}">
                <a16:creationId xmlns:a16="http://schemas.microsoft.com/office/drawing/2014/main" id="{65DDEA30-5116-638A-71E1-79358A980445}"/>
              </a:ext>
            </a:extLst>
          </p:cNvPr>
          <p:cNvSpPr/>
          <p:nvPr/>
        </p:nvSpPr>
        <p:spPr>
          <a:xfrm>
            <a:off x="2505166" y="5816916"/>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0EC4E342-7773-B01A-D456-DC24D737EE0E}"/>
              </a:ext>
            </a:extLst>
          </p:cNvPr>
          <p:cNvSpPr/>
          <p:nvPr/>
        </p:nvSpPr>
        <p:spPr>
          <a:xfrm>
            <a:off x="5502310" y="5816916"/>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ED73D58-9533-C572-D08F-291234FDEEAB}"/>
              </a:ext>
            </a:extLst>
          </p:cNvPr>
          <p:cNvSpPr txBox="1"/>
          <p:nvPr/>
        </p:nvSpPr>
        <p:spPr>
          <a:xfrm>
            <a:off x="7529506" y="5612128"/>
            <a:ext cx="2095445" cy="646331"/>
          </a:xfrm>
          <a:prstGeom prst="rect">
            <a:avLst/>
          </a:prstGeom>
          <a:noFill/>
        </p:spPr>
        <p:txBody>
          <a:bodyPr wrap="square" rtlCol="0">
            <a:spAutoFit/>
          </a:bodyPr>
          <a:lstStyle/>
          <a:p>
            <a:r>
              <a:rPr lang="en-US" dirty="0"/>
              <a:t>Output N</a:t>
            </a:r>
            <a:r>
              <a:rPr lang="en-US" baseline="-25000" dirty="0"/>
              <a:t>c</a:t>
            </a:r>
            <a:r>
              <a:rPr lang="en-US" dirty="0"/>
              <a:t> Class</a:t>
            </a:r>
          </a:p>
          <a:p>
            <a:r>
              <a:rPr lang="en-US" dirty="0"/>
              <a:t>Logits</a:t>
            </a:r>
          </a:p>
        </p:txBody>
      </p:sp>
      <p:sp>
        <p:nvSpPr>
          <p:cNvPr id="22" name="Arrow: Right 21">
            <a:extLst>
              <a:ext uri="{FF2B5EF4-FFF2-40B4-BE49-F238E27FC236}">
                <a16:creationId xmlns:a16="http://schemas.microsoft.com/office/drawing/2014/main" id="{637DADC5-1683-8C2D-8AE0-8EAB1DA8070C}"/>
              </a:ext>
            </a:extLst>
          </p:cNvPr>
          <p:cNvSpPr/>
          <p:nvPr/>
        </p:nvSpPr>
        <p:spPr>
          <a:xfrm>
            <a:off x="7148506" y="5862939"/>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7F56C72-8D2E-FDF0-2715-8F0377A2A330}"/>
              </a:ext>
            </a:extLst>
          </p:cNvPr>
          <p:cNvSpPr txBox="1"/>
          <p:nvPr/>
        </p:nvSpPr>
        <p:spPr>
          <a:xfrm>
            <a:off x="2689154" y="4451180"/>
            <a:ext cx="2941896" cy="369332"/>
          </a:xfrm>
          <a:prstGeom prst="rect">
            <a:avLst/>
          </a:prstGeom>
          <a:noFill/>
        </p:spPr>
        <p:txBody>
          <a:bodyPr wrap="none" rtlCol="0">
            <a:spAutoFit/>
          </a:bodyPr>
          <a:lstStyle/>
          <a:p>
            <a:r>
              <a:rPr lang="en-US" dirty="0"/>
              <a:t>ImageNet Trained Encoder</a:t>
            </a:r>
          </a:p>
        </p:txBody>
      </p:sp>
      <p:sp>
        <p:nvSpPr>
          <p:cNvPr id="24" name="Left Brace 23">
            <a:extLst>
              <a:ext uri="{FF2B5EF4-FFF2-40B4-BE49-F238E27FC236}">
                <a16:creationId xmlns:a16="http://schemas.microsoft.com/office/drawing/2014/main" id="{3843BFDD-660B-8505-457E-244F0ACC43C6}"/>
              </a:ext>
            </a:extLst>
          </p:cNvPr>
          <p:cNvSpPr/>
          <p:nvPr/>
        </p:nvSpPr>
        <p:spPr>
          <a:xfrm rot="5400000">
            <a:off x="4067413" y="3762615"/>
            <a:ext cx="185378" cy="234779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2E236987-550A-DE43-547A-8C3E4CEA2435}"/>
              </a:ext>
            </a:extLst>
          </p:cNvPr>
          <p:cNvSpPr txBox="1"/>
          <p:nvPr/>
        </p:nvSpPr>
        <p:spPr>
          <a:xfrm>
            <a:off x="5799506" y="4744594"/>
            <a:ext cx="2116990" cy="369332"/>
          </a:xfrm>
          <a:prstGeom prst="rect">
            <a:avLst/>
          </a:prstGeom>
          <a:noFill/>
        </p:spPr>
        <p:txBody>
          <a:bodyPr wrap="none" rtlCol="0">
            <a:spAutoFit/>
          </a:bodyPr>
          <a:lstStyle/>
          <a:p>
            <a:r>
              <a:rPr lang="en-US" dirty="0"/>
              <a:t>New Task Decoder</a:t>
            </a:r>
          </a:p>
        </p:txBody>
      </p:sp>
      <p:sp>
        <p:nvSpPr>
          <p:cNvPr id="26" name="TextBox 25">
            <a:extLst>
              <a:ext uri="{FF2B5EF4-FFF2-40B4-BE49-F238E27FC236}">
                <a16:creationId xmlns:a16="http://schemas.microsoft.com/office/drawing/2014/main" id="{A253E4FB-C7DB-C32E-62CE-377CA97FD7BE}"/>
              </a:ext>
            </a:extLst>
          </p:cNvPr>
          <p:cNvSpPr txBox="1"/>
          <p:nvPr/>
        </p:nvSpPr>
        <p:spPr>
          <a:xfrm>
            <a:off x="5799328" y="3033955"/>
            <a:ext cx="5783072" cy="1231106"/>
          </a:xfrm>
          <a:prstGeom prst="rect">
            <a:avLst/>
          </a:prstGeom>
          <a:noFill/>
        </p:spPr>
        <p:txBody>
          <a:bodyPr wrap="square" rtlCol="0">
            <a:spAutoFit/>
          </a:bodyPr>
          <a:lstStyle/>
          <a:p>
            <a:r>
              <a:rPr lang="en-US" sz="1600" dirty="0"/>
              <a:t>Keep original encoder weights. Replace decoder linear layer and train its weights on new task without changing encoder.</a:t>
            </a:r>
          </a:p>
          <a:p>
            <a:endParaRPr lang="en-US" sz="1000" dirty="0"/>
          </a:p>
          <a:p>
            <a:r>
              <a:rPr lang="en-US" sz="1600" dirty="0"/>
              <a:t>Equivalently, extract features from encoder and train linear model on those features</a:t>
            </a:r>
          </a:p>
        </p:txBody>
      </p:sp>
      <p:sp>
        <p:nvSpPr>
          <p:cNvPr id="39" name="TextBox 38">
            <a:extLst>
              <a:ext uri="{FF2B5EF4-FFF2-40B4-BE49-F238E27FC236}">
                <a16:creationId xmlns:a16="http://schemas.microsoft.com/office/drawing/2014/main" id="{672974CB-CB78-FAC6-03F5-26433DAFC852}"/>
              </a:ext>
            </a:extLst>
          </p:cNvPr>
          <p:cNvSpPr txBox="1"/>
          <p:nvPr/>
        </p:nvSpPr>
        <p:spPr>
          <a:xfrm>
            <a:off x="569829" y="1962145"/>
            <a:ext cx="1523999" cy="646331"/>
          </a:xfrm>
          <a:prstGeom prst="rect">
            <a:avLst/>
          </a:prstGeom>
          <a:noFill/>
        </p:spPr>
        <p:txBody>
          <a:bodyPr wrap="square" rtlCol="0">
            <a:spAutoFit/>
          </a:bodyPr>
          <a:lstStyle/>
          <a:p>
            <a:r>
              <a:rPr lang="en-US" b="1" dirty="0"/>
              <a:t>Pre-trained Model</a:t>
            </a:r>
          </a:p>
        </p:txBody>
      </p:sp>
      <p:sp>
        <p:nvSpPr>
          <p:cNvPr id="40" name="TextBox 39">
            <a:extLst>
              <a:ext uri="{FF2B5EF4-FFF2-40B4-BE49-F238E27FC236}">
                <a16:creationId xmlns:a16="http://schemas.microsoft.com/office/drawing/2014/main" id="{2482BEF7-3471-470E-3B54-C0D06EE29F93}"/>
              </a:ext>
            </a:extLst>
          </p:cNvPr>
          <p:cNvSpPr txBox="1"/>
          <p:nvPr/>
        </p:nvSpPr>
        <p:spPr>
          <a:xfrm>
            <a:off x="420245" y="5493750"/>
            <a:ext cx="1418210" cy="646331"/>
          </a:xfrm>
          <a:prstGeom prst="rect">
            <a:avLst/>
          </a:prstGeom>
          <a:noFill/>
        </p:spPr>
        <p:txBody>
          <a:bodyPr wrap="square" rtlCol="0">
            <a:spAutoFit/>
          </a:bodyPr>
          <a:lstStyle/>
          <a:p>
            <a:r>
              <a:rPr lang="en-US" b="1" dirty="0"/>
              <a:t>Target Model</a:t>
            </a:r>
          </a:p>
        </p:txBody>
      </p:sp>
      <p:pic>
        <p:nvPicPr>
          <p:cNvPr id="42" name="Picture 41">
            <a:extLst>
              <a:ext uri="{FF2B5EF4-FFF2-40B4-BE49-F238E27FC236}">
                <a16:creationId xmlns:a16="http://schemas.microsoft.com/office/drawing/2014/main" id="{2C1A5719-6935-9FB6-8845-AA0905804B15}"/>
              </a:ext>
            </a:extLst>
          </p:cNvPr>
          <p:cNvPicPr>
            <a:picLocks noChangeAspect="1"/>
          </p:cNvPicPr>
          <p:nvPr/>
        </p:nvPicPr>
        <p:blipFill>
          <a:blip r:embed="rId2"/>
          <a:stretch>
            <a:fillRect/>
          </a:stretch>
        </p:blipFill>
        <p:spPr>
          <a:xfrm>
            <a:off x="3070941" y="892491"/>
            <a:ext cx="4862737" cy="1939218"/>
          </a:xfrm>
          <a:prstGeom prst="rect">
            <a:avLst/>
          </a:prstGeom>
        </p:spPr>
      </p:pic>
    </p:spTree>
    <p:extLst>
      <p:ext uri="{BB962C8B-B14F-4D97-AF65-F5344CB8AC3E}">
        <p14:creationId xmlns:p14="http://schemas.microsoft.com/office/powerpoint/2010/main" val="3399931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DA784-FC5B-167F-9F5D-8308AC648DE9}"/>
              </a:ext>
            </a:extLst>
          </p:cNvPr>
          <p:cNvSpPr>
            <a:spLocks noGrp="1"/>
          </p:cNvSpPr>
          <p:nvPr>
            <p:ph type="title"/>
          </p:nvPr>
        </p:nvSpPr>
        <p:spPr/>
        <p:txBody>
          <a:bodyPr/>
          <a:lstStyle/>
          <a:p>
            <a:r>
              <a:rPr lang="en-US" dirty="0"/>
              <a:t>How to apply linear probe</a:t>
            </a:r>
          </a:p>
        </p:txBody>
      </p:sp>
      <p:sp>
        <p:nvSpPr>
          <p:cNvPr id="3" name="Content Placeholder 2">
            <a:extLst>
              <a:ext uri="{FF2B5EF4-FFF2-40B4-BE49-F238E27FC236}">
                <a16:creationId xmlns:a16="http://schemas.microsoft.com/office/drawing/2014/main" id="{63747C22-6102-D148-AEC5-1A4739AE5358}"/>
              </a:ext>
            </a:extLst>
          </p:cNvPr>
          <p:cNvSpPr>
            <a:spLocks noGrp="1"/>
          </p:cNvSpPr>
          <p:nvPr>
            <p:ph idx="1"/>
          </p:nvPr>
        </p:nvSpPr>
        <p:spPr>
          <a:xfrm>
            <a:off x="609600" y="990601"/>
            <a:ext cx="4800600" cy="3837362"/>
          </a:xfrm>
        </p:spPr>
        <p:txBody>
          <a:bodyPr>
            <a:normAutofit fontScale="70000" lnSpcReduction="20000"/>
          </a:bodyPr>
          <a:lstStyle/>
          <a:p>
            <a:pPr marL="0" indent="0">
              <a:buNone/>
            </a:pPr>
            <a:r>
              <a:rPr lang="en-US" b="1" dirty="0"/>
              <a:t>Pre-compute features method</a:t>
            </a:r>
          </a:p>
          <a:p>
            <a:pPr marL="514350" indent="-514350">
              <a:buFont typeface="+mj-lt"/>
              <a:buAutoNum type="arabicPeriod"/>
            </a:pPr>
            <a:r>
              <a:rPr lang="en-US" dirty="0"/>
              <a:t>Load pretrained model (many available)</a:t>
            </a:r>
          </a:p>
          <a:p>
            <a:pPr marL="400050" lvl="1" indent="0">
              <a:buNone/>
            </a:pPr>
            <a:r>
              <a:rPr lang="en-US" dirty="0">
                <a:hlinkClick r:id="rId2"/>
              </a:rPr>
              <a:t>https://pytorch.org/vision/stable/models.html</a:t>
            </a:r>
            <a:r>
              <a:rPr lang="en-US" dirty="0"/>
              <a:t> </a:t>
            </a:r>
          </a:p>
          <a:p>
            <a:pPr marL="514350" indent="-514350">
              <a:buFont typeface="+mj-lt"/>
              <a:buAutoNum type="arabicPeriod"/>
            </a:pPr>
            <a:r>
              <a:rPr lang="en-US" dirty="0"/>
              <a:t>Remove prediction final layer</a:t>
            </a:r>
          </a:p>
          <a:p>
            <a:pPr marL="514350" indent="-514350">
              <a:buFont typeface="+mj-lt"/>
              <a:buAutoNum type="arabicPeriod"/>
            </a:pPr>
            <a:r>
              <a:rPr lang="en-US" dirty="0"/>
              <a:t>Apply model to each image to get features; save them with labels</a:t>
            </a:r>
          </a:p>
          <a:p>
            <a:pPr marL="514350" indent="-514350">
              <a:buFont typeface="+mj-lt"/>
              <a:buAutoNum type="arabicPeriod"/>
            </a:pPr>
            <a:r>
              <a:rPr lang="en-US" dirty="0"/>
              <a:t>Train new linear model (e.g. logistic regression or SVM) on the features</a:t>
            </a:r>
          </a:p>
        </p:txBody>
      </p:sp>
      <p:pic>
        <p:nvPicPr>
          <p:cNvPr id="5" name="Picture 4">
            <a:extLst>
              <a:ext uri="{FF2B5EF4-FFF2-40B4-BE49-F238E27FC236}">
                <a16:creationId xmlns:a16="http://schemas.microsoft.com/office/drawing/2014/main" id="{19BC4E2B-CB69-735D-B87A-370489157773}"/>
              </a:ext>
            </a:extLst>
          </p:cNvPr>
          <p:cNvPicPr>
            <a:picLocks noChangeAspect="1"/>
          </p:cNvPicPr>
          <p:nvPr/>
        </p:nvPicPr>
        <p:blipFill rotWithShape="1">
          <a:blip r:embed="rId3"/>
          <a:srcRect r="12404"/>
          <a:stretch/>
        </p:blipFill>
        <p:spPr>
          <a:xfrm>
            <a:off x="304800" y="4648200"/>
            <a:ext cx="5791200" cy="1991003"/>
          </a:xfrm>
          <a:prstGeom prst="rect">
            <a:avLst/>
          </a:prstGeom>
        </p:spPr>
      </p:pic>
      <p:sp>
        <p:nvSpPr>
          <p:cNvPr id="7" name="Content Placeholder 2">
            <a:extLst>
              <a:ext uri="{FF2B5EF4-FFF2-40B4-BE49-F238E27FC236}">
                <a16:creationId xmlns:a16="http://schemas.microsoft.com/office/drawing/2014/main" id="{8BBFEDD0-2B39-6116-32B7-07D86CDFA6AD}"/>
              </a:ext>
            </a:extLst>
          </p:cNvPr>
          <p:cNvSpPr txBox="1">
            <a:spLocks/>
          </p:cNvSpPr>
          <p:nvPr/>
        </p:nvSpPr>
        <p:spPr bwMode="auto">
          <a:xfrm>
            <a:off x="6705600" y="990600"/>
            <a:ext cx="4419600" cy="403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Freeze encoder method</a:t>
            </a:r>
          </a:p>
          <a:p>
            <a:pPr marL="514350" indent="-514350">
              <a:buFont typeface="+mj-lt"/>
              <a:buAutoNum type="arabicPeriod"/>
            </a:pPr>
            <a:r>
              <a:rPr lang="en-US" dirty="0"/>
              <a:t>Load pretrained model (many available)</a:t>
            </a:r>
          </a:p>
          <a:p>
            <a:pPr marL="400050" lvl="1" indent="0">
              <a:buFont typeface="Arial" charset="0"/>
              <a:buNone/>
            </a:pPr>
            <a:r>
              <a:rPr lang="en-US" dirty="0">
                <a:hlinkClick r:id="rId2"/>
              </a:rPr>
              <a:t>https://pytorch.org/vision/stable/models.html</a:t>
            </a:r>
            <a:r>
              <a:rPr lang="en-US" dirty="0"/>
              <a:t> </a:t>
            </a:r>
          </a:p>
          <a:p>
            <a:pPr marL="514350" indent="-514350">
              <a:buFont typeface="+mj-lt"/>
              <a:buAutoNum type="arabicPeriod"/>
            </a:pPr>
            <a:r>
              <a:rPr lang="en-US" dirty="0"/>
              <a:t>Set network to not update weights</a:t>
            </a:r>
          </a:p>
          <a:p>
            <a:pPr marL="514350" indent="-514350">
              <a:buFont typeface="+mj-lt"/>
              <a:buAutoNum type="arabicPeriod"/>
            </a:pPr>
            <a:r>
              <a:rPr lang="en-US" dirty="0"/>
              <a:t>Replace last layer</a:t>
            </a:r>
          </a:p>
          <a:p>
            <a:pPr marL="514350" indent="-514350">
              <a:buFont typeface="+mj-lt"/>
              <a:buAutoNum type="arabicPeriod"/>
            </a:pPr>
            <a:r>
              <a:rPr lang="en-US" dirty="0"/>
              <a:t>Retrain network with new dataset</a:t>
            </a:r>
          </a:p>
          <a:p>
            <a:pPr marL="0" indent="0">
              <a:buNone/>
            </a:pPr>
            <a:r>
              <a:rPr lang="en-US" dirty="0"/>
              <a:t>- Slower than method on left but does not require storing features, and can apply data augmentation</a:t>
            </a:r>
          </a:p>
        </p:txBody>
      </p:sp>
      <p:pic>
        <p:nvPicPr>
          <p:cNvPr id="11" name="Picture 10">
            <a:extLst>
              <a:ext uri="{FF2B5EF4-FFF2-40B4-BE49-F238E27FC236}">
                <a16:creationId xmlns:a16="http://schemas.microsoft.com/office/drawing/2014/main" id="{95DB4376-2BAB-9196-12D4-CF505B112873}"/>
              </a:ext>
            </a:extLst>
          </p:cNvPr>
          <p:cNvPicPr>
            <a:picLocks noChangeAspect="1"/>
          </p:cNvPicPr>
          <p:nvPr/>
        </p:nvPicPr>
        <p:blipFill>
          <a:blip r:embed="rId4"/>
          <a:stretch>
            <a:fillRect/>
          </a:stretch>
        </p:blipFill>
        <p:spPr>
          <a:xfrm>
            <a:off x="6444641" y="5134938"/>
            <a:ext cx="5562600" cy="1353730"/>
          </a:xfrm>
          <a:prstGeom prst="rect">
            <a:avLst/>
          </a:prstGeom>
        </p:spPr>
      </p:pic>
      <p:sp>
        <p:nvSpPr>
          <p:cNvPr id="12" name="TextBox 11">
            <a:extLst>
              <a:ext uri="{FF2B5EF4-FFF2-40B4-BE49-F238E27FC236}">
                <a16:creationId xmlns:a16="http://schemas.microsoft.com/office/drawing/2014/main" id="{CD4E790B-F221-C865-BD38-4F9C49A90351}"/>
              </a:ext>
            </a:extLst>
          </p:cNvPr>
          <p:cNvSpPr txBox="1"/>
          <p:nvPr/>
        </p:nvSpPr>
        <p:spPr>
          <a:xfrm>
            <a:off x="6477000" y="6488668"/>
            <a:ext cx="915635" cy="369332"/>
          </a:xfrm>
          <a:prstGeom prst="rect">
            <a:avLst/>
          </a:prstGeom>
          <a:noFill/>
        </p:spPr>
        <p:txBody>
          <a:bodyPr wrap="none" rtlCol="0">
            <a:spAutoFit/>
          </a:bodyPr>
          <a:lstStyle/>
          <a:p>
            <a:r>
              <a:rPr lang="en-US" dirty="0">
                <a:solidFill>
                  <a:schemeClr val="tx1">
                    <a:lumMod val="50000"/>
                    <a:lumOff val="50000"/>
                  </a:schemeClr>
                </a:solidFill>
                <a:hlinkClick r:id="rId5">
                  <a:extLst>
                    <a:ext uri="{A12FA001-AC4F-418D-AE19-62706E023703}">
                      <ahyp:hlinkClr xmlns:ahyp="http://schemas.microsoft.com/office/drawing/2018/hyperlinkcolor" val="tx"/>
                    </a:ext>
                  </a:extLst>
                </a:hlinkClick>
              </a:rPr>
              <a:t>Source</a:t>
            </a:r>
            <a:endParaRPr lang="en-US" dirty="0">
              <a:solidFill>
                <a:schemeClr val="tx1">
                  <a:lumMod val="50000"/>
                  <a:lumOff val="50000"/>
                </a:schemeClr>
              </a:solidFill>
            </a:endParaRPr>
          </a:p>
        </p:txBody>
      </p:sp>
    </p:spTree>
    <p:extLst>
      <p:ext uri="{BB962C8B-B14F-4D97-AF65-F5344CB8AC3E}">
        <p14:creationId xmlns:p14="http://schemas.microsoft.com/office/powerpoint/2010/main" val="3951114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1658600" cy="914400"/>
          </a:xfrm>
        </p:spPr>
        <p:txBody>
          <a:bodyPr>
            <a:noAutofit/>
          </a:bodyPr>
          <a:lstStyle/>
          <a:p>
            <a:r>
              <a:rPr lang="en-US" sz="3200" dirty="0"/>
              <a:t>Pre-trained networks can provide very good features, as shown in “CNN Features off-the-shelf: an Astounding Baseline for Recognition”</a:t>
            </a:r>
          </a:p>
        </p:txBody>
      </p:sp>
      <p:pic>
        <p:nvPicPr>
          <p:cNvPr id="4" name="Picture 3"/>
          <p:cNvPicPr>
            <a:picLocks noChangeAspect="1"/>
          </p:cNvPicPr>
          <p:nvPr/>
        </p:nvPicPr>
        <p:blipFill>
          <a:blip r:embed="rId2"/>
          <a:stretch>
            <a:fillRect/>
          </a:stretch>
        </p:blipFill>
        <p:spPr>
          <a:xfrm>
            <a:off x="2331614" y="1447800"/>
            <a:ext cx="7879187" cy="4800600"/>
          </a:xfrm>
          <a:prstGeom prst="rect">
            <a:avLst/>
          </a:prstGeom>
        </p:spPr>
      </p:pic>
      <p:sp>
        <p:nvSpPr>
          <p:cNvPr id="5" name="TextBox 4"/>
          <p:cNvSpPr txBox="1"/>
          <p:nvPr/>
        </p:nvSpPr>
        <p:spPr>
          <a:xfrm>
            <a:off x="7638648" y="6488668"/>
            <a:ext cx="2993127" cy="369332"/>
          </a:xfrm>
          <a:prstGeom prst="rect">
            <a:avLst/>
          </a:prstGeom>
          <a:noFill/>
        </p:spPr>
        <p:txBody>
          <a:bodyPr wrap="none" rtlCol="0">
            <a:spAutoFit/>
          </a:bodyPr>
          <a:lstStyle/>
          <a:p>
            <a:r>
              <a:rPr lang="en-US" dirty="0" err="1"/>
              <a:t>Razavian</a:t>
            </a:r>
            <a:r>
              <a:rPr lang="en-US" dirty="0"/>
              <a:t> et al. CVPR 2014</a:t>
            </a:r>
          </a:p>
        </p:txBody>
      </p:sp>
    </p:spTree>
    <p:extLst>
      <p:ext uri="{BB962C8B-B14F-4D97-AF65-F5344CB8AC3E}">
        <p14:creationId xmlns:p14="http://schemas.microsoft.com/office/powerpoint/2010/main" val="3333925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23AA-12F9-FB47-0FC3-B2358973DF2D}"/>
              </a:ext>
            </a:extLst>
          </p:cNvPr>
          <p:cNvSpPr>
            <a:spLocks noGrp="1"/>
          </p:cNvSpPr>
          <p:nvPr>
            <p:ph type="title"/>
          </p:nvPr>
        </p:nvSpPr>
        <p:spPr/>
        <p:txBody>
          <a:bodyPr>
            <a:normAutofit/>
          </a:bodyPr>
          <a:lstStyle/>
          <a:p>
            <a:r>
              <a:rPr lang="en-US" dirty="0"/>
              <a:t>Fine-tuning</a:t>
            </a:r>
          </a:p>
        </p:txBody>
      </p:sp>
      <p:sp>
        <p:nvSpPr>
          <p:cNvPr id="6" name="Arrow: Down 5">
            <a:extLst>
              <a:ext uri="{FF2B5EF4-FFF2-40B4-BE49-F238E27FC236}">
                <a16:creationId xmlns:a16="http://schemas.microsoft.com/office/drawing/2014/main" id="{AD06D630-FF3B-A7C0-B0FE-18F60D86C211}"/>
              </a:ext>
            </a:extLst>
          </p:cNvPr>
          <p:cNvSpPr/>
          <p:nvPr/>
        </p:nvSpPr>
        <p:spPr>
          <a:xfrm>
            <a:off x="4986457" y="2891300"/>
            <a:ext cx="536029" cy="1442120"/>
          </a:xfrm>
          <a:prstGeom prst="down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A14292-B30F-8D26-CD53-92AB7D1C8F0A}"/>
              </a:ext>
            </a:extLst>
          </p:cNvPr>
          <p:cNvSpPr/>
          <p:nvPr/>
        </p:nvSpPr>
        <p:spPr>
          <a:xfrm>
            <a:off x="2932531" y="5150103"/>
            <a:ext cx="2496207" cy="1434594"/>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Encoder</a:t>
            </a:r>
          </a:p>
          <a:p>
            <a:pPr algn="ctr"/>
            <a:r>
              <a:rPr lang="en-US" dirty="0">
                <a:solidFill>
                  <a:sysClr val="windowText" lastClr="000000"/>
                </a:solidFill>
              </a:rPr>
              <a:t>(Fine-tuned)</a:t>
            </a:r>
          </a:p>
        </p:txBody>
      </p:sp>
      <p:sp>
        <p:nvSpPr>
          <p:cNvPr id="8" name="Rectangle 7">
            <a:extLst>
              <a:ext uri="{FF2B5EF4-FFF2-40B4-BE49-F238E27FC236}">
                <a16:creationId xmlns:a16="http://schemas.microsoft.com/office/drawing/2014/main" id="{A5AFFFEF-51D7-C351-38DE-3D5FA202570F}"/>
              </a:ext>
            </a:extLst>
          </p:cNvPr>
          <p:cNvSpPr/>
          <p:nvPr/>
        </p:nvSpPr>
        <p:spPr>
          <a:xfrm>
            <a:off x="5943600" y="5168199"/>
            <a:ext cx="1143000" cy="1434594"/>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Decoder</a:t>
            </a:r>
          </a:p>
          <a:p>
            <a:pPr algn="ctr"/>
            <a:r>
              <a:rPr lang="en-US" dirty="0">
                <a:solidFill>
                  <a:sysClr val="windowText" lastClr="000000"/>
                </a:solidFill>
              </a:rPr>
              <a:t>(Tuned)</a:t>
            </a:r>
          </a:p>
        </p:txBody>
      </p:sp>
      <p:sp>
        <p:nvSpPr>
          <p:cNvPr id="9" name="TextBox 8">
            <a:extLst>
              <a:ext uri="{FF2B5EF4-FFF2-40B4-BE49-F238E27FC236}">
                <a16:creationId xmlns:a16="http://schemas.microsoft.com/office/drawing/2014/main" id="{832EE657-2CFA-7FEB-5B25-A971A16AD642}"/>
              </a:ext>
            </a:extLst>
          </p:cNvPr>
          <p:cNvSpPr txBox="1"/>
          <p:nvPr/>
        </p:nvSpPr>
        <p:spPr>
          <a:xfrm>
            <a:off x="1642513" y="5590004"/>
            <a:ext cx="825867" cy="646331"/>
          </a:xfrm>
          <a:prstGeom prst="rect">
            <a:avLst/>
          </a:prstGeom>
          <a:noFill/>
        </p:spPr>
        <p:txBody>
          <a:bodyPr wrap="none" rtlCol="0">
            <a:spAutoFit/>
          </a:bodyPr>
          <a:lstStyle/>
          <a:p>
            <a:r>
              <a:rPr lang="en-US" dirty="0"/>
              <a:t>Input </a:t>
            </a:r>
          </a:p>
          <a:p>
            <a:r>
              <a:rPr lang="en-US" dirty="0"/>
              <a:t>Image</a:t>
            </a:r>
          </a:p>
        </p:txBody>
      </p:sp>
      <p:sp>
        <p:nvSpPr>
          <p:cNvPr id="10" name="Arrow: Right 9">
            <a:extLst>
              <a:ext uri="{FF2B5EF4-FFF2-40B4-BE49-F238E27FC236}">
                <a16:creationId xmlns:a16="http://schemas.microsoft.com/office/drawing/2014/main" id="{65DDEA30-5116-638A-71E1-79358A980445}"/>
              </a:ext>
            </a:extLst>
          </p:cNvPr>
          <p:cNvSpPr/>
          <p:nvPr/>
        </p:nvSpPr>
        <p:spPr>
          <a:xfrm>
            <a:off x="2505166" y="5816916"/>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0EC4E342-7773-B01A-D456-DC24D737EE0E}"/>
              </a:ext>
            </a:extLst>
          </p:cNvPr>
          <p:cNvSpPr/>
          <p:nvPr/>
        </p:nvSpPr>
        <p:spPr>
          <a:xfrm>
            <a:off x="5502310" y="5816916"/>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ED73D58-9533-C572-D08F-291234FDEEAB}"/>
              </a:ext>
            </a:extLst>
          </p:cNvPr>
          <p:cNvSpPr txBox="1"/>
          <p:nvPr/>
        </p:nvSpPr>
        <p:spPr>
          <a:xfrm>
            <a:off x="7529506" y="5612128"/>
            <a:ext cx="2095445" cy="646331"/>
          </a:xfrm>
          <a:prstGeom prst="rect">
            <a:avLst/>
          </a:prstGeom>
          <a:noFill/>
        </p:spPr>
        <p:txBody>
          <a:bodyPr wrap="square" rtlCol="0">
            <a:spAutoFit/>
          </a:bodyPr>
          <a:lstStyle/>
          <a:p>
            <a:r>
              <a:rPr lang="en-US" dirty="0"/>
              <a:t>Output N</a:t>
            </a:r>
            <a:r>
              <a:rPr lang="en-US" baseline="-25000" dirty="0"/>
              <a:t>c</a:t>
            </a:r>
            <a:r>
              <a:rPr lang="en-US" dirty="0"/>
              <a:t> Class</a:t>
            </a:r>
          </a:p>
          <a:p>
            <a:r>
              <a:rPr lang="en-US" dirty="0"/>
              <a:t>Logits</a:t>
            </a:r>
          </a:p>
        </p:txBody>
      </p:sp>
      <p:sp>
        <p:nvSpPr>
          <p:cNvPr id="22" name="Arrow: Right 21">
            <a:extLst>
              <a:ext uri="{FF2B5EF4-FFF2-40B4-BE49-F238E27FC236}">
                <a16:creationId xmlns:a16="http://schemas.microsoft.com/office/drawing/2014/main" id="{637DADC5-1683-8C2D-8AE0-8EAB1DA8070C}"/>
              </a:ext>
            </a:extLst>
          </p:cNvPr>
          <p:cNvSpPr/>
          <p:nvPr/>
        </p:nvSpPr>
        <p:spPr>
          <a:xfrm>
            <a:off x="7148506" y="5862939"/>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7F56C72-8D2E-FDF0-2715-8F0377A2A330}"/>
              </a:ext>
            </a:extLst>
          </p:cNvPr>
          <p:cNvSpPr txBox="1"/>
          <p:nvPr/>
        </p:nvSpPr>
        <p:spPr>
          <a:xfrm>
            <a:off x="3108019" y="4454320"/>
            <a:ext cx="2104166" cy="369332"/>
          </a:xfrm>
          <a:prstGeom prst="rect">
            <a:avLst/>
          </a:prstGeom>
          <a:noFill/>
        </p:spPr>
        <p:txBody>
          <a:bodyPr wrap="none" rtlCol="0">
            <a:spAutoFit/>
          </a:bodyPr>
          <a:lstStyle/>
          <a:p>
            <a:r>
              <a:rPr lang="en-US" dirty="0"/>
              <a:t>New Task Encoder</a:t>
            </a:r>
          </a:p>
        </p:txBody>
      </p:sp>
      <p:sp>
        <p:nvSpPr>
          <p:cNvPr id="24" name="Left Brace 23">
            <a:extLst>
              <a:ext uri="{FF2B5EF4-FFF2-40B4-BE49-F238E27FC236}">
                <a16:creationId xmlns:a16="http://schemas.microsoft.com/office/drawing/2014/main" id="{3843BFDD-660B-8505-457E-244F0ACC43C6}"/>
              </a:ext>
            </a:extLst>
          </p:cNvPr>
          <p:cNvSpPr/>
          <p:nvPr/>
        </p:nvSpPr>
        <p:spPr>
          <a:xfrm rot="5400000">
            <a:off x="4067413" y="3762615"/>
            <a:ext cx="185378" cy="234779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2E236987-550A-DE43-547A-8C3E4CEA2435}"/>
              </a:ext>
            </a:extLst>
          </p:cNvPr>
          <p:cNvSpPr txBox="1"/>
          <p:nvPr/>
        </p:nvSpPr>
        <p:spPr>
          <a:xfrm>
            <a:off x="5799506" y="4744594"/>
            <a:ext cx="2116990" cy="369332"/>
          </a:xfrm>
          <a:prstGeom prst="rect">
            <a:avLst/>
          </a:prstGeom>
          <a:noFill/>
        </p:spPr>
        <p:txBody>
          <a:bodyPr wrap="none" rtlCol="0">
            <a:spAutoFit/>
          </a:bodyPr>
          <a:lstStyle/>
          <a:p>
            <a:r>
              <a:rPr lang="en-US" dirty="0"/>
              <a:t>New Task Decoder</a:t>
            </a:r>
          </a:p>
        </p:txBody>
      </p:sp>
      <p:sp>
        <p:nvSpPr>
          <p:cNvPr id="26" name="TextBox 25">
            <a:extLst>
              <a:ext uri="{FF2B5EF4-FFF2-40B4-BE49-F238E27FC236}">
                <a16:creationId xmlns:a16="http://schemas.microsoft.com/office/drawing/2014/main" id="{A253E4FB-C7DB-C32E-62CE-377CA97FD7BE}"/>
              </a:ext>
            </a:extLst>
          </p:cNvPr>
          <p:cNvSpPr txBox="1"/>
          <p:nvPr/>
        </p:nvSpPr>
        <p:spPr>
          <a:xfrm>
            <a:off x="5640156" y="3194009"/>
            <a:ext cx="6070930" cy="923330"/>
          </a:xfrm>
          <a:prstGeom prst="rect">
            <a:avLst/>
          </a:prstGeom>
          <a:noFill/>
        </p:spPr>
        <p:txBody>
          <a:bodyPr wrap="square" rtlCol="0">
            <a:spAutoFit/>
          </a:bodyPr>
          <a:lstStyle/>
          <a:p>
            <a:pPr marL="342900" indent="-342900">
              <a:buAutoNum type="arabicPeriod"/>
            </a:pPr>
            <a:r>
              <a:rPr lang="en-US" dirty="0"/>
              <a:t>Initialize with original encoder weights. </a:t>
            </a:r>
          </a:p>
          <a:p>
            <a:pPr marL="342900" indent="-342900">
              <a:buAutoNum type="arabicPeriod"/>
            </a:pPr>
            <a:r>
              <a:rPr lang="en-US" dirty="0"/>
              <a:t>Replace decoder linear layer.</a:t>
            </a:r>
          </a:p>
          <a:p>
            <a:pPr marL="342900" indent="-342900">
              <a:buAutoNum type="arabicPeriod"/>
            </a:pPr>
            <a:r>
              <a:rPr lang="en-US" dirty="0"/>
              <a:t>Use 10x smaller learning rate than normal and train </a:t>
            </a:r>
          </a:p>
        </p:txBody>
      </p:sp>
      <p:sp>
        <p:nvSpPr>
          <p:cNvPr id="39" name="TextBox 38">
            <a:extLst>
              <a:ext uri="{FF2B5EF4-FFF2-40B4-BE49-F238E27FC236}">
                <a16:creationId xmlns:a16="http://schemas.microsoft.com/office/drawing/2014/main" id="{672974CB-CB78-FAC6-03F5-26433DAFC852}"/>
              </a:ext>
            </a:extLst>
          </p:cNvPr>
          <p:cNvSpPr txBox="1"/>
          <p:nvPr/>
        </p:nvSpPr>
        <p:spPr>
          <a:xfrm>
            <a:off x="441122" y="1922764"/>
            <a:ext cx="1523999" cy="646331"/>
          </a:xfrm>
          <a:prstGeom prst="rect">
            <a:avLst/>
          </a:prstGeom>
          <a:noFill/>
        </p:spPr>
        <p:txBody>
          <a:bodyPr wrap="square" rtlCol="0">
            <a:spAutoFit/>
          </a:bodyPr>
          <a:lstStyle/>
          <a:p>
            <a:r>
              <a:rPr lang="en-US" b="1" dirty="0"/>
              <a:t>Pre-trained Model</a:t>
            </a:r>
          </a:p>
        </p:txBody>
      </p:sp>
      <p:sp>
        <p:nvSpPr>
          <p:cNvPr id="40" name="TextBox 39">
            <a:extLst>
              <a:ext uri="{FF2B5EF4-FFF2-40B4-BE49-F238E27FC236}">
                <a16:creationId xmlns:a16="http://schemas.microsoft.com/office/drawing/2014/main" id="{2482BEF7-3471-470E-3B54-C0D06EE29F93}"/>
              </a:ext>
            </a:extLst>
          </p:cNvPr>
          <p:cNvSpPr txBox="1"/>
          <p:nvPr/>
        </p:nvSpPr>
        <p:spPr>
          <a:xfrm>
            <a:off x="420245" y="5493750"/>
            <a:ext cx="1418210" cy="646331"/>
          </a:xfrm>
          <a:prstGeom prst="rect">
            <a:avLst/>
          </a:prstGeom>
          <a:noFill/>
        </p:spPr>
        <p:txBody>
          <a:bodyPr wrap="square" rtlCol="0">
            <a:spAutoFit/>
          </a:bodyPr>
          <a:lstStyle/>
          <a:p>
            <a:r>
              <a:rPr lang="en-US" b="1" dirty="0"/>
              <a:t>Target Model</a:t>
            </a:r>
          </a:p>
        </p:txBody>
      </p:sp>
      <p:pic>
        <p:nvPicPr>
          <p:cNvPr id="28" name="Picture 27">
            <a:extLst>
              <a:ext uri="{FF2B5EF4-FFF2-40B4-BE49-F238E27FC236}">
                <a16:creationId xmlns:a16="http://schemas.microsoft.com/office/drawing/2014/main" id="{1DCF6881-5DAA-2047-9721-1644BBA2D3C6}"/>
              </a:ext>
            </a:extLst>
          </p:cNvPr>
          <p:cNvPicPr>
            <a:picLocks noChangeAspect="1"/>
          </p:cNvPicPr>
          <p:nvPr/>
        </p:nvPicPr>
        <p:blipFill>
          <a:blip r:embed="rId2"/>
          <a:stretch>
            <a:fillRect/>
          </a:stretch>
        </p:blipFill>
        <p:spPr>
          <a:xfrm>
            <a:off x="3070941" y="892491"/>
            <a:ext cx="4862737" cy="1939218"/>
          </a:xfrm>
          <a:prstGeom prst="rect">
            <a:avLst/>
          </a:prstGeom>
        </p:spPr>
      </p:pic>
    </p:spTree>
    <p:extLst>
      <p:ext uri="{BB962C8B-B14F-4D97-AF65-F5344CB8AC3E}">
        <p14:creationId xmlns:p14="http://schemas.microsoft.com/office/powerpoint/2010/main" val="620345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314B-9D27-2D40-6F7E-7A8BC1F89E72}"/>
              </a:ext>
            </a:extLst>
          </p:cNvPr>
          <p:cNvSpPr>
            <a:spLocks noGrp="1"/>
          </p:cNvSpPr>
          <p:nvPr>
            <p:ph type="title"/>
          </p:nvPr>
        </p:nvSpPr>
        <p:spPr/>
        <p:txBody>
          <a:bodyPr/>
          <a:lstStyle/>
          <a:p>
            <a:r>
              <a:rPr lang="en-US" dirty="0"/>
              <a:t>How to apply fine-tuning</a:t>
            </a:r>
          </a:p>
        </p:txBody>
      </p:sp>
      <p:sp>
        <p:nvSpPr>
          <p:cNvPr id="3" name="Content Placeholder 2">
            <a:extLst>
              <a:ext uri="{FF2B5EF4-FFF2-40B4-BE49-F238E27FC236}">
                <a16:creationId xmlns:a16="http://schemas.microsoft.com/office/drawing/2014/main" id="{497EF295-F8B3-AE1E-4678-EC343E0497DC}"/>
              </a:ext>
            </a:extLst>
          </p:cNvPr>
          <p:cNvSpPr>
            <a:spLocks noGrp="1"/>
          </p:cNvSpPr>
          <p:nvPr>
            <p:ph idx="1"/>
          </p:nvPr>
        </p:nvSpPr>
        <p:spPr>
          <a:xfrm>
            <a:off x="609600" y="990601"/>
            <a:ext cx="10972800" cy="3657600"/>
          </a:xfrm>
        </p:spPr>
        <p:txBody>
          <a:bodyPr>
            <a:normAutofit fontScale="85000" lnSpcReduction="20000"/>
          </a:bodyPr>
          <a:lstStyle/>
          <a:p>
            <a:pPr marL="514350" indent="-514350">
              <a:buFont typeface="+mj-lt"/>
              <a:buAutoNum type="arabicPeriod"/>
            </a:pPr>
            <a:r>
              <a:rPr lang="en-US" dirty="0"/>
              <a:t>Load pre-trained model</a:t>
            </a:r>
          </a:p>
          <a:p>
            <a:pPr marL="514350" indent="-514350">
              <a:buFont typeface="+mj-lt"/>
              <a:buAutoNum type="arabicPeriod"/>
            </a:pPr>
            <a:r>
              <a:rPr lang="en-US" dirty="0"/>
              <a:t>Replace last layer</a:t>
            </a:r>
          </a:p>
          <a:p>
            <a:pPr marL="514350" indent="-514350">
              <a:buFont typeface="+mj-lt"/>
              <a:buAutoNum type="arabicPeriod"/>
            </a:pPr>
            <a:r>
              <a:rPr lang="en-US" dirty="0"/>
              <a:t>Set a low learning rate (e.g. </a:t>
            </a:r>
            <a:r>
              <a:rPr lang="en-US" dirty="0" err="1"/>
              <a:t>lr</a:t>
            </a:r>
            <a:r>
              <a:rPr lang="en-US" dirty="0"/>
              <a:t>=e-4) </a:t>
            </a:r>
          </a:p>
          <a:p>
            <a:pPr marL="914400" lvl="1" indent="-514350"/>
            <a:r>
              <a:rPr lang="en-US" dirty="0"/>
              <a:t>Very sensitive to learning rate because you want to improve but not drift too far from the initial model</a:t>
            </a:r>
          </a:p>
          <a:p>
            <a:pPr marL="914400" lvl="1" indent="-514350"/>
            <a:r>
              <a:rPr lang="en-US" dirty="0"/>
              <a:t>Learning rate is often at least 10x lower than from “scratch” training</a:t>
            </a:r>
          </a:p>
          <a:p>
            <a:pPr marL="914400" lvl="1" indent="-514350"/>
            <a:r>
              <a:rPr lang="en-US" dirty="0"/>
              <a:t>Can “warm start” by freezing earlier layers initially and then unfreezing after a few epochs when the linear layer is mostly trained (avoids messing up encoder while classifier is adjusting)</a:t>
            </a:r>
          </a:p>
          <a:p>
            <a:pPr marL="914400" lvl="1" indent="-514350"/>
            <a:r>
              <a:rPr lang="en-US" dirty="0"/>
              <a:t>Can set lower learning rate for earlier layers</a:t>
            </a:r>
          </a:p>
          <a:p>
            <a:pPr marL="914400" lvl="1" indent="-514350"/>
            <a:endParaRPr lang="en-US" dirty="0"/>
          </a:p>
          <a:p>
            <a:pPr marL="514350" indent="-514350">
              <a:buFont typeface="+mj-lt"/>
              <a:buAutoNum type="arabicPeriod"/>
            </a:pPr>
            <a:endParaRPr lang="en-US" dirty="0"/>
          </a:p>
        </p:txBody>
      </p:sp>
      <p:sp>
        <p:nvSpPr>
          <p:cNvPr id="4" name="TextBox 3">
            <a:extLst>
              <a:ext uri="{FF2B5EF4-FFF2-40B4-BE49-F238E27FC236}">
                <a16:creationId xmlns:a16="http://schemas.microsoft.com/office/drawing/2014/main" id="{9044BEC2-85E9-B6E2-1589-554112D44D72}"/>
              </a:ext>
            </a:extLst>
          </p:cNvPr>
          <p:cNvSpPr txBox="1"/>
          <p:nvPr/>
        </p:nvSpPr>
        <p:spPr>
          <a:xfrm>
            <a:off x="18789" y="6478230"/>
            <a:ext cx="6173741" cy="369332"/>
          </a:xfrm>
          <a:prstGeom prst="rect">
            <a:avLst/>
          </a:prstGeom>
          <a:noFill/>
        </p:spPr>
        <p:txBody>
          <a:bodyPr wrap="none" rtlCol="0">
            <a:spAutoFit/>
          </a:bodyPr>
          <a:lstStyle/>
          <a:p>
            <a:r>
              <a:rPr lang="en-US" dirty="0">
                <a:hlinkClick r:id="rId2"/>
              </a:rPr>
              <a:t>Other examples of layer customization </a:t>
            </a:r>
            <a:r>
              <a:rPr lang="en-US" dirty="0"/>
              <a:t>(from ‘23 TA Weijie)</a:t>
            </a:r>
          </a:p>
        </p:txBody>
      </p:sp>
      <p:pic>
        <p:nvPicPr>
          <p:cNvPr id="7" name="Picture 6">
            <a:extLst>
              <a:ext uri="{FF2B5EF4-FFF2-40B4-BE49-F238E27FC236}">
                <a16:creationId xmlns:a16="http://schemas.microsoft.com/office/drawing/2014/main" id="{CA208414-737D-D866-A37F-44F11D3F408E}"/>
              </a:ext>
            </a:extLst>
          </p:cNvPr>
          <p:cNvPicPr>
            <a:picLocks noChangeAspect="1"/>
          </p:cNvPicPr>
          <p:nvPr/>
        </p:nvPicPr>
        <p:blipFill>
          <a:blip r:embed="rId3"/>
          <a:stretch>
            <a:fillRect/>
          </a:stretch>
        </p:blipFill>
        <p:spPr>
          <a:xfrm>
            <a:off x="609600" y="4904705"/>
            <a:ext cx="10125635" cy="1143000"/>
          </a:xfrm>
          <a:prstGeom prst="rect">
            <a:avLst/>
          </a:prstGeom>
        </p:spPr>
      </p:pic>
      <p:sp>
        <p:nvSpPr>
          <p:cNvPr id="8" name="TextBox 7">
            <a:extLst>
              <a:ext uri="{FF2B5EF4-FFF2-40B4-BE49-F238E27FC236}">
                <a16:creationId xmlns:a16="http://schemas.microsoft.com/office/drawing/2014/main" id="{7E514C86-4E1D-2E9C-7783-3FF94092E0F4}"/>
              </a:ext>
            </a:extLst>
          </p:cNvPr>
          <p:cNvSpPr txBox="1"/>
          <p:nvPr/>
        </p:nvSpPr>
        <p:spPr>
          <a:xfrm>
            <a:off x="586451" y="6017804"/>
            <a:ext cx="6878806" cy="369332"/>
          </a:xfrm>
          <a:prstGeom prst="rect">
            <a:avLst/>
          </a:prstGeom>
          <a:noFill/>
        </p:spPr>
        <p:txBody>
          <a:bodyPr wrap="none" rtlCol="0">
            <a:spAutoFit/>
          </a:bodyPr>
          <a:lstStyle/>
          <a:p>
            <a:r>
              <a:rPr lang="en-US" dirty="0"/>
              <a:t>In this example, last layer has 512 input features and is called “fc”</a:t>
            </a:r>
          </a:p>
        </p:txBody>
      </p:sp>
    </p:spTree>
    <p:extLst>
      <p:ext uri="{BB962C8B-B14F-4D97-AF65-F5344CB8AC3E}">
        <p14:creationId xmlns:p14="http://schemas.microsoft.com/office/powerpoint/2010/main" val="1915549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76755" y="6535617"/>
            <a:ext cx="9126415" cy="276999"/>
          </a:xfrm>
          <a:prstGeom prst="rect">
            <a:avLst/>
          </a:prstGeom>
          <a:noFill/>
        </p:spPr>
        <p:txBody>
          <a:bodyPr wrap="square" rtlCol="0">
            <a:spAutoFit/>
          </a:bodyPr>
          <a:lstStyle/>
          <a:p>
            <a:r>
              <a:rPr lang="en-US" sz="1200" dirty="0">
                <a:solidFill>
                  <a:prstClr val="black"/>
                </a:solidFill>
              </a:rPr>
              <a:t>HOG: </a:t>
            </a:r>
            <a:r>
              <a:rPr lang="en-US" sz="1200" dirty="0" err="1">
                <a:solidFill>
                  <a:prstClr val="black"/>
                </a:solidFill>
              </a:rPr>
              <a:t>Dalal-Triggs</a:t>
            </a:r>
            <a:r>
              <a:rPr lang="en-US" sz="1200" dirty="0">
                <a:solidFill>
                  <a:prstClr val="black"/>
                </a:solidFill>
              </a:rPr>
              <a:t> 2005	DPM: Felzenszwalb et al. 2008-2012 	 </a:t>
            </a:r>
            <a:r>
              <a:rPr lang="en-US" sz="1200" dirty="0" err="1">
                <a:solidFill>
                  <a:prstClr val="black"/>
                </a:solidFill>
              </a:rPr>
              <a:t>Regionlets</a:t>
            </a:r>
            <a:r>
              <a:rPr lang="en-US" sz="1200" dirty="0">
                <a:solidFill>
                  <a:prstClr val="black"/>
                </a:solidFill>
              </a:rPr>
              <a:t>: Wang et al. 2013     R-CNN: Girshick et al. 2014</a:t>
            </a:r>
          </a:p>
        </p:txBody>
      </p:sp>
      <p:grpSp>
        <p:nvGrpSpPr>
          <p:cNvPr id="11" name="Group 10"/>
          <p:cNvGrpSpPr/>
          <p:nvPr/>
        </p:nvGrpSpPr>
        <p:grpSpPr>
          <a:xfrm>
            <a:off x="1371600" y="1532151"/>
            <a:ext cx="6452525" cy="4419600"/>
            <a:chOff x="1328297" y="167574"/>
            <a:chExt cx="6452525" cy="4419600"/>
          </a:xfrm>
        </p:grpSpPr>
        <p:graphicFrame>
          <p:nvGraphicFramePr>
            <p:cNvPr id="5" name="Chart 4"/>
            <p:cNvGraphicFramePr>
              <a:graphicFrameLocks/>
            </p:cNvGraphicFramePr>
            <p:nvPr/>
          </p:nvGraphicFramePr>
          <p:xfrm>
            <a:off x="1328297" y="167574"/>
            <a:ext cx="6248400"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690497" y="2910774"/>
              <a:ext cx="2971800" cy="646331"/>
            </a:xfrm>
            <a:prstGeom prst="rect">
              <a:avLst/>
            </a:prstGeom>
            <a:solidFill>
              <a:schemeClr val="bg1">
                <a:alpha val="70000"/>
              </a:schemeClr>
            </a:solidFill>
          </p:spPr>
          <p:txBody>
            <a:bodyPr wrap="square" rtlCol="0">
              <a:spAutoFit/>
            </a:bodyPr>
            <a:lstStyle/>
            <a:p>
              <a:r>
                <a:rPr lang="en-US" dirty="0">
                  <a:solidFill>
                    <a:prstClr val="black"/>
                  </a:solidFill>
                  <a:latin typeface="Arial" charset="0"/>
                  <a:ea typeface="+mn-ea"/>
                </a:rPr>
                <a:t>Deformable Parts Model (v1-v5)</a:t>
              </a:r>
            </a:p>
          </p:txBody>
        </p:sp>
        <p:sp>
          <p:nvSpPr>
            <p:cNvPr id="7" name="TextBox 6"/>
            <p:cNvSpPr txBox="1"/>
            <p:nvPr/>
          </p:nvSpPr>
          <p:spPr>
            <a:xfrm>
              <a:off x="2121072" y="3699616"/>
              <a:ext cx="3314700" cy="369332"/>
            </a:xfrm>
            <a:prstGeom prst="rect">
              <a:avLst/>
            </a:prstGeom>
            <a:solidFill>
              <a:schemeClr val="bg1">
                <a:alpha val="70000"/>
              </a:schemeClr>
            </a:solidFill>
          </p:spPr>
          <p:txBody>
            <a:bodyPr wrap="square" rtlCol="0">
              <a:spAutoFit/>
            </a:bodyPr>
            <a:lstStyle/>
            <a:p>
              <a:r>
                <a:rPr lang="en-US" dirty="0">
                  <a:solidFill>
                    <a:prstClr val="black"/>
                  </a:solidFill>
                  <a:latin typeface="Arial" charset="0"/>
                  <a:ea typeface="+mn-ea"/>
                </a:rPr>
                <a:t>HOG Template</a:t>
              </a:r>
            </a:p>
          </p:txBody>
        </p:sp>
        <p:sp>
          <p:nvSpPr>
            <p:cNvPr id="9" name="TextBox 8"/>
            <p:cNvSpPr txBox="1"/>
            <p:nvPr/>
          </p:nvSpPr>
          <p:spPr>
            <a:xfrm>
              <a:off x="6357497" y="2264443"/>
              <a:ext cx="1295400" cy="369332"/>
            </a:xfrm>
            <a:prstGeom prst="rect">
              <a:avLst/>
            </a:prstGeom>
            <a:solidFill>
              <a:schemeClr val="bg1">
                <a:alpha val="70000"/>
              </a:schemeClr>
            </a:solidFill>
          </p:spPr>
          <p:txBody>
            <a:bodyPr wrap="square" rtlCol="0">
              <a:spAutoFit/>
            </a:bodyPr>
            <a:lstStyle/>
            <a:p>
              <a:r>
                <a:rPr lang="en-US" dirty="0" err="1">
                  <a:solidFill>
                    <a:prstClr val="black"/>
                  </a:solidFill>
                  <a:latin typeface="Arial" charset="0"/>
                  <a:ea typeface="+mn-ea"/>
                </a:rPr>
                <a:t>Regionlets</a:t>
              </a:r>
              <a:endParaRPr lang="en-US" dirty="0">
                <a:solidFill>
                  <a:prstClr val="black"/>
                </a:solidFill>
                <a:latin typeface="Arial" charset="0"/>
                <a:ea typeface="+mn-ea"/>
              </a:endParaRPr>
            </a:p>
          </p:txBody>
        </p:sp>
        <p:sp>
          <p:nvSpPr>
            <p:cNvPr id="10" name="TextBox 9"/>
            <p:cNvSpPr txBox="1"/>
            <p:nvPr/>
          </p:nvSpPr>
          <p:spPr>
            <a:xfrm>
              <a:off x="6672407" y="841835"/>
              <a:ext cx="1108415" cy="369332"/>
            </a:xfrm>
            <a:prstGeom prst="rect">
              <a:avLst/>
            </a:prstGeom>
            <a:solidFill>
              <a:schemeClr val="bg1">
                <a:alpha val="70000"/>
              </a:schemeClr>
            </a:solidFill>
          </p:spPr>
          <p:txBody>
            <a:bodyPr wrap="square" rtlCol="0">
              <a:spAutoFit/>
            </a:bodyPr>
            <a:lstStyle/>
            <a:p>
              <a:r>
                <a:rPr lang="en-US" dirty="0">
                  <a:solidFill>
                    <a:prstClr val="black"/>
                  </a:solidFill>
                  <a:latin typeface="Arial" charset="0"/>
                  <a:ea typeface="+mn-ea"/>
                </a:rPr>
                <a:t>R-CNN</a:t>
              </a:r>
            </a:p>
          </p:txBody>
        </p:sp>
      </p:grpSp>
      <p:sp>
        <p:nvSpPr>
          <p:cNvPr id="12" name="Content Placeholder 2"/>
          <p:cNvSpPr>
            <a:spLocks noGrp="1"/>
          </p:cNvSpPr>
          <p:nvPr>
            <p:ph idx="1"/>
          </p:nvPr>
        </p:nvSpPr>
        <p:spPr>
          <a:xfrm>
            <a:off x="152400" y="232322"/>
            <a:ext cx="11430000" cy="5135563"/>
          </a:xfrm>
        </p:spPr>
        <p:txBody>
          <a:bodyPr>
            <a:normAutofit/>
          </a:bodyPr>
          <a:lstStyle/>
          <a:p>
            <a:pPr marL="0" indent="0">
              <a:buNone/>
            </a:pPr>
            <a:r>
              <a:rPr lang="en-US" dirty="0"/>
              <a:t>R-CNN first demonstrated major detection improvement by pre-training on ImageNet and fine-tuning on PASCAL VOC</a:t>
            </a:r>
          </a:p>
        </p:txBody>
      </p:sp>
      <p:sp>
        <p:nvSpPr>
          <p:cNvPr id="2" name="TextBox 1">
            <a:extLst>
              <a:ext uri="{FF2B5EF4-FFF2-40B4-BE49-F238E27FC236}">
                <a16:creationId xmlns:a16="http://schemas.microsoft.com/office/drawing/2014/main" id="{A17B7095-E15B-5E0A-BB42-3F9C288E1017}"/>
              </a:ext>
            </a:extLst>
          </p:cNvPr>
          <p:cNvSpPr txBox="1"/>
          <p:nvPr/>
        </p:nvSpPr>
        <p:spPr>
          <a:xfrm>
            <a:off x="8382000" y="2370351"/>
            <a:ext cx="2621230" cy="369332"/>
          </a:xfrm>
          <a:prstGeom prst="rect">
            <a:avLst/>
          </a:prstGeom>
          <a:noFill/>
        </p:spPr>
        <p:txBody>
          <a:bodyPr wrap="none" rtlCol="0">
            <a:spAutoFit/>
          </a:bodyPr>
          <a:lstStyle/>
          <a:p>
            <a:r>
              <a:rPr lang="en-US" dirty="0"/>
              <a:t>Deep learning detection</a:t>
            </a:r>
          </a:p>
        </p:txBody>
      </p:sp>
      <p:sp>
        <p:nvSpPr>
          <p:cNvPr id="4" name="Arrow: Left 3">
            <a:extLst>
              <a:ext uri="{FF2B5EF4-FFF2-40B4-BE49-F238E27FC236}">
                <a16:creationId xmlns:a16="http://schemas.microsoft.com/office/drawing/2014/main" id="{B0B0B273-462A-8CB1-B307-E9B986B79490}"/>
              </a:ext>
            </a:extLst>
          </p:cNvPr>
          <p:cNvSpPr/>
          <p:nvPr/>
        </p:nvSpPr>
        <p:spPr>
          <a:xfrm>
            <a:off x="7772400" y="2438911"/>
            <a:ext cx="457200" cy="2736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208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53C840-B40C-DF6D-96A7-9911B7AA45C9}"/>
              </a:ext>
            </a:extLst>
          </p:cNvPr>
          <p:cNvSpPr txBox="1"/>
          <p:nvPr/>
        </p:nvSpPr>
        <p:spPr>
          <a:xfrm>
            <a:off x="4996160" y="2372976"/>
            <a:ext cx="4429418" cy="1569660"/>
          </a:xfrm>
          <a:prstGeom prst="rect">
            <a:avLst/>
          </a:prstGeom>
          <a:noFill/>
        </p:spPr>
        <p:txBody>
          <a:bodyPr wrap="none" rtlCol="0">
            <a:spAutoFit/>
          </a:bodyPr>
          <a:lstStyle/>
          <a:p>
            <a:r>
              <a:rPr lang="en-US" sz="1600" dirty="0"/>
              <a:t>ResNet18, Err vs # examples / class (in </a:t>
            </a:r>
            <a:r>
              <a:rPr lang="en-US" sz="1600" dirty="0" err="1"/>
              <a:t>paren</a:t>
            </a:r>
            <a:r>
              <a:rPr lang="en-US" sz="1600" dirty="0"/>
              <a:t>)</a:t>
            </a:r>
          </a:p>
          <a:p>
            <a:endParaRPr lang="en-US" sz="1600" dirty="0"/>
          </a:p>
          <a:p>
            <a:r>
              <a:rPr lang="en-US" sz="1600" dirty="0"/>
              <a:t>Green: Train from scratch</a:t>
            </a:r>
          </a:p>
          <a:p>
            <a:r>
              <a:rPr lang="en-US" sz="1600" dirty="0"/>
              <a:t>Blue: Linear Probe from ImageNet</a:t>
            </a:r>
          </a:p>
          <a:p>
            <a:r>
              <a:rPr lang="en-US" sz="1600" dirty="0"/>
              <a:t>Purple: Fine-tune from ImageNet</a:t>
            </a:r>
          </a:p>
          <a:p>
            <a:endParaRPr lang="en-US" sz="1600" dirty="0"/>
          </a:p>
        </p:txBody>
      </p:sp>
      <p:sp>
        <p:nvSpPr>
          <p:cNvPr id="7" name="TextBox 6">
            <a:extLst>
              <a:ext uri="{FF2B5EF4-FFF2-40B4-BE49-F238E27FC236}">
                <a16:creationId xmlns:a16="http://schemas.microsoft.com/office/drawing/2014/main" id="{777D96C2-A9ED-26A7-5863-F97E88CF81B8}"/>
              </a:ext>
            </a:extLst>
          </p:cNvPr>
          <p:cNvSpPr txBox="1"/>
          <p:nvPr/>
        </p:nvSpPr>
        <p:spPr>
          <a:xfrm>
            <a:off x="228600" y="5715000"/>
            <a:ext cx="2820003" cy="338554"/>
          </a:xfrm>
          <a:prstGeom prst="rect">
            <a:avLst/>
          </a:prstGeom>
          <a:noFill/>
        </p:spPr>
        <p:txBody>
          <a:bodyPr wrap="none" rtlCol="0">
            <a:spAutoFit/>
          </a:bodyPr>
          <a:lstStyle/>
          <a:p>
            <a:r>
              <a:rPr lang="en-US" sz="1600" dirty="0"/>
              <a:t>“Learning Curves” (2021) </a:t>
            </a:r>
            <a:r>
              <a:rPr lang="en-US" sz="1600" dirty="0">
                <a:hlinkClick r:id="rId2"/>
              </a:rPr>
              <a:t>pdf</a:t>
            </a:r>
            <a:endParaRPr lang="en-US" sz="1600" dirty="0"/>
          </a:p>
        </p:txBody>
      </p:sp>
      <p:pic>
        <p:nvPicPr>
          <p:cNvPr id="8" name="Picture 7">
            <a:extLst>
              <a:ext uri="{FF2B5EF4-FFF2-40B4-BE49-F238E27FC236}">
                <a16:creationId xmlns:a16="http://schemas.microsoft.com/office/drawing/2014/main" id="{1C85AF3E-88A8-A35B-11BA-C480EE29486D}"/>
              </a:ext>
            </a:extLst>
          </p:cNvPr>
          <p:cNvPicPr>
            <a:picLocks noChangeAspect="1"/>
          </p:cNvPicPr>
          <p:nvPr/>
        </p:nvPicPr>
        <p:blipFill>
          <a:blip r:embed="rId3"/>
          <a:stretch>
            <a:fillRect/>
          </a:stretch>
        </p:blipFill>
        <p:spPr>
          <a:xfrm>
            <a:off x="672211" y="1314383"/>
            <a:ext cx="4323949" cy="4110638"/>
          </a:xfrm>
          <a:prstGeom prst="rect">
            <a:avLst/>
          </a:prstGeom>
        </p:spPr>
      </p:pic>
      <p:sp>
        <p:nvSpPr>
          <p:cNvPr id="9" name="TextBox 8">
            <a:extLst>
              <a:ext uri="{FF2B5EF4-FFF2-40B4-BE49-F238E27FC236}">
                <a16:creationId xmlns:a16="http://schemas.microsoft.com/office/drawing/2014/main" id="{ECC5677C-4438-3383-FC7E-28DC9771FC1B}"/>
              </a:ext>
            </a:extLst>
          </p:cNvPr>
          <p:cNvSpPr txBox="1"/>
          <p:nvPr/>
        </p:nvSpPr>
        <p:spPr>
          <a:xfrm>
            <a:off x="3907273" y="4880519"/>
            <a:ext cx="2438400" cy="276999"/>
          </a:xfrm>
          <a:prstGeom prst="rect">
            <a:avLst/>
          </a:prstGeom>
          <a:noFill/>
        </p:spPr>
        <p:txBody>
          <a:bodyPr wrap="square" rtlCol="0">
            <a:spAutoFit/>
          </a:bodyPr>
          <a:lstStyle/>
          <a:p>
            <a:r>
              <a:rPr lang="en-US" sz="1200" dirty="0"/>
              <a:t>16 examples per class</a:t>
            </a:r>
          </a:p>
        </p:txBody>
      </p:sp>
      <p:sp>
        <p:nvSpPr>
          <p:cNvPr id="10" name="TextBox 9">
            <a:extLst>
              <a:ext uri="{FF2B5EF4-FFF2-40B4-BE49-F238E27FC236}">
                <a16:creationId xmlns:a16="http://schemas.microsoft.com/office/drawing/2014/main" id="{88E94055-1B5D-FA58-12FA-5ED680189552}"/>
              </a:ext>
            </a:extLst>
          </p:cNvPr>
          <p:cNvSpPr txBox="1"/>
          <p:nvPr/>
        </p:nvSpPr>
        <p:spPr>
          <a:xfrm>
            <a:off x="119360" y="4880520"/>
            <a:ext cx="1948160" cy="276999"/>
          </a:xfrm>
          <a:prstGeom prst="rect">
            <a:avLst/>
          </a:prstGeom>
          <a:noFill/>
        </p:spPr>
        <p:txBody>
          <a:bodyPr wrap="square" rtlCol="0">
            <a:spAutoFit/>
          </a:bodyPr>
          <a:lstStyle/>
          <a:p>
            <a:r>
              <a:rPr lang="en-US" sz="1200" dirty="0"/>
              <a:t>400+ examples per class</a:t>
            </a:r>
          </a:p>
        </p:txBody>
      </p:sp>
      <p:sp>
        <p:nvSpPr>
          <p:cNvPr id="11" name="Title 10">
            <a:extLst>
              <a:ext uri="{FF2B5EF4-FFF2-40B4-BE49-F238E27FC236}">
                <a16:creationId xmlns:a16="http://schemas.microsoft.com/office/drawing/2014/main" id="{BF12D744-78E1-3074-A144-00905C871214}"/>
              </a:ext>
            </a:extLst>
          </p:cNvPr>
          <p:cNvSpPr>
            <a:spLocks noGrp="1"/>
          </p:cNvSpPr>
          <p:nvPr>
            <p:ph type="title"/>
          </p:nvPr>
        </p:nvSpPr>
        <p:spPr>
          <a:xfrm>
            <a:off x="552851" y="266546"/>
            <a:ext cx="10972800" cy="914400"/>
          </a:xfrm>
        </p:spPr>
        <p:txBody>
          <a:bodyPr>
            <a:normAutofit fontScale="90000"/>
          </a:bodyPr>
          <a:lstStyle/>
          <a:p>
            <a:r>
              <a:rPr lang="en-US" dirty="0"/>
              <a:t>Comparing linear probe, fine-tuning, and training from scratch, when does each have an advantage and why?</a:t>
            </a:r>
          </a:p>
        </p:txBody>
      </p:sp>
      <p:sp>
        <p:nvSpPr>
          <p:cNvPr id="13" name="TextBox 12">
            <a:extLst>
              <a:ext uri="{FF2B5EF4-FFF2-40B4-BE49-F238E27FC236}">
                <a16:creationId xmlns:a16="http://schemas.microsoft.com/office/drawing/2014/main" id="{8F51A1A0-BA9B-B6F0-2708-12108F9E9169}"/>
              </a:ext>
            </a:extLst>
          </p:cNvPr>
          <p:cNvSpPr txBox="1"/>
          <p:nvPr/>
        </p:nvSpPr>
        <p:spPr>
          <a:xfrm>
            <a:off x="7138780" y="4114800"/>
            <a:ext cx="4358886" cy="2308324"/>
          </a:xfrm>
          <a:prstGeom prst="rect">
            <a:avLst/>
          </a:prstGeom>
          <a:noFill/>
        </p:spPr>
        <p:txBody>
          <a:bodyPr wrap="none" rtlCol="0">
            <a:spAutoFit/>
          </a:bodyPr>
          <a:lstStyle/>
          <a:p>
            <a:r>
              <a:rPr lang="en-US" dirty="0"/>
              <a:t>Very little data</a:t>
            </a:r>
          </a:p>
          <a:p>
            <a:pPr marL="285750" indent="-285750">
              <a:buFont typeface="Arial" panose="020B0604020202020204" pitchFamily="34" charset="0"/>
              <a:buChar char="•"/>
            </a:pPr>
            <a:r>
              <a:rPr lang="en-US" dirty="0"/>
              <a:t>Use linear probe on pre-trained model</a:t>
            </a:r>
          </a:p>
          <a:p>
            <a:endParaRPr lang="en-US" dirty="0"/>
          </a:p>
          <a:p>
            <a:r>
              <a:rPr lang="en-US" dirty="0"/>
              <a:t>Moderate data</a:t>
            </a:r>
          </a:p>
          <a:p>
            <a:pPr marL="285750" indent="-285750">
              <a:buFont typeface="Arial" panose="020B0604020202020204" pitchFamily="34" charset="0"/>
              <a:buChar char="•"/>
            </a:pPr>
            <a:r>
              <a:rPr lang="en-US" dirty="0"/>
              <a:t>Fine-tune pre-trained model</a:t>
            </a:r>
          </a:p>
          <a:p>
            <a:endParaRPr lang="en-US" dirty="0"/>
          </a:p>
          <a:p>
            <a:r>
              <a:rPr lang="en-US" dirty="0"/>
              <a:t>Very large dataset</a:t>
            </a:r>
          </a:p>
          <a:p>
            <a:pPr marL="285750" indent="-285750">
              <a:buFont typeface="Arial" panose="020B0604020202020204" pitchFamily="34" charset="0"/>
              <a:buChar char="•"/>
            </a:pPr>
            <a:r>
              <a:rPr lang="en-US" dirty="0"/>
              <a:t>Either fine-tune or train from scratch</a:t>
            </a:r>
          </a:p>
        </p:txBody>
      </p:sp>
    </p:spTree>
    <p:extLst>
      <p:ext uri="{BB962C8B-B14F-4D97-AF65-F5344CB8AC3E}">
        <p14:creationId xmlns:p14="http://schemas.microsoft.com/office/powerpoint/2010/main" val="269829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416DB-41A1-9B24-CED1-D470BBD10471}"/>
              </a:ext>
            </a:extLst>
          </p:cNvPr>
          <p:cNvSpPr>
            <a:spLocks noGrp="1"/>
          </p:cNvSpPr>
          <p:nvPr>
            <p:ph type="title"/>
          </p:nvPr>
        </p:nvSpPr>
        <p:spPr/>
        <p:txBody>
          <a:bodyPr/>
          <a:lstStyle/>
          <a:p>
            <a:r>
              <a:rPr lang="en-US" dirty="0"/>
              <a:t>Today’s Lecture</a:t>
            </a:r>
          </a:p>
        </p:txBody>
      </p:sp>
      <p:sp>
        <p:nvSpPr>
          <p:cNvPr id="3" name="Content Placeholder 2">
            <a:extLst>
              <a:ext uri="{FF2B5EF4-FFF2-40B4-BE49-F238E27FC236}">
                <a16:creationId xmlns:a16="http://schemas.microsoft.com/office/drawing/2014/main" id="{AB41FD0A-0464-7976-8445-4435FB7B5B60}"/>
              </a:ext>
            </a:extLst>
          </p:cNvPr>
          <p:cNvSpPr>
            <a:spLocks noGrp="1"/>
          </p:cNvSpPr>
          <p:nvPr>
            <p:ph idx="1"/>
          </p:nvPr>
        </p:nvSpPr>
        <p:spPr/>
        <p:txBody>
          <a:bodyPr>
            <a:normAutofit/>
          </a:bodyPr>
          <a:lstStyle/>
          <a:p>
            <a:endParaRPr lang="en-US" dirty="0"/>
          </a:p>
          <a:p>
            <a:r>
              <a:rPr lang="en-US" dirty="0"/>
              <a:t>Defining and training a deep network w/ </a:t>
            </a:r>
            <a:r>
              <a:rPr lang="en-US" dirty="0" err="1"/>
              <a:t>PyTorch</a:t>
            </a:r>
            <a:endParaRPr lang="en-US" dirty="0"/>
          </a:p>
          <a:p>
            <a:endParaRPr lang="en-US" dirty="0"/>
          </a:p>
          <a:p>
            <a:r>
              <a:rPr lang="en-US" dirty="0"/>
              <a:t>Adopting the network to new tasks</a:t>
            </a:r>
          </a:p>
          <a:p>
            <a:pPr lvl="1"/>
            <a:r>
              <a:rPr lang="en-US" dirty="0"/>
              <a:t>Fine-tuning</a:t>
            </a:r>
          </a:p>
          <a:p>
            <a:pPr lvl="1"/>
            <a:r>
              <a:rPr lang="en-US" dirty="0"/>
              <a:t>Linear probe</a:t>
            </a:r>
          </a:p>
          <a:p>
            <a:pPr lvl="1"/>
            <a:endParaRPr lang="en-US" dirty="0"/>
          </a:p>
          <a:p>
            <a:r>
              <a:rPr lang="en-US" dirty="0"/>
              <a:t>Mask RCNN recognition system</a:t>
            </a:r>
          </a:p>
        </p:txBody>
      </p:sp>
    </p:spTree>
    <p:extLst>
      <p:ext uri="{BB962C8B-B14F-4D97-AF65-F5344CB8AC3E}">
        <p14:creationId xmlns:p14="http://schemas.microsoft.com/office/powerpoint/2010/main" val="2520453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59" y="-159873"/>
            <a:ext cx="10515600" cy="1325563"/>
          </a:xfrm>
        </p:spPr>
        <p:txBody>
          <a:bodyPr/>
          <a:lstStyle/>
          <a:p>
            <a:r>
              <a:rPr lang="en-US" dirty="0"/>
              <a:t>Statistical template approach to object detection</a:t>
            </a:r>
          </a:p>
        </p:txBody>
      </p:sp>
      <p:grpSp>
        <p:nvGrpSpPr>
          <p:cNvPr id="4" name="Group 14"/>
          <p:cNvGrpSpPr>
            <a:grpSpLocks/>
          </p:cNvGrpSpPr>
          <p:nvPr/>
        </p:nvGrpSpPr>
        <p:grpSpPr bwMode="auto">
          <a:xfrm>
            <a:off x="1844943" y="2209800"/>
            <a:ext cx="1981200" cy="1524000"/>
            <a:chOff x="533400" y="1676400"/>
            <a:chExt cx="2286000" cy="1714500"/>
          </a:xfrm>
        </p:grpSpPr>
        <p:pic>
          <p:nvPicPr>
            <p:cNvPr id="5" name="Picture 13" descr="p1010172"/>
            <p:cNvPicPr>
              <a:picLocks noChangeAspect="1" noChangeArrowheads="1"/>
            </p:cNvPicPr>
            <p:nvPr/>
          </p:nvPicPr>
          <p:blipFill>
            <a:blip r:embed="rId2" cstate="print"/>
            <a:srcRect/>
            <a:stretch>
              <a:fillRect/>
            </a:stretch>
          </p:blipFill>
          <p:spPr bwMode="auto">
            <a:xfrm>
              <a:off x="533400" y="1676400"/>
              <a:ext cx="2286000" cy="1714500"/>
            </a:xfrm>
            <a:prstGeom prst="rect">
              <a:avLst/>
            </a:prstGeom>
            <a:noFill/>
            <a:ln w="9525">
              <a:noFill/>
              <a:miter lim="800000"/>
              <a:headEnd/>
              <a:tailEnd/>
            </a:ln>
          </p:spPr>
        </p:pic>
        <p:sp>
          <p:nvSpPr>
            <p:cNvPr id="6" name="Rectangle 5"/>
            <p:cNvSpPr>
              <a:spLocks noChangeArrowheads="1"/>
            </p:cNvSpPr>
            <p:nvPr/>
          </p:nvSpPr>
          <p:spPr bwMode="auto">
            <a:xfrm>
              <a:off x="533400" y="1676400"/>
              <a:ext cx="251114" cy="6604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633845" y="1676400"/>
              <a:ext cx="251114" cy="6604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2514600" y="2667000"/>
              <a:ext cx="301336" cy="7112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035627" y="2032000"/>
              <a:ext cx="301336" cy="0"/>
            </a:xfrm>
            <a:prstGeom prst="line">
              <a:avLst/>
            </a:prstGeom>
            <a:noFill/>
            <a:ln w="76200" cap="rnd">
              <a:solidFill>
                <a:srgbClr val="FF0000"/>
              </a:solidFill>
              <a:prstDash val="sysDot"/>
              <a:round/>
              <a:headEnd/>
              <a:tailEnd/>
            </a:ln>
          </p:spPr>
          <p:txBody>
            <a:bodyPr/>
            <a:lstStyle/>
            <a:p>
              <a:endParaRPr lang="en-US"/>
            </a:p>
          </p:txBody>
        </p:sp>
      </p:grpSp>
      <p:sp>
        <p:nvSpPr>
          <p:cNvPr id="10" name="Rounded Rectangle 9"/>
          <p:cNvSpPr/>
          <p:nvPr/>
        </p:nvSpPr>
        <p:spPr>
          <a:xfrm>
            <a:off x="1880503" y="1146037"/>
            <a:ext cx="1897380" cy="7752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Propose Window</a:t>
            </a:r>
          </a:p>
        </p:txBody>
      </p:sp>
      <p:sp>
        <p:nvSpPr>
          <p:cNvPr id="11" name="TextBox 10"/>
          <p:cNvSpPr txBox="1"/>
          <p:nvPr/>
        </p:nvSpPr>
        <p:spPr>
          <a:xfrm>
            <a:off x="1691641" y="3717534"/>
            <a:ext cx="2322463" cy="646331"/>
          </a:xfrm>
          <a:prstGeom prst="rect">
            <a:avLst/>
          </a:prstGeom>
          <a:noFill/>
        </p:spPr>
        <p:txBody>
          <a:bodyPr wrap="square" rtlCol="0">
            <a:spAutoFit/>
          </a:bodyPr>
          <a:lstStyle/>
          <a:p>
            <a:r>
              <a:rPr lang="en-US" dirty="0"/>
              <a:t>Sliding window: scan image pyramid</a:t>
            </a:r>
          </a:p>
        </p:txBody>
      </p:sp>
      <p:pic>
        <p:nvPicPr>
          <p:cNvPr id="12" name="Picture 11"/>
          <p:cNvPicPr>
            <a:picLocks noChangeAspect="1"/>
          </p:cNvPicPr>
          <p:nvPr/>
        </p:nvPicPr>
        <p:blipFill>
          <a:blip r:embed="rId3"/>
          <a:stretch>
            <a:fillRect/>
          </a:stretch>
        </p:blipFill>
        <p:spPr>
          <a:xfrm>
            <a:off x="1801063" y="4555734"/>
            <a:ext cx="2197800" cy="1438667"/>
          </a:xfrm>
          <a:prstGeom prst="rect">
            <a:avLst/>
          </a:prstGeom>
        </p:spPr>
      </p:pic>
      <p:sp>
        <p:nvSpPr>
          <p:cNvPr id="13" name="TextBox 12"/>
          <p:cNvSpPr txBox="1"/>
          <p:nvPr/>
        </p:nvSpPr>
        <p:spPr>
          <a:xfrm>
            <a:off x="1676401" y="5919514"/>
            <a:ext cx="2727243" cy="923330"/>
          </a:xfrm>
          <a:prstGeom prst="rect">
            <a:avLst/>
          </a:prstGeom>
          <a:noFill/>
        </p:spPr>
        <p:txBody>
          <a:bodyPr wrap="square" rtlCol="0">
            <a:spAutoFit/>
          </a:bodyPr>
          <a:lstStyle/>
          <a:p>
            <a:r>
              <a:rPr lang="en-US" dirty="0"/>
              <a:t>Region proposals: edge/region-based, resize to fixed window</a:t>
            </a:r>
          </a:p>
        </p:txBody>
      </p:sp>
      <p:sp>
        <p:nvSpPr>
          <p:cNvPr id="14" name="Right Arrow 13"/>
          <p:cNvSpPr/>
          <p:nvPr/>
        </p:nvSpPr>
        <p:spPr>
          <a:xfrm>
            <a:off x="3857543" y="1381252"/>
            <a:ext cx="48098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437687" y="1156377"/>
            <a:ext cx="1945640" cy="7752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Extract Features</a:t>
            </a:r>
          </a:p>
        </p:txBody>
      </p:sp>
      <p:pic>
        <p:nvPicPr>
          <p:cNvPr id="16" name="Picture 3"/>
          <p:cNvPicPr>
            <a:picLocks noChangeAspect="1" noChangeArrowheads="1"/>
          </p:cNvPicPr>
          <p:nvPr/>
        </p:nvPicPr>
        <p:blipFill rotWithShape="1">
          <a:blip r:embed="rId4" cstate="print"/>
          <a:srcRect t="7163" b="12903"/>
          <a:stretch/>
        </p:blipFill>
        <p:spPr bwMode="auto">
          <a:xfrm>
            <a:off x="4379267" y="2172508"/>
            <a:ext cx="2146820" cy="1287033"/>
          </a:xfrm>
          <a:prstGeom prst="rect">
            <a:avLst/>
          </a:prstGeom>
          <a:noFill/>
          <a:ln w="9525">
            <a:noFill/>
            <a:miter lim="800000"/>
            <a:headEnd/>
            <a:tailEnd/>
          </a:ln>
        </p:spPr>
      </p:pic>
      <p:sp>
        <p:nvSpPr>
          <p:cNvPr id="17" name="TextBox 16"/>
          <p:cNvSpPr txBox="1"/>
          <p:nvPr/>
        </p:nvSpPr>
        <p:spPr>
          <a:xfrm>
            <a:off x="5066705" y="3383572"/>
            <a:ext cx="2322463" cy="369332"/>
          </a:xfrm>
          <a:prstGeom prst="rect">
            <a:avLst/>
          </a:prstGeom>
          <a:noFill/>
        </p:spPr>
        <p:txBody>
          <a:bodyPr wrap="square" rtlCol="0">
            <a:spAutoFit/>
          </a:bodyPr>
          <a:lstStyle/>
          <a:p>
            <a:r>
              <a:rPr lang="en-US" dirty="0"/>
              <a:t>HOG</a:t>
            </a:r>
          </a:p>
        </p:txBody>
      </p:sp>
      <p:pic>
        <p:nvPicPr>
          <p:cNvPr id="5122" name="Picture 2" descr="http://torch.cogbits.com/doc/tutorials_supervised/convne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5829"/>
          <a:stretch/>
        </p:blipFill>
        <p:spPr bwMode="auto">
          <a:xfrm>
            <a:off x="4263637" y="5379854"/>
            <a:ext cx="2645060" cy="109319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586235" y="6412468"/>
            <a:ext cx="2322463" cy="369332"/>
          </a:xfrm>
          <a:prstGeom prst="rect">
            <a:avLst/>
          </a:prstGeom>
          <a:noFill/>
        </p:spPr>
        <p:txBody>
          <a:bodyPr wrap="square" rtlCol="0">
            <a:spAutoFit/>
          </a:bodyPr>
          <a:lstStyle/>
          <a:p>
            <a:r>
              <a:rPr lang="en-US" dirty="0"/>
              <a:t>CNN features</a:t>
            </a:r>
          </a:p>
        </p:txBody>
      </p:sp>
      <p:pic>
        <p:nvPicPr>
          <p:cNvPr id="20" name="Picture 2" descr="http://learning.cis.upenn.edu/cis520_fall2009/uploads/Lectures/viola_jones_first2.png"/>
          <p:cNvPicPr>
            <a:picLocks noChangeAspect="1" noChangeArrowheads="1"/>
          </p:cNvPicPr>
          <p:nvPr/>
        </p:nvPicPr>
        <p:blipFill>
          <a:blip r:embed="rId6" cstate="print"/>
          <a:srcRect/>
          <a:stretch>
            <a:fillRect/>
          </a:stretch>
        </p:blipFill>
        <p:spPr bwMode="auto">
          <a:xfrm>
            <a:off x="4467683" y="3840772"/>
            <a:ext cx="1798352" cy="1013466"/>
          </a:xfrm>
          <a:prstGeom prst="rect">
            <a:avLst/>
          </a:prstGeom>
          <a:noFill/>
        </p:spPr>
      </p:pic>
      <p:sp>
        <p:nvSpPr>
          <p:cNvPr id="21" name="TextBox 20"/>
          <p:cNvSpPr txBox="1"/>
          <p:nvPr/>
        </p:nvSpPr>
        <p:spPr>
          <a:xfrm>
            <a:off x="4187744" y="4861006"/>
            <a:ext cx="2914237" cy="369332"/>
          </a:xfrm>
          <a:prstGeom prst="rect">
            <a:avLst/>
          </a:prstGeom>
          <a:noFill/>
        </p:spPr>
        <p:txBody>
          <a:bodyPr wrap="square" rtlCol="0">
            <a:spAutoFit/>
          </a:bodyPr>
          <a:lstStyle/>
          <a:p>
            <a:r>
              <a:rPr lang="en-US" dirty="0"/>
              <a:t>Fast randomized features</a:t>
            </a:r>
          </a:p>
        </p:txBody>
      </p:sp>
      <p:sp>
        <p:nvSpPr>
          <p:cNvPr id="22" name="Right Arrow 21"/>
          <p:cNvSpPr/>
          <p:nvPr/>
        </p:nvSpPr>
        <p:spPr>
          <a:xfrm>
            <a:off x="6517947" y="1391592"/>
            <a:ext cx="48098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105607" y="1143988"/>
            <a:ext cx="1350360" cy="7752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Classify</a:t>
            </a:r>
          </a:p>
        </p:txBody>
      </p:sp>
      <p:sp>
        <p:nvSpPr>
          <p:cNvPr id="18" name="TextBox 17"/>
          <p:cNvSpPr txBox="1"/>
          <p:nvPr/>
        </p:nvSpPr>
        <p:spPr>
          <a:xfrm>
            <a:off x="7086601" y="2097314"/>
            <a:ext cx="1644937" cy="1477328"/>
          </a:xfrm>
          <a:prstGeom prst="rect">
            <a:avLst/>
          </a:prstGeom>
          <a:noFill/>
        </p:spPr>
        <p:txBody>
          <a:bodyPr wrap="none" rtlCol="0">
            <a:spAutoFit/>
          </a:bodyPr>
          <a:lstStyle/>
          <a:p>
            <a:r>
              <a:rPr lang="en-US" dirty="0"/>
              <a:t>SVM</a:t>
            </a:r>
          </a:p>
          <a:p>
            <a:endParaRPr lang="en-US" dirty="0"/>
          </a:p>
          <a:p>
            <a:r>
              <a:rPr lang="en-US" dirty="0"/>
              <a:t>Boosted stubs</a:t>
            </a:r>
          </a:p>
          <a:p>
            <a:endParaRPr lang="en-US" dirty="0"/>
          </a:p>
          <a:p>
            <a:r>
              <a:rPr lang="en-US" dirty="0"/>
              <a:t>Neural network</a:t>
            </a:r>
          </a:p>
        </p:txBody>
      </p:sp>
      <p:sp>
        <p:nvSpPr>
          <p:cNvPr id="25" name="Rounded Rectangle 24"/>
          <p:cNvSpPr/>
          <p:nvPr/>
        </p:nvSpPr>
        <p:spPr>
          <a:xfrm>
            <a:off x="9137607" y="1139231"/>
            <a:ext cx="1375760" cy="7752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Post-process</a:t>
            </a:r>
          </a:p>
        </p:txBody>
      </p:sp>
      <p:sp>
        <p:nvSpPr>
          <p:cNvPr id="26" name="Right Arrow 25"/>
          <p:cNvSpPr/>
          <p:nvPr/>
        </p:nvSpPr>
        <p:spPr>
          <a:xfrm>
            <a:off x="8562647" y="1374446"/>
            <a:ext cx="48098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141256" y="2172507"/>
            <a:ext cx="1755344" cy="1754326"/>
          </a:xfrm>
          <a:prstGeom prst="rect">
            <a:avLst/>
          </a:prstGeom>
          <a:noFill/>
        </p:spPr>
        <p:txBody>
          <a:bodyPr wrap="square" rtlCol="0">
            <a:spAutoFit/>
          </a:bodyPr>
          <a:lstStyle/>
          <a:p>
            <a:r>
              <a:rPr lang="en-US" dirty="0"/>
              <a:t>Non-max suppression</a:t>
            </a:r>
          </a:p>
          <a:p>
            <a:endParaRPr lang="en-US" dirty="0"/>
          </a:p>
          <a:p>
            <a:r>
              <a:rPr lang="en-US" dirty="0"/>
              <a:t>Segment or refine localization</a:t>
            </a:r>
          </a:p>
        </p:txBody>
      </p:sp>
    </p:spTree>
    <p:extLst>
      <p:ext uri="{BB962C8B-B14F-4D97-AF65-F5344CB8AC3E}">
        <p14:creationId xmlns:p14="http://schemas.microsoft.com/office/powerpoint/2010/main" val="2303659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5988" y="979442"/>
            <a:ext cx="9615571" cy="2773963"/>
          </a:xfrm>
          <a:prstGeom prst="rect">
            <a:avLst/>
          </a:prstGeom>
        </p:spPr>
      </p:pic>
      <p:sp>
        <p:nvSpPr>
          <p:cNvPr id="5" name="Title 1"/>
          <p:cNvSpPr txBox="1">
            <a:spLocks/>
          </p:cNvSpPr>
          <p:nvPr/>
        </p:nvSpPr>
        <p:spPr>
          <a:xfrm>
            <a:off x="457200" y="0"/>
            <a:ext cx="8229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R-CNN (</a:t>
            </a:r>
            <a:r>
              <a:rPr lang="en-US" dirty="0" err="1"/>
              <a:t>Girshick</a:t>
            </a:r>
            <a:r>
              <a:rPr lang="en-US" dirty="0"/>
              <a:t> et al. CVPR 2014)</a:t>
            </a:r>
          </a:p>
        </p:txBody>
      </p:sp>
      <p:sp>
        <p:nvSpPr>
          <p:cNvPr id="6" name="Content Placeholder 2"/>
          <p:cNvSpPr txBox="1">
            <a:spLocks/>
          </p:cNvSpPr>
          <p:nvPr/>
        </p:nvSpPr>
        <p:spPr>
          <a:xfrm>
            <a:off x="457200" y="4038600"/>
            <a:ext cx="8229600" cy="23923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Extract regions using Selective Search method (</a:t>
            </a:r>
            <a:r>
              <a:rPr lang="en-US" dirty="0" err="1"/>
              <a:t>Uijilings</a:t>
            </a:r>
            <a:r>
              <a:rPr lang="en-US" dirty="0"/>
              <a:t> et al. IJCV 2013)</a:t>
            </a:r>
          </a:p>
          <a:p>
            <a:r>
              <a:rPr lang="en-US" dirty="0"/>
              <a:t>Extract rectangles around regions and resize to 227x227</a:t>
            </a:r>
          </a:p>
          <a:p>
            <a:r>
              <a:rPr lang="en-US" dirty="0"/>
              <a:t>Extract features with fine-tuned  CNN (that was initialized with network trained on ImageNet before training)</a:t>
            </a:r>
          </a:p>
          <a:p>
            <a:r>
              <a:rPr lang="en-US" dirty="0"/>
              <a:t>Classify last layer of network features with SVM</a:t>
            </a:r>
          </a:p>
        </p:txBody>
      </p:sp>
      <p:sp>
        <p:nvSpPr>
          <p:cNvPr id="7" name="TextBox 6"/>
          <p:cNvSpPr txBox="1"/>
          <p:nvPr/>
        </p:nvSpPr>
        <p:spPr>
          <a:xfrm>
            <a:off x="215900" y="6346826"/>
            <a:ext cx="3535968" cy="369332"/>
          </a:xfrm>
          <a:prstGeom prst="rect">
            <a:avLst/>
          </a:prstGeom>
          <a:noFill/>
        </p:spPr>
        <p:txBody>
          <a:bodyPr wrap="none" rtlCol="0">
            <a:spAutoFit/>
          </a:bodyPr>
          <a:lstStyle/>
          <a:p>
            <a:r>
              <a:rPr lang="en-US" dirty="0">
                <a:hlinkClick r:id="rId3"/>
              </a:rPr>
              <a:t>http://arxiv.org/pdf/1311.2524.pdf</a:t>
            </a:r>
            <a:endParaRPr lang="en-US" dirty="0"/>
          </a:p>
        </p:txBody>
      </p:sp>
    </p:spTree>
    <p:extLst>
      <p:ext uri="{BB962C8B-B14F-4D97-AF65-F5344CB8AC3E}">
        <p14:creationId xmlns:p14="http://schemas.microsoft.com/office/powerpoint/2010/main" val="2388517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152400"/>
            <a:ext cx="6783977" cy="914400"/>
          </a:xfrm>
        </p:spPr>
        <p:txBody>
          <a:bodyPr>
            <a:normAutofit fontScale="90000"/>
          </a:bodyPr>
          <a:lstStyle/>
          <a:p>
            <a:r>
              <a:rPr lang="en-US" dirty="0"/>
              <a:t>CNN (Deep Learning) for Classification</a:t>
            </a:r>
          </a:p>
        </p:txBody>
      </p:sp>
      <p:sp>
        <p:nvSpPr>
          <p:cNvPr id="3" name="Content Placeholder 2"/>
          <p:cNvSpPr>
            <a:spLocks noGrp="1"/>
          </p:cNvSpPr>
          <p:nvPr>
            <p:ph idx="1"/>
          </p:nvPr>
        </p:nvSpPr>
        <p:spPr>
          <a:xfrm>
            <a:off x="846336" y="1345530"/>
            <a:ext cx="4743387" cy="5177135"/>
          </a:xfrm>
        </p:spPr>
        <p:txBody>
          <a:bodyPr>
            <a:normAutofit fontScale="70000" lnSpcReduction="20000"/>
          </a:bodyPr>
          <a:lstStyle/>
          <a:p>
            <a:r>
              <a:rPr lang="en-US" dirty="0"/>
              <a:t>Operations</a:t>
            </a:r>
          </a:p>
          <a:p>
            <a:pPr lvl="1"/>
            <a:r>
              <a:rPr lang="en-US" sz="2600" dirty="0"/>
              <a:t>Convolution with learned filters, </a:t>
            </a:r>
            <a:r>
              <a:rPr lang="en-US" sz="2600" dirty="0" err="1"/>
              <a:t>ReLU</a:t>
            </a:r>
            <a:endParaRPr lang="en-US" sz="2600" dirty="0"/>
          </a:p>
          <a:p>
            <a:pPr lvl="2"/>
            <a:r>
              <a:rPr lang="en-US" sz="2200" dirty="0"/>
              <a:t>Note: after first layer, filters operate on high dimensional feature maps, not intensities</a:t>
            </a:r>
            <a:endParaRPr lang="en-US" sz="2600" dirty="0"/>
          </a:p>
          <a:p>
            <a:pPr lvl="1"/>
            <a:r>
              <a:rPr lang="en-US" sz="2600" dirty="0"/>
              <a:t>Spatial pooling and </a:t>
            </a:r>
            <a:r>
              <a:rPr lang="en-US" sz="2600" dirty="0" err="1"/>
              <a:t>downsample</a:t>
            </a:r>
            <a:r>
              <a:rPr lang="en-US" sz="2600" dirty="0"/>
              <a:t> 2x</a:t>
            </a:r>
          </a:p>
          <a:p>
            <a:pPr lvl="1"/>
            <a:r>
              <a:rPr lang="en-US" sz="2600" dirty="0"/>
              <a:t>“Bottlenecks” to limit parameters</a:t>
            </a:r>
          </a:p>
          <a:p>
            <a:pPr lvl="1"/>
            <a:r>
              <a:rPr lang="en-US" sz="2600" dirty="0"/>
              <a:t>“Skip connections” to simplify optimization, enable ensemble behavior</a:t>
            </a:r>
          </a:p>
          <a:p>
            <a:pPr lvl="1"/>
            <a:r>
              <a:rPr lang="en-US" sz="2600" dirty="0"/>
              <a:t>Classification (with </a:t>
            </a:r>
            <a:r>
              <a:rPr lang="en-US" sz="2600" dirty="0" err="1"/>
              <a:t>multilabel</a:t>
            </a:r>
            <a:r>
              <a:rPr lang="en-US" sz="2600" dirty="0"/>
              <a:t> or </a:t>
            </a:r>
            <a:r>
              <a:rPr lang="en-US" sz="2600" dirty="0" err="1"/>
              <a:t>softmax</a:t>
            </a:r>
            <a:r>
              <a:rPr lang="en-US" sz="2600" dirty="0"/>
              <a:t> loss)</a:t>
            </a:r>
          </a:p>
          <a:p>
            <a:endParaRPr lang="en-US" dirty="0"/>
          </a:p>
          <a:p>
            <a:r>
              <a:rPr lang="en-US" dirty="0"/>
              <a:t>Tricks to train</a:t>
            </a:r>
          </a:p>
          <a:p>
            <a:pPr lvl="1"/>
            <a:r>
              <a:rPr lang="en-US" sz="2600" dirty="0" err="1"/>
              <a:t>Pretrain</a:t>
            </a:r>
            <a:r>
              <a:rPr lang="en-US" sz="2600" dirty="0"/>
              <a:t> </a:t>
            </a:r>
          </a:p>
          <a:p>
            <a:pPr lvl="1"/>
            <a:r>
              <a:rPr lang="en-US" sz="2600" dirty="0" err="1"/>
              <a:t>Batchnorm</a:t>
            </a:r>
            <a:endParaRPr lang="en-US" sz="2600" dirty="0"/>
          </a:p>
          <a:p>
            <a:pPr lvl="1"/>
            <a:r>
              <a:rPr lang="en-US" sz="2600" dirty="0"/>
              <a:t>ADAM / momentum / Ranger</a:t>
            </a:r>
          </a:p>
          <a:p>
            <a:pPr lvl="1"/>
            <a:r>
              <a:rPr lang="en-US" sz="2600" dirty="0"/>
              <a:t>Data augmentation</a:t>
            </a:r>
          </a:p>
          <a:p>
            <a:pPr lvl="1"/>
            <a:r>
              <a:rPr lang="en-US" sz="2600" dirty="0"/>
              <a:t>Set  parameters appropriately (weight initialization, </a:t>
            </a:r>
            <a:r>
              <a:rPr lang="en-US" sz="2600" b="1" dirty="0"/>
              <a:t>learning rate schedule</a:t>
            </a:r>
            <a:r>
              <a:rPr lang="en-US" sz="2600" dirty="0"/>
              <a:t>, momentum, weight decay)</a:t>
            </a:r>
          </a:p>
        </p:txBody>
      </p:sp>
      <p:pic>
        <p:nvPicPr>
          <p:cNvPr id="4" name="Picture 3"/>
          <p:cNvPicPr>
            <a:picLocks noChangeAspect="1"/>
          </p:cNvPicPr>
          <p:nvPr/>
        </p:nvPicPr>
        <p:blipFill>
          <a:blip r:embed="rId3"/>
          <a:stretch>
            <a:fillRect/>
          </a:stretch>
        </p:blipFill>
        <p:spPr>
          <a:xfrm>
            <a:off x="7355963" y="-40306"/>
            <a:ext cx="3147391" cy="6881826"/>
          </a:xfrm>
          <a:prstGeom prst="rect">
            <a:avLst/>
          </a:prstGeom>
        </p:spPr>
      </p:pic>
      <p:sp>
        <p:nvSpPr>
          <p:cNvPr id="5" name="TextBox 4"/>
          <p:cNvSpPr txBox="1"/>
          <p:nvPr/>
        </p:nvSpPr>
        <p:spPr>
          <a:xfrm>
            <a:off x="1524000" y="6396336"/>
            <a:ext cx="3304174" cy="461665"/>
          </a:xfrm>
          <a:prstGeom prst="rect">
            <a:avLst/>
          </a:prstGeom>
          <a:noFill/>
        </p:spPr>
        <p:txBody>
          <a:bodyPr wrap="none" rtlCol="0">
            <a:spAutoFit/>
          </a:bodyPr>
          <a:lstStyle/>
          <a:p>
            <a:r>
              <a:rPr lang="en-US" sz="1200" dirty="0">
                <a:latin typeface="+mj-lt"/>
              </a:rPr>
              <a:t>Fig: Deep Residual Learning for Image Recognition</a:t>
            </a:r>
          </a:p>
          <a:p>
            <a:r>
              <a:rPr lang="en-US" sz="1200" dirty="0">
                <a:latin typeface="+mj-lt"/>
              </a:rPr>
              <a:t>He et al.  CVPR 2016</a:t>
            </a:r>
          </a:p>
        </p:txBody>
      </p:sp>
      <p:sp>
        <p:nvSpPr>
          <p:cNvPr id="6" name="TextBox 5"/>
          <p:cNvSpPr txBox="1"/>
          <p:nvPr/>
        </p:nvSpPr>
        <p:spPr>
          <a:xfrm>
            <a:off x="5765850" y="4191000"/>
            <a:ext cx="2021772" cy="369332"/>
          </a:xfrm>
          <a:prstGeom prst="rect">
            <a:avLst/>
          </a:prstGeom>
          <a:noFill/>
        </p:spPr>
        <p:txBody>
          <a:bodyPr wrap="none" rtlCol="0">
            <a:spAutoFit/>
          </a:bodyPr>
          <a:lstStyle/>
          <a:p>
            <a:r>
              <a:rPr lang="en-US" dirty="0">
                <a:latin typeface="+mj-lt"/>
              </a:rPr>
              <a:t>Each filter: 3x3x512</a:t>
            </a:r>
          </a:p>
        </p:txBody>
      </p:sp>
      <p:cxnSp>
        <p:nvCxnSpPr>
          <p:cNvPr id="8" name="Straight Arrow Connector 7"/>
          <p:cNvCxnSpPr/>
          <p:nvPr/>
        </p:nvCxnSpPr>
        <p:spPr>
          <a:xfrm flipV="1">
            <a:off x="7101006" y="4038600"/>
            <a:ext cx="569844"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503313" y="5587387"/>
            <a:ext cx="1974838" cy="646331"/>
          </a:xfrm>
          <a:prstGeom prst="rect">
            <a:avLst/>
          </a:prstGeom>
          <a:noFill/>
        </p:spPr>
        <p:txBody>
          <a:bodyPr wrap="square" rtlCol="0">
            <a:spAutoFit/>
          </a:bodyPr>
          <a:lstStyle/>
          <a:p>
            <a:r>
              <a:rPr lang="en-US" dirty="0">
                <a:latin typeface="+mj-lt"/>
              </a:rPr>
              <a:t>Final feature map: 7x7x512</a:t>
            </a:r>
          </a:p>
        </p:txBody>
      </p:sp>
      <p:cxnSp>
        <p:nvCxnSpPr>
          <p:cNvPr id="10" name="Straight Arrow Connector 9"/>
          <p:cNvCxnSpPr/>
          <p:nvPr/>
        </p:nvCxnSpPr>
        <p:spPr>
          <a:xfrm flipV="1">
            <a:off x="7355962" y="5603150"/>
            <a:ext cx="444366" cy="111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561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Fine-tuning: ImageNet-&gt;VOC</a:t>
            </a: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a:t>Train full network on ImageNet 1000-class classification</a:t>
            </a:r>
          </a:p>
          <a:p>
            <a:pPr marL="514350" indent="-514350">
              <a:buFont typeface="+mj-lt"/>
              <a:buAutoNum type="arabicPeriod"/>
            </a:pPr>
            <a:r>
              <a:rPr lang="en-US" dirty="0"/>
              <a:t>Replace classification layer with output layer for VOC (e.g. confidences for 20 classes)</a:t>
            </a:r>
          </a:p>
          <a:p>
            <a:pPr marL="514350" indent="-514350">
              <a:buFont typeface="+mj-lt"/>
              <a:buAutoNum type="arabicPeriod"/>
            </a:pPr>
            <a:r>
              <a:rPr lang="en-US" dirty="0"/>
              <a:t>Train on VOC </a:t>
            </a:r>
            <a:r>
              <a:rPr lang="en-US" dirty="0" err="1"/>
              <a:t>pos</a:t>
            </a:r>
            <a:r>
              <a:rPr lang="en-US" dirty="0"/>
              <a:t>/</a:t>
            </a:r>
            <a:r>
              <a:rPr lang="en-US" dirty="0" err="1"/>
              <a:t>neg</a:t>
            </a:r>
            <a:r>
              <a:rPr lang="en-US" dirty="0"/>
              <a:t> examples with low initial learning rate (1/10</a:t>
            </a:r>
            <a:r>
              <a:rPr lang="en-US" baseline="30000" dirty="0"/>
              <a:t>th</a:t>
            </a:r>
            <a:r>
              <a:rPr lang="en-US" dirty="0"/>
              <a:t> what is used for new network)</a:t>
            </a:r>
          </a:p>
          <a:p>
            <a:pPr marL="514350" indent="-514350">
              <a:buFont typeface="+mj-lt"/>
              <a:buAutoNum type="arabicPeriod"/>
            </a:pPr>
            <a:endParaRPr lang="en-US" dirty="0"/>
          </a:p>
          <a:p>
            <a:pPr marL="0" indent="0">
              <a:buNone/>
            </a:pPr>
            <a:r>
              <a:rPr lang="en-US" dirty="0"/>
              <a:t>Notes</a:t>
            </a:r>
          </a:p>
          <a:p>
            <a:r>
              <a:rPr lang="en-US" dirty="0"/>
              <a:t>This usually works well if the “big data” task and target task are similar (object classification vs detection)</a:t>
            </a:r>
          </a:p>
          <a:p>
            <a:pPr lvl="1"/>
            <a:r>
              <a:rPr lang="en-US" dirty="0"/>
              <a:t>0.45 AP without fine-tuning </a:t>
            </a:r>
            <a:r>
              <a:rPr lang="en-US" dirty="0">
                <a:sym typeface="Wingdings" panose="05000000000000000000" pitchFamily="2" charset="2"/>
              </a:rPr>
              <a:t> 0.54 AP with fine tuning; training only on VOC does much worse</a:t>
            </a:r>
          </a:p>
          <a:p>
            <a:r>
              <a:rPr lang="en-US" dirty="0"/>
              <a:t>May not be necessary if target task is also very big</a:t>
            </a:r>
          </a:p>
          <a:p>
            <a:endParaRPr lang="en-US" dirty="0"/>
          </a:p>
        </p:txBody>
      </p:sp>
    </p:spTree>
    <p:extLst>
      <p:ext uri="{BB962C8B-B14F-4D97-AF65-F5344CB8AC3E}">
        <p14:creationId xmlns:p14="http://schemas.microsoft.com/office/powerpoint/2010/main" val="1681307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Fast R-CNN</a:t>
            </a:r>
            <a:r>
              <a:rPr lang="en-US" dirty="0"/>
              <a:t> – Girshick 2015</a:t>
            </a:r>
          </a:p>
        </p:txBody>
      </p:sp>
      <p:sp>
        <p:nvSpPr>
          <p:cNvPr id="3" name="Content Placeholder 2"/>
          <p:cNvSpPr>
            <a:spLocks noGrp="1"/>
          </p:cNvSpPr>
          <p:nvPr>
            <p:ph idx="1"/>
          </p:nvPr>
        </p:nvSpPr>
        <p:spPr>
          <a:xfrm>
            <a:off x="1580606" y="2220686"/>
            <a:ext cx="8229600" cy="4637314"/>
          </a:xfrm>
        </p:spPr>
        <p:txBody>
          <a:bodyPr>
            <a:normAutofit fontScale="77500" lnSpcReduction="20000"/>
          </a:bodyPr>
          <a:lstStyle/>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a:t>Compute CNN features for image once</a:t>
            </a:r>
          </a:p>
          <a:p>
            <a:r>
              <a:rPr lang="en-US" sz="2800" dirty="0"/>
              <a:t>ROI Pooling: Pool into 7x7 spatial bins for each region proposal, output class scores and regressed </a:t>
            </a:r>
            <a:r>
              <a:rPr lang="en-US" sz="2800" dirty="0" err="1"/>
              <a:t>bboxes</a:t>
            </a:r>
            <a:endParaRPr lang="en-US" sz="2800" dirty="0"/>
          </a:p>
          <a:p>
            <a:r>
              <a:rPr lang="en-US" sz="2800" dirty="0"/>
              <a:t>Other refinements: compress classification layer, use network for final classification, end-to-end training</a:t>
            </a:r>
          </a:p>
          <a:p>
            <a:r>
              <a:rPr lang="en-US" sz="2800" dirty="0"/>
              <a:t>100x speed up of R-CNN (0.02 – 0.1 FPS </a:t>
            </a:r>
            <a:r>
              <a:rPr lang="en-US" sz="2800" dirty="0">
                <a:sym typeface="Wingdings" panose="05000000000000000000" pitchFamily="2" charset="2"/>
              </a:rPr>
              <a:t> 0.5-20 FPS) with similar accuracy</a:t>
            </a:r>
            <a:endParaRPr lang="en-US" sz="2800" dirty="0"/>
          </a:p>
        </p:txBody>
      </p:sp>
      <p:pic>
        <p:nvPicPr>
          <p:cNvPr id="4" name="Picture 3"/>
          <p:cNvPicPr>
            <a:picLocks noChangeAspect="1"/>
          </p:cNvPicPr>
          <p:nvPr/>
        </p:nvPicPr>
        <p:blipFill>
          <a:blip r:embed="rId3"/>
          <a:stretch>
            <a:fillRect/>
          </a:stretch>
        </p:blipFill>
        <p:spPr>
          <a:xfrm>
            <a:off x="1430383" y="936367"/>
            <a:ext cx="7467000" cy="3026033"/>
          </a:xfrm>
          <a:prstGeom prst="rect">
            <a:avLst/>
          </a:prstGeom>
        </p:spPr>
      </p:pic>
    </p:spTree>
    <p:extLst>
      <p:ext uri="{BB962C8B-B14F-4D97-AF65-F5344CB8AC3E}">
        <p14:creationId xmlns:p14="http://schemas.microsoft.com/office/powerpoint/2010/main" val="3027971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Faster R-CNN</a:t>
            </a:r>
            <a:r>
              <a:rPr lang="en-US" dirty="0"/>
              <a:t> – Ren et al. 2016</a:t>
            </a:r>
          </a:p>
        </p:txBody>
      </p:sp>
      <p:sp>
        <p:nvSpPr>
          <p:cNvPr id="3" name="Content Placeholder 2"/>
          <p:cNvSpPr>
            <a:spLocks noGrp="1"/>
          </p:cNvSpPr>
          <p:nvPr>
            <p:ph idx="1"/>
          </p:nvPr>
        </p:nvSpPr>
        <p:spPr>
          <a:xfrm>
            <a:off x="1981200" y="4800601"/>
            <a:ext cx="8229600" cy="1752599"/>
          </a:xfrm>
        </p:spPr>
        <p:txBody>
          <a:bodyPr>
            <a:normAutofit fontScale="70000" lnSpcReduction="20000"/>
          </a:bodyPr>
          <a:lstStyle/>
          <a:p>
            <a:r>
              <a:rPr lang="en-US" dirty="0"/>
              <a:t>Convolutional features used for generating proposals and scoring</a:t>
            </a:r>
          </a:p>
          <a:p>
            <a:pPr lvl="1"/>
            <a:r>
              <a:rPr lang="en-US" dirty="0"/>
              <a:t>Generate proposals with “</a:t>
            </a:r>
            <a:r>
              <a:rPr lang="en-US" dirty="0" err="1"/>
              <a:t>objectness</a:t>
            </a:r>
            <a:r>
              <a:rPr lang="en-US" dirty="0"/>
              <a:t>” scores and refined </a:t>
            </a:r>
            <a:r>
              <a:rPr lang="en-US" dirty="0" err="1"/>
              <a:t>bboxes</a:t>
            </a:r>
            <a:r>
              <a:rPr lang="en-US" dirty="0"/>
              <a:t> for each of k “anchors”</a:t>
            </a:r>
          </a:p>
          <a:p>
            <a:pPr lvl="1"/>
            <a:r>
              <a:rPr lang="en-US" dirty="0"/>
              <a:t>Score proposals in same way as  Fast R-CNN</a:t>
            </a:r>
          </a:p>
          <a:p>
            <a:r>
              <a:rPr lang="en-US" dirty="0"/>
              <a:t>Similar accuracy to Fast R-CNN with 10x speedup</a:t>
            </a:r>
          </a:p>
          <a:p>
            <a:endParaRPr lang="en-US" dirty="0"/>
          </a:p>
        </p:txBody>
      </p:sp>
      <p:pic>
        <p:nvPicPr>
          <p:cNvPr id="4" name="Picture 3"/>
          <p:cNvPicPr>
            <a:picLocks noChangeAspect="1"/>
          </p:cNvPicPr>
          <p:nvPr/>
        </p:nvPicPr>
        <p:blipFill>
          <a:blip r:embed="rId3"/>
          <a:stretch>
            <a:fillRect/>
          </a:stretch>
        </p:blipFill>
        <p:spPr>
          <a:xfrm>
            <a:off x="1752600" y="938409"/>
            <a:ext cx="3751800" cy="3580067"/>
          </a:xfrm>
          <a:prstGeom prst="rect">
            <a:avLst/>
          </a:prstGeom>
        </p:spPr>
      </p:pic>
      <p:pic>
        <p:nvPicPr>
          <p:cNvPr id="6" name="Picture 5"/>
          <p:cNvPicPr>
            <a:picLocks noChangeAspect="1"/>
          </p:cNvPicPr>
          <p:nvPr/>
        </p:nvPicPr>
        <p:blipFill>
          <a:blip r:embed="rId4"/>
          <a:stretch>
            <a:fillRect/>
          </a:stretch>
        </p:blipFill>
        <p:spPr>
          <a:xfrm>
            <a:off x="5746570" y="1600200"/>
            <a:ext cx="4240200" cy="2423600"/>
          </a:xfrm>
          <a:prstGeom prst="rect">
            <a:avLst/>
          </a:prstGeom>
        </p:spPr>
      </p:pic>
    </p:spTree>
    <p:extLst>
      <p:ext uri="{BB962C8B-B14F-4D97-AF65-F5344CB8AC3E}">
        <p14:creationId xmlns:p14="http://schemas.microsoft.com/office/powerpoint/2010/main" val="58546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Faster R-CNN slightly better accuracy than Fast R-CNN</a:t>
            </a:r>
          </a:p>
          <a:p>
            <a:r>
              <a:rPr lang="en-US" dirty="0"/>
              <a:t>More data improves results considerably</a:t>
            </a:r>
          </a:p>
        </p:txBody>
      </p:sp>
      <p:pic>
        <p:nvPicPr>
          <p:cNvPr id="4" name="Picture 3"/>
          <p:cNvPicPr>
            <a:picLocks noChangeAspect="1"/>
          </p:cNvPicPr>
          <p:nvPr/>
        </p:nvPicPr>
        <p:blipFill>
          <a:blip r:embed="rId2"/>
          <a:stretch>
            <a:fillRect/>
          </a:stretch>
        </p:blipFill>
        <p:spPr>
          <a:xfrm>
            <a:off x="1901748" y="3276600"/>
            <a:ext cx="8309052" cy="1828800"/>
          </a:xfrm>
          <a:prstGeom prst="rect">
            <a:avLst/>
          </a:prstGeo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4229195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5314"/>
            <a:ext cx="9296400" cy="914400"/>
          </a:xfrm>
        </p:spPr>
        <p:txBody>
          <a:bodyPr>
            <a:normAutofit fontScale="90000"/>
          </a:bodyPr>
          <a:lstStyle/>
          <a:p>
            <a:r>
              <a:rPr lang="en-US" dirty="0">
                <a:hlinkClick r:id="rId2"/>
              </a:rPr>
              <a:t>Mask R-CNN</a:t>
            </a:r>
            <a:r>
              <a:rPr lang="en-US" dirty="0"/>
              <a:t> – He </a:t>
            </a:r>
            <a:r>
              <a:rPr lang="en-US" dirty="0" err="1"/>
              <a:t>Gxioxari</a:t>
            </a:r>
            <a:r>
              <a:rPr lang="en-US" dirty="0"/>
              <a:t> Dollar Girshick (2017)</a:t>
            </a:r>
          </a:p>
        </p:txBody>
      </p:sp>
      <p:sp>
        <p:nvSpPr>
          <p:cNvPr id="3" name="Content Placeholder 2"/>
          <p:cNvSpPr>
            <a:spLocks noGrp="1"/>
          </p:cNvSpPr>
          <p:nvPr>
            <p:ph idx="1"/>
          </p:nvPr>
        </p:nvSpPr>
        <p:spPr>
          <a:xfrm>
            <a:off x="234179" y="1225732"/>
            <a:ext cx="6379029" cy="5135563"/>
          </a:xfrm>
        </p:spPr>
        <p:txBody>
          <a:bodyPr>
            <a:normAutofit/>
          </a:bodyPr>
          <a:lstStyle/>
          <a:p>
            <a:r>
              <a:rPr lang="en-US" dirty="0"/>
              <a:t>Same network as Faster R-CNN, except</a:t>
            </a:r>
          </a:p>
          <a:p>
            <a:pPr lvl="1"/>
            <a:r>
              <a:rPr lang="en-US" dirty="0" err="1"/>
              <a:t>Bilinearly</a:t>
            </a:r>
            <a:r>
              <a:rPr lang="en-US" dirty="0"/>
              <a:t> interpolate when extracting 7x7 cells of ROI features for better alignment of features to image</a:t>
            </a:r>
          </a:p>
          <a:p>
            <a:pPr lvl="1"/>
            <a:r>
              <a:rPr lang="en-US" dirty="0"/>
              <a:t>Instance segmentation: produce a 28x28 mask for each object category</a:t>
            </a:r>
          </a:p>
          <a:p>
            <a:pPr lvl="1"/>
            <a:r>
              <a:rPr lang="en-US" dirty="0" err="1"/>
              <a:t>Keypoint</a:t>
            </a:r>
            <a:r>
              <a:rPr lang="en-US" dirty="0"/>
              <a:t> prediction: produce a 56x56 mask for each </a:t>
            </a:r>
            <a:r>
              <a:rPr lang="en-US" dirty="0" err="1"/>
              <a:t>keypoint</a:t>
            </a:r>
            <a:r>
              <a:rPr lang="en-US" dirty="0"/>
              <a:t> (aim is to label single pixel as correct </a:t>
            </a:r>
            <a:r>
              <a:rPr lang="en-US" dirty="0" err="1"/>
              <a:t>keypoint</a:t>
            </a:r>
            <a:r>
              <a:rPr lang="en-US" dirty="0"/>
              <a:t>)</a:t>
            </a:r>
          </a:p>
          <a:p>
            <a:pPr lvl="1"/>
            <a:endParaRPr lang="en-US" dirty="0"/>
          </a:p>
          <a:p>
            <a:pPr lvl="1"/>
            <a:endParaRPr lang="en-US" dirty="0"/>
          </a:p>
        </p:txBody>
      </p:sp>
      <p:pic>
        <p:nvPicPr>
          <p:cNvPr id="7" name="Picture 6"/>
          <p:cNvPicPr>
            <a:picLocks noChangeAspect="1"/>
          </p:cNvPicPr>
          <p:nvPr/>
        </p:nvPicPr>
        <p:blipFill>
          <a:blip r:embed="rId3"/>
          <a:stretch>
            <a:fillRect/>
          </a:stretch>
        </p:blipFill>
        <p:spPr>
          <a:xfrm>
            <a:off x="7156926" y="609600"/>
            <a:ext cx="3511074" cy="2362200"/>
          </a:xfrm>
          <a:prstGeom prst="rect">
            <a:avLst/>
          </a:prstGeom>
        </p:spPr>
      </p:pic>
      <p:pic>
        <p:nvPicPr>
          <p:cNvPr id="8" name="Picture 7"/>
          <p:cNvPicPr>
            <a:picLocks noChangeAspect="1"/>
          </p:cNvPicPr>
          <p:nvPr/>
        </p:nvPicPr>
        <p:blipFill>
          <a:blip r:embed="rId4"/>
          <a:stretch>
            <a:fillRect/>
          </a:stretch>
        </p:blipFill>
        <p:spPr>
          <a:xfrm>
            <a:off x="6960600" y="3429001"/>
            <a:ext cx="3707400" cy="1150933"/>
          </a:xfrm>
          <a:prstGeom prst="rect">
            <a:avLst/>
          </a:prstGeom>
        </p:spPr>
      </p:pic>
      <p:sp>
        <p:nvSpPr>
          <p:cNvPr id="9" name="TextBox 8"/>
          <p:cNvSpPr txBox="1"/>
          <p:nvPr/>
        </p:nvSpPr>
        <p:spPr>
          <a:xfrm>
            <a:off x="6823440" y="4579933"/>
            <a:ext cx="3634328" cy="369332"/>
          </a:xfrm>
          <a:prstGeom prst="rect">
            <a:avLst/>
          </a:prstGeom>
          <a:noFill/>
        </p:spPr>
        <p:txBody>
          <a:bodyPr wrap="none" rtlCol="0">
            <a:spAutoFit/>
          </a:bodyPr>
          <a:lstStyle/>
          <a:p>
            <a:pPr fontAlgn="base">
              <a:spcBef>
                <a:spcPct val="0"/>
              </a:spcBef>
              <a:spcAft>
                <a:spcPct val="0"/>
              </a:spcAft>
            </a:pPr>
            <a:r>
              <a:rPr lang="en-US" dirty="0">
                <a:solidFill>
                  <a:prstClr val="black"/>
                </a:solidFill>
                <a:latin typeface="Arial" charset="0"/>
              </a:rPr>
              <a:t>Example ROI and predicted mask</a:t>
            </a:r>
          </a:p>
        </p:txBody>
      </p:sp>
      <p:pic>
        <p:nvPicPr>
          <p:cNvPr id="10" name="Picture 9"/>
          <p:cNvPicPr>
            <a:picLocks noChangeAspect="1"/>
          </p:cNvPicPr>
          <p:nvPr/>
        </p:nvPicPr>
        <p:blipFill>
          <a:blip r:embed="rId5"/>
          <a:stretch>
            <a:fillRect/>
          </a:stretch>
        </p:blipFill>
        <p:spPr>
          <a:xfrm>
            <a:off x="6960600" y="5157479"/>
            <a:ext cx="762000" cy="1479855"/>
          </a:xfrm>
          <a:prstGeom prst="rect">
            <a:avLst/>
          </a:prstGeom>
          <a:ln w="38100">
            <a:solidFill>
              <a:srgbClr val="FFC000"/>
            </a:solidFill>
          </a:ln>
        </p:spPr>
      </p:pic>
      <p:sp>
        <p:nvSpPr>
          <p:cNvPr id="11" name="TextBox 10"/>
          <p:cNvSpPr txBox="1"/>
          <p:nvPr/>
        </p:nvSpPr>
        <p:spPr>
          <a:xfrm>
            <a:off x="7825201" y="5301733"/>
            <a:ext cx="2766600" cy="923330"/>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Arial" charset="0"/>
              </a:rPr>
              <a:t>Example ROI and predicted mask and </a:t>
            </a:r>
            <a:r>
              <a:rPr lang="en-US" dirty="0" err="1">
                <a:solidFill>
                  <a:prstClr val="black"/>
                </a:solidFill>
                <a:latin typeface="Arial" charset="0"/>
              </a:rPr>
              <a:t>keypoints</a:t>
            </a:r>
            <a:endParaRPr lang="en-US" dirty="0">
              <a:solidFill>
                <a:prstClr val="black"/>
              </a:solidFill>
              <a:latin typeface="Arial" charset="0"/>
            </a:endParaRPr>
          </a:p>
        </p:txBody>
      </p:sp>
    </p:spTree>
    <p:extLst>
      <p:ext uri="{BB962C8B-B14F-4D97-AF65-F5344CB8AC3E}">
        <p14:creationId xmlns:p14="http://schemas.microsoft.com/office/powerpoint/2010/main" val="405733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 performing object detector, </a:t>
            </a:r>
            <a:r>
              <a:rPr lang="en-US" dirty="0" err="1"/>
              <a:t>keypoint</a:t>
            </a:r>
            <a:r>
              <a:rPr lang="en-US" dirty="0"/>
              <a:t> </a:t>
            </a:r>
            <a:r>
              <a:rPr lang="en-US" dirty="0" err="1"/>
              <a:t>segmenter</a:t>
            </a:r>
            <a:r>
              <a:rPr lang="en-US" dirty="0"/>
              <a:t>, instance </a:t>
            </a:r>
            <a:r>
              <a:rPr lang="en-US" dirty="0" err="1"/>
              <a:t>segmenter</a:t>
            </a:r>
            <a:r>
              <a:rPr lang="en-US" dirty="0"/>
              <a:t> (at time of release and for a bit after)</a:t>
            </a:r>
          </a:p>
        </p:txBody>
      </p:sp>
      <p:pic>
        <p:nvPicPr>
          <p:cNvPr id="5" name="Picture 4"/>
          <p:cNvPicPr>
            <a:picLocks noChangeAspect="1"/>
          </p:cNvPicPr>
          <p:nvPr/>
        </p:nvPicPr>
        <p:blipFill>
          <a:blip r:embed="rId2"/>
          <a:stretch>
            <a:fillRect/>
          </a:stretch>
        </p:blipFill>
        <p:spPr>
          <a:xfrm>
            <a:off x="3254829" y="4739753"/>
            <a:ext cx="5326200" cy="1759122"/>
          </a:xfrm>
          <a:prstGeom prst="rect">
            <a:avLst/>
          </a:prstGeom>
        </p:spPr>
      </p:pic>
      <p:pic>
        <p:nvPicPr>
          <p:cNvPr id="6" name="Picture 5"/>
          <p:cNvPicPr>
            <a:picLocks noChangeAspect="1"/>
          </p:cNvPicPr>
          <p:nvPr/>
        </p:nvPicPr>
        <p:blipFill>
          <a:blip r:embed="rId3"/>
          <a:stretch>
            <a:fillRect/>
          </a:stretch>
        </p:blipFill>
        <p:spPr>
          <a:xfrm>
            <a:off x="1959430" y="1171304"/>
            <a:ext cx="7570201" cy="1754067"/>
          </a:xfrm>
          <a:prstGeom prst="rect">
            <a:avLst/>
          </a:prstGeom>
        </p:spPr>
      </p:pic>
      <p:pic>
        <p:nvPicPr>
          <p:cNvPr id="7" name="Picture 6"/>
          <p:cNvPicPr>
            <a:picLocks noChangeAspect="1"/>
          </p:cNvPicPr>
          <p:nvPr/>
        </p:nvPicPr>
        <p:blipFill>
          <a:blip r:embed="rId4"/>
          <a:stretch>
            <a:fillRect/>
          </a:stretch>
        </p:blipFill>
        <p:spPr>
          <a:xfrm>
            <a:off x="1502230" y="3152504"/>
            <a:ext cx="8524801" cy="1604667"/>
          </a:xfrm>
          <a:prstGeom prst="rect">
            <a:avLst/>
          </a:prstGeom>
        </p:spPr>
      </p:pic>
    </p:spTree>
    <p:extLst>
      <p:ext uri="{BB962C8B-B14F-4D97-AF65-F5344CB8AC3E}">
        <p14:creationId xmlns:p14="http://schemas.microsoft.com/office/powerpoint/2010/main" val="1311336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detections and instance segmentations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33600" y="1122635"/>
            <a:ext cx="3219000" cy="2180134"/>
          </a:xfrm>
          <a:prstGeom prst="rect">
            <a:avLst/>
          </a:prstGeom>
        </p:spPr>
      </p:pic>
      <p:pic>
        <p:nvPicPr>
          <p:cNvPr id="6" name="Picture 5"/>
          <p:cNvPicPr>
            <a:picLocks noChangeAspect="1"/>
          </p:cNvPicPr>
          <p:nvPr/>
        </p:nvPicPr>
        <p:blipFill>
          <a:blip r:embed="rId3"/>
          <a:stretch>
            <a:fillRect/>
          </a:stretch>
        </p:blipFill>
        <p:spPr>
          <a:xfrm>
            <a:off x="2133600" y="3888333"/>
            <a:ext cx="3241200" cy="2163534"/>
          </a:xfrm>
          <a:prstGeom prst="rect">
            <a:avLst/>
          </a:prstGeom>
        </p:spPr>
      </p:pic>
      <p:pic>
        <p:nvPicPr>
          <p:cNvPr id="7" name="Picture 6"/>
          <p:cNvPicPr>
            <a:picLocks noChangeAspect="1"/>
          </p:cNvPicPr>
          <p:nvPr/>
        </p:nvPicPr>
        <p:blipFill>
          <a:blip r:embed="rId4"/>
          <a:stretch>
            <a:fillRect/>
          </a:stretch>
        </p:blipFill>
        <p:spPr>
          <a:xfrm>
            <a:off x="5983663" y="4191001"/>
            <a:ext cx="3219000" cy="2135867"/>
          </a:xfrm>
          <a:prstGeom prst="rect">
            <a:avLst/>
          </a:prstGeom>
        </p:spPr>
      </p:pic>
      <p:pic>
        <p:nvPicPr>
          <p:cNvPr id="9" name="Picture 8"/>
          <p:cNvPicPr>
            <a:picLocks noChangeAspect="1"/>
          </p:cNvPicPr>
          <p:nvPr/>
        </p:nvPicPr>
        <p:blipFill>
          <a:blip r:embed="rId5"/>
          <a:stretch>
            <a:fillRect/>
          </a:stretch>
        </p:blipFill>
        <p:spPr>
          <a:xfrm>
            <a:off x="5983663" y="905467"/>
            <a:ext cx="3241200" cy="3209334"/>
          </a:xfrm>
          <a:prstGeom prst="rect">
            <a:avLst/>
          </a:prstGeom>
        </p:spPr>
      </p:pic>
    </p:spTree>
    <p:extLst>
      <p:ext uri="{BB962C8B-B14F-4D97-AF65-F5344CB8AC3E}">
        <p14:creationId xmlns:p14="http://schemas.microsoft.com/office/powerpoint/2010/main" val="3698645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E6616-044F-E425-5C9B-BC0524F37E35}"/>
              </a:ext>
            </a:extLst>
          </p:cNvPr>
          <p:cNvSpPr>
            <a:spLocks noGrp="1"/>
          </p:cNvSpPr>
          <p:nvPr>
            <p:ph type="title"/>
          </p:nvPr>
        </p:nvSpPr>
        <p:spPr/>
        <p:txBody>
          <a:bodyPr/>
          <a:lstStyle/>
          <a:p>
            <a:r>
              <a:rPr lang="en-US" dirty="0"/>
              <a:t>Training a deep network</a:t>
            </a:r>
          </a:p>
        </p:txBody>
      </p:sp>
      <p:sp>
        <p:nvSpPr>
          <p:cNvPr id="3" name="Content Placeholder 2">
            <a:extLst>
              <a:ext uri="{FF2B5EF4-FFF2-40B4-BE49-F238E27FC236}">
                <a16:creationId xmlns:a16="http://schemas.microsoft.com/office/drawing/2014/main" id="{49F3B97E-BD59-A73B-2AA1-7EDAA1D95633}"/>
              </a:ext>
            </a:extLst>
          </p:cNvPr>
          <p:cNvSpPr>
            <a:spLocks noGrp="1"/>
          </p:cNvSpPr>
          <p:nvPr>
            <p:ph idx="1"/>
          </p:nvPr>
        </p:nvSpPr>
        <p:spPr>
          <a:xfrm>
            <a:off x="609600" y="990600"/>
            <a:ext cx="5449060" cy="5135563"/>
          </a:xfrm>
        </p:spPr>
        <p:txBody>
          <a:bodyPr/>
          <a:lstStyle/>
          <a:p>
            <a:pPr marL="514350" indent="-514350">
              <a:buAutoNum type="arabicPeriod"/>
            </a:pPr>
            <a:r>
              <a:rPr lang="en-US" dirty="0"/>
              <a:t>Define the network model</a:t>
            </a:r>
          </a:p>
          <a:p>
            <a:pPr marL="400050" lvl="1" indent="0">
              <a:buNone/>
            </a:pPr>
            <a:r>
              <a:rPr lang="en-US" dirty="0"/>
              <a:t>(see </a:t>
            </a:r>
            <a:r>
              <a:rPr lang="en-US" dirty="0" err="1"/>
              <a:t>ResNet</a:t>
            </a:r>
            <a:r>
              <a:rPr lang="en-US" dirty="0"/>
              <a:t> example in previous slides)</a:t>
            </a:r>
          </a:p>
          <a:p>
            <a:pPr marL="400050" lvl="1" indent="0">
              <a:buNone/>
            </a:pPr>
            <a:endParaRPr lang="en-US" dirty="0"/>
          </a:p>
          <a:p>
            <a:pPr marL="514350" indent="-514350">
              <a:buAutoNum type="arabicPeriod"/>
            </a:pPr>
            <a:endParaRPr lang="en-US" dirty="0"/>
          </a:p>
        </p:txBody>
      </p:sp>
      <p:pic>
        <p:nvPicPr>
          <p:cNvPr id="5" name="Picture 4">
            <a:extLst>
              <a:ext uri="{FF2B5EF4-FFF2-40B4-BE49-F238E27FC236}">
                <a16:creationId xmlns:a16="http://schemas.microsoft.com/office/drawing/2014/main" id="{BBCF3EAE-FDEF-835B-CC69-D3A0E5242F6E}"/>
              </a:ext>
            </a:extLst>
          </p:cNvPr>
          <p:cNvPicPr>
            <a:picLocks noChangeAspect="1"/>
          </p:cNvPicPr>
          <p:nvPr/>
        </p:nvPicPr>
        <p:blipFill>
          <a:blip r:embed="rId2"/>
          <a:stretch>
            <a:fillRect/>
          </a:stretch>
        </p:blipFill>
        <p:spPr>
          <a:xfrm>
            <a:off x="6400800" y="609600"/>
            <a:ext cx="5449060" cy="6077798"/>
          </a:xfrm>
          <a:prstGeom prst="rect">
            <a:avLst/>
          </a:prstGeom>
        </p:spPr>
      </p:pic>
      <p:sp>
        <p:nvSpPr>
          <p:cNvPr id="6" name="TextBox 5">
            <a:extLst>
              <a:ext uri="{FF2B5EF4-FFF2-40B4-BE49-F238E27FC236}">
                <a16:creationId xmlns:a16="http://schemas.microsoft.com/office/drawing/2014/main" id="{978607E2-E025-74FC-E781-37E942711145}"/>
              </a:ext>
            </a:extLst>
          </p:cNvPr>
          <p:cNvSpPr txBox="1"/>
          <p:nvPr/>
        </p:nvSpPr>
        <p:spPr>
          <a:xfrm>
            <a:off x="6699025" y="184728"/>
            <a:ext cx="4852610" cy="369332"/>
          </a:xfrm>
          <a:prstGeom prst="rect">
            <a:avLst/>
          </a:prstGeom>
          <a:noFill/>
        </p:spPr>
        <p:txBody>
          <a:bodyPr wrap="none" rtlCol="0">
            <a:spAutoFit/>
          </a:bodyPr>
          <a:lstStyle/>
          <a:p>
            <a:r>
              <a:rPr lang="en-US" dirty="0"/>
              <a:t>Convolutional network for Digits Classification</a:t>
            </a:r>
          </a:p>
        </p:txBody>
      </p:sp>
    </p:spTree>
    <p:extLst>
      <p:ext uri="{BB962C8B-B14F-4D97-AF65-F5344CB8AC3E}">
        <p14:creationId xmlns:p14="http://schemas.microsoft.com/office/powerpoint/2010/main" val="3846482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detections and instance segmentations</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600201" y="1676400"/>
            <a:ext cx="5734409" cy="3754934"/>
          </a:xfrm>
          <a:prstGeom prst="rect">
            <a:avLst/>
          </a:prstGeom>
        </p:spPr>
      </p:pic>
      <p:pic>
        <p:nvPicPr>
          <p:cNvPr id="6" name="Picture 5"/>
          <p:cNvPicPr>
            <a:picLocks noChangeAspect="1"/>
          </p:cNvPicPr>
          <p:nvPr/>
        </p:nvPicPr>
        <p:blipFill>
          <a:blip r:embed="rId3"/>
          <a:stretch>
            <a:fillRect/>
          </a:stretch>
        </p:blipFill>
        <p:spPr>
          <a:xfrm>
            <a:off x="7365840" y="817634"/>
            <a:ext cx="3241200" cy="5472467"/>
          </a:xfrm>
          <a:prstGeom prst="rect">
            <a:avLst/>
          </a:prstGeom>
        </p:spPr>
      </p:pic>
    </p:spTree>
    <p:extLst>
      <p:ext uri="{BB962C8B-B14F-4D97-AF65-F5344CB8AC3E}">
        <p14:creationId xmlns:p14="http://schemas.microsoft.com/office/powerpoint/2010/main" val="2824135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t>keypoint</a:t>
            </a:r>
            <a:r>
              <a:rPr lang="en-US" dirty="0"/>
              <a:t> detections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1" y="1600200"/>
            <a:ext cx="9263691" cy="4212768"/>
          </a:xfrm>
          <a:prstGeom prst="rect">
            <a:avLst/>
          </a:prstGeom>
        </p:spPr>
      </p:pic>
    </p:spTree>
    <p:extLst>
      <p:ext uri="{BB962C8B-B14F-4D97-AF65-F5344CB8AC3E}">
        <p14:creationId xmlns:p14="http://schemas.microsoft.com/office/powerpoint/2010/main" val="2344467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67B33-31AB-5896-2491-1C050326C054}"/>
              </a:ext>
            </a:extLst>
          </p:cNvPr>
          <p:cNvSpPr>
            <a:spLocks noGrp="1"/>
          </p:cNvSpPr>
          <p:nvPr>
            <p:ph type="title"/>
          </p:nvPr>
        </p:nvSpPr>
        <p:spPr/>
        <p:txBody>
          <a:bodyPr/>
          <a:lstStyle/>
          <a:p>
            <a:r>
              <a:rPr lang="en-US" dirty="0"/>
              <a:t>U-Net Architecture</a:t>
            </a:r>
          </a:p>
        </p:txBody>
      </p:sp>
      <p:pic>
        <p:nvPicPr>
          <p:cNvPr id="5" name="Picture 4">
            <a:extLst>
              <a:ext uri="{FF2B5EF4-FFF2-40B4-BE49-F238E27FC236}">
                <a16:creationId xmlns:a16="http://schemas.microsoft.com/office/drawing/2014/main" id="{8AA35888-3209-8AB6-5DEE-E552E8F523C2}"/>
              </a:ext>
            </a:extLst>
          </p:cNvPr>
          <p:cNvPicPr>
            <a:picLocks noChangeAspect="1"/>
          </p:cNvPicPr>
          <p:nvPr/>
        </p:nvPicPr>
        <p:blipFill rotWithShape="1">
          <a:blip r:embed="rId2"/>
          <a:srcRect l="52147" b="28963"/>
          <a:stretch/>
        </p:blipFill>
        <p:spPr>
          <a:xfrm>
            <a:off x="1066800" y="1097931"/>
            <a:ext cx="3883632" cy="3025411"/>
          </a:xfrm>
          <a:prstGeom prst="rect">
            <a:avLst/>
          </a:prstGeom>
        </p:spPr>
      </p:pic>
      <p:sp>
        <p:nvSpPr>
          <p:cNvPr id="6" name="TextBox 5">
            <a:extLst>
              <a:ext uri="{FF2B5EF4-FFF2-40B4-BE49-F238E27FC236}">
                <a16:creationId xmlns:a16="http://schemas.microsoft.com/office/drawing/2014/main" id="{59E78D2B-30AF-500F-AE24-5FB265B8AEB2}"/>
              </a:ext>
            </a:extLst>
          </p:cNvPr>
          <p:cNvSpPr txBox="1"/>
          <p:nvPr/>
        </p:nvSpPr>
        <p:spPr>
          <a:xfrm>
            <a:off x="5257800" y="134034"/>
            <a:ext cx="7620000" cy="646331"/>
          </a:xfrm>
          <a:prstGeom prst="rect">
            <a:avLst/>
          </a:prstGeom>
          <a:noFill/>
        </p:spPr>
        <p:txBody>
          <a:bodyPr wrap="square" rtlCol="0">
            <a:spAutoFit/>
          </a:bodyPr>
          <a:lstStyle/>
          <a:p>
            <a:pPr algn="l"/>
            <a:r>
              <a:rPr lang="en-US" sz="1800" b="0" i="0" u="none" strike="noStrike" baseline="0" dirty="0">
                <a:latin typeface="NimbusRomNo9L-Regu"/>
              </a:rPr>
              <a:t>O. </a:t>
            </a:r>
            <a:r>
              <a:rPr lang="en-US" sz="1800" b="0" i="0" u="none" strike="noStrike" baseline="0" dirty="0" err="1">
                <a:latin typeface="NimbusRomNo9L-Regu"/>
              </a:rPr>
              <a:t>Ronneberger</a:t>
            </a:r>
            <a:r>
              <a:rPr lang="en-US" sz="1800" b="0" i="0" u="none" strike="noStrike" baseline="0" dirty="0">
                <a:latin typeface="NimbusRomNo9L-Regu"/>
              </a:rPr>
              <a:t>, P. Fischer, and T. </a:t>
            </a:r>
            <a:r>
              <a:rPr lang="en-US" sz="1800" b="0" i="0" u="none" strike="noStrike" baseline="0" dirty="0" err="1">
                <a:latin typeface="NimbusRomNo9L-Regu"/>
              </a:rPr>
              <a:t>Brox</a:t>
            </a:r>
            <a:r>
              <a:rPr lang="en-US" sz="1800" b="0" i="0" u="none" strike="noStrike" baseline="0" dirty="0">
                <a:latin typeface="NimbusRomNo9L-Regu"/>
              </a:rPr>
              <a:t>. U-net: Convolutional</a:t>
            </a:r>
          </a:p>
          <a:p>
            <a:pPr algn="l"/>
            <a:r>
              <a:rPr lang="en-US" sz="1800" b="0" i="0" u="none" strike="noStrike" baseline="0" dirty="0">
                <a:latin typeface="NimbusRomNo9L-Regu"/>
              </a:rPr>
              <a:t>networks for biomedical image segmentation. In </a:t>
            </a:r>
            <a:r>
              <a:rPr lang="en-US" sz="1800" b="0" i="0" u="none" strike="noStrike" baseline="0" dirty="0">
                <a:latin typeface="NimbusRomNo9L-ReguItal"/>
              </a:rPr>
              <a:t>MICCAI</a:t>
            </a:r>
            <a:r>
              <a:rPr lang="en-US" sz="1800" b="0" i="0" u="none" strike="noStrike" baseline="0" dirty="0">
                <a:latin typeface="NimbusRomNo9L-Regu"/>
              </a:rPr>
              <a:t>, 2015.</a:t>
            </a:r>
            <a:endParaRPr lang="en-US" dirty="0"/>
          </a:p>
        </p:txBody>
      </p:sp>
      <p:sp>
        <p:nvSpPr>
          <p:cNvPr id="8" name="TextBox 7">
            <a:extLst>
              <a:ext uri="{FF2B5EF4-FFF2-40B4-BE49-F238E27FC236}">
                <a16:creationId xmlns:a16="http://schemas.microsoft.com/office/drawing/2014/main" id="{2BC07DE1-9A75-87F2-2139-8F106AB83A26}"/>
              </a:ext>
            </a:extLst>
          </p:cNvPr>
          <p:cNvSpPr txBox="1"/>
          <p:nvPr/>
        </p:nvSpPr>
        <p:spPr>
          <a:xfrm>
            <a:off x="762000" y="4306873"/>
            <a:ext cx="4024313" cy="1323439"/>
          </a:xfrm>
          <a:prstGeom prst="rect">
            <a:avLst/>
          </a:prstGeom>
          <a:noFill/>
        </p:spPr>
        <p:txBody>
          <a:bodyPr wrap="square">
            <a:spAutoFit/>
          </a:bodyPr>
          <a:lstStyle/>
          <a:p>
            <a:pPr algn="l"/>
            <a:r>
              <a:rPr lang="en-US" sz="2000" b="0" i="0" u="none" strike="noStrike" baseline="0" dirty="0">
                <a:solidFill>
                  <a:srgbClr val="000000"/>
                </a:solidFill>
                <a:latin typeface="+mj-lt"/>
              </a:rPr>
              <a:t>The “U-Net”  is an encoder-decoder with skip connections between mirrored layers in the encoder and decoder stacks.</a:t>
            </a:r>
            <a:endParaRPr lang="en-US" sz="2000" dirty="0">
              <a:latin typeface="+mj-lt"/>
            </a:endParaRPr>
          </a:p>
        </p:txBody>
      </p:sp>
      <p:sp>
        <p:nvSpPr>
          <p:cNvPr id="9" name="TextBox 8">
            <a:extLst>
              <a:ext uri="{FF2B5EF4-FFF2-40B4-BE49-F238E27FC236}">
                <a16:creationId xmlns:a16="http://schemas.microsoft.com/office/drawing/2014/main" id="{DD86F792-5F01-6F6A-3D50-8A682E6D3E6C}"/>
              </a:ext>
            </a:extLst>
          </p:cNvPr>
          <p:cNvSpPr txBox="1"/>
          <p:nvPr/>
        </p:nvSpPr>
        <p:spPr>
          <a:xfrm>
            <a:off x="58542" y="6480409"/>
            <a:ext cx="1875835" cy="276999"/>
          </a:xfrm>
          <a:prstGeom prst="rect">
            <a:avLst/>
          </a:prstGeom>
          <a:noFill/>
        </p:spPr>
        <p:txBody>
          <a:bodyPr wrap="none" rtlCol="0">
            <a:spAutoFit/>
          </a:bodyPr>
          <a:lstStyle/>
          <a:p>
            <a:r>
              <a:rPr lang="en-US" sz="1200" dirty="0"/>
              <a:t>Fig from Isola et al. 2017</a:t>
            </a:r>
          </a:p>
        </p:txBody>
      </p:sp>
      <p:pic>
        <p:nvPicPr>
          <p:cNvPr id="1026" name="Picture 2" descr="42: A blog on A.I.">
            <a:extLst>
              <a:ext uri="{FF2B5EF4-FFF2-40B4-BE49-F238E27FC236}">
                <a16:creationId xmlns:a16="http://schemas.microsoft.com/office/drawing/2014/main" id="{770B86F2-7CBC-396E-9777-677C82F51C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4122" y="1739166"/>
            <a:ext cx="6293256" cy="23296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FB0ECD6-C779-2A37-8219-6A74051AF563}"/>
              </a:ext>
            </a:extLst>
          </p:cNvPr>
          <p:cNvSpPr txBox="1"/>
          <p:nvPr/>
        </p:nvSpPr>
        <p:spPr>
          <a:xfrm>
            <a:off x="10228458" y="6480409"/>
            <a:ext cx="1524000" cy="307777"/>
          </a:xfrm>
          <a:prstGeom prst="rect">
            <a:avLst/>
          </a:prstGeom>
          <a:noFill/>
        </p:spPr>
        <p:txBody>
          <a:bodyPr wrap="square">
            <a:spAutoFit/>
          </a:bodyPr>
          <a:lstStyle/>
          <a:p>
            <a:r>
              <a:rPr lang="en-US" sz="1400" dirty="0">
                <a:solidFill>
                  <a:schemeClr val="tx1">
                    <a:lumMod val="50000"/>
                    <a:lumOff val="50000"/>
                  </a:schemeClr>
                </a:solidFill>
              </a:rPr>
              <a:t>Fig </a:t>
            </a:r>
            <a:r>
              <a:rPr lang="en-US" sz="1400" dirty="0" err="1">
                <a:solidFill>
                  <a:schemeClr val="tx1">
                    <a:lumMod val="50000"/>
                    <a:lumOff val="50000"/>
                  </a:schemeClr>
                </a:solidFill>
                <a:hlinkClick r:id="rId4">
                  <a:extLst>
                    <a:ext uri="{A12FA001-AC4F-418D-AE19-62706E023703}">
                      <ahyp:hlinkClr xmlns:ahyp="http://schemas.microsoft.com/office/drawing/2018/hyperlinkcolor" val="tx"/>
                    </a:ext>
                  </a:extLst>
                </a:hlinkClick>
              </a:rPr>
              <a:t>src</a:t>
            </a:r>
            <a:endParaRPr lang="en-US" sz="1400" dirty="0">
              <a:solidFill>
                <a:schemeClr val="tx1">
                  <a:lumMod val="50000"/>
                  <a:lumOff val="50000"/>
                </a:schemeClr>
              </a:solidFill>
            </a:endParaRPr>
          </a:p>
        </p:txBody>
      </p:sp>
      <p:sp>
        <p:nvSpPr>
          <p:cNvPr id="10" name="TextBox 9">
            <a:extLst>
              <a:ext uri="{FF2B5EF4-FFF2-40B4-BE49-F238E27FC236}">
                <a16:creationId xmlns:a16="http://schemas.microsoft.com/office/drawing/2014/main" id="{4AD255ED-047A-9EDB-5E24-E246070D8A8C}"/>
              </a:ext>
            </a:extLst>
          </p:cNvPr>
          <p:cNvSpPr txBox="1"/>
          <p:nvPr/>
        </p:nvSpPr>
        <p:spPr>
          <a:xfrm>
            <a:off x="7385367" y="4619729"/>
            <a:ext cx="4024313" cy="1015663"/>
          </a:xfrm>
          <a:prstGeom prst="rect">
            <a:avLst/>
          </a:prstGeom>
          <a:noFill/>
        </p:spPr>
        <p:txBody>
          <a:bodyPr wrap="square">
            <a:spAutoFit/>
          </a:bodyPr>
          <a:lstStyle/>
          <a:p>
            <a:pPr algn="l"/>
            <a:r>
              <a:rPr lang="en-US" sz="2000" b="0" i="0" u="none" strike="noStrike" baseline="0" dirty="0">
                <a:solidFill>
                  <a:srgbClr val="000000"/>
                </a:solidFill>
                <a:latin typeface="+mj-lt"/>
              </a:rPr>
              <a:t>U-Net style architectures are used to generate pixel maps (e.g., RGB images or per-pixel labels)</a:t>
            </a:r>
            <a:endParaRPr lang="en-US" sz="2000" dirty="0">
              <a:latin typeface="+mj-lt"/>
            </a:endParaRPr>
          </a:p>
        </p:txBody>
      </p:sp>
    </p:spTree>
    <p:extLst>
      <p:ext uri="{BB962C8B-B14F-4D97-AF65-F5344CB8AC3E}">
        <p14:creationId xmlns:p14="http://schemas.microsoft.com/office/powerpoint/2010/main" val="3340496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the CNN learn?</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74837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458200" cy="914400"/>
          </a:xfrm>
        </p:spPr>
        <p:txBody>
          <a:bodyPr>
            <a:normAutofit fontScale="90000"/>
          </a:bodyPr>
          <a:lstStyle/>
          <a:p>
            <a:r>
              <a:rPr lang="en-US" dirty="0"/>
              <a:t>Map activation back to the input pixel space</a:t>
            </a:r>
          </a:p>
        </p:txBody>
      </p:sp>
      <p:sp>
        <p:nvSpPr>
          <p:cNvPr id="3" name="Content Placeholder 2"/>
          <p:cNvSpPr>
            <a:spLocks noGrp="1"/>
          </p:cNvSpPr>
          <p:nvPr>
            <p:ph idx="1"/>
          </p:nvPr>
        </p:nvSpPr>
        <p:spPr/>
        <p:txBody>
          <a:bodyPr/>
          <a:lstStyle/>
          <a:p>
            <a:r>
              <a:rPr lang="en-US" dirty="0"/>
              <a:t>What input pattern originally caused a given activation in the feature maps?</a:t>
            </a:r>
          </a:p>
        </p:txBody>
      </p:sp>
      <p:sp>
        <p:nvSpPr>
          <p:cNvPr id="4" name="TextBox 3"/>
          <p:cNvSpPr txBox="1">
            <a:spLocks noChangeArrowheads="1"/>
          </p:cNvSpPr>
          <p:nvPr/>
        </p:nvSpPr>
        <p:spPr bwMode="auto">
          <a:xfrm>
            <a:off x="1600200" y="6400800"/>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dirty="0">
                <a:latin typeface="Arial" panose="020B0604020202020204" pitchFamily="34" charset="0"/>
              </a:rPr>
              <a:t>Visualizing and Understanding Convolutional Networks [</a:t>
            </a:r>
            <a:r>
              <a:rPr lang="en-US" altLang="en-US" sz="1800" dirty="0">
                <a:latin typeface="Arial" panose="020B0604020202020204" pitchFamily="34" charset="0"/>
                <a:hlinkClick r:id="rId2"/>
              </a:rPr>
              <a:t>Zeiler and Fergus, ECCV 2014</a:t>
            </a:r>
            <a:r>
              <a:rPr lang="en-US" altLang="en-US" sz="1800" dirty="0">
                <a:latin typeface="Arial" panose="020B0604020202020204" pitchFamily="34" charset="0"/>
              </a:rPr>
              <a:t>]</a:t>
            </a:r>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31767" y="2063578"/>
            <a:ext cx="4204667" cy="4337222"/>
          </a:xfrm>
          <a:prstGeom prst="rect">
            <a:avLst/>
          </a:prstGeom>
        </p:spPr>
      </p:pic>
    </p:spTree>
    <p:extLst>
      <p:ext uri="{BB962C8B-B14F-4D97-AF65-F5344CB8AC3E}">
        <p14:creationId xmlns:p14="http://schemas.microsoft.com/office/powerpoint/2010/main" val="3269246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1 (visualization of randomly sampled features)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5300" y="1447801"/>
            <a:ext cx="3581400" cy="4897883"/>
          </a:xfrm>
        </p:spPr>
      </p:pic>
      <p:sp>
        <p:nvSpPr>
          <p:cNvPr id="3" name="TextBox 2">
            <a:extLst>
              <a:ext uri="{FF2B5EF4-FFF2-40B4-BE49-F238E27FC236}">
                <a16:creationId xmlns:a16="http://schemas.microsoft.com/office/drawing/2014/main" id="{5D1AC85F-D11F-6CD1-AF50-30CE6E2685C9}"/>
              </a:ext>
            </a:extLst>
          </p:cNvPr>
          <p:cNvSpPr txBox="1">
            <a:spLocks noChangeArrowheads="1"/>
          </p:cNvSpPr>
          <p:nvPr/>
        </p:nvSpPr>
        <p:spPr bwMode="auto">
          <a:xfrm>
            <a:off x="1600200" y="6400800"/>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dirty="0">
                <a:latin typeface="Arial" panose="020B0604020202020204" pitchFamily="34" charset="0"/>
              </a:rPr>
              <a:t>Visualizing and Understanding Convolutional Networks [</a:t>
            </a:r>
            <a:r>
              <a:rPr lang="en-US" altLang="en-US" sz="1800" dirty="0">
                <a:latin typeface="Arial" panose="020B0604020202020204" pitchFamily="34" charset="0"/>
                <a:hlinkClick r:id="rId3"/>
              </a:rPr>
              <a:t>Zeiler and Fergus, ECCV 2014</a:t>
            </a:r>
            <a:r>
              <a:rPr lang="en-US" altLang="en-US" sz="1800" dirty="0">
                <a:latin typeface="Arial" panose="020B0604020202020204" pitchFamily="34" charset="0"/>
              </a:rPr>
              <a:t>]</a:t>
            </a:r>
          </a:p>
        </p:txBody>
      </p:sp>
      <p:sp>
        <p:nvSpPr>
          <p:cNvPr id="6" name="TextBox 5">
            <a:extLst>
              <a:ext uri="{FF2B5EF4-FFF2-40B4-BE49-F238E27FC236}">
                <a16:creationId xmlns:a16="http://schemas.microsoft.com/office/drawing/2014/main" id="{F7A481D8-1FE0-9EEB-79D7-A040861B090E}"/>
              </a:ext>
            </a:extLst>
          </p:cNvPr>
          <p:cNvSpPr txBox="1"/>
          <p:nvPr/>
        </p:nvSpPr>
        <p:spPr>
          <a:xfrm>
            <a:off x="609600" y="1676400"/>
            <a:ext cx="3733800" cy="923330"/>
          </a:xfrm>
          <a:prstGeom prst="rect">
            <a:avLst/>
          </a:prstGeom>
          <a:noFill/>
        </p:spPr>
        <p:txBody>
          <a:bodyPr wrap="square" rtlCol="0">
            <a:spAutoFit/>
          </a:bodyPr>
          <a:lstStyle/>
          <a:p>
            <a:r>
              <a:rPr lang="en-US" dirty="0"/>
              <a:t>Activations (which pixels caused the feature to have a high magnitude)</a:t>
            </a:r>
          </a:p>
        </p:txBody>
      </p:sp>
      <p:sp>
        <p:nvSpPr>
          <p:cNvPr id="7" name="TextBox 6">
            <a:extLst>
              <a:ext uri="{FF2B5EF4-FFF2-40B4-BE49-F238E27FC236}">
                <a16:creationId xmlns:a16="http://schemas.microsoft.com/office/drawing/2014/main" id="{BA3ECD9E-4BA1-8746-0CBB-07DEABF4FA81}"/>
              </a:ext>
            </a:extLst>
          </p:cNvPr>
          <p:cNvSpPr txBox="1"/>
          <p:nvPr/>
        </p:nvSpPr>
        <p:spPr>
          <a:xfrm>
            <a:off x="615950" y="2876515"/>
            <a:ext cx="3733800" cy="646331"/>
          </a:xfrm>
          <a:prstGeom prst="rect">
            <a:avLst/>
          </a:prstGeom>
          <a:noFill/>
        </p:spPr>
        <p:txBody>
          <a:bodyPr wrap="square" rtlCol="0">
            <a:spAutoFit/>
          </a:bodyPr>
          <a:lstStyle/>
          <a:p>
            <a:r>
              <a:rPr lang="en-US" dirty="0"/>
              <a:t>Image patches that had high activations </a:t>
            </a:r>
          </a:p>
        </p:txBody>
      </p:sp>
    </p:spTree>
    <p:extLst>
      <p:ext uri="{BB962C8B-B14F-4D97-AF65-F5344CB8AC3E}">
        <p14:creationId xmlns:p14="http://schemas.microsoft.com/office/powerpoint/2010/main" val="1070589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2</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5356" y="941173"/>
            <a:ext cx="8901289" cy="4343400"/>
          </a:xfrm>
        </p:spPr>
      </p:pic>
      <p:sp>
        <p:nvSpPr>
          <p:cNvPr id="3" name="TextBox 2">
            <a:extLst>
              <a:ext uri="{FF2B5EF4-FFF2-40B4-BE49-F238E27FC236}">
                <a16:creationId xmlns:a16="http://schemas.microsoft.com/office/drawing/2014/main" id="{DF300B93-05D9-8B6E-6DCC-A2D4695732D0}"/>
              </a:ext>
            </a:extLst>
          </p:cNvPr>
          <p:cNvSpPr txBox="1">
            <a:spLocks noChangeArrowheads="1"/>
          </p:cNvSpPr>
          <p:nvPr/>
        </p:nvSpPr>
        <p:spPr bwMode="auto">
          <a:xfrm>
            <a:off x="1600200" y="6400800"/>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dirty="0">
                <a:latin typeface="Arial" panose="020B0604020202020204" pitchFamily="34" charset="0"/>
              </a:rPr>
              <a:t>Visualizing and Understanding Convolutional Networks [</a:t>
            </a:r>
            <a:r>
              <a:rPr lang="en-US" altLang="en-US" sz="1800" dirty="0">
                <a:latin typeface="Arial" panose="020B0604020202020204" pitchFamily="34" charset="0"/>
                <a:hlinkClick r:id="rId3"/>
              </a:rPr>
              <a:t>Zeiler and Fergus, ECCV 2014</a:t>
            </a:r>
            <a:r>
              <a:rPr lang="en-US" altLang="en-US" sz="1800" dirty="0">
                <a:latin typeface="Arial" panose="020B0604020202020204" pitchFamily="34" charset="0"/>
              </a:rPr>
              <a:t>]</a:t>
            </a:r>
          </a:p>
        </p:txBody>
      </p:sp>
    </p:spTree>
    <p:extLst>
      <p:ext uri="{BB962C8B-B14F-4D97-AF65-F5344CB8AC3E}">
        <p14:creationId xmlns:p14="http://schemas.microsoft.com/office/powerpoint/2010/main" val="4018808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3</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043" y="990601"/>
            <a:ext cx="8863914" cy="3314393"/>
          </a:xfrm>
          <a:prstGeom prst="rect">
            <a:avLst/>
          </a:prstGeom>
        </p:spPr>
      </p:pic>
      <p:sp>
        <p:nvSpPr>
          <p:cNvPr id="4" name="TextBox 3">
            <a:extLst>
              <a:ext uri="{FF2B5EF4-FFF2-40B4-BE49-F238E27FC236}">
                <a16:creationId xmlns:a16="http://schemas.microsoft.com/office/drawing/2014/main" id="{D805DBC8-CE5F-5C99-7F75-738BB8680B55}"/>
              </a:ext>
            </a:extLst>
          </p:cNvPr>
          <p:cNvSpPr txBox="1">
            <a:spLocks noChangeArrowheads="1"/>
          </p:cNvSpPr>
          <p:nvPr/>
        </p:nvSpPr>
        <p:spPr bwMode="auto">
          <a:xfrm>
            <a:off x="1600200" y="6400800"/>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dirty="0">
                <a:latin typeface="Arial" panose="020B0604020202020204" pitchFamily="34" charset="0"/>
              </a:rPr>
              <a:t>Visualizing and Understanding Convolutional Networks [</a:t>
            </a:r>
            <a:r>
              <a:rPr lang="en-US" altLang="en-US" sz="1800" dirty="0">
                <a:latin typeface="Arial" panose="020B0604020202020204" pitchFamily="34" charset="0"/>
                <a:hlinkClick r:id="rId3"/>
              </a:rPr>
              <a:t>Zeiler and Fergus, ECCV 2014</a:t>
            </a:r>
            <a:r>
              <a:rPr lang="en-US" altLang="en-US" sz="1800" dirty="0">
                <a:latin typeface="Arial" panose="020B0604020202020204" pitchFamily="34" charset="0"/>
              </a:rPr>
              <a:t>]</a:t>
            </a:r>
          </a:p>
        </p:txBody>
      </p:sp>
    </p:spTree>
    <p:extLst>
      <p:ext uri="{BB962C8B-B14F-4D97-AF65-F5344CB8AC3E}">
        <p14:creationId xmlns:p14="http://schemas.microsoft.com/office/powerpoint/2010/main" val="1565375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4 and 5</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914400"/>
            <a:ext cx="9015249" cy="5562600"/>
          </a:xfrm>
        </p:spPr>
      </p:pic>
      <p:sp>
        <p:nvSpPr>
          <p:cNvPr id="3" name="TextBox 2">
            <a:extLst>
              <a:ext uri="{FF2B5EF4-FFF2-40B4-BE49-F238E27FC236}">
                <a16:creationId xmlns:a16="http://schemas.microsoft.com/office/drawing/2014/main" id="{3AA14EE8-1CE7-73AC-6901-662736D92D72}"/>
              </a:ext>
            </a:extLst>
          </p:cNvPr>
          <p:cNvSpPr txBox="1">
            <a:spLocks noChangeArrowheads="1"/>
          </p:cNvSpPr>
          <p:nvPr/>
        </p:nvSpPr>
        <p:spPr bwMode="auto">
          <a:xfrm>
            <a:off x="1600200" y="6519446"/>
            <a:ext cx="9067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dirty="0">
                <a:latin typeface="Arial" panose="020B0604020202020204" pitchFamily="34" charset="0"/>
              </a:rPr>
              <a:t>Visualizing and Understanding Convolutional Networks [</a:t>
            </a:r>
            <a:r>
              <a:rPr lang="en-US" altLang="en-US" sz="1600" dirty="0">
                <a:latin typeface="Arial" panose="020B0604020202020204" pitchFamily="34" charset="0"/>
                <a:hlinkClick r:id="rId3"/>
              </a:rPr>
              <a:t>Zeiler and Fergus, ECCV 2014</a:t>
            </a:r>
            <a:r>
              <a:rPr lang="en-US" altLang="en-US" sz="1600" dirty="0">
                <a:latin typeface="Arial" panose="020B0604020202020204" pitchFamily="34" charset="0"/>
              </a:rPr>
              <a:t>]</a:t>
            </a:r>
          </a:p>
        </p:txBody>
      </p:sp>
    </p:spTree>
    <p:extLst>
      <p:ext uri="{BB962C8B-B14F-4D97-AF65-F5344CB8AC3E}">
        <p14:creationId xmlns:p14="http://schemas.microsoft.com/office/powerpoint/2010/main" val="2509852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21DA-E623-FD4C-F49C-11620FD7396D}"/>
              </a:ext>
            </a:extLst>
          </p:cNvPr>
          <p:cNvSpPr>
            <a:spLocks noGrp="1"/>
          </p:cNvSpPr>
          <p:nvPr>
            <p:ph type="title"/>
          </p:nvPr>
        </p:nvSpPr>
        <p:spPr/>
        <p:txBody>
          <a:bodyPr/>
          <a:lstStyle/>
          <a:p>
            <a:r>
              <a:rPr lang="en-US" dirty="0"/>
              <a:t>Things to remember</a:t>
            </a:r>
          </a:p>
        </p:txBody>
      </p:sp>
      <p:sp>
        <p:nvSpPr>
          <p:cNvPr id="3" name="Content Placeholder 2">
            <a:extLst>
              <a:ext uri="{FF2B5EF4-FFF2-40B4-BE49-F238E27FC236}">
                <a16:creationId xmlns:a16="http://schemas.microsoft.com/office/drawing/2014/main" id="{7766304C-B204-76FA-4923-A50C94A14D0C}"/>
              </a:ext>
            </a:extLst>
          </p:cNvPr>
          <p:cNvSpPr>
            <a:spLocks noGrp="1"/>
          </p:cNvSpPr>
          <p:nvPr>
            <p:ph idx="1"/>
          </p:nvPr>
        </p:nvSpPr>
        <p:spPr>
          <a:xfrm>
            <a:off x="609600" y="990600"/>
            <a:ext cx="6248400" cy="5867400"/>
          </a:xfrm>
        </p:spPr>
        <p:txBody>
          <a:bodyPr>
            <a:normAutofit fontScale="92500" lnSpcReduction="20000"/>
          </a:bodyPr>
          <a:lstStyle/>
          <a:p>
            <a:endParaRPr lang="en-US" dirty="0"/>
          </a:p>
          <a:p>
            <a:r>
              <a:rPr lang="en-US" dirty="0"/>
              <a:t>Models trained on ImageNet are used as pretrained “backbones” for other vision tasks</a:t>
            </a:r>
          </a:p>
          <a:p>
            <a:endParaRPr lang="en-US" dirty="0"/>
          </a:p>
          <a:p>
            <a:r>
              <a:rPr lang="en-US" dirty="0"/>
              <a:t>Mask-RCNN samples patches in feature maps and predicts boxes, object region, and </a:t>
            </a:r>
            <a:r>
              <a:rPr lang="en-US" dirty="0" err="1"/>
              <a:t>keypoints</a:t>
            </a:r>
            <a:endParaRPr lang="en-US" dirty="0"/>
          </a:p>
          <a:p>
            <a:endParaRPr lang="en-US" dirty="0"/>
          </a:p>
          <a:p>
            <a:r>
              <a:rPr lang="en-US" dirty="0"/>
              <a:t>Many image generation and segmentation methods are based on U-Net </a:t>
            </a:r>
            <a:r>
              <a:rPr lang="en-US" dirty="0" err="1"/>
              <a:t>downsamples</a:t>
            </a:r>
            <a:r>
              <a:rPr lang="en-US" dirty="0"/>
              <a:t> while deepening features, then </a:t>
            </a:r>
            <a:r>
              <a:rPr lang="en-US" dirty="0" err="1"/>
              <a:t>upsamples</a:t>
            </a:r>
            <a:r>
              <a:rPr lang="en-US" dirty="0"/>
              <a:t> with skip connections</a:t>
            </a:r>
          </a:p>
          <a:p>
            <a:endParaRPr lang="en-US" dirty="0"/>
          </a:p>
        </p:txBody>
      </p:sp>
      <p:pic>
        <p:nvPicPr>
          <p:cNvPr id="4" name="Picture 2" descr="42: A blog on A.I.">
            <a:extLst>
              <a:ext uri="{FF2B5EF4-FFF2-40B4-BE49-F238E27FC236}">
                <a16:creationId xmlns:a16="http://schemas.microsoft.com/office/drawing/2014/main" id="{63B6567C-6CBC-5F87-4657-3526D37EE9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795"/>
          <a:stretch/>
        </p:blipFill>
        <p:spPr bwMode="auto">
          <a:xfrm>
            <a:off x="8529833" y="5455268"/>
            <a:ext cx="2209800" cy="10460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021DD4-DB90-B83B-2BC5-94B12AC8FC81}"/>
              </a:ext>
            </a:extLst>
          </p:cNvPr>
          <p:cNvPicPr>
            <a:picLocks noChangeAspect="1"/>
          </p:cNvPicPr>
          <p:nvPr/>
        </p:nvPicPr>
        <p:blipFill>
          <a:blip r:embed="rId3"/>
          <a:stretch>
            <a:fillRect/>
          </a:stretch>
        </p:blipFill>
        <p:spPr>
          <a:xfrm>
            <a:off x="8686800" y="3254304"/>
            <a:ext cx="1676400" cy="1112323"/>
          </a:xfrm>
          <a:prstGeom prst="rect">
            <a:avLst/>
          </a:prstGeom>
        </p:spPr>
      </p:pic>
      <p:pic>
        <p:nvPicPr>
          <p:cNvPr id="6" name="Picture 5">
            <a:extLst>
              <a:ext uri="{FF2B5EF4-FFF2-40B4-BE49-F238E27FC236}">
                <a16:creationId xmlns:a16="http://schemas.microsoft.com/office/drawing/2014/main" id="{CB7B4AD0-7895-40E2-186B-DA53F22AE086}"/>
              </a:ext>
            </a:extLst>
          </p:cNvPr>
          <p:cNvPicPr>
            <a:picLocks noChangeAspect="1"/>
          </p:cNvPicPr>
          <p:nvPr/>
        </p:nvPicPr>
        <p:blipFill>
          <a:blip r:embed="rId4"/>
          <a:stretch>
            <a:fillRect/>
          </a:stretch>
        </p:blipFill>
        <p:spPr>
          <a:xfrm>
            <a:off x="8116212" y="1440495"/>
            <a:ext cx="3037042" cy="829541"/>
          </a:xfrm>
          <a:prstGeom prst="rect">
            <a:avLst/>
          </a:prstGeom>
        </p:spPr>
      </p:pic>
    </p:spTree>
    <p:extLst>
      <p:ext uri="{BB962C8B-B14F-4D97-AF65-F5344CB8AC3E}">
        <p14:creationId xmlns:p14="http://schemas.microsoft.com/office/powerpoint/2010/main" val="1193266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8DC6B-795E-E30F-A364-F4D6CC7822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917D5-0227-B550-A6D7-F194133F3B72}"/>
              </a:ext>
            </a:extLst>
          </p:cNvPr>
          <p:cNvSpPr>
            <a:spLocks noGrp="1"/>
          </p:cNvSpPr>
          <p:nvPr>
            <p:ph type="title"/>
          </p:nvPr>
        </p:nvSpPr>
        <p:spPr/>
        <p:txBody>
          <a:bodyPr/>
          <a:lstStyle/>
          <a:p>
            <a:r>
              <a:rPr lang="en-US" dirty="0"/>
              <a:t>Training a deep network</a:t>
            </a:r>
          </a:p>
        </p:txBody>
      </p:sp>
      <p:sp>
        <p:nvSpPr>
          <p:cNvPr id="3" name="Content Placeholder 2">
            <a:extLst>
              <a:ext uri="{FF2B5EF4-FFF2-40B4-BE49-F238E27FC236}">
                <a16:creationId xmlns:a16="http://schemas.microsoft.com/office/drawing/2014/main" id="{3E9047E4-4A0E-C73B-7C84-42E56F3D7052}"/>
              </a:ext>
            </a:extLst>
          </p:cNvPr>
          <p:cNvSpPr>
            <a:spLocks noGrp="1"/>
          </p:cNvSpPr>
          <p:nvPr>
            <p:ph idx="1"/>
          </p:nvPr>
        </p:nvSpPr>
        <p:spPr/>
        <p:txBody>
          <a:bodyPr/>
          <a:lstStyle/>
          <a:p>
            <a:pPr marL="514350" indent="-514350">
              <a:buAutoNum type="arabicPeriod"/>
            </a:pPr>
            <a:r>
              <a:rPr lang="en-US" dirty="0"/>
              <a:t>Define the network model</a:t>
            </a:r>
          </a:p>
          <a:p>
            <a:pPr marL="514350" indent="-514350">
              <a:buAutoNum type="arabicPeriod"/>
            </a:pPr>
            <a:r>
              <a:rPr lang="en-US" dirty="0"/>
              <a:t>Set the key training parameters: # epochs, initial learning rate and schedule, optimizer, loss function, data loaders</a:t>
            </a:r>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p:txBody>
      </p:sp>
      <p:pic>
        <p:nvPicPr>
          <p:cNvPr id="6" name="Picture 5">
            <a:extLst>
              <a:ext uri="{FF2B5EF4-FFF2-40B4-BE49-F238E27FC236}">
                <a16:creationId xmlns:a16="http://schemas.microsoft.com/office/drawing/2014/main" id="{74E4C719-D995-16E0-860A-0B195C6EC398}"/>
              </a:ext>
            </a:extLst>
          </p:cNvPr>
          <p:cNvPicPr>
            <a:picLocks noChangeAspect="1"/>
          </p:cNvPicPr>
          <p:nvPr/>
        </p:nvPicPr>
        <p:blipFill>
          <a:blip r:embed="rId2"/>
          <a:stretch>
            <a:fillRect/>
          </a:stretch>
        </p:blipFill>
        <p:spPr>
          <a:xfrm>
            <a:off x="236561" y="3558381"/>
            <a:ext cx="7068517" cy="2799412"/>
          </a:xfrm>
          <a:prstGeom prst="rect">
            <a:avLst/>
          </a:prstGeom>
        </p:spPr>
      </p:pic>
      <p:pic>
        <p:nvPicPr>
          <p:cNvPr id="8" name="Picture 7">
            <a:extLst>
              <a:ext uri="{FF2B5EF4-FFF2-40B4-BE49-F238E27FC236}">
                <a16:creationId xmlns:a16="http://schemas.microsoft.com/office/drawing/2014/main" id="{18FB2888-E6D7-C937-7827-2A5D869F1943}"/>
              </a:ext>
            </a:extLst>
          </p:cNvPr>
          <p:cNvPicPr>
            <a:picLocks noChangeAspect="1"/>
          </p:cNvPicPr>
          <p:nvPr/>
        </p:nvPicPr>
        <p:blipFill>
          <a:blip r:embed="rId3"/>
          <a:stretch>
            <a:fillRect/>
          </a:stretch>
        </p:blipFill>
        <p:spPr>
          <a:xfrm>
            <a:off x="7391400" y="3924480"/>
            <a:ext cx="4277322" cy="2067213"/>
          </a:xfrm>
          <a:prstGeom prst="rect">
            <a:avLst/>
          </a:prstGeom>
        </p:spPr>
      </p:pic>
    </p:spTree>
    <p:extLst>
      <p:ext uri="{BB962C8B-B14F-4D97-AF65-F5344CB8AC3E}">
        <p14:creationId xmlns:p14="http://schemas.microsoft.com/office/powerpoint/2010/main" val="1308245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ACBE0-9AD7-8349-40E1-94429D8F8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63FF4-A3F1-83CD-3CD2-940847476596}"/>
              </a:ext>
            </a:extLst>
          </p:cNvPr>
          <p:cNvSpPr>
            <a:spLocks noGrp="1"/>
          </p:cNvSpPr>
          <p:nvPr>
            <p:ph type="title"/>
          </p:nvPr>
        </p:nvSpPr>
        <p:spPr/>
        <p:txBody>
          <a:bodyPr/>
          <a:lstStyle/>
          <a:p>
            <a:r>
              <a:rPr lang="en-US" dirty="0"/>
              <a:t>Training a deep network</a:t>
            </a:r>
          </a:p>
        </p:txBody>
      </p:sp>
      <p:sp>
        <p:nvSpPr>
          <p:cNvPr id="3" name="Content Placeholder 2">
            <a:extLst>
              <a:ext uri="{FF2B5EF4-FFF2-40B4-BE49-F238E27FC236}">
                <a16:creationId xmlns:a16="http://schemas.microsoft.com/office/drawing/2014/main" id="{05EF1978-74FF-396D-F561-CFA3425BE6FD}"/>
              </a:ext>
            </a:extLst>
          </p:cNvPr>
          <p:cNvSpPr>
            <a:spLocks noGrp="1"/>
          </p:cNvSpPr>
          <p:nvPr>
            <p:ph idx="1"/>
          </p:nvPr>
        </p:nvSpPr>
        <p:spPr/>
        <p:txBody>
          <a:bodyPr/>
          <a:lstStyle/>
          <a:p>
            <a:pPr marL="514350" indent="-514350">
              <a:buAutoNum type="arabicPeriod"/>
            </a:pPr>
            <a:r>
              <a:rPr lang="en-US" dirty="0"/>
              <a:t>Define the network model</a:t>
            </a:r>
          </a:p>
          <a:p>
            <a:pPr marL="514350" indent="-514350">
              <a:buAutoNum type="arabicPeriod"/>
            </a:pPr>
            <a:r>
              <a:rPr lang="en-US" dirty="0"/>
              <a:t>Set the key training parameters</a:t>
            </a:r>
          </a:p>
          <a:p>
            <a:pPr marL="514350" indent="-514350">
              <a:buAutoNum type="arabicPeriod"/>
            </a:pPr>
            <a:r>
              <a:rPr lang="en-US" dirty="0"/>
              <a:t>Train and track performance</a:t>
            </a:r>
          </a:p>
          <a:p>
            <a:pPr marL="514350" indent="-514350">
              <a:buAutoNum type="arabicPeriod"/>
            </a:pPr>
            <a:endParaRPr lang="en-US" dirty="0"/>
          </a:p>
          <a:p>
            <a:pPr marL="514350" indent="-514350">
              <a:buAutoNum type="arabicPeriod"/>
            </a:pPr>
            <a:endParaRPr lang="en-US" dirty="0"/>
          </a:p>
        </p:txBody>
      </p:sp>
      <p:pic>
        <p:nvPicPr>
          <p:cNvPr id="5" name="Picture 4">
            <a:extLst>
              <a:ext uri="{FF2B5EF4-FFF2-40B4-BE49-F238E27FC236}">
                <a16:creationId xmlns:a16="http://schemas.microsoft.com/office/drawing/2014/main" id="{0BBFEC2C-7B27-79F7-D0DC-5EF6DD775922}"/>
              </a:ext>
            </a:extLst>
          </p:cNvPr>
          <p:cNvPicPr>
            <a:picLocks noChangeAspect="1"/>
          </p:cNvPicPr>
          <p:nvPr/>
        </p:nvPicPr>
        <p:blipFill>
          <a:blip r:embed="rId2"/>
          <a:stretch>
            <a:fillRect/>
          </a:stretch>
        </p:blipFill>
        <p:spPr>
          <a:xfrm>
            <a:off x="152400" y="3276600"/>
            <a:ext cx="11656276" cy="3505200"/>
          </a:xfrm>
          <a:prstGeom prst="rect">
            <a:avLst/>
          </a:prstGeom>
        </p:spPr>
      </p:pic>
      <p:sp>
        <p:nvSpPr>
          <p:cNvPr id="7" name="TextBox 6">
            <a:extLst>
              <a:ext uri="{FF2B5EF4-FFF2-40B4-BE49-F238E27FC236}">
                <a16:creationId xmlns:a16="http://schemas.microsoft.com/office/drawing/2014/main" id="{0CD172FC-5EEB-D758-EFEC-4ED9E9D8DC07}"/>
              </a:ext>
            </a:extLst>
          </p:cNvPr>
          <p:cNvSpPr txBox="1"/>
          <p:nvPr/>
        </p:nvSpPr>
        <p:spPr>
          <a:xfrm>
            <a:off x="152400" y="2922341"/>
            <a:ext cx="2185278" cy="369332"/>
          </a:xfrm>
          <a:prstGeom prst="rect">
            <a:avLst/>
          </a:prstGeom>
          <a:noFill/>
        </p:spPr>
        <p:txBody>
          <a:bodyPr wrap="none" rtlCol="0">
            <a:spAutoFit/>
          </a:bodyPr>
          <a:lstStyle/>
          <a:p>
            <a:r>
              <a:rPr lang="en-US" dirty="0"/>
              <a:t>Top-level of training</a:t>
            </a:r>
          </a:p>
        </p:txBody>
      </p:sp>
    </p:spTree>
    <p:extLst>
      <p:ext uri="{BB962C8B-B14F-4D97-AF65-F5344CB8AC3E}">
        <p14:creationId xmlns:p14="http://schemas.microsoft.com/office/powerpoint/2010/main" val="2671601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4C5B7-A9B0-319F-7AFC-3A722FA896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57D229-45FA-4640-BEF7-6E3C1EE19E4B}"/>
              </a:ext>
            </a:extLst>
          </p:cNvPr>
          <p:cNvSpPr>
            <a:spLocks noGrp="1"/>
          </p:cNvSpPr>
          <p:nvPr>
            <p:ph type="title"/>
          </p:nvPr>
        </p:nvSpPr>
        <p:spPr/>
        <p:txBody>
          <a:bodyPr/>
          <a:lstStyle/>
          <a:p>
            <a:r>
              <a:rPr lang="en-US" dirty="0"/>
              <a:t>Training a deep network</a:t>
            </a:r>
          </a:p>
        </p:txBody>
      </p:sp>
      <p:sp>
        <p:nvSpPr>
          <p:cNvPr id="3" name="Content Placeholder 2">
            <a:extLst>
              <a:ext uri="{FF2B5EF4-FFF2-40B4-BE49-F238E27FC236}">
                <a16:creationId xmlns:a16="http://schemas.microsoft.com/office/drawing/2014/main" id="{FD2CBE5F-E6F9-4432-F7DE-C3909594B129}"/>
              </a:ext>
            </a:extLst>
          </p:cNvPr>
          <p:cNvSpPr>
            <a:spLocks noGrp="1"/>
          </p:cNvSpPr>
          <p:nvPr>
            <p:ph idx="1"/>
          </p:nvPr>
        </p:nvSpPr>
        <p:spPr/>
        <p:txBody>
          <a:bodyPr/>
          <a:lstStyle/>
          <a:p>
            <a:pPr marL="514350" indent="-514350">
              <a:buAutoNum type="arabicPeriod"/>
            </a:pPr>
            <a:r>
              <a:rPr lang="en-US" dirty="0"/>
              <a:t>Define the network model</a:t>
            </a:r>
          </a:p>
          <a:p>
            <a:pPr marL="514350" indent="-514350">
              <a:buAutoNum type="arabicPeriod"/>
            </a:pPr>
            <a:r>
              <a:rPr lang="en-US" dirty="0"/>
              <a:t>Set the key training parameters</a:t>
            </a:r>
          </a:p>
          <a:p>
            <a:pPr marL="514350" indent="-514350">
              <a:buAutoNum type="arabicPeriod"/>
            </a:pPr>
            <a:r>
              <a:rPr lang="en-US" dirty="0"/>
              <a:t>Train and track performance</a:t>
            </a:r>
          </a:p>
          <a:p>
            <a:pPr marL="514350" indent="-514350">
              <a:buAutoNum type="arabicPeriod"/>
            </a:pPr>
            <a:endParaRPr lang="en-US" dirty="0"/>
          </a:p>
          <a:p>
            <a:pPr marL="514350" indent="-514350">
              <a:buAutoNum type="arabicPeriod"/>
            </a:pPr>
            <a:endParaRPr lang="en-US" dirty="0"/>
          </a:p>
        </p:txBody>
      </p:sp>
      <p:pic>
        <p:nvPicPr>
          <p:cNvPr id="6" name="Picture 5">
            <a:extLst>
              <a:ext uri="{FF2B5EF4-FFF2-40B4-BE49-F238E27FC236}">
                <a16:creationId xmlns:a16="http://schemas.microsoft.com/office/drawing/2014/main" id="{427996AB-2335-80FD-8173-279C8BFA2C5B}"/>
              </a:ext>
            </a:extLst>
          </p:cNvPr>
          <p:cNvPicPr>
            <a:picLocks noChangeAspect="1"/>
          </p:cNvPicPr>
          <p:nvPr/>
        </p:nvPicPr>
        <p:blipFill rotWithShape="1">
          <a:blip r:embed="rId2"/>
          <a:srcRect r="30558"/>
          <a:stretch/>
        </p:blipFill>
        <p:spPr>
          <a:xfrm>
            <a:off x="6553200" y="0"/>
            <a:ext cx="5587122" cy="6858000"/>
          </a:xfrm>
          <a:prstGeom prst="rect">
            <a:avLst/>
          </a:prstGeom>
        </p:spPr>
      </p:pic>
    </p:spTree>
    <p:extLst>
      <p:ext uri="{BB962C8B-B14F-4D97-AF65-F5344CB8AC3E}">
        <p14:creationId xmlns:p14="http://schemas.microsoft.com/office/powerpoint/2010/main" val="3584553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F7C6A-1779-A93B-F038-8A0F9FED17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4221B-7F46-A274-9C9B-DFE6279A6403}"/>
              </a:ext>
            </a:extLst>
          </p:cNvPr>
          <p:cNvSpPr>
            <a:spLocks noGrp="1"/>
          </p:cNvSpPr>
          <p:nvPr>
            <p:ph type="title"/>
          </p:nvPr>
        </p:nvSpPr>
        <p:spPr/>
        <p:txBody>
          <a:bodyPr/>
          <a:lstStyle/>
          <a:p>
            <a:r>
              <a:rPr lang="en-US" altLang="en-US" dirty="0"/>
              <a:t>Training Trick: Data Augmentation</a:t>
            </a:r>
            <a:endParaRPr lang="en-US" dirty="0"/>
          </a:p>
        </p:txBody>
      </p:sp>
      <p:sp>
        <p:nvSpPr>
          <p:cNvPr id="3" name="Content Placeholder 2">
            <a:extLst>
              <a:ext uri="{FF2B5EF4-FFF2-40B4-BE49-F238E27FC236}">
                <a16:creationId xmlns:a16="http://schemas.microsoft.com/office/drawing/2014/main" id="{E14A94FE-7B63-BC03-7C02-DB29FD3399AA}"/>
              </a:ext>
            </a:extLst>
          </p:cNvPr>
          <p:cNvSpPr>
            <a:spLocks noGrp="1"/>
          </p:cNvSpPr>
          <p:nvPr>
            <p:ph idx="1"/>
          </p:nvPr>
        </p:nvSpPr>
        <p:spPr>
          <a:xfrm>
            <a:off x="304800" y="1086081"/>
            <a:ext cx="5181600" cy="5135563"/>
          </a:xfrm>
        </p:spPr>
        <p:txBody>
          <a:bodyPr>
            <a:normAutofit fontScale="85000" lnSpcReduction="20000"/>
          </a:bodyPr>
          <a:lstStyle/>
          <a:p>
            <a:r>
              <a:rPr lang="en-US" dirty="0"/>
              <a:t>Create </a:t>
            </a:r>
            <a:r>
              <a:rPr lang="en-US" i="1" dirty="0"/>
              <a:t>virtual</a:t>
            </a:r>
            <a:r>
              <a:rPr lang="en-US" dirty="0"/>
              <a:t> training samples</a:t>
            </a:r>
          </a:p>
          <a:p>
            <a:pPr lvl="1"/>
            <a:r>
              <a:rPr lang="en-US" dirty="0"/>
              <a:t>Horizontal flip</a:t>
            </a:r>
          </a:p>
          <a:p>
            <a:pPr lvl="1"/>
            <a:r>
              <a:rPr lang="en-US" dirty="0"/>
              <a:t>Random crop</a:t>
            </a:r>
          </a:p>
          <a:p>
            <a:pPr lvl="1"/>
            <a:r>
              <a:rPr lang="en-US" dirty="0"/>
              <a:t>Color casting</a:t>
            </a:r>
          </a:p>
          <a:p>
            <a:pPr lvl="1"/>
            <a:r>
              <a:rPr lang="en-US" dirty="0"/>
              <a:t>Geometric distortion</a:t>
            </a:r>
          </a:p>
          <a:p>
            <a:endParaRPr lang="en-US" dirty="0"/>
          </a:p>
          <a:p>
            <a:r>
              <a:rPr lang="en-US" dirty="0"/>
              <a:t>Simulates a larger training set, often improves improve performance</a:t>
            </a:r>
          </a:p>
          <a:p>
            <a:endParaRPr lang="en-US" dirty="0"/>
          </a:p>
          <a:p>
            <a:r>
              <a:rPr lang="en-US" dirty="0"/>
              <a:t>Idea goes back to </a:t>
            </a:r>
            <a:r>
              <a:rPr lang="en-US" dirty="0" err="1"/>
              <a:t>Pomerleau</a:t>
            </a:r>
            <a:r>
              <a:rPr lang="en-US" dirty="0"/>
              <a:t> 1995 at least (neural net for car driving)</a:t>
            </a:r>
          </a:p>
          <a:p>
            <a:endParaRPr lang="en-US" dirty="0"/>
          </a:p>
        </p:txBody>
      </p:sp>
      <p:pic>
        <p:nvPicPr>
          <p:cNvPr id="4" name="Content Placeholder 1">
            <a:extLst>
              <a:ext uri="{FF2B5EF4-FFF2-40B4-BE49-F238E27FC236}">
                <a16:creationId xmlns:a16="http://schemas.microsoft.com/office/drawing/2014/main" id="{4573CEB5-CE56-6C26-129B-2424F908C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019800" y="1295400"/>
            <a:ext cx="4800600" cy="519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A4C27C8-A412-F0C8-5ACC-43466EC4C4F3}"/>
              </a:ext>
            </a:extLst>
          </p:cNvPr>
          <p:cNvSpPr/>
          <p:nvPr/>
        </p:nvSpPr>
        <p:spPr>
          <a:xfrm>
            <a:off x="2750200" y="6393325"/>
            <a:ext cx="3117200" cy="369332"/>
          </a:xfrm>
          <a:prstGeom prst="rect">
            <a:avLst/>
          </a:prstGeom>
        </p:spPr>
        <p:txBody>
          <a:bodyPr wrap="none">
            <a:spAutoFit/>
          </a:bodyPr>
          <a:lstStyle/>
          <a:p>
            <a:r>
              <a:rPr lang="en-US" dirty="0"/>
              <a:t>Deep Image [</a:t>
            </a:r>
            <a:r>
              <a:rPr lang="en-US" dirty="0">
                <a:hlinkClick r:id="rId3"/>
              </a:rPr>
              <a:t>Wu et al. 2015</a:t>
            </a:r>
            <a:r>
              <a:rPr lang="en-US" dirty="0"/>
              <a:t>]</a:t>
            </a:r>
          </a:p>
        </p:txBody>
      </p:sp>
      <p:sp>
        <p:nvSpPr>
          <p:cNvPr id="7" name="TextBox 6">
            <a:extLst>
              <a:ext uri="{FF2B5EF4-FFF2-40B4-BE49-F238E27FC236}">
                <a16:creationId xmlns:a16="http://schemas.microsoft.com/office/drawing/2014/main" id="{F5065E66-7230-ECC1-C0C6-4AE789FD920C}"/>
              </a:ext>
            </a:extLst>
          </p:cNvPr>
          <p:cNvSpPr txBox="1"/>
          <p:nvPr/>
        </p:nvSpPr>
        <p:spPr>
          <a:xfrm>
            <a:off x="9296400" y="7495"/>
            <a:ext cx="1402948" cy="261610"/>
          </a:xfrm>
          <a:prstGeom prst="rect">
            <a:avLst/>
          </a:prstGeom>
          <a:noFill/>
        </p:spPr>
        <p:txBody>
          <a:bodyPr wrap="none" rtlCol="0">
            <a:spAutoFit/>
          </a:bodyPr>
          <a:lstStyle/>
          <a:p>
            <a:r>
              <a:rPr lang="en-US" sz="1100" dirty="0">
                <a:solidFill>
                  <a:schemeClr val="bg1">
                    <a:lumMod val="50000"/>
                  </a:schemeClr>
                </a:solidFill>
              </a:rPr>
              <a:t>Slide: </a:t>
            </a:r>
            <a:r>
              <a:rPr lang="en-US" sz="1100" dirty="0" err="1">
                <a:solidFill>
                  <a:schemeClr val="bg1">
                    <a:lumMod val="50000"/>
                  </a:schemeClr>
                </a:solidFill>
              </a:rPr>
              <a:t>Jiabin</a:t>
            </a:r>
            <a:r>
              <a:rPr lang="en-US" sz="1100" dirty="0">
                <a:solidFill>
                  <a:schemeClr val="bg1">
                    <a:lumMod val="50000"/>
                  </a:schemeClr>
                </a:solidFill>
              </a:rPr>
              <a:t> Huang</a:t>
            </a:r>
          </a:p>
        </p:txBody>
      </p:sp>
    </p:spTree>
    <p:extLst>
      <p:ext uri="{BB962C8B-B14F-4D97-AF65-F5344CB8AC3E}">
        <p14:creationId xmlns:p14="http://schemas.microsoft.com/office/powerpoint/2010/main" val="3094180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03D4D-D40C-3FD1-9680-952825E35C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F918AA-8E20-0E52-6A4A-0972257AE605}"/>
              </a:ext>
            </a:extLst>
          </p:cNvPr>
          <p:cNvSpPr>
            <a:spLocks noGrp="1"/>
          </p:cNvSpPr>
          <p:nvPr>
            <p:ph type="title"/>
          </p:nvPr>
        </p:nvSpPr>
        <p:spPr/>
        <p:txBody>
          <a:bodyPr/>
          <a:lstStyle/>
          <a:p>
            <a:r>
              <a:rPr lang="en-US" dirty="0"/>
              <a:t>Applying Data Augmentation</a:t>
            </a:r>
          </a:p>
        </p:txBody>
      </p:sp>
      <p:sp>
        <p:nvSpPr>
          <p:cNvPr id="3" name="Content Placeholder 2">
            <a:extLst>
              <a:ext uri="{FF2B5EF4-FFF2-40B4-BE49-F238E27FC236}">
                <a16:creationId xmlns:a16="http://schemas.microsoft.com/office/drawing/2014/main" id="{7E0F5D4C-47F6-7DD8-98E7-9E44E0DC6FFE}"/>
              </a:ext>
            </a:extLst>
          </p:cNvPr>
          <p:cNvSpPr>
            <a:spLocks noGrp="1"/>
          </p:cNvSpPr>
          <p:nvPr>
            <p:ph idx="1"/>
          </p:nvPr>
        </p:nvSpPr>
        <p:spPr/>
        <p:txBody>
          <a:bodyPr>
            <a:normAutofit/>
          </a:bodyPr>
          <a:lstStyle/>
          <a:p>
            <a:endParaRPr lang="en-US" dirty="0"/>
          </a:p>
          <a:p>
            <a:endParaRPr lang="en-US" dirty="0"/>
          </a:p>
        </p:txBody>
      </p:sp>
      <p:pic>
        <p:nvPicPr>
          <p:cNvPr id="5" name="Picture 4">
            <a:extLst>
              <a:ext uri="{FF2B5EF4-FFF2-40B4-BE49-F238E27FC236}">
                <a16:creationId xmlns:a16="http://schemas.microsoft.com/office/drawing/2014/main" id="{89B2732C-0416-B7ED-8170-B40104E44207}"/>
              </a:ext>
            </a:extLst>
          </p:cNvPr>
          <p:cNvPicPr>
            <a:picLocks noChangeAspect="1"/>
          </p:cNvPicPr>
          <p:nvPr/>
        </p:nvPicPr>
        <p:blipFill>
          <a:blip r:embed="rId2"/>
          <a:stretch>
            <a:fillRect/>
          </a:stretch>
        </p:blipFill>
        <p:spPr>
          <a:xfrm>
            <a:off x="1981200" y="2562692"/>
            <a:ext cx="6760506" cy="3581400"/>
          </a:xfrm>
          <a:prstGeom prst="rect">
            <a:avLst/>
          </a:prstGeom>
        </p:spPr>
      </p:pic>
      <p:sp>
        <p:nvSpPr>
          <p:cNvPr id="6" name="TextBox 5">
            <a:extLst>
              <a:ext uri="{FF2B5EF4-FFF2-40B4-BE49-F238E27FC236}">
                <a16:creationId xmlns:a16="http://schemas.microsoft.com/office/drawing/2014/main" id="{AF4CA621-DA4B-1950-D159-802A4ED4A041}"/>
              </a:ext>
            </a:extLst>
          </p:cNvPr>
          <p:cNvSpPr txBox="1"/>
          <p:nvPr/>
        </p:nvSpPr>
        <p:spPr>
          <a:xfrm>
            <a:off x="152400" y="5867400"/>
            <a:ext cx="9828332" cy="923330"/>
          </a:xfrm>
          <a:prstGeom prst="rect">
            <a:avLst/>
          </a:prstGeom>
          <a:noFill/>
        </p:spPr>
        <p:txBody>
          <a:bodyPr wrap="none" rtlCol="0">
            <a:spAutoFit/>
          </a:bodyPr>
          <a:lstStyle/>
          <a:p>
            <a:r>
              <a:rPr lang="en-US" dirty="0"/>
              <a:t>References:</a:t>
            </a:r>
          </a:p>
          <a:p>
            <a:r>
              <a:rPr lang="en-US" dirty="0">
                <a:hlinkClick r:id="rId3"/>
              </a:rPr>
              <a:t>https://medium.com/dejunhuang/learning-day-23-data-augmentation-in-pytorch-e375e19100c3</a:t>
            </a:r>
            <a:endParaRPr lang="en-US" dirty="0"/>
          </a:p>
          <a:p>
            <a:r>
              <a:rPr lang="en-US" dirty="0">
                <a:hlinkClick r:id="rId4"/>
              </a:rPr>
              <a:t>https://pytorch.org/vision/main/transforms.html</a:t>
            </a:r>
            <a:r>
              <a:rPr lang="en-US" dirty="0"/>
              <a:t>  </a:t>
            </a:r>
          </a:p>
        </p:txBody>
      </p:sp>
      <p:sp>
        <p:nvSpPr>
          <p:cNvPr id="7" name="Content Placeholder 2">
            <a:extLst>
              <a:ext uri="{FF2B5EF4-FFF2-40B4-BE49-F238E27FC236}">
                <a16:creationId xmlns:a16="http://schemas.microsoft.com/office/drawing/2014/main" id="{893487EE-D087-B577-908D-FEB43D4D4DF8}"/>
              </a:ext>
            </a:extLst>
          </p:cNvPr>
          <p:cNvSpPr txBox="1">
            <a:spLocks/>
          </p:cNvSpPr>
          <p:nvPr/>
        </p:nvSpPr>
        <p:spPr bwMode="auto">
          <a:xfrm>
            <a:off x="609600" y="1295400"/>
            <a:ext cx="10972800" cy="130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AutoNum type="arabicPeriod"/>
            </a:pPr>
            <a:r>
              <a:rPr lang="en-US" dirty="0"/>
              <a:t>Define transformation sequence</a:t>
            </a:r>
          </a:p>
          <a:p>
            <a:pPr marL="514350" indent="-514350">
              <a:buAutoNum type="arabicPeriod"/>
            </a:pPr>
            <a:r>
              <a:rPr lang="en-US" dirty="0"/>
              <a:t>Input transform specification to data loader</a:t>
            </a:r>
          </a:p>
        </p:txBody>
      </p:sp>
    </p:spTree>
    <p:extLst>
      <p:ext uri="{BB962C8B-B14F-4D97-AF65-F5344CB8AC3E}">
        <p14:creationId xmlns:p14="http://schemas.microsoft.com/office/powerpoint/2010/main" val="3390710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54EF-1872-844A-BA06-B3E3E35B21E7}"/>
              </a:ext>
            </a:extLst>
          </p:cNvPr>
          <p:cNvSpPr>
            <a:spLocks noGrp="1"/>
          </p:cNvSpPr>
          <p:nvPr>
            <p:ph type="title"/>
          </p:nvPr>
        </p:nvSpPr>
        <p:spPr/>
        <p:txBody>
          <a:bodyPr/>
          <a:lstStyle/>
          <a:p>
            <a:r>
              <a:rPr lang="en-US" dirty="0"/>
              <a:t>Training deep networks is a craft</a:t>
            </a:r>
          </a:p>
        </p:txBody>
      </p:sp>
      <p:sp>
        <p:nvSpPr>
          <p:cNvPr id="3" name="Content Placeholder 2">
            <a:extLst>
              <a:ext uri="{FF2B5EF4-FFF2-40B4-BE49-F238E27FC236}">
                <a16:creationId xmlns:a16="http://schemas.microsoft.com/office/drawing/2014/main" id="{ACF1FD8A-999F-B451-F8C6-96F2A8B2FEF6}"/>
              </a:ext>
            </a:extLst>
          </p:cNvPr>
          <p:cNvSpPr>
            <a:spLocks noGrp="1"/>
          </p:cNvSpPr>
          <p:nvPr>
            <p:ph idx="1"/>
          </p:nvPr>
        </p:nvSpPr>
        <p:spPr/>
        <p:txBody>
          <a:bodyPr/>
          <a:lstStyle/>
          <a:p>
            <a:r>
              <a:rPr lang="en-US" dirty="0">
                <a:hlinkClick r:id="rId2"/>
              </a:rPr>
              <a:t>https://karpathy.github.io/2019/04/25/recipe/</a:t>
            </a:r>
            <a:r>
              <a:rPr lang="en-US" dirty="0"/>
              <a:t> </a:t>
            </a:r>
          </a:p>
          <a:p>
            <a:r>
              <a:rPr lang="en-US" sz="3200" dirty="0">
                <a:hlinkClick r:id="rId3"/>
              </a:rPr>
              <a:t>https://myrtle.ai/learn/how-to-train-your-resnet/</a:t>
            </a:r>
            <a:endParaRPr lang="en-US" sz="3200" dirty="0"/>
          </a:p>
          <a:p>
            <a:endParaRPr lang="en-US" dirty="0"/>
          </a:p>
        </p:txBody>
      </p:sp>
    </p:spTree>
    <p:extLst>
      <p:ext uri="{BB962C8B-B14F-4D97-AF65-F5344CB8AC3E}">
        <p14:creationId xmlns:p14="http://schemas.microsoft.com/office/powerpoint/2010/main" val="4094402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111273</TotalTime>
  <Words>1771</Words>
  <Application>Microsoft Office PowerPoint</Application>
  <PresentationFormat>Widescreen</PresentationFormat>
  <Paragraphs>271</Paragraphs>
  <Slides>39</Slides>
  <Notes>2</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NimbusRomNo9L-Regu</vt:lpstr>
      <vt:lpstr>NimbusRomNo9L-ReguItal</vt:lpstr>
      <vt:lpstr>Wingdings</vt:lpstr>
      <vt:lpstr>Office Theme</vt:lpstr>
      <vt:lpstr>Deep Learning Optimization and Computer Vision</vt:lpstr>
      <vt:lpstr>Today’s Lecture</vt:lpstr>
      <vt:lpstr>Training a deep network</vt:lpstr>
      <vt:lpstr>Training a deep network</vt:lpstr>
      <vt:lpstr>Training a deep network</vt:lpstr>
      <vt:lpstr>Training a deep network</vt:lpstr>
      <vt:lpstr>Training Trick: Data Augmentation</vt:lpstr>
      <vt:lpstr>Applying Data Augmentation</vt:lpstr>
      <vt:lpstr>Training deep networks is a craft</vt:lpstr>
      <vt:lpstr>Questions to check knowledge</vt:lpstr>
      <vt:lpstr>Adapting Networks to New Tasks</vt:lpstr>
      <vt:lpstr>Adapting Networks to New Tasks</vt:lpstr>
      <vt:lpstr>Linear probe, a.k.a. Feature extraction</vt:lpstr>
      <vt:lpstr>How to apply linear probe</vt:lpstr>
      <vt:lpstr>Pre-trained networks can provide very good features, as shown in “CNN Features off-the-shelf: an Astounding Baseline for Recognition”</vt:lpstr>
      <vt:lpstr>Fine-tuning</vt:lpstr>
      <vt:lpstr>How to apply fine-tuning</vt:lpstr>
      <vt:lpstr>PowerPoint Presentation</vt:lpstr>
      <vt:lpstr>Comparing linear probe, fine-tuning, and training from scratch, when does each have an advantage and why?</vt:lpstr>
      <vt:lpstr>Statistical template approach to object detection</vt:lpstr>
      <vt:lpstr>PowerPoint Presentation</vt:lpstr>
      <vt:lpstr>CNN (Deep Learning) for Classification</vt:lpstr>
      <vt:lpstr>Fine-tuning: ImageNet-&gt;VOC</vt:lpstr>
      <vt:lpstr>Fast R-CNN – Girshick 2015</vt:lpstr>
      <vt:lpstr>Faster R-CNN – Ren et al. 2016</vt:lpstr>
      <vt:lpstr>PowerPoint Presentation</vt:lpstr>
      <vt:lpstr>Mask R-CNN – He Gxioxari Dollar Girshick (2017)</vt:lpstr>
      <vt:lpstr>Top performing object detector, keypoint segmenter, instance segmenter (at time of release and for a bit after)</vt:lpstr>
      <vt:lpstr>Example detections and instance segmentations</vt:lpstr>
      <vt:lpstr>Example detections and instance segmentations</vt:lpstr>
      <vt:lpstr>Example keypoint detections</vt:lpstr>
      <vt:lpstr>U-Net Architecture</vt:lpstr>
      <vt:lpstr>What does the CNN learn?</vt:lpstr>
      <vt:lpstr>Map activation back to the input pixel space</vt:lpstr>
      <vt:lpstr>Layer 1 (visualization of randomly sampled features)</vt:lpstr>
      <vt:lpstr>Layer 2</vt:lpstr>
      <vt:lpstr>Layer 3</vt:lpstr>
      <vt:lpstr>Layer 4 and 5</vt:lpstr>
      <vt:lpstr>Things to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240</cp:revision>
  <cp:lastPrinted>2023-01-18T22:14:20Z</cp:lastPrinted>
  <dcterms:created xsi:type="dcterms:W3CDTF">2009-12-16T02:55:56Z</dcterms:created>
  <dcterms:modified xsi:type="dcterms:W3CDTF">2024-10-22T04:00:03Z</dcterms:modified>
</cp:coreProperties>
</file>