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688" r:id="rId3"/>
    <p:sldId id="689" r:id="rId4"/>
    <p:sldId id="690" r:id="rId5"/>
    <p:sldId id="692" r:id="rId6"/>
    <p:sldId id="717" r:id="rId7"/>
    <p:sldId id="693" r:id="rId8"/>
    <p:sldId id="702" r:id="rId9"/>
    <p:sldId id="701" r:id="rId10"/>
    <p:sldId id="704" r:id="rId11"/>
    <p:sldId id="705" r:id="rId12"/>
    <p:sldId id="698" r:id="rId13"/>
    <p:sldId id="706" r:id="rId14"/>
    <p:sldId id="565" r:id="rId15"/>
    <p:sldId id="697" r:id="rId16"/>
    <p:sldId id="708" r:id="rId17"/>
    <p:sldId id="709" r:id="rId18"/>
    <p:sldId id="711" r:id="rId19"/>
    <p:sldId id="707" r:id="rId20"/>
    <p:sldId id="722" r:id="rId21"/>
    <p:sldId id="731" r:id="rId22"/>
    <p:sldId id="713" r:id="rId23"/>
    <p:sldId id="719" r:id="rId24"/>
    <p:sldId id="712" r:id="rId25"/>
    <p:sldId id="566" r:id="rId26"/>
    <p:sldId id="714" r:id="rId27"/>
    <p:sldId id="724" r:id="rId28"/>
    <p:sldId id="732" r:id="rId29"/>
    <p:sldId id="718" r:id="rId30"/>
    <p:sldId id="715" r:id="rId31"/>
    <p:sldId id="696" r:id="rId32"/>
  </p:sldIdLst>
  <p:sldSz cx="12192000" cy="6858000"/>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5760" userDrawn="1">
          <p15:clr>
            <a:srgbClr val="A4A3A4"/>
          </p15:clr>
        </p15:guide>
        <p15:guide id="3" pos="384" userDrawn="1">
          <p15:clr>
            <a:srgbClr val="A4A3A4"/>
          </p15:clr>
        </p15:guide>
        <p15:guide id="4"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350FB5-F8A0-4C04-B9F8-08E7EC852028}" v="18" dt="2024-10-16T17:19:19.8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1" autoAdjust="0"/>
    <p:restoredTop sz="88601" autoAdjust="0"/>
  </p:normalViewPr>
  <p:slideViewPr>
    <p:cSldViewPr>
      <p:cViewPr varScale="1">
        <p:scale>
          <a:sx n="58" d="100"/>
          <a:sy n="58" d="100"/>
        </p:scale>
        <p:origin x="78" y="426"/>
      </p:cViewPr>
      <p:guideLst>
        <p:guide pos="5760"/>
        <p:guide pos="384"/>
        <p:guide orient="horz"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iem, Derek W" userId="08a2a5d7-ecbe-4300-b3e9-ea7b21108f06" providerId="ADAL" clId="{EA350FB5-F8A0-4C04-B9F8-08E7EC852028}"/>
    <pc:docChg chg="undo redo custSel addSld delSld modSld">
      <pc:chgData name="Hoiem, Derek W" userId="08a2a5d7-ecbe-4300-b3e9-ea7b21108f06" providerId="ADAL" clId="{EA350FB5-F8A0-4C04-B9F8-08E7EC852028}" dt="2024-10-16T17:24:12.757" v="699" actId="20577"/>
      <pc:docMkLst>
        <pc:docMk/>
      </pc:docMkLst>
      <pc:sldChg chg="mod modShow">
        <pc:chgData name="Hoiem, Derek W" userId="08a2a5d7-ecbe-4300-b3e9-ea7b21108f06" providerId="ADAL" clId="{EA350FB5-F8A0-4C04-B9F8-08E7EC852028}" dt="2024-10-15T03:52:21.946" v="0" actId="729"/>
        <pc:sldMkLst>
          <pc:docMk/>
          <pc:sldMk cId="652102774" sldId="566"/>
        </pc:sldMkLst>
      </pc:sldChg>
      <pc:sldChg chg="modSp mod">
        <pc:chgData name="Hoiem, Derek W" userId="08a2a5d7-ecbe-4300-b3e9-ea7b21108f06" providerId="ADAL" clId="{EA350FB5-F8A0-4C04-B9F8-08E7EC852028}" dt="2024-10-16T14:22:14.788" v="35" actId="20577"/>
        <pc:sldMkLst>
          <pc:docMk/>
          <pc:sldMk cId="2710009912" sldId="688"/>
        </pc:sldMkLst>
        <pc:spChg chg="mod">
          <ac:chgData name="Hoiem, Derek W" userId="08a2a5d7-ecbe-4300-b3e9-ea7b21108f06" providerId="ADAL" clId="{EA350FB5-F8A0-4C04-B9F8-08E7EC852028}" dt="2024-10-16T14:22:14.788" v="35" actId="20577"/>
          <ac:spMkLst>
            <pc:docMk/>
            <pc:sldMk cId="2710009912" sldId="688"/>
            <ac:spMk id="3" creationId="{494D30EA-5DF5-A755-6DA9-778B9D78707C}"/>
          </ac:spMkLst>
        </pc:spChg>
      </pc:sldChg>
      <pc:sldChg chg="modSp">
        <pc:chgData name="Hoiem, Derek W" userId="08a2a5d7-ecbe-4300-b3e9-ea7b21108f06" providerId="ADAL" clId="{EA350FB5-F8A0-4C04-B9F8-08E7EC852028}" dt="2024-10-16T14:25:12.855" v="46" actId="6549"/>
        <pc:sldMkLst>
          <pc:docMk/>
          <pc:sldMk cId="909183139" sldId="697"/>
        </pc:sldMkLst>
        <pc:spChg chg="mod">
          <ac:chgData name="Hoiem, Derek W" userId="08a2a5d7-ecbe-4300-b3e9-ea7b21108f06" providerId="ADAL" clId="{EA350FB5-F8A0-4C04-B9F8-08E7EC852028}" dt="2024-10-16T14:25:12.855" v="46" actId="6549"/>
          <ac:spMkLst>
            <pc:docMk/>
            <pc:sldMk cId="909183139" sldId="697"/>
            <ac:spMk id="4" creationId="{DFCB7941-F76D-7574-4BD4-71B375273AD7}"/>
          </ac:spMkLst>
        </pc:spChg>
      </pc:sldChg>
      <pc:sldChg chg="modSp mod">
        <pc:chgData name="Hoiem, Derek W" userId="08a2a5d7-ecbe-4300-b3e9-ea7b21108f06" providerId="ADAL" clId="{EA350FB5-F8A0-4C04-B9F8-08E7EC852028}" dt="2024-10-16T16:45:44.756" v="339" actId="20577"/>
        <pc:sldMkLst>
          <pc:docMk/>
          <pc:sldMk cId="2981135223" sldId="707"/>
        </pc:sldMkLst>
        <pc:spChg chg="mod">
          <ac:chgData name="Hoiem, Derek W" userId="08a2a5d7-ecbe-4300-b3e9-ea7b21108f06" providerId="ADAL" clId="{EA350FB5-F8A0-4C04-B9F8-08E7EC852028}" dt="2024-10-16T16:45:44.756" v="339" actId="20577"/>
          <ac:spMkLst>
            <pc:docMk/>
            <pc:sldMk cId="2981135223" sldId="707"/>
            <ac:spMk id="3" creationId="{396C4AF6-C673-E8C4-B0F9-B77D2CBB3CF1}"/>
          </ac:spMkLst>
        </pc:spChg>
      </pc:sldChg>
      <pc:sldChg chg="addSp delSp modSp mod">
        <pc:chgData name="Hoiem, Derek W" userId="08a2a5d7-ecbe-4300-b3e9-ea7b21108f06" providerId="ADAL" clId="{EA350FB5-F8A0-4C04-B9F8-08E7EC852028}" dt="2024-10-16T14:29:39.804" v="328" actId="20577"/>
        <pc:sldMkLst>
          <pc:docMk/>
          <pc:sldMk cId="3162907198" sldId="708"/>
        </pc:sldMkLst>
        <pc:spChg chg="add mod">
          <ac:chgData name="Hoiem, Derek W" userId="08a2a5d7-ecbe-4300-b3e9-ea7b21108f06" providerId="ADAL" clId="{EA350FB5-F8A0-4C04-B9F8-08E7EC852028}" dt="2024-10-16T14:24:58.805" v="44" actId="6549"/>
          <ac:spMkLst>
            <pc:docMk/>
            <pc:sldMk cId="3162907198" sldId="708"/>
            <ac:spMk id="3" creationId="{ADACF3BE-7536-12E0-ECAC-73B915BA5B36}"/>
          </ac:spMkLst>
        </pc:spChg>
        <pc:spChg chg="add mod">
          <ac:chgData name="Hoiem, Derek W" userId="08a2a5d7-ecbe-4300-b3e9-ea7b21108f06" providerId="ADAL" clId="{EA350FB5-F8A0-4C04-B9F8-08E7EC852028}" dt="2024-10-16T14:24:36.494" v="41" actId="1076"/>
          <ac:spMkLst>
            <pc:docMk/>
            <pc:sldMk cId="3162907198" sldId="708"/>
            <ac:spMk id="4" creationId="{C30CDC3A-ACE2-22B3-5394-CFE2E4474756}"/>
          </ac:spMkLst>
        </pc:spChg>
        <pc:spChg chg="add mod">
          <ac:chgData name="Hoiem, Derek W" userId="08a2a5d7-ecbe-4300-b3e9-ea7b21108f06" providerId="ADAL" clId="{EA350FB5-F8A0-4C04-B9F8-08E7EC852028}" dt="2024-10-16T14:29:32.235" v="311" actId="1076"/>
          <ac:spMkLst>
            <pc:docMk/>
            <pc:sldMk cId="3162907198" sldId="708"/>
            <ac:spMk id="8" creationId="{875B2021-41CA-6003-65CB-64225DA9CC39}"/>
          </ac:spMkLst>
        </pc:spChg>
        <pc:spChg chg="del">
          <ac:chgData name="Hoiem, Derek W" userId="08a2a5d7-ecbe-4300-b3e9-ea7b21108f06" providerId="ADAL" clId="{EA350FB5-F8A0-4C04-B9F8-08E7EC852028}" dt="2024-10-16T14:29:13.044" v="307" actId="478"/>
          <ac:spMkLst>
            <pc:docMk/>
            <pc:sldMk cId="3162907198" sldId="708"/>
            <ac:spMk id="18" creationId="{44EEE94D-DE58-8292-E6C9-7EC2BAE0BF61}"/>
          </ac:spMkLst>
        </pc:spChg>
        <pc:spChg chg="mod">
          <ac:chgData name="Hoiem, Derek W" userId="08a2a5d7-ecbe-4300-b3e9-ea7b21108f06" providerId="ADAL" clId="{EA350FB5-F8A0-4C04-B9F8-08E7EC852028}" dt="2024-10-16T14:29:39.804" v="328" actId="20577"/>
          <ac:spMkLst>
            <pc:docMk/>
            <pc:sldMk cId="3162907198" sldId="708"/>
            <ac:spMk id="21" creationId="{D1AC5ABC-E8A3-DBD5-5EE5-18106DC487E6}"/>
          </ac:spMkLst>
        </pc:spChg>
        <pc:picChg chg="add mod">
          <ac:chgData name="Hoiem, Derek W" userId="08a2a5d7-ecbe-4300-b3e9-ea7b21108f06" providerId="ADAL" clId="{EA350FB5-F8A0-4C04-B9F8-08E7EC852028}" dt="2024-10-16T14:29:13.330" v="308"/>
          <ac:picMkLst>
            <pc:docMk/>
            <pc:sldMk cId="3162907198" sldId="708"/>
            <ac:picMk id="6" creationId="{AFB3F54D-B3A6-E0D1-86E3-7A580473BC89}"/>
          </ac:picMkLst>
        </pc:picChg>
        <pc:picChg chg="del">
          <ac:chgData name="Hoiem, Derek W" userId="08a2a5d7-ecbe-4300-b3e9-ea7b21108f06" providerId="ADAL" clId="{EA350FB5-F8A0-4C04-B9F8-08E7EC852028}" dt="2024-10-16T14:24:25.637" v="36" actId="478"/>
          <ac:picMkLst>
            <pc:docMk/>
            <pc:sldMk cId="3162907198" sldId="708"/>
            <ac:picMk id="7" creationId="{F1FBF83E-D854-338C-CF9A-18F7F29A7694}"/>
          </ac:picMkLst>
        </pc:picChg>
        <pc:cxnChg chg="mod">
          <ac:chgData name="Hoiem, Derek W" userId="08a2a5d7-ecbe-4300-b3e9-ea7b21108f06" providerId="ADAL" clId="{EA350FB5-F8A0-4C04-B9F8-08E7EC852028}" dt="2024-10-16T14:29:39.804" v="328" actId="20577"/>
          <ac:cxnSpMkLst>
            <pc:docMk/>
            <pc:sldMk cId="3162907198" sldId="708"/>
            <ac:cxnSpMk id="22" creationId="{4514B50F-112D-A6B6-7F74-4A588A2FD6AB}"/>
          </ac:cxnSpMkLst>
        </pc:cxnChg>
      </pc:sldChg>
      <pc:sldChg chg="addSp delSp modSp mod">
        <pc:chgData name="Hoiem, Derek W" userId="08a2a5d7-ecbe-4300-b3e9-ea7b21108f06" providerId="ADAL" clId="{EA350FB5-F8A0-4C04-B9F8-08E7EC852028}" dt="2024-10-16T14:31:12.835" v="330"/>
        <pc:sldMkLst>
          <pc:docMk/>
          <pc:sldMk cId="1272627242" sldId="709"/>
        </pc:sldMkLst>
        <pc:spChg chg="mod">
          <ac:chgData name="Hoiem, Derek W" userId="08a2a5d7-ecbe-4300-b3e9-ea7b21108f06" providerId="ADAL" clId="{EA350FB5-F8A0-4C04-B9F8-08E7EC852028}" dt="2024-10-16T14:29:04.694" v="306" actId="14100"/>
          <ac:spMkLst>
            <pc:docMk/>
            <pc:sldMk cId="1272627242" sldId="709"/>
            <ac:spMk id="6" creationId="{2238C9A1-0559-3995-F67E-9F0A4A5C722D}"/>
          </ac:spMkLst>
        </pc:spChg>
        <pc:spChg chg="mod">
          <ac:chgData name="Hoiem, Derek W" userId="08a2a5d7-ecbe-4300-b3e9-ea7b21108f06" providerId="ADAL" clId="{EA350FB5-F8A0-4C04-B9F8-08E7EC852028}" dt="2024-10-16T14:26:09.895" v="106" actId="6549"/>
          <ac:spMkLst>
            <pc:docMk/>
            <pc:sldMk cId="1272627242" sldId="709"/>
            <ac:spMk id="9" creationId="{3B98092A-5139-5DAD-0CCD-86296183D615}"/>
          </ac:spMkLst>
        </pc:spChg>
        <pc:spChg chg="add mod">
          <ac:chgData name="Hoiem, Derek W" userId="08a2a5d7-ecbe-4300-b3e9-ea7b21108f06" providerId="ADAL" clId="{EA350FB5-F8A0-4C04-B9F8-08E7EC852028}" dt="2024-10-16T14:31:12.835" v="330"/>
          <ac:spMkLst>
            <pc:docMk/>
            <pc:sldMk cId="1272627242" sldId="709"/>
            <ac:spMk id="11" creationId="{107328D1-2624-46CB-C0CA-8C07F73A9917}"/>
          </ac:spMkLst>
        </pc:spChg>
        <pc:spChg chg="add mod">
          <ac:chgData name="Hoiem, Derek W" userId="08a2a5d7-ecbe-4300-b3e9-ea7b21108f06" providerId="ADAL" clId="{EA350FB5-F8A0-4C04-B9F8-08E7EC852028}" dt="2024-10-16T14:31:12.835" v="330"/>
          <ac:spMkLst>
            <pc:docMk/>
            <pc:sldMk cId="1272627242" sldId="709"/>
            <ac:spMk id="12" creationId="{293C475A-0AB4-566D-7ECB-48289B927503}"/>
          </ac:spMkLst>
        </pc:spChg>
        <pc:spChg chg="mod">
          <ac:chgData name="Hoiem, Derek W" userId="08a2a5d7-ecbe-4300-b3e9-ea7b21108f06" providerId="ADAL" clId="{EA350FB5-F8A0-4C04-B9F8-08E7EC852028}" dt="2024-10-16T14:26:37.325" v="161" actId="20577"/>
          <ac:spMkLst>
            <pc:docMk/>
            <pc:sldMk cId="1272627242" sldId="709"/>
            <ac:spMk id="18" creationId="{2C4018F7-C9EC-1EF0-B407-C49BEB9B357C}"/>
          </ac:spMkLst>
        </pc:spChg>
        <pc:picChg chg="mod">
          <ac:chgData name="Hoiem, Derek W" userId="08a2a5d7-ecbe-4300-b3e9-ea7b21108f06" providerId="ADAL" clId="{EA350FB5-F8A0-4C04-B9F8-08E7EC852028}" dt="2024-10-16T14:26:33.154" v="159" actId="1076"/>
          <ac:picMkLst>
            <pc:docMk/>
            <pc:sldMk cId="1272627242" sldId="709"/>
            <ac:picMk id="4" creationId="{846C5CFD-1672-6217-093D-B321265D9F9E}"/>
          </ac:picMkLst>
        </pc:picChg>
        <pc:picChg chg="del">
          <ac:chgData name="Hoiem, Derek W" userId="08a2a5d7-ecbe-4300-b3e9-ea7b21108f06" providerId="ADAL" clId="{EA350FB5-F8A0-4C04-B9F8-08E7EC852028}" dt="2024-10-16T14:31:12.414" v="329" actId="478"/>
          <ac:picMkLst>
            <pc:docMk/>
            <pc:sldMk cId="1272627242" sldId="709"/>
            <ac:picMk id="7" creationId="{F1FBF83E-D854-338C-CF9A-18F7F29A7694}"/>
          </ac:picMkLst>
        </pc:picChg>
        <pc:cxnChg chg="mod">
          <ac:chgData name="Hoiem, Derek W" userId="08a2a5d7-ecbe-4300-b3e9-ea7b21108f06" providerId="ADAL" clId="{EA350FB5-F8A0-4C04-B9F8-08E7EC852028}" dt="2024-10-16T14:26:41.506" v="162" actId="14100"/>
          <ac:cxnSpMkLst>
            <pc:docMk/>
            <pc:sldMk cId="1272627242" sldId="709"/>
            <ac:cxnSpMk id="19" creationId="{42BBC56C-9BEA-745D-7CFE-34E5EB5C1434}"/>
          </ac:cxnSpMkLst>
        </pc:cxnChg>
      </pc:sldChg>
      <pc:sldChg chg="addSp delSp modSp mod">
        <pc:chgData name="Hoiem, Derek W" userId="08a2a5d7-ecbe-4300-b3e9-ea7b21108f06" providerId="ADAL" clId="{EA350FB5-F8A0-4C04-B9F8-08E7EC852028}" dt="2024-10-16T14:31:23.394" v="333" actId="1076"/>
        <pc:sldMkLst>
          <pc:docMk/>
          <pc:sldMk cId="1609424187" sldId="711"/>
        </pc:sldMkLst>
        <pc:spChg chg="add mod">
          <ac:chgData name="Hoiem, Derek W" userId="08a2a5d7-ecbe-4300-b3e9-ea7b21108f06" providerId="ADAL" clId="{EA350FB5-F8A0-4C04-B9F8-08E7EC852028}" dt="2024-10-16T14:31:18.612" v="332"/>
          <ac:spMkLst>
            <pc:docMk/>
            <pc:sldMk cId="1609424187" sldId="711"/>
            <ac:spMk id="6" creationId="{3E7E43B1-2A88-BF1A-3750-6602F1FE0E5D}"/>
          </ac:spMkLst>
        </pc:spChg>
        <pc:spChg chg="add mod">
          <ac:chgData name="Hoiem, Derek W" userId="08a2a5d7-ecbe-4300-b3e9-ea7b21108f06" providerId="ADAL" clId="{EA350FB5-F8A0-4C04-B9F8-08E7EC852028}" dt="2024-10-16T14:31:18.612" v="332"/>
          <ac:spMkLst>
            <pc:docMk/>
            <pc:sldMk cId="1609424187" sldId="711"/>
            <ac:spMk id="8" creationId="{5A82B54E-53FB-D804-7D85-585095B10529}"/>
          </ac:spMkLst>
        </pc:spChg>
        <pc:spChg chg="mod">
          <ac:chgData name="Hoiem, Derek W" userId="08a2a5d7-ecbe-4300-b3e9-ea7b21108f06" providerId="ADAL" clId="{EA350FB5-F8A0-4C04-B9F8-08E7EC852028}" dt="2024-10-16T14:31:23.394" v="333" actId="1076"/>
          <ac:spMkLst>
            <pc:docMk/>
            <pc:sldMk cId="1609424187" sldId="711"/>
            <ac:spMk id="20" creationId="{1D21CD3F-D242-1642-205E-D25FF53590D5}"/>
          </ac:spMkLst>
        </pc:spChg>
        <pc:picChg chg="del">
          <ac:chgData name="Hoiem, Derek W" userId="08a2a5d7-ecbe-4300-b3e9-ea7b21108f06" providerId="ADAL" clId="{EA350FB5-F8A0-4C04-B9F8-08E7EC852028}" dt="2024-10-16T14:31:18.298" v="331" actId="478"/>
          <ac:picMkLst>
            <pc:docMk/>
            <pc:sldMk cId="1609424187" sldId="711"/>
            <ac:picMk id="7" creationId="{F1FBF83E-D854-338C-CF9A-18F7F29A7694}"/>
          </ac:picMkLst>
        </pc:picChg>
      </pc:sldChg>
      <pc:sldChg chg="modSp mod">
        <pc:chgData name="Hoiem, Derek W" userId="08a2a5d7-ecbe-4300-b3e9-ea7b21108f06" providerId="ADAL" clId="{EA350FB5-F8A0-4C04-B9F8-08E7EC852028}" dt="2024-10-16T17:19:19.874" v="684" actId="27636"/>
        <pc:sldMkLst>
          <pc:docMk/>
          <pc:sldMk cId="3075242778" sldId="715"/>
        </pc:sldMkLst>
        <pc:spChg chg="mod">
          <ac:chgData name="Hoiem, Derek W" userId="08a2a5d7-ecbe-4300-b3e9-ea7b21108f06" providerId="ADAL" clId="{EA350FB5-F8A0-4C04-B9F8-08E7EC852028}" dt="2024-10-16T17:19:19.874" v="684" actId="27636"/>
          <ac:spMkLst>
            <pc:docMk/>
            <pc:sldMk cId="3075242778" sldId="715"/>
            <ac:spMk id="3" creationId="{FBB1831F-0021-07B2-F951-917AC59049B2}"/>
          </ac:spMkLst>
        </pc:spChg>
      </pc:sldChg>
      <pc:sldChg chg="modSp mod modShow">
        <pc:chgData name="Hoiem, Derek W" userId="08a2a5d7-ecbe-4300-b3e9-ea7b21108f06" providerId="ADAL" clId="{EA350FB5-F8A0-4C04-B9F8-08E7EC852028}" dt="2024-10-16T16:59:06.987" v="357" actId="3626"/>
        <pc:sldMkLst>
          <pc:docMk/>
          <pc:sldMk cId="2801495986" sldId="718"/>
        </pc:sldMkLst>
        <pc:spChg chg="mod">
          <ac:chgData name="Hoiem, Derek W" userId="08a2a5d7-ecbe-4300-b3e9-ea7b21108f06" providerId="ADAL" clId="{EA350FB5-F8A0-4C04-B9F8-08E7EC852028}" dt="2024-10-16T16:59:06.987" v="357" actId="3626"/>
          <ac:spMkLst>
            <pc:docMk/>
            <pc:sldMk cId="2801495986" sldId="718"/>
            <ac:spMk id="2" creationId="{2C2739BB-0AD1-BB66-0EB3-2ACA98DC45E6}"/>
          </ac:spMkLst>
        </pc:spChg>
      </pc:sldChg>
      <pc:sldChg chg="del">
        <pc:chgData name="Hoiem, Derek W" userId="08a2a5d7-ecbe-4300-b3e9-ea7b21108f06" providerId="ADAL" clId="{EA350FB5-F8A0-4C04-B9F8-08E7EC852028}" dt="2024-10-16T14:21:40.836" v="3" actId="47"/>
        <pc:sldMkLst>
          <pc:docMk/>
          <pc:sldMk cId="3902846491" sldId="723"/>
        </pc:sldMkLst>
      </pc:sldChg>
      <pc:sldChg chg="del">
        <pc:chgData name="Hoiem, Derek W" userId="08a2a5d7-ecbe-4300-b3e9-ea7b21108f06" providerId="ADAL" clId="{EA350FB5-F8A0-4C04-B9F8-08E7EC852028}" dt="2024-10-16T14:21:40.836" v="3" actId="47"/>
        <pc:sldMkLst>
          <pc:docMk/>
          <pc:sldMk cId="1063098936" sldId="725"/>
        </pc:sldMkLst>
      </pc:sldChg>
      <pc:sldChg chg="del">
        <pc:chgData name="Hoiem, Derek W" userId="08a2a5d7-ecbe-4300-b3e9-ea7b21108f06" providerId="ADAL" clId="{EA350FB5-F8A0-4C04-B9F8-08E7EC852028}" dt="2024-10-16T14:21:40.836" v="3" actId="47"/>
        <pc:sldMkLst>
          <pc:docMk/>
          <pc:sldMk cId="665306795" sldId="727"/>
        </pc:sldMkLst>
      </pc:sldChg>
      <pc:sldChg chg="del">
        <pc:chgData name="Hoiem, Derek W" userId="08a2a5d7-ecbe-4300-b3e9-ea7b21108f06" providerId="ADAL" clId="{EA350FB5-F8A0-4C04-B9F8-08E7EC852028}" dt="2024-10-16T14:21:40.836" v="3" actId="47"/>
        <pc:sldMkLst>
          <pc:docMk/>
          <pc:sldMk cId="4036652197" sldId="728"/>
        </pc:sldMkLst>
      </pc:sldChg>
      <pc:sldChg chg="del">
        <pc:chgData name="Hoiem, Derek W" userId="08a2a5d7-ecbe-4300-b3e9-ea7b21108f06" providerId="ADAL" clId="{EA350FB5-F8A0-4C04-B9F8-08E7EC852028}" dt="2024-10-16T14:21:40.836" v="3" actId="47"/>
        <pc:sldMkLst>
          <pc:docMk/>
          <pc:sldMk cId="1345114680" sldId="730"/>
        </pc:sldMkLst>
      </pc:sldChg>
      <pc:sldChg chg="addSp modSp mod">
        <pc:chgData name="Hoiem, Derek W" userId="08a2a5d7-ecbe-4300-b3e9-ea7b21108f06" providerId="ADAL" clId="{EA350FB5-F8A0-4C04-B9F8-08E7EC852028}" dt="2024-10-16T16:53:04.560" v="350" actId="27614"/>
        <pc:sldMkLst>
          <pc:docMk/>
          <pc:sldMk cId="99756527" sldId="731"/>
        </pc:sldMkLst>
        <pc:spChg chg="mod">
          <ac:chgData name="Hoiem, Derek W" userId="08a2a5d7-ecbe-4300-b3e9-ea7b21108f06" providerId="ADAL" clId="{EA350FB5-F8A0-4C04-B9F8-08E7EC852028}" dt="2024-10-16T16:50:19.320" v="344" actId="20577"/>
          <ac:spMkLst>
            <pc:docMk/>
            <pc:sldMk cId="99756527" sldId="731"/>
            <ac:spMk id="2" creationId="{54203409-6A04-4167-A96D-0FFA5EB14953}"/>
          </ac:spMkLst>
        </pc:spChg>
        <pc:spChg chg="mod">
          <ac:chgData name="Hoiem, Derek W" userId="08a2a5d7-ecbe-4300-b3e9-ea7b21108f06" providerId="ADAL" clId="{EA350FB5-F8A0-4C04-B9F8-08E7EC852028}" dt="2024-10-16T16:52:40.027" v="347" actId="20577"/>
          <ac:spMkLst>
            <pc:docMk/>
            <pc:sldMk cId="99756527" sldId="731"/>
            <ac:spMk id="3" creationId="{FA17BE9C-6F38-75A3-D252-C28258441807}"/>
          </ac:spMkLst>
        </pc:spChg>
        <pc:picChg chg="add mod">
          <ac:chgData name="Hoiem, Derek W" userId="08a2a5d7-ecbe-4300-b3e9-ea7b21108f06" providerId="ADAL" clId="{EA350FB5-F8A0-4C04-B9F8-08E7EC852028}" dt="2024-10-16T16:53:04.560" v="350" actId="27614"/>
          <ac:picMkLst>
            <pc:docMk/>
            <pc:sldMk cId="99756527" sldId="731"/>
            <ac:picMk id="5" creationId="{1EE6CC4B-4CFF-CA29-7EB2-3759D1B03002}"/>
          </ac:picMkLst>
        </pc:picChg>
      </pc:sldChg>
      <pc:sldChg chg="del">
        <pc:chgData name="Hoiem, Derek W" userId="08a2a5d7-ecbe-4300-b3e9-ea7b21108f06" providerId="ADAL" clId="{EA350FB5-F8A0-4C04-B9F8-08E7EC852028}" dt="2024-10-16T14:21:44.670" v="4" actId="47"/>
        <pc:sldMkLst>
          <pc:docMk/>
          <pc:sldMk cId="1173361677" sldId="732"/>
        </pc:sldMkLst>
      </pc:sldChg>
      <pc:sldChg chg="addSp delSp modSp add mod">
        <pc:chgData name="Hoiem, Derek W" userId="08a2a5d7-ecbe-4300-b3e9-ea7b21108f06" providerId="ADAL" clId="{EA350FB5-F8A0-4C04-B9F8-08E7EC852028}" dt="2024-10-16T17:24:12.757" v="699" actId="20577"/>
        <pc:sldMkLst>
          <pc:docMk/>
          <pc:sldMk cId="3822930854" sldId="732"/>
        </pc:sldMkLst>
        <pc:spChg chg="mod">
          <ac:chgData name="Hoiem, Derek W" userId="08a2a5d7-ecbe-4300-b3e9-ea7b21108f06" providerId="ADAL" clId="{EA350FB5-F8A0-4C04-B9F8-08E7EC852028}" dt="2024-10-16T17:24:12.757" v="699" actId="20577"/>
          <ac:spMkLst>
            <pc:docMk/>
            <pc:sldMk cId="3822930854" sldId="732"/>
            <ac:spMk id="2" creationId="{C7CD2F3C-2ADB-2EB0-E1EF-21AB9A914676}"/>
          </ac:spMkLst>
        </pc:spChg>
        <pc:picChg chg="del">
          <ac:chgData name="Hoiem, Derek W" userId="08a2a5d7-ecbe-4300-b3e9-ea7b21108f06" providerId="ADAL" clId="{EA350FB5-F8A0-4C04-B9F8-08E7EC852028}" dt="2024-10-16T16:57:44.585" v="352" actId="478"/>
          <ac:picMkLst>
            <pc:docMk/>
            <pc:sldMk cId="3822930854" sldId="732"/>
            <ac:picMk id="5" creationId="{17B0828E-998F-21D3-E509-8B0CEB68A366}"/>
          </ac:picMkLst>
        </pc:picChg>
        <pc:picChg chg="del">
          <ac:chgData name="Hoiem, Derek W" userId="08a2a5d7-ecbe-4300-b3e9-ea7b21108f06" providerId="ADAL" clId="{EA350FB5-F8A0-4C04-B9F8-08E7EC852028}" dt="2024-10-16T16:57:44.585" v="352" actId="478"/>
          <ac:picMkLst>
            <pc:docMk/>
            <pc:sldMk cId="3822930854" sldId="732"/>
            <ac:picMk id="6" creationId="{827AC655-3FE2-948A-AB41-A88CB7B4EACE}"/>
          </ac:picMkLst>
        </pc:picChg>
        <pc:picChg chg="add del">
          <ac:chgData name="Hoiem, Derek W" userId="08a2a5d7-ecbe-4300-b3e9-ea7b21108f06" providerId="ADAL" clId="{EA350FB5-F8A0-4C04-B9F8-08E7EC852028}" dt="2024-10-16T16:58:42.303" v="354" actId="478"/>
          <ac:picMkLst>
            <pc:docMk/>
            <pc:sldMk cId="3822930854" sldId="732"/>
            <ac:picMk id="7" creationId="{D355B36A-6495-6C84-1078-89F639839576}"/>
          </ac:picMkLst>
        </pc:picChg>
        <pc:picChg chg="del">
          <ac:chgData name="Hoiem, Derek W" userId="08a2a5d7-ecbe-4300-b3e9-ea7b21108f06" providerId="ADAL" clId="{EA350FB5-F8A0-4C04-B9F8-08E7EC852028}" dt="2024-10-16T16:57:44.585" v="352" actId="478"/>
          <ac:picMkLst>
            <pc:docMk/>
            <pc:sldMk cId="3822930854" sldId="732"/>
            <ac:picMk id="9" creationId="{928EBA65-9091-C42D-59AB-F355048AD31E}"/>
          </ac:picMkLst>
        </pc:picChg>
        <pc:picChg chg="add mod">
          <ac:chgData name="Hoiem, Derek W" userId="08a2a5d7-ecbe-4300-b3e9-ea7b21108f06" providerId="ADAL" clId="{EA350FB5-F8A0-4C04-B9F8-08E7EC852028}" dt="2024-10-16T17:24:00.025" v="685" actId="1076"/>
          <ac:picMkLst>
            <pc:docMk/>
            <pc:sldMk cId="3822930854" sldId="732"/>
            <ac:picMk id="10" creationId="{E3825D83-6AE2-841F-2F1C-D7B1F3E710A5}"/>
          </ac:picMkLst>
        </pc:picChg>
        <pc:picChg chg="add mod">
          <ac:chgData name="Hoiem, Derek W" userId="08a2a5d7-ecbe-4300-b3e9-ea7b21108f06" providerId="ADAL" clId="{EA350FB5-F8A0-4C04-B9F8-08E7EC852028}" dt="2024-10-16T17:24:04.480" v="687" actId="1076"/>
          <ac:picMkLst>
            <pc:docMk/>
            <pc:sldMk cId="3822930854" sldId="732"/>
            <ac:picMk id="12" creationId="{A909C1C3-71F0-FD4E-ECD9-DE4A9C239D5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fontAlgn="auto">
              <a:spcBef>
                <a:spcPts val="0"/>
              </a:spcBef>
              <a:spcAft>
                <a:spcPts val="0"/>
              </a:spcAft>
              <a:defRPr sz="1200">
                <a:latin typeface="+mn-lt"/>
              </a:defRPr>
            </a:lvl1pPr>
          </a:lstStyle>
          <a:p>
            <a:pPr>
              <a:defRPr/>
            </a:pPr>
            <a:fld id="{F26379A4-E3D8-4BFF-B335-84A42BDB90BB}" type="datetimeFigureOut">
              <a:rPr lang="en-US"/>
              <a:pPr>
                <a:defRPr/>
              </a:pPr>
              <a:t>10/16/2024</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fontAlgn="auto">
              <a:spcBef>
                <a:spcPts val="0"/>
              </a:spcBef>
              <a:spcAft>
                <a:spcPts val="0"/>
              </a:spcAft>
              <a:defRPr sz="1200">
                <a:latin typeface="+mn-lt"/>
              </a:defRPr>
            </a:lvl1pPr>
          </a:lstStyle>
          <a:p>
            <a:pPr>
              <a:defRPr/>
            </a:pPr>
            <a:fld id="{D2B94B3A-2FE2-4C1A-8A43-CDED18E15F68}" type="slidenum">
              <a:rPr lang="en-US"/>
              <a:pPr>
                <a:defRPr/>
              </a:pPr>
              <a:t>‹#›</a:t>
            </a:fld>
            <a:endParaRPr lang="en-US"/>
          </a:p>
        </p:txBody>
      </p:sp>
    </p:spTree>
    <p:extLst>
      <p:ext uri="{BB962C8B-B14F-4D97-AF65-F5344CB8AC3E}">
        <p14:creationId xmlns:p14="http://schemas.microsoft.com/office/powerpoint/2010/main" val="3762738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1</a:t>
            </a:fld>
            <a:endParaRPr lang="en-US"/>
          </a:p>
        </p:txBody>
      </p:sp>
    </p:spTree>
    <p:extLst>
      <p:ext uri="{BB962C8B-B14F-4D97-AF65-F5344CB8AC3E}">
        <p14:creationId xmlns:p14="http://schemas.microsoft.com/office/powerpoint/2010/main" val="212807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8</a:t>
            </a:fld>
            <a:endParaRPr lang="en-US"/>
          </a:p>
        </p:txBody>
      </p:sp>
    </p:spTree>
    <p:extLst>
      <p:ext uri="{BB962C8B-B14F-4D97-AF65-F5344CB8AC3E}">
        <p14:creationId xmlns:p14="http://schemas.microsoft.com/office/powerpoint/2010/main" val="3871606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https://forms.gle/tJLTF2eFyYQGxycHA</a:t>
            </a:r>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21</a:t>
            </a:fld>
            <a:endParaRPr lang="en-US"/>
          </a:p>
        </p:txBody>
      </p:sp>
    </p:spTree>
    <p:extLst>
      <p:ext uri="{BB962C8B-B14F-4D97-AF65-F5344CB8AC3E}">
        <p14:creationId xmlns:p14="http://schemas.microsoft.com/office/powerpoint/2010/main" val="1756144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normAutofit/>
          </a:bodyPr>
          <a:lstStyle>
            <a:lvl1pPr algn="ctr">
              <a:defRPr sz="4000"/>
            </a:lvl1pPr>
          </a:lstStyle>
          <a:p>
            <a:r>
              <a:rPr lang="en-US"/>
              <a:t>Click to edit Master title style</a:t>
            </a:r>
          </a:p>
        </p:txBody>
      </p:sp>
      <p:sp>
        <p:nvSpPr>
          <p:cNvPr id="3" name="Subtitle 2"/>
          <p:cNvSpPr>
            <a:spLocks noGrp="1"/>
          </p:cNvSpPr>
          <p:nvPr>
            <p:ph type="subTitle" idx="1"/>
          </p:nvPr>
        </p:nvSpPr>
        <p:spPr>
          <a:xfrm>
            <a:off x="1828800" y="335597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91CDB59-9847-4CB0-83F0-A7D794EE9A4F}" type="datetimeFigureOut">
              <a:rPr lang="en-US"/>
              <a:pPr>
                <a:defRPr/>
              </a:pPr>
              <a:t>10/16/2024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CF8B48-BF4E-49AE-9E1F-7170C40F465C}" type="slidenum">
              <a:rPr lang="en-US"/>
              <a:pPr>
                <a:defRPr/>
              </a:pPr>
              <a:t>‹#›</a:t>
            </a:fld>
            <a:endParaRPr lang="en-US"/>
          </a:p>
        </p:txBody>
      </p:sp>
    </p:spTree>
    <p:extLst>
      <p:ext uri="{BB962C8B-B14F-4D97-AF65-F5344CB8AC3E}">
        <p14:creationId xmlns:p14="http://schemas.microsoft.com/office/powerpoint/2010/main" val="143746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93B33F-6BFD-4001-B747-0DC3428FE28C}" type="datetimeFigureOut">
              <a:rPr lang="en-US"/>
              <a:pPr>
                <a:defRPr/>
              </a:pPr>
              <a:t>10/16/2024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CB2E6C-4FFF-4E1B-AD2B-11442CEE8D7A}" type="slidenum">
              <a:rPr lang="en-US"/>
              <a:pPr>
                <a:defRPr/>
              </a:pPr>
              <a:t>‹#›</a:t>
            </a:fld>
            <a:endParaRPr lang="en-US"/>
          </a:p>
        </p:txBody>
      </p:sp>
    </p:spTree>
    <p:extLst>
      <p:ext uri="{BB962C8B-B14F-4D97-AF65-F5344CB8AC3E}">
        <p14:creationId xmlns:p14="http://schemas.microsoft.com/office/powerpoint/2010/main" val="232802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B6FFEC-4831-46C6-A327-7BAF7D94ADE6}" type="datetimeFigureOut">
              <a:rPr lang="en-US"/>
              <a:pPr>
                <a:defRPr/>
              </a:pPr>
              <a:t>10/16/2024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A9E7E0-0D14-44D8-9313-41CECFC160D2}" type="slidenum">
              <a:rPr lang="en-US"/>
              <a:pPr>
                <a:defRPr/>
              </a:pPr>
              <a:t>‹#›</a:t>
            </a:fld>
            <a:endParaRPr lang="en-US"/>
          </a:p>
        </p:txBody>
      </p:sp>
    </p:spTree>
    <p:extLst>
      <p:ext uri="{BB962C8B-B14F-4D97-AF65-F5344CB8AC3E}">
        <p14:creationId xmlns:p14="http://schemas.microsoft.com/office/powerpoint/2010/main" val="227685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nvPr>
        </p:nvSpPr>
        <p:spPr>
          <a:xfrm>
            <a:off x="609600" y="990600"/>
            <a:ext cx="109728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89F516E0-6A50-4836-B4F5-3524719C157E}" type="datetimeFigureOut">
              <a:rPr lang="en-US"/>
              <a:pPr>
                <a:defRPr/>
              </a:pPr>
              <a:t>10/16/2024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86343F-BABC-41F6-9B0C-D812C1D8CDD5}" type="slidenum">
              <a:rPr lang="en-US"/>
              <a:pPr>
                <a:defRPr/>
              </a:pPr>
              <a:t>‹#›</a:t>
            </a:fld>
            <a:endParaRPr lang="en-US"/>
          </a:p>
        </p:txBody>
      </p:sp>
    </p:spTree>
    <p:extLst>
      <p:ext uri="{BB962C8B-B14F-4D97-AF65-F5344CB8AC3E}">
        <p14:creationId xmlns:p14="http://schemas.microsoft.com/office/powerpoint/2010/main" val="48401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BE29210-9692-4612-B68C-365DB2DCEB60}" type="datetimeFigureOut">
              <a:rPr lang="en-US"/>
              <a:pPr>
                <a:defRPr/>
              </a:pPr>
              <a:t>10/16/2024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894632-D59F-418A-A674-10C96B10F321}" type="slidenum">
              <a:rPr lang="en-US"/>
              <a:pPr>
                <a:defRPr/>
              </a:pPr>
              <a:t>‹#›</a:t>
            </a:fld>
            <a:endParaRPr lang="en-US"/>
          </a:p>
        </p:txBody>
      </p:sp>
    </p:spTree>
    <p:extLst>
      <p:ext uri="{BB962C8B-B14F-4D97-AF65-F5344CB8AC3E}">
        <p14:creationId xmlns:p14="http://schemas.microsoft.com/office/powerpoint/2010/main" val="225334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4F28997-0822-40EB-BD32-4D63A7ECDE75}" type="datetimeFigureOut">
              <a:rPr lang="en-US"/>
              <a:pPr>
                <a:defRPr/>
              </a:pPr>
              <a:t>10/16/2024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766A0E-5411-46C2-B90D-692530250472}" type="slidenum">
              <a:rPr lang="en-US"/>
              <a:pPr>
                <a:defRPr/>
              </a:pPr>
              <a:t>‹#›</a:t>
            </a:fld>
            <a:endParaRPr lang="en-US"/>
          </a:p>
        </p:txBody>
      </p:sp>
    </p:spTree>
    <p:extLst>
      <p:ext uri="{BB962C8B-B14F-4D97-AF65-F5344CB8AC3E}">
        <p14:creationId xmlns:p14="http://schemas.microsoft.com/office/powerpoint/2010/main" val="320872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D355DC6-C35C-4D7B-945F-1FFE93FDF03C}" type="datetimeFigureOut">
              <a:rPr lang="en-US"/>
              <a:pPr>
                <a:defRPr/>
              </a:pPr>
              <a:t>10/16/2024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D92B30-C64E-44CD-9B62-28AA39DB002A}" type="slidenum">
              <a:rPr lang="en-US"/>
              <a:pPr>
                <a:defRPr/>
              </a:pPr>
              <a:t>‹#›</a:t>
            </a:fld>
            <a:endParaRPr lang="en-US"/>
          </a:p>
        </p:txBody>
      </p:sp>
    </p:spTree>
    <p:extLst>
      <p:ext uri="{BB962C8B-B14F-4D97-AF65-F5344CB8AC3E}">
        <p14:creationId xmlns:p14="http://schemas.microsoft.com/office/powerpoint/2010/main" val="19914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8005BE7-A753-49C8-8F67-2864F2426999}" type="datetimeFigureOut">
              <a:rPr lang="en-US"/>
              <a:pPr>
                <a:defRPr/>
              </a:pPr>
              <a:t>10/16/2024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6BE5C1-B568-4119-8891-941DF9CD864D}" type="slidenum">
              <a:rPr lang="en-US"/>
              <a:pPr>
                <a:defRPr/>
              </a:pPr>
              <a:t>‹#›</a:t>
            </a:fld>
            <a:endParaRPr lang="en-US"/>
          </a:p>
        </p:txBody>
      </p:sp>
    </p:spTree>
    <p:extLst>
      <p:ext uri="{BB962C8B-B14F-4D97-AF65-F5344CB8AC3E}">
        <p14:creationId xmlns:p14="http://schemas.microsoft.com/office/powerpoint/2010/main" val="104325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8B695D-2A2C-4639-A181-438653FF3B45}" type="datetimeFigureOut">
              <a:rPr lang="en-US"/>
              <a:pPr>
                <a:defRPr/>
              </a:pPr>
              <a:t>10/16/2024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32D524-F789-4380-A657-4CB0BC42EB4D}" type="slidenum">
              <a:rPr lang="en-US"/>
              <a:pPr>
                <a:defRPr/>
              </a:pPr>
              <a:t>‹#›</a:t>
            </a:fld>
            <a:endParaRPr lang="en-US"/>
          </a:p>
        </p:txBody>
      </p:sp>
    </p:spTree>
    <p:extLst>
      <p:ext uri="{BB962C8B-B14F-4D97-AF65-F5344CB8AC3E}">
        <p14:creationId xmlns:p14="http://schemas.microsoft.com/office/powerpoint/2010/main" val="203319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CA1EB5-3BBD-4BFE-B3FA-132A5A21529B}" type="datetimeFigureOut">
              <a:rPr lang="en-US"/>
              <a:pPr>
                <a:defRPr/>
              </a:pPr>
              <a:t>10/16/2024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BF5C7D-ADCC-4C79-98CF-A8133849A689}" type="slidenum">
              <a:rPr lang="en-US"/>
              <a:pPr>
                <a:defRPr/>
              </a:pPr>
              <a:t>‹#›</a:t>
            </a:fld>
            <a:endParaRPr lang="en-US"/>
          </a:p>
        </p:txBody>
      </p:sp>
    </p:spTree>
    <p:extLst>
      <p:ext uri="{BB962C8B-B14F-4D97-AF65-F5344CB8AC3E}">
        <p14:creationId xmlns:p14="http://schemas.microsoft.com/office/powerpoint/2010/main" val="96411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4CB394C-40CA-49C5-92BA-47991F4D25CF}" type="datetimeFigureOut">
              <a:rPr lang="en-US"/>
              <a:pPr>
                <a:defRPr/>
              </a:pPr>
              <a:t>10/16/2024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21A59F-F3EF-4649-A68C-8619606AB4AB}" type="slidenum">
              <a:rPr lang="en-US"/>
              <a:pPr>
                <a:defRPr/>
              </a:pPr>
              <a:t>‹#›</a:t>
            </a:fld>
            <a:endParaRPr lang="en-US"/>
          </a:p>
        </p:txBody>
      </p:sp>
    </p:spTree>
    <p:extLst>
      <p:ext uri="{BB962C8B-B14F-4D97-AF65-F5344CB8AC3E}">
        <p14:creationId xmlns:p14="http://schemas.microsoft.com/office/powerpoint/2010/main" val="208569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066800"/>
            <a:ext cx="10972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BC265AF-F096-4C65-BDFD-F4EDA2A4BE8F}" type="datetimeFigureOut">
              <a:rPr lang="en-US"/>
              <a:pPr>
                <a:defRPr/>
              </a:pPr>
              <a:t>10/16/2024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1120C53-826E-4EE9-BE67-E92EA16E1D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https://towardsdatascience.com/derivative-of-the-sigmoid-function-536880cf918e"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medium.com/@toprak.mhmt/activation-functions-for-deep-learning-13d8b9b20e" TargetMode="External"/><Relationship Id="rId2" Type="http://schemas.openxmlformats.org/officeDocument/2006/relationships/image" Target="../media/image19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medium.com/clique-org/td-gammon-algorithm-78a600b039bb" TargetMode="External"/><Relationship Id="rId4" Type="http://schemas.openxmlformats.org/officeDocument/2006/relationships/hyperlink" Target="https://en.wikipedia.org/wiki/TD-Gamm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emf"/><Relationship Id="rId7" Type="http://schemas.openxmlformats.org/officeDocument/2006/relationships/image" Target="../media/image24.png"/><Relationship Id="rId2" Type="http://schemas.openxmlformats.org/officeDocument/2006/relationships/image" Target="../media/image20.emf"/><Relationship Id="rId1" Type="http://schemas.openxmlformats.org/officeDocument/2006/relationships/slideLayout" Target="../slideLayouts/slideLayout2.xml"/><Relationship Id="rId6" Type="http://schemas.openxmlformats.org/officeDocument/2006/relationships/image" Target="../media/image280.png"/><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emf"/><Relationship Id="rId7" Type="http://schemas.openxmlformats.org/officeDocument/2006/relationships/image" Target="../media/image24.png"/><Relationship Id="rId2" Type="http://schemas.openxmlformats.org/officeDocument/2006/relationships/image" Target="../media/image20.emf"/><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emf"/><Relationship Id="rId7" Type="http://schemas.openxmlformats.org/officeDocument/2006/relationships/image" Target="../media/image35.png"/><Relationship Id="rId2" Type="http://schemas.openxmlformats.org/officeDocument/2006/relationships/image" Target="../media/image20.emf"/><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0.png"/><Relationship Id="rId5" Type="http://schemas.openxmlformats.org/officeDocument/2006/relationships/image" Target="../media/image330.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hyperlink" Target="https://tinyurl.com/441-fa24-L1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colab.research.google.com/drive/1nKNJyolqgzW53Rz59M2BZtyQM8bbrExb?usp=sharin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playground.tensorflow.org/"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arxiv.org/pdf/2006.10739.pdf" TargetMode="External"/><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hyperlink" Target="https://arxiv.org/abs/2003.08934"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hyperlink" Target="https://courses.grainger.illinois.edu/cs440/fa2019/Lectures/lect26.html"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towardsdatascience.com/a-visual-explanation-of-gradient-descent-methods-momentum-adagrad-rmsprop-adam-f898b102325c" TargetMode="External"/><Relationship Id="rId2" Type="http://schemas.openxmlformats.org/officeDocument/2006/relationships/image" Target="../media/image44.gif"/><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courses.grainger.illinois.edu/cs440/fa2019/Lectures/lect26.htm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614F1C-2D93-42D0-B229-768199449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403089" y="0"/>
            <a:ext cx="4788912"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2345DDD-8324-900B-8799-D5C4C562106E}"/>
              </a:ext>
            </a:extLst>
          </p:cNvPr>
          <p:cNvSpPr>
            <a:spLocks noGrp="1"/>
          </p:cNvSpPr>
          <p:nvPr>
            <p:ph type="ctrTitle"/>
          </p:nvPr>
        </p:nvSpPr>
        <p:spPr>
          <a:xfrm>
            <a:off x="8174735" y="640081"/>
            <a:ext cx="3377183" cy="3708895"/>
          </a:xfrm>
          <a:noFill/>
        </p:spPr>
        <p:txBody>
          <a:bodyPr>
            <a:normAutofit/>
          </a:bodyPr>
          <a:lstStyle/>
          <a:p>
            <a:pPr algn="l"/>
            <a:r>
              <a:rPr lang="en-US" sz="4400">
                <a:solidFill>
                  <a:schemeClr val="bg1"/>
                </a:solidFill>
              </a:rPr>
              <a:t>MLPs and Backprop</a:t>
            </a:r>
            <a:endParaRPr lang="en-US" sz="4400" dirty="0">
              <a:solidFill>
                <a:schemeClr val="bg1"/>
              </a:solidFill>
            </a:endParaRPr>
          </a:p>
        </p:txBody>
      </p:sp>
      <p:sp>
        <p:nvSpPr>
          <p:cNvPr id="7" name="Subtitle 6">
            <a:extLst>
              <a:ext uri="{FF2B5EF4-FFF2-40B4-BE49-F238E27FC236}">
                <a16:creationId xmlns:a16="http://schemas.microsoft.com/office/drawing/2014/main" id="{AA543550-73A7-C84B-01CD-F58047D20465}"/>
              </a:ext>
            </a:extLst>
          </p:cNvPr>
          <p:cNvSpPr>
            <a:spLocks noGrp="1"/>
          </p:cNvSpPr>
          <p:nvPr>
            <p:ph type="subTitle" idx="1"/>
          </p:nvPr>
        </p:nvSpPr>
        <p:spPr>
          <a:xfrm>
            <a:off x="8174735" y="4571999"/>
            <a:ext cx="3377184" cy="1645921"/>
          </a:xfrm>
          <a:noFill/>
        </p:spPr>
        <p:txBody>
          <a:bodyPr>
            <a:normAutofit/>
          </a:bodyPr>
          <a:lstStyle/>
          <a:p>
            <a:pPr algn="l"/>
            <a:r>
              <a:rPr lang="en-US" sz="2000">
                <a:solidFill>
                  <a:schemeClr val="bg1"/>
                </a:solidFill>
              </a:rPr>
              <a:t>Applied Machine Learning</a:t>
            </a:r>
            <a:br>
              <a:rPr lang="en-US" sz="2000">
                <a:solidFill>
                  <a:schemeClr val="bg1"/>
                </a:solidFill>
              </a:rPr>
            </a:br>
            <a:r>
              <a:rPr lang="en-US" sz="2000">
                <a:solidFill>
                  <a:schemeClr val="bg1"/>
                </a:solidFill>
              </a:rPr>
              <a:t>Derek Hoiem</a:t>
            </a:r>
          </a:p>
        </p:txBody>
      </p:sp>
      <p:sp>
        <p:nvSpPr>
          <p:cNvPr id="10" name="TextBox 9">
            <a:extLst>
              <a:ext uri="{FF2B5EF4-FFF2-40B4-BE49-F238E27FC236}">
                <a16:creationId xmlns:a16="http://schemas.microsoft.com/office/drawing/2014/main" id="{7505388E-9844-B90B-A930-CB2EA1FE2DD7}"/>
              </a:ext>
            </a:extLst>
          </p:cNvPr>
          <p:cNvSpPr txBox="1"/>
          <p:nvPr/>
        </p:nvSpPr>
        <p:spPr>
          <a:xfrm>
            <a:off x="7501153" y="6538850"/>
            <a:ext cx="4050765" cy="307777"/>
          </a:xfrm>
          <a:prstGeom prst="rect">
            <a:avLst/>
          </a:prstGeom>
          <a:noFill/>
        </p:spPr>
        <p:txBody>
          <a:bodyPr wrap="square" rtlCol="0">
            <a:spAutoFit/>
          </a:bodyPr>
          <a:lstStyle/>
          <a:p>
            <a:pPr>
              <a:spcAft>
                <a:spcPts val="600"/>
              </a:spcAft>
            </a:pPr>
            <a:r>
              <a:rPr lang="en-US" sz="1400" dirty="0">
                <a:solidFill>
                  <a:schemeClr val="bg1">
                    <a:lumMod val="65000"/>
                  </a:schemeClr>
                </a:solidFill>
              </a:rPr>
              <a:t>Dall-E</a:t>
            </a:r>
          </a:p>
        </p:txBody>
      </p:sp>
      <p:pic>
        <p:nvPicPr>
          <p:cNvPr id="4" name="Picture 3">
            <a:extLst>
              <a:ext uri="{FF2B5EF4-FFF2-40B4-BE49-F238E27FC236}">
                <a16:creationId xmlns:a16="http://schemas.microsoft.com/office/drawing/2014/main" id="{A7ADAD21-66DB-2BFE-0240-42B27771DD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7403089" cy="7403089"/>
          </a:xfrm>
          <a:prstGeom prst="rect">
            <a:avLst/>
          </a:prstGeom>
        </p:spPr>
      </p:pic>
    </p:spTree>
    <p:extLst>
      <p:ext uri="{BB962C8B-B14F-4D97-AF65-F5344CB8AC3E}">
        <p14:creationId xmlns:p14="http://schemas.microsoft.com/office/powerpoint/2010/main" val="237029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BB55-7FF2-D1FC-AC11-4E5D75AA9690}"/>
              </a:ext>
            </a:extLst>
          </p:cNvPr>
          <p:cNvSpPr>
            <a:spLocks noGrp="1"/>
          </p:cNvSpPr>
          <p:nvPr>
            <p:ph type="title"/>
          </p:nvPr>
        </p:nvSpPr>
        <p:spPr/>
        <p:txBody>
          <a:bodyPr/>
          <a:lstStyle/>
          <a:p>
            <a:r>
              <a:rPr lang="en-US" dirty="0"/>
              <a:t>Sigmoid activation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E98CCC2-C312-C30D-384E-0D93552C56F9}"/>
                  </a:ext>
                </a:extLst>
              </p:cNvPr>
              <p:cNvSpPr>
                <a:spLocks noGrp="1"/>
              </p:cNvSpPr>
              <p:nvPr>
                <p:ph idx="1"/>
              </p:nvPr>
            </p:nvSpPr>
            <p:spPr/>
            <p:txBody>
              <a:bodyPr>
                <a:normAutofit/>
              </a:bodyPr>
              <a:lstStyle/>
              <a:p>
                <a:r>
                  <a:rPr lang="en-US" sz="2000" dirty="0"/>
                  <a:t>Maps any value to 0 to 1 range</a:t>
                </a:r>
              </a:p>
              <a:p>
                <a:r>
                  <a:rPr lang="en-US" sz="2000" dirty="0"/>
                  <a:t>Traditionally, a common choice for internal layers</a:t>
                </a:r>
              </a:p>
              <a:p>
                <a:r>
                  <a:rPr lang="en-US" sz="2000" dirty="0"/>
                  <a:t>Common choice for output layer to map to a probability</a:t>
                </a:r>
              </a:p>
              <a:p>
                <a:pPr marL="457200" lvl="1" indent="0">
                  <a:buNone/>
                </a:pPr>
                <a:r>
                  <a:rPr lang="en-US" sz="1600" dirty="0"/>
                  <a:t>If </a:t>
                </a:r>
                <a14:m>
                  <m:oMath xmlns:m="http://schemas.openxmlformats.org/officeDocument/2006/math">
                    <m:r>
                      <m:rPr>
                        <m:sty m:val="p"/>
                      </m:rPr>
                      <a:rPr lang="en-US" sz="1600" b="0" i="0" dirty="0" smtClean="0">
                        <a:latin typeface="Cambria Math" panose="02040503050406030204" pitchFamily="18" charset="0"/>
                      </a:rPr>
                      <m:t>f</m:t>
                    </m:r>
                    <m:d>
                      <m:dPr>
                        <m:ctrlPr>
                          <a:rPr lang="en-US" sz="1600" b="0" i="1" dirty="0" smtClean="0">
                            <a:latin typeface="Cambria Math" panose="02040503050406030204" pitchFamily="18" charset="0"/>
                          </a:rPr>
                        </m:ctrlPr>
                      </m:dPr>
                      <m:e>
                        <m:r>
                          <a:rPr lang="en-US" sz="1600" i="1" dirty="0" smtClean="0">
                            <a:latin typeface="Cambria Math" panose="02040503050406030204" pitchFamily="18" charset="0"/>
                          </a:rPr>
                          <m:t>𝑥</m:t>
                        </m:r>
                      </m:e>
                    </m:d>
                    <m:r>
                      <a:rPr lang="en-US" sz="1600" i="1" dirty="0" smtClean="0">
                        <a:latin typeface="Cambria Math" panose="02040503050406030204" pitchFamily="18" charset="0"/>
                      </a:rPr>
                      <m:t>=</m:t>
                    </m:r>
                    <m:func>
                      <m:funcPr>
                        <m:ctrlPr>
                          <a:rPr lang="en-US" sz="1600" b="0" i="1" dirty="0" smtClean="0">
                            <a:latin typeface="Cambria Math" panose="02040503050406030204" pitchFamily="18" charset="0"/>
                          </a:rPr>
                        </m:ctrlPr>
                      </m:funcPr>
                      <m:fName>
                        <m:r>
                          <m:rPr>
                            <m:sty m:val="p"/>
                          </m:rPr>
                          <a:rPr lang="en-US" sz="1600" i="0" dirty="0">
                            <a:latin typeface="Cambria Math" panose="02040503050406030204" pitchFamily="18" charset="0"/>
                          </a:rPr>
                          <m:t>log</m:t>
                        </m:r>
                      </m:fName>
                      <m:e>
                        <m:f>
                          <m:fPr>
                            <m:ctrlPr>
                              <a:rPr lang="en-US" sz="1600" i="1" dirty="0">
                                <a:latin typeface="Cambria Math" panose="02040503050406030204" pitchFamily="18" charset="0"/>
                              </a:rPr>
                            </m:ctrlPr>
                          </m:fPr>
                          <m:num>
                            <m:r>
                              <a:rPr lang="en-US" sz="1600" i="1" dirty="0">
                                <a:latin typeface="Cambria Math" panose="02040503050406030204" pitchFamily="18" charset="0"/>
                              </a:rPr>
                              <m:t>𝑃</m:t>
                            </m:r>
                            <m:d>
                              <m:dPr>
                                <m:ctrlPr>
                                  <a:rPr lang="en-US" sz="1600" i="1" dirty="0">
                                    <a:latin typeface="Cambria Math" panose="02040503050406030204" pitchFamily="18" charset="0"/>
                                  </a:rPr>
                                </m:ctrlPr>
                              </m:dPr>
                              <m:e>
                                <m:r>
                                  <a:rPr lang="en-US" sz="1600" i="1" dirty="0">
                                    <a:latin typeface="Cambria Math" panose="02040503050406030204" pitchFamily="18" charset="0"/>
                                  </a:rPr>
                                  <m:t>𝑦</m:t>
                                </m:r>
                                <m:r>
                                  <a:rPr lang="en-US" sz="1600" i="1" dirty="0">
                                    <a:latin typeface="Cambria Math" panose="02040503050406030204" pitchFamily="18" charset="0"/>
                                  </a:rPr>
                                  <m:t>=1</m:t>
                                </m:r>
                              </m:e>
                              <m:e>
                                <m:r>
                                  <a:rPr lang="en-US" sz="1600" i="1" dirty="0">
                                    <a:latin typeface="Cambria Math" panose="02040503050406030204" pitchFamily="18" charset="0"/>
                                  </a:rPr>
                                  <m:t>𝑥</m:t>
                                </m:r>
                              </m:e>
                            </m:d>
                          </m:num>
                          <m:den>
                            <m:r>
                              <a:rPr lang="en-US" sz="1600" i="1" dirty="0">
                                <a:latin typeface="Cambria Math" panose="02040503050406030204" pitchFamily="18" charset="0"/>
                              </a:rPr>
                              <m:t>𝑃</m:t>
                            </m:r>
                            <m:d>
                              <m:dPr>
                                <m:ctrlPr>
                                  <a:rPr lang="en-US" sz="1600" i="1" dirty="0">
                                    <a:latin typeface="Cambria Math" panose="02040503050406030204" pitchFamily="18" charset="0"/>
                                  </a:rPr>
                                </m:ctrlPr>
                              </m:dPr>
                              <m:e>
                                <m:r>
                                  <a:rPr lang="en-US" sz="1600" i="1" dirty="0">
                                    <a:latin typeface="Cambria Math" panose="02040503050406030204" pitchFamily="18" charset="0"/>
                                  </a:rPr>
                                  <m:t>𝑦</m:t>
                                </m:r>
                                <m:r>
                                  <a:rPr lang="en-US" sz="1600" i="1" dirty="0">
                                    <a:latin typeface="Cambria Math" panose="02040503050406030204" pitchFamily="18" charset="0"/>
                                  </a:rPr>
                                  <m:t>=−1</m:t>
                                </m:r>
                              </m:e>
                              <m:e>
                                <m:r>
                                  <a:rPr lang="en-US" sz="1600" i="1" dirty="0">
                                    <a:latin typeface="Cambria Math" panose="02040503050406030204" pitchFamily="18" charset="0"/>
                                  </a:rPr>
                                  <m:t>𝑥</m:t>
                                </m:r>
                              </m:e>
                            </m:d>
                          </m:den>
                        </m:f>
                      </m:e>
                    </m:func>
                  </m:oMath>
                </a14:m>
                <a:r>
                  <a:rPr lang="en-US" sz="1600" dirty="0"/>
                  <a:t>: then </a:t>
                </a:r>
                <a14:m>
                  <m:oMath xmlns:m="http://schemas.openxmlformats.org/officeDocument/2006/math">
                    <m:r>
                      <a:rPr lang="en-US" sz="1600" i="1" dirty="0" smtClean="0">
                        <a:latin typeface="Cambria Math" panose="02040503050406030204" pitchFamily="18" charset="0"/>
                      </a:rPr>
                      <m:t>𝑃</m:t>
                    </m:r>
                    <m:r>
                      <a:rPr lang="en-US" sz="1600" i="1" dirty="0" smtClean="0">
                        <a:latin typeface="Cambria Math" panose="02040503050406030204" pitchFamily="18" charset="0"/>
                      </a:rPr>
                      <m:t>(</m:t>
                    </m:r>
                    <m:r>
                      <a:rPr lang="en-US" sz="1600" i="1" dirty="0" err="1" smtClean="0">
                        <a:latin typeface="Cambria Math" panose="02040503050406030204" pitchFamily="18" charset="0"/>
                      </a:rPr>
                      <m:t>𝑦</m:t>
                    </m:r>
                    <m:r>
                      <a:rPr lang="en-US" sz="1600" b="0" i="1" dirty="0" smtClean="0">
                        <a:latin typeface="Cambria Math" panose="02040503050406030204" pitchFamily="18" charset="0"/>
                      </a:rPr>
                      <m:t>=1</m:t>
                    </m:r>
                    <m:r>
                      <a:rPr lang="en-US" sz="1600" i="1" dirty="0" err="1" smtClean="0">
                        <a:latin typeface="Cambria Math" panose="02040503050406030204" pitchFamily="18" charset="0"/>
                      </a:rPr>
                      <m:t>|</m:t>
                    </m:r>
                    <m:r>
                      <a:rPr lang="en-US" sz="1600" i="1" dirty="0" err="1" smtClean="0">
                        <a:latin typeface="Cambria Math" panose="02040503050406030204" pitchFamily="18" charset="0"/>
                      </a:rPr>
                      <m:t>𝑥</m:t>
                    </m:r>
                    <m:r>
                      <a:rPr lang="en-US" sz="1600" i="1" dirty="0" smtClean="0">
                        <a:latin typeface="Cambria Math" panose="02040503050406030204" pitchFamily="18" charset="0"/>
                      </a:rPr>
                      <m:t>)</m:t>
                    </m:r>
                    <m:r>
                      <a:rPr lang="en-US" sz="1600" i="1" dirty="0">
                        <a:latin typeface="Cambria Math" panose="02040503050406030204" pitchFamily="18" charset="0"/>
                      </a:rPr>
                      <m:t> </m:t>
                    </m:r>
                    <m:r>
                      <a:rPr lang="en-US" sz="1600" i="1" dirty="0" smtClean="0">
                        <a:latin typeface="Cambria Math" panose="02040503050406030204" pitchFamily="18" charset="0"/>
                      </a:rPr>
                      <m:t>=</m:t>
                    </m:r>
                    <m:r>
                      <a:rPr lang="en-US" sz="1600" i="1" dirty="0">
                        <a:latin typeface="Cambria Math" panose="02040503050406030204" pitchFamily="18" charset="0"/>
                      </a:rPr>
                      <m:t> </m:t>
                    </m:r>
                    <m:r>
                      <a:rPr lang="en-US" sz="1600" i="1" dirty="0" smtClean="0">
                        <a:latin typeface="Cambria Math" panose="02040503050406030204" pitchFamily="18" charset="0"/>
                      </a:rPr>
                      <m:t>𝑠𝑖𝑔𝑚𝑜𝑖𝑑</m:t>
                    </m:r>
                    <m:r>
                      <a:rPr lang="en-US" sz="1600" i="1" dirty="0" smtClean="0">
                        <a:latin typeface="Cambria Math" panose="02040503050406030204" pitchFamily="18" charset="0"/>
                      </a:rPr>
                      <m:t>(</m:t>
                    </m:r>
                    <m:r>
                      <a:rPr lang="en-US" sz="1600" b="0" i="1" dirty="0" smtClean="0">
                        <a:latin typeface="Cambria Math" panose="02040503050406030204" pitchFamily="18" charset="0"/>
                      </a:rPr>
                      <m:t>𝑓</m:t>
                    </m:r>
                    <m:r>
                      <a:rPr lang="en-US" sz="1600" b="0" i="1" dirty="0" smtClean="0">
                        <a:latin typeface="Cambria Math" panose="02040503050406030204" pitchFamily="18" charset="0"/>
                      </a:rPr>
                      <m:t>(</m:t>
                    </m:r>
                    <m:r>
                      <a:rPr lang="en-US" sz="1600" b="0" i="1" dirty="0" smtClean="0">
                        <a:latin typeface="Cambria Math" panose="02040503050406030204" pitchFamily="18" charset="0"/>
                      </a:rPr>
                      <m:t>𝑥</m:t>
                    </m:r>
                    <m:r>
                      <a:rPr lang="en-US" sz="1600" b="0" i="1" dirty="0" smtClean="0">
                        <a:latin typeface="Cambria Math" panose="02040503050406030204" pitchFamily="18" charset="0"/>
                      </a:rPr>
                      <m:t>))</m:t>
                    </m:r>
                  </m:oMath>
                </a14:m>
                <a:endParaRPr lang="en-US" sz="1600" dirty="0"/>
              </a:p>
              <a:p>
                <a:r>
                  <a:rPr lang="en-US" sz="2000" dirty="0"/>
                  <a:t>But weak gradients at extremum make it difficult to optimize if there are many layers (“vanishing gradient problem”)</a:t>
                </a:r>
              </a:p>
              <a:p>
                <a:pPr marL="457200" lvl="1" indent="0">
                  <a:buNone/>
                </a:pPr>
                <a:endParaRPr lang="en-US" sz="1600" dirty="0"/>
              </a:p>
              <a:p>
                <a:pPr marL="457200" lvl="1" indent="0">
                  <a:buNone/>
                </a:pPr>
                <a:endParaRPr lang="en-US" sz="1600" dirty="0"/>
              </a:p>
            </p:txBody>
          </p:sp>
        </mc:Choice>
        <mc:Fallback xmlns="">
          <p:sp>
            <p:nvSpPr>
              <p:cNvPr id="3" name="Content Placeholder 2">
                <a:extLst>
                  <a:ext uri="{FF2B5EF4-FFF2-40B4-BE49-F238E27FC236}">
                    <a16:creationId xmlns:a16="http://schemas.microsoft.com/office/drawing/2014/main" id="{9E98CCC2-C312-C30D-384E-0D93552C56F9}"/>
                  </a:ext>
                </a:extLst>
              </p:cNvPr>
              <p:cNvSpPr>
                <a:spLocks noGrp="1" noRot="1" noChangeAspect="1" noMove="1" noResize="1" noEditPoints="1" noAdjustHandles="1" noChangeArrowheads="1" noChangeShapeType="1" noTextEdit="1"/>
              </p:cNvSpPr>
              <p:nvPr>
                <p:ph idx="1"/>
              </p:nvPr>
            </p:nvSpPr>
            <p:spPr>
              <a:blipFill>
                <a:blip r:embed="rId2"/>
                <a:stretch>
                  <a:fillRect l="-500" t="-7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4AC7A1A-FD25-C8DB-9064-FB5E19B2E66F}"/>
                  </a:ext>
                </a:extLst>
              </p:cNvPr>
              <p:cNvSpPr txBox="1"/>
              <p:nvPr/>
            </p:nvSpPr>
            <p:spPr>
              <a:xfrm>
                <a:off x="7813592" y="3558381"/>
                <a:ext cx="3860802" cy="174381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1+</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exp</m:t>
                              </m:r>
                            </m:fName>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m:t>
                                  </m:r>
                                  <m:r>
                                    <a:rPr lang="en-US" sz="2800" b="0" i="1" smtClean="0">
                                      <a:latin typeface="Cambria Math" panose="02040503050406030204" pitchFamily="18" charset="0"/>
                                    </a:rPr>
                                    <m:t>𝑥</m:t>
                                  </m:r>
                                </m:e>
                              </m:d>
                            </m:e>
                          </m:func>
                        </m:den>
                      </m:f>
                    </m:oMath>
                  </m:oMathPara>
                </a14:m>
                <a:endParaRPr lang="en-US" sz="2800" b="0" dirty="0"/>
              </a:p>
              <a:p>
                <a:endParaRPr lang="en-US" sz="2800" b="0" dirty="0"/>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)(1−</m:t>
                      </m:r>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oMath>
                  </m:oMathPara>
                </a14:m>
                <a:endParaRPr lang="en-US" sz="2800" dirty="0"/>
              </a:p>
            </p:txBody>
          </p:sp>
        </mc:Choice>
        <mc:Fallback xmlns="">
          <p:sp>
            <p:nvSpPr>
              <p:cNvPr id="5" name="TextBox 4">
                <a:extLst>
                  <a:ext uri="{FF2B5EF4-FFF2-40B4-BE49-F238E27FC236}">
                    <a16:creationId xmlns:a16="http://schemas.microsoft.com/office/drawing/2014/main" id="{74AC7A1A-FD25-C8DB-9064-FB5E19B2E66F}"/>
                  </a:ext>
                </a:extLst>
              </p:cNvPr>
              <p:cNvSpPr txBox="1">
                <a:spLocks noRot="1" noChangeAspect="1" noMove="1" noResize="1" noEditPoints="1" noAdjustHandles="1" noChangeArrowheads="1" noChangeShapeType="1" noTextEdit="1"/>
              </p:cNvSpPr>
              <p:nvPr/>
            </p:nvSpPr>
            <p:spPr>
              <a:xfrm>
                <a:off x="7813592" y="3558381"/>
                <a:ext cx="3860802" cy="1743811"/>
              </a:xfrm>
              <a:prstGeom prst="rect">
                <a:avLst/>
              </a:prstGeom>
              <a:blipFill>
                <a:blip r:embed="rId3"/>
                <a:stretch>
                  <a:fillRect/>
                </a:stretch>
              </a:blipFill>
            </p:spPr>
            <p:txBody>
              <a:bodyPr/>
              <a:lstStyle/>
              <a:p>
                <a:r>
                  <a:rPr lang="en-US">
                    <a:noFill/>
                  </a:rPr>
                  <a:t> </a:t>
                </a:r>
              </a:p>
            </p:txBody>
          </p:sp>
        </mc:Fallback>
      </mc:AlternateContent>
      <p:pic>
        <p:nvPicPr>
          <p:cNvPr id="5122" name="Picture 2" descr="Derivative of the Sigmoid function | by Arc | Towards Data ...">
            <a:extLst>
              <a:ext uri="{FF2B5EF4-FFF2-40B4-BE49-F238E27FC236}">
                <a16:creationId xmlns:a16="http://schemas.microsoft.com/office/drawing/2014/main" id="{C9D85378-532D-A45D-255B-F1CF35A5BE9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504" r="5800"/>
          <a:stretch/>
        </p:blipFill>
        <p:spPr bwMode="auto">
          <a:xfrm>
            <a:off x="152400" y="3266412"/>
            <a:ext cx="7247367" cy="331484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EE7F5CF-B9F0-9544-B039-66BD21D16156}"/>
              </a:ext>
            </a:extLst>
          </p:cNvPr>
          <p:cNvSpPr txBox="1"/>
          <p:nvPr/>
        </p:nvSpPr>
        <p:spPr>
          <a:xfrm>
            <a:off x="-21342" y="6482981"/>
            <a:ext cx="1261884" cy="369332"/>
          </a:xfrm>
          <a:prstGeom prst="rect">
            <a:avLst/>
          </a:prstGeom>
          <a:noFill/>
        </p:spPr>
        <p:txBody>
          <a:bodyPr wrap="none" rtlCol="0">
            <a:spAutoFit/>
          </a:bodyPr>
          <a:lstStyle/>
          <a:p>
            <a:r>
              <a:rPr lang="en-US" dirty="0">
                <a:solidFill>
                  <a:schemeClr val="tx1">
                    <a:lumMod val="50000"/>
                    <a:lumOff val="50000"/>
                  </a:schemeClr>
                </a:solidFill>
              </a:rPr>
              <a:t>Fig </a:t>
            </a:r>
            <a:r>
              <a:rPr lang="en-US" dirty="0">
                <a:solidFill>
                  <a:schemeClr val="tx1">
                    <a:lumMod val="50000"/>
                    <a:lumOff val="50000"/>
                  </a:schemeClr>
                </a:solidFill>
                <a:hlinkClick r:id="rId5">
                  <a:extLst>
                    <a:ext uri="{A12FA001-AC4F-418D-AE19-62706E023703}">
                      <ahyp:hlinkClr xmlns:ahyp="http://schemas.microsoft.com/office/drawing/2018/hyperlinkcolor" val="tx"/>
                    </a:ext>
                  </a:extLst>
                </a:hlinkClick>
              </a:rPr>
              <a:t>source</a:t>
            </a:r>
            <a:endParaRPr lang="en-US" dirty="0">
              <a:solidFill>
                <a:schemeClr val="tx1">
                  <a:lumMod val="50000"/>
                  <a:lumOff val="50000"/>
                </a:schemeClr>
              </a:solidFill>
            </a:endParaRPr>
          </a:p>
        </p:txBody>
      </p:sp>
    </p:spTree>
    <p:extLst>
      <p:ext uri="{BB962C8B-B14F-4D97-AF65-F5344CB8AC3E}">
        <p14:creationId xmlns:p14="http://schemas.microsoft.com/office/powerpoint/2010/main" val="2115666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BB55-7FF2-D1FC-AC11-4E5D75AA9690}"/>
              </a:ext>
            </a:extLst>
          </p:cNvPr>
          <p:cNvSpPr>
            <a:spLocks noGrp="1"/>
          </p:cNvSpPr>
          <p:nvPr>
            <p:ph type="title"/>
          </p:nvPr>
        </p:nvSpPr>
        <p:spPr/>
        <p:txBody>
          <a:bodyPr/>
          <a:lstStyle/>
          <a:p>
            <a:r>
              <a:rPr lang="en-US" dirty="0" err="1"/>
              <a:t>ReLU</a:t>
            </a:r>
            <a:r>
              <a:rPr lang="en-US" dirty="0"/>
              <a:t> (Rectified Linear Unit) activation</a:t>
            </a:r>
          </a:p>
        </p:txBody>
      </p:sp>
      <p:sp>
        <p:nvSpPr>
          <p:cNvPr id="3" name="Content Placeholder 2">
            <a:extLst>
              <a:ext uri="{FF2B5EF4-FFF2-40B4-BE49-F238E27FC236}">
                <a16:creationId xmlns:a16="http://schemas.microsoft.com/office/drawing/2014/main" id="{9E98CCC2-C312-C30D-384E-0D93552C56F9}"/>
              </a:ext>
            </a:extLst>
          </p:cNvPr>
          <p:cNvSpPr>
            <a:spLocks noGrp="1"/>
          </p:cNvSpPr>
          <p:nvPr>
            <p:ph idx="1"/>
          </p:nvPr>
        </p:nvSpPr>
        <p:spPr/>
        <p:txBody>
          <a:bodyPr>
            <a:normAutofit/>
          </a:bodyPr>
          <a:lstStyle/>
          <a:p>
            <a:r>
              <a:rPr lang="en-US" sz="2000" dirty="0"/>
              <a:t>Maps negative values to zero; others pass through</a:t>
            </a:r>
          </a:p>
          <a:p>
            <a:r>
              <a:rPr lang="en-US" sz="2000" dirty="0"/>
              <a:t>Typical choice for internal layers in current deep networks</a:t>
            </a:r>
          </a:p>
          <a:p>
            <a:r>
              <a:rPr lang="en-US" sz="2000" dirty="0"/>
              <a:t>Results in sparse network activations, and all positive values have gradient of 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4AC7A1A-FD25-C8DB-9064-FB5E19B2E66F}"/>
                  </a:ext>
                </a:extLst>
              </p:cNvPr>
              <p:cNvSpPr txBox="1"/>
              <p:nvPr/>
            </p:nvSpPr>
            <p:spPr>
              <a:xfrm>
                <a:off x="7813592" y="3558381"/>
                <a:ext cx="3860802" cy="129266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m:rPr>
                          <m:sty m:val="p"/>
                        </m:rPr>
                        <a:rPr lang="en-US" sz="2800" b="0" i="0" smtClean="0">
                          <a:latin typeface="Cambria Math" panose="02040503050406030204" pitchFamily="18" charset="0"/>
                        </a:rPr>
                        <m:t>max</m:t>
                      </m:r>
                      <m:r>
                        <a:rPr lang="en-US" sz="2800" b="0" i="1" smtClean="0">
                          <a:latin typeface="Cambria Math" panose="02040503050406030204" pitchFamily="18" charset="0"/>
                        </a:rPr>
                        <m:t>⁡(0, </m:t>
                      </m:r>
                      <m:r>
                        <a:rPr lang="en-US" sz="2800" b="0" i="1" smtClean="0">
                          <a:latin typeface="Cambria Math" panose="02040503050406030204" pitchFamily="18" charset="0"/>
                        </a:rPr>
                        <m:t>𝑥</m:t>
                      </m:r>
                      <m:r>
                        <a:rPr lang="en-US" sz="2800" b="0" i="1" smtClean="0">
                          <a:latin typeface="Cambria Math" panose="02040503050406030204" pitchFamily="18" charset="0"/>
                        </a:rPr>
                        <m:t>)</m:t>
                      </m:r>
                    </m:oMath>
                  </m:oMathPara>
                </a14:m>
                <a:endParaRPr lang="en-US" sz="2800" b="0" dirty="0"/>
              </a:p>
              <a:p>
                <a:endParaRPr lang="en-US" sz="2800" b="0" dirty="0"/>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𝛿</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&gt;0)</m:t>
                      </m:r>
                    </m:oMath>
                  </m:oMathPara>
                </a14:m>
                <a:endParaRPr lang="en-US" sz="2800" dirty="0"/>
              </a:p>
            </p:txBody>
          </p:sp>
        </mc:Choice>
        <mc:Fallback xmlns="">
          <p:sp>
            <p:nvSpPr>
              <p:cNvPr id="5" name="TextBox 4">
                <a:extLst>
                  <a:ext uri="{FF2B5EF4-FFF2-40B4-BE49-F238E27FC236}">
                    <a16:creationId xmlns:a16="http://schemas.microsoft.com/office/drawing/2014/main" id="{74AC7A1A-FD25-C8DB-9064-FB5E19B2E66F}"/>
                  </a:ext>
                </a:extLst>
              </p:cNvPr>
              <p:cNvSpPr txBox="1">
                <a:spLocks noRot="1" noChangeAspect="1" noMove="1" noResize="1" noEditPoints="1" noAdjustHandles="1" noChangeArrowheads="1" noChangeShapeType="1" noTextEdit="1"/>
              </p:cNvSpPr>
              <p:nvPr/>
            </p:nvSpPr>
            <p:spPr>
              <a:xfrm>
                <a:off x="7813592" y="3558381"/>
                <a:ext cx="3860802" cy="1292662"/>
              </a:xfrm>
              <a:prstGeom prst="rect">
                <a:avLst/>
              </a:prstGeom>
              <a:blipFill>
                <a:blip r:embed="rId2"/>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CEE7F5CF-B9F0-9544-B039-66BD21D16156}"/>
              </a:ext>
            </a:extLst>
          </p:cNvPr>
          <p:cNvSpPr txBox="1"/>
          <p:nvPr/>
        </p:nvSpPr>
        <p:spPr>
          <a:xfrm>
            <a:off x="-21342" y="6482981"/>
            <a:ext cx="1261884" cy="369332"/>
          </a:xfrm>
          <a:prstGeom prst="rect">
            <a:avLst/>
          </a:prstGeom>
          <a:noFill/>
        </p:spPr>
        <p:txBody>
          <a:bodyPr wrap="none" rtlCol="0">
            <a:spAutoFit/>
          </a:bodyPr>
          <a:lstStyle/>
          <a:p>
            <a:r>
              <a:rPr lang="en-US" dirty="0">
                <a:solidFill>
                  <a:schemeClr val="tx1">
                    <a:lumMod val="50000"/>
                    <a:lumOff val="50000"/>
                  </a:schemeClr>
                </a:solidFill>
              </a:rPr>
              <a:t>Fig </a:t>
            </a:r>
            <a:r>
              <a:rPr lang="en-US" dirty="0">
                <a:solidFill>
                  <a:schemeClr val="tx1">
                    <a:lumMod val="50000"/>
                    <a:lumOff val="50000"/>
                  </a:schemeClr>
                </a:solidFill>
                <a:hlinkClick r:id="rId3">
                  <a:extLst>
                    <a:ext uri="{A12FA001-AC4F-418D-AE19-62706E023703}">
                      <ahyp:hlinkClr xmlns:ahyp="http://schemas.microsoft.com/office/drawing/2018/hyperlinkcolor" val="tx"/>
                    </a:ext>
                  </a:extLst>
                </a:hlinkClick>
              </a:rPr>
              <a:t>source</a:t>
            </a:r>
            <a:endParaRPr lang="en-US" dirty="0">
              <a:solidFill>
                <a:schemeClr val="tx1">
                  <a:lumMod val="50000"/>
                  <a:lumOff val="50000"/>
                </a:schemeClr>
              </a:solidFill>
            </a:endParaRPr>
          </a:p>
        </p:txBody>
      </p:sp>
      <p:pic>
        <p:nvPicPr>
          <p:cNvPr id="4" name="Picture 4">
            <a:extLst>
              <a:ext uri="{FF2B5EF4-FFF2-40B4-BE49-F238E27FC236}">
                <a16:creationId xmlns:a16="http://schemas.microsoft.com/office/drawing/2014/main" id="{AD316B77-FA0F-A683-7643-0B16A94E82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605"/>
          <a:stretch/>
        </p:blipFill>
        <p:spPr bwMode="auto">
          <a:xfrm>
            <a:off x="280882" y="2727823"/>
            <a:ext cx="7532710" cy="3455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236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BECE8-DFEE-5450-BB23-13B8CB2DEF9C}"/>
              </a:ext>
            </a:extLst>
          </p:cNvPr>
          <p:cNvSpPr>
            <a:spLocks noGrp="1"/>
          </p:cNvSpPr>
          <p:nvPr>
            <p:ph type="title"/>
          </p:nvPr>
        </p:nvSpPr>
        <p:spPr/>
        <p:txBody>
          <a:bodyPr/>
          <a:lstStyle/>
          <a:p>
            <a:r>
              <a:rPr lang="en-US" dirty="0"/>
              <a:t>MLP Architectures: Hidden Layers and Nodes</a:t>
            </a:r>
          </a:p>
        </p:txBody>
      </p:sp>
      <p:sp>
        <p:nvSpPr>
          <p:cNvPr id="3" name="Content Placeholder 2">
            <a:extLst>
              <a:ext uri="{FF2B5EF4-FFF2-40B4-BE49-F238E27FC236}">
                <a16:creationId xmlns:a16="http://schemas.microsoft.com/office/drawing/2014/main" id="{E04D9388-EE3D-5E07-6142-C2C5CD158BDA}"/>
              </a:ext>
            </a:extLst>
          </p:cNvPr>
          <p:cNvSpPr>
            <a:spLocks noGrp="1"/>
          </p:cNvSpPr>
          <p:nvPr>
            <p:ph idx="1"/>
          </p:nvPr>
        </p:nvSpPr>
        <p:spPr/>
        <p:txBody>
          <a:bodyPr>
            <a:normAutofit fontScale="70000" lnSpcReduction="20000"/>
          </a:bodyPr>
          <a:lstStyle/>
          <a:p>
            <a:endParaRPr lang="en-US" dirty="0"/>
          </a:p>
          <a:p>
            <a:r>
              <a:rPr lang="en-US" dirty="0"/>
              <a:t>Number of internal (“hidden”) layers</a:t>
            </a:r>
          </a:p>
          <a:p>
            <a:pPr lvl="1"/>
            <a:r>
              <a:rPr lang="en-US" dirty="0"/>
              <a:t>Without hidden layers, neural networks (a.k.a. perceptron or linear logistic regressor) can fit linear decision boundaries</a:t>
            </a:r>
          </a:p>
          <a:p>
            <a:pPr lvl="1"/>
            <a:r>
              <a:rPr lang="en-US" dirty="0"/>
              <a:t>With enough nodes in one hidden layer, any Boolean function can be fit but the number of nodes required grows exponentially in the worst case (because the nodes can enumerate all joint combinations)</a:t>
            </a:r>
          </a:p>
          <a:p>
            <a:pPr lvl="1"/>
            <a:r>
              <a:rPr lang="en-US" dirty="0"/>
              <a:t>Every bounded continuous function can be approximated with one hidden sigmoid layer and one linear output layer</a:t>
            </a:r>
          </a:p>
          <a:p>
            <a:pPr lvl="1"/>
            <a:r>
              <a:rPr lang="en-US" dirty="0"/>
              <a:t>Any function can be approximated to arbitrary accuracy by a network with two hidden layers with sigmoid activation (</a:t>
            </a:r>
            <a:r>
              <a:rPr lang="en-US" dirty="0" err="1"/>
              <a:t>Cybenko</a:t>
            </a:r>
            <a:r>
              <a:rPr lang="en-US" dirty="0"/>
              <a:t> 1988)</a:t>
            </a:r>
          </a:p>
          <a:p>
            <a:pPr lvl="1"/>
            <a:r>
              <a:rPr lang="en-US" dirty="0"/>
              <a:t>Does it ever make sense to have more than two internal layers? </a:t>
            </a:r>
            <a:endParaRPr lang="en-US" b="1" dirty="0">
              <a:solidFill>
                <a:srgbClr val="FF0000"/>
              </a:solidFill>
            </a:endParaRPr>
          </a:p>
          <a:p>
            <a:pPr marL="457200" lvl="1" indent="0">
              <a:buNone/>
            </a:pPr>
            <a:endParaRPr lang="en-US" dirty="0"/>
          </a:p>
          <a:p>
            <a:r>
              <a:rPr lang="en-US" dirty="0"/>
              <a:t>Number of nodes per hidden layer (often called the “width”)</a:t>
            </a:r>
          </a:p>
          <a:p>
            <a:pPr lvl="1"/>
            <a:r>
              <a:rPr lang="en-US" dirty="0"/>
              <a:t>More nodes means more representational power and more parameters</a:t>
            </a:r>
          </a:p>
          <a:p>
            <a:endParaRPr lang="en-US" dirty="0"/>
          </a:p>
          <a:p>
            <a:r>
              <a:rPr lang="en-US" dirty="0"/>
              <a:t>Each layer has an activation function</a:t>
            </a:r>
          </a:p>
          <a:p>
            <a:endParaRPr lang="en-US" dirty="0"/>
          </a:p>
        </p:txBody>
      </p:sp>
    </p:spTree>
    <p:extLst>
      <p:ext uri="{BB962C8B-B14F-4D97-AF65-F5344CB8AC3E}">
        <p14:creationId xmlns:p14="http://schemas.microsoft.com/office/powerpoint/2010/main" val="251981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11F9A-140A-650E-01CF-1E97015E2730}"/>
              </a:ext>
            </a:extLst>
          </p:cNvPr>
          <p:cNvSpPr>
            <a:spLocks noGrp="1"/>
          </p:cNvSpPr>
          <p:nvPr>
            <p:ph type="title"/>
          </p:nvPr>
        </p:nvSpPr>
        <p:spPr/>
        <p:txBody>
          <a:bodyPr/>
          <a:lstStyle/>
          <a:p>
            <a:r>
              <a:rPr lang="en-US" dirty="0"/>
              <a:t>Application Example: Backgammon (1992)</a:t>
            </a:r>
          </a:p>
        </p:txBody>
      </p:sp>
      <p:sp>
        <p:nvSpPr>
          <p:cNvPr id="3" name="Content Placeholder 2">
            <a:extLst>
              <a:ext uri="{FF2B5EF4-FFF2-40B4-BE49-F238E27FC236}">
                <a16:creationId xmlns:a16="http://schemas.microsoft.com/office/drawing/2014/main" id="{5645D4C5-CD23-3D05-33EC-9649B4A45F67}"/>
              </a:ext>
            </a:extLst>
          </p:cNvPr>
          <p:cNvSpPr>
            <a:spLocks noGrp="1"/>
          </p:cNvSpPr>
          <p:nvPr>
            <p:ph idx="1"/>
          </p:nvPr>
        </p:nvSpPr>
        <p:spPr>
          <a:xfrm>
            <a:off x="427387" y="952500"/>
            <a:ext cx="4648200" cy="3026816"/>
          </a:xfrm>
        </p:spPr>
        <p:txBody>
          <a:bodyPr>
            <a:normAutofit fontScale="62500" lnSpcReduction="20000"/>
          </a:bodyPr>
          <a:lstStyle/>
          <a:p>
            <a:r>
              <a:rPr lang="en-US" dirty="0"/>
              <a:t>198 inputs: how many pieces on each space</a:t>
            </a:r>
          </a:p>
          <a:p>
            <a:pPr lvl="1"/>
            <a:r>
              <a:rPr lang="en-US" dirty="0"/>
              <a:t>Later versions had expert-defined features</a:t>
            </a:r>
          </a:p>
          <a:p>
            <a:r>
              <a:rPr lang="en-US" dirty="0"/>
              <a:t>1 internal FC layer with sigmoid activation</a:t>
            </a:r>
          </a:p>
          <a:p>
            <a:r>
              <a:rPr lang="en-US" dirty="0"/>
              <a:t>Reinforcement learning: reward is evaluation of game position or result</a:t>
            </a:r>
          </a:p>
          <a:p>
            <a:r>
              <a:rPr lang="en-US" dirty="0"/>
              <a:t>Network competed well with world experts, demonstrating power of ML</a:t>
            </a:r>
          </a:p>
        </p:txBody>
      </p:sp>
      <p:pic>
        <p:nvPicPr>
          <p:cNvPr id="7172" name="Picture 4">
            <a:extLst>
              <a:ext uri="{FF2B5EF4-FFF2-40B4-BE49-F238E27FC236}">
                <a16:creationId xmlns:a16="http://schemas.microsoft.com/office/drawing/2014/main" id="{2A2208E8-1E12-8060-F76C-7B86E5BB1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863648"/>
            <a:ext cx="4970812" cy="277575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2EFFFBAC-D823-3002-D1CF-FE616480A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916" y="3940079"/>
            <a:ext cx="4343400" cy="24881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E2039AA-19DB-CFB5-D732-87C5B098226B}"/>
              </a:ext>
            </a:extLst>
          </p:cNvPr>
          <p:cNvSpPr txBox="1"/>
          <p:nvPr/>
        </p:nvSpPr>
        <p:spPr>
          <a:xfrm>
            <a:off x="5896673" y="6488668"/>
            <a:ext cx="4455066" cy="369332"/>
          </a:xfrm>
          <a:prstGeom prst="rect">
            <a:avLst/>
          </a:prstGeom>
          <a:noFill/>
        </p:spPr>
        <p:txBody>
          <a:bodyPr wrap="none" rtlCol="0">
            <a:spAutoFit/>
          </a:bodyPr>
          <a:lstStyle/>
          <a:p>
            <a:r>
              <a:rPr lang="en-US" dirty="0">
                <a:solidFill>
                  <a:schemeClr val="tx1">
                    <a:lumMod val="50000"/>
                    <a:lumOff val="50000"/>
                  </a:schemeClr>
                </a:solidFill>
                <a:hlinkClick r:id="rId4">
                  <a:extLst>
                    <a:ext uri="{A12FA001-AC4F-418D-AE19-62706E023703}">
                      <ahyp:hlinkClr xmlns:ahyp="http://schemas.microsoft.com/office/drawing/2018/hyperlinkcolor" val="tx"/>
                    </a:ext>
                  </a:extLst>
                </a:hlinkClick>
              </a:rPr>
              <a:t>https://en.wikipedia.org/wiki/TD-Gammon</a:t>
            </a:r>
            <a:r>
              <a:rPr lang="en-US" dirty="0">
                <a:solidFill>
                  <a:schemeClr val="tx1">
                    <a:lumMod val="50000"/>
                    <a:lumOff val="50000"/>
                  </a:schemeClr>
                </a:solidFill>
              </a:rPr>
              <a:t> </a:t>
            </a:r>
          </a:p>
        </p:txBody>
      </p:sp>
      <p:sp>
        <p:nvSpPr>
          <p:cNvPr id="6" name="TextBox 5">
            <a:extLst>
              <a:ext uri="{FF2B5EF4-FFF2-40B4-BE49-F238E27FC236}">
                <a16:creationId xmlns:a16="http://schemas.microsoft.com/office/drawing/2014/main" id="{01F569B0-D658-FA87-AB19-5526630C4488}"/>
              </a:ext>
            </a:extLst>
          </p:cNvPr>
          <p:cNvSpPr txBox="1"/>
          <p:nvPr/>
        </p:nvSpPr>
        <p:spPr>
          <a:xfrm>
            <a:off x="10472195" y="6488668"/>
            <a:ext cx="1470337" cy="369332"/>
          </a:xfrm>
          <a:prstGeom prst="rect">
            <a:avLst/>
          </a:prstGeom>
          <a:noFill/>
        </p:spPr>
        <p:txBody>
          <a:bodyPr wrap="square">
            <a:spAutoFit/>
          </a:bodyPr>
          <a:lstStyle/>
          <a:p>
            <a:r>
              <a:rPr lang="en-US" dirty="0">
                <a:solidFill>
                  <a:schemeClr val="tx1">
                    <a:lumMod val="50000"/>
                    <a:lumOff val="50000"/>
                  </a:schemeClr>
                </a:solidFill>
              </a:rPr>
              <a:t>Fig </a:t>
            </a:r>
            <a:r>
              <a:rPr lang="en-US" dirty="0">
                <a:solidFill>
                  <a:schemeClr val="tx1">
                    <a:lumMod val="50000"/>
                    <a:lumOff val="50000"/>
                  </a:schemeClr>
                </a:solidFill>
                <a:hlinkClick r:id="rId5">
                  <a:extLst>
                    <a:ext uri="{A12FA001-AC4F-418D-AE19-62706E023703}">
                      <ahyp:hlinkClr xmlns:ahyp="http://schemas.microsoft.com/office/drawing/2018/hyperlinkcolor" val="tx"/>
                    </a:ext>
                  </a:extLst>
                </a:hlinkClick>
              </a:rPr>
              <a:t>source</a:t>
            </a:r>
            <a:endParaRPr lang="en-US" dirty="0">
              <a:solidFill>
                <a:schemeClr val="tx1">
                  <a:lumMod val="50000"/>
                  <a:lumOff val="50000"/>
                </a:schemeClr>
              </a:solidFill>
            </a:endParaRPr>
          </a:p>
        </p:txBody>
      </p:sp>
      <p:pic>
        <p:nvPicPr>
          <p:cNvPr id="7" name="Picture 6">
            <a:extLst>
              <a:ext uri="{FF2B5EF4-FFF2-40B4-BE49-F238E27FC236}">
                <a16:creationId xmlns:a16="http://schemas.microsoft.com/office/drawing/2014/main" id="{A6AA3D21-4C66-9E95-E631-32CCDB1B12A2}"/>
              </a:ext>
            </a:extLst>
          </p:cNvPr>
          <p:cNvPicPr>
            <a:picLocks noChangeAspect="1"/>
          </p:cNvPicPr>
          <p:nvPr/>
        </p:nvPicPr>
        <p:blipFill>
          <a:blip r:embed="rId6"/>
          <a:stretch>
            <a:fillRect/>
          </a:stretch>
        </p:blipFill>
        <p:spPr>
          <a:xfrm>
            <a:off x="167118" y="4017416"/>
            <a:ext cx="5729555" cy="2357124"/>
          </a:xfrm>
          <a:prstGeom prst="rect">
            <a:avLst/>
          </a:prstGeom>
        </p:spPr>
      </p:pic>
    </p:spTree>
    <p:extLst>
      <p:ext uri="{BB962C8B-B14F-4D97-AF65-F5344CB8AC3E}">
        <p14:creationId xmlns:p14="http://schemas.microsoft.com/office/powerpoint/2010/main" val="642772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914400"/>
            <a:ext cx="8915400" cy="5257800"/>
          </a:xfrm>
        </p:spPr>
        <p:txBody>
          <a:bodyPr/>
          <a:lstStyle/>
          <a:p>
            <a:pPr marL="457200" indent="-457200">
              <a:buFont typeface="Arial"/>
              <a:buChar char="•"/>
            </a:pPr>
            <a:r>
              <a:rPr lang="en-US" sz="2400" dirty="0"/>
              <a:t>Find network weights to minimize the </a:t>
            </a:r>
            <a:r>
              <a:rPr lang="en-US" sz="2400" i="1" dirty="0"/>
              <a:t>training error</a:t>
            </a:r>
            <a:r>
              <a:rPr lang="en-US" sz="2400" dirty="0"/>
              <a:t> between true and estimated labels of training examples, e.g.:</a:t>
            </a:r>
          </a:p>
          <a:p>
            <a:pPr marL="457200" indent="-457200">
              <a:buFont typeface="Arial"/>
              <a:buChar char="•"/>
            </a:pPr>
            <a:endParaRPr lang="en-US" sz="2400" dirty="0"/>
          </a:p>
          <a:p>
            <a:pPr marL="457200" indent="-457200">
              <a:buFont typeface="Arial"/>
              <a:buChar char="•"/>
            </a:pPr>
            <a:endParaRPr lang="en-US" sz="2400" dirty="0"/>
          </a:p>
          <a:p>
            <a:pPr marL="457200" indent="-457200">
              <a:buFont typeface="Arial"/>
              <a:buChar char="•"/>
            </a:pPr>
            <a:endParaRPr lang="en-US" sz="2400" dirty="0"/>
          </a:p>
          <a:p>
            <a:pPr marL="457200" indent="-457200">
              <a:buFont typeface="Arial"/>
              <a:buChar char="•"/>
            </a:pPr>
            <a:r>
              <a:rPr lang="en-US" sz="2400" dirty="0"/>
              <a:t>Update weights by </a:t>
            </a:r>
            <a:r>
              <a:rPr lang="en-US" sz="2400" b="1" dirty="0"/>
              <a:t>gradient descent:</a:t>
            </a:r>
          </a:p>
          <a:p>
            <a:pPr marL="457200" indent="-457200">
              <a:buFont typeface="Arial"/>
              <a:buChar char="•"/>
            </a:pPr>
            <a:endParaRPr lang="en-US" sz="2400" dirty="0"/>
          </a:p>
          <a:p>
            <a:pPr marL="457200" indent="-457200">
              <a:buFont typeface="Arial"/>
              <a:buChar char="•"/>
            </a:pPr>
            <a:r>
              <a:rPr lang="en-US" sz="2400" b="1" dirty="0"/>
              <a:t>Back-propagation: </a:t>
            </a:r>
            <a:r>
              <a:rPr lang="en-US" sz="2400" dirty="0"/>
              <a:t>gradients are computed in the direction from output to input layers and combined using chain rule</a:t>
            </a:r>
          </a:p>
          <a:p>
            <a:pPr marL="457200" indent="-457200">
              <a:buFont typeface="Arial"/>
              <a:buChar char="•"/>
            </a:pPr>
            <a:r>
              <a:rPr lang="en-US" sz="2400" b="1" dirty="0"/>
              <a:t>Stochastic gradient descent: </a:t>
            </a:r>
            <a:r>
              <a:rPr lang="en-US" sz="2400" dirty="0"/>
              <a:t>compute the weight update w.r.t. a small batch of examples at a time, cycle through training examples in random order in multiple epochs</a:t>
            </a:r>
          </a:p>
          <a:p>
            <a:pPr marL="457200" indent="-457200">
              <a:buFont typeface="Arial"/>
              <a:buChar char="•"/>
            </a:pPr>
            <a:endParaRPr lang="en-US" sz="2400" b="1" i="1" dirty="0"/>
          </a:p>
          <a:p>
            <a:pPr marL="457200" indent="-457200">
              <a:buFont typeface="Arial"/>
              <a:buChar char="•"/>
            </a:pPr>
            <a:endParaRPr lang="en-US" sz="2400" dirty="0"/>
          </a:p>
          <a:p>
            <a:pPr marL="457200" indent="-457200">
              <a:buFont typeface="Arial"/>
              <a:buChar char="•"/>
            </a:pPr>
            <a:endParaRPr lang="en-US" sz="2400" dirty="0"/>
          </a:p>
          <a:p>
            <a:pPr marL="457200" indent="-457200">
              <a:buFont typeface="Arial"/>
              <a:buChar char="•"/>
            </a:pPr>
            <a:endParaRPr lang="en-US" sz="2400" dirty="0"/>
          </a:p>
          <a:p>
            <a:pPr marL="457200" indent="-457200">
              <a:buFont typeface="Arial"/>
              <a:buChar char="•"/>
            </a:pPr>
            <a:endParaRPr lang="en-US" sz="2400" dirty="0"/>
          </a:p>
          <a:p>
            <a:pPr marL="457200" indent="-457200">
              <a:buFont typeface="Arial"/>
              <a:buChar char="•"/>
            </a:pPr>
            <a:endParaRPr lang="en-US" sz="2400" dirty="0"/>
          </a:p>
        </p:txBody>
      </p:sp>
      <p:graphicFrame>
        <p:nvGraphicFramePr>
          <p:cNvPr id="6" name="Object 5"/>
          <p:cNvGraphicFramePr>
            <a:graphicFrameLocks noChangeAspect="1"/>
          </p:cNvGraphicFramePr>
          <p:nvPr/>
        </p:nvGraphicFramePr>
        <p:xfrm>
          <a:off x="7631112" y="2819401"/>
          <a:ext cx="2046288" cy="835025"/>
        </p:xfrm>
        <a:graphic>
          <a:graphicData uri="http://schemas.openxmlformats.org/presentationml/2006/ole">
            <mc:AlternateContent xmlns:mc="http://schemas.openxmlformats.org/markup-compatibility/2006">
              <mc:Choice xmlns:v="urn:schemas-microsoft-com:vml" Requires="v">
                <p:oleObj name="Equation" r:id="rId2" imgW="965160" imgH="393480" progId="Equation.3">
                  <p:embed/>
                </p:oleObj>
              </mc:Choice>
              <mc:Fallback>
                <p:oleObj name="Equation" r:id="rId2" imgW="965160" imgH="393480" progId="Equation.3">
                  <p:embed/>
                  <p:pic>
                    <p:nvPicPr>
                      <p:cNvPr id="6" name="Object 5"/>
                      <p:cNvPicPr>
                        <a:picLocks noChangeAspect="1" noChangeArrowheads="1"/>
                      </p:cNvPicPr>
                      <p:nvPr/>
                    </p:nvPicPr>
                    <p:blipFill>
                      <a:blip r:embed="rId3"/>
                      <a:srcRect/>
                      <a:stretch>
                        <a:fillRect/>
                      </a:stretch>
                    </p:blipFill>
                    <p:spPr bwMode="auto">
                      <a:xfrm>
                        <a:off x="7631112" y="2819401"/>
                        <a:ext cx="2046288"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8" name="Title 1"/>
          <p:cNvSpPr>
            <a:spLocks noGrp="1"/>
          </p:cNvSpPr>
          <p:nvPr>
            <p:ph type="title"/>
          </p:nvPr>
        </p:nvSpPr>
        <p:spPr>
          <a:xfrm>
            <a:off x="1981200" y="-152400"/>
            <a:ext cx="8229600" cy="1143000"/>
          </a:xfrm>
        </p:spPr>
        <p:txBody>
          <a:bodyPr/>
          <a:lstStyle/>
          <a:p>
            <a:r>
              <a:rPr lang="en-US" sz="3600" dirty="0"/>
              <a:t>Training of multi-layer networks</a:t>
            </a:r>
          </a:p>
        </p:txBody>
      </p:sp>
      <p:graphicFrame>
        <p:nvGraphicFramePr>
          <p:cNvPr id="9" name="Object 8"/>
          <p:cNvGraphicFramePr>
            <a:graphicFrameLocks noChangeAspect="1"/>
          </p:cNvGraphicFramePr>
          <p:nvPr/>
        </p:nvGraphicFramePr>
        <p:xfrm>
          <a:off x="4775201" y="1816101"/>
          <a:ext cx="3095625" cy="969963"/>
        </p:xfrm>
        <a:graphic>
          <a:graphicData uri="http://schemas.openxmlformats.org/presentationml/2006/ole">
            <mc:AlternateContent xmlns:mc="http://schemas.openxmlformats.org/markup-compatibility/2006">
              <mc:Choice xmlns:v="urn:schemas-microsoft-com:vml" Requires="v">
                <p:oleObj name="Equation" r:id="rId4" imgW="1460500" imgH="457200" progId="Equation.3">
                  <p:embed/>
                </p:oleObj>
              </mc:Choice>
              <mc:Fallback>
                <p:oleObj name="Equation" r:id="rId4" imgW="1460500" imgH="457200" progId="Equation.3">
                  <p:embed/>
                  <p:pic>
                    <p:nvPicPr>
                      <p:cNvPr id="9" name="Object 8"/>
                      <p:cNvPicPr>
                        <a:picLocks noChangeAspect="1" noChangeArrowheads="1"/>
                      </p:cNvPicPr>
                      <p:nvPr/>
                    </p:nvPicPr>
                    <p:blipFill>
                      <a:blip r:embed="rId5"/>
                      <a:srcRect/>
                      <a:stretch>
                        <a:fillRect/>
                      </a:stretch>
                    </p:blipFill>
                    <p:spPr bwMode="auto">
                      <a:xfrm>
                        <a:off x="4775201" y="1816101"/>
                        <a:ext cx="3095625" cy="969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9524738" y="6596390"/>
            <a:ext cx="1143262" cy="261610"/>
          </a:xfrm>
          <a:prstGeom prst="rect">
            <a:avLst/>
          </a:prstGeom>
          <a:noFill/>
        </p:spPr>
        <p:txBody>
          <a:bodyPr wrap="none" rtlCol="0">
            <a:spAutoFit/>
          </a:bodyPr>
          <a:lstStyle/>
          <a:p>
            <a:r>
              <a:rPr lang="en-US" sz="1100" dirty="0">
                <a:solidFill>
                  <a:schemeClr val="bg1">
                    <a:lumMod val="50000"/>
                  </a:schemeClr>
                </a:solidFill>
              </a:rPr>
              <a:t>Slide: Lazebnik</a:t>
            </a:r>
          </a:p>
        </p:txBody>
      </p:sp>
    </p:spTree>
    <p:extLst>
      <p:ext uri="{BB962C8B-B14F-4D97-AF65-F5344CB8AC3E}">
        <p14:creationId xmlns:p14="http://schemas.microsoft.com/office/powerpoint/2010/main" val="880041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3B3FD-82ED-4FF9-AB7B-A401CCD05557}"/>
              </a:ext>
            </a:extLst>
          </p:cNvPr>
          <p:cNvSpPr>
            <a:spLocks noGrp="1"/>
          </p:cNvSpPr>
          <p:nvPr>
            <p:ph type="title"/>
          </p:nvPr>
        </p:nvSpPr>
        <p:spPr/>
        <p:txBody>
          <a:bodyPr/>
          <a:lstStyle/>
          <a:p>
            <a:r>
              <a:rPr lang="en-US" dirty="0"/>
              <a:t>Back-propagation: network example</a:t>
            </a:r>
          </a:p>
        </p:txBody>
      </p:sp>
      <p:sp>
        <p:nvSpPr>
          <p:cNvPr id="3" name="Content Placeholder 2">
            <a:extLst>
              <a:ext uri="{FF2B5EF4-FFF2-40B4-BE49-F238E27FC236}">
                <a16:creationId xmlns:a16="http://schemas.microsoft.com/office/drawing/2014/main" id="{264F1FF0-5513-601B-8CB5-2E52739E694F}"/>
              </a:ext>
            </a:extLst>
          </p:cNvPr>
          <p:cNvSpPr>
            <a:spLocks noGrp="1"/>
          </p:cNvSpPr>
          <p:nvPr>
            <p:ph idx="1"/>
          </p:nvPr>
        </p:nvSpPr>
        <p:spPr>
          <a:xfrm>
            <a:off x="4419600" y="1154185"/>
            <a:ext cx="6477000" cy="1676400"/>
          </a:xfrm>
        </p:spPr>
        <p:txBody>
          <a:bodyPr>
            <a:normAutofit fontScale="62500" lnSpcReduction="20000"/>
          </a:bodyPr>
          <a:lstStyle/>
          <a:p>
            <a:pPr marL="0" indent="0">
              <a:buNone/>
            </a:pPr>
            <a:r>
              <a:rPr lang="en-US" dirty="0"/>
              <a:t>Consider this simple network</a:t>
            </a:r>
          </a:p>
          <a:p>
            <a:pPr>
              <a:buFont typeface="Arial" panose="020B0604020202020204" pitchFamily="34" charset="0"/>
              <a:buChar char="•"/>
            </a:pPr>
            <a:r>
              <a:rPr lang="en-US" dirty="0"/>
              <a:t>Two inputs</a:t>
            </a:r>
          </a:p>
          <a:p>
            <a:pPr>
              <a:buFont typeface="Arial" panose="020B0604020202020204" pitchFamily="34" charset="0"/>
              <a:buChar char="•"/>
            </a:pPr>
            <a:r>
              <a:rPr lang="en-US" dirty="0"/>
              <a:t>Two nodes in hidden layer</a:t>
            </a:r>
          </a:p>
          <a:p>
            <a:pPr>
              <a:buFont typeface="Arial" panose="020B0604020202020204" pitchFamily="34" charset="0"/>
              <a:buChar char="•"/>
            </a:pPr>
            <a:r>
              <a:rPr lang="en-US" dirty="0"/>
              <a:t>One output</a:t>
            </a:r>
          </a:p>
          <a:p>
            <a:pPr>
              <a:buFont typeface="Arial" panose="020B0604020202020204" pitchFamily="34" charset="0"/>
              <a:buChar char="•"/>
            </a:pPr>
            <a:r>
              <a:rPr lang="en-US" dirty="0"/>
              <a:t>For now, linear activation</a:t>
            </a:r>
          </a:p>
        </p:txBody>
      </p:sp>
      <p:pic>
        <p:nvPicPr>
          <p:cNvPr id="5" name="Picture 4">
            <a:extLst>
              <a:ext uri="{FF2B5EF4-FFF2-40B4-BE49-F238E27FC236}">
                <a16:creationId xmlns:a16="http://schemas.microsoft.com/office/drawing/2014/main" id="{634B7508-0E68-09EB-98B0-06FF852A2A8E}"/>
              </a:ext>
            </a:extLst>
          </p:cNvPr>
          <p:cNvPicPr>
            <a:picLocks noChangeAspect="1"/>
          </p:cNvPicPr>
          <p:nvPr/>
        </p:nvPicPr>
        <p:blipFill>
          <a:blip r:embed="rId2"/>
          <a:stretch>
            <a:fillRect/>
          </a:stretch>
        </p:blipFill>
        <p:spPr>
          <a:xfrm>
            <a:off x="304800" y="914400"/>
            <a:ext cx="3926048" cy="2155971"/>
          </a:xfrm>
          <a:prstGeom prst="rect">
            <a:avLst/>
          </a:prstGeom>
        </p:spPr>
      </p:pic>
      <p:sp>
        <p:nvSpPr>
          <p:cNvPr id="8" name="TextBox 7">
            <a:extLst>
              <a:ext uri="{FF2B5EF4-FFF2-40B4-BE49-F238E27FC236}">
                <a16:creationId xmlns:a16="http://schemas.microsoft.com/office/drawing/2014/main" id="{BBF89E83-2AE8-91C3-B6C5-DF47AA26C3BB}"/>
              </a:ext>
            </a:extLst>
          </p:cNvPr>
          <p:cNvSpPr txBox="1"/>
          <p:nvPr/>
        </p:nvSpPr>
        <p:spPr>
          <a:xfrm>
            <a:off x="6934200" y="4027416"/>
            <a:ext cx="4480714" cy="369332"/>
          </a:xfrm>
          <a:prstGeom prst="rect">
            <a:avLst/>
          </a:prstGeom>
          <a:noFill/>
        </p:spPr>
        <p:txBody>
          <a:bodyPr wrap="none" rtlCol="0">
            <a:spAutoFit/>
          </a:bodyPr>
          <a:lstStyle/>
          <a:p>
            <a:r>
              <a:rPr lang="en-US" dirty="0"/>
              <a:t>Output is a weighted sum of middle nodes</a:t>
            </a:r>
          </a:p>
        </p:txBody>
      </p:sp>
      <p:sp>
        <p:nvSpPr>
          <p:cNvPr id="9" name="TextBox 8">
            <a:extLst>
              <a:ext uri="{FF2B5EF4-FFF2-40B4-BE49-F238E27FC236}">
                <a16:creationId xmlns:a16="http://schemas.microsoft.com/office/drawing/2014/main" id="{344355AA-C70E-6403-5B70-D3092E20ACBB}"/>
              </a:ext>
            </a:extLst>
          </p:cNvPr>
          <p:cNvSpPr txBox="1"/>
          <p:nvPr/>
        </p:nvSpPr>
        <p:spPr>
          <a:xfrm>
            <a:off x="6705600" y="5237829"/>
            <a:ext cx="4878259" cy="369332"/>
          </a:xfrm>
          <a:prstGeom prst="rect">
            <a:avLst/>
          </a:prstGeom>
          <a:noFill/>
        </p:spPr>
        <p:txBody>
          <a:bodyPr wrap="none" rtlCol="0">
            <a:spAutoFit/>
          </a:bodyPr>
          <a:lstStyle/>
          <a:p>
            <a:r>
              <a:rPr lang="en-US" dirty="0"/>
              <a:t>Each middle node is a weighted sum of inputs</a:t>
            </a:r>
          </a:p>
        </p:txBody>
      </p:sp>
      <p:sp>
        <p:nvSpPr>
          <p:cNvPr id="10" name="TextBox 9">
            <a:extLst>
              <a:ext uri="{FF2B5EF4-FFF2-40B4-BE49-F238E27FC236}">
                <a16:creationId xmlns:a16="http://schemas.microsoft.com/office/drawing/2014/main" id="{F04D9EF3-C409-BB5A-326D-7565E1ADBE9D}"/>
              </a:ext>
            </a:extLst>
          </p:cNvPr>
          <p:cNvSpPr txBox="1"/>
          <p:nvPr/>
        </p:nvSpPr>
        <p:spPr>
          <a:xfrm>
            <a:off x="7391400" y="6020911"/>
            <a:ext cx="3249608" cy="369332"/>
          </a:xfrm>
          <a:prstGeom prst="rect">
            <a:avLst/>
          </a:prstGeom>
          <a:noFill/>
        </p:spPr>
        <p:txBody>
          <a:bodyPr wrap="none" rtlCol="0">
            <a:spAutoFit/>
          </a:bodyPr>
          <a:lstStyle/>
          <a:p>
            <a:r>
              <a:rPr lang="en-US" dirty="0"/>
              <a:t>Error function is squared error</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FCB7941-F76D-7574-4BD4-71B375273AD7}"/>
                  </a:ext>
                </a:extLst>
              </p:cNvPr>
              <p:cNvSpPr txBox="1"/>
              <p:nvPr/>
            </p:nvSpPr>
            <p:spPr>
              <a:xfrm>
                <a:off x="-457200" y="3779404"/>
                <a:ext cx="6477000" cy="91723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𝑔</m:t>
                          </m:r>
                        </m:e>
                        <m:sub>
                          <m:r>
                            <a:rPr lang="en-US" sz="2800" b="0" i="1" smtClean="0">
                              <a:latin typeface="Cambria Math" panose="02040503050406030204" pitchFamily="18" charset="0"/>
                            </a:rPr>
                            <m:t>5</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𝑔</m:t>
                          </m:r>
                        </m:e>
                        <m:sub>
                          <m:r>
                            <a:rPr lang="en-US" sz="2800" b="0" i="1" smtClean="0">
                              <a:latin typeface="Cambria Math" panose="02040503050406030204" pitchFamily="18" charset="0"/>
                            </a:rPr>
                            <m:t>5</m:t>
                          </m:r>
                        </m:sub>
                      </m:sSub>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3</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4</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e>
                      </m:d>
                    </m:oMath>
                  </m:oMathPara>
                </a14:m>
                <a:endParaRPr lang="en-US" sz="2800" b="0" dirty="0"/>
              </a:p>
              <a:p>
                <a14:m>
                  <m:oMath xmlns:m="http://schemas.openxmlformats.org/officeDocument/2006/math">
                    <m:r>
                      <a:rPr lang="en-US" sz="2800" b="0" i="1" dirty="0" smtClean="0">
                        <a:latin typeface="Cambria Math" panose="02040503050406030204" pitchFamily="18" charset="0"/>
                      </a:rPr>
                      <m:t>                              </m:t>
                    </m:r>
                    <m:r>
                      <a:rPr lang="en-US" sz="280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𝑤</m:t>
                        </m:r>
                      </m:e>
                      <m:sub>
                        <m:r>
                          <a:rPr lang="en-US" sz="2800" b="0" i="1" dirty="0" smtClean="0">
                            <a:latin typeface="Cambria Math" panose="02040503050406030204" pitchFamily="18" charset="0"/>
                          </a:rPr>
                          <m:t>35</m:t>
                        </m:r>
                      </m:sub>
                    </m:sSub>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𝑓</m:t>
                        </m:r>
                      </m:e>
                      <m:sub>
                        <m:r>
                          <a:rPr lang="en-US" sz="2800" b="0" i="1" dirty="0" smtClean="0">
                            <a:latin typeface="Cambria Math" panose="02040503050406030204" pitchFamily="18" charset="0"/>
                          </a:rPr>
                          <m:t>3</m:t>
                        </m:r>
                      </m:sub>
                    </m:sSub>
                    <m:d>
                      <m:dPr>
                        <m:ctrlPr>
                          <a:rPr lang="en-US" sz="2800" b="0" i="1" dirty="0" smtClean="0">
                            <a:latin typeface="Cambria Math" panose="02040503050406030204" pitchFamily="18" charset="0"/>
                          </a:rPr>
                        </m:ctrlPr>
                      </m:dPr>
                      <m:e>
                        <m:r>
                          <a:rPr lang="en-US" sz="2800" b="0" i="1" dirty="0" smtClean="0">
                            <a:latin typeface="Cambria Math" panose="02040503050406030204" pitchFamily="18" charset="0"/>
                          </a:rPr>
                          <m:t>𝑥</m:t>
                        </m:r>
                      </m:e>
                    </m:d>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𝑤</m:t>
                        </m:r>
                      </m:e>
                      <m:sub>
                        <m:r>
                          <a:rPr lang="en-US" sz="2800" b="0" i="1" dirty="0" smtClean="0">
                            <a:latin typeface="Cambria Math" panose="02040503050406030204" pitchFamily="18" charset="0"/>
                          </a:rPr>
                          <m:t>45</m:t>
                        </m:r>
                      </m:sub>
                    </m:sSub>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𝑓</m:t>
                        </m:r>
                      </m:e>
                      <m:sub>
                        <m:r>
                          <a:rPr lang="en-US" sz="2800" b="0" i="1" dirty="0" smtClean="0">
                            <a:latin typeface="Cambria Math" panose="02040503050406030204" pitchFamily="18" charset="0"/>
                          </a:rPr>
                          <m:t>4</m:t>
                        </m:r>
                      </m:sub>
                    </m:sSub>
                    <m:r>
                      <a:rPr lang="en-US" sz="2800" b="0" i="1" dirty="0" smtClean="0">
                        <a:latin typeface="Cambria Math" panose="02040503050406030204" pitchFamily="18" charset="0"/>
                      </a:rPr>
                      <m:t>(</m:t>
                    </m:r>
                    <m:r>
                      <a:rPr lang="en-US" sz="2800" b="0" i="1" dirty="0" smtClean="0">
                        <a:latin typeface="Cambria Math" panose="02040503050406030204" pitchFamily="18" charset="0"/>
                      </a:rPr>
                      <m:t>𝑥</m:t>
                    </m:r>
                    <m:r>
                      <a:rPr lang="en-US" sz="2800" b="0" i="1" dirty="0" smtClean="0">
                        <a:latin typeface="Cambria Math" panose="02040503050406030204" pitchFamily="18" charset="0"/>
                      </a:rPr>
                      <m:t>)</m:t>
                    </m:r>
                  </m:oMath>
                </a14:m>
                <a:r>
                  <a:rPr lang="en-US" sz="2800" dirty="0"/>
                  <a:t> </a:t>
                </a:r>
              </a:p>
            </p:txBody>
          </p:sp>
        </mc:Choice>
        <mc:Fallback xmlns="">
          <p:sp>
            <p:nvSpPr>
              <p:cNvPr id="4" name="TextBox 3">
                <a:extLst>
                  <a:ext uri="{FF2B5EF4-FFF2-40B4-BE49-F238E27FC236}">
                    <a16:creationId xmlns:a16="http://schemas.microsoft.com/office/drawing/2014/main" id="{DFCB7941-F76D-7574-4BD4-71B375273AD7}"/>
                  </a:ext>
                </a:extLst>
              </p:cNvPr>
              <p:cNvSpPr txBox="1">
                <a:spLocks noRot="1" noChangeAspect="1" noMove="1" noResize="1" noEditPoints="1" noAdjustHandles="1" noChangeArrowheads="1" noChangeShapeType="1" noTextEdit="1"/>
              </p:cNvSpPr>
              <p:nvPr/>
            </p:nvSpPr>
            <p:spPr>
              <a:xfrm>
                <a:off x="-457200" y="3779404"/>
                <a:ext cx="6477000" cy="91723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5C7FA1E-ACFA-5A2E-27CE-99D62625F730}"/>
                  </a:ext>
                </a:extLst>
              </p:cNvPr>
              <p:cNvSpPr txBox="1"/>
              <p:nvPr/>
            </p:nvSpPr>
            <p:spPr>
              <a:xfrm>
                <a:off x="685800" y="5228955"/>
                <a:ext cx="4191000" cy="129266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3</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13</m:t>
                          </m:r>
                        </m:sub>
                      </m:sSub>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23</m:t>
                          </m:r>
                        </m:sub>
                      </m:sSub>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2</m:t>
                          </m:r>
                        </m:sub>
                      </m:sSub>
                    </m:oMath>
                  </m:oMathPara>
                </a14:m>
                <a:endParaRPr lang="en-US" sz="2800" b="0" dirty="0"/>
              </a:p>
              <a:p>
                <a:endParaRPr lang="en-US" sz="2800" b="0" dirty="0"/>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𝐸</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𝑔</m:t>
                              </m:r>
                            </m:e>
                            <m:sub>
                              <m:r>
                                <a:rPr lang="en-US" sz="2800" b="0" i="1" smtClean="0">
                                  <a:latin typeface="Cambria Math" panose="02040503050406030204" pitchFamily="18" charset="0"/>
                                </a:rPr>
                                <m:t>5</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𝑦</m:t>
                          </m:r>
                        </m:e>
                      </m:d>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𝑔</m:t>
                                  </m:r>
                                </m:e>
                                <m:sub>
                                  <m:r>
                                    <a:rPr lang="en-US" sz="2800" b="0" i="1" smtClean="0">
                                      <a:latin typeface="Cambria Math" panose="02040503050406030204" pitchFamily="18" charset="0"/>
                                    </a:rPr>
                                    <m:t>5</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𝑦</m:t>
                              </m:r>
                            </m:e>
                          </m:d>
                        </m:e>
                        <m:sup>
                          <m:r>
                            <a:rPr lang="en-US" sz="2800" b="0" i="1" smtClean="0">
                              <a:latin typeface="Cambria Math" panose="02040503050406030204" pitchFamily="18" charset="0"/>
                            </a:rPr>
                            <m:t>2</m:t>
                          </m:r>
                        </m:sup>
                      </m:sSup>
                    </m:oMath>
                  </m:oMathPara>
                </a14:m>
                <a:endParaRPr lang="en-US" sz="2800" dirty="0"/>
              </a:p>
            </p:txBody>
          </p:sp>
        </mc:Choice>
        <mc:Fallback xmlns="">
          <p:sp>
            <p:nvSpPr>
              <p:cNvPr id="6" name="TextBox 5">
                <a:extLst>
                  <a:ext uri="{FF2B5EF4-FFF2-40B4-BE49-F238E27FC236}">
                    <a16:creationId xmlns:a16="http://schemas.microsoft.com/office/drawing/2014/main" id="{05C7FA1E-ACFA-5A2E-27CE-99D62625F730}"/>
                  </a:ext>
                </a:extLst>
              </p:cNvPr>
              <p:cNvSpPr txBox="1">
                <a:spLocks noRot="1" noChangeAspect="1" noMove="1" noResize="1" noEditPoints="1" noAdjustHandles="1" noChangeArrowheads="1" noChangeShapeType="1" noTextEdit="1"/>
              </p:cNvSpPr>
              <p:nvPr/>
            </p:nvSpPr>
            <p:spPr>
              <a:xfrm>
                <a:off x="685800" y="5228955"/>
                <a:ext cx="4191000" cy="1292662"/>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09183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3B3FD-82ED-4FF9-AB7B-A401CCD05557}"/>
              </a:ext>
            </a:extLst>
          </p:cNvPr>
          <p:cNvSpPr>
            <a:spLocks noGrp="1"/>
          </p:cNvSpPr>
          <p:nvPr>
            <p:ph type="title"/>
          </p:nvPr>
        </p:nvSpPr>
        <p:spPr/>
        <p:txBody>
          <a:bodyPr/>
          <a:lstStyle/>
          <a:p>
            <a:r>
              <a:rPr lang="en-US" dirty="0"/>
              <a:t>Back-propagation: output weights</a:t>
            </a:r>
          </a:p>
        </p:txBody>
      </p:sp>
      <p:pic>
        <p:nvPicPr>
          <p:cNvPr id="5" name="Picture 4">
            <a:extLst>
              <a:ext uri="{FF2B5EF4-FFF2-40B4-BE49-F238E27FC236}">
                <a16:creationId xmlns:a16="http://schemas.microsoft.com/office/drawing/2014/main" id="{634B7508-0E68-09EB-98B0-06FF852A2A8E}"/>
              </a:ext>
            </a:extLst>
          </p:cNvPr>
          <p:cNvPicPr>
            <a:picLocks noChangeAspect="1"/>
          </p:cNvPicPr>
          <p:nvPr/>
        </p:nvPicPr>
        <p:blipFill>
          <a:blip r:embed="rId2"/>
          <a:stretch>
            <a:fillRect/>
          </a:stretch>
        </p:blipFill>
        <p:spPr>
          <a:xfrm>
            <a:off x="304800" y="914400"/>
            <a:ext cx="3926048" cy="2155971"/>
          </a:xfrm>
          <a:prstGeom prst="rect">
            <a:avLst/>
          </a:prstGeom>
        </p:spPr>
      </p:pic>
      <p:grpSp>
        <p:nvGrpSpPr>
          <p:cNvPr id="13" name="Group 12">
            <a:extLst>
              <a:ext uri="{FF2B5EF4-FFF2-40B4-BE49-F238E27FC236}">
                <a16:creationId xmlns:a16="http://schemas.microsoft.com/office/drawing/2014/main" id="{BA8FB474-8D2E-3527-398E-8BD583492C73}"/>
              </a:ext>
            </a:extLst>
          </p:cNvPr>
          <p:cNvGrpSpPr/>
          <p:nvPr/>
        </p:nvGrpSpPr>
        <p:grpSpPr>
          <a:xfrm>
            <a:off x="304800" y="4267200"/>
            <a:ext cx="7516536" cy="2038525"/>
            <a:chOff x="1676400" y="3429000"/>
            <a:chExt cx="7516536" cy="2038525"/>
          </a:xfrm>
        </p:grpSpPr>
        <p:pic>
          <p:nvPicPr>
            <p:cNvPr id="11" name="Picture 10">
              <a:extLst>
                <a:ext uri="{FF2B5EF4-FFF2-40B4-BE49-F238E27FC236}">
                  <a16:creationId xmlns:a16="http://schemas.microsoft.com/office/drawing/2014/main" id="{E4A818CA-1E4F-8E9D-1923-A2652412E616}"/>
                </a:ext>
              </a:extLst>
            </p:cNvPr>
            <p:cNvPicPr>
              <a:picLocks noChangeAspect="1"/>
            </p:cNvPicPr>
            <p:nvPr/>
          </p:nvPicPr>
          <p:blipFill>
            <a:blip r:embed="rId3"/>
            <a:stretch>
              <a:fillRect/>
            </a:stretch>
          </p:blipFill>
          <p:spPr>
            <a:xfrm>
              <a:off x="1676400" y="3429000"/>
              <a:ext cx="7516536" cy="2038525"/>
            </a:xfrm>
            <a:prstGeom prst="rect">
              <a:avLst/>
            </a:prstGeom>
          </p:spPr>
        </p:pic>
        <p:sp>
          <p:nvSpPr>
            <p:cNvPr id="12" name="Rectangle 11">
              <a:extLst>
                <a:ext uri="{FF2B5EF4-FFF2-40B4-BE49-F238E27FC236}">
                  <a16:creationId xmlns:a16="http://schemas.microsoft.com/office/drawing/2014/main" id="{F1943A93-CBD8-8277-C287-C4CD0B5CF66F}"/>
                </a:ext>
              </a:extLst>
            </p:cNvPr>
            <p:cNvSpPr/>
            <p:nvPr/>
          </p:nvSpPr>
          <p:spPr>
            <a:xfrm>
              <a:off x="4876800" y="3429000"/>
              <a:ext cx="4217158"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D0A04455-7C40-FF9F-990D-ED82A18479F5}"/>
              </a:ext>
            </a:extLst>
          </p:cNvPr>
          <p:cNvPicPr>
            <a:picLocks noChangeAspect="1"/>
          </p:cNvPicPr>
          <p:nvPr/>
        </p:nvPicPr>
        <p:blipFill>
          <a:blip r:embed="rId4"/>
          <a:stretch>
            <a:fillRect/>
          </a:stretch>
        </p:blipFill>
        <p:spPr>
          <a:xfrm>
            <a:off x="8446336" y="1195373"/>
            <a:ext cx="3154261" cy="1988191"/>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C5F0813-3571-AD80-2BA1-C64CE736E4BD}"/>
                  </a:ext>
                </a:extLst>
              </p:cNvPr>
              <p:cNvSpPr txBox="1"/>
              <p:nvPr/>
            </p:nvSpPr>
            <p:spPr>
              <a:xfrm>
                <a:off x="8005509" y="4640131"/>
                <a:ext cx="3402842" cy="646331"/>
              </a:xfrm>
              <a:prstGeom prst="rect">
                <a:avLst/>
              </a:prstGeom>
              <a:noFill/>
            </p:spPr>
            <p:txBody>
              <a:bodyPr wrap="square" rtlCol="0">
                <a:spAutoFit/>
              </a:bodyPr>
              <a:lstStyle/>
              <a:p>
                <a:r>
                  <a:rPr lang="en-US" dirty="0"/>
                  <a:t>Apply chain rule to solve for error gradient </a:t>
                </a:r>
                <a:r>
                  <a:rPr lang="en-US" dirty="0" err="1"/>
                  <a:t>wrt</a:t>
                </a: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35</m:t>
                        </m:r>
                      </m:sub>
                    </m:sSub>
                  </m:oMath>
                </a14:m>
                <a:endParaRPr lang="en-US" dirty="0"/>
              </a:p>
            </p:txBody>
          </p:sp>
        </mc:Choice>
        <mc:Fallback xmlns="">
          <p:sp>
            <p:nvSpPr>
              <p:cNvPr id="16" name="TextBox 15">
                <a:extLst>
                  <a:ext uri="{FF2B5EF4-FFF2-40B4-BE49-F238E27FC236}">
                    <a16:creationId xmlns:a16="http://schemas.microsoft.com/office/drawing/2014/main" id="{7C5F0813-3571-AD80-2BA1-C64CE736E4BD}"/>
                  </a:ext>
                </a:extLst>
              </p:cNvPr>
              <p:cNvSpPr txBox="1">
                <a:spLocks noRot="1" noChangeAspect="1" noMove="1" noResize="1" noEditPoints="1" noAdjustHandles="1" noChangeArrowheads="1" noChangeShapeType="1" noTextEdit="1"/>
              </p:cNvSpPr>
              <p:nvPr/>
            </p:nvSpPr>
            <p:spPr>
              <a:xfrm>
                <a:off x="8005509" y="4640131"/>
                <a:ext cx="3402842" cy="646331"/>
              </a:xfrm>
              <a:prstGeom prst="rect">
                <a:avLst/>
              </a:prstGeom>
              <a:blipFill>
                <a:blip r:embed="rId6"/>
                <a:stretch>
                  <a:fillRect l="-1434" t="-4717" b="-14151"/>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E02A5818-E3F3-199A-5F06-2D7D6F0819BF}"/>
              </a:ext>
            </a:extLst>
          </p:cNvPr>
          <p:cNvSpPr txBox="1"/>
          <p:nvPr/>
        </p:nvSpPr>
        <p:spPr>
          <a:xfrm>
            <a:off x="7966841" y="5659394"/>
            <a:ext cx="3402842" cy="646331"/>
          </a:xfrm>
          <a:prstGeom prst="rect">
            <a:avLst/>
          </a:prstGeom>
          <a:noFill/>
        </p:spPr>
        <p:txBody>
          <a:bodyPr wrap="square" rtlCol="0">
            <a:spAutoFit/>
          </a:bodyPr>
          <a:lstStyle/>
          <a:p>
            <a:r>
              <a:rPr lang="en-US" dirty="0"/>
              <a:t>Take step in negative gradient direction</a:t>
            </a:r>
          </a:p>
        </p:txBody>
      </p:sp>
      <p:cxnSp>
        <p:nvCxnSpPr>
          <p:cNvPr id="20" name="Straight Arrow Connector 19">
            <a:extLst>
              <a:ext uri="{FF2B5EF4-FFF2-40B4-BE49-F238E27FC236}">
                <a16:creationId xmlns:a16="http://schemas.microsoft.com/office/drawing/2014/main" id="{315EE001-452E-F48F-8354-D2B7A5FF890A}"/>
              </a:ext>
            </a:extLst>
          </p:cNvPr>
          <p:cNvCxnSpPr>
            <a:cxnSpLocks/>
          </p:cNvCxnSpPr>
          <p:nvPr/>
        </p:nvCxnSpPr>
        <p:spPr>
          <a:xfrm flipV="1">
            <a:off x="3886200" y="6200862"/>
            <a:ext cx="176868" cy="233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1AC5ABC-E8A3-DBD5-5EE5-18106DC487E6}"/>
              </a:ext>
            </a:extLst>
          </p:cNvPr>
          <p:cNvSpPr txBox="1"/>
          <p:nvPr/>
        </p:nvSpPr>
        <p:spPr>
          <a:xfrm>
            <a:off x="4816124" y="6457961"/>
            <a:ext cx="6622326" cy="369332"/>
          </a:xfrm>
          <a:prstGeom prst="rect">
            <a:avLst/>
          </a:prstGeom>
          <a:noFill/>
        </p:spPr>
        <p:txBody>
          <a:bodyPr wrap="none" rtlCol="0">
            <a:spAutoFit/>
          </a:bodyPr>
          <a:lstStyle/>
          <a:p>
            <a:r>
              <a:rPr lang="en-US" dirty="0"/>
              <a:t>How much increasing the weight increases the prediction value</a:t>
            </a:r>
          </a:p>
        </p:txBody>
      </p:sp>
      <p:cxnSp>
        <p:nvCxnSpPr>
          <p:cNvPr id="22" name="Straight Arrow Connector 21">
            <a:extLst>
              <a:ext uri="{FF2B5EF4-FFF2-40B4-BE49-F238E27FC236}">
                <a16:creationId xmlns:a16="http://schemas.microsoft.com/office/drawing/2014/main" id="{4514B50F-112D-A6B6-7F74-4A588A2FD6AB}"/>
              </a:ext>
            </a:extLst>
          </p:cNvPr>
          <p:cNvCxnSpPr>
            <a:cxnSpLocks/>
            <a:stCxn id="21" idx="0"/>
          </p:cNvCxnSpPr>
          <p:nvPr/>
        </p:nvCxnSpPr>
        <p:spPr>
          <a:xfrm flipH="1" flipV="1">
            <a:off x="5658662" y="6200862"/>
            <a:ext cx="2468625" cy="257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DACF3BE-7536-12E0-ECAC-73B915BA5B36}"/>
                  </a:ext>
                </a:extLst>
              </p:cNvPr>
              <p:cNvSpPr txBox="1"/>
              <p:nvPr/>
            </p:nvSpPr>
            <p:spPr>
              <a:xfrm>
                <a:off x="2492360" y="1054866"/>
                <a:ext cx="6477000" cy="65517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𝑔</m:t>
                          </m:r>
                        </m:e>
                        <m:sub>
                          <m:r>
                            <a:rPr lang="en-US" sz="2000" b="0" i="1" smtClean="0">
                              <a:latin typeface="Cambria Math" panose="02040503050406030204" pitchFamily="18" charset="0"/>
                            </a:rPr>
                            <m:t>5</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𝑔</m:t>
                          </m:r>
                        </m:e>
                        <m:sub>
                          <m:r>
                            <a:rPr lang="en-US" sz="2000" b="0" i="1" smtClean="0">
                              <a:latin typeface="Cambria Math" panose="02040503050406030204" pitchFamily="18" charset="0"/>
                            </a:rPr>
                            <m:t>5</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3</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4</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e>
                      </m:d>
                    </m:oMath>
                  </m:oMathPara>
                </a14:m>
                <a:endParaRPr lang="en-US" sz="2000" b="0" dirty="0"/>
              </a:p>
              <a:p>
                <a14:m>
                  <m:oMath xmlns:m="http://schemas.openxmlformats.org/officeDocument/2006/math">
                    <m:r>
                      <a:rPr lang="en-US" sz="2000" b="0" i="1" dirty="0" smtClean="0">
                        <a:latin typeface="Cambria Math" panose="02040503050406030204" pitchFamily="18" charset="0"/>
                      </a:rPr>
                      <m:t>                              </m:t>
                    </m:r>
                    <m:r>
                      <a:rPr lang="en-US" sz="200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𝑤</m:t>
                        </m:r>
                      </m:e>
                      <m:sub>
                        <m:r>
                          <a:rPr lang="en-US" sz="2000" b="0" i="1" dirty="0" smtClean="0">
                            <a:latin typeface="Cambria Math" panose="02040503050406030204" pitchFamily="18" charset="0"/>
                          </a:rPr>
                          <m:t>35</m:t>
                        </m:r>
                      </m:sub>
                    </m:sSub>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𝑓</m:t>
                        </m:r>
                      </m:e>
                      <m:sub>
                        <m:r>
                          <a:rPr lang="en-US" sz="2000" b="0" i="1" dirty="0" smtClean="0">
                            <a:latin typeface="Cambria Math" panose="02040503050406030204" pitchFamily="18" charset="0"/>
                          </a:rPr>
                          <m:t>3</m:t>
                        </m:r>
                      </m:sub>
                    </m:sSub>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𝑥</m:t>
                        </m:r>
                      </m:e>
                    </m:d>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𝑤</m:t>
                        </m:r>
                      </m:e>
                      <m:sub>
                        <m:r>
                          <a:rPr lang="en-US" sz="2000" b="0" i="1" dirty="0" smtClean="0">
                            <a:latin typeface="Cambria Math" panose="02040503050406030204" pitchFamily="18" charset="0"/>
                          </a:rPr>
                          <m:t>45</m:t>
                        </m:r>
                      </m:sub>
                    </m:sSub>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𝑓</m:t>
                        </m:r>
                      </m:e>
                      <m:sub>
                        <m:r>
                          <a:rPr lang="en-US" sz="2000" b="0" i="1" dirty="0" smtClean="0">
                            <a:latin typeface="Cambria Math" panose="02040503050406030204" pitchFamily="18" charset="0"/>
                          </a:rPr>
                          <m:t>4</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𝑥</m:t>
                    </m:r>
                    <m:r>
                      <a:rPr lang="en-US" sz="2000" b="0" i="1" dirty="0" smtClean="0">
                        <a:latin typeface="Cambria Math" panose="02040503050406030204" pitchFamily="18" charset="0"/>
                      </a:rPr>
                      <m:t>)</m:t>
                    </m:r>
                  </m:oMath>
                </a14:m>
                <a:r>
                  <a:rPr lang="en-US" sz="2000" dirty="0"/>
                  <a:t> </a:t>
                </a:r>
              </a:p>
            </p:txBody>
          </p:sp>
        </mc:Choice>
        <mc:Fallback xmlns="">
          <p:sp>
            <p:nvSpPr>
              <p:cNvPr id="3" name="TextBox 2">
                <a:extLst>
                  <a:ext uri="{FF2B5EF4-FFF2-40B4-BE49-F238E27FC236}">
                    <a16:creationId xmlns:a16="http://schemas.microsoft.com/office/drawing/2014/main" id="{ADACF3BE-7536-12E0-ECAC-73B915BA5B36}"/>
                  </a:ext>
                </a:extLst>
              </p:cNvPr>
              <p:cNvSpPr txBox="1">
                <a:spLocks noRot="1" noChangeAspect="1" noMove="1" noResize="1" noEditPoints="1" noAdjustHandles="1" noChangeArrowheads="1" noChangeShapeType="1" noTextEdit="1"/>
              </p:cNvSpPr>
              <p:nvPr/>
            </p:nvSpPr>
            <p:spPr>
              <a:xfrm>
                <a:off x="2492360" y="1054866"/>
                <a:ext cx="6477000" cy="655179"/>
              </a:xfrm>
              <a:prstGeom prst="rect">
                <a:avLst/>
              </a:prstGeom>
              <a:blipFill>
                <a:blip r:embed="rId7"/>
                <a:stretch>
                  <a:fillRect l="-94"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30CDC3A-ACE2-22B3-5394-CFE2E4474756}"/>
                  </a:ext>
                </a:extLst>
              </p:cNvPr>
              <p:cNvSpPr txBox="1"/>
              <p:nvPr/>
            </p:nvSpPr>
            <p:spPr>
              <a:xfrm>
                <a:off x="3635360" y="1928543"/>
                <a:ext cx="4191000" cy="9233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3</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13</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23</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oMath>
                  </m:oMathPara>
                </a14:m>
                <a:endParaRPr lang="en-US" sz="2000" b="0" dirty="0"/>
              </a:p>
              <a:p>
                <a:endParaRPr lang="en-US" sz="2000" b="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𝐸</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𝑔</m:t>
                              </m:r>
                            </m:e>
                            <m:sub>
                              <m:r>
                                <a:rPr lang="en-US" sz="2000" b="0" i="1" smtClean="0">
                                  <a:latin typeface="Cambria Math" panose="02040503050406030204" pitchFamily="18" charset="0"/>
                                </a:rPr>
                                <m:t>5</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r>
                            <a:rPr lang="en-US" sz="2000" b="0" i="1" smtClean="0">
                              <a:latin typeface="Cambria Math" panose="02040503050406030204" pitchFamily="18" charset="0"/>
                            </a:rPr>
                            <m:t>𝑦</m:t>
                          </m:r>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𝑔</m:t>
                                  </m:r>
                                </m:e>
                                <m:sub>
                                  <m:r>
                                    <a:rPr lang="en-US" sz="2000" b="0" i="1" smtClean="0">
                                      <a:latin typeface="Cambria Math" panose="02040503050406030204" pitchFamily="18" charset="0"/>
                                    </a:rPr>
                                    <m:t>5</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r>
                                <a:rPr lang="en-US" sz="2000" b="0" i="1" smtClean="0">
                                  <a:latin typeface="Cambria Math" panose="02040503050406030204" pitchFamily="18" charset="0"/>
                                </a:rPr>
                                <m:t>𝑦</m:t>
                              </m:r>
                            </m:e>
                          </m:d>
                        </m:e>
                        <m:sup>
                          <m:r>
                            <a:rPr lang="en-US" sz="2000" b="0" i="1" smtClean="0">
                              <a:latin typeface="Cambria Math" panose="02040503050406030204" pitchFamily="18" charset="0"/>
                            </a:rPr>
                            <m:t>2</m:t>
                          </m:r>
                        </m:sup>
                      </m:sSup>
                    </m:oMath>
                  </m:oMathPara>
                </a14:m>
                <a:endParaRPr lang="en-US" sz="2000" dirty="0"/>
              </a:p>
            </p:txBody>
          </p:sp>
        </mc:Choice>
        <mc:Fallback xmlns="">
          <p:sp>
            <p:nvSpPr>
              <p:cNvPr id="4" name="TextBox 3">
                <a:extLst>
                  <a:ext uri="{FF2B5EF4-FFF2-40B4-BE49-F238E27FC236}">
                    <a16:creationId xmlns:a16="http://schemas.microsoft.com/office/drawing/2014/main" id="{C30CDC3A-ACE2-22B3-5394-CFE2E4474756}"/>
                  </a:ext>
                </a:extLst>
              </p:cNvPr>
              <p:cNvSpPr txBox="1">
                <a:spLocks noRot="1" noChangeAspect="1" noMove="1" noResize="1" noEditPoints="1" noAdjustHandles="1" noChangeArrowheads="1" noChangeShapeType="1" noTextEdit="1"/>
              </p:cNvSpPr>
              <p:nvPr/>
            </p:nvSpPr>
            <p:spPr>
              <a:xfrm>
                <a:off x="3635360" y="1928543"/>
                <a:ext cx="4191000" cy="923330"/>
              </a:xfrm>
              <a:prstGeom prst="rect">
                <a:avLst/>
              </a:prstGeom>
              <a:blipFill>
                <a:blip r:embed="rId8"/>
                <a:stretch>
                  <a:fillRect b="-8553"/>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875B2021-41CA-6003-65CB-64225DA9CC39}"/>
              </a:ext>
            </a:extLst>
          </p:cNvPr>
          <p:cNvSpPr txBox="1"/>
          <p:nvPr/>
        </p:nvSpPr>
        <p:spPr>
          <a:xfrm>
            <a:off x="1694927" y="6140791"/>
            <a:ext cx="2321614" cy="738664"/>
          </a:xfrm>
          <a:prstGeom prst="rect">
            <a:avLst/>
          </a:prstGeom>
          <a:noFill/>
        </p:spPr>
        <p:txBody>
          <a:bodyPr wrap="square" rtlCol="0">
            <a:spAutoFit/>
          </a:bodyPr>
          <a:lstStyle/>
          <a:p>
            <a:r>
              <a:rPr lang="en-US" sz="1400" dirty="0"/>
              <a:t>How much increasing the prediction value increases the error </a:t>
            </a:r>
          </a:p>
        </p:txBody>
      </p:sp>
    </p:spTree>
    <p:extLst>
      <p:ext uri="{BB962C8B-B14F-4D97-AF65-F5344CB8AC3E}">
        <p14:creationId xmlns:p14="http://schemas.microsoft.com/office/powerpoint/2010/main" val="3162907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3B3FD-82ED-4FF9-AB7B-A401CCD05557}"/>
              </a:ext>
            </a:extLst>
          </p:cNvPr>
          <p:cNvSpPr>
            <a:spLocks noGrp="1"/>
          </p:cNvSpPr>
          <p:nvPr>
            <p:ph type="title"/>
          </p:nvPr>
        </p:nvSpPr>
        <p:spPr/>
        <p:txBody>
          <a:bodyPr/>
          <a:lstStyle/>
          <a:p>
            <a:r>
              <a:rPr lang="en-US" dirty="0"/>
              <a:t>Back-propagation: internal weights</a:t>
            </a:r>
          </a:p>
        </p:txBody>
      </p:sp>
      <p:pic>
        <p:nvPicPr>
          <p:cNvPr id="5" name="Picture 4">
            <a:extLst>
              <a:ext uri="{FF2B5EF4-FFF2-40B4-BE49-F238E27FC236}">
                <a16:creationId xmlns:a16="http://schemas.microsoft.com/office/drawing/2014/main" id="{634B7508-0E68-09EB-98B0-06FF852A2A8E}"/>
              </a:ext>
            </a:extLst>
          </p:cNvPr>
          <p:cNvPicPr>
            <a:picLocks noChangeAspect="1"/>
          </p:cNvPicPr>
          <p:nvPr/>
        </p:nvPicPr>
        <p:blipFill>
          <a:blip r:embed="rId2"/>
          <a:stretch>
            <a:fillRect/>
          </a:stretch>
        </p:blipFill>
        <p:spPr>
          <a:xfrm>
            <a:off x="304800" y="914400"/>
            <a:ext cx="3926048" cy="2155971"/>
          </a:xfrm>
          <a:prstGeom prst="rect">
            <a:avLst/>
          </a:prstGeom>
        </p:spPr>
      </p:pic>
      <p:pic>
        <p:nvPicPr>
          <p:cNvPr id="15" name="Picture 14">
            <a:extLst>
              <a:ext uri="{FF2B5EF4-FFF2-40B4-BE49-F238E27FC236}">
                <a16:creationId xmlns:a16="http://schemas.microsoft.com/office/drawing/2014/main" id="{D0A04455-7C40-FF9F-990D-ED82A18479F5}"/>
              </a:ext>
            </a:extLst>
          </p:cNvPr>
          <p:cNvPicPr>
            <a:picLocks noChangeAspect="1"/>
          </p:cNvPicPr>
          <p:nvPr/>
        </p:nvPicPr>
        <p:blipFill>
          <a:blip r:embed="rId3"/>
          <a:stretch>
            <a:fillRect/>
          </a:stretch>
        </p:blipFill>
        <p:spPr>
          <a:xfrm>
            <a:off x="8446336" y="1195373"/>
            <a:ext cx="3154261" cy="1988191"/>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C5F0813-3571-AD80-2BA1-C64CE736E4BD}"/>
                  </a:ext>
                </a:extLst>
              </p:cNvPr>
              <p:cNvSpPr txBox="1"/>
              <p:nvPr/>
            </p:nvSpPr>
            <p:spPr>
              <a:xfrm>
                <a:off x="8018019" y="4471061"/>
                <a:ext cx="3595088" cy="646331"/>
              </a:xfrm>
              <a:prstGeom prst="rect">
                <a:avLst/>
              </a:prstGeom>
              <a:noFill/>
            </p:spPr>
            <p:txBody>
              <a:bodyPr wrap="square" rtlCol="0">
                <a:spAutoFit/>
              </a:bodyPr>
              <a:lstStyle/>
              <a:p>
                <a:r>
                  <a:rPr lang="en-US" dirty="0"/>
                  <a:t>Chain rule is applied recursively, since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𝑤</m:t>
                        </m:r>
                      </m:e>
                      <m:sub>
                        <m:r>
                          <a:rPr lang="en-US" i="1" dirty="0" smtClean="0">
                            <a:latin typeface="Cambria Math" panose="02040503050406030204" pitchFamily="18" charset="0"/>
                          </a:rPr>
                          <m:t>13</m:t>
                        </m:r>
                      </m:sub>
                    </m:sSub>
                    <m:r>
                      <a:rPr lang="en-US" i="1" dirty="0">
                        <a:latin typeface="Cambria Math" panose="02040503050406030204" pitchFamily="18" charset="0"/>
                      </a:rPr>
                      <m:t> </m:t>
                    </m:r>
                  </m:oMath>
                </a14:m>
                <a:r>
                  <a:rPr lang="en-US" dirty="0"/>
                  <a:t>affects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𝑓</m:t>
                        </m:r>
                      </m:e>
                      <m:sub>
                        <m:r>
                          <a:rPr lang="en-US" i="1" dirty="0" smtClean="0">
                            <a:latin typeface="Cambria Math" panose="02040503050406030204" pitchFamily="18" charset="0"/>
                          </a:rPr>
                          <m:t>3</m:t>
                        </m:r>
                      </m:sub>
                    </m:sSub>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e>
                    </m:d>
                  </m:oMath>
                </a14:m>
                <a:endParaRPr lang="en-US" dirty="0"/>
              </a:p>
            </p:txBody>
          </p:sp>
        </mc:Choice>
        <mc:Fallback xmlns="">
          <p:sp>
            <p:nvSpPr>
              <p:cNvPr id="16" name="TextBox 15">
                <a:extLst>
                  <a:ext uri="{FF2B5EF4-FFF2-40B4-BE49-F238E27FC236}">
                    <a16:creationId xmlns:a16="http://schemas.microsoft.com/office/drawing/2014/main" id="{7C5F0813-3571-AD80-2BA1-C64CE736E4BD}"/>
                  </a:ext>
                </a:extLst>
              </p:cNvPr>
              <p:cNvSpPr txBox="1">
                <a:spLocks noRot="1" noChangeAspect="1" noMove="1" noResize="1" noEditPoints="1" noAdjustHandles="1" noChangeArrowheads="1" noChangeShapeType="1" noTextEdit="1"/>
              </p:cNvSpPr>
              <p:nvPr/>
            </p:nvSpPr>
            <p:spPr>
              <a:xfrm>
                <a:off x="8018019" y="4471061"/>
                <a:ext cx="3595088" cy="646331"/>
              </a:xfrm>
              <a:prstGeom prst="rect">
                <a:avLst/>
              </a:prstGeom>
              <a:blipFill>
                <a:blip r:embed="rId5"/>
                <a:stretch>
                  <a:fillRect l="-1356" t="-4717" b="-14151"/>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46C5CFD-1672-6217-093D-B321265D9F9E}"/>
              </a:ext>
            </a:extLst>
          </p:cNvPr>
          <p:cNvPicPr>
            <a:picLocks noChangeAspect="1"/>
          </p:cNvPicPr>
          <p:nvPr/>
        </p:nvPicPr>
        <p:blipFill>
          <a:blip r:embed="rId6"/>
          <a:stretch>
            <a:fillRect/>
          </a:stretch>
        </p:blipFill>
        <p:spPr>
          <a:xfrm>
            <a:off x="94760" y="3259042"/>
            <a:ext cx="7936616" cy="3070370"/>
          </a:xfrm>
          <a:prstGeom prst="rect">
            <a:avLst/>
          </a:prstGeom>
        </p:spPr>
      </p:pic>
      <p:sp>
        <p:nvSpPr>
          <p:cNvPr id="6" name="TextBox 5">
            <a:extLst>
              <a:ext uri="{FF2B5EF4-FFF2-40B4-BE49-F238E27FC236}">
                <a16:creationId xmlns:a16="http://schemas.microsoft.com/office/drawing/2014/main" id="{2238C9A1-0559-3995-F67E-9F0A4A5C722D}"/>
              </a:ext>
            </a:extLst>
          </p:cNvPr>
          <p:cNvSpPr txBox="1"/>
          <p:nvPr/>
        </p:nvSpPr>
        <p:spPr>
          <a:xfrm>
            <a:off x="115924" y="6118321"/>
            <a:ext cx="2321614" cy="738664"/>
          </a:xfrm>
          <a:prstGeom prst="rect">
            <a:avLst/>
          </a:prstGeom>
          <a:noFill/>
        </p:spPr>
        <p:txBody>
          <a:bodyPr wrap="square" rtlCol="0">
            <a:spAutoFit/>
          </a:bodyPr>
          <a:lstStyle/>
          <a:p>
            <a:r>
              <a:rPr lang="en-US" sz="1400" dirty="0"/>
              <a:t>How much increasing the prediction value increases the error </a:t>
            </a:r>
          </a:p>
        </p:txBody>
      </p:sp>
      <p:cxnSp>
        <p:nvCxnSpPr>
          <p:cNvPr id="8" name="Straight Arrow Connector 7">
            <a:extLst>
              <a:ext uri="{FF2B5EF4-FFF2-40B4-BE49-F238E27FC236}">
                <a16:creationId xmlns:a16="http://schemas.microsoft.com/office/drawing/2014/main" id="{C93CFA38-4E52-A657-FA38-487E7FA33720}"/>
              </a:ext>
            </a:extLst>
          </p:cNvPr>
          <p:cNvCxnSpPr>
            <a:cxnSpLocks/>
          </p:cNvCxnSpPr>
          <p:nvPr/>
        </p:nvCxnSpPr>
        <p:spPr>
          <a:xfrm flipV="1">
            <a:off x="2437538" y="6254242"/>
            <a:ext cx="176868" cy="233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B98092A-5139-5DAD-0CCD-86296183D615}"/>
              </a:ext>
            </a:extLst>
          </p:cNvPr>
          <p:cNvSpPr txBox="1"/>
          <p:nvPr/>
        </p:nvSpPr>
        <p:spPr>
          <a:xfrm>
            <a:off x="3118009" y="6463852"/>
            <a:ext cx="6250429" cy="369332"/>
          </a:xfrm>
          <a:prstGeom prst="rect">
            <a:avLst/>
          </a:prstGeom>
          <a:noFill/>
        </p:spPr>
        <p:txBody>
          <a:bodyPr wrap="none" rtlCol="0">
            <a:spAutoFit/>
          </a:bodyPr>
          <a:lstStyle/>
          <a:p>
            <a:r>
              <a:rPr lang="en-US" dirty="0"/>
              <a:t>How much increasing this output increases prediction value</a:t>
            </a:r>
          </a:p>
        </p:txBody>
      </p:sp>
      <p:cxnSp>
        <p:nvCxnSpPr>
          <p:cNvPr id="10" name="Straight Arrow Connector 9">
            <a:extLst>
              <a:ext uri="{FF2B5EF4-FFF2-40B4-BE49-F238E27FC236}">
                <a16:creationId xmlns:a16="http://schemas.microsoft.com/office/drawing/2014/main" id="{19592107-F2D6-C7AE-8C35-13FE0C836246}"/>
              </a:ext>
            </a:extLst>
          </p:cNvPr>
          <p:cNvCxnSpPr>
            <a:cxnSpLocks/>
          </p:cNvCxnSpPr>
          <p:nvPr/>
        </p:nvCxnSpPr>
        <p:spPr>
          <a:xfrm flipV="1">
            <a:off x="3769017" y="6206753"/>
            <a:ext cx="191530" cy="280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C4018F7-C9EC-1EF0-B407-C49BEB9B357C}"/>
              </a:ext>
            </a:extLst>
          </p:cNvPr>
          <p:cNvSpPr txBox="1"/>
          <p:nvPr/>
        </p:nvSpPr>
        <p:spPr>
          <a:xfrm>
            <a:off x="5121802" y="6069576"/>
            <a:ext cx="5647700" cy="369332"/>
          </a:xfrm>
          <a:prstGeom prst="rect">
            <a:avLst/>
          </a:prstGeom>
          <a:noFill/>
        </p:spPr>
        <p:txBody>
          <a:bodyPr wrap="none" rtlCol="0">
            <a:spAutoFit/>
          </a:bodyPr>
          <a:lstStyle/>
          <a:p>
            <a:r>
              <a:rPr lang="en-US" dirty="0"/>
              <a:t>How much increasing the weight increases the output</a:t>
            </a:r>
          </a:p>
        </p:txBody>
      </p:sp>
      <p:cxnSp>
        <p:nvCxnSpPr>
          <p:cNvPr id="19" name="Straight Arrow Connector 18">
            <a:extLst>
              <a:ext uri="{FF2B5EF4-FFF2-40B4-BE49-F238E27FC236}">
                <a16:creationId xmlns:a16="http://schemas.microsoft.com/office/drawing/2014/main" id="{42BBC56C-9BEA-745D-7CFE-34E5EB5C1434}"/>
              </a:ext>
            </a:extLst>
          </p:cNvPr>
          <p:cNvCxnSpPr>
            <a:cxnSpLocks/>
          </p:cNvCxnSpPr>
          <p:nvPr/>
        </p:nvCxnSpPr>
        <p:spPr>
          <a:xfrm flipH="1" flipV="1">
            <a:off x="4724400" y="5943600"/>
            <a:ext cx="397402" cy="125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7B6F3F6-E546-A90E-6A5A-29D917BF0671}"/>
              </a:ext>
            </a:extLst>
          </p:cNvPr>
          <p:cNvCxnSpPr>
            <a:cxnSpLocks/>
          </p:cNvCxnSpPr>
          <p:nvPr/>
        </p:nvCxnSpPr>
        <p:spPr>
          <a:xfrm>
            <a:off x="914400" y="3287557"/>
            <a:ext cx="9331657" cy="2773"/>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07328D1-2624-46CB-C0CA-8C07F73A9917}"/>
                  </a:ext>
                </a:extLst>
              </p:cNvPr>
              <p:cNvSpPr txBox="1"/>
              <p:nvPr/>
            </p:nvSpPr>
            <p:spPr>
              <a:xfrm>
                <a:off x="2492360" y="1054866"/>
                <a:ext cx="6477000" cy="65517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𝑔</m:t>
                          </m:r>
                        </m:e>
                        <m:sub>
                          <m:r>
                            <a:rPr lang="en-US" sz="2000" b="0" i="1" smtClean="0">
                              <a:latin typeface="Cambria Math" panose="02040503050406030204" pitchFamily="18" charset="0"/>
                            </a:rPr>
                            <m:t>5</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𝑔</m:t>
                          </m:r>
                        </m:e>
                        <m:sub>
                          <m:r>
                            <a:rPr lang="en-US" sz="2000" b="0" i="1" smtClean="0">
                              <a:latin typeface="Cambria Math" panose="02040503050406030204" pitchFamily="18" charset="0"/>
                            </a:rPr>
                            <m:t>5</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3</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4</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e>
                      </m:d>
                    </m:oMath>
                  </m:oMathPara>
                </a14:m>
                <a:endParaRPr lang="en-US" sz="2000" b="0" dirty="0"/>
              </a:p>
              <a:p>
                <a14:m>
                  <m:oMath xmlns:m="http://schemas.openxmlformats.org/officeDocument/2006/math">
                    <m:r>
                      <a:rPr lang="en-US" sz="2000" b="0" i="1" dirty="0" smtClean="0">
                        <a:latin typeface="Cambria Math" panose="02040503050406030204" pitchFamily="18" charset="0"/>
                      </a:rPr>
                      <m:t>                              </m:t>
                    </m:r>
                    <m:r>
                      <a:rPr lang="en-US" sz="200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𝑤</m:t>
                        </m:r>
                      </m:e>
                      <m:sub>
                        <m:r>
                          <a:rPr lang="en-US" sz="2000" b="0" i="1" dirty="0" smtClean="0">
                            <a:latin typeface="Cambria Math" panose="02040503050406030204" pitchFamily="18" charset="0"/>
                          </a:rPr>
                          <m:t>35</m:t>
                        </m:r>
                      </m:sub>
                    </m:sSub>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𝑓</m:t>
                        </m:r>
                      </m:e>
                      <m:sub>
                        <m:r>
                          <a:rPr lang="en-US" sz="2000" b="0" i="1" dirty="0" smtClean="0">
                            <a:latin typeface="Cambria Math" panose="02040503050406030204" pitchFamily="18" charset="0"/>
                          </a:rPr>
                          <m:t>3</m:t>
                        </m:r>
                      </m:sub>
                    </m:sSub>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𝑥</m:t>
                        </m:r>
                      </m:e>
                    </m:d>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𝑤</m:t>
                        </m:r>
                      </m:e>
                      <m:sub>
                        <m:r>
                          <a:rPr lang="en-US" sz="2000" b="0" i="1" dirty="0" smtClean="0">
                            <a:latin typeface="Cambria Math" panose="02040503050406030204" pitchFamily="18" charset="0"/>
                          </a:rPr>
                          <m:t>45</m:t>
                        </m:r>
                      </m:sub>
                    </m:sSub>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𝑓</m:t>
                        </m:r>
                      </m:e>
                      <m:sub>
                        <m:r>
                          <a:rPr lang="en-US" sz="2000" b="0" i="1" dirty="0" smtClean="0">
                            <a:latin typeface="Cambria Math" panose="02040503050406030204" pitchFamily="18" charset="0"/>
                          </a:rPr>
                          <m:t>4</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𝑥</m:t>
                    </m:r>
                    <m:r>
                      <a:rPr lang="en-US" sz="2000" b="0" i="1" dirty="0" smtClean="0">
                        <a:latin typeface="Cambria Math" panose="02040503050406030204" pitchFamily="18" charset="0"/>
                      </a:rPr>
                      <m:t>)</m:t>
                    </m:r>
                  </m:oMath>
                </a14:m>
                <a:r>
                  <a:rPr lang="en-US" sz="2000" dirty="0"/>
                  <a:t> </a:t>
                </a:r>
              </a:p>
            </p:txBody>
          </p:sp>
        </mc:Choice>
        <mc:Fallback xmlns="">
          <p:sp>
            <p:nvSpPr>
              <p:cNvPr id="11" name="TextBox 10">
                <a:extLst>
                  <a:ext uri="{FF2B5EF4-FFF2-40B4-BE49-F238E27FC236}">
                    <a16:creationId xmlns:a16="http://schemas.microsoft.com/office/drawing/2014/main" id="{107328D1-2624-46CB-C0CA-8C07F73A9917}"/>
                  </a:ext>
                </a:extLst>
              </p:cNvPr>
              <p:cNvSpPr txBox="1">
                <a:spLocks noRot="1" noChangeAspect="1" noMove="1" noResize="1" noEditPoints="1" noAdjustHandles="1" noChangeArrowheads="1" noChangeShapeType="1" noTextEdit="1"/>
              </p:cNvSpPr>
              <p:nvPr/>
            </p:nvSpPr>
            <p:spPr>
              <a:xfrm>
                <a:off x="2492360" y="1054866"/>
                <a:ext cx="6477000" cy="655179"/>
              </a:xfrm>
              <a:prstGeom prst="rect">
                <a:avLst/>
              </a:prstGeom>
              <a:blipFill>
                <a:blip r:embed="rId7"/>
                <a:stretch>
                  <a:fillRect l="-94"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93C475A-0AB4-566D-7ECB-48289B927503}"/>
                  </a:ext>
                </a:extLst>
              </p:cNvPr>
              <p:cNvSpPr txBox="1"/>
              <p:nvPr/>
            </p:nvSpPr>
            <p:spPr>
              <a:xfrm>
                <a:off x="3635360" y="1928543"/>
                <a:ext cx="4191000" cy="9233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3</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13</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23</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oMath>
                  </m:oMathPara>
                </a14:m>
                <a:endParaRPr lang="en-US" sz="2000" b="0" dirty="0"/>
              </a:p>
              <a:p>
                <a:endParaRPr lang="en-US" sz="2000" b="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𝐸</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𝑔</m:t>
                              </m:r>
                            </m:e>
                            <m:sub>
                              <m:r>
                                <a:rPr lang="en-US" sz="2000" b="0" i="1" smtClean="0">
                                  <a:latin typeface="Cambria Math" panose="02040503050406030204" pitchFamily="18" charset="0"/>
                                </a:rPr>
                                <m:t>5</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r>
                            <a:rPr lang="en-US" sz="2000" b="0" i="1" smtClean="0">
                              <a:latin typeface="Cambria Math" panose="02040503050406030204" pitchFamily="18" charset="0"/>
                            </a:rPr>
                            <m:t>𝑦</m:t>
                          </m:r>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𝑔</m:t>
                                  </m:r>
                                </m:e>
                                <m:sub>
                                  <m:r>
                                    <a:rPr lang="en-US" sz="2000" b="0" i="1" smtClean="0">
                                      <a:latin typeface="Cambria Math" panose="02040503050406030204" pitchFamily="18" charset="0"/>
                                    </a:rPr>
                                    <m:t>5</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r>
                                <a:rPr lang="en-US" sz="2000" b="0" i="1" smtClean="0">
                                  <a:latin typeface="Cambria Math" panose="02040503050406030204" pitchFamily="18" charset="0"/>
                                </a:rPr>
                                <m:t>𝑦</m:t>
                              </m:r>
                            </m:e>
                          </m:d>
                        </m:e>
                        <m:sup>
                          <m:r>
                            <a:rPr lang="en-US" sz="2000" b="0" i="1" smtClean="0">
                              <a:latin typeface="Cambria Math" panose="02040503050406030204" pitchFamily="18" charset="0"/>
                            </a:rPr>
                            <m:t>2</m:t>
                          </m:r>
                        </m:sup>
                      </m:sSup>
                    </m:oMath>
                  </m:oMathPara>
                </a14:m>
                <a:endParaRPr lang="en-US" sz="2000" dirty="0"/>
              </a:p>
            </p:txBody>
          </p:sp>
        </mc:Choice>
        <mc:Fallback xmlns="">
          <p:sp>
            <p:nvSpPr>
              <p:cNvPr id="12" name="TextBox 11">
                <a:extLst>
                  <a:ext uri="{FF2B5EF4-FFF2-40B4-BE49-F238E27FC236}">
                    <a16:creationId xmlns:a16="http://schemas.microsoft.com/office/drawing/2014/main" id="{293C475A-0AB4-566D-7ECB-48289B927503}"/>
                  </a:ext>
                </a:extLst>
              </p:cNvPr>
              <p:cNvSpPr txBox="1">
                <a:spLocks noRot="1" noChangeAspect="1" noMove="1" noResize="1" noEditPoints="1" noAdjustHandles="1" noChangeArrowheads="1" noChangeShapeType="1" noTextEdit="1"/>
              </p:cNvSpPr>
              <p:nvPr/>
            </p:nvSpPr>
            <p:spPr>
              <a:xfrm>
                <a:off x="3635360" y="1928543"/>
                <a:ext cx="4191000" cy="923330"/>
              </a:xfrm>
              <a:prstGeom prst="rect">
                <a:avLst/>
              </a:prstGeom>
              <a:blipFill>
                <a:blip r:embed="rId8"/>
                <a:stretch>
                  <a:fillRect b="-8553"/>
                </a:stretch>
              </a:blipFill>
            </p:spPr>
            <p:txBody>
              <a:bodyPr/>
              <a:lstStyle/>
              <a:p>
                <a:r>
                  <a:rPr lang="en-US">
                    <a:noFill/>
                  </a:rPr>
                  <a:t> </a:t>
                </a:r>
              </a:p>
            </p:txBody>
          </p:sp>
        </mc:Fallback>
      </mc:AlternateContent>
    </p:spTree>
    <p:extLst>
      <p:ext uri="{BB962C8B-B14F-4D97-AF65-F5344CB8AC3E}">
        <p14:creationId xmlns:p14="http://schemas.microsoft.com/office/powerpoint/2010/main" val="1272627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3B3FD-82ED-4FF9-AB7B-A401CCD05557}"/>
              </a:ext>
            </a:extLst>
          </p:cNvPr>
          <p:cNvSpPr>
            <a:spLocks noGrp="1"/>
          </p:cNvSpPr>
          <p:nvPr>
            <p:ph type="title"/>
          </p:nvPr>
        </p:nvSpPr>
        <p:spPr/>
        <p:txBody>
          <a:bodyPr/>
          <a:lstStyle/>
          <a:p>
            <a:r>
              <a:rPr lang="en-US" dirty="0"/>
              <a:t>What if f3 had </a:t>
            </a:r>
            <a:r>
              <a:rPr lang="en-US" dirty="0" err="1"/>
              <a:t>ReLU</a:t>
            </a:r>
            <a:r>
              <a:rPr lang="en-US" dirty="0"/>
              <a:t> activation?</a:t>
            </a:r>
          </a:p>
        </p:txBody>
      </p:sp>
      <p:pic>
        <p:nvPicPr>
          <p:cNvPr id="5" name="Picture 4">
            <a:extLst>
              <a:ext uri="{FF2B5EF4-FFF2-40B4-BE49-F238E27FC236}">
                <a16:creationId xmlns:a16="http://schemas.microsoft.com/office/drawing/2014/main" id="{634B7508-0E68-09EB-98B0-06FF852A2A8E}"/>
              </a:ext>
            </a:extLst>
          </p:cNvPr>
          <p:cNvPicPr>
            <a:picLocks noChangeAspect="1"/>
          </p:cNvPicPr>
          <p:nvPr/>
        </p:nvPicPr>
        <p:blipFill>
          <a:blip r:embed="rId2"/>
          <a:stretch>
            <a:fillRect/>
          </a:stretch>
        </p:blipFill>
        <p:spPr>
          <a:xfrm>
            <a:off x="304800" y="914400"/>
            <a:ext cx="3926048" cy="2155971"/>
          </a:xfrm>
          <a:prstGeom prst="rect">
            <a:avLst/>
          </a:prstGeom>
        </p:spPr>
      </p:pic>
      <p:pic>
        <p:nvPicPr>
          <p:cNvPr id="15" name="Picture 14">
            <a:extLst>
              <a:ext uri="{FF2B5EF4-FFF2-40B4-BE49-F238E27FC236}">
                <a16:creationId xmlns:a16="http://schemas.microsoft.com/office/drawing/2014/main" id="{D0A04455-7C40-FF9F-990D-ED82A18479F5}"/>
              </a:ext>
            </a:extLst>
          </p:cNvPr>
          <p:cNvPicPr>
            <a:picLocks noChangeAspect="1"/>
          </p:cNvPicPr>
          <p:nvPr/>
        </p:nvPicPr>
        <p:blipFill>
          <a:blip r:embed="rId3"/>
          <a:stretch>
            <a:fillRect/>
          </a:stretch>
        </p:blipFill>
        <p:spPr>
          <a:xfrm>
            <a:off x="8668926" y="1088922"/>
            <a:ext cx="3154261" cy="1988191"/>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02A5818-E3F3-199A-5F06-2D7D6F0819BF}"/>
                  </a:ext>
                </a:extLst>
              </p:cNvPr>
              <p:cNvSpPr txBox="1"/>
              <p:nvPr/>
            </p:nvSpPr>
            <p:spPr>
              <a:xfrm>
                <a:off x="7695727" y="4183226"/>
                <a:ext cx="4127460" cy="923330"/>
              </a:xfrm>
              <a:prstGeom prst="rect">
                <a:avLst/>
              </a:prstGeom>
              <a:noFill/>
            </p:spPr>
            <p:txBody>
              <a:bodyPr wrap="square" rtlCol="0">
                <a:spAutoFit/>
              </a:bodyPr>
              <a:lstStyle/>
              <a:p>
                <a:r>
                  <a:rPr lang="en-US" dirty="0"/>
                  <a:t>Gradient is zero if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𝑓</m:t>
                        </m:r>
                      </m:e>
                      <m:sub>
                        <m:r>
                          <a:rPr lang="en-US" sz="1800" b="0" i="1" smtClean="0">
                            <a:latin typeface="Cambria Math" panose="02040503050406030204" pitchFamily="18" charset="0"/>
                          </a:rPr>
                          <m:t>3</m:t>
                        </m:r>
                      </m:sub>
                    </m:sSub>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𝑥</m:t>
                        </m:r>
                      </m:e>
                    </m:d>
                    <m:r>
                      <a:rPr lang="en-US" sz="1800" b="0" i="1" smtClean="0">
                        <a:latin typeface="Cambria Math" panose="02040503050406030204" pitchFamily="18" charset="0"/>
                      </a:rPr>
                      <m:t> </m:t>
                    </m:r>
                  </m:oMath>
                </a14:m>
                <a:r>
                  <a:rPr lang="en-US" dirty="0"/>
                  <a:t>&lt;=0; </a:t>
                </a:r>
              </a:p>
              <a:p>
                <a:r>
                  <a:rPr lang="en-US" dirty="0"/>
                  <a:t>otherwise, same as for linear activation</a:t>
                </a:r>
              </a:p>
            </p:txBody>
          </p:sp>
        </mc:Choice>
        <mc:Fallback xmlns="">
          <p:sp>
            <p:nvSpPr>
              <p:cNvPr id="17" name="TextBox 16">
                <a:extLst>
                  <a:ext uri="{FF2B5EF4-FFF2-40B4-BE49-F238E27FC236}">
                    <a16:creationId xmlns:a16="http://schemas.microsoft.com/office/drawing/2014/main" id="{E02A5818-E3F3-199A-5F06-2D7D6F0819BF}"/>
                  </a:ext>
                </a:extLst>
              </p:cNvPr>
              <p:cNvSpPr txBox="1">
                <a:spLocks noRot="1" noChangeAspect="1" noMove="1" noResize="1" noEditPoints="1" noAdjustHandles="1" noChangeArrowheads="1" noChangeShapeType="1" noTextEdit="1"/>
              </p:cNvSpPr>
              <p:nvPr/>
            </p:nvSpPr>
            <p:spPr>
              <a:xfrm>
                <a:off x="7695727" y="4183226"/>
                <a:ext cx="4127460" cy="923330"/>
              </a:xfrm>
              <a:prstGeom prst="rect">
                <a:avLst/>
              </a:prstGeom>
              <a:blipFill>
                <a:blip r:embed="rId5"/>
                <a:stretch>
                  <a:fillRect l="-1182" t="-3289" b="-9211"/>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8110C87F-406D-CDAA-7DE2-1F4DAD10BA20}"/>
              </a:ext>
            </a:extLst>
          </p:cNvPr>
          <p:cNvCxnSpPr>
            <a:cxnSpLocks/>
          </p:cNvCxnSpPr>
          <p:nvPr/>
        </p:nvCxnSpPr>
        <p:spPr>
          <a:xfrm>
            <a:off x="914400" y="3287557"/>
            <a:ext cx="9331657" cy="2773"/>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D21CD3F-D242-1642-205E-D25FF53590D5}"/>
              </a:ext>
            </a:extLst>
          </p:cNvPr>
          <p:cNvSpPr txBox="1"/>
          <p:nvPr/>
        </p:nvSpPr>
        <p:spPr>
          <a:xfrm>
            <a:off x="7197496" y="2083017"/>
            <a:ext cx="2100295" cy="523220"/>
          </a:xfrm>
          <a:prstGeom prst="rect">
            <a:avLst/>
          </a:prstGeom>
          <a:noFill/>
        </p:spPr>
        <p:txBody>
          <a:bodyPr wrap="square" rtlCol="0">
            <a:spAutoFit/>
          </a:bodyPr>
          <a:lstStyle/>
          <a:p>
            <a:r>
              <a:rPr lang="en-US" sz="1400" dirty="0"/>
              <a:t>(before, with linear activation)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1AFA94A-165B-F065-341D-2927FF5216CA}"/>
                  </a:ext>
                </a:extLst>
              </p:cNvPr>
              <p:cNvSpPr txBox="1"/>
              <p:nvPr/>
            </p:nvSpPr>
            <p:spPr>
              <a:xfrm>
                <a:off x="1181449" y="4267200"/>
                <a:ext cx="491455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3</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max</m:t>
                          </m:r>
                          <m:r>
                            <a:rPr lang="en-US" sz="2800" b="0" i="1" smtClean="0">
                              <a:latin typeface="Cambria Math" panose="02040503050406030204" pitchFamily="18" charset="0"/>
                            </a:rPr>
                            <m:t>⁡(</m:t>
                          </m:r>
                          <m:r>
                            <a:rPr lang="en-US" sz="2800" b="0" i="1" smtClean="0">
                              <a:latin typeface="Cambria Math" panose="02040503050406030204" pitchFamily="18" charset="0"/>
                            </a:rPr>
                            <m:t>𝑤</m:t>
                          </m:r>
                        </m:e>
                        <m:sub>
                          <m:r>
                            <a:rPr lang="en-US" sz="2800" b="0" i="1" smtClean="0">
                              <a:latin typeface="Cambria Math" panose="02040503050406030204" pitchFamily="18" charset="0"/>
                            </a:rPr>
                            <m:t>13</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23</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,0)</m:t>
                      </m:r>
                    </m:oMath>
                  </m:oMathPara>
                </a14:m>
                <a:endParaRPr lang="en-US" sz="2800" dirty="0"/>
              </a:p>
            </p:txBody>
          </p:sp>
        </mc:Choice>
        <mc:Fallback xmlns="">
          <p:sp>
            <p:nvSpPr>
              <p:cNvPr id="3" name="TextBox 2">
                <a:extLst>
                  <a:ext uri="{FF2B5EF4-FFF2-40B4-BE49-F238E27FC236}">
                    <a16:creationId xmlns:a16="http://schemas.microsoft.com/office/drawing/2014/main" id="{E1AFA94A-165B-F065-341D-2927FF5216CA}"/>
                  </a:ext>
                </a:extLst>
              </p:cNvPr>
              <p:cNvSpPr txBox="1">
                <a:spLocks noRot="1" noChangeAspect="1" noMove="1" noResize="1" noEditPoints="1" noAdjustHandles="1" noChangeArrowheads="1" noChangeShapeType="1" noTextEdit="1"/>
              </p:cNvSpPr>
              <p:nvPr/>
            </p:nvSpPr>
            <p:spPr>
              <a:xfrm>
                <a:off x="1181449" y="4267200"/>
                <a:ext cx="4914551" cy="43088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5D9B44A-4521-708A-0DFF-C53E6B988236}"/>
                  </a:ext>
                </a:extLst>
              </p:cNvPr>
              <p:cNvSpPr txBox="1"/>
              <p:nvPr/>
            </p:nvSpPr>
            <p:spPr>
              <a:xfrm>
                <a:off x="658678" y="5410200"/>
                <a:ext cx="683584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m:t>
                      </m:r>
                      <m:r>
                        <a:rPr lang="en-US" sz="2800" i="1">
                          <a:latin typeface="Cambria Math" panose="02040503050406030204" pitchFamily="18" charset="0"/>
                        </a:rPr>
                        <m:t>𝐸</m:t>
                      </m:r>
                      <m:r>
                        <a:rPr lang="en-US" sz="2800" i="1">
                          <a:latin typeface="Cambria Math" panose="02040503050406030204" pitchFamily="18" charset="0"/>
                        </a:rPr>
                        <m:t>/</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13</m:t>
                          </m:r>
                        </m:sub>
                      </m:sSub>
                      <m:r>
                        <a:rPr lang="en-US" sz="2800" i="1">
                          <a:latin typeface="Cambria Math" panose="02040503050406030204" pitchFamily="18" charset="0"/>
                        </a:rPr>
                        <m:t>=2</m:t>
                      </m:r>
                      <m:sSub>
                        <m:sSubPr>
                          <m:ctrlPr>
                            <a:rPr lang="en-US" sz="2800" i="1">
                              <a:latin typeface="Cambria Math" panose="02040503050406030204" pitchFamily="18" charset="0"/>
                            </a:rPr>
                          </m:ctrlPr>
                        </m:sSubPr>
                        <m:e>
                          <m:r>
                            <a:rPr lang="en-US" sz="2800" i="1">
                              <a:latin typeface="Cambria Math" panose="02040503050406030204" pitchFamily="18" charset="0"/>
                            </a:rPr>
                            <m:t>(</m:t>
                          </m:r>
                          <m:r>
                            <a:rPr lang="en-US" sz="2800" i="1">
                              <a:latin typeface="Cambria Math" panose="02040503050406030204" pitchFamily="18" charset="0"/>
                            </a:rPr>
                            <m:t>𝑔</m:t>
                          </m:r>
                        </m:e>
                        <m:sub>
                          <m:r>
                            <a:rPr lang="en-US" sz="2800" i="1">
                              <a:latin typeface="Cambria Math" panose="02040503050406030204" pitchFamily="18" charset="0"/>
                            </a:rPr>
                            <m:t>5</m:t>
                          </m:r>
                        </m:sub>
                      </m:sSub>
                      <m:d>
                        <m:dPr>
                          <m:ctrlPr>
                            <a:rPr lang="en-US" sz="2800" i="1">
                              <a:latin typeface="Cambria Math" panose="02040503050406030204" pitchFamily="18" charset="0"/>
                            </a:rPr>
                          </m:ctrlPr>
                        </m:dPr>
                        <m:e>
                          <m:r>
                            <a:rPr lang="en-US" sz="2800" i="1">
                              <a:latin typeface="Cambria Math" panose="02040503050406030204" pitchFamily="18" charset="0"/>
                            </a:rPr>
                            <m:t>𝑥</m:t>
                          </m:r>
                        </m:e>
                      </m:d>
                      <m:r>
                        <a:rPr lang="en-US" sz="2800" i="1">
                          <a:latin typeface="Cambria Math" panose="02040503050406030204" pitchFamily="18" charset="0"/>
                        </a:rPr>
                        <m:t>−</m:t>
                      </m:r>
                      <m:r>
                        <a:rPr lang="en-US" sz="2800" i="1">
                          <a:latin typeface="Cambria Math" panose="02040503050406030204" pitchFamily="18" charset="0"/>
                        </a:rPr>
                        <m:t>𝑦</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b="0" i="1" smtClean="0">
                              <a:latin typeface="Cambria Math" panose="02040503050406030204" pitchFamily="18" charset="0"/>
                            </a:rPr>
                            <m:t>35</m:t>
                          </m:r>
                        </m:sub>
                      </m:sSub>
                      <m:r>
                        <a:rPr lang="en-US" sz="2800" b="0" i="1" smtClean="0">
                          <a:latin typeface="Cambria Math" panose="02040503050406030204" pitchFamily="18" charset="0"/>
                        </a:rPr>
                        <m:t>𝛿</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3</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&gt;0)</m:t>
                      </m:r>
                      <m:r>
                        <a:rPr lang="en-US" sz="2800" b="0" i="1" smtClean="0">
                          <a:latin typeface="Cambria Math" panose="02040503050406030204" pitchFamily="18" charset="0"/>
                        </a:rPr>
                        <m:t>𝑥</m:t>
                      </m:r>
                      <m:r>
                        <a:rPr lang="en-US" sz="2800" b="0" i="1" baseline="-25000" smtClean="0">
                          <a:latin typeface="Cambria Math" panose="02040503050406030204" pitchFamily="18" charset="0"/>
                        </a:rPr>
                        <m:t>1</m:t>
                      </m:r>
                    </m:oMath>
                  </m:oMathPara>
                </a14:m>
                <a:endParaRPr lang="en-US" sz="2800" dirty="0"/>
              </a:p>
            </p:txBody>
          </p:sp>
        </mc:Choice>
        <mc:Fallback xmlns="">
          <p:sp>
            <p:nvSpPr>
              <p:cNvPr id="4" name="TextBox 3">
                <a:extLst>
                  <a:ext uri="{FF2B5EF4-FFF2-40B4-BE49-F238E27FC236}">
                    <a16:creationId xmlns:a16="http://schemas.microsoft.com/office/drawing/2014/main" id="{A5D9B44A-4521-708A-0DFF-C53E6B988236}"/>
                  </a:ext>
                </a:extLst>
              </p:cNvPr>
              <p:cNvSpPr txBox="1">
                <a:spLocks noRot="1" noChangeAspect="1" noMove="1" noResize="1" noEditPoints="1" noAdjustHandles="1" noChangeArrowheads="1" noChangeShapeType="1" noTextEdit="1"/>
              </p:cNvSpPr>
              <p:nvPr/>
            </p:nvSpPr>
            <p:spPr>
              <a:xfrm>
                <a:off x="658678" y="5410200"/>
                <a:ext cx="6835846" cy="430887"/>
              </a:xfrm>
              <a:prstGeom prst="rect">
                <a:avLst/>
              </a:prstGeom>
              <a:blipFill>
                <a:blip r:embed="rId7"/>
                <a:stretch>
                  <a:fillRect b="-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E7E43B1-2A88-BF1A-3750-6602F1FE0E5D}"/>
                  </a:ext>
                </a:extLst>
              </p:cNvPr>
              <p:cNvSpPr txBox="1"/>
              <p:nvPr/>
            </p:nvSpPr>
            <p:spPr>
              <a:xfrm>
                <a:off x="2492360" y="1054866"/>
                <a:ext cx="6477000" cy="65517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𝑔</m:t>
                          </m:r>
                        </m:e>
                        <m:sub>
                          <m:r>
                            <a:rPr lang="en-US" sz="2000" b="0" i="1" smtClean="0">
                              <a:latin typeface="Cambria Math" panose="02040503050406030204" pitchFamily="18" charset="0"/>
                            </a:rPr>
                            <m:t>5</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𝑔</m:t>
                          </m:r>
                        </m:e>
                        <m:sub>
                          <m:r>
                            <a:rPr lang="en-US" sz="2000" b="0" i="1" smtClean="0">
                              <a:latin typeface="Cambria Math" panose="02040503050406030204" pitchFamily="18" charset="0"/>
                            </a:rPr>
                            <m:t>5</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3</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4</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e>
                      </m:d>
                    </m:oMath>
                  </m:oMathPara>
                </a14:m>
                <a:endParaRPr lang="en-US" sz="2000" b="0" dirty="0"/>
              </a:p>
              <a:p>
                <a14:m>
                  <m:oMath xmlns:m="http://schemas.openxmlformats.org/officeDocument/2006/math">
                    <m:r>
                      <a:rPr lang="en-US" sz="2000" b="0" i="1" dirty="0" smtClean="0">
                        <a:latin typeface="Cambria Math" panose="02040503050406030204" pitchFamily="18" charset="0"/>
                      </a:rPr>
                      <m:t>                              </m:t>
                    </m:r>
                    <m:r>
                      <a:rPr lang="en-US" sz="200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𝑤</m:t>
                        </m:r>
                      </m:e>
                      <m:sub>
                        <m:r>
                          <a:rPr lang="en-US" sz="2000" b="0" i="1" dirty="0" smtClean="0">
                            <a:latin typeface="Cambria Math" panose="02040503050406030204" pitchFamily="18" charset="0"/>
                          </a:rPr>
                          <m:t>35</m:t>
                        </m:r>
                      </m:sub>
                    </m:sSub>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𝑓</m:t>
                        </m:r>
                      </m:e>
                      <m:sub>
                        <m:r>
                          <a:rPr lang="en-US" sz="2000" b="0" i="1" dirty="0" smtClean="0">
                            <a:latin typeface="Cambria Math" panose="02040503050406030204" pitchFamily="18" charset="0"/>
                          </a:rPr>
                          <m:t>3</m:t>
                        </m:r>
                      </m:sub>
                    </m:sSub>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𝑥</m:t>
                        </m:r>
                      </m:e>
                    </m:d>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𝑤</m:t>
                        </m:r>
                      </m:e>
                      <m:sub>
                        <m:r>
                          <a:rPr lang="en-US" sz="2000" b="0" i="1" dirty="0" smtClean="0">
                            <a:latin typeface="Cambria Math" panose="02040503050406030204" pitchFamily="18" charset="0"/>
                          </a:rPr>
                          <m:t>45</m:t>
                        </m:r>
                      </m:sub>
                    </m:sSub>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𝑓</m:t>
                        </m:r>
                      </m:e>
                      <m:sub>
                        <m:r>
                          <a:rPr lang="en-US" sz="2000" b="0" i="1" dirty="0" smtClean="0">
                            <a:latin typeface="Cambria Math" panose="02040503050406030204" pitchFamily="18" charset="0"/>
                          </a:rPr>
                          <m:t>4</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𝑥</m:t>
                    </m:r>
                    <m:r>
                      <a:rPr lang="en-US" sz="2000" b="0" i="1" dirty="0" smtClean="0">
                        <a:latin typeface="Cambria Math" panose="02040503050406030204" pitchFamily="18" charset="0"/>
                      </a:rPr>
                      <m:t>)</m:t>
                    </m:r>
                  </m:oMath>
                </a14:m>
                <a:r>
                  <a:rPr lang="en-US" sz="2000" dirty="0"/>
                  <a:t> </a:t>
                </a:r>
              </a:p>
            </p:txBody>
          </p:sp>
        </mc:Choice>
        <mc:Fallback xmlns="">
          <p:sp>
            <p:nvSpPr>
              <p:cNvPr id="6" name="TextBox 5">
                <a:extLst>
                  <a:ext uri="{FF2B5EF4-FFF2-40B4-BE49-F238E27FC236}">
                    <a16:creationId xmlns:a16="http://schemas.microsoft.com/office/drawing/2014/main" id="{3E7E43B1-2A88-BF1A-3750-6602F1FE0E5D}"/>
                  </a:ext>
                </a:extLst>
              </p:cNvPr>
              <p:cNvSpPr txBox="1">
                <a:spLocks noRot="1" noChangeAspect="1" noMove="1" noResize="1" noEditPoints="1" noAdjustHandles="1" noChangeArrowheads="1" noChangeShapeType="1" noTextEdit="1"/>
              </p:cNvSpPr>
              <p:nvPr/>
            </p:nvSpPr>
            <p:spPr>
              <a:xfrm>
                <a:off x="2492360" y="1054866"/>
                <a:ext cx="6477000" cy="655179"/>
              </a:xfrm>
              <a:prstGeom prst="rect">
                <a:avLst/>
              </a:prstGeom>
              <a:blipFill>
                <a:blip r:embed="rId8"/>
                <a:stretch>
                  <a:fillRect l="-94"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A82B54E-53FB-D804-7D85-585095B10529}"/>
                  </a:ext>
                </a:extLst>
              </p:cNvPr>
              <p:cNvSpPr txBox="1"/>
              <p:nvPr/>
            </p:nvSpPr>
            <p:spPr>
              <a:xfrm>
                <a:off x="3635360" y="1928543"/>
                <a:ext cx="4191000" cy="9233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3</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13</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23</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oMath>
                  </m:oMathPara>
                </a14:m>
                <a:endParaRPr lang="en-US" sz="2000" b="0" dirty="0"/>
              </a:p>
              <a:p>
                <a:endParaRPr lang="en-US" sz="2000" b="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𝐸</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𝑔</m:t>
                              </m:r>
                            </m:e>
                            <m:sub>
                              <m:r>
                                <a:rPr lang="en-US" sz="2000" b="0" i="1" smtClean="0">
                                  <a:latin typeface="Cambria Math" panose="02040503050406030204" pitchFamily="18" charset="0"/>
                                </a:rPr>
                                <m:t>5</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r>
                            <a:rPr lang="en-US" sz="2000" b="0" i="1" smtClean="0">
                              <a:latin typeface="Cambria Math" panose="02040503050406030204" pitchFamily="18" charset="0"/>
                            </a:rPr>
                            <m:t>𝑦</m:t>
                          </m:r>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𝑔</m:t>
                                  </m:r>
                                </m:e>
                                <m:sub>
                                  <m:r>
                                    <a:rPr lang="en-US" sz="2000" b="0" i="1" smtClean="0">
                                      <a:latin typeface="Cambria Math" panose="02040503050406030204" pitchFamily="18" charset="0"/>
                                    </a:rPr>
                                    <m:t>5</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r>
                                <a:rPr lang="en-US" sz="2000" b="0" i="1" smtClean="0">
                                  <a:latin typeface="Cambria Math" panose="02040503050406030204" pitchFamily="18" charset="0"/>
                                </a:rPr>
                                <m:t>𝑦</m:t>
                              </m:r>
                            </m:e>
                          </m:d>
                        </m:e>
                        <m:sup>
                          <m:r>
                            <a:rPr lang="en-US" sz="2000" b="0" i="1" smtClean="0">
                              <a:latin typeface="Cambria Math" panose="02040503050406030204" pitchFamily="18" charset="0"/>
                            </a:rPr>
                            <m:t>2</m:t>
                          </m:r>
                        </m:sup>
                      </m:sSup>
                    </m:oMath>
                  </m:oMathPara>
                </a14:m>
                <a:endParaRPr lang="en-US" sz="2000" dirty="0"/>
              </a:p>
            </p:txBody>
          </p:sp>
        </mc:Choice>
        <mc:Fallback xmlns="">
          <p:sp>
            <p:nvSpPr>
              <p:cNvPr id="8" name="TextBox 7">
                <a:extLst>
                  <a:ext uri="{FF2B5EF4-FFF2-40B4-BE49-F238E27FC236}">
                    <a16:creationId xmlns:a16="http://schemas.microsoft.com/office/drawing/2014/main" id="{5A82B54E-53FB-D804-7D85-585095B10529}"/>
                  </a:ext>
                </a:extLst>
              </p:cNvPr>
              <p:cNvSpPr txBox="1">
                <a:spLocks noRot="1" noChangeAspect="1" noMove="1" noResize="1" noEditPoints="1" noAdjustHandles="1" noChangeArrowheads="1" noChangeShapeType="1" noTextEdit="1"/>
              </p:cNvSpPr>
              <p:nvPr/>
            </p:nvSpPr>
            <p:spPr>
              <a:xfrm>
                <a:off x="3635360" y="1928543"/>
                <a:ext cx="4191000" cy="923330"/>
              </a:xfrm>
              <a:prstGeom prst="rect">
                <a:avLst/>
              </a:prstGeom>
              <a:blipFill>
                <a:blip r:embed="rId9"/>
                <a:stretch>
                  <a:fillRect b="-8553"/>
                </a:stretch>
              </a:blipFill>
            </p:spPr>
            <p:txBody>
              <a:bodyPr/>
              <a:lstStyle/>
              <a:p>
                <a:r>
                  <a:rPr lang="en-US">
                    <a:noFill/>
                  </a:rPr>
                  <a:t> </a:t>
                </a:r>
              </a:p>
            </p:txBody>
          </p:sp>
        </mc:Fallback>
      </mc:AlternateContent>
    </p:spTree>
    <p:extLst>
      <p:ext uri="{BB962C8B-B14F-4D97-AF65-F5344CB8AC3E}">
        <p14:creationId xmlns:p14="http://schemas.microsoft.com/office/powerpoint/2010/main" val="1609424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B9394-9464-FBC2-FE35-52B2B40C043A}"/>
              </a:ext>
            </a:extLst>
          </p:cNvPr>
          <p:cNvSpPr>
            <a:spLocks noGrp="1"/>
          </p:cNvSpPr>
          <p:nvPr>
            <p:ph type="title"/>
          </p:nvPr>
        </p:nvSpPr>
        <p:spPr/>
        <p:txBody>
          <a:bodyPr/>
          <a:lstStyle/>
          <a:p>
            <a:r>
              <a:rPr lang="en-US" dirty="0"/>
              <a:t>Backpropagation: General Concept</a:t>
            </a:r>
          </a:p>
        </p:txBody>
      </p:sp>
      <p:sp>
        <p:nvSpPr>
          <p:cNvPr id="3" name="Content Placeholder 2">
            <a:extLst>
              <a:ext uri="{FF2B5EF4-FFF2-40B4-BE49-F238E27FC236}">
                <a16:creationId xmlns:a16="http://schemas.microsoft.com/office/drawing/2014/main" id="{396C4AF6-C673-E8C4-B0F9-B77D2CBB3CF1}"/>
              </a:ext>
            </a:extLst>
          </p:cNvPr>
          <p:cNvSpPr>
            <a:spLocks noGrp="1"/>
          </p:cNvSpPr>
          <p:nvPr>
            <p:ph idx="1"/>
          </p:nvPr>
        </p:nvSpPr>
        <p:spPr>
          <a:xfrm>
            <a:off x="609600" y="990600"/>
            <a:ext cx="11277600" cy="5135563"/>
          </a:xfrm>
        </p:spPr>
        <p:txBody>
          <a:bodyPr>
            <a:normAutofit/>
          </a:bodyPr>
          <a:lstStyle/>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Each weight’s gradient is a product of the gradients on the path from the weight’s input to the prediction</a:t>
            </a:r>
          </a:p>
          <a:p>
            <a:pPr marL="0" indent="0">
              <a:buNone/>
            </a:pPr>
            <a:endParaRPr lang="en-US" sz="2800" dirty="0"/>
          </a:p>
          <a:p>
            <a:pPr marL="0" indent="0">
              <a:buNone/>
            </a:pPr>
            <a:r>
              <a:rPr lang="en-US" sz="2800" dirty="0"/>
              <a:t>The gradients can be computed using a kind of dynamic program, i.e., recursively propagating the gradient from the prediction error to the input</a:t>
            </a:r>
          </a:p>
          <a:p>
            <a:pPr lvl="1"/>
            <a:endParaRPr lang="en-US" dirty="0"/>
          </a:p>
          <a:p>
            <a:endParaRPr lang="en-US" dirty="0"/>
          </a:p>
          <a:p>
            <a:pPr marL="457200" lvl="1" indent="0">
              <a:buNone/>
            </a:pPr>
            <a:endParaRPr lang="en-US" dirty="0"/>
          </a:p>
        </p:txBody>
      </p:sp>
    </p:spTree>
    <p:extLst>
      <p:ext uri="{BB962C8B-B14F-4D97-AF65-F5344CB8AC3E}">
        <p14:creationId xmlns:p14="http://schemas.microsoft.com/office/powerpoint/2010/main" val="2981135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41A52-35CC-BF39-1228-7BBE9D3F5375}"/>
              </a:ext>
            </a:extLst>
          </p:cNvPr>
          <p:cNvSpPr>
            <a:spLocks noGrp="1"/>
          </p:cNvSpPr>
          <p:nvPr>
            <p:ph type="title"/>
          </p:nvPr>
        </p:nvSpPr>
        <p:spPr/>
        <p:txBody>
          <a:bodyPr>
            <a:normAutofit/>
          </a:bodyPr>
          <a:lstStyle/>
          <a:p>
            <a:r>
              <a:rPr lang="en-US" dirty="0"/>
              <a:t>Multi-layer </a:t>
            </a:r>
            <a:r>
              <a:rPr lang="en-US" dirty="0" err="1"/>
              <a:t>Perceptrons</a:t>
            </a:r>
            <a:r>
              <a:rPr lang="en-US" dirty="0"/>
              <a:t> (MLPs)</a:t>
            </a:r>
          </a:p>
        </p:txBody>
      </p:sp>
      <p:sp>
        <p:nvSpPr>
          <p:cNvPr id="3" name="Content Placeholder 2">
            <a:extLst>
              <a:ext uri="{FF2B5EF4-FFF2-40B4-BE49-F238E27FC236}">
                <a16:creationId xmlns:a16="http://schemas.microsoft.com/office/drawing/2014/main" id="{494D30EA-5DF5-A755-6DA9-778B9D78707C}"/>
              </a:ext>
            </a:extLst>
          </p:cNvPr>
          <p:cNvSpPr>
            <a:spLocks noGrp="1"/>
          </p:cNvSpPr>
          <p:nvPr>
            <p:ph idx="1"/>
          </p:nvPr>
        </p:nvSpPr>
        <p:spPr/>
        <p:txBody>
          <a:bodyPr/>
          <a:lstStyle/>
          <a:p>
            <a:endParaRPr lang="en-US" dirty="0"/>
          </a:p>
          <a:p>
            <a:r>
              <a:rPr lang="en-US" dirty="0"/>
              <a:t>Recap of </a:t>
            </a:r>
            <a:r>
              <a:rPr lang="en-US" dirty="0" err="1"/>
              <a:t>Perceptrons</a:t>
            </a:r>
            <a:r>
              <a:rPr lang="en-US" dirty="0"/>
              <a:t> and SGD</a:t>
            </a:r>
          </a:p>
          <a:p>
            <a:endParaRPr lang="en-US" dirty="0"/>
          </a:p>
          <a:p>
            <a:r>
              <a:rPr lang="en-US" dirty="0"/>
              <a:t>What is an MLP</a:t>
            </a:r>
          </a:p>
          <a:p>
            <a:pPr lvl="1"/>
            <a:r>
              <a:rPr lang="en-US" dirty="0"/>
              <a:t>Layers</a:t>
            </a:r>
          </a:p>
          <a:p>
            <a:pPr lvl="1"/>
            <a:r>
              <a:rPr lang="en-US" dirty="0"/>
              <a:t>Activations</a:t>
            </a:r>
          </a:p>
          <a:p>
            <a:pPr lvl="1"/>
            <a:r>
              <a:rPr lang="en-US" dirty="0"/>
              <a:t>Losses</a:t>
            </a:r>
          </a:p>
          <a:p>
            <a:endParaRPr lang="en-US" dirty="0"/>
          </a:p>
          <a:p>
            <a:r>
              <a:rPr lang="en-US" dirty="0"/>
              <a:t>How do we optimize with SGD and back-propagation</a:t>
            </a:r>
          </a:p>
        </p:txBody>
      </p:sp>
    </p:spTree>
    <p:extLst>
      <p:ext uri="{BB962C8B-B14F-4D97-AF65-F5344CB8AC3E}">
        <p14:creationId xmlns:p14="http://schemas.microsoft.com/office/powerpoint/2010/main" val="2710009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FBC39-3DB5-F9CB-6F62-B4C5545AF88E}"/>
              </a:ext>
            </a:extLst>
          </p:cNvPr>
          <p:cNvSpPr>
            <a:spLocks noGrp="1"/>
          </p:cNvSpPr>
          <p:nvPr>
            <p:ph type="title"/>
          </p:nvPr>
        </p:nvSpPr>
        <p:spPr/>
        <p:txBody>
          <a:bodyPr/>
          <a:lstStyle/>
          <a:p>
            <a:r>
              <a:rPr lang="en-US" dirty="0"/>
              <a:t>Another backpropagation example</a:t>
            </a:r>
          </a:p>
        </p:txBody>
      </p:sp>
      <p:sp>
        <p:nvSpPr>
          <p:cNvPr id="4" name="Oval 3">
            <a:extLst>
              <a:ext uri="{FF2B5EF4-FFF2-40B4-BE49-F238E27FC236}">
                <a16:creationId xmlns:a16="http://schemas.microsoft.com/office/drawing/2014/main" id="{7DAEE259-FEED-4E84-E635-CC008A12FEFC}"/>
              </a:ext>
            </a:extLst>
          </p:cNvPr>
          <p:cNvSpPr/>
          <p:nvPr/>
        </p:nvSpPr>
        <p:spPr>
          <a:xfrm>
            <a:off x="1517215" y="1871021"/>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x1</a:t>
            </a:r>
          </a:p>
        </p:txBody>
      </p:sp>
      <p:sp>
        <p:nvSpPr>
          <p:cNvPr id="5" name="Oval 4">
            <a:extLst>
              <a:ext uri="{FF2B5EF4-FFF2-40B4-BE49-F238E27FC236}">
                <a16:creationId xmlns:a16="http://schemas.microsoft.com/office/drawing/2014/main" id="{2AC62B73-8684-88FE-2E28-D09FA65E2E57}"/>
              </a:ext>
            </a:extLst>
          </p:cNvPr>
          <p:cNvSpPr/>
          <p:nvPr/>
        </p:nvSpPr>
        <p:spPr>
          <a:xfrm>
            <a:off x="2971800" y="3429000"/>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h2</a:t>
            </a:r>
          </a:p>
        </p:txBody>
      </p:sp>
      <p:sp>
        <p:nvSpPr>
          <p:cNvPr id="6" name="Oval 5">
            <a:extLst>
              <a:ext uri="{FF2B5EF4-FFF2-40B4-BE49-F238E27FC236}">
                <a16:creationId xmlns:a16="http://schemas.microsoft.com/office/drawing/2014/main" id="{9768454E-0CFE-FE4B-EC00-47DC82157A38}"/>
              </a:ext>
            </a:extLst>
          </p:cNvPr>
          <p:cNvSpPr/>
          <p:nvPr/>
        </p:nvSpPr>
        <p:spPr>
          <a:xfrm>
            <a:off x="4664901" y="3427956"/>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g2</a:t>
            </a:r>
          </a:p>
        </p:txBody>
      </p:sp>
      <p:sp>
        <p:nvSpPr>
          <p:cNvPr id="7" name="Oval 6">
            <a:extLst>
              <a:ext uri="{FF2B5EF4-FFF2-40B4-BE49-F238E27FC236}">
                <a16:creationId xmlns:a16="http://schemas.microsoft.com/office/drawing/2014/main" id="{839B80F4-1D98-C804-2FFB-7335423AA8B4}"/>
              </a:ext>
            </a:extLst>
          </p:cNvPr>
          <p:cNvSpPr/>
          <p:nvPr/>
        </p:nvSpPr>
        <p:spPr>
          <a:xfrm>
            <a:off x="4664901" y="1871021"/>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g1</a:t>
            </a:r>
          </a:p>
        </p:txBody>
      </p:sp>
      <p:sp>
        <p:nvSpPr>
          <p:cNvPr id="8" name="Oval 7">
            <a:extLst>
              <a:ext uri="{FF2B5EF4-FFF2-40B4-BE49-F238E27FC236}">
                <a16:creationId xmlns:a16="http://schemas.microsoft.com/office/drawing/2014/main" id="{ECB6593E-DB1B-37BD-6A74-1465A054F35C}"/>
              </a:ext>
            </a:extLst>
          </p:cNvPr>
          <p:cNvSpPr/>
          <p:nvPr/>
        </p:nvSpPr>
        <p:spPr>
          <a:xfrm>
            <a:off x="3048000" y="1871021"/>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h1</a:t>
            </a:r>
          </a:p>
        </p:txBody>
      </p:sp>
      <p:sp>
        <p:nvSpPr>
          <p:cNvPr id="9" name="Oval 8">
            <a:extLst>
              <a:ext uri="{FF2B5EF4-FFF2-40B4-BE49-F238E27FC236}">
                <a16:creationId xmlns:a16="http://schemas.microsoft.com/office/drawing/2014/main" id="{D20FDBDD-21BB-CF54-BEEF-4658CCA08B76}"/>
              </a:ext>
            </a:extLst>
          </p:cNvPr>
          <p:cNvSpPr/>
          <p:nvPr/>
        </p:nvSpPr>
        <p:spPr>
          <a:xfrm>
            <a:off x="1447800" y="3429000"/>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x2</a:t>
            </a:r>
          </a:p>
        </p:txBody>
      </p:sp>
      <p:sp>
        <p:nvSpPr>
          <p:cNvPr id="10" name="Oval 9">
            <a:extLst>
              <a:ext uri="{FF2B5EF4-FFF2-40B4-BE49-F238E27FC236}">
                <a16:creationId xmlns:a16="http://schemas.microsoft.com/office/drawing/2014/main" id="{1608FC1B-1CE8-AC77-E879-DD847D58A9C8}"/>
              </a:ext>
            </a:extLst>
          </p:cNvPr>
          <p:cNvSpPr/>
          <p:nvPr/>
        </p:nvSpPr>
        <p:spPr>
          <a:xfrm>
            <a:off x="6467083" y="2665956"/>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out</a:t>
            </a:r>
          </a:p>
        </p:txBody>
      </p:sp>
      <p:cxnSp>
        <p:nvCxnSpPr>
          <p:cNvPr id="12" name="Straight Connector 11">
            <a:extLst>
              <a:ext uri="{FF2B5EF4-FFF2-40B4-BE49-F238E27FC236}">
                <a16:creationId xmlns:a16="http://schemas.microsoft.com/office/drawing/2014/main" id="{7E6F9362-C8E9-E848-4748-519F8790BF95}"/>
              </a:ext>
            </a:extLst>
          </p:cNvPr>
          <p:cNvCxnSpPr>
            <a:stCxn id="4" idx="6"/>
            <a:endCxn id="8" idx="2"/>
          </p:cNvCxnSpPr>
          <p:nvPr/>
        </p:nvCxnSpPr>
        <p:spPr>
          <a:xfrm>
            <a:off x="2279215" y="2252021"/>
            <a:ext cx="768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78FF98C-32C1-649B-D088-C91C1C760ED2}"/>
              </a:ext>
            </a:extLst>
          </p:cNvPr>
          <p:cNvCxnSpPr>
            <a:cxnSpLocks/>
            <a:stCxn id="4" idx="6"/>
            <a:endCxn id="5" idx="2"/>
          </p:cNvCxnSpPr>
          <p:nvPr/>
        </p:nvCxnSpPr>
        <p:spPr>
          <a:xfrm>
            <a:off x="2279215" y="2252021"/>
            <a:ext cx="692585" cy="15579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34E8464-2F18-0328-7D7E-D06F6083C10B}"/>
              </a:ext>
            </a:extLst>
          </p:cNvPr>
          <p:cNvCxnSpPr>
            <a:cxnSpLocks/>
            <a:stCxn id="9" idx="6"/>
            <a:endCxn id="8" idx="2"/>
          </p:cNvCxnSpPr>
          <p:nvPr/>
        </p:nvCxnSpPr>
        <p:spPr>
          <a:xfrm flipV="1">
            <a:off x="2209800" y="2252021"/>
            <a:ext cx="838200" cy="15579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C9B4E3-AF2E-142C-1E54-66FD256F560A}"/>
              </a:ext>
            </a:extLst>
          </p:cNvPr>
          <p:cNvCxnSpPr>
            <a:cxnSpLocks/>
            <a:stCxn id="8" idx="6"/>
            <a:endCxn id="7" idx="2"/>
          </p:cNvCxnSpPr>
          <p:nvPr/>
        </p:nvCxnSpPr>
        <p:spPr>
          <a:xfrm>
            <a:off x="3810000" y="2252021"/>
            <a:ext cx="8549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9009E16-89D3-BAB5-F0F6-BAE2F7EDCC06}"/>
              </a:ext>
            </a:extLst>
          </p:cNvPr>
          <p:cNvCxnSpPr>
            <a:cxnSpLocks/>
            <a:stCxn id="8" idx="6"/>
            <a:endCxn id="6" idx="2"/>
          </p:cNvCxnSpPr>
          <p:nvPr/>
        </p:nvCxnSpPr>
        <p:spPr>
          <a:xfrm>
            <a:off x="3810000" y="2252021"/>
            <a:ext cx="854901" cy="1556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36123D2-5FC0-7041-575C-8837FA1BAA29}"/>
              </a:ext>
            </a:extLst>
          </p:cNvPr>
          <p:cNvCxnSpPr>
            <a:cxnSpLocks/>
            <a:stCxn id="5" idx="6"/>
          </p:cNvCxnSpPr>
          <p:nvPr/>
        </p:nvCxnSpPr>
        <p:spPr>
          <a:xfrm flipV="1">
            <a:off x="3733800" y="2252020"/>
            <a:ext cx="931101" cy="1557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56DFA71-22A8-D907-C04A-F25CE628BCCB}"/>
              </a:ext>
            </a:extLst>
          </p:cNvPr>
          <p:cNvCxnSpPr>
            <a:cxnSpLocks/>
            <a:stCxn id="5" idx="6"/>
            <a:endCxn id="6" idx="2"/>
          </p:cNvCxnSpPr>
          <p:nvPr/>
        </p:nvCxnSpPr>
        <p:spPr>
          <a:xfrm flipV="1">
            <a:off x="3733800" y="3808956"/>
            <a:ext cx="931101" cy="1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9D1EABC-D867-FA72-EAC8-CA89DAE74E78}"/>
              </a:ext>
            </a:extLst>
          </p:cNvPr>
          <p:cNvCxnSpPr>
            <a:cxnSpLocks/>
            <a:endCxn id="5" idx="2"/>
          </p:cNvCxnSpPr>
          <p:nvPr/>
        </p:nvCxnSpPr>
        <p:spPr>
          <a:xfrm>
            <a:off x="2209800" y="3790580"/>
            <a:ext cx="762000" cy="194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E14D222-D604-66D3-7149-5AEEA5E8FB51}"/>
              </a:ext>
            </a:extLst>
          </p:cNvPr>
          <p:cNvCxnSpPr>
            <a:cxnSpLocks/>
            <a:stCxn id="7" idx="6"/>
            <a:endCxn id="10" idx="2"/>
          </p:cNvCxnSpPr>
          <p:nvPr/>
        </p:nvCxnSpPr>
        <p:spPr>
          <a:xfrm>
            <a:off x="5426901" y="2252021"/>
            <a:ext cx="1040182" cy="794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93EE076-C1F4-7398-9496-2470B6B6E607}"/>
              </a:ext>
            </a:extLst>
          </p:cNvPr>
          <p:cNvCxnSpPr>
            <a:cxnSpLocks/>
            <a:stCxn id="6" idx="6"/>
            <a:endCxn id="10" idx="2"/>
          </p:cNvCxnSpPr>
          <p:nvPr/>
        </p:nvCxnSpPr>
        <p:spPr>
          <a:xfrm flipV="1">
            <a:off x="5426901" y="3046956"/>
            <a:ext cx="1040182" cy="76200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807A9888-7591-6707-D4E2-F1D99B7C82A7}"/>
              </a:ext>
            </a:extLst>
          </p:cNvPr>
          <p:cNvSpPr txBox="1"/>
          <p:nvPr/>
        </p:nvSpPr>
        <p:spPr>
          <a:xfrm>
            <a:off x="2442604" y="1959530"/>
            <a:ext cx="365806" cy="261610"/>
          </a:xfrm>
          <a:prstGeom prst="rect">
            <a:avLst/>
          </a:prstGeom>
          <a:noFill/>
        </p:spPr>
        <p:txBody>
          <a:bodyPr wrap="none" rtlCol="0">
            <a:spAutoFit/>
          </a:bodyPr>
          <a:lstStyle/>
          <a:p>
            <a:r>
              <a:rPr lang="en-US" sz="1100" dirty="0"/>
              <a:t>w1</a:t>
            </a:r>
          </a:p>
        </p:txBody>
      </p:sp>
      <p:sp>
        <p:nvSpPr>
          <p:cNvPr id="41" name="TextBox 40">
            <a:extLst>
              <a:ext uri="{FF2B5EF4-FFF2-40B4-BE49-F238E27FC236}">
                <a16:creationId xmlns:a16="http://schemas.microsoft.com/office/drawing/2014/main" id="{BD12C71D-E507-D122-0A9D-87E4A4827FE0}"/>
              </a:ext>
            </a:extLst>
          </p:cNvPr>
          <p:cNvSpPr txBox="1"/>
          <p:nvPr/>
        </p:nvSpPr>
        <p:spPr>
          <a:xfrm>
            <a:off x="4004579" y="1977906"/>
            <a:ext cx="365806" cy="261610"/>
          </a:xfrm>
          <a:prstGeom prst="rect">
            <a:avLst/>
          </a:prstGeom>
          <a:noFill/>
        </p:spPr>
        <p:txBody>
          <a:bodyPr wrap="none" rtlCol="0">
            <a:spAutoFit/>
          </a:bodyPr>
          <a:lstStyle/>
          <a:p>
            <a:r>
              <a:rPr lang="en-US" sz="1100" dirty="0"/>
              <a:t>w2</a:t>
            </a:r>
          </a:p>
        </p:txBody>
      </p:sp>
      <p:sp>
        <p:nvSpPr>
          <p:cNvPr id="42" name="TextBox 41">
            <a:extLst>
              <a:ext uri="{FF2B5EF4-FFF2-40B4-BE49-F238E27FC236}">
                <a16:creationId xmlns:a16="http://schemas.microsoft.com/office/drawing/2014/main" id="{EAE42DFF-289D-07F0-C0A3-F48BA4A8A630}"/>
              </a:ext>
            </a:extLst>
          </p:cNvPr>
          <p:cNvSpPr txBox="1"/>
          <p:nvPr/>
        </p:nvSpPr>
        <p:spPr>
          <a:xfrm>
            <a:off x="6005998" y="2387878"/>
            <a:ext cx="365806" cy="261610"/>
          </a:xfrm>
          <a:prstGeom prst="rect">
            <a:avLst/>
          </a:prstGeom>
          <a:noFill/>
        </p:spPr>
        <p:txBody>
          <a:bodyPr wrap="none" rtlCol="0">
            <a:spAutoFit/>
          </a:bodyPr>
          <a:lstStyle/>
          <a:p>
            <a:r>
              <a:rPr lang="en-US" sz="1100" dirty="0"/>
              <a:t>w3</a:t>
            </a:r>
          </a:p>
        </p:txBody>
      </p:sp>
      <p:sp>
        <p:nvSpPr>
          <p:cNvPr id="43" name="TextBox 42">
            <a:extLst>
              <a:ext uri="{FF2B5EF4-FFF2-40B4-BE49-F238E27FC236}">
                <a16:creationId xmlns:a16="http://schemas.microsoft.com/office/drawing/2014/main" id="{8A8FDF84-5A5C-654B-00A9-FEEF202264ED}"/>
              </a:ext>
            </a:extLst>
          </p:cNvPr>
          <p:cNvSpPr txBox="1"/>
          <p:nvPr/>
        </p:nvSpPr>
        <p:spPr>
          <a:xfrm>
            <a:off x="2096312" y="2457806"/>
            <a:ext cx="365806" cy="261610"/>
          </a:xfrm>
          <a:prstGeom prst="rect">
            <a:avLst/>
          </a:prstGeom>
          <a:noFill/>
        </p:spPr>
        <p:txBody>
          <a:bodyPr wrap="none" rtlCol="0">
            <a:spAutoFit/>
          </a:bodyPr>
          <a:lstStyle/>
          <a:p>
            <a:r>
              <a:rPr lang="en-US" sz="1100" dirty="0"/>
              <a:t>w4</a:t>
            </a:r>
          </a:p>
        </p:txBody>
      </p:sp>
      <p:sp>
        <p:nvSpPr>
          <p:cNvPr id="44" name="TextBox 43">
            <a:extLst>
              <a:ext uri="{FF2B5EF4-FFF2-40B4-BE49-F238E27FC236}">
                <a16:creationId xmlns:a16="http://schemas.microsoft.com/office/drawing/2014/main" id="{D140E35D-6AC9-C9E0-329E-95ADBAB515E6}"/>
              </a:ext>
            </a:extLst>
          </p:cNvPr>
          <p:cNvSpPr txBox="1"/>
          <p:nvPr/>
        </p:nvSpPr>
        <p:spPr>
          <a:xfrm>
            <a:off x="2821315" y="2501003"/>
            <a:ext cx="365806" cy="261610"/>
          </a:xfrm>
          <a:prstGeom prst="rect">
            <a:avLst/>
          </a:prstGeom>
          <a:noFill/>
        </p:spPr>
        <p:txBody>
          <a:bodyPr wrap="none" rtlCol="0">
            <a:spAutoFit/>
          </a:bodyPr>
          <a:lstStyle/>
          <a:p>
            <a:r>
              <a:rPr lang="en-US" sz="1100" dirty="0"/>
              <a:t>w5</a:t>
            </a:r>
          </a:p>
        </p:txBody>
      </p:sp>
      <p:sp>
        <p:nvSpPr>
          <p:cNvPr id="45" name="TextBox 44">
            <a:extLst>
              <a:ext uri="{FF2B5EF4-FFF2-40B4-BE49-F238E27FC236}">
                <a16:creationId xmlns:a16="http://schemas.microsoft.com/office/drawing/2014/main" id="{C2915ED6-ED2B-30DC-C3AD-72EB488598DE}"/>
              </a:ext>
            </a:extLst>
          </p:cNvPr>
          <p:cNvSpPr txBox="1"/>
          <p:nvPr/>
        </p:nvSpPr>
        <p:spPr>
          <a:xfrm>
            <a:off x="3703297" y="2501003"/>
            <a:ext cx="365806" cy="261610"/>
          </a:xfrm>
          <a:prstGeom prst="rect">
            <a:avLst/>
          </a:prstGeom>
          <a:noFill/>
        </p:spPr>
        <p:txBody>
          <a:bodyPr wrap="none" rtlCol="0">
            <a:spAutoFit/>
          </a:bodyPr>
          <a:lstStyle/>
          <a:p>
            <a:r>
              <a:rPr lang="en-US" sz="1100" dirty="0"/>
              <a:t>w6</a:t>
            </a:r>
          </a:p>
        </p:txBody>
      </p:sp>
      <p:sp>
        <p:nvSpPr>
          <p:cNvPr id="46" name="TextBox 45">
            <a:extLst>
              <a:ext uri="{FF2B5EF4-FFF2-40B4-BE49-F238E27FC236}">
                <a16:creationId xmlns:a16="http://schemas.microsoft.com/office/drawing/2014/main" id="{09DCABBE-980E-D252-030C-1B736111C6A8}"/>
              </a:ext>
            </a:extLst>
          </p:cNvPr>
          <p:cNvSpPr txBox="1"/>
          <p:nvPr/>
        </p:nvSpPr>
        <p:spPr>
          <a:xfrm>
            <a:off x="4389097" y="2588611"/>
            <a:ext cx="365806" cy="261610"/>
          </a:xfrm>
          <a:prstGeom prst="rect">
            <a:avLst/>
          </a:prstGeom>
          <a:noFill/>
        </p:spPr>
        <p:txBody>
          <a:bodyPr wrap="none" rtlCol="0">
            <a:spAutoFit/>
          </a:bodyPr>
          <a:lstStyle/>
          <a:p>
            <a:r>
              <a:rPr lang="en-US" sz="1100" dirty="0"/>
              <a:t>w7</a:t>
            </a:r>
          </a:p>
        </p:txBody>
      </p:sp>
      <p:sp>
        <p:nvSpPr>
          <p:cNvPr id="47" name="TextBox 46">
            <a:extLst>
              <a:ext uri="{FF2B5EF4-FFF2-40B4-BE49-F238E27FC236}">
                <a16:creationId xmlns:a16="http://schemas.microsoft.com/office/drawing/2014/main" id="{0317CE2D-3FB9-8A13-F04C-CF5081A5DAE9}"/>
              </a:ext>
            </a:extLst>
          </p:cNvPr>
          <p:cNvSpPr txBox="1"/>
          <p:nvPr/>
        </p:nvSpPr>
        <p:spPr>
          <a:xfrm>
            <a:off x="2405026" y="3869695"/>
            <a:ext cx="365806" cy="261610"/>
          </a:xfrm>
          <a:prstGeom prst="rect">
            <a:avLst/>
          </a:prstGeom>
          <a:noFill/>
        </p:spPr>
        <p:txBody>
          <a:bodyPr wrap="none" rtlCol="0">
            <a:spAutoFit/>
          </a:bodyPr>
          <a:lstStyle/>
          <a:p>
            <a:r>
              <a:rPr lang="en-US" sz="1100" dirty="0"/>
              <a:t>w8</a:t>
            </a:r>
          </a:p>
        </p:txBody>
      </p:sp>
      <p:sp>
        <p:nvSpPr>
          <p:cNvPr id="48" name="TextBox 47">
            <a:extLst>
              <a:ext uri="{FF2B5EF4-FFF2-40B4-BE49-F238E27FC236}">
                <a16:creationId xmlns:a16="http://schemas.microsoft.com/office/drawing/2014/main" id="{5AB4DC4C-33B4-AC2B-9D20-B6BF6D7193D7}"/>
              </a:ext>
            </a:extLst>
          </p:cNvPr>
          <p:cNvSpPr txBox="1"/>
          <p:nvPr/>
        </p:nvSpPr>
        <p:spPr>
          <a:xfrm>
            <a:off x="4004579" y="3883548"/>
            <a:ext cx="365806" cy="261610"/>
          </a:xfrm>
          <a:prstGeom prst="rect">
            <a:avLst/>
          </a:prstGeom>
          <a:noFill/>
        </p:spPr>
        <p:txBody>
          <a:bodyPr wrap="none" rtlCol="0">
            <a:spAutoFit/>
          </a:bodyPr>
          <a:lstStyle/>
          <a:p>
            <a:r>
              <a:rPr lang="en-US" sz="1100" dirty="0"/>
              <a:t>w9</a:t>
            </a:r>
          </a:p>
        </p:txBody>
      </p:sp>
      <p:sp>
        <p:nvSpPr>
          <p:cNvPr id="49" name="TextBox 48">
            <a:extLst>
              <a:ext uri="{FF2B5EF4-FFF2-40B4-BE49-F238E27FC236}">
                <a16:creationId xmlns:a16="http://schemas.microsoft.com/office/drawing/2014/main" id="{4FA49357-EBC2-F424-88D2-B4E4859D3A8D}"/>
              </a:ext>
            </a:extLst>
          </p:cNvPr>
          <p:cNvSpPr txBox="1"/>
          <p:nvPr/>
        </p:nvSpPr>
        <p:spPr>
          <a:xfrm>
            <a:off x="5900338" y="3460081"/>
            <a:ext cx="365806" cy="261610"/>
          </a:xfrm>
          <a:prstGeom prst="rect">
            <a:avLst/>
          </a:prstGeom>
          <a:noFill/>
        </p:spPr>
        <p:txBody>
          <a:bodyPr wrap="none" rtlCol="0">
            <a:spAutoFit/>
          </a:bodyPr>
          <a:lstStyle/>
          <a:p>
            <a:r>
              <a:rPr lang="en-US" sz="1100" dirty="0"/>
              <a:t>w0</a:t>
            </a:r>
          </a:p>
        </p:txBody>
      </p:sp>
      <p:sp>
        <p:nvSpPr>
          <p:cNvPr id="50" name="TextBox 49">
            <a:extLst>
              <a:ext uri="{FF2B5EF4-FFF2-40B4-BE49-F238E27FC236}">
                <a16:creationId xmlns:a16="http://schemas.microsoft.com/office/drawing/2014/main" id="{C706B4D3-F32C-2C77-DACD-60A71AD196A8}"/>
              </a:ext>
            </a:extLst>
          </p:cNvPr>
          <p:cNvSpPr txBox="1"/>
          <p:nvPr/>
        </p:nvSpPr>
        <p:spPr>
          <a:xfrm>
            <a:off x="1821035" y="5990366"/>
            <a:ext cx="6699270" cy="369332"/>
          </a:xfrm>
          <a:prstGeom prst="rect">
            <a:avLst/>
          </a:prstGeom>
          <a:noFill/>
        </p:spPr>
        <p:txBody>
          <a:bodyPr wrap="none" rtlCol="0">
            <a:spAutoFit/>
          </a:bodyPr>
          <a:lstStyle/>
          <a:p>
            <a:r>
              <a:rPr lang="en-US" dirty="0"/>
              <a:t>Error gradient </a:t>
            </a:r>
            <a:r>
              <a:rPr lang="en-US" dirty="0" err="1"/>
              <a:t>wrt</a:t>
            </a:r>
            <a:r>
              <a:rPr lang="en-US" dirty="0"/>
              <a:t> </a:t>
            </a:r>
            <a:r>
              <a:rPr lang="en-US" b="1" dirty="0"/>
              <a:t>w8</a:t>
            </a:r>
            <a:r>
              <a:rPr lang="en-US" dirty="0"/>
              <a:t> = 2*(out-y)*(___*___ + ____*____) * ____</a:t>
            </a:r>
          </a:p>
        </p:txBody>
      </p:sp>
      <p:sp>
        <p:nvSpPr>
          <p:cNvPr id="51" name="TextBox 50">
            <a:extLst>
              <a:ext uri="{FF2B5EF4-FFF2-40B4-BE49-F238E27FC236}">
                <a16:creationId xmlns:a16="http://schemas.microsoft.com/office/drawing/2014/main" id="{EB8C3FD4-0646-B8FE-4D52-381CF4769652}"/>
              </a:ext>
            </a:extLst>
          </p:cNvPr>
          <p:cNvSpPr txBox="1"/>
          <p:nvPr/>
        </p:nvSpPr>
        <p:spPr>
          <a:xfrm>
            <a:off x="1837757" y="4848591"/>
            <a:ext cx="5102679" cy="369332"/>
          </a:xfrm>
          <a:prstGeom prst="rect">
            <a:avLst/>
          </a:prstGeom>
          <a:noFill/>
        </p:spPr>
        <p:txBody>
          <a:bodyPr wrap="none" rtlCol="0">
            <a:spAutoFit/>
          </a:bodyPr>
          <a:lstStyle/>
          <a:p>
            <a:r>
              <a:rPr lang="en-US" dirty="0"/>
              <a:t>Error gradient </a:t>
            </a:r>
            <a:r>
              <a:rPr lang="en-US" dirty="0" err="1"/>
              <a:t>wrt</a:t>
            </a:r>
            <a:r>
              <a:rPr lang="en-US" dirty="0"/>
              <a:t> </a:t>
            </a:r>
            <a:r>
              <a:rPr lang="en-US" b="1" dirty="0"/>
              <a:t>w2</a:t>
            </a:r>
            <a:r>
              <a:rPr lang="en-US" dirty="0"/>
              <a:t> = 2*(out-y)*(____) * _____</a:t>
            </a:r>
          </a:p>
        </p:txBody>
      </p:sp>
      <p:sp>
        <p:nvSpPr>
          <p:cNvPr id="52" name="TextBox 51">
            <a:extLst>
              <a:ext uri="{FF2B5EF4-FFF2-40B4-BE49-F238E27FC236}">
                <a16:creationId xmlns:a16="http://schemas.microsoft.com/office/drawing/2014/main" id="{3983E685-095E-AD89-5B3C-50A2AF82DC92}"/>
              </a:ext>
            </a:extLst>
          </p:cNvPr>
          <p:cNvSpPr txBox="1"/>
          <p:nvPr/>
        </p:nvSpPr>
        <p:spPr>
          <a:xfrm>
            <a:off x="487750" y="1117131"/>
            <a:ext cx="11020966" cy="369332"/>
          </a:xfrm>
          <a:prstGeom prst="rect">
            <a:avLst/>
          </a:prstGeom>
          <a:noFill/>
        </p:spPr>
        <p:txBody>
          <a:bodyPr wrap="none" rtlCol="0">
            <a:spAutoFit/>
          </a:bodyPr>
          <a:lstStyle/>
          <a:p>
            <a:r>
              <a:rPr lang="en-US" dirty="0"/>
              <a:t>Assume all linear layers (and linear activation, for simplicity), fill in the terms for the squared error gradients</a:t>
            </a:r>
          </a:p>
        </p:txBody>
      </p:sp>
      <p:sp>
        <p:nvSpPr>
          <p:cNvPr id="3" name="TextBox 2">
            <a:extLst>
              <a:ext uri="{FF2B5EF4-FFF2-40B4-BE49-F238E27FC236}">
                <a16:creationId xmlns:a16="http://schemas.microsoft.com/office/drawing/2014/main" id="{25054ECB-B6A6-D927-03AE-CEBB0912A410}"/>
              </a:ext>
            </a:extLst>
          </p:cNvPr>
          <p:cNvSpPr txBox="1"/>
          <p:nvPr/>
        </p:nvSpPr>
        <p:spPr>
          <a:xfrm>
            <a:off x="5326235" y="5989322"/>
            <a:ext cx="413896" cy="307777"/>
          </a:xfrm>
          <a:prstGeom prst="rect">
            <a:avLst/>
          </a:prstGeom>
          <a:noFill/>
        </p:spPr>
        <p:txBody>
          <a:bodyPr wrap="none" rtlCol="0">
            <a:spAutoFit/>
          </a:bodyPr>
          <a:lstStyle/>
          <a:p>
            <a:r>
              <a:rPr lang="en-US" sz="1400" dirty="0"/>
              <a:t>w0</a:t>
            </a:r>
          </a:p>
        </p:txBody>
      </p:sp>
      <p:sp>
        <p:nvSpPr>
          <p:cNvPr id="11" name="TextBox 10">
            <a:extLst>
              <a:ext uri="{FF2B5EF4-FFF2-40B4-BE49-F238E27FC236}">
                <a16:creationId xmlns:a16="http://schemas.microsoft.com/office/drawing/2014/main" id="{698A2A05-394A-DEC6-704A-583A5CAAE3A8}"/>
              </a:ext>
            </a:extLst>
          </p:cNvPr>
          <p:cNvSpPr txBox="1"/>
          <p:nvPr/>
        </p:nvSpPr>
        <p:spPr>
          <a:xfrm>
            <a:off x="5791285" y="5972708"/>
            <a:ext cx="413896" cy="307777"/>
          </a:xfrm>
          <a:prstGeom prst="rect">
            <a:avLst/>
          </a:prstGeom>
          <a:noFill/>
        </p:spPr>
        <p:txBody>
          <a:bodyPr wrap="none" rtlCol="0">
            <a:spAutoFit/>
          </a:bodyPr>
          <a:lstStyle/>
          <a:p>
            <a:r>
              <a:rPr lang="en-US" sz="1400" dirty="0"/>
              <a:t>w9</a:t>
            </a:r>
          </a:p>
        </p:txBody>
      </p:sp>
      <p:sp>
        <p:nvSpPr>
          <p:cNvPr id="14" name="TextBox 13">
            <a:extLst>
              <a:ext uri="{FF2B5EF4-FFF2-40B4-BE49-F238E27FC236}">
                <a16:creationId xmlns:a16="http://schemas.microsoft.com/office/drawing/2014/main" id="{670CCE3A-C8BF-536E-573B-413F63E7B2FF}"/>
              </a:ext>
            </a:extLst>
          </p:cNvPr>
          <p:cNvSpPr txBox="1"/>
          <p:nvPr/>
        </p:nvSpPr>
        <p:spPr>
          <a:xfrm>
            <a:off x="6509374" y="5981503"/>
            <a:ext cx="413896" cy="307777"/>
          </a:xfrm>
          <a:prstGeom prst="rect">
            <a:avLst/>
          </a:prstGeom>
          <a:noFill/>
        </p:spPr>
        <p:txBody>
          <a:bodyPr wrap="none" rtlCol="0">
            <a:spAutoFit/>
          </a:bodyPr>
          <a:lstStyle/>
          <a:p>
            <a:r>
              <a:rPr lang="en-US" sz="1400" dirty="0"/>
              <a:t>w3</a:t>
            </a:r>
          </a:p>
        </p:txBody>
      </p:sp>
      <p:sp>
        <p:nvSpPr>
          <p:cNvPr id="15" name="TextBox 14">
            <a:extLst>
              <a:ext uri="{FF2B5EF4-FFF2-40B4-BE49-F238E27FC236}">
                <a16:creationId xmlns:a16="http://schemas.microsoft.com/office/drawing/2014/main" id="{F2564351-C1CB-4FE0-91E0-27391E961AC9}"/>
              </a:ext>
            </a:extLst>
          </p:cNvPr>
          <p:cNvSpPr txBox="1"/>
          <p:nvPr/>
        </p:nvSpPr>
        <p:spPr>
          <a:xfrm>
            <a:off x="7100943" y="5971664"/>
            <a:ext cx="413896" cy="307777"/>
          </a:xfrm>
          <a:prstGeom prst="rect">
            <a:avLst/>
          </a:prstGeom>
          <a:noFill/>
        </p:spPr>
        <p:txBody>
          <a:bodyPr wrap="none" rtlCol="0">
            <a:spAutoFit/>
          </a:bodyPr>
          <a:lstStyle/>
          <a:p>
            <a:r>
              <a:rPr lang="en-US" sz="1400" dirty="0"/>
              <a:t>w7</a:t>
            </a:r>
          </a:p>
        </p:txBody>
      </p:sp>
      <p:sp>
        <p:nvSpPr>
          <p:cNvPr id="17" name="TextBox 16">
            <a:extLst>
              <a:ext uri="{FF2B5EF4-FFF2-40B4-BE49-F238E27FC236}">
                <a16:creationId xmlns:a16="http://schemas.microsoft.com/office/drawing/2014/main" id="{12B82EFC-CB25-1348-39FA-0C830C162D41}"/>
              </a:ext>
            </a:extLst>
          </p:cNvPr>
          <p:cNvSpPr txBox="1"/>
          <p:nvPr/>
        </p:nvSpPr>
        <p:spPr>
          <a:xfrm>
            <a:off x="7833646" y="5961670"/>
            <a:ext cx="383438" cy="307777"/>
          </a:xfrm>
          <a:prstGeom prst="rect">
            <a:avLst/>
          </a:prstGeom>
          <a:noFill/>
        </p:spPr>
        <p:txBody>
          <a:bodyPr wrap="none" rtlCol="0">
            <a:spAutoFit/>
          </a:bodyPr>
          <a:lstStyle/>
          <a:p>
            <a:r>
              <a:rPr lang="en-US" sz="1400" dirty="0"/>
              <a:t>x2</a:t>
            </a:r>
          </a:p>
        </p:txBody>
      </p:sp>
      <p:sp>
        <p:nvSpPr>
          <p:cNvPr id="18" name="TextBox 17">
            <a:extLst>
              <a:ext uri="{FF2B5EF4-FFF2-40B4-BE49-F238E27FC236}">
                <a16:creationId xmlns:a16="http://schemas.microsoft.com/office/drawing/2014/main" id="{81DF3035-700B-B9D6-08B9-4992DD609E45}"/>
              </a:ext>
            </a:extLst>
          </p:cNvPr>
          <p:cNvSpPr txBox="1"/>
          <p:nvPr/>
        </p:nvSpPr>
        <p:spPr>
          <a:xfrm>
            <a:off x="5389214" y="4863752"/>
            <a:ext cx="413896" cy="307777"/>
          </a:xfrm>
          <a:prstGeom prst="rect">
            <a:avLst/>
          </a:prstGeom>
          <a:noFill/>
        </p:spPr>
        <p:txBody>
          <a:bodyPr wrap="none" rtlCol="0">
            <a:spAutoFit/>
          </a:bodyPr>
          <a:lstStyle/>
          <a:p>
            <a:r>
              <a:rPr lang="en-US" sz="1400" dirty="0"/>
              <a:t>w3</a:t>
            </a:r>
          </a:p>
        </p:txBody>
      </p:sp>
      <p:sp>
        <p:nvSpPr>
          <p:cNvPr id="20" name="TextBox 19">
            <a:extLst>
              <a:ext uri="{FF2B5EF4-FFF2-40B4-BE49-F238E27FC236}">
                <a16:creationId xmlns:a16="http://schemas.microsoft.com/office/drawing/2014/main" id="{1C44A23B-294D-EE55-9CA7-004CF4CC8E6F}"/>
              </a:ext>
            </a:extLst>
          </p:cNvPr>
          <p:cNvSpPr txBox="1"/>
          <p:nvPr/>
        </p:nvSpPr>
        <p:spPr>
          <a:xfrm>
            <a:off x="6228397" y="4863751"/>
            <a:ext cx="383438" cy="307777"/>
          </a:xfrm>
          <a:prstGeom prst="rect">
            <a:avLst/>
          </a:prstGeom>
          <a:noFill/>
        </p:spPr>
        <p:txBody>
          <a:bodyPr wrap="none" rtlCol="0">
            <a:spAutoFit/>
          </a:bodyPr>
          <a:lstStyle/>
          <a:p>
            <a:r>
              <a:rPr lang="en-US" sz="1400" dirty="0"/>
              <a:t>h1</a:t>
            </a:r>
          </a:p>
        </p:txBody>
      </p:sp>
      <p:sp>
        <p:nvSpPr>
          <p:cNvPr id="21" name="TextBox 20">
            <a:extLst>
              <a:ext uri="{FF2B5EF4-FFF2-40B4-BE49-F238E27FC236}">
                <a16:creationId xmlns:a16="http://schemas.microsoft.com/office/drawing/2014/main" id="{980D54B7-54E1-E225-0466-1DA686D7EC14}"/>
              </a:ext>
            </a:extLst>
          </p:cNvPr>
          <p:cNvSpPr txBox="1"/>
          <p:nvPr/>
        </p:nvSpPr>
        <p:spPr>
          <a:xfrm>
            <a:off x="3886200" y="5217923"/>
            <a:ext cx="1992853" cy="369332"/>
          </a:xfrm>
          <a:prstGeom prst="rect">
            <a:avLst/>
          </a:prstGeom>
          <a:noFill/>
        </p:spPr>
        <p:txBody>
          <a:bodyPr wrap="none" rtlCol="0">
            <a:spAutoFit/>
          </a:bodyPr>
          <a:lstStyle/>
          <a:p>
            <a:r>
              <a:rPr lang="en-US" dirty="0"/>
              <a:t>Grad loss </a:t>
            </a:r>
            <a:r>
              <a:rPr lang="en-US" dirty="0" err="1"/>
              <a:t>wrt</a:t>
            </a:r>
            <a:r>
              <a:rPr lang="en-US" dirty="0"/>
              <a:t> out</a:t>
            </a:r>
          </a:p>
        </p:txBody>
      </p:sp>
      <p:sp>
        <p:nvSpPr>
          <p:cNvPr id="23" name="TextBox 22">
            <a:extLst>
              <a:ext uri="{FF2B5EF4-FFF2-40B4-BE49-F238E27FC236}">
                <a16:creationId xmlns:a16="http://schemas.microsoft.com/office/drawing/2014/main" id="{9F146C82-560F-9221-79EE-23C4F82FA7A3}"/>
              </a:ext>
            </a:extLst>
          </p:cNvPr>
          <p:cNvSpPr txBox="1"/>
          <p:nvPr/>
        </p:nvSpPr>
        <p:spPr>
          <a:xfrm>
            <a:off x="4708739" y="5551620"/>
            <a:ext cx="1774845" cy="369332"/>
          </a:xfrm>
          <a:prstGeom prst="rect">
            <a:avLst/>
          </a:prstGeom>
          <a:noFill/>
        </p:spPr>
        <p:txBody>
          <a:bodyPr wrap="none" rtlCol="0">
            <a:spAutoFit/>
          </a:bodyPr>
          <a:lstStyle/>
          <a:p>
            <a:r>
              <a:rPr lang="en-US" dirty="0"/>
              <a:t>Grad out </a:t>
            </a:r>
            <a:r>
              <a:rPr lang="en-US" dirty="0" err="1"/>
              <a:t>wrt</a:t>
            </a:r>
            <a:r>
              <a:rPr lang="en-US" dirty="0"/>
              <a:t> g1</a:t>
            </a:r>
          </a:p>
        </p:txBody>
      </p:sp>
      <p:sp>
        <p:nvSpPr>
          <p:cNvPr id="26" name="TextBox 25">
            <a:extLst>
              <a:ext uri="{FF2B5EF4-FFF2-40B4-BE49-F238E27FC236}">
                <a16:creationId xmlns:a16="http://schemas.microsoft.com/office/drawing/2014/main" id="{FB432A77-62FF-4203-34A6-CAE2BA2815C8}"/>
              </a:ext>
            </a:extLst>
          </p:cNvPr>
          <p:cNvSpPr txBox="1"/>
          <p:nvPr/>
        </p:nvSpPr>
        <p:spPr>
          <a:xfrm>
            <a:off x="6005998" y="5246619"/>
            <a:ext cx="1813317" cy="369332"/>
          </a:xfrm>
          <a:prstGeom prst="rect">
            <a:avLst/>
          </a:prstGeom>
          <a:noFill/>
        </p:spPr>
        <p:txBody>
          <a:bodyPr wrap="none" rtlCol="0">
            <a:spAutoFit/>
          </a:bodyPr>
          <a:lstStyle/>
          <a:p>
            <a:r>
              <a:rPr lang="en-US" dirty="0"/>
              <a:t>Grad g1 </a:t>
            </a:r>
            <a:r>
              <a:rPr lang="en-US" dirty="0" err="1"/>
              <a:t>wrt</a:t>
            </a:r>
            <a:r>
              <a:rPr lang="en-US" dirty="0"/>
              <a:t> w2</a:t>
            </a:r>
          </a:p>
        </p:txBody>
      </p:sp>
      <p:cxnSp>
        <p:nvCxnSpPr>
          <p:cNvPr id="29" name="Straight Arrow Connector 28">
            <a:extLst>
              <a:ext uri="{FF2B5EF4-FFF2-40B4-BE49-F238E27FC236}">
                <a16:creationId xmlns:a16="http://schemas.microsoft.com/office/drawing/2014/main" id="{291928D2-4196-8B95-8D35-EDE2F1BEC68B}"/>
              </a:ext>
            </a:extLst>
          </p:cNvPr>
          <p:cNvCxnSpPr/>
          <p:nvPr/>
        </p:nvCxnSpPr>
        <p:spPr>
          <a:xfrm flipV="1">
            <a:off x="4882626" y="5124680"/>
            <a:ext cx="0" cy="209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634E66F-183E-6D9E-A4E0-3CA87104966B}"/>
              </a:ext>
            </a:extLst>
          </p:cNvPr>
          <p:cNvCxnSpPr>
            <a:cxnSpLocks/>
          </p:cNvCxnSpPr>
          <p:nvPr/>
        </p:nvCxnSpPr>
        <p:spPr>
          <a:xfrm flipV="1">
            <a:off x="5803110" y="5217923"/>
            <a:ext cx="0" cy="438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97F3253-4E52-F22A-3870-92BD43CCDCD3}"/>
              </a:ext>
            </a:extLst>
          </p:cNvPr>
          <p:cNvCxnSpPr/>
          <p:nvPr/>
        </p:nvCxnSpPr>
        <p:spPr>
          <a:xfrm flipV="1">
            <a:off x="6420116" y="5158122"/>
            <a:ext cx="0" cy="209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661AF85C-6968-84B4-7924-3BED1E228AAC}"/>
                  </a:ext>
                </a:extLst>
              </p:cNvPr>
              <p:cNvSpPr txBox="1"/>
              <p:nvPr/>
            </p:nvSpPr>
            <p:spPr>
              <a:xfrm>
                <a:off x="8300539" y="3729791"/>
                <a:ext cx="28977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𝑜𝑢𝑡</m:t>
                      </m:r>
                      <m:r>
                        <a:rPr lang="en-US" b="0" i="1" dirty="0" smtClean="0">
                          <a:latin typeface="Cambria Math" panose="02040503050406030204" pitchFamily="18" charset="0"/>
                        </a:rPr>
                        <m:t> =  </m:t>
                      </m:r>
                      <m:r>
                        <a:rPr lang="en-US" b="0" i="1" dirty="0" smtClean="0">
                          <a:latin typeface="Cambria Math" panose="02040503050406030204" pitchFamily="18" charset="0"/>
                        </a:rPr>
                        <m:t>𝑤</m:t>
                      </m:r>
                      <m:r>
                        <a:rPr lang="en-US" b="0" i="1" dirty="0" smtClean="0">
                          <a:latin typeface="Cambria Math" panose="02040503050406030204" pitchFamily="18" charset="0"/>
                        </a:rPr>
                        <m:t>3∗</m:t>
                      </m:r>
                      <m:r>
                        <a:rPr lang="en-US" b="0" i="1" dirty="0" smtClean="0">
                          <a:latin typeface="Cambria Math" panose="02040503050406030204" pitchFamily="18" charset="0"/>
                        </a:rPr>
                        <m:t>𝑔</m:t>
                      </m:r>
                      <m:r>
                        <a:rPr lang="en-US" b="0" i="1" dirty="0" smtClean="0">
                          <a:latin typeface="Cambria Math" panose="02040503050406030204" pitchFamily="18" charset="0"/>
                        </a:rPr>
                        <m:t>1+</m:t>
                      </m:r>
                      <m:r>
                        <a:rPr lang="en-US" b="0" i="1" dirty="0" smtClean="0">
                          <a:latin typeface="Cambria Math" panose="02040503050406030204" pitchFamily="18" charset="0"/>
                        </a:rPr>
                        <m:t>𝑤</m:t>
                      </m:r>
                      <m:r>
                        <a:rPr lang="en-US" b="0" i="1" dirty="0" smtClean="0">
                          <a:latin typeface="Cambria Math" panose="02040503050406030204" pitchFamily="18" charset="0"/>
                        </a:rPr>
                        <m:t>0∗</m:t>
                      </m:r>
                      <m:r>
                        <a:rPr lang="en-US" b="0" i="1" dirty="0" smtClean="0">
                          <a:latin typeface="Cambria Math" panose="02040503050406030204" pitchFamily="18" charset="0"/>
                        </a:rPr>
                        <m:t>𝑔</m:t>
                      </m:r>
                      <m:r>
                        <a:rPr lang="en-US" b="0" i="1" dirty="0" smtClean="0">
                          <a:latin typeface="Cambria Math" panose="02040503050406030204" pitchFamily="18" charset="0"/>
                        </a:rPr>
                        <m:t>2</m:t>
                      </m:r>
                    </m:oMath>
                  </m:oMathPara>
                </a14:m>
                <a:endParaRPr lang="en-US" dirty="0"/>
              </a:p>
            </p:txBody>
          </p:sp>
        </mc:Choice>
        <mc:Fallback xmlns="">
          <p:sp>
            <p:nvSpPr>
              <p:cNvPr id="38" name="TextBox 37">
                <a:extLst>
                  <a:ext uri="{FF2B5EF4-FFF2-40B4-BE49-F238E27FC236}">
                    <a16:creationId xmlns:a16="http://schemas.microsoft.com/office/drawing/2014/main" id="{661AF85C-6968-84B4-7924-3BED1E228AAC}"/>
                  </a:ext>
                </a:extLst>
              </p:cNvPr>
              <p:cNvSpPr txBox="1">
                <a:spLocks noRot="1" noChangeAspect="1" noMove="1" noResize="1" noEditPoints="1" noAdjustHandles="1" noChangeArrowheads="1" noChangeShapeType="1" noTextEdit="1"/>
              </p:cNvSpPr>
              <p:nvPr/>
            </p:nvSpPr>
            <p:spPr>
              <a:xfrm>
                <a:off x="8300539" y="3729791"/>
                <a:ext cx="2897781" cy="369332"/>
              </a:xfrm>
              <a:prstGeom prst="rect">
                <a:avLst/>
              </a:prstGeom>
              <a:blipFill>
                <a:blip r:embed="rId2"/>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514ECE31-F99E-D2A3-FD31-466C86C56ECE}"/>
                  </a:ext>
                </a:extLst>
              </p:cNvPr>
              <p:cNvSpPr txBox="1"/>
              <p:nvPr/>
            </p:nvSpPr>
            <p:spPr>
              <a:xfrm>
                <a:off x="8312945" y="1907497"/>
                <a:ext cx="27142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h</m:t>
                      </m:r>
                      <m:r>
                        <a:rPr lang="en-US" b="0" i="1" dirty="0" smtClean="0">
                          <a:latin typeface="Cambria Math" panose="02040503050406030204" pitchFamily="18" charset="0"/>
                        </a:rPr>
                        <m:t>1=  </m:t>
                      </m:r>
                      <m:r>
                        <a:rPr lang="en-US" b="0" i="1" dirty="0" smtClean="0">
                          <a:latin typeface="Cambria Math" panose="02040503050406030204" pitchFamily="18" charset="0"/>
                        </a:rPr>
                        <m:t>𝑤</m:t>
                      </m:r>
                      <m:r>
                        <a:rPr lang="en-US" b="0" i="1" dirty="0" smtClean="0">
                          <a:latin typeface="Cambria Math" panose="02040503050406030204" pitchFamily="18" charset="0"/>
                        </a:rPr>
                        <m:t>1∗</m:t>
                      </m:r>
                      <m:r>
                        <a:rPr lang="en-US" b="0" i="1" dirty="0" smtClean="0">
                          <a:latin typeface="Cambria Math" panose="02040503050406030204" pitchFamily="18" charset="0"/>
                        </a:rPr>
                        <m:t>𝑥</m:t>
                      </m:r>
                      <m:r>
                        <a:rPr lang="en-US" b="0" i="1" dirty="0" smtClean="0">
                          <a:latin typeface="Cambria Math" panose="02040503050406030204" pitchFamily="18" charset="0"/>
                        </a:rPr>
                        <m:t>1+</m:t>
                      </m:r>
                      <m:r>
                        <a:rPr lang="en-US" b="0" i="1" dirty="0" smtClean="0">
                          <a:latin typeface="Cambria Math" panose="02040503050406030204" pitchFamily="18" charset="0"/>
                        </a:rPr>
                        <m:t>𝑤</m:t>
                      </m:r>
                      <m:r>
                        <a:rPr lang="en-US" b="0" i="1" dirty="0" smtClean="0">
                          <a:latin typeface="Cambria Math" panose="02040503050406030204" pitchFamily="18" charset="0"/>
                        </a:rPr>
                        <m:t>5∗</m:t>
                      </m:r>
                      <m:r>
                        <a:rPr lang="en-US" b="0" i="1" dirty="0" smtClean="0">
                          <a:latin typeface="Cambria Math" panose="02040503050406030204" pitchFamily="18" charset="0"/>
                        </a:rPr>
                        <m:t>𝑥</m:t>
                      </m:r>
                      <m:r>
                        <a:rPr lang="en-US" b="0" i="1" dirty="0" smtClean="0">
                          <a:latin typeface="Cambria Math" panose="02040503050406030204" pitchFamily="18" charset="0"/>
                        </a:rPr>
                        <m:t>2</m:t>
                      </m:r>
                    </m:oMath>
                  </m:oMathPara>
                </a14:m>
                <a:endParaRPr lang="en-US" dirty="0"/>
              </a:p>
            </p:txBody>
          </p:sp>
        </mc:Choice>
        <mc:Fallback xmlns="">
          <p:sp>
            <p:nvSpPr>
              <p:cNvPr id="39" name="TextBox 38">
                <a:extLst>
                  <a:ext uri="{FF2B5EF4-FFF2-40B4-BE49-F238E27FC236}">
                    <a16:creationId xmlns:a16="http://schemas.microsoft.com/office/drawing/2014/main" id="{514ECE31-F99E-D2A3-FD31-466C86C56ECE}"/>
                  </a:ext>
                </a:extLst>
              </p:cNvPr>
              <p:cNvSpPr txBox="1">
                <a:spLocks noRot="1" noChangeAspect="1" noMove="1" noResize="1" noEditPoints="1" noAdjustHandles="1" noChangeArrowheads="1" noChangeShapeType="1" noTextEdit="1"/>
              </p:cNvSpPr>
              <p:nvPr/>
            </p:nvSpPr>
            <p:spPr>
              <a:xfrm>
                <a:off x="8312945" y="1907497"/>
                <a:ext cx="2714205"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91236EDA-A51A-EC9D-5BBE-974E9C5B4976}"/>
                  </a:ext>
                </a:extLst>
              </p:cNvPr>
              <p:cNvSpPr txBox="1"/>
              <p:nvPr/>
            </p:nvSpPr>
            <p:spPr>
              <a:xfrm>
                <a:off x="8312944" y="2334017"/>
                <a:ext cx="27142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h</m:t>
                      </m:r>
                      <m:r>
                        <a:rPr lang="en-US" b="0" i="1" dirty="0" smtClean="0">
                          <a:latin typeface="Cambria Math" panose="02040503050406030204" pitchFamily="18" charset="0"/>
                        </a:rPr>
                        <m:t>2=  </m:t>
                      </m:r>
                      <m:r>
                        <a:rPr lang="en-US" b="0" i="1" dirty="0" smtClean="0">
                          <a:latin typeface="Cambria Math" panose="02040503050406030204" pitchFamily="18" charset="0"/>
                        </a:rPr>
                        <m:t>𝑤</m:t>
                      </m:r>
                      <m:r>
                        <a:rPr lang="en-US" b="0" i="1" dirty="0" smtClean="0">
                          <a:latin typeface="Cambria Math" panose="02040503050406030204" pitchFamily="18" charset="0"/>
                        </a:rPr>
                        <m:t>4∗</m:t>
                      </m:r>
                      <m:r>
                        <a:rPr lang="en-US" b="0" i="1" dirty="0" smtClean="0">
                          <a:latin typeface="Cambria Math" panose="02040503050406030204" pitchFamily="18" charset="0"/>
                        </a:rPr>
                        <m:t>𝑥</m:t>
                      </m:r>
                      <m:r>
                        <a:rPr lang="en-US" b="0" i="1" dirty="0" smtClean="0">
                          <a:latin typeface="Cambria Math" panose="02040503050406030204" pitchFamily="18" charset="0"/>
                        </a:rPr>
                        <m:t>1+</m:t>
                      </m:r>
                      <m:r>
                        <a:rPr lang="en-US" b="0" i="1" dirty="0" smtClean="0">
                          <a:latin typeface="Cambria Math" panose="02040503050406030204" pitchFamily="18" charset="0"/>
                        </a:rPr>
                        <m:t>𝑤</m:t>
                      </m:r>
                      <m:r>
                        <a:rPr lang="en-US" b="0" i="1" dirty="0" smtClean="0">
                          <a:latin typeface="Cambria Math" panose="02040503050406030204" pitchFamily="18" charset="0"/>
                        </a:rPr>
                        <m:t>8∗</m:t>
                      </m:r>
                      <m:r>
                        <a:rPr lang="en-US" b="0" i="1" dirty="0" smtClean="0">
                          <a:latin typeface="Cambria Math" panose="02040503050406030204" pitchFamily="18" charset="0"/>
                        </a:rPr>
                        <m:t>𝑥</m:t>
                      </m:r>
                      <m:r>
                        <a:rPr lang="en-US" b="0" i="1" dirty="0" smtClean="0">
                          <a:latin typeface="Cambria Math" panose="02040503050406030204" pitchFamily="18" charset="0"/>
                        </a:rPr>
                        <m:t>2</m:t>
                      </m:r>
                    </m:oMath>
                  </m:oMathPara>
                </a14:m>
                <a:endParaRPr lang="en-US" dirty="0"/>
              </a:p>
            </p:txBody>
          </p:sp>
        </mc:Choice>
        <mc:Fallback xmlns="">
          <p:sp>
            <p:nvSpPr>
              <p:cNvPr id="53" name="TextBox 52">
                <a:extLst>
                  <a:ext uri="{FF2B5EF4-FFF2-40B4-BE49-F238E27FC236}">
                    <a16:creationId xmlns:a16="http://schemas.microsoft.com/office/drawing/2014/main" id="{91236EDA-A51A-EC9D-5BBE-974E9C5B4976}"/>
                  </a:ext>
                </a:extLst>
              </p:cNvPr>
              <p:cNvSpPr txBox="1">
                <a:spLocks noRot="1" noChangeAspect="1" noMove="1" noResize="1" noEditPoints="1" noAdjustHandles="1" noChangeArrowheads="1" noChangeShapeType="1" noTextEdit="1"/>
              </p:cNvSpPr>
              <p:nvPr/>
            </p:nvSpPr>
            <p:spPr>
              <a:xfrm>
                <a:off x="8312944" y="2334017"/>
                <a:ext cx="2714205"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0D215432-BF8C-AAF1-FAA9-37FFAEA3BF2D}"/>
                  </a:ext>
                </a:extLst>
              </p:cNvPr>
              <p:cNvSpPr txBox="1"/>
              <p:nvPr/>
            </p:nvSpPr>
            <p:spPr>
              <a:xfrm>
                <a:off x="8312944" y="2758878"/>
                <a:ext cx="270939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i="1" dirty="0" smtClean="0">
                          <a:latin typeface="Cambria Math" panose="02040503050406030204" pitchFamily="18" charset="0"/>
                        </a:rPr>
                        <m:t>g</m:t>
                      </m:r>
                      <m:r>
                        <a:rPr lang="en-US" b="0" i="1" dirty="0" smtClean="0">
                          <a:latin typeface="Cambria Math" panose="02040503050406030204" pitchFamily="18" charset="0"/>
                        </a:rPr>
                        <m:t>1</m:t>
                      </m:r>
                      <m:r>
                        <a:rPr lang="en-US" i="1" dirty="0" smtClean="0">
                          <a:latin typeface="Cambria Math" panose="02040503050406030204" pitchFamily="18" charset="0"/>
                        </a:rPr>
                        <m:t>= </m:t>
                      </m:r>
                      <m:r>
                        <a:rPr lang="en-US" b="0" i="1" dirty="0" smtClean="0">
                          <a:latin typeface="Cambria Math" panose="02040503050406030204" pitchFamily="18" charset="0"/>
                        </a:rPr>
                        <m:t> </m:t>
                      </m:r>
                      <m:r>
                        <a:rPr lang="en-US" b="0" i="1" dirty="0" smtClean="0">
                          <a:latin typeface="Cambria Math" panose="02040503050406030204" pitchFamily="18" charset="0"/>
                        </a:rPr>
                        <m:t>𝑤</m:t>
                      </m:r>
                      <m:r>
                        <a:rPr lang="en-US" b="0" i="1" dirty="0" smtClean="0">
                          <a:latin typeface="Cambria Math" panose="02040503050406030204" pitchFamily="18" charset="0"/>
                        </a:rPr>
                        <m:t>2∗</m:t>
                      </m:r>
                      <m:r>
                        <a:rPr lang="en-US" b="0" i="1" dirty="0" smtClean="0">
                          <a:latin typeface="Cambria Math" panose="02040503050406030204" pitchFamily="18" charset="0"/>
                        </a:rPr>
                        <m:t>h</m:t>
                      </m:r>
                      <m:r>
                        <a:rPr lang="en-US" b="0" i="1" dirty="0" smtClean="0">
                          <a:latin typeface="Cambria Math" panose="02040503050406030204" pitchFamily="18" charset="0"/>
                        </a:rPr>
                        <m:t>1+</m:t>
                      </m:r>
                      <m:r>
                        <a:rPr lang="en-US" b="0" i="1" dirty="0" smtClean="0">
                          <a:latin typeface="Cambria Math" panose="02040503050406030204" pitchFamily="18" charset="0"/>
                        </a:rPr>
                        <m:t>𝑤</m:t>
                      </m:r>
                      <m:r>
                        <a:rPr lang="en-US" b="0" i="1" dirty="0" smtClean="0">
                          <a:latin typeface="Cambria Math" panose="02040503050406030204" pitchFamily="18" charset="0"/>
                        </a:rPr>
                        <m:t>7∗</m:t>
                      </m:r>
                      <m:r>
                        <a:rPr lang="en-US" b="0" i="1" dirty="0" smtClean="0">
                          <a:latin typeface="Cambria Math" panose="02040503050406030204" pitchFamily="18" charset="0"/>
                        </a:rPr>
                        <m:t>h</m:t>
                      </m:r>
                      <m:r>
                        <a:rPr lang="en-US" b="0" i="1" dirty="0" smtClean="0">
                          <a:latin typeface="Cambria Math" panose="02040503050406030204" pitchFamily="18" charset="0"/>
                        </a:rPr>
                        <m:t>2</m:t>
                      </m:r>
                    </m:oMath>
                  </m:oMathPara>
                </a14:m>
                <a:endParaRPr lang="en-US" dirty="0"/>
              </a:p>
            </p:txBody>
          </p:sp>
        </mc:Choice>
        <mc:Fallback xmlns="">
          <p:sp>
            <p:nvSpPr>
              <p:cNvPr id="54" name="TextBox 53">
                <a:extLst>
                  <a:ext uri="{FF2B5EF4-FFF2-40B4-BE49-F238E27FC236}">
                    <a16:creationId xmlns:a16="http://schemas.microsoft.com/office/drawing/2014/main" id="{0D215432-BF8C-AAF1-FAA9-37FFAEA3BF2D}"/>
                  </a:ext>
                </a:extLst>
              </p:cNvPr>
              <p:cNvSpPr txBox="1">
                <a:spLocks noRot="1" noChangeAspect="1" noMove="1" noResize="1" noEditPoints="1" noAdjustHandles="1" noChangeArrowheads="1" noChangeShapeType="1" noTextEdit="1"/>
              </p:cNvSpPr>
              <p:nvPr/>
            </p:nvSpPr>
            <p:spPr>
              <a:xfrm>
                <a:off x="8312944" y="2758878"/>
                <a:ext cx="2709396" cy="369332"/>
              </a:xfrm>
              <a:prstGeom prst="rect">
                <a:avLst/>
              </a:prstGeom>
              <a:blipFill>
                <a:blip r:embed="rId5"/>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B78BD855-C0DC-488C-6470-7AC0F098141A}"/>
                  </a:ext>
                </a:extLst>
              </p:cNvPr>
              <p:cNvSpPr txBox="1"/>
              <p:nvPr/>
            </p:nvSpPr>
            <p:spPr>
              <a:xfrm>
                <a:off x="8312944" y="3197624"/>
                <a:ext cx="270939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i="1" dirty="0" smtClean="0">
                          <a:latin typeface="Cambria Math" panose="02040503050406030204" pitchFamily="18" charset="0"/>
                        </a:rPr>
                        <m:t>g</m:t>
                      </m:r>
                      <m:r>
                        <a:rPr lang="en-US" b="0" i="1" dirty="0" smtClean="0">
                          <a:latin typeface="Cambria Math" panose="02040503050406030204" pitchFamily="18" charset="0"/>
                        </a:rPr>
                        <m:t>2</m:t>
                      </m:r>
                      <m:r>
                        <a:rPr lang="en-US" i="1" dirty="0" smtClean="0">
                          <a:latin typeface="Cambria Math" panose="02040503050406030204" pitchFamily="18" charset="0"/>
                        </a:rPr>
                        <m:t>= </m:t>
                      </m:r>
                      <m:r>
                        <a:rPr lang="en-US" b="0" i="1" dirty="0" smtClean="0">
                          <a:latin typeface="Cambria Math" panose="02040503050406030204" pitchFamily="18" charset="0"/>
                        </a:rPr>
                        <m:t> </m:t>
                      </m:r>
                      <m:r>
                        <a:rPr lang="en-US" b="0" i="1" dirty="0" smtClean="0">
                          <a:latin typeface="Cambria Math" panose="02040503050406030204" pitchFamily="18" charset="0"/>
                        </a:rPr>
                        <m:t>𝑤</m:t>
                      </m:r>
                      <m:r>
                        <a:rPr lang="en-US" b="0" i="1" dirty="0" smtClean="0">
                          <a:latin typeface="Cambria Math" panose="02040503050406030204" pitchFamily="18" charset="0"/>
                        </a:rPr>
                        <m:t>6∗</m:t>
                      </m:r>
                      <m:r>
                        <a:rPr lang="en-US" b="0" i="1" dirty="0" smtClean="0">
                          <a:latin typeface="Cambria Math" panose="02040503050406030204" pitchFamily="18" charset="0"/>
                        </a:rPr>
                        <m:t>h</m:t>
                      </m:r>
                      <m:r>
                        <a:rPr lang="en-US" b="0" i="1" dirty="0" smtClean="0">
                          <a:latin typeface="Cambria Math" panose="02040503050406030204" pitchFamily="18" charset="0"/>
                        </a:rPr>
                        <m:t>1+</m:t>
                      </m:r>
                      <m:r>
                        <a:rPr lang="en-US" b="0" i="1" dirty="0" smtClean="0">
                          <a:latin typeface="Cambria Math" panose="02040503050406030204" pitchFamily="18" charset="0"/>
                        </a:rPr>
                        <m:t>𝑤</m:t>
                      </m:r>
                      <m:r>
                        <a:rPr lang="en-US" b="0" i="1" dirty="0" smtClean="0">
                          <a:latin typeface="Cambria Math" panose="02040503050406030204" pitchFamily="18" charset="0"/>
                        </a:rPr>
                        <m:t>9∗</m:t>
                      </m:r>
                      <m:r>
                        <a:rPr lang="en-US" b="0" i="1" dirty="0" smtClean="0">
                          <a:latin typeface="Cambria Math" panose="02040503050406030204" pitchFamily="18" charset="0"/>
                        </a:rPr>
                        <m:t>h</m:t>
                      </m:r>
                      <m:r>
                        <a:rPr lang="en-US" b="0" i="1" dirty="0" smtClean="0">
                          <a:latin typeface="Cambria Math" panose="02040503050406030204" pitchFamily="18" charset="0"/>
                        </a:rPr>
                        <m:t>2</m:t>
                      </m:r>
                    </m:oMath>
                  </m:oMathPara>
                </a14:m>
                <a:endParaRPr lang="en-US" dirty="0"/>
              </a:p>
            </p:txBody>
          </p:sp>
        </mc:Choice>
        <mc:Fallback xmlns="">
          <p:sp>
            <p:nvSpPr>
              <p:cNvPr id="55" name="TextBox 54">
                <a:extLst>
                  <a:ext uri="{FF2B5EF4-FFF2-40B4-BE49-F238E27FC236}">
                    <a16:creationId xmlns:a16="http://schemas.microsoft.com/office/drawing/2014/main" id="{B78BD855-C0DC-488C-6470-7AC0F098141A}"/>
                  </a:ext>
                </a:extLst>
              </p:cNvPr>
              <p:cNvSpPr txBox="1">
                <a:spLocks noRot="1" noChangeAspect="1" noMove="1" noResize="1" noEditPoints="1" noAdjustHandles="1" noChangeArrowheads="1" noChangeShapeType="1" noTextEdit="1"/>
              </p:cNvSpPr>
              <p:nvPr/>
            </p:nvSpPr>
            <p:spPr>
              <a:xfrm>
                <a:off x="8312944" y="3197624"/>
                <a:ext cx="2709396" cy="369332"/>
              </a:xfrm>
              <a:prstGeom prst="rect">
                <a:avLst/>
              </a:prstGeom>
              <a:blipFill>
                <a:blip r:embed="rId6"/>
                <a:stretch>
                  <a:fillRect b="-8333"/>
                </a:stretch>
              </a:blipFill>
            </p:spPr>
            <p:txBody>
              <a:bodyPr/>
              <a:lstStyle/>
              <a:p>
                <a:r>
                  <a:rPr lang="en-US">
                    <a:noFill/>
                  </a:rPr>
                  <a:t> </a:t>
                </a:r>
              </a:p>
            </p:txBody>
          </p:sp>
        </mc:Fallback>
      </mc:AlternateContent>
    </p:spTree>
    <p:extLst>
      <p:ext uri="{BB962C8B-B14F-4D97-AF65-F5344CB8AC3E}">
        <p14:creationId xmlns:p14="http://schemas.microsoft.com/office/powerpoint/2010/main" val="227447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4" grpId="0"/>
      <p:bldP spid="15" grpId="0"/>
      <p:bldP spid="17" grpId="0"/>
      <p:bldP spid="1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03409-6A04-4167-A96D-0FFA5EB14953}"/>
              </a:ext>
            </a:extLst>
          </p:cNvPr>
          <p:cNvSpPr>
            <a:spLocks noGrp="1"/>
          </p:cNvSpPr>
          <p:nvPr>
            <p:ph type="title"/>
          </p:nvPr>
        </p:nvSpPr>
        <p:spPr/>
        <p:txBody>
          <a:bodyPr/>
          <a:lstStyle/>
          <a:p>
            <a:r>
              <a:rPr lang="en-US" dirty="0"/>
              <a:t>Q1-Q3</a:t>
            </a:r>
          </a:p>
        </p:txBody>
      </p:sp>
      <p:sp>
        <p:nvSpPr>
          <p:cNvPr id="3" name="Content Placeholder 2">
            <a:extLst>
              <a:ext uri="{FF2B5EF4-FFF2-40B4-BE49-F238E27FC236}">
                <a16:creationId xmlns:a16="http://schemas.microsoft.com/office/drawing/2014/main" id="{FA17BE9C-6F38-75A3-D252-C28258441807}"/>
              </a:ext>
            </a:extLst>
          </p:cNvPr>
          <p:cNvSpPr>
            <a:spLocks noGrp="1"/>
          </p:cNvSpPr>
          <p:nvPr>
            <p:ph idx="1"/>
          </p:nvPr>
        </p:nvSpPr>
        <p:spPr/>
        <p:txBody>
          <a:bodyPr/>
          <a:lstStyle/>
          <a:p>
            <a:pPr marL="0" indent="0" algn="ctr">
              <a:buNone/>
            </a:pPr>
            <a:r>
              <a:rPr lang="en-US" dirty="0">
                <a:solidFill>
                  <a:srgbClr val="062C33"/>
                </a:solidFill>
                <a:latin typeface="Ubuntu" panose="020B0504030602030204" pitchFamily="34" charset="0"/>
                <a:hlinkClick r:id="rId3"/>
              </a:rPr>
              <a:t>https://tinyurl.com/441-fa24-L15</a:t>
            </a:r>
            <a:r>
              <a:rPr lang="en-US" dirty="0">
                <a:solidFill>
                  <a:srgbClr val="062C33"/>
                </a:solidFill>
                <a:latin typeface="Ubuntu" panose="020B0504030602030204" pitchFamily="34" charset="0"/>
              </a:rPr>
              <a:t> </a:t>
            </a:r>
            <a:endParaRPr lang="en-US" dirty="0"/>
          </a:p>
        </p:txBody>
      </p:sp>
      <p:pic>
        <p:nvPicPr>
          <p:cNvPr id="5" name="Picture 4" descr="A qr code with black squares&#10;&#10;Description automatically generated">
            <a:extLst>
              <a:ext uri="{FF2B5EF4-FFF2-40B4-BE49-F238E27FC236}">
                <a16:creationId xmlns:a16="http://schemas.microsoft.com/office/drawing/2014/main" id="{1EE6CC4B-4CFF-CA29-7EB2-3759D1B030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2590800"/>
            <a:ext cx="3048000" cy="3048000"/>
          </a:xfrm>
          <a:prstGeom prst="rect">
            <a:avLst/>
          </a:prstGeom>
        </p:spPr>
      </p:pic>
    </p:spTree>
    <p:extLst>
      <p:ext uri="{BB962C8B-B14F-4D97-AF65-F5344CB8AC3E}">
        <p14:creationId xmlns:p14="http://schemas.microsoft.com/office/powerpoint/2010/main" val="99756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22B0-6F2A-77DC-6E15-EE5EE959ADC9}"/>
              </a:ext>
            </a:extLst>
          </p:cNvPr>
          <p:cNvSpPr>
            <a:spLocks noGrp="1"/>
          </p:cNvSpPr>
          <p:nvPr>
            <p:ph type="title"/>
          </p:nvPr>
        </p:nvSpPr>
        <p:spPr/>
        <p:txBody>
          <a:bodyPr/>
          <a:lstStyle/>
          <a:p>
            <a:r>
              <a:rPr lang="en-US" dirty="0"/>
              <a:t>MLP Optimization by SGD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DACE1B-A69D-26B6-F330-EEEB3783D4B7}"/>
                  </a:ext>
                </a:extLst>
              </p:cNvPr>
              <p:cNvSpPr>
                <a:spLocks noGrp="1"/>
              </p:cNvSpPr>
              <p:nvPr>
                <p:ph idx="1"/>
              </p:nvPr>
            </p:nvSpPr>
            <p:spPr>
              <a:xfrm>
                <a:off x="609600" y="990600"/>
                <a:ext cx="10972800" cy="5638800"/>
              </a:xfrm>
            </p:spPr>
            <p:txBody>
              <a:bodyPr>
                <a:normAutofit/>
              </a:bodyPr>
              <a:lstStyle/>
              <a:p>
                <a:pPr marL="0" indent="0">
                  <a:buNone/>
                </a:pPr>
                <a:r>
                  <a:rPr lang="en-US" dirty="0"/>
                  <a:t>For each epoch </a:t>
                </a:r>
                <a14:m>
                  <m:oMath xmlns:m="http://schemas.openxmlformats.org/officeDocument/2006/math">
                    <m:r>
                      <a:rPr lang="en-US" i="1" dirty="0" smtClean="0">
                        <a:latin typeface="Cambria Math" panose="02040503050406030204" pitchFamily="18" charset="0"/>
                      </a:rPr>
                      <m:t>𝑡</m:t>
                    </m:r>
                  </m:oMath>
                </a14:m>
                <a:r>
                  <a:rPr lang="en-US" dirty="0"/>
                  <a:t>:</a:t>
                </a:r>
              </a:p>
              <a:p>
                <a:pPr marL="0" indent="0">
                  <a:buNone/>
                </a:pPr>
                <a:r>
                  <a:rPr lang="en-US" dirty="0"/>
                  <a:t>	Split data into batches	</a:t>
                </a:r>
              </a:p>
              <a:p>
                <a:pPr marL="0" indent="0">
                  <a:buNone/>
                </a:pPr>
                <a:r>
                  <a:rPr lang="en-US" dirty="0"/>
                  <a:t>	</a:t>
                </a:r>
                <a14:m>
                  <m:oMath xmlns:m="http://schemas.openxmlformats.org/officeDocument/2006/math">
                    <m:r>
                      <a:rPr lang="en-US" i="1">
                        <a:latin typeface="Cambria Math" panose="02040503050406030204" pitchFamily="18" charset="0"/>
                      </a:rPr>
                      <m:t>𝜂</m:t>
                    </m:r>
                    <m:r>
                      <a:rPr lang="en-US" b="0" i="1" smtClean="0">
                        <a:latin typeface="Cambria Math" panose="02040503050406030204" pitchFamily="18" charset="0"/>
                      </a:rPr>
                      <m:t>=0.001</m:t>
                    </m:r>
                  </m:oMath>
                </a14:m>
                <a:r>
                  <a:rPr lang="en-US" dirty="0"/>
                  <a:t>   (or some schedule)</a:t>
                </a:r>
              </a:p>
              <a:p>
                <a:pPr marL="0" indent="0">
                  <a:buNone/>
                </a:pPr>
                <a:r>
                  <a:rPr lang="en-US" dirty="0"/>
                  <a:t>	For each batch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𝑏</m:t>
                        </m:r>
                      </m:sub>
                    </m:sSub>
                  </m:oMath>
                </a14:m>
                <a:r>
                  <a:rPr lang="en-US" dirty="0"/>
                  <a:t>:</a:t>
                </a:r>
              </a:p>
              <a:p>
                <a:pPr marL="0" indent="0">
                  <a:buNone/>
                </a:pPr>
                <a:r>
                  <a:rPr lang="en-US" dirty="0"/>
                  <a:t>		1. Compute output</a:t>
                </a:r>
              </a:p>
              <a:p>
                <a:pPr marL="0" indent="0">
                  <a:buNone/>
                </a:pPr>
                <a:r>
                  <a:rPr lang="en-US" dirty="0"/>
                  <a:t>		2. Evaluate loss</a:t>
                </a:r>
              </a:p>
              <a:p>
                <a:pPr marL="0" indent="0">
                  <a:buNone/>
                </a:pPr>
                <a:r>
                  <a:rPr lang="en-US" dirty="0"/>
                  <a:t>		3. Compute gradients with backpropagation</a:t>
                </a:r>
              </a:p>
              <a:p>
                <a:pPr marL="0" indent="0">
                  <a:buNone/>
                </a:pPr>
                <a:r>
                  <a:rPr lang="en-US" dirty="0"/>
                  <a:t>		4. Update the weights</a:t>
                </a:r>
              </a:p>
              <a:p>
                <a:pPr marL="0" indent="0">
                  <a:buNone/>
                </a:pPr>
                <a:r>
                  <a:rPr lang="en-US" dirty="0"/>
                  <a:t>		</a:t>
                </a:r>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35DACE1B-A69D-26B6-F330-EEEB3783D4B7}"/>
                  </a:ext>
                </a:extLst>
              </p:cNvPr>
              <p:cNvSpPr>
                <a:spLocks noGrp="1" noRot="1" noChangeAspect="1" noMove="1" noResize="1" noEditPoints="1" noAdjustHandles="1" noChangeArrowheads="1" noChangeShapeType="1" noTextEdit="1"/>
              </p:cNvSpPr>
              <p:nvPr>
                <p:ph idx="1"/>
              </p:nvPr>
            </p:nvSpPr>
            <p:spPr>
              <a:xfrm>
                <a:off x="609600" y="990600"/>
                <a:ext cx="10972800" cy="5638800"/>
              </a:xfrm>
              <a:blipFill>
                <a:blip r:embed="rId2"/>
                <a:stretch>
                  <a:fillRect l="-1389" t="-1297"/>
                </a:stretch>
              </a:blipFill>
            </p:spPr>
            <p:txBody>
              <a:bodyPr/>
              <a:lstStyle/>
              <a:p>
                <a:r>
                  <a:rPr lang="en-US">
                    <a:noFill/>
                  </a:rPr>
                  <a:t> </a:t>
                </a:r>
              </a:p>
            </p:txBody>
          </p:sp>
        </mc:Fallback>
      </mc:AlternateContent>
    </p:spTree>
    <p:extLst>
      <p:ext uri="{BB962C8B-B14F-4D97-AF65-F5344CB8AC3E}">
        <p14:creationId xmlns:p14="http://schemas.microsoft.com/office/powerpoint/2010/main" val="2750119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B2BA2-309C-77D0-4DDC-AE4742D6A871}"/>
              </a:ext>
            </a:extLst>
          </p:cNvPr>
          <p:cNvSpPr>
            <a:spLocks noGrp="1"/>
          </p:cNvSpPr>
          <p:nvPr>
            <p:ph type="title"/>
          </p:nvPr>
        </p:nvSpPr>
        <p:spPr/>
        <p:txBody>
          <a:bodyPr>
            <a:normAutofit/>
          </a:bodyPr>
          <a:lstStyle/>
          <a:p>
            <a:r>
              <a:rPr lang="en-US" sz="3200" dirty="0"/>
              <a:t>What is the benefit and cost of going from a perceptron to MLP?</a:t>
            </a:r>
          </a:p>
        </p:txBody>
      </p:sp>
      <p:sp>
        <p:nvSpPr>
          <p:cNvPr id="3" name="Content Placeholder 2">
            <a:extLst>
              <a:ext uri="{FF2B5EF4-FFF2-40B4-BE49-F238E27FC236}">
                <a16:creationId xmlns:a16="http://schemas.microsoft.com/office/drawing/2014/main" id="{CE575122-8576-BE26-DBB6-6E4A00AEA220}"/>
              </a:ext>
            </a:extLst>
          </p:cNvPr>
          <p:cNvSpPr>
            <a:spLocks noGrp="1"/>
          </p:cNvSpPr>
          <p:nvPr>
            <p:ph idx="1"/>
          </p:nvPr>
        </p:nvSpPr>
        <p:spPr/>
        <p:txBody>
          <a:bodyPr>
            <a:normAutofit fontScale="92500" lnSpcReduction="10000"/>
          </a:bodyPr>
          <a:lstStyle/>
          <a:p>
            <a:pPr marL="0" indent="0">
              <a:buNone/>
            </a:pPr>
            <a:r>
              <a:rPr lang="en-US" dirty="0"/>
              <a:t>Benefit</a:t>
            </a:r>
          </a:p>
          <a:p>
            <a:pPr marL="971550" lvl="1" indent="-514350">
              <a:buFont typeface="+mj-lt"/>
              <a:buAutoNum type="arabicPeriod"/>
            </a:pPr>
            <a:r>
              <a:rPr lang="en-US" dirty="0"/>
              <a:t>Much greater expressivity, can model non-linear functions</a:t>
            </a:r>
          </a:p>
          <a:p>
            <a:pPr marL="571500" indent="-514350"/>
            <a:endParaRPr lang="en-US" dirty="0"/>
          </a:p>
          <a:p>
            <a:pPr marL="57150" indent="0">
              <a:buNone/>
            </a:pPr>
            <a:r>
              <a:rPr lang="en-US" dirty="0"/>
              <a:t>Cost</a:t>
            </a:r>
          </a:p>
          <a:p>
            <a:pPr marL="971550" lvl="1" indent="-514350">
              <a:buFont typeface="+mj-lt"/>
              <a:buAutoNum type="arabicPeriod"/>
            </a:pPr>
            <a:r>
              <a:rPr lang="en-US" dirty="0"/>
              <a:t>Optimization is no longer convex, globally optimum solution no longer guaranteed (or even likely)</a:t>
            </a:r>
          </a:p>
          <a:p>
            <a:pPr marL="971550" lvl="1" indent="-514350">
              <a:buFont typeface="+mj-lt"/>
              <a:buAutoNum type="arabicPeriod"/>
            </a:pPr>
            <a:r>
              <a:rPr lang="en-US" dirty="0"/>
              <a:t>Larger model = more training and inference time</a:t>
            </a:r>
          </a:p>
          <a:p>
            <a:pPr marL="971550" lvl="1" indent="-514350">
              <a:buFont typeface="+mj-lt"/>
              <a:buAutoNum type="arabicPeriod"/>
            </a:pPr>
            <a:r>
              <a:rPr lang="en-US" dirty="0"/>
              <a:t>Larger model = more data required to obtain a good fit</a:t>
            </a:r>
          </a:p>
          <a:p>
            <a:pPr marL="457200" lvl="1" indent="0">
              <a:buNone/>
            </a:pPr>
            <a:endParaRPr lang="en-US" dirty="0"/>
          </a:p>
          <a:p>
            <a:pPr marL="0" lvl="1" indent="0">
              <a:buNone/>
            </a:pPr>
            <a:r>
              <a:rPr lang="en-US" dirty="0"/>
              <a:t>In summary: MLP has lower bias and higher variance, and additional error due to optimization challenges</a:t>
            </a:r>
          </a:p>
        </p:txBody>
      </p:sp>
    </p:spTree>
    <p:extLst>
      <p:ext uri="{BB962C8B-B14F-4D97-AF65-F5344CB8AC3E}">
        <p14:creationId xmlns:p14="http://schemas.microsoft.com/office/powerpoint/2010/main" val="62624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815BE-B2F1-6B4F-6BE4-8AD252EFC7D3}"/>
              </a:ext>
            </a:extLst>
          </p:cNvPr>
          <p:cNvSpPr>
            <a:spLocks noGrp="1"/>
          </p:cNvSpPr>
          <p:nvPr>
            <p:ph type="title"/>
          </p:nvPr>
        </p:nvSpPr>
        <p:spPr/>
        <p:txBody>
          <a:bodyPr/>
          <a:lstStyle/>
          <a:p>
            <a:r>
              <a:rPr lang="en-US" dirty="0"/>
              <a:t>Demo: Part 2</a:t>
            </a:r>
          </a:p>
        </p:txBody>
      </p:sp>
      <p:sp>
        <p:nvSpPr>
          <p:cNvPr id="3" name="Content Placeholder 2">
            <a:extLst>
              <a:ext uri="{FF2B5EF4-FFF2-40B4-BE49-F238E27FC236}">
                <a16:creationId xmlns:a16="http://schemas.microsoft.com/office/drawing/2014/main" id="{FC8A8F3A-FECF-DB46-BDBF-817A83A64CDC}"/>
              </a:ext>
            </a:extLst>
          </p:cNvPr>
          <p:cNvSpPr>
            <a:spLocks noGrp="1"/>
          </p:cNvSpPr>
          <p:nvPr>
            <p:ph idx="1"/>
          </p:nvPr>
        </p:nvSpPr>
        <p:spPr/>
        <p:txBody>
          <a:bodyPr/>
          <a:lstStyle/>
          <a:p>
            <a:pPr marL="0" indent="0">
              <a:buNone/>
            </a:pPr>
            <a:r>
              <a:rPr lang="en-US" dirty="0">
                <a:hlinkClick r:id="rId2"/>
              </a:rPr>
              <a:t>https://colab.research.google.com/drive/1nKNJyolqgzW53Rz59M2BZtyQM8bbrExb?usp=sharing</a:t>
            </a:r>
            <a:r>
              <a:rPr lang="en-US" dirty="0"/>
              <a:t> </a:t>
            </a:r>
          </a:p>
        </p:txBody>
      </p:sp>
    </p:spTree>
    <p:extLst>
      <p:ext uri="{BB962C8B-B14F-4D97-AF65-F5344CB8AC3E}">
        <p14:creationId xmlns:p14="http://schemas.microsoft.com/office/powerpoint/2010/main" val="3521046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Multi-Layer Network Demo</a:t>
            </a:r>
          </a:p>
        </p:txBody>
      </p:sp>
      <p:pic>
        <p:nvPicPr>
          <p:cNvPr id="6" name="Picture 5" descr="Screen Shot 2016-04-13 at 12.56.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97856"/>
            <a:ext cx="9144000" cy="4593345"/>
          </a:xfrm>
          <a:prstGeom prst="rect">
            <a:avLst/>
          </a:prstGeom>
        </p:spPr>
      </p:pic>
      <p:sp>
        <p:nvSpPr>
          <p:cNvPr id="7" name="Rectangle 6"/>
          <p:cNvSpPr/>
          <p:nvPr/>
        </p:nvSpPr>
        <p:spPr>
          <a:xfrm>
            <a:off x="2971800" y="6015336"/>
            <a:ext cx="6096000" cy="369332"/>
          </a:xfrm>
          <a:prstGeom prst="rect">
            <a:avLst/>
          </a:prstGeom>
        </p:spPr>
        <p:txBody>
          <a:bodyPr wrap="square">
            <a:spAutoFit/>
          </a:bodyPr>
          <a:lstStyle/>
          <a:p>
            <a:pPr algn="ctr"/>
            <a:r>
              <a:rPr lang="en-US" b="0" dirty="0">
                <a:hlinkClick r:id="rId3"/>
              </a:rPr>
              <a:t>http://playground.tensorflow.org/</a:t>
            </a:r>
            <a:endParaRPr lang="en-US" b="0" dirty="0"/>
          </a:p>
        </p:txBody>
      </p:sp>
      <p:sp>
        <p:nvSpPr>
          <p:cNvPr id="8" name="TextBox 7"/>
          <p:cNvSpPr txBox="1"/>
          <p:nvPr/>
        </p:nvSpPr>
        <p:spPr>
          <a:xfrm>
            <a:off x="9524738" y="6596390"/>
            <a:ext cx="1143262" cy="261610"/>
          </a:xfrm>
          <a:prstGeom prst="rect">
            <a:avLst/>
          </a:prstGeom>
          <a:noFill/>
        </p:spPr>
        <p:txBody>
          <a:bodyPr wrap="none" rtlCol="0">
            <a:spAutoFit/>
          </a:bodyPr>
          <a:lstStyle/>
          <a:p>
            <a:r>
              <a:rPr lang="en-US" sz="1100" dirty="0">
                <a:solidFill>
                  <a:schemeClr val="bg1">
                    <a:lumMod val="50000"/>
                  </a:schemeClr>
                </a:solidFill>
              </a:rPr>
              <a:t>Slide: Lazebnik</a:t>
            </a:r>
          </a:p>
        </p:txBody>
      </p:sp>
      <p:sp>
        <p:nvSpPr>
          <p:cNvPr id="3" name="TextBox 2">
            <a:extLst>
              <a:ext uri="{FF2B5EF4-FFF2-40B4-BE49-F238E27FC236}">
                <a16:creationId xmlns:a16="http://schemas.microsoft.com/office/drawing/2014/main" id="{BCA7E85E-EDAE-752A-FF95-F600C5CE135C}"/>
              </a:ext>
            </a:extLst>
          </p:cNvPr>
          <p:cNvSpPr txBox="1"/>
          <p:nvPr/>
        </p:nvSpPr>
        <p:spPr>
          <a:xfrm>
            <a:off x="76200" y="6357863"/>
            <a:ext cx="3895041" cy="369332"/>
          </a:xfrm>
          <a:prstGeom prst="rect">
            <a:avLst/>
          </a:prstGeom>
          <a:noFill/>
        </p:spPr>
        <p:txBody>
          <a:bodyPr wrap="none" rtlCol="0">
            <a:spAutoFit/>
          </a:bodyPr>
          <a:lstStyle/>
          <a:p>
            <a:r>
              <a:rPr lang="en-US" dirty="0"/>
              <a:t>Try many layers with sigmoid vs </a:t>
            </a:r>
            <a:r>
              <a:rPr lang="en-US" dirty="0" err="1"/>
              <a:t>relu</a:t>
            </a:r>
            <a:endParaRPr lang="en-US" dirty="0"/>
          </a:p>
        </p:txBody>
      </p:sp>
    </p:spTree>
    <p:extLst>
      <p:ext uri="{BB962C8B-B14F-4D97-AF65-F5344CB8AC3E}">
        <p14:creationId xmlns:p14="http://schemas.microsoft.com/office/powerpoint/2010/main" val="652102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61674-350D-0E72-6820-CA303FE10362}"/>
              </a:ext>
            </a:extLst>
          </p:cNvPr>
          <p:cNvSpPr>
            <a:spLocks noGrp="1"/>
          </p:cNvSpPr>
          <p:nvPr>
            <p:ph type="title"/>
          </p:nvPr>
        </p:nvSpPr>
        <p:spPr/>
        <p:txBody>
          <a:bodyPr>
            <a:normAutofit/>
          </a:bodyPr>
          <a:lstStyle/>
          <a:p>
            <a:r>
              <a:rPr lang="en-US" sz="3200" dirty="0"/>
              <a:t>Another application example: mapping position/rays to color</a:t>
            </a:r>
          </a:p>
        </p:txBody>
      </p:sp>
      <p:sp>
        <p:nvSpPr>
          <p:cNvPr id="3" name="Content Placeholder 2">
            <a:extLst>
              <a:ext uri="{FF2B5EF4-FFF2-40B4-BE49-F238E27FC236}">
                <a16:creationId xmlns:a16="http://schemas.microsoft.com/office/drawing/2014/main" id="{D66052DC-7E64-9C7F-BDFD-A3ED180447CC}"/>
              </a:ext>
            </a:extLst>
          </p:cNvPr>
          <p:cNvSpPr>
            <a:spLocks noGrp="1"/>
          </p:cNvSpPr>
          <p:nvPr>
            <p:ph idx="1"/>
          </p:nvPr>
        </p:nvSpPr>
        <p:spPr>
          <a:xfrm>
            <a:off x="444689" y="5246427"/>
            <a:ext cx="11302621" cy="1600200"/>
          </a:xfrm>
        </p:spPr>
        <p:txBody>
          <a:bodyPr/>
          <a:lstStyle/>
          <a:p>
            <a:r>
              <a:rPr lang="en-US" sz="1800" b="0" i="0" u="none" strike="noStrike" dirty="0">
                <a:solidFill>
                  <a:srgbClr val="000000"/>
                </a:solidFill>
                <a:effectLst/>
                <a:latin typeface="Arial" panose="020B0604020202020204" pitchFamily="34" charset="0"/>
              </a:rPr>
              <a:t>L2 loss</a:t>
            </a:r>
          </a:p>
          <a:p>
            <a:r>
              <a:rPr lang="en-US" sz="1800" b="0" i="0" u="none" strike="noStrike" dirty="0" err="1">
                <a:solidFill>
                  <a:srgbClr val="000000"/>
                </a:solidFill>
                <a:effectLst/>
                <a:latin typeface="Arial" panose="020B0604020202020204" pitchFamily="34" charset="0"/>
              </a:rPr>
              <a:t>ReLU</a:t>
            </a:r>
            <a:r>
              <a:rPr lang="en-US" sz="1800" b="0" i="0" u="none" strike="noStrike" dirty="0">
                <a:solidFill>
                  <a:srgbClr val="000000"/>
                </a:solidFill>
                <a:effectLst/>
                <a:latin typeface="Arial" panose="020B0604020202020204" pitchFamily="34" charset="0"/>
              </a:rPr>
              <a:t> MLP with 4 layers and 256 channels (nodes per layer)</a:t>
            </a:r>
          </a:p>
          <a:p>
            <a:r>
              <a:rPr lang="en-US" sz="1800" dirty="0">
                <a:solidFill>
                  <a:srgbClr val="000000"/>
                </a:solidFill>
                <a:latin typeface="Arial" panose="020B0604020202020204" pitchFamily="34" charset="0"/>
              </a:rPr>
              <a:t>S</a:t>
            </a:r>
            <a:r>
              <a:rPr lang="en-US" sz="1800" b="0" i="0" u="none" strike="noStrike" dirty="0">
                <a:solidFill>
                  <a:srgbClr val="000000"/>
                </a:solidFill>
                <a:effectLst/>
                <a:latin typeface="Arial" panose="020B0604020202020204" pitchFamily="34" charset="0"/>
              </a:rPr>
              <a:t>igmoid activation on output</a:t>
            </a:r>
          </a:p>
          <a:p>
            <a:r>
              <a:rPr lang="en-US" sz="1800" b="0" i="0" u="none" strike="noStrike" dirty="0">
                <a:solidFill>
                  <a:srgbClr val="000000"/>
                </a:solidFill>
                <a:effectLst/>
                <a:latin typeface="Arial" panose="020B0604020202020204" pitchFamily="34" charset="0"/>
              </a:rPr>
              <a:t>256 frequency positional encoding</a:t>
            </a:r>
            <a:endParaRPr lang="en-US" dirty="0"/>
          </a:p>
        </p:txBody>
      </p:sp>
      <p:pic>
        <p:nvPicPr>
          <p:cNvPr id="5" name="Picture 4">
            <a:extLst>
              <a:ext uri="{FF2B5EF4-FFF2-40B4-BE49-F238E27FC236}">
                <a16:creationId xmlns:a16="http://schemas.microsoft.com/office/drawing/2014/main" id="{7A8926FC-9A95-DCA4-49DB-DA6D92291897}"/>
              </a:ext>
            </a:extLst>
          </p:cNvPr>
          <p:cNvPicPr>
            <a:picLocks noChangeAspect="1"/>
          </p:cNvPicPr>
          <p:nvPr/>
        </p:nvPicPr>
        <p:blipFill>
          <a:blip r:embed="rId2"/>
          <a:stretch>
            <a:fillRect/>
          </a:stretch>
        </p:blipFill>
        <p:spPr>
          <a:xfrm>
            <a:off x="914400" y="750627"/>
            <a:ext cx="9886498" cy="4495800"/>
          </a:xfrm>
          <a:prstGeom prst="rect">
            <a:avLst/>
          </a:prstGeom>
        </p:spPr>
      </p:pic>
      <p:sp>
        <p:nvSpPr>
          <p:cNvPr id="6" name="TextBox 5">
            <a:extLst>
              <a:ext uri="{FF2B5EF4-FFF2-40B4-BE49-F238E27FC236}">
                <a16:creationId xmlns:a16="http://schemas.microsoft.com/office/drawing/2014/main" id="{E42F6DB0-B309-DA7F-C915-F19240A18E96}"/>
              </a:ext>
            </a:extLst>
          </p:cNvPr>
          <p:cNvSpPr txBox="1"/>
          <p:nvPr/>
        </p:nvSpPr>
        <p:spPr>
          <a:xfrm>
            <a:off x="6444442" y="6499198"/>
            <a:ext cx="3066224" cy="307777"/>
          </a:xfrm>
          <a:prstGeom prst="rect">
            <a:avLst/>
          </a:prstGeom>
          <a:noFill/>
        </p:spPr>
        <p:txBody>
          <a:bodyPr wrap="none" rtlCol="0">
            <a:spAutoFit/>
          </a:bodyPr>
          <a:lstStyle/>
          <a:p>
            <a:r>
              <a:rPr lang="en-US" sz="1400" dirty="0">
                <a:solidFill>
                  <a:schemeClr val="tx1">
                    <a:lumMod val="50000"/>
                    <a:lumOff val="50000"/>
                  </a:schemeClr>
                </a:solidFill>
                <a:hlinkClick r:id="rId3">
                  <a:extLst>
                    <a:ext uri="{A12FA001-AC4F-418D-AE19-62706E023703}">
                      <ahyp:hlinkClr xmlns:ahyp="http://schemas.microsoft.com/office/drawing/2018/hyperlinkcolor" val="tx"/>
                    </a:ext>
                  </a:extLst>
                </a:hlinkClick>
              </a:rPr>
              <a:t>Fourier Features</a:t>
            </a:r>
            <a:r>
              <a:rPr lang="en-US" sz="1400" dirty="0">
                <a:solidFill>
                  <a:schemeClr val="tx1">
                    <a:lumMod val="50000"/>
                    <a:lumOff val="50000"/>
                  </a:schemeClr>
                </a:solidFill>
              </a:rPr>
              <a:t> (</a:t>
            </a:r>
            <a:r>
              <a:rPr lang="en-US" sz="1400" dirty="0" err="1">
                <a:solidFill>
                  <a:schemeClr val="tx1">
                    <a:lumMod val="50000"/>
                    <a:lumOff val="50000"/>
                  </a:schemeClr>
                </a:solidFill>
              </a:rPr>
              <a:t>Tancik</a:t>
            </a:r>
            <a:r>
              <a:rPr lang="en-US" sz="1400" dirty="0">
                <a:solidFill>
                  <a:schemeClr val="tx1">
                    <a:lumMod val="50000"/>
                    <a:lumOff val="50000"/>
                  </a:schemeClr>
                </a:solidFill>
              </a:rPr>
              <a:t> et al. 2020)</a:t>
            </a:r>
          </a:p>
        </p:txBody>
      </p:sp>
      <p:sp>
        <p:nvSpPr>
          <p:cNvPr id="7" name="TextBox 6">
            <a:extLst>
              <a:ext uri="{FF2B5EF4-FFF2-40B4-BE49-F238E27FC236}">
                <a16:creationId xmlns:a16="http://schemas.microsoft.com/office/drawing/2014/main" id="{E47DF5D9-FF49-D706-1ABE-EA4D6928631C}"/>
              </a:ext>
            </a:extLst>
          </p:cNvPr>
          <p:cNvSpPr txBox="1"/>
          <p:nvPr/>
        </p:nvSpPr>
        <p:spPr>
          <a:xfrm>
            <a:off x="9544785" y="6504590"/>
            <a:ext cx="2512226" cy="307777"/>
          </a:xfrm>
          <a:prstGeom prst="rect">
            <a:avLst/>
          </a:prstGeom>
          <a:noFill/>
        </p:spPr>
        <p:txBody>
          <a:bodyPr wrap="none" rtlCol="0">
            <a:spAutoFit/>
          </a:bodyPr>
          <a:lstStyle/>
          <a:p>
            <a:r>
              <a:rPr lang="en-US" sz="1400" dirty="0" err="1">
                <a:solidFill>
                  <a:schemeClr val="tx1">
                    <a:lumMod val="50000"/>
                    <a:lumOff val="50000"/>
                  </a:schemeClr>
                </a:solidFill>
                <a:hlinkClick r:id="rId4">
                  <a:extLst>
                    <a:ext uri="{A12FA001-AC4F-418D-AE19-62706E023703}">
                      <ahyp:hlinkClr xmlns:ahyp="http://schemas.microsoft.com/office/drawing/2018/hyperlinkcolor" val="tx"/>
                    </a:ext>
                  </a:extLst>
                </a:hlinkClick>
              </a:rPr>
              <a:t>NeRF</a:t>
            </a:r>
            <a:r>
              <a:rPr lang="en-US" sz="1400" dirty="0">
                <a:solidFill>
                  <a:schemeClr val="tx1">
                    <a:lumMod val="50000"/>
                    <a:lumOff val="50000"/>
                  </a:schemeClr>
                </a:solidFill>
              </a:rPr>
              <a:t> (Mildenhall et al. 2020)</a:t>
            </a:r>
          </a:p>
        </p:txBody>
      </p:sp>
    </p:spTree>
    <p:extLst>
      <p:ext uri="{BB962C8B-B14F-4D97-AF65-F5344CB8AC3E}">
        <p14:creationId xmlns:p14="http://schemas.microsoft.com/office/powerpoint/2010/main" val="153301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B55DF-2CCF-46D4-9338-45A87558411A}"/>
              </a:ext>
            </a:extLst>
          </p:cNvPr>
          <p:cNvSpPr>
            <a:spLocks noGrp="1"/>
          </p:cNvSpPr>
          <p:nvPr>
            <p:ph type="title"/>
          </p:nvPr>
        </p:nvSpPr>
        <p:spPr/>
        <p:txBody>
          <a:bodyPr/>
          <a:lstStyle/>
          <a:p>
            <a:r>
              <a:rPr lang="en-US" dirty="0"/>
              <a:t>Generalized insight from “Fourier Features”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BD8FB9-3126-5A51-0A18-087C1F886C53}"/>
                  </a:ext>
                </a:extLst>
              </p:cNvPr>
              <p:cNvSpPr>
                <a:spLocks noGrp="1"/>
              </p:cNvSpPr>
              <p:nvPr>
                <p:ph idx="1"/>
              </p:nvPr>
            </p:nvSpPr>
            <p:spPr/>
            <p:txBody>
              <a:bodyPr>
                <a:normAutofit fontScale="92500" lnSpcReduction="20000"/>
              </a:bodyPr>
              <a:lstStyle/>
              <a:p>
                <a:r>
                  <a:rPr lang="en-US" dirty="0"/>
                  <a:t>Input matters – it’s best to represent data in a way that makes it linearly predictive, even if you have a non-linear model</a:t>
                </a:r>
              </a:p>
              <a:p>
                <a:endParaRPr lang="en-US" dirty="0"/>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requires a complex network to model because </a:t>
                </a:r>
                <a14:m>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𝑥</m:t>
                        </m:r>
                      </m:e>
                      <m:sub>
                        <m:r>
                          <a:rPr lang="en-US" b="0" i="1" dirty="0" smtClean="0">
                            <a:latin typeface="Cambria Math" panose="02040503050406030204" pitchFamily="18" charset="0"/>
                          </a:rPr>
                          <m:t>𝑖</m:t>
                        </m:r>
                      </m:sub>
                      <m:sup>
                        <m:r>
                          <a:rPr lang="en-US" b="0" i="1" dirty="0" smtClean="0">
                            <a:latin typeface="Cambria Math" panose="02040503050406030204" pitchFamily="18" charset="0"/>
                          </a:rPr>
                          <m:t>𝑇</m:t>
                        </m:r>
                      </m:sup>
                    </m:sSubSup>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𝑗</m:t>
                        </m:r>
                      </m:sub>
                    </m:sSub>
                  </m:oMath>
                </a14:m>
                <a:r>
                  <a:rPr lang="en-US" dirty="0"/>
                  <a:t> is a bad similarity function (maximized when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b="0" i="1" dirty="0" smtClean="0">
                            <a:latin typeface="Cambria Math" panose="02040503050406030204" pitchFamily="18" charset="0"/>
                          </a:rPr>
                          <m:t>𝑗</m:t>
                        </m:r>
                      </m:sub>
                    </m:sSub>
                  </m:oMath>
                </a14:m>
                <a:r>
                  <a:rPr lang="en-US" dirty="0"/>
                  <a:t> is large, instead of similar to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𝑖</m:t>
                        </m:r>
                      </m:sub>
                    </m:sSub>
                  </m:oMath>
                </a14:m>
                <a:r>
                  <a:rPr lang="en-US" dirty="0"/>
                  <a:t>) </a:t>
                </a:r>
              </a:p>
              <a:p>
                <a:endParaRPr lang="en-US" dirty="0"/>
              </a:p>
              <a:p>
                <a:r>
                  <a:rPr lang="en-US" dirty="0"/>
                  <a:t>Representing </a:t>
                </a:r>
                <a14:m>
                  <m:oMath xmlns:m="http://schemas.openxmlformats.org/officeDocument/2006/math">
                    <m:r>
                      <a:rPr lang="en-US" i="1" dirty="0" smtClean="0">
                        <a:latin typeface="Cambria Math" panose="02040503050406030204" pitchFamily="18" charset="0"/>
                      </a:rPr>
                      <m:t>𝑥</m:t>
                    </m:r>
                  </m:oMath>
                </a14:m>
                <a:r>
                  <a:rPr lang="en-US" dirty="0"/>
                  <a:t> with a Fourier encoding, e.g. </a:t>
                </a:r>
                <a14:m>
                  <m:oMath xmlns:m="http://schemas.openxmlformats.org/officeDocument/2006/math">
                    <m:r>
                      <a:rPr lang="en-US" b="0" i="1" dirty="0" smtClean="0">
                        <a:latin typeface="Cambria Math" panose="02040503050406030204" pitchFamily="18" charset="0"/>
                      </a:rPr>
                      <m:t>𝛾</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𝑥</m:t>
                        </m:r>
                      </m:e>
                    </m:d>
                    <m:r>
                      <a:rPr lang="en-US" b="0" i="1" dirty="0" smtClean="0">
                        <a:latin typeface="Cambria Math" panose="02040503050406030204" pitchFamily="18" charset="0"/>
                      </a:rPr>
                      <m:t>=</m:t>
                    </m:r>
                    <m:d>
                      <m:dPr>
                        <m:begChr m:val="["/>
                        <m:endChr m:val="]"/>
                        <m:ctrlPr>
                          <a:rPr lang="en-US" i="1" dirty="0" smtClean="0">
                            <a:latin typeface="Cambria Math" panose="02040503050406030204" pitchFamily="18" charset="0"/>
                          </a:rPr>
                        </m:ctrlPr>
                      </m:dPr>
                      <m:e>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sin</m:t>
                            </m:r>
                          </m:fName>
                          <m:e>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e>
                            </m:d>
                          </m:e>
                        </m:func>
                        <m:r>
                          <a:rPr lang="en-US" i="1" dirty="0" smtClean="0">
                            <a:latin typeface="Cambria Math" panose="02040503050406030204" pitchFamily="18" charset="0"/>
                          </a:rPr>
                          <m:t>,</m:t>
                        </m:r>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cos</m:t>
                            </m:r>
                          </m:fName>
                          <m:e>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e>
                            </m:d>
                          </m:e>
                        </m:func>
                        <m:r>
                          <a:rPr lang="en-US" i="1" dirty="0" smtClean="0">
                            <a:latin typeface="Cambria Math" panose="02040503050406030204" pitchFamily="18" charset="0"/>
                          </a:rPr>
                          <m:t>,</m:t>
                        </m:r>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sin</m:t>
                            </m:r>
                          </m:fName>
                          <m:e>
                            <m:d>
                              <m:dPr>
                                <m:ctrlPr>
                                  <a:rPr lang="en-US" i="1" dirty="0" smtClean="0">
                                    <a:latin typeface="Cambria Math" panose="02040503050406030204" pitchFamily="18" charset="0"/>
                                  </a:rPr>
                                </m:ctrlPr>
                              </m:dPr>
                              <m:e>
                                <m:r>
                                  <a:rPr lang="en-US" i="1" dirty="0" smtClean="0">
                                    <a:latin typeface="Cambria Math" panose="02040503050406030204" pitchFamily="18" charset="0"/>
                                  </a:rPr>
                                  <m:t>2</m:t>
                                </m:r>
                                <m:r>
                                  <a:rPr lang="en-US" i="1" dirty="0" smtClean="0">
                                    <a:latin typeface="Cambria Math" panose="02040503050406030204" pitchFamily="18" charset="0"/>
                                  </a:rPr>
                                  <m:t>𝑥</m:t>
                                </m:r>
                              </m:e>
                            </m:d>
                          </m:e>
                        </m:func>
                        <m:r>
                          <a:rPr lang="en-US" i="1" dirty="0" smtClean="0">
                            <a:latin typeface="Cambria Math" panose="02040503050406030204" pitchFamily="18" charset="0"/>
                          </a:rPr>
                          <m:t>,</m:t>
                        </m:r>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cos</m:t>
                            </m:r>
                          </m:fName>
                          <m:e>
                            <m:d>
                              <m:dPr>
                                <m:ctrlPr>
                                  <a:rPr lang="en-US" i="1" dirty="0" smtClean="0">
                                    <a:latin typeface="Cambria Math" panose="02040503050406030204" pitchFamily="18" charset="0"/>
                                  </a:rPr>
                                </m:ctrlPr>
                              </m:dPr>
                              <m:e>
                                <m:r>
                                  <a:rPr lang="en-US" i="1" dirty="0" smtClean="0">
                                    <a:latin typeface="Cambria Math" panose="02040503050406030204" pitchFamily="18" charset="0"/>
                                  </a:rPr>
                                  <m:t>2</m:t>
                                </m:r>
                                <m:r>
                                  <a:rPr lang="en-US" i="1" dirty="0" smtClean="0">
                                    <a:latin typeface="Cambria Math" panose="02040503050406030204" pitchFamily="18" charset="0"/>
                                  </a:rPr>
                                  <m:t>𝑥</m:t>
                                </m:r>
                              </m:e>
                            </m:d>
                          </m:e>
                        </m:func>
                        <m:r>
                          <a:rPr lang="en-US" i="1" dirty="0" smtClean="0">
                            <a:latin typeface="Cambria Math" panose="02040503050406030204" pitchFamily="18" charset="0"/>
                          </a:rPr>
                          <m:t>, …</m:t>
                        </m:r>
                      </m:e>
                    </m:d>
                  </m:oMath>
                </a14:m>
                <a:r>
                  <a:rPr lang="en-US" dirty="0"/>
                  <a:t> enables a simpler network because </a:t>
                </a:r>
                <a14:m>
                  <m:oMath xmlns:m="http://schemas.openxmlformats.org/officeDocument/2006/math">
                    <m:r>
                      <a:rPr lang="en-US" i="1" dirty="0">
                        <a:latin typeface="Cambria Math" panose="02040503050406030204" pitchFamily="18" charset="0"/>
                      </a:rPr>
                      <m:t>𝛾</m:t>
                    </m:r>
                    <m:sSup>
                      <m:sSupPr>
                        <m:ctrlPr>
                          <a:rPr lang="en-US" b="0" i="1" dirty="0" smtClean="0">
                            <a:latin typeface="Cambria Math" panose="02040503050406030204" pitchFamily="18" charset="0"/>
                          </a:rPr>
                        </m:ctrlPr>
                      </m:sSupPr>
                      <m:e>
                        <m:d>
                          <m:dPr>
                            <m:ctrlPr>
                              <a:rPr lang="en-US" i="1" dirty="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b="0" i="1" dirty="0" smtClean="0">
                                    <a:latin typeface="Cambria Math" panose="02040503050406030204" pitchFamily="18" charset="0"/>
                                  </a:rPr>
                                  <m:t>𝑖</m:t>
                                </m:r>
                              </m:sub>
                            </m:sSub>
                          </m:e>
                        </m:d>
                      </m:e>
                      <m:sup>
                        <m:r>
                          <a:rPr lang="en-US" b="0" i="1" dirty="0" smtClean="0">
                            <a:latin typeface="Cambria Math" panose="02040503050406030204" pitchFamily="18" charset="0"/>
                          </a:rPr>
                          <m:t>𝑇</m:t>
                        </m:r>
                      </m:sup>
                    </m:sSup>
                    <m:r>
                      <a:rPr lang="en-US" i="1" dirty="0">
                        <a:latin typeface="Cambria Math" panose="02040503050406030204" pitchFamily="18" charset="0"/>
                      </a:rPr>
                      <m:t>𝛾</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𝑗</m:t>
                            </m:r>
                          </m:sub>
                        </m:sSub>
                      </m:e>
                    </m:d>
                  </m:oMath>
                </a14:m>
                <a:r>
                  <a:rPr lang="en-US" dirty="0"/>
                  <a:t> falls off smoothly as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oMath>
                </a14:m>
                <a:r>
                  <a:rPr lang="en-US" dirty="0"/>
                  <a:t> moves away from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endParaRPr lang="en-US" dirty="0"/>
              </a:p>
              <a:p>
                <a:pPr lvl="1"/>
                <a:r>
                  <a:rPr lang="en-US" dirty="0"/>
                  <a:t>This means the initial network layer can model similarity to different positions with each hidden unit</a:t>
                </a:r>
              </a:p>
            </p:txBody>
          </p:sp>
        </mc:Choice>
        <mc:Fallback xmlns="">
          <p:sp>
            <p:nvSpPr>
              <p:cNvPr id="3" name="Content Placeholder 2">
                <a:extLst>
                  <a:ext uri="{FF2B5EF4-FFF2-40B4-BE49-F238E27FC236}">
                    <a16:creationId xmlns:a16="http://schemas.microsoft.com/office/drawing/2014/main" id="{0BBD8FB9-3126-5A51-0A18-087C1F886C53}"/>
                  </a:ext>
                </a:extLst>
              </p:cNvPr>
              <p:cNvSpPr>
                <a:spLocks noGrp="1" noRot="1" noChangeAspect="1" noMove="1" noResize="1" noEditPoints="1" noAdjustHandles="1" noChangeArrowheads="1" noChangeShapeType="1" noTextEdit="1"/>
              </p:cNvSpPr>
              <p:nvPr>
                <p:ph idx="1"/>
              </p:nvPr>
            </p:nvSpPr>
            <p:spPr>
              <a:blipFill>
                <a:blip r:embed="rId2"/>
                <a:stretch>
                  <a:fillRect l="-1111" t="-3088"/>
                </a:stretch>
              </a:blipFill>
            </p:spPr>
            <p:txBody>
              <a:bodyPr/>
              <a:lstStyle/>
              <a:p>
                <a:r>
                  <a:rPr lang="en-US">
                    <a:noFill/>
                  </a:rPr>
                  <a:t> </a:t>
                </a:r>
              </a:p>
            </p:txBody>
          </p:sp>
        </mc:Fallback>
      </mc:AlternateContent>
    </p:spTree>
    <p:extLst>
      <p:ext uri="{BB962C8B-B14F-4D97-AF65-F5344CB8AC3E}">
        <p14:creationId xmlns:p14="http://schemas.microsoft.com/office/powerpoint/2010/main" val="1988862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68D54-7A66-6194-5BC9-D29D7D99A5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CD2F3C-2ADB-2EB0-E1EF-21AB9A914676}"/>
              </a:ext>
            </a:extLst>
          </p:cNvPr>
          <p:cNvSpPr>
            <a:spLocks noGrp="1"/>
          </p:cNvSpPr>
          <p:nvPr>
            <p:ph type="title"/>
          </p:nvPr>
        </p:nvSpPr>
        <p:spPr>
          <a:xfrm>
            <a:off x="261226" y="11575"/>
            <a:ext cx="10972800" cy="914400"/>
          </a:xfrm>
        </p:spPr>
        <p:txBody>
          <a:bodyPr/>
          <a:lstStyle/>
          <a:p>
            <a:r>
              <a:rPr lang="en-US" dirty="0"/>
              <a:t>HW 4 (due Nov 4)</a:t>
            </a:r>
          </a:p>
        </p:txBody>
      </p:sp>
      <p:sp>
        <p:nvSpPr>
          <p:cNvPr id="3" name="Content Placeholder 2">
            <a:extLst>
              <a:ext uri="{FF2B5EF4-FFF2-40B4-BE49-F238E27FC236}">
                <a16:creationId xmlns:a16="http://schemas.microsoft.com/office/drawing/2014/main" id="{ED57074F-3936-AB48-2BC2-7E951488175F}"/>
              </a:ext>
            </a:extLst>
          </p:cNvPr>
          <p:cNvSpPr>
            <a:spLocks noGrp="1"/>
          </p:cNvSpPr>
          <p:nvPr>
            <p:ph idx="1"/>
          </p:nvPr>
        </p:nvSpPr>
        <p:spPr/>
        <p:txBody>
          <a:bodyPr/>
          <a:lstStyle/>
          <a:p>
            <a:pPr marL="0" indent="0">
              <a:buNone/>
            </a:pPr>
            <a:endParaRPr lang="en-US" dirty="0"/>
          </a:p>
          <a:p>
            <a:pPr marL="0" indent="0">
              <a:buNone/>
            </a:pPr>
            <a:endParaRPr lang="en-US" dirty="0"/>
          </a:p>
        </p:txBody>
      </p:sp>
      <p:pic>
        <p:nvPicPr>
          <p:cNvPr id="10" name="Picture 9">
            <a:extLst>
              <a:ext uri="{FF2B5EF4-FFF2-40B4-BE49-F238E27FC236}">
                <a16:creationId xmlns:a16="http://schemas.microsoft.com/office/drawing/2014/main" id="{E3825D83-6AE2-841F-2F1C-D7B1F3E710A5}"/>
              </a:ext>
            </a:extLst>
          </p:cNvPr>
          <p:cNvPicPr>
            <a:picLocks noChangeAspect="1"/>
          </p:cNvPicPr>
          <p:nvPr/>
        </p:nvPicPr>
        <p:blipFill>
          <a:blip r:embed="rId2"/>
          <a:stretch>
            <a:fillRect/>
          </a:stretch>
        </p:blipFill>
        <p:spPr>
          <a:xfrm>
            <a:off x="1247098" y="731837"/>
            <a:ext cx="9697803" cy="4315427"/>
          </a:xfrm>
          <a:prstGeom prst="rect">
            <a:avLst/>
          </a:prstGeom>
        </p:spPr>
      </p:pic>
      <p:pic>
        <p:nvPicPr>
          <p:cNvPr id="12" name="Picture 11">
            <a:extLst>
              <a:ext uri="{FF2B5EF4-FFF2-40B4-BE49-F238E27FC236}">
                <a16:creationId xmlns:a16="http://schemas.microsoft.com/office/drawing/2014/main" id="{A909C1C3-71F0-FD4E-ECD9-DE4A9C239D58}"/>
              </a:ext>
            </a:extLst>
          </p:cNvPr>
          <p:cNvPicPr>
            <a:picLocks noChangeAspect="1"/>
          </p:cNvPicPr>
          <p:nvPr/>
        </p:nvPicPr>
        <p:blipFill>
          <a:blip r:embed="rId3"/>
          <a:stretch>
            <a:fillRect/>
          </a:stretch>
        </p:blipFill>
        <p:spPr>
          <a:xfrm>
            <a:off x="1247098" y="5111889"/>
            <a:ext cx="9486900" cy="1314450"/>
          </a:xfrm>
          <a:prstGeom prst="rect">
            <a:avLst/>
          </a:prstGeom>
        </p:spPr>
      </p:pic>
    </p:spTree>
    <p:extLst>
      <p:ext uri="{BB962C8B-B14F-4D97-AF65-F5344CB8AC3E}">
        <p14:creationId xmlns:p14="http://schemas.microsoft.com/office/powerpoint/2010/main" val="3822930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39BB-0AD1-BB66-0EB3-2ACA98DC45E6}"/>
              </a:ext>
            </a:extLst>
          </p:cNvPr>
          <p:cNvSpPr>
            <a:spLocks noGrp="1"/>
          </p:cNvSpPr>
          <p:nvPr>
            <p:ph type="title"/>
          </p:nvPr>
        </p:nvSpPr>
        <p:spPr>
          <a:xfrm>
            <a:off x="261226" y="11575"/>
            <a:ext cx="10972800" cy="914400"/>
          </a:xfrm>
        </p:spPr>
        <p:txBody>
          <a:bodyPr/>
          <a:lstStyle/>
          <a:p>
            <a:r>
              <a:rPr lang="en-US" dirty="0"/>
              <a:t>HW 4</a:t>
            </a:r>
          </a:p>
        </p:txBody>
      </p:sp>
      <p:sp>
        <p:nvSpPr>
          <p:cNvPr id="3" name="Content Placeholder 2">
            <a:extLst>
              <a:ext uri="{FF2B5EF4-FFF2-40B4-BE49-F238E27FC236}">
                <a16:creationId xmlns:a16="http://schemas.microsoft.com/office/drawing/2014/main" id="{823735F0-9391-C890-5D5B-1CCA5D964655}"/>
              </a:ext>
            </a:extLst>
          </p:cNvPr>
          <p:cNvSpPr>
            <a:spLocks noGrp="1"/>
          </p:cNvSpPr>
          <p:nvPr>
            <p:ph idx="1"/>
          </p:nvPr>
        </p:nvSpPr>
        <p:spPr/>
        <p:txBody>
          <a:bodyPr/>
          <a:lstStyle/>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38A262B4-2FE7-E729-7304-A0613B295373}"/>
              </a:ext>
            </a:extLst>
          </p:cNvPr>
          <p:cNvPicPr>
            <a:picLocks noChangeAspect="1"/>
          </p:cNvPicPr>
          <p:nvPr/>
        </p:nvPicPr>
        <p:blipFill>
          <a:blip r:embed="rId2"/>
          <a:stretch>
            <a:fillRect/>
          </a:stretch>
        </p:blipFill>
        <p:spPr>
          <a:xfrm>
            <a:off x="91546" y="752093"/>
            <a:ext cx="6554253" cy="4079857"/>
          </a:xfrm>
          <a:prstGeom prst="rect">
            <a:avLst/>
          </a:prstGeom>
        </p:spPr>
      </p:pic>
      <p:pic>
        <p:nvPicPr>
          <p:cNvPr id="9" name="Picture 8">
            <a:extLst>
              <a:ext uri="{FF2B5EF4-FFF2-40B4-BE49-F238E27FC236}">
                <a16:creationId xmlns:a16="http://schemas.microsoft.com/office/drawing/2014/main" id="{2701FE98-7707-7298-63A2-4B323E5D1B1B}"/>
              </a:ext>
            </a:extLst>
          </p:cNvPr>
          <p:cNvPicPr>
            <a:picLocks noChangeAspect="1"/>
          </p:cNvPicPr>
          <p:nvPr/>
        </p:nvPicPr>
        <p:blipFill>
          <a:blip r:embed="rId3"/>
          <a:stretch>
            <a:fillRect/>
          </a:stretch>
        </p:blipFill>
        <p:spPr>
          <a:xfrm>
            <a:off x="6377279" y="1532920"/>
            <a:ext cx="5849445" cy="3572480"/>
          </a:xfrm>
          <a:prstGeom prst="rect">
            <a:avLst/>
          </a:prstGeom>
        </p:spPr>
      </p:pic>
      <p:pic>
        <p:nvPicPr>
          <p:cNvPr id="6" name="Picture 5">
            <a:extLst>
              <a:ext uri="{FF2B5EF4-FFF2-40B4-BE49-F238E27FC236}">
                <a16:creationId xmlns:a16="http://schemas.microsoft.com/office/drawing/2014/main" id="{46ADF657-AA0F-4814-09B5-2FF95529E181}"/>
              </a:ext>
            </a:extLst>
          </p:cNvPr>
          <p:cNvPicPr>
            <a:picLocks noChangeAspect="1"/>
          </p:cNvPicPr>
          <p:nvPr/>
        </p:nvPicPr>
        <p:blipFill rotWithShape="1">
          <a:blip r:embed="rId4"/>
          <a:srcRect r="5294"/>
          <a:stretch/>
        </p:blipFill>
        <p:spPr>
          <a:xfrm>
            <a:off x="34834" y="4724400"/>
            <a:ext cx="6342445" cy="2000529"/>
          </a:xfrm>
          <a:prstGeom prst="rect">
            <a:avLst/>
          </a:prstGeom>
        </p:spPr>
      </p:pic>
    </p:spTree>
    <p:extLst>
      <p:ext uri="{BB962C8B-B14F-4D97-AF65-F5344CB8AC3E}">
        <p14:creationId xmlns:p14="http://schemas.microsoft.com/office/powerpoint/2010/main" val="2801495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9D307-AF45-F928-BDF7-1D7B0DE70DB6}"/>
              </a:ext>
            </a:extLst>
          </p:cNvPr>
          <p:cNvSpPr>
            <a:spLocks noGrp="1"/>
          </p:cNvSpPr>
          <p:nvPr>
            <p:ph type="title"/>
          </p:nvPr>
        </p:nvSpPr>
        <p:spPr/>
        <p:txBody>
          <a:bodyPr/>
          <a:lstStyle/>
          <a:p>
            <a:r>
              <a:rPr lang="en-US" dirty="0"/>
              <a:t>Perceptron</a:t>
            </a:r>
          </a:p>
        </p:txBody>
      </p:sp>
      <p:pic>
        <p:nvPicPr>
          <p:cNvPr id="1026" name="Picture 2">
            <a:extLst>
              <a:ext uri="{FF2B5EF4-FFF2-40B4-BE49-F238E27FC236}">
                <a16:creationId xmlns:a16="http://schemas.microsoft.com/office/drawing/2014/main" id="{92242AF4-12A2-8021-DC56-4996BC40D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77131"/>
            <a:ext cx="5522098" cy="45037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ADB05FB-39CE-8FC3-6171-A21952AF99CF}"/>
              </a:ext>
            </a:extLst>
          </p:cNvPr>
          <p:cNvSpPr txBox="1"/>
          <p:nvPr/>
        </p:nvSpPr>
        <p:spPr>
          <a:xfrm>
            <a:off x="152400" y="6400800"/>
            <a:ext cx="1717137" cy="307777"/>
          </a:xfrm>
          <a:prstGeom prst="rect">
            <a:avLst/>
          </a:prstGeom>
          <a:noFill/>
        </p:spPr>
        <p:txBody>
          <a:bodyPr wrap="none" rtlCol="0">
            <a:spAutoFit/>
          </a:bodyPr>
          <a:lstStyle/>
          <a:p>
            <a:r>
              <a:rPr lang="en-US" sz="1400" dirty="0">
                <a:solidFill>
                  <a:schemeClr val="tx1">
                    <a:lumMod val="50000"/>
                    <a:lumOff val="50000"/>
                  </a:schemeClr>
                </a:solidFill>
              </a:rPr>
              <a:t>Fig source: </a:t>
            </a:r>
            <a:r>
              <a:rPr lang="en-US" sz="1400" dirty="0">
                <a:solidFill>
                  <a:schemeClr val="tx1">
                    <a:lumMod val="50000"/>
                    <a:lumOff val="50000"/>
                  </a:schemeClr>
                </a:solidFill>
                <a:hlinkClick r:id="rId3">
                  <a:extLst>
                    <a:ext uri="{A12FA001-AC4F-418D-AE19-62706E023703}">
                      <ahyp:hlinkClr xmlns:ahyp="http://schemas.microsoft.com/office/drawing/2018/hyperlinkcolor" val="tx"/>
                    </a:ext>
                  </a:extLst>
                </a:hlinkClick>
              </a:rPr>
              <a:t>CS 440</a:t>
            </a:r>
            <a:endParaRPr lang="en-US" sz="1400" dirty="0">
              <a:solidFill>
                <a:schemeClr val="tx1">
                  <a:lumMod val="50000"/>
                  <a:lumOff val="50000"/>
                </a:schemeClr>
              </a:solidFill>
            </a:endParaRPr>
          </a:p>
        </p:txBody>
      </p:sp>
      <p:sp>
        <p:nvSpPr>
          <p:cNvPr id="5" name="TextBox 4">
            <a:extLst>
              <a:ext uri="{FF2B5EF4-FFF2-40B4-BE49-F238E27FC236}">
                <a16:creationId xmlns:a16="http://schemas.microsoft.com/office/drawing/2014/main" id="{60101BFA-0786-2FE1-B078-E67FA7FFE161}"/>
              </a:ext>
            </a:extLst>
          </p:cNvPr>
          <p:cNvSpPr txBox="1"/>
          <p:nvPr/>
        </p:nvSpPr>
        <p:spPr>
          <a:xfrm>
            <a:off x="4557606" y="1300004"/>
            <a:ext cx="6719994" cy="1477328"/>
          </a:xfrm>
          <a:prstGeom prst="rect">
            <a:avLst/>
          </a:prstGeom>
          <a:noFill/>
        </p:spPr>
        <p:txBody>
          <a:bodyPr wrap="square" rtlCol="0">
            <a:spAutoFit/>
          </a:bodyPr>
          <a:lstStyle/>
          <a:p>
            <a:r>
              <a:rPr lang="en-US" dirty="0"/>
              <a:t>Perceptron = </a:t>
            </a:r>
            <a:r>
              <a:rPr lang="en-US" dirty="0" err="1"/>
              <a:t>thresholded</a:t>
            </a:r>
            <a:r>
              <a:rPr lang="en-US" dirty="0"/>
              <a:t> linear prediction model for classification</a:t>
            </a:r>
          </a:p>
          <a:p>
            <a:endParaRPr lang="en-US" dirty="0"/>
          </a:p>
          <a:p>
            <a:r>
              <a:rPr lang="en-US" dirty="0"/>
              <a:t>Very similar to linear logistic regression, though perceptron does not imply a particular error or training objective</a:t>
            </a:r>
          </a:p>
        </p:txBody>
      </p:sp>
      <p:cxnSp>
        <p:nvCxnSpPr>
          <p:cNvPr id="7" name="Straight Arrow Connector 6">
            <a:extLst>
              <a:ext uri="{FF2B5EF4-FFF2-40B4-BE49-F238E27FC236}">
                <a16:creationId xmlns:a16="http://schemas.microsoft.com/office/drawing/2014/main" id="{BBFA9276-104A-15E8-CC83-73E3F1FF17CF}"/>
              </a:ext>
            </a:extLst>
          </p:cNvPr>
          <p:cNvCxnSpPr/>
          <p:nvPr/>
        </p:nvCxnSpPr>
        <p:spPr>
          <a:xfrm>
            <a:off x="5486400" y="3581400"/>
            <a:ext cx="609600" cy="1295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BB11635-A5BF-B6FB-EA90-1C63A3FC88B1}"/>
              </a:ext>
            </a:extLst>
          </p:cNvPr>
          <p:cNvSpPr txBox="1"/>
          <p:nvPr/>
        </p:nvSpPr>
        <p:spPr>
          <a:xfrm>
            <a:off x="6120384" y="4864608"/>
            <a:ext cx="4383902" cy="646331"/>
          </a:xfrm>
          <a:prstGeom prst="rect">
            <a:avLst/>
          </a:prstGeom>
          <a:noFill/>
        </p:spPr>
        <p:txBody>
          <a:bodyPr wrap="square" rtlCol="0">
            <a:spAutoFit/>
          </a:bodyPr>
          <a:lstStyle/>
          <a:p>
            <a:r>
              <a:rPr lang="en-US" dirty="0" err="1">
                <a:latin typeface="Courier New" panose="02070309020205020404" pitchFamily="49" charset="0"/>
                <a:cs typeface="Courier New" panose="02070309020205020404" pitchFamily="49" charset="0"/>
              </a:rPr>
              <a:t>sgn</a:t>
            </a:r>
            <a:r>
              <a:rPr lang="en-US" dirty="0"/>
              <a:t> returns -1 for negative inputs and +1 for positive inputs</a:t>
            </a:r>
          </a:p>
        </p:txBody>
      </p:sp>
    </p:spTree>
    <p:extLst>
      <p:ext uri="{BB962C8B-B14F-4D97-AF65-F5344CB8AC3E}">
        <p14:creationId xmlns:p14="http://schemas.microsoft.com/office/powerpoint/2010/main" val="816904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B9F8F-3FA6-F40A-6C4C-BF9135819D65}"/>
              </a:ext>
            </a:extLst>
          </p:cNvPr>
          <p:cNvSpPr>
            <a:spLocks noGrp="1"/>
          </p:cNvSpPr>
          <p:nvPr>
            <p:ph type="title"/>
          </p:nvPr>
        </p:nvSpPr>
        <p:spPr/>
        <p:txBody>
          <a:bodyPr/>
          <a:lstStyle/>
          <a:p>
            <a:r>
              <a:rPr lang="en-US" dirty="0"/>
              <a:t>What to remember</a:t>
            </a:r>
          </a:p>
        </p:txBody>
      </p:sp>
      <p:sp>
        <p:nvSpPr>
          <p:cNvPr id="3" name="Content Placeholder 2">
            <a:extLst>
              <a:ext uri="{FF2B5EF4-FFF2-40B4-BE49-F238E27FC236}">
                <a16:creationId xmlns:a16="http://schemas.microsoft.com/office/drawing/2014/main" id="{FBB1831F-0021-07B2-F951-917AC59049B2}"/>
              </a:ext>
            </a:extLst>
          </p:cNvPr>
          <p:cNvSpPr>
            <a:spLocks noGrp="1"/>
          </p:cNvSpPr>
          <p:nvPr>
            <p:ph idx="1"/>
          </p:nvPr>
        </p:nvSpPr>
        <p:spPr>
          <a:xfrm>
            <a:off x="609600" y="1295400"/>
            <a:ext cx="6781800" cy="5334000"/>
          </a:xfrm>
        </p:spPr>
        <p:txBody>
          <a:bodyPr>
            <a:normAutofit fontScale="77500" lnSpcReduction="20000"/>
          </a:bodyPr>
          <a:lstStyle/>
          <a:p>
            <a:r>
              <a:rPr lang="en-US" dirty="0" err="1"/>
              <a:t>Perceptrons</a:t>
            </a:r>
            <a:r>
              <a:rPr lang="en-US" dirty="0"/>
              <a:t> are linear prediction models</a:t>
            </a:r>
          </a:p>
          <a:p>
            <a:endParaRPr lang="en-US" dirty="0"/>
          </a:p>
          <a:p>
            <a:r>
              <a:rPr lang="en-US" dirty="0"/>
              <a:t>MLPs are non-linear prediction models, composed of multiple linear layers with non-linear activations</a:t>
            </a:r>
          </a:p>
          <a:p>
            <a:endParaRPr lang="en-US" dirty="0"/>
          </a:p>
          <a:p>
            <a:r>
              <a:rPr lang="en-US" dirty="0"/>
              <a:t>MLPs can model more complex functions, but are harder to optimize </a:t>
            </a:r>
          </a:p>
          <a:p>
            <a:endParaRPr lang="en-US" dirty="0"/>
          </a:p>
          <a:p>
            <a:r>
              <a:rPr lang="en-US" dirty="0"/>
              <a:t>Optimization is by a form of stochastic gradient descent</a:t>
            </a:r>
          </a:p>
          <a:p>
            <a:endParaRPr lang="en-US" dirty="0"/>
          </a:p>
          <a:p>
            <a:r>
              <a:rPr lang="en-US" dirty="0"/>
              <a:t>Deeper networks are subject to vanishing gradient problems that can be partially avoided with </a:t>
            </a:r>
            <a:r>
              <a:rPr lang="en-US" dirty="0" err="1"/>
              <a:t>ReLU</a:t>
            </a:r>
            <a:endParaRPr lang="en-US" dirty="0"/>
          </a:p>
          <a:p>
            <a:endParaRPr lang="en-US" dirty="0"/>
          </a:p>
          <a:p>
            <a:endParaRPr lang="en-US" dirty="0"/>
          </a:p>
        </p:txBody>
      </p:sp>
      <p:pic>
        <p:nvPicPr>
          <p:cNvPr id="4" name="Picture 2">
            <a:extLst>
              <a:ext uri="{FF2B5EF4-FFF2-40B4-BE49-F238E27FC236}">
                <a16:creationId xmlns:a16="http://schemas.microsoft.com/office/drawing/2014/main" id="{B016728A-2A48-428E-BC28-2379DC0D53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4411287"/>
            <a:ext cx="2237910" cy="17065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428372-A2E2-7E9D-E3F9-6411705AFBC7}"/>
              </a:ext>
            </a:extLst>
          </p:cNvPr>
          <p:cNvSpPr txBox="1"/>
          <p:nvPr/>
        </p:nvSpPr>
        <p:spPr>
          <a:xfrm>
            <a:off x="9822255" y="6481741"/>
            <a:ext cx="1277914" cy="307777"/>
          </a:xfrm>
          <a:prstGeom prst="rect">
            <a:avLst/>
          </a:prstGeom>
          <a:noFill/>
        </p:spPr>
        <p:txBody>
          <a:bodyPr wrap="none" rtlCol="0">
            <a:spAutoFit/>
          </a:bodyPr>
          <a:lstStyle/>
          <a:p>
            <a:r>
              <a:rPr lang="en-US" sz="1400" dirty="0">
                <a:solidFill>
                  <a:schemeClr val="tx1">
                    <a:lumMod val="50000"/>
                    <a:lumOff val="50000"/>
                  </a:schemeClr>
                </a:solidFill>
              </a:rPr>
              <a:t>Figure </a:t>
            </a:r>
            <a:r>
              <a:rPr lang="en-US" sz="1400" dirty="0">
                <a:solidFill>
                  <a:schemeClr val="tx1">
                    <a:lumMod val="50000"/>
                    <a:lumOff val="50000"/>
                  </a:schemeClr>
                </a:solidFill>
                <a:hlinkClick r:id="rId3">
                  <a:extLst>
                    <a:ext uri="{A12FA001-AC4F-418D-AE19-62706E023703}">
                      <ahyp:hlinkClr xmlns:ahyp="http://schemas.microsoft.com/office/drawing/2018/hyperlinkcolor" val="tx"/>
                    </a:ext>
                  </a:extLst>
                </a:hlinkClick>
              </a:rPr>
              <a:t>source</a:t>
            </a:r>
            <a:endParaRPr lang="en-US" sz="1400" dirty="0">
              <a:solidFill>
                <a:schemeClr val="tx1">
                  <a:lumMod val="50000"/>
                  <a:lumOff val="50000"/>
                </a:schemeClr>
              </a:solidFill>
            </a:endParaRPr>
          </a:p>
        </p:txBody>
      </p:sp>
      <p:pic>
        <p:nvPicPr>
          <p:cNvPr id="6" name="Picture 2">
            <a:extLst>
              <a:ext uri="{FF2B5EF4-FFF2-40B4-BE49-F238E27FC236}">
                <a16:creationId xmlns:a16="http://schemas.microsoft.com/office/drawing/2014/main" id="{C1805361-47D0-0A4B-EA36-F4D09BF7937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5827"/>
          <a:stretch/>
        </p:blipFill>
        <p:spPr bwMode="auto">
          <a:xfrm>
            <a:off x="7356764" y="2590800"/>
            <a:ext cx="4114800" cy="15390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AF46518D-65ED-84D1-6D05-664D821E3F1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76458" y="594482"/>
            <a:ext cx="1910542" cy="1558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242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5A83C-C65B-CA72-C45B-F4C1DD3AA6A4}"/>
              </a:ext>
            </a:extLst>
          </p:cNvPr>
          <p:cNvSpPr>
            <a:spLocks noGrp="1"/>
          </p:cNvSpPr>
          <p:nvPr>
            <p:ph type="title"/>
          </p:nvPr>
        </p:nvSpPr>
        <p:spPr/>
        <p:txBody>
          <a:bodyPr/>
          <a:lstStyle/>
          <a:p>
            <a:r>
              <a:rPr lang="en-US" dirty="0"/>
              <a:t>Next lectures</a:t>
            </a:r>
          </a:p>
        </p:txBody>
      </p:sp>
      <p:sp>
        <p:nvSpPr>
          <p:cNvPr id="3" name="Content Placeholder 2">
            <a:extLst>
              <a:ext uri="{FF2B5EF4-FFF2-40B4-BE49-F238E27FC236}">
                <a16:creationId xmlns:a16="http://schemas.microsoft.com/office/drawing/2014/main" id="{BF7122E9-A1FC-23B0-E624-A14D4AA2ED0E}"/>
              </a:ext>
            </a:extLst>
          </p:cNvPr>
          <p:cNvSpPr>
            <a:spLocks noGrp="1"/>
          </p:cNvSpPr>
          <p:nvPr>
            <p:ph idx="1"/>
          </p:nvPr>
        </p:nvSpPr>
        <p:spPr>
          <a:xfrm>
            <a:off x="609600" y="990600"/>
            <a:ext cx="10972800" cy="5715000"/>
          </a:xfrm>
        </p:spPr>
        <p:txBody>
          <a:bodyPr>
            <a:normAutofit/>
          </a:bodyPr>
          <a:lstStyle/>
          <a:p>
            <a:r>
              <a:rPr lang="en-US" dirty="0"/>
              <a:t>Convolutional networks (CNNs)</a:t>
            </a:r>
          </a:p>
          <a:p>
            <a:r>
              <a:rPr lang="en-US" dirty="0"/>
              <a:t>Deep networks</a:t>
            </a:r>
          </a:p>
          <a:p>
            <a:pPr lvl="1"/>
            <a:r>
              <a:rPr lang="en-US" dirty="0"/>
              <a:t>(Brief) history of deep networks</a:t>
            </a:r>
          </a:p>
          <a:p>
            <a:pPr lvl="1"/>
            <a:r>
              <a:rPr lang="en-US" dirty="0"/>
              <a:t>What made deep networks work?</a:t>
            </a:r>
          </a:p>
          <a:p>
            <a:pPr lvl="1"/>
            <a:r>
              <a:rPr lang="en-US" dirty="0"/>
              <a:t>Residual networks</a:t>
            </a:r>
          </a:p>
          <a:p>
            <a:r>
              <a:rPr lang="en-US" dirty="0"/>
              <a:t>More about deep network optimization</a:t>
            </a:r>
          </a:p>
          <a:p>
            <a:pPr lvl="1"/>
            <a:r>
              <a:rPr lang="en-US" dirty="0"/>
              <a:t>Improvements on SGD</a:t>
            </a:r>
          </a:p>
          <a:p>
            <a:pPr lvl="1"/>
            <a:r>
              <a:rPr lang="en-US" dirty="0"/>
              <a:t>Normalization and data augmentation</a:t>
            </a:r>
          </a:p>
          <a:p>
            <a:pPr lvl="1"/>
            <a:r>
              <a:rPr lang="en-US" dirty="0"/>
              <a:t>Linear probe and fine-tuning</a:t>
            </a:r>
          </a:p>
          <a:p>
            <a:r>
              <a:rPr lang="en-US" dirty="0"/>
              <a:t>Mask-RCNN line of work</a:t>
            </a:r>
          </a:p>
          <a:p>
            <a:pPr lvl="1"/>
            <a:endParaRPr lang="en-US" dirty="0"/>
          </a:p>
          <a:p>
            <a:endParaRPr lang="en-US" dirty="0"/>
          </a:p>
        </p:txBody>
      </p:sp>
    </p:spTree>
    <p:extLst>
      <p:ext uri="{BB962C8B-B14F-4D97-AF65-F5344CB8AC3E}">
        <p14:creationId xmlns:p14="http://schemas.microsoft.com/office/powerpoint/2010/main" val="1459445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22B0-6F2A-77DC-6E15-EE5EE959ADC9}"/>
              </a:ext>
            </a:extLst>
          </p:cNvPr>
          <p:cNvSpPr>
            <a:spLocks noGrp="1"/>
          </p:cNvSpPr>
          <p:nvPr>
            <p:ph type="title"/>
          </p:nvPr>
        </p:nvSpPr>
        <p:spPr/>
        <p:txBody>
          <a:bodyPr/>
          <a:lstStyle/>
          <a:p>
            <a:r>
              <a:rPr lang="en-US" dirty="0"/>
              <a:t>Perceptron Update Rule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DACE1B-A69D-26B6-F330-EEEB3783D4B7}"/>
                  </a:ext>
                </a:extLst>
              </p:cNvPr>
              <p:cNvSpPr>
                <a:spLocks noGrp="1"/>
              </p:cNvSpPr>
              <p:nvPr>
                <p:ph idx="1"/>
              </p:nvPr>
            </p:nvSpPr>
            <p:spPr/>
            <p:txBody>
              <a:bodyPr>
                <a:normAutofit fontScale="85000" lnSpcReduction="10000"/>
              </a:bodyPr>
              <a:lstStyle/>
              <a:p>
                <a:pPr marL="0" indent="0">
                  <a:buNone/>
                </a:pPr>
                <a:r>
                  <a:rPr lang="en-US" dirty="0"/>
                  <a:t>Prediction: </a:t>
                </a:r>
                <a14:m>
                  <m:oMath xmlns:m="http://schemas.openxmlformats.org/officeDocument/2006/math">
                    <m:r>
                      <a:rPr lang="en-US" b="0" i="1" dirty="0" smtClean="0">
                        <a:latin typeface="Cambria Math" panose="02040503050406030204" pitchFamily="18" charset="0"/>
                      </a:rPr>
                      <m:t>𝑓</m:t>
                    </m:r>
                    <m:d>
                      <m:dPr>
                        <m:ctrlPr>
                          <a:rPr lang="en-US" b="0" i="1" dirty="0" smtClean="0">
                            <a:latin typeface="Cambria Math" panose="02040503050406030204" pitchFamily="18" charset="0"/>
                          </a:rPr>
                        </m:ctrlPr>
                      </m:dPr>
                      <m:e>
                        <m:r>
                          <a:rPr lang="en-US" b="1" i="1" dirty="0" smtClean="0">
                            <a:latin typeface="Cambria Math" panose="02040503050406030204" pitchFamily="18" charset="0"/>
                          </a:rPr>
                          <m:t>𝒙</m:t>
                        </m:r>
                      </m:e>
                    </m:d>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𝑤</m:t>
                        </m:r>
                      </m:e>
                      <m:sub>
                        <m:r>
                          <a:rPr lang="en-US" b="0" i="1" dirty="0" smtClean="0">
                            <a:latin typeface="Cambria Math" panose="02040503050406030204" pitchFamily="18" charset="0"/>
                          </a:rPr>
                          <m:t>0</m:t>
                        </m:r>
                      </m:sub>
                    </m:sSub>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b="0" i="1" dirty="0" smtClean="0">
                            <a:latin typeface="Cambria Math" panose="02040503050406030204" pitchFamily="18" charset="0"/>
                          </a:rPr>
                          <m:t>0</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m:t>
                        </m:r>
                      </m:sub>
                    </m:sSub>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b="0" i="1" dirty="0" smtClean="0">
                            <a:latin typeface="Cambria Math" panose="02040503050406030204" pitchFamily="18" charset="0"/>
                          </a:rPr>
                          <m:t>1</m:t>
                        </m:r>
                      </m:sub>
                    </m:sSub>
                    <m:r>
                      <a:rPr lang="en-US" i="1" dirty="0" smtClean="0">
                        <a:latin typeface="Cambria Math" panose="02040503050406030204" pitchFamily="18" charset="0"/>
                      </a:rPr>
                      <m:t> + …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𝑚</m:t>
                        </m:r>
                      </m:sub>
                    </m:sSub>
                    <m:sSub>
                      <m:sSubPr>
                        <m:ctrlPr>
                          <a:rPr lang="en-US" b="0" i="1" dirty="0" smtClean="0">
                            <a:latin typeface="Cambria Math" panose="02040503050406030204" pitchFamily="18" charset="0"/>
                          </a:rPr>
                        </m:ctrlPr>
                      </m:sSubPr>
                      <m:e>
                        <m:r>
                          <a:rPr lang="en-US" i="1" dirty="0" err="1" smtClean="0">
                            <a:latin typeface="Cambria Math" panose="02040503050406030204" pitchFamily="18" charset="0"/>
                          </a:rPr>
                          <m:t>𝑥</m:t>
                        </m:r>
                      </m:e>
                      <m:sub>
                        <m:r>
                          <a:rPr lang="en-US" b="0" i="1" dirty="0" smtClean="0">
                            <a:latin typeface="Cambria Math" panose="02040503050406030204" pitchFamily="18" charset="0"/>
                          </a:rPr>
                          <m:t>𝑚</m:t>
                        </m:r>
                      </m:sub>
                    </m:sSub>
                    <m:r>
                      <a:rPr lang="en-US" i="1" dirty="0" smtClean="0">
                        <a:latin typeface="Cambria Math" panose="02040503050406030204" pitchFamily="18" charset="0"/>
                      </a:rPr>
                      <m:t> + </m:t>
                    </m:r>
                    <m:r>
                      <a:rPr lang="en-US" i="1" dirty="0" smtClean="0">
                        <a:latin typeface="Cambria Math" panose="02040503050406030204" pitchFamily="18" charset="0"/>
                      </a:rPr>
                      <m:t>𝑏</m:t>
                    </m:r>
                  </m:oMath>
                </a14:m>
                <a:endParaRPr lang="en-US" dirty="0"/>
              </a:p>
              <a:p>
                <a:pPr marL="0" indent="0">
                  <a:buNone/>
                </a:pPr>
                <a:endParaRPr lang="en-US" dirty="0"/>
              </a:p>
              <a:p>
                <a:pPr marL="0" indent="0">
                  <a:buNone/>
                </a:pPr>
                <a:r>
                  <a:rPr lang="en-US" dirty="0"/>
                  <a:t>Error: </a:t>
                </a:r>
                <a14:m>
                  <m:oMath xmlns:m="http://schemas.openxmlformats.org/officeDocument/2006/math">
                    <m:r>
                      <a:rPr lang="en-US" b="0" i="1" dirty="0" smtClean="0">
                        <a:latin typeface="Cambria Math" panose="02040503050406030204" pitchFamily="18" charset="0"/>
                      </a:rPr>
                      <m:t>𝐸</m:t>
                    </m:r>
                    <m:d>
                      <m:dPr>
                        <m:ctrlPr>
                          <a:rPr lang="en-US" b="0" i="1" dirty="0" smtClean="0">
                            <a:latin typeface="Cambria Math" panose="02040503050406030204" pitchFamily="18" charset="0"/>
                          </a:rPr>
                        </m:ctrlPr>
                      </m:dPr>
                      <m:e>
                        <m:r>
                          <a:rPr lang="en-US" b="1" i="1" dirty="0" smtClean="0">
                            <a:latin typeface="Cambria Math" panose="02040503050406030204" pitchFamily="18" charset="0"/>
                          </a:rPr>
                          <m:t>𝒙</m:t>
                        </m:r>
                      </m:e>
                    </m:d>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𝑓</m:t>
                            </m:r>
                            <m:d>
                              <m:dPr>
                                <m:ctrlPr>
                                  <a:rPr lang="en-US" b="0" i="1" dirty="0" smtClean="0">
                                    <a:latin typeface="Cambria Math" panose="02040503050406030204" pitchFamily="18" charset="0"/>
                                  </a:rPr>
                                </m:ctrlPr>
                              </m:dPr>
                              <m:e>
                                <m:r>
                                  <a:rPr lang="en-US" b="1" i="1" dirty="0" smtClean="0">
                                    <a:latin typeface="Cambria Math" panose="02040503050406030204" pitchFamily="18" charset="0"/>
                                  </a:rPr>
                                  <m:t>𝒙</m:t>
                                </m:r>
                              </m:e>
                            </m:d>
                            <m:r>
                              <a:rPr lang="en-US" b="0" i="1" dirty="0" smtClean="0">
                                <a:latin typeface="Cambria Math" panose="02040503050406030204" pitchFamily="18" charset="0"/>
                              </a:rPr>
                              <m:t>−</m:t>
                            </m:r>
                            <m:r>
                              <a:rPr lang="en-US" b="0" i="1" dirty="0" smtClean="0">
                                <a:latin typeface="Cambria Math" panose="02040503050406030204" pitchFamily="18" charset="0"/>
                              </a:rPr>
                              <m:t>𝑦</m:t>
                            </m:r>
                          </m:e>
                        </m:d>
                      </m:e>
                      <m:sup>
                        <m:r>
                          <a:rPr lang="en-US" b="0" i="1" dirty="0" smtClean="0">
                            <a:latin typeface="Cambria Math" panose="02040503050406030204" pitchFamily="18" charset="0"/>
                          </a:rPr>
                          <m:t>2</m:t>
                        </m:r>
                      </m:sup>
                    </m:sSup>
                  </m:oMath>
                </a14:m>
                <a:endParaRPr lang="en-US" dirty="0"/>
              </a:p>
              <a:p>
                <a:pPr marL="0" indent="0">
                  <a:buNone/>
                </a:pPr>
                <a:endParaRPr lang="en-US" dirty="0"/>
              </a:p>
              <a:p>
                <a:pPr marL="0" indent="0">
                  <a:buNone/>
                </a:pPr>
                <a:endParaRPr lang="en-US" dirty="0"/>
              </a:p>
              <a:p>
                <a:pPr marL="0" indent="0">
                  <a:buNone/>
                </a:pPr>
                <a:r>
                  <a:rPr lang="en-US" dirty="0"/>
                  <a:t>Update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𝑤</m:t>
                        </m:r>
                      </m:e>
                      <m:sub>
                        <m:r>
                          <a:rPr lang="en-US" b="0" i="1" dirty="0" smtClean="0">
                            <a:latin typeface="Cambria Math" panose="02040503050406030204" pitchFamily="18" charset="0"/>
                          </a:rPr>
                          <m:t>𝑖</m:t>
                        </m:r>
                      </m:sub>
                    </m:sSub>
                  </m:oMath>
                </a14:m>
                <a:r>
                  <a:rPr lang="en-US" dirty="0"/>
                  <a:t>: take a step to decrease </a:t>
                </a:r>
                <a14:m>
                  <m:oMath xmlns:m="http://schemas.openxmlformats.org/officeDocument/2006/math">
                    <m:r>
                      <a:rPr lang="en-US" i="1" dirty="0">
                        <a:latin typeface="Cambria Math" panose="02040503050406030204" pitchFamily="18" charset="0"/>
                      </a:rPr>
                      <m:t>𝐸</m:t>
                    </m:r>
                    <m:d>
                      <m:dPr>
                        <m:ctrlPr>
                          <a:rPr lang="en-US" i="1" dirty="0">
                            <a:latin typeface="Cambria Math" panose="02040503050406030204" pitchFamily="18" charset="0"/>
                          </a:rPr>
                        </m:ctrlPr>
                      </m:dPr>
                      <m:e>
                        <m:r>
                          <a:rPr lang="en-US" b="1" i="1" dirty="0">
                            <a:latin typeface="Cambria Math" panose="02040503050406030204" pitchFamily="18" charset="0"/>
                          </a:rPr>
                          <m:t>𝒙</m:t>
                        </m:r>
                      </m:e>
                    </m:d>
                  </m:oMath>
                </a14:m>
                <a:endParaRPr lang="en-US" dirty="0"/>
              </a:p>
              <a:p>
                <a:pPr marL="0" indent="0">
                  <a:buNone/>
                </a:pPr>
                <a:r>
                  <a:rPr lang="en-US"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den>
                    </m:f>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d>
                          <m:dPr>
                            <m:ctrlPr>
                              <a:rPr lang="en-US" b="1"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f>
                      <m:fPr>
                        <m:ctrlPr>
                          <a:rPr lang="en-US" b="0" i="1" dirty="0" smtClean="0">
                            <a:latin typeface="Cambria Math" panose="02040503050406030204" pitchFamily="18" charset="0"/>
                          </a:rPr>
                        </m:ctrlPr>
                      </m:fPr>
                      <m:num>
                        <m:r>
                          <a:rPr lang="en-US" b="0" i="1" smtClean="0">
                            <a:latin typeface="Cambria Math" panose="02040503050406030204" pitchFamily="18" charset="0"/>
                          </a:rPr>
                          <m:t>𝜕</m:t>
                        </m:r>
                        <m:d>
                          <m:dPr>
                            <m:ctrlPr>
                              <a:rPr lang="en-US" i="1" dirty="0">
                                <a:latin typeface="Cambria Math" panose="02040503050406030204" pitchFamily="18" charset="0"/>
                              </a:rPr>
                            </m:ctrlPr>
                          </m:dPr>
                          <m:e>
                            <m:r>
                              <a:rPr lang="en-US" i="1" dirty="0">
                                <a:latin typeface="Cambria Math" panose="02040503050406030204" pitchFamily="18" charset="0"/>
                              </a:rPr>
                              <m:t>𝑓</m:t>
                            </m:r>
                            <m:d>
                              <m:dPr>
                                <m:ctrlPr>
                                  <a:rPr lang="en-US" i="1" dirty="0">
                                    <a:latin typeface="Cambria Math" panose="02040503050406030204" pitchFamily="18" charset="0"/>
                                  </a:rPr>
                                </m:ctrlPr>
                              </m:dPr>
                              <m:e>
                                <m:r>
                                  <a:rPr lang="en-US" b="1" i="1" dirty="0">
                                    <a:latin typeface="Cambria Math" panose="02040503050406030204" pitchFamily="18" charset="0"/>
                                  </a:rPr>
                                  <m:t>𝒙</m:t>
                                </m:r>
                              </m:e>
                            </m:d>
                            <m:r>
                              <a:rPr lang="en-US" i="1" dirty="0">
                                <a:latin typeface="Cambria Math" panose="02040503050406030204" pitchFamily="18" charset="0"/>
                              </a:rPr>
                              <m:t>−</m:t>
                            </m:r>
                            <m:r>
                              <a:rPr lang="en-US" i="1" dirty="0">
                                <a:latin typeface="Cambria Math" panose="02040503050406030204" pitchFamily="18" charset="0"/>
                              </a:rPr>
                              <m:t>𝑦</m:t>
                            </m:r>
                          </m:e>
                        </m:d>
                      </m:num>
                      <m:den>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𝑖</m:t>
                            </m:r>
                          </m:sub>
                        </m:sSub>
                      </m:den>
                    </m:f>
                    <m:r>
                      <a:rPr lang="en-US" b="0" i="1" dirty="0" smtClean="0">
                        <a:latin typeface="Cambria Math" panose="02040503050406030204" pitchFamily="18" charset="0"/>
                      </a:rPr>
                      <m:t>]</m:t>
                    </m:r>
                  </m:oMath>
                </a14:m>
                <a:endParaRPr lang="en-US" dirty="0"/>
              </a:p>
              <a:p>
                <a:pPr marL="0" indent="0">
                  <a:buNone/>
                </a:pPr>
                <a:r>
                  <a:rPr lang="en-US"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den>
                    </m:f>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d>
                          <m:dPr>
                            <m:ctrlPr>
                              <a:rPr lang="en-US" b="1"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r>
                          <a:rPr lang="en-US" b="0" i="1" smtClean="0">
                            <a:latin typeface="Cambria Math" panose="02040503050406030204" pitchFamily="18" charset="0"/>
                          </a:rPr>
                          <m:t>𝑦</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endParaRPr lang="en-US" dirty="0"/>
              </a:p>
              <a:p>
                <a:pPr marL="0" indent="0">
                  <a:buNone/>
                </a:pPr>
                <a:r>
                  <a:rPr lang="en-US" dirty="0"/>
                  <a:t>	</a:t>
                </a:r>
              </a:p>
              <a:p>
                <a:pPr marL="0" indent="0">
                  <a:buNone/>
                </a:pPr>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𝜂</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r>
                          <a:rPr lang="en-US" b="0" i="1" smtClean="0">
                            <a:latin typeface="Cambria Math" panose="02040503050406030204" pitchFamily="18" charset="0"/>
                          </a:rPr>
                          <m:t>𝑦</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35DACE1B-A69D-26B6-F330-EEEB3783D4B7}"/>
                  </a:ext>
                </a:extLst>
              </p:cNvPr>
              <p:cNvSpPr>
                <a:spLocks noGrp="1" noRot="1" noChangeAspect="1" noMove="1" noResize="1" noEditPoints="1" noAdjustHandles="1" noChangeArrowheads="1" noChangeShapeType="1" noTextEdit="1"/>
              </p:cNvSpPr>
              <p:nvPr>
                <p:ph idx="1"/>
              </p:nvPr>
            </p:nvSpPr>
            <p:spPr>
              <a:blipFill>
                <a:blip r:embed="rId2"/>
                <a:stretch>
                  <a:fillRect l="-1056" t="-190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31277A28-4BE9-3510-011F-44FF4F6B465C}"/>
              </a:ext>
            </a:extLst>
          </p:cNvPr>
          <p:cNvSpPr txBox="1"/>
          <p:nvPr/>
        </p:nvSpPr>
        <p:spPr>
          <a:xfrm>
            <a:off x="1829694" y="2480810"/>
            <a:ext cx="1184940" cy="369332"/>
          </a:xfrm>
          <a:prstGeom prst="rect">
            <a:avLst/>
          </a:prstGeom>
          <a:noFill/>
        </p:spPr>
        <p:txBody>
          <a:bodyPr wrap="none" rtlCol="0">
            <a:spAutoFit/>
          </a:bodyPr>
          <a:lstStyle/>
          <a:p>
            <a:r>
              <a:rPr lang="en-US" dirty="0"/>
              <a:t>prediction</a:t>
            </a:r>
          </a:p>
        </p:txBody>
      </p:sp>
      <p:cxnSp>
        <p:nvCxnSpPr>
          <p:cNvPr id="6" name="Straight Arrow Connector 5">
            <a:extLst>
              <a:ext uri="{FF2B5EF4-FFF2-40B4-BE49-F238E27FC236}">
                <a16:creationId xmlns:a16="http://schemas.microsoft.com/office/drawing/2014/main" id="{7C073CC7-6E06-482A-E929-7E8395B0CEEE}"/>
              </a:ext>
            </a:extLst>
          </p:cNvPr>
          <p:cNvCxnSpPr/>
          <p:nvPr/>
        </p:nvCxnSpPr>
        <p:spPr>
          <a:xfrm flipV="1">
            <a:off x="2795562" y="2360676"/>
            <a:ext cx="2286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B18975E-8260-366C-303C-B0AA5B0F1FEE}"/>
              </a:ext>
            </a:extLst>
          </p:cNvPr>
          <p:cNvSpPr txBox="1"/>
          <p:nvPr/>
        </p:nvSpPr>
        <p:spPr>
          <a:xfrm>
            <a:off x="3738798" y="2514600"/>
            <a:ext cx="774571" cy="369332"/>
          </a:xfrm>
          <a:prstGeom prst="rect">
            <a:avLst/>
          </a:prstGeom>
          <a:noFill/>
        </p:spPr>
        <p:txBody>
          <a:bodyPr wrap="none" rtlCol="0">
            <a:spAutoFit/>
          </a:bodyPr>
          <a:lstStyle/>
          <a:p>
            <a:r>
              <a:rPr lang="en-US" dirty="0"/>
              <a:t>target</a:t>
            </a:r>
          </a:p>
        </p:txBody>
      </p:sp>
      <p:cxnSp>
        <p:nvCxnSpPr>
          <p:cNvPr id="8" name="Straight Arrow Connector 7">
            <a:extLst>
              <a:ext uri="{FF2B5EF4-FFF2-40B4-BE49-F238E27FC236}">
                <a16:creationId xmlns:a16="http://schemas.microsoft.com/office/drawing/2014/main" id="{DE4F624E-AF2E-50DB-D01D-3BE96D62F9C7}"/>
              </a:ext>
            </a:extLst>
          </p:cNvPr>
          <p:cNvCxnSpPr>
            <a:cxnSpLocks/>
          </p:cNvCxnSpPr>
          <p:nvPr/>
        </p:nvCxnSpPr>
        <p:spPr>
          <a:xfrm flipH="1" flipV="1">
            <a:off x="4027206" y="2373118"/>
            <a:ext cx="98877" cy="203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AB06BC8-B8E5-E719-1CB9-C65F9B99DCC2}"/>
                  </a:ext>
                </a:extLst>
              </p:cNvPr>
              <p:cNvSpPr txBox="1"/>
              <p:nvPr/>
            </p:nvSpPr>
            <p:spPr>
              <a:xfrm>
                <a:off x="7315200" y="3188732"/>
                <a:ext cx="3243901" cy="1247842"/>
              </a:xfrm>
              <a:prstGeom prst="rect">
                <a:avLst/>
              </a:prstGeom>
              <a:noFill/>
            </p:spPr>
            <p:txBody>
              <a:bodyPr wrap="none" rtlCol="0">
                <a:spAutoFit/>
              </a:bodyPr>
              <a:lstStyle/>
              <a:p>
                <a:r>
                  <a:rPr lang="en-US" sz="2400" dirty="0"/>
                  <a:t>Chain Rule:</a:t>
                </a:r>
              </a:p>
              <a:p>
                <a14:m>
                  <m:oMath xmlns:m="http://schemas.openxmlformats.org/officeDocument/2006/math">
                    <m:r>
                      <a:rPr lang="en-US" sz="2400" b="0" i="1" smtClean="0">
                        <a:latin typeface="Cambria Math" panose="02040503050406030204" pitchFamily="18" charset="0"/>
                      </a:rPr>
                      <m:t>h</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oMath>
                </a14:m>
                <a:r>
                  <a:rPr lang="en-US" sz="2400" dirty="0"/>
                  <a:t>, then</a:t>
                </a:r>
              </a:p>
              <a:p>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h</m:t>
                        </m:r>
                      </m:e>
                      <m:sup>
                        <m:r>
                          <a:rPr lang="en-US" sz="2400" b="0" i="1" smtClean="0">
                            <a:latin typeface="Cambria Math" panose="02040503050406030204" pitchFamily="18" charset="0"/>
                          </a:rPr>
                          <m:t>′</m:t>
                        </m:r>
                      </m:sup>
                    </m:s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𝑓</m:t>
                        </m:r>
                      </m:e>
                      <m:sup>
                        <m:r>
                          <a:rPr lang="en-US" sz="2400" b="0" i="1" smtClean="0">
                            <a:latin typeface="Cambria Math" panose="02040503050406030204" pitchFamily="18" charset="0"/>
                          </a:rPr>
                          <m:t>′</m:t>
                        </m:r>
                      </m:sup>
                    </m:s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e>
                    </m:d>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a14:m>
                <a:r>
                  <a:rPr lang="en-US" sz="2400" dirty="0"/>
                  <a:t> </a:t>
                </a:r>
              </a:p>
            </p:txBody>
          </p:sp>
        </mc:Choice>
        <mc:Fallback xmlns="">
          <p:sp>
            <p:nvSpPr>
              <p:cNvPr id="11" name="TextBox 10">
                <a:extLst>
                  <a:ext uri="{FF2B5EF4-FFF2-40B4-BE49-F238E27FC236}">
                    <a16:creationId xmlns:a16="http://schemas.microsoft.com/office/drawing/2014/main" id="{3AB06BC8-B8E5-E719-1CB9-C65F9B99DCC2}"/>
                  </a:ext>
                </a:extLst>
              </p:cNvPr>
              <p:cNvSpPr txBox="1">
                <a:spLocks noRot="1" noChangeAspect="1" noMove="1" noResize="1" noEditPoints="1" noAdjustHandles="1" noChangeArrowheads="1" noChangeShapeType="1" noTextEdit="1"/>
              </p:cNvSpPr>
              <p:nvPr/>
            </p:nvSpPr>
            <p:spPr>
              <a:xfrm>
                <a:off x="7315200" y="3188732"/>
                <a:ext cx="3243901" cy="1247842"/>
              </a:xfrm>
              <a:prstGeom prst="rect">
                <a:avLst/>
              </a:prstGeom>
              <a:blipFill>
                <a:blip r:embed="rId3"/>
                <a:stretch>
                  <a:fillRect l="-2820" t="-3415"/>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60234923-CE0D-151F-7B07-C079503733A2}"/>
              </a:ext>
            </a:extLst>
          </p:cNvPr>
          <p:cNvSpPr txBox="1"/>
          <p:nvPr/>
        </p:nvSpPr>
        <p:spPr>
          <a:xfrm>
            <a:off x="3218371" y="6317337"/>
            <a:ext cx="1544012" cy="369332"/>
          </a:xfrm>
          <a:prstGeom prst="rect">
            <a:avLst/>
          </a:prstGeom>
          <a:noFill/>
        </p:spPr>
        <p:txBody>
          <a:bodyPr wrap="none" rtlCol="0">
            <a:spAutoFit/>
          </a:bodyPr>
          <a:lstStyle/>
          <a:p>
            <a:r>
              <a:rPr lang="en-US" dirty="0"/>
              <a:t>Learning rate</a:t>
            </a:r>
          </a:p>
        </p:txBody>
      </p:sp>
      <p:cxnSp>
        <p:nvCxnSpPr>
          <p:cNvPr id="14" name="Straight Arrow Connector 13">
            <a:extLst>
              <a:ext uri="{FF2B5EF4-FFF2-40B4-BE49-F238E27FC236}">
                <a16:creationId xmlns:a16="http://schemas.microsoft.com/office/drawing/2014/main" id="{DEEE5429-5B6C-1EB2-706B-7F48CC1DF893}"/>
              </a:ext>
            </a:extLst>
          </p:cNvPr>
          <p:cNvCxnSpPr>
            <a:cxnSpLocks/>
          </p:cNvCxnSpPr>
          <p:nvPr/>
        </p:nvCxnSpPr>
        <p:spPr>
          <a:xfrm flipH="1" flipV="1">
            <a:off x="3318540" y="6055638"/>
            <a:ext cx="377160" cy="261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CB88886-D82E-8AE9-BCD4-230F02193F99}"/>
              </a:ext>
            </a:extLst>
          </p:cNvPr>
          <p:cNvCxnSpPr>
            <a:cxnSpLocks/>
          </p:cNvCxnSpPr>
          <p:nvPr/>
        </p:nvCxnSpPr>
        <p:spPr>
          <a:xfrm flipV="1">
            <a:off x="2513295" y="6001147"/>
            <a:ext cx="461040" cy="316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6BA08D4-C4B1-8645-422D-13588A8217D9}"/>
              </a:ext>
            </a:extLst>
          </p:cNvPr>
          <p:cNvSpPr txBox="1"/>
          <p:nvPr/>
        </p:nvSpPr>
        <p:spPr>
          <a:xfrm>
            <a:off x="779681" y="6327100"/>
            <a:ext cx="1915909" cy="369332"/>
          </a:xfrm>
          <a:prstGeom prst="rect">
            <a:avLst/>
          </a:prstGeom>
          <a:noFill/>
        </p:spPr>
        <p:txBody>
          <a:bodyPr wrap="none" rtlCol="0">
            <a:spAutoFit/>
          </a:bodyPr>
          <a:lstStyle/>
          <a:p>
            <a:r>
              <a:rPr lang="en-US" dirty="0"/>
              <a:t>Make error </a:t>
            </a:r>
            <a:r>
              <a:rPr lang="en-US" i="1" dirty="0"/>
              <a:t>lower</a:t>
            </a:r>
          </a:p>
        </p:txBody>
      </p:sp>
    </p:spTree>
    <p:extLst>
      <p:ext uri="{BB962C8B-B14F-4D97-AF65-F5344CB8AC3E}">
        <p14:creationId xmlns:p14="http://schemas.microsoft.com/office/powerpoint/2010/main" val="202229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22B0-6F2A-77DC-6E15-EE5EE959ADC9}"/>
              </a:ext>
            </a:extLst>
          </p:cNvPr>
          <p:cNvSpPr>
            <a:spLocks noGrp="1"/>
          </p:cNvSpPr>
          <p:nvPr>
            <p:ph type="title"/>
          </p:nvPr>
        </p:nvSpPr>
        <p:spPr/>
        <p:txBody>
          <a:bodyPr/>
          <a:lstStyle/>
          <a:p>
            <a:r>
              <a:rPr lang="en-US" dirty="0"/>
              <a:t>Perceptron Optimization by SGD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DACE1B-A69D-26B6-F330-EEEB3783D4B7}"/>
                  </a:ext>
                </a:extLst>
              </p:cNvPr>
              <p:cNvSpPr>
                <a:spLocks noGrp="1"/>
              </p:cNvSpPr>
              <p:nvPr>
                <p:ph idx="1"/>
              </p:nvPr>
            </p:nvSpPr>
            <p:spPr>
              <a:xfrm>
                <a:off x="609600" y="990600"/>
                <a:ext cx="10972800" cy="5638800"/>
              </a:xfrm>
            </p:spPr>
            <p:txBody>
              <a:bodyPr>
                <a:normAutofit/>
              </a:bodyPr>
              <a:lstStyle/>
              <a:p>
                <a:pPr marL="0" indent="0">
                  <a:buNone/>
                </a:pPr>
                <a:r>
                  <a:rPr lang="en-US" dirty="0"/>
                  <a:t>Randomly initialize weights, e.g. w ~ </a:t>
                </a:r>
                <a:r>
                  <a:rPr lang="en-US" dirty="0" err="1"/>
                  <a:t>Gaus</a:t>
                </a:r>
                <a:r>
                  <a:rPr lang="en-US" dirty="0"/>
                  <a:t>(mu=0, std=0.05)</a:t>
                </a:r>
              </a:p>
              <a:p>
                <a:pPr marL="0" indent="0">
                  <a:buNone/>
                </a:pPr>
                <a:r>
                  <a:rPr lang="en-US" dirty="0"/>
                  <a:t>For each iteration </a:t>
                </a:r>
                <a14:m>
                  <m:oMath xmlns:m="http://schemas.openxmlformats.org/officeDocument/2006/math">
                    <m:r>
                      <a:rPr lang="en-US" i="1" dirty="0" smtClean="0">
                        <a:latin typeface="Cambria Math" panose="02040503050406030204" pitchFamily="18" charset="0"/>
                      </a:rPr>
                      <m:t>𝑡</m:t>
                    </m:r>
                  </m:oMath>
                </a14:m>
                <a:r>
                  <a:rPr lang="en-US" dirty="0"/>
                  <a:t>:</a:t>
                </a:r>
              </a:p>
              <a:p>
                <a:pPr marL="0" indent="0" defTabSz="457200">
                  <a:buNone/>
                </a:pPr>
                <a:r>
                  <a:rPr lang="en-US" dirty="0"/>
                  <a:t>	Split data into batches	</a:t>
                </a:r>
              </a:p>
              <a:p>
                <a:pPr marL="0" indent="0" defTabSz="457200">
                  <a:buNone/>
                </a:pPr>
                <a:r>
                  <a:rPr lang="en-US" dirty="0"/>
                  <a:t>	</a:t>
                </a:r>
                <a14:m>
                  <m:oMath xmlns:m="http://schemas.openxmlformats.org/officeDocument/2006/math">
                    <m:r>
                      <a:rPr lang="en-US" i="1">
                        <a:latin typeface="Cambria Math" panose="02040503050406030204" pitchFamily="18" charset="0"/>
                      </a:rPr>
                      <m:t>𝜂</m:t>
                    </m:r>
                    <m:r>
                      <a:rPr lang="en-US" b="0" i="1" smtClean="0">
                        <a:latin typeface="Cambria Math" panose="02040503050406030204" pitchFamily="18" charset="0"/>
                      </a:rPr>
                      <m:t>=0.1/</m:t>
                    </m:r>
                    <m:r>
                      <a:rPr lang="en-US" b="0" i="1" smtClean="0">
                        <a:latin typeface="Cambria Math" panose="02040503050406030204" pitchFamily="18" charset="0"/>
                      </a:rPr>
                      <m:t>𝑡</m:t>
                    </m:r>
                  </m:oMath>
                </a14:m>
                <a:r>
                  <a:rPr lang="en-US" dirty="0"/>
                  <a:t> </a:t>
                </a:r>
              </a:p>
              <a:p>
                <a:pPr marL="0" indent="0" defTabSz="457200">
                  <a:buNone/>
                </a:pPr>
                <a:r>
                  <a:rPr lang="en-US" dirty="0"/>
                  <a:t>	For each batch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𝑏</m:t>
                        </m:r>
                      </m:sub>
                    </m:sSub>
                  </m:oMath>
                </a14:m>
                <a:r>
                  <a:rPr lang="en-US" dirty="0"/>
                  <a:t>:</a:t>
                </a:r>
              </a:p>
              <a:p>
                <a:pPr marL="0" indent="0" defTabSz="457200">
                  <a:buNone/>
                </a:pPr>
                <a:r>
                  <a:rPr lang="en-US" dirty="0"/>
                  <a:t>		For each weight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oMath>
                </a14:m>
                <a:r>
                  <a:rPr lang="en-US" dirty="0"/>
                  <a:t>: </a:t>
                </a:r>
              </a:p>
              <a:p>
                <a:pPr marL="0" indent="0" defTabSz="144463">
                  <a:buNone/>
                  <a:tabLst>
                    <a:tab pos="914400" algn="l"/>
                  </a:tabLst>
                </a:pPr>
                <a:r>
                  <a:rPr lang="en-US" dirty="0"/>
                  <a:t>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𝜂</m:t>
                    </m:r>
                    <m:f>
                      <m:fPr>
                        <m:ctrlPr>
                          <a:rPr lang="en-US" i="1">
                            <a:latin typeface="Cambria Math" panose="02040503050406030204" pitchFamily="18" charset="0"/>
                          </a:rPr>
                        </m:ctrlPr>
                      </m:fPr>
                      <m:num>
                        <m:r>
                          <a:rPr lang="en-US" i="1">
                            <a:latin typeface="Cambria Math" panose="02040503050406030204" pitchFamily="18" charset="0"/>
                          </a:rPr>
                          <m:t>1</m:t>
                        </m:r>
                      </m:num>
                      <m:den>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𝑏</m:t>
                                </m:r>
                              </m:sub>
                            </m:sSub>
                          </m:e>
                        </m:d>
                      </m:den>
                    </m:f>
                    <m:nary>
                      <m:naryPr>
                        <m:chr m:val="∑"/>
                        <m:supHide m:val="on"/>
                        <m:ctrlPr>
                          <a:rPr lang="en-US" i="1">
                            <a:latin typeface="Cambria Math" panose="02040503050406030204" pitchFamily="18" charset="0"/>
                          </a:rPr>
                        </m:ctrlPr>
                      </m:naryPr>
                      <m:sub>
                        <m:sSub>
                          <m:sSubPr>
                            <m:ctrlPr>
                              <a:rPr lang="en-US" i="1">
                                <a:latin typeface="Cambria Math" panose="02040503050406030204" pitchFamily="18" charset="0"/>
                              </a:rPr>
                            </m:ctrlPr>
                          </m:sSubPr>
                          <m:e>
                            <m:r>
                              <m:rPr>
                                <m:brk m:alnAt="7"/>
                              </m:rPr>
                              <a:rPr lang="en-US" b="1" i="1">
                                <a:latin typeface="Cambria Math" panose="02040503050406030204" pitchFamily="18" charset="0"/>
                              </a:rPr>
                              <m:t>𝒙</m:t>
                            </m:r>
                          </m:e>
                          <m:sub>
                            <m:r>
                              <m:rPr>
                                <m:brk m:alnAt="7"/>
                              </m:rPr>
                              <a:rPr lang="en-US" i="1">
                                <a:latin typeface="Cambria Math" panose="02040503050406030204" pitchFamily="18" charset="0"/>
                              </a:rPr>
                              <m:t>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𝑏</m:t>
                            </m:r>
                          </m:sub>
                        </m:sSub>
                      </m:sub>
                      <m:sup/>
                      <m:e>
                        <m:d>
                          <m:dPr>
                            <m:ctrlPr>
                              <a:rPr lang="en-US" i="1">
                                <a:latin typeface="Cambria Math" panose="02040503050406030204" pitchFamily="18" charset="0"/>
                              </a:rPr>
                            </m:ctrlPr>
                          </m:dPr>
                          <m:e>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𝑛</m:t>
                                    </m:r>
                                  </m:sub>
                                </m:sSub>
                              </m:e>
                            </m:d>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𝑛</m:t>
                                </m:r>
                              </m:sub>
                            </m:sSub>
                          </m:e>
                        </m:d>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𝑛𝑖</m:t>
                            </m:r>
                          </m:sub>
                        </m:sSub>
                      </m:e>
                    </m:nary>
                  </m:oMath>
                </a14:m>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35DACE1B-A69D-26B6-F330-EEEB3783D4B7}"/>
                  </a:ext>
                </a:extLst>
              </p:cNvPr>
              <p:cNvSpPr>
                <a:spLocks noGrp="1" noRot="1" noChangeAspect="1" noMove="1" noResize="1" noEditPoints="1" noAdjustHandles="1" noChangeArrowheads="1" noChangeShapeType="1" noTextEdit="1"/>
              </p:cNvSpPr>
              <p:nvPr>
                <p:ph idx="1"/>
              </p:nvPr>
            </p:nvSpPr>
            <p:spPr>
              <a:xfrm>
                <a:off x="609600" y="990600"/>
                <a:ext cx="10972800" cy="5638800"/>
              </a:xfrm>
              <a:blipFill>
                <a:blip r:embed="rId2"/>
                <a:stretch>
                  <a:fillRect l="-1389" t="-1405"/>
                </a:stretch>
              </a:blipFill>
            </p:spPr>
            <p:txBody>
              <a:bodyPr/>
              <a:lstStyle/>
              <a:p>
                <a:r>
                  <a:rPr lang="en-US">
                    <a:noFill/>
                  </a:rPr>
                  <a:t> </a:t>
                </a:r>
              </a:p>
            </p:txBody>
          </p:sp>
        </mc:Fallback>
      </mc:AlternateContent>
    </p:spTree>
    <p:extLst>
      <p:ext uri="{BB962C8B-B14F-4D97-AF65-F5344CB8AC3E}">
        <p14:creationId xmlns:p14="http://schemas.microsoft.com/office/powerpoint/2010/main" val="2348933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5C5D0-B80F-3FC1-4EB5-C0888A107B14}"/>
              </a:ext>
            </a:extLst>
          </p:cNvPr>
          <p:cNvSpPr>
            <a:spLocks noGrp="1"/>
          </p:cNvSpPr>
          <p:nvPr>
            <p:ph type="title"/>
          </p:nvPr>
        </p:nvSpPr>
        <p:spPr/>
        <p:txBody>
          <a:bodyPr>
            <a:noAutofit/>
          </a:bodyPr>
          <a:lstStyle/>
          <a:p>
            <a:r>
              <a:rPr lang="en-US" dirty="0"/>
              <a:t>Perceptron is often not enough</a:t>
            </a:r>
          </a:p>
        </p:txBody>
      </p:sp>
      <p:sp>
        <p:nvSpPr>
          <p:cNvPr id="3" name="Content Placeholder 2">
            <a:extLst>
              <a:ext uri="{FF2B5EF4-FFF2-40B4-BE49-F238E27FC236}">
                <a16:creationId xmlns:a16="http://schemas.microsoft.com/office/drawing/2014/main" id="{C3E010B7-578C-0B9D-83EA-47B236678A7F}"/>
              </a:ext>
            </a:extLst>
          </p:cNvPr>
          <p:cNvSpPr>
            <a:spLocks noGrp="1"/>
          </p:cNvSpPr>
          <p:nvPr>
            <p:ph idx="1"/>
          </p:nvPr>
        </p:nvSpPr>
        <p:spPr/>
        <p:txBody>
          <a:bodyPr/>
          <a:lstStyle/>
          <a:p>
            <a:r>
              <a:rPr lang="en-US" sz="3200" dirty="0"/>
              <a:t>Perceptron is linear, but we often need a non-linear prediction function</a:t>
            </a:r>
            <a:endParaRPr lang="en-US" dirty="0"/>
          </a:p>
        </p:txBody>
      </p:sp>
      <p:sp>
        <p:nvSpPr>
          <p:cNvPr id="4" name="TextBox 3">
            <a:extLst>
              <a:ext uri="{FF2B5EF4-FFF2-40B4-BE49-F238E27FC236}">
                <a16:creationId xmlns:a16="http://schemas.microsoft.com/office/drawing/2014/main" id="{DE8FDB31-8ACF-BDA2-6F65-5B475012895E}"/>
              </a:ext>
            </a:extLst>
          </p:cNvPr>
          <p:cNvSpPr txBox="1"/>
          <p:nvPr/>
        </p:nvSpPr>
        <p:spPr>
          <a:xfrm>
            <a:off x="2153254" y="2135620"/>
            <a:ext cx="7885492" cy="400110"/>
          </a:xfrm>
          <a:prstGeom prst="rect">
            <a:avLst/>
          </a:prstGeom>
          <a:noFill/>
        </p:spPr>
        <p:txBody>
          <a:bodyPr wrap="none" rtlCol="0">
            <a:spAutoFit/>
          </a:bodyPr>
          <a:lstStyle/>
          <a:p>
            <a:r>
              <a:rPr lang="en-US" sz="2000" dirty="0"/>
              <a:t>Which of these can a perceptron solve (fit with zero training error)?</a:t>
            </a:r>
          </a:p>
        </p:txBody>
      </p:sp>
      <p:sp>
        <p:nvSpPr>
          <p:cNvPr id="6" name="TextBox 5">
            <a:extLst>
              <a:ext uri="{FF2B5EF4-FFF2-40B4-BE49-F238E27FC236}">
                <a16:creationId xmlns:a16="http://schemas.microsoft.com/office/drawing/2014/main" id="{2AF731E5-B5DA-8B3F-C882-BDA737CCABD3}"/>
              </a:ext>
            </a:extLst>
          </p:cNvPr>
          <p:cNvSpPr txBox="1"/>
          <p:nvPr/>
        </p:nvSpPr>
        <p:spPr>
          <a:xfrm>
            <a:off x="1752600" y="6174862"/>
            <a:ext cx="561051" cy="369332"/>
          </a:xfrm>
          <a:prstGeom prst="rect">
            <a:avLst/>
          </a:prstGeom>
          <a:noFill/>
        </p:spPr>
        <p:txBody>
          <a:bodyPr wrap="none" rtlCol="0">
            <a:spAutoFit/>
          </a:bodyPr>
          <a:lstStyle/>
          <a:p>
            <a:r>
              <a:rPr lang="en-US" dirty="0"/>
              <a:t>Yes</a:t>
            </a:r>
          </a:p>
        </p:txBody>
      </p:sp>
      <p:sp>
        <p:nvSpPr>
          <p:cNvPr id="7" name="TextBox 6">
            <a:extLst>
              <a:ext uri="{FF2B5EF4-FFF2-40B4-BE49-F238E27FC236}">
                <a16:creationId xmlns:a16="http://schemas.microsoft.com/office/drawing/2014/main" id="{2CED2001-8EFA-8328-A4D9-8053C8C89045}"/>
              </a:ext>
            </a:extLst>
          </p:cNvPr>
          <p:cNvSpPr txBox="1"/>
          <p:nvPr/>
        </p:nvSpPr>
        <p:spPr>
          <a:xfrm>
            <a:off x="6127865" y="6153253"/>
            <a:ext cx="543739" cy="369332"/>
          </a:xfrm>
          <a:prstGeom prst="rect">
            <a:avLst/>
          </a:prstGeom>
          <a:noFill/>
        </p:spPr>
        <p:txBody>
          <a:bodyPr wrap="square" rtlCol="0">
            <a:spAutoFit/>
          </a:bodyPr>
          <a:lstStyle/>
          <a:p>
            <a:r>
              <a:rPr lang="en-US" dirty="0"/>
              <a:t>No</a:t>
            </a:r>
          </a:p>
        </p:txBody>
      </p:sp>
      <p:sp>
        <p:nvSpPr>
          <p:cNvPr id="8" name="TextBox 7">
            <a:extLst>
              <a:ext uri="{FF2B5EF4-FFF2-40B4-BE49-F238E27FC236}">
                <a16:creationId xmlns:a16="http://schemas.microsoft.com/office/drawing/2014/main" id="{8B3E0397-2BEF-7414-C4E2-512E34B058B3}"/>
              </a:ext>
            </a:extLst>
          </p:cNvPr>
          <p:cNvSpPr txBox="1"/>
          <p:nvPr/>
        </p:nvSpPr>
        <p:spPr>
          <a:xfrm>
            <a:off x="9430502" y="6174862"/>
            <a:ext cx="2011999" cy="369332"/>
          </a:xfrm>
          <a:prstGeom prst="rect">
            <a:avLst/>
          </a:prstGeom>
          <a:noFill/>
        </p:spPr>
        <p:txBody>
          <a:bodyPr wrap="square" rtlCol="0">
            <a:spAutoFit/>
          </a:bodyPr>
          <a:lstStyle/>
          <a:p>
            <a:r>
              <a:rPr lang="en-US" dirty="0"/>
              <a:t>Not even close</a:t>
            </a:r>
          </a:p>
        </p:txBody>
      </p:sp>
      <p:pic>
        <p:nvPicPr>
          <p:cNvPr id="1026" name="Picture 2">
            <a:extLst>
              <a:ext uri="{FF2B5EF4-FFF2-40B4-BE49-F238E27FC236}">
                <a16:creationId xmlns:a16="http://schemas.microsoft.com/office/drawing/2014/main" id="{8E0BD40B-AD7C-8CEE-FF96-C2D531755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18" y="2713879"/>
            <a:ext cx="3751213" cy="33316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40C3701-1844-514F-F666-25AA5D733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1776" y="2717011"/>
            <a:ext cx="3833483" cy="34047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BB4C4A1-89D4-F16B-ACB5-E9C9B8877B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2819400"/>
            <a:ext cx="3718200" cy="3302349"/>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8590826A-4D6E-3E2A-37E7-96FE5B765CE6}"/>
              </a:ext>
            </a:extLst>
          </p:cNvPr>
          <p:cNvSpPr/>
          <p:nvPr/>
        </p:nvSpPr>
        <p:spPr>
          <a:xfrm>
            <a:off x="10024961" y="3808214"/>
            <a:ext cx="990600" cy="1068586"/>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4C85C5A-54DA-34C5-60B0-A89060DDECEF}"/>
              </a:ext>
            </a:extLst>
          </p:cNvPr>
          <p:cNvSpPr/>
          <p:nvPr/>
        </p:nvSpPr>
        <p:spPr>
          <a:xfrm>
            <a:off x="5410200" y="3581400"/>
            <a:ext cx="717665" cy="12954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179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1DBE1-B8D2-2956-4708-D7AC046FF788}"/>
              </a:ext>
            </a:extLst>
          </p:cNvPr>
          <p:cNvSpPr>
            <a:spLocks noGrp="1"/>
          </p:cNvSpPr>
          <p:nvPr>
            <p:ph type="title"/>
          </p:nvPr>
        </p:nvSpPr>
        <p:spPr>
          <a:xfrm>
            <a:off x="473075" y="283569"/>
            <a:ext cx="7603387" cy="664949"/>
          </a:xfrm>
        </p:spPr>
        <p:txBody>
          <a:bodyPr>
            <a:normAutofit fontScale="90000"/>
          </a:bodyPr>
          <a:lstStyle/>
          <a:p>
            <a:r>
              <a:rPr lang="en-US" dirty="0"/>
              <a:t>Multi-Layer Perceptron (MLP)</a:t>
            </a:r>
          </a:p>
        </p:txBody>
      </p:sp>
      <p:pic>
        <p:nvPicPr>
          <p:cNvPr id="3074" name="Picture 2">
            <a:extLst>
              <a:ext uri="{FF2B5EF4-FFF2-40B4-BE49-F238E27FC236}">
                <a16:creationId xmlns:a16="http://schemas.microsoft.com/office/drawing/2014/main" id="{1AE933B5-2988-505C-20DE-E9D5EC8A05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556603" cy="49871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EDD17B6-0A5E-0FBA-41E9-DB4B2BEFA028}"/>
              </a:ext>
            </a:extLst>
          </p:cNvPr>
          <p:cNvSpPr txBox="1"/>
          <p:nvPr/>
        </p:nvSpPr>
        <p:spPr>
          <a:xfrm>
            <a:off x="9296400" y="1524000"/>
            <a:ext cx="2438400" cy="2862322"/>
          </a:xfrm>
          <a:prstGeom prst="rect">
            <a:avLst/>
          </a:prstGeom>
          <a:noFill/>
        </p:spPr>
        <p:txBody>
          <a:bodyPr wrap="square" rtlCol="0">
            <a:spAutoFit/>
          </a:bodyPr>
          <a:lstStyle/>
          <a:p>
            <a:r>
              <a:rPr lang="en-US" dirty="0"/>
              <a:t>Nodes in hidden layer(s) encode </a:t>
            </a:r>
            <a:r>
              <a:rPr lang="en-US" i="1" dirty="0"/>
              <a:t>latent</a:t>
            </a:r>
            <a:r>
              <a:rPr lang="en-US" dirty="0"/>
              <a:t> relationships</a:t>
            </a:r>
          </a:p>
          <a:p>
            <a:endParaRPr lang="en-US" dirty="0"/>
          </a:p>
          <a:p>
            <a:r>
              <a:rPr lang="en-US" dirty="0"/>
              <a:t>Latent = hidden, not explicitly identified</a:t>
            </a:r>
          </a:p>
          <a:p>
            <a:endParaRPr lang="en-US" dirty="0"/>
          </a:p>
          <a:p>
            <a:endParaRPr lang="en-US" dirty="0"/>
          </a:p>
          <a:p>
            <a:endParaRPr lang="en-US" dirty="0"/>
          </a:p>
          <a:p>
            <a:r>
              <a:rPr lang="en-US" dirty="0"/>
              <a:t> </a:t>
            </a:r>
          </a:p>
        </p:txBody>
      </p:sp>
      <p:sp>
        <p:nvSpPr>
          <p:cNvPr id="5" name="TextBox 4">
            <a:extLst>
              <a:ext uri="{FF2B5EF4-FFF2-40B4-BE49-F238E27FC236}">
                <a16:creationId xmlns:a16="http://schemas.microsoft.com/office/drawing/2014/main" id="{ADEE49F6-FC48-8D6C-22F7-F67497643F61}"/>
              </a:ext>
            </a:extLst>
          </p:cNvPr>
          <p:cNvSpPr txBox="1"/>
          <p:nvPr/>
        </p:nvSpPr>
        <p:spPr>
          <a:xfrm>
            <a:off x="152400" y="6400800"/>
            <a:ext cx="1717137" cy="307777"/>
          </a:xfrm>
          <a:prstGeom prst="rect">
            <a:avLst/>
          </a:prstGeom>
          <a:noFill/>
        </p:spPr>
        <p:txBody>
          <a:bodyPr wrap="none" rtlCol="0">
            <a:spAutoFit/>
          </a:bodyPr>
          <a:lstStyle/>
          <a:p>
            <a:r>
              <a:rPr lang="en-US" sz="1400" dirty="0">
                <a:solidFill>
                  <a:schemeClr val="tx1">
                    <a:lumMod val="50000"/>
                    <a:lumOff val="50000"/>
                  </a:schemeClr>
                </a:solidFill>
              </a:rPr>
              <a:t>Fig source: </a:t>
            </a:r>
            <a:r>
              <a:rPr lang="en-US" sz="1400" dirty="0">
                <a:solidFill>
                  <a:schemeClr val="tx1">
                    <a:lumMod val="50000"/>
                    <a:lumOff val="50000"/>
                  </a:schemeClr>
                </a:solidFill>
                <a:hlinkClick r:id="rId3">
                  <a:extLst>
                    <a:ext uri="{A12FA001-AC4F-418D-AE19-62706E023703}">
                      <ahyp:hlinkClr xmlns:ahyp="http://schemas.microsoft.com/office/drawing/2018/hyperlinkcolor" val="tx"/>
                    </a:ext>
                  </a:extLst>
                </a:hlinkClick>
              </a:rPr>
              <a:t>CS 440</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1969451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6A83-3587-4E3A-95FD-863742C512E3}"/>
              </a:ext>
            </a:extLst>
          </p:cNvPr>
          <p:cNvSpPr>
            <a:spLocks noGrp="1"/>
          </p:cNvSpPr>
          <p:nvPr>
            <p:ph type="title"/>
          </p:nvPr>
        </p:nvSpPr>
        <p:spPr>
          <a:xfrm>
            <a:off x="177333" y="157484"/>
            <a:ext cx="10972800" cy="914400"/>
          </a:xfrm>
        </p:spPr>
        <p:txBody>
          <a:bodyPr>
            <a:normAutofit/>
          </a:bodyPr>
          <a:lstStyle/>
          <a:p>
            <a:r>
              <a:rPr lang="en-US" dirty="0"/>
              <a:t>Example MLP for MNIST Digits</a:t>
            </a:r>
          </a:p>
        </p:txBody>
      </p:sp>
      <p:sp>
        <p:nvSpPr>
          <p:cNvPr id="3" name="Content Placeholder 2">
            <a:extLst>
              <a:ext uri="{FF2B5EF4-FFF2-40B4-BE49-F238E27FC236}">
                <a16:creationId xmlns:a16="http://schemas.microsoft.com/office/drawing/2014/main" id="{18F0ACFD-09FB-B670-ABA7-C96B8CCFC113}"/>
              </a:ext>
            </a:extLst>
          </p:cNvPr>
          <p:cNvSpPr>
            <a:spLocks noGrp="1"/>
          </p:cNvSpPr>
          <p:nvPr>
            <p:ph idx="1"/>
          </p:nvPr>
        </p:nvSpPr>
        <p:spPr>
          <a:xfrm>
            <a:off x="304800" y="1371600"/>
            <a:ext cx="4185495" cy="5328916"/>
          </a:xfrm>
        </p:spPr>
        <p:txBody>
          <a:bodyPr>
            <a:normAutofit fontScale="92500" lnSpcReduction="10000"/>
          </a:bodyPr>
          <a:lstStyle/>
          <a:p>
            <a:r>
              <a:rPr lang="en-US" sz="2800" b="1" dirty="0"/>
              <a:t>Input</a:t>
            </a:r>
            <a:r>
              <a:rPr lang="en-US" sz="2800" dirty="0"/>
              <a:t>: # of features (one per pixel)</a:t>
            </a:r>
          </a:p>
          <a:p>
            <a:endParaRPr lang="en-US" sz="2800" dirty="0"/>
          </a:p>
          <a:p>
            <a:r>
              <a:rPr lang="en-US" sz="2800" dirty="0"/>
              <a:t>Fully connected (</a:t>
            </a:r>
            <a:r>
              <a:rPr lang="en-US" sz="2800" b="1" dirty="0"/>
              <a:t>FC</a:t>
            </a:r>
            <a:r>
              <a:rPr lang="en-US" sz="2800" dirty="0"/>
              <a:t>) layer(s): linear feature  transformations</a:t>
            </a:r>
          </a:p>
          <a:p>
            <a:endParaRPr lang="en-US" sz="2800" dirty="0"/>
          </a:p>
          <a:p>
            <a:r>
              <a:rPr lang="en-US" sz="2800" dirty="0"/>
              <a:t>Non-linear </a:t>
            </a:r>
            <a:r>
              <a:rPr lang="en-US" sz="2800" b="1" dirty="0"/>
              <a:t>activation</a:t>
            </a:r>
            <a:r>
              <a:rPr lang="en-US" sz="2800" dirty="0"/>
              <a:t>: enables complex functions to be modeled by multiple FC layers</a:t>
            </a:r>
          </a:p>
          <a:p>
            <a:endParaRPr lang="en-US" sz="2800" dirty="0"/>
          </a:p>
          <a:p>
            <a:r>
              <a:rPr lang="en-US" sz="2800" b="1" dirty="0"/>
              <a:t>Output</a:t>
            </a:r>
            <a:r>
              <a:rPr lang="en-US" sz="2800" dirty="0"/>
              <a:t>: score per class</a:t>
            </a:r>
          </a:p>
          <a:p>
            <a:endParaRPr lang="en-US" sz="2800" dirty="0"/>
          </a:p>
        </p:txBody>
      </p:sp>
      <p:sp>
        <p:nvSpPr>
          <p:cNvPr id="4" name="Rectangle 3">
            <a:extLst>
              <a:ext uri="{FF2B5EF4-FFF2-40B4-BE49-F238E27FC236}">
                <a16:creationId xmlns:a16="http://schemas.microsoft.com/office/drawing/2014/main" id="{F6CA1CBD-88DB-AB93-F118-8FA5D09D730F}"/>
              </a:ext>
            </a:extLst>
          </p:cNvPr>
          <p:cNvSpPr/>
          <p:nvPr/>
        </p:nvSpPr>
        <p:spPr>
          <a:xfrm>
            <a:off x="7613780" y="1371600"/>
            <a:ext cx="3657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Input Values (28x28=784)</a:t>
            </a:r>
          </a:p>
        </p:txBody>
      </p:sp>
      <p:sp>
        <p:nvSpPr>
          <p:cNvPr id="5" name="Rectangle 4">
            <a:extLst>
              <a:ext uri="{FF2B5EF4-FFF2-40B4-BE49-F238E27FC236}">
                <a16:creationId xmlns:a16="http://schemas.microsoft.com/office/drawing/2014/main" id="{DEE0DFEC-7234-9895-E54B-D5C39FE70276}"/>
              </a:ext>
            </a:extLst>
          </p:cNvPr>
          <p:cNvSpPr/>
          <p:nvPr/>
        </p:nvSpPr>
        <p:spPr>
          <a:xfrm>
            <a:off x="7613780" y="2362201"/>
            <a:ext cx="3657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Fully Connected Layer (784-&gt;256)</a:t>
            </a:r>
          </a:p>
        </p:txBody>
      </p:sp>
      <p:sp>
        <p:nvSpPr>
          <p:cNvPr id="6" name="Rectangle 5">
            <a:extLst>
              <a:ext uri="{FF2B5EF4-FFF2-40B4-BE49-F238E27FC236}">
                <a16:creationId xmlns:a16="http://schemas.microsoft.com/office/drawing/2014/main" id="{35A11B79-511D-5988-829A-E49242811BA9}"/>
              </a:ext>
            </a:extLst>
          </p:cNvPr>
          <p:cNvSpPr/>
          <p:nvPr/>
        </p:nvSpPr>
        <p:spPr>
          <a:xfrm>
            <a:off x="7613780" y="3371864"/>
            <a:ext cx="3657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ysClr val="windowText" lastClr="000000"/>
                </a:solidFill>
              </a:rPr>
              <a:t>ReLU</a:t>
            </a:r>
            <a:r>
              <a:rPr lang="en-US" dirty="0">
                <a:solidFill>
                  <a:sysClr val="windowText" lastClr="000000"/>
                </a:solidFill>
              </a:rPr>
              <a:t> Activation</a:t>
            </a:r>
          </a:p>
        </p:txBody>
      </p:sp>
      <p:sp>
        <p:nvSpPr>
          <p:cNvPr id="7" name="Rectangle 6">
            <a:extLst>
              <a:ext uri="{FF2B5EF4-FFF2-40B4-BE49-F238E27FC236}">
                <a16:creationId xmlns:a16="http://schemas.microsoft.com/office/drawing/2014/main" id="{4D99145B-88F5-AB38-E04B-65373CA13B54}"/>
              </a:ext>
            </a:extLst>
          </p:cNvPr>
          <p:cNvSpPr/>
          <p:nvPr/>
        </p:nvSpPr>
        <p:spPr>
          <a:xfrm>
            <a:off x="7613780" y="4381527"/>
            <a:ext cx="3657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Fully Connected Layer (256-&gt;10)</a:t>
            </a:r>
          </a:p>
        </p:txBody>
      </p:sp>
      <p:sp>
        <p:nvSpPr>
          <p:cNvPr id="8" name="Rectangle 7">
            <a:extLst>
              <a:ext uri="{FF2B5EF4-FFF2-40B4-BE49-F238E27FC236}">
                <a16:creationId xmlns:a16="http://schemas.microsoft.com/office/drawing/2014/main" id="{D77FCA9C-488E-C773-907E-670530FEB310}"/>
              </a:ext>
            </a:extLst>
          </p:cNvPr>
          <p:cNvSpPr/>
          <p:nvPr/>
        </p:nvSpPr>
        <p:spPr>
          <a:xfrm>
            <a:off x="7620000" y="5320945"/>
            <a:ext cx="3657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Sigmoid Activation Output (10)</a:t>
            </a:r>
          </a:p>
        </p:txBody>
      </p:sp>
      <p:cxnSp>
        <p:nvCxnSpPr>
          <p:cNvPr id="11" name="Straight Arrow Connector 10">
            <a:extLst>
              <a:ext uri="{FF2B5EF4-FFF2-40B4-BE49-F238E27FC236}">
                <a16:creationId xmlns:a16="http://schemas.microsoft.com/office/drawing/2014/main" id="{0501A37F-15B6-E525-5EF5-AE91DE9D041F}"/>
              </a:ext>
            </a:extLst>
          </p:cNvPr>
          <p:cNvCxnSpPr>
            <a:stCxn id="4" idx="2"/>
            <a:endCxn id="5" idx="0"/>
          </p:cNvCxnSpPr>
          <p:nvPr/>
        </p:nvCxnSpPr>
        <p:spPr>
          <a:xfrm>
            <a:off x="9442580" y="1828800"/>
            <a:ext cx="0" cy="533401"/>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2FD4568-2574-DFA0-CF48-1010827EB44E}"/>
              </a:ext>
            </a:extLst>
          </p:cNvPr>
          <p:cNvCxnSpPr>
            <a:cxnSpLocks/>
            <a:stCxn id="5" idx="2"/>
            <a:endCxn id="6" idx="0"/>
          </p:cNvCxnSpPr>
          <p:nvPr/>
        </p:nvCxnSpPr>
        <p:spPr>
          <a:xfrm>
            <a:off x="9442580" y="2819401"/>
            <a:ext cx="0" cy="552463"/>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6BF2E1F-39FC-A098-5911-FA167B71120E}"/>
              </a:ext>
            </a:extLst>
          </p:cNvPr>
          <p:cNvCxnSpPr>
            <a:cxnSpLocks/>
            <a:stCxn id="6" idx="2"/>
            <a:endCxn id="7" idx="0"/>
          </p:cNvCxnSpPr>
          <p:nvPr/>
        </p:nvCxnSpPr>
        <p:spPr>
          <a:xfrm>
            <a:off x="9442580" y="3829064"/>
            <a:ext cx="0" cy="552463"/>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6DA93E6-9125-FBAE-44B2-58D74A5D2146}"/>
              </a:ext>
            </a:extLst>
          </p:cNvPr>
          <p:cNvCxnSpPr>
            <a:cxnSpLocks/>
            <a:stCxn id="7" idx="2"/>
          </p:cNvCxnSpPr>
          <p:nvPr/>
        </p:nvCxnSpPr>
        <p:spPr>
          <a:xfrm>
            <a:off x="9442580" y="4838727"/>
            <a:ext cx="0" cy="48395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03471BA-DF2B-601A-77A4-D20CA0F2C7A9}"/>
                  </a:ext>
                </a:extLst>
              </p:cNvPr>
              <p:cNvSpPr txBox="1"/>
              <p:nvPr/>
            </p:nvSpPr>
            <p:spPr>
              <a:xfrm>
                <a:off x="5663733" y="1143000"/>
                <a:ext cx="132132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0</m:t>
                          </m:r>
                        </m:sub>
                      </m:sSub>
                    </m:oMath>
                  </m:oMathPara>
                </a14:m>
                <a:endParaRPr lang="en-US" dirty="0"/>
              </a:p>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0</m:t>
                              </m:r>
                            </m:sub>
                          </m:sSub>
                        </m:e>
                      </m:d>
                      <m:r>
                        <a:rPr lang="en-US" b="0" i="1" smtClean="0">
                          <a:latin typeface="Cambria Math" panose="02040503050406030204" pitchFamily="18" charset="0"/>
                        </a:rPr>
                        <m:t>=784</m:t>
                      </m:r>
                    </m:oMath>
                  </m:oMathPara>
                </a14:m>
                <a:endParaRPr lang="en-US" b="0" dirty="0"/>
              </a:p>
            </p:txBody>
          </p:sp>
        </mc:Choice>
        <mc:Fallback xmlns="">
          <p:sp>
            <p:nvSpPr>
              <p:cNvPr id="22" name="TextBox 21">
                <a:extLst>
                  <a:ext uri="{FF2B5EF4-FFF2-40B4-BE49-F238E27FC236}">
                    <a16:creationId xmlns:a16="http://schemas.microsoft.com/office/drawing/2014/main" id="{D03471BA-DF2B-601A-77A4-D20CA0F2C7A9}"/>
                  </a:ext>
                </a:extLst>
              </p:cNvPr>
              <p:cNvSpPr txBox="1">
                <a:spLocks noRot="1" noChangeAspect="1" noMove="1" noResize="1" noEditPoints="1" noAdjustHandles="1" noChangeArrowheads="1" noChangeShapeType="1" noTextEdit="1"/>
              </p:cNvSpPr>
              <p:nvPr/>
            </p:nvSpPr>
            <p:spPr>
              <a:xfrm>
                <a:off x="5663733" y="1143000"/>
                <a:ext cx="1321323" cy="64633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AD47C00-6CCD-09A0-E211-957563C24904}"/>
                  </a:ext>
                </a:extLst>
              </p:cNvPr>
              <p:cNvSpPr txBox="1"/>
              <p:nvPr/>
            </p:nvSpPr>
            <p:spPr>
              <a:xfrm>
                <a:off x="4649067" y="2070564"/>
                <a:ext cx="2700098"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10</m:t>
                          </m:r>
                        </m:sub>
                      </m:sSub>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0</m:t>
                          </m:r>
                        </m:sub>
                      </m:sSub>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10</m:t>
                          </m:r>
                        </m:sub>
                      </m:sSub>
                      <m:r>
                        <a:rPr lang="en-US" b="0" i="1" smtClean="0">
                          <a:latin typeface="Cambria Math" panose="02040503050406030204" pitchFamily="18" charset="0"/>
                        </a:rPr>
                        <m:t>.</m:t>
                      </m:r>
                      <m:r>
                        <a:rPr lang="en-US" b="0" i="1" smtClean="0">
                          <a:latin typeface="Cambria Math" panose="02040503050406030204" pitchFamily="18" charset="0"/>
                        </a:rPr>
                        <m:t>𝑠h𝑎𝑝𝑒</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256, 784</m:t>
                          </m:r>
                        </m:e>
                      </m:d>
                    </m:oMath>
                  </m:oMathPara>
                </a14:m>
                <a:endParaRPr lang="en-US" b="0" dirty="0"/>
              </a:p>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1</m:t>
                              </m:r>
                            </m:sub>
                          </m:sSub>
                        </m:e>
                      </m:d>
                      <m:r>
                        <a:rPr lang="en-US" b="0" i="1" smtClean="0">
                          <a:latin typeface="Cambria Math" panose="02040503050406030204" pitchFamily="18" charset="0"/>
                        </a:rPr>
                        <m:t>=256</m:t>
                      </m:r>
                    </m:oMath>
                  </m:oMathPara>
                </a14:m>
                <a:endParaRPr lang="en-US" b="0" dirty="0"/>
              </a:p>
            </p:txBody>
          </p:sp>
        </mc:Choice>
        <mc:Fallback xmlns="">
          <p:sp>
            <p:nvSpPr>
              <p:cNvPr id="23" name="TextBox 22">
                <a:extLst>
                  <a:ext uri="{FF2B5EF4-FFF2-40B4-BE49-F238E27FC236}">
                    <a16:creationId xmlns:a16="http://schemas.microsoft.com/office/drawing/2014/main" id="{7AD47C00-6CCD-09A0-E211-957563C24904}"/>
                  </a:ext>
                </a:extLst>
              </p:cNvPr>
              <p:cNvSpPr txBox="1">
                <a:spLocks noRot="1" noChangeAspect="1" noMove="1" noResize="1" noEditPoints="1" noAdjustHandles="1" noChangeArrowheads="1" noChangeShapeType="1" noTextEdit="1"/>
              </p:cNvSpPr>
              <p:nvPr/>
            </p:nvSpPr>
            <p:spPr>
              <a:xfrm>
                <a:off x="4649067" y="2070564"/>
                <a:ext cx="2700098" cy="92333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F28D243-CE1B-10DE-DCD7-52B6FC8740BA}"/>
                  </a:ext>
                </a:extLst>
              </p:cNvPr>
              <p:cNvSpPr txBox="1"/>
              <p:nvPr/>
            </p:nvSpPr>
            <p:spPr>
              <a:xfrm>
                <a:off x="5360752" y="3223048"/>
                <a:ext cx="188994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2</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1</m:t>
                              </m:r>
                            </m:sub>
                          </m:sSub>
                          <m:r>
                            <a:rPr lang="en-US" b="0" i="1" smtClean="0">
                              <a:latin typeface="Cambria Math" panose="02040503050406030204" pitchFamily="18" charset="0"/>
                            </a:rPr>
                            <m:t>,0)</m:t>
                          </m:r>
                        </m:e>
                      </m:func>
                    </m:oMath>
                  </m:oMathPara>
                </a14:m>
                <a:endParaRPr lang="en-US" dirty="0"/>
              </a:p>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2</m:t>
                              </m:r>
                            </m:sub>
                          </m:sSub>
                        </m:e>
                      </m:d>
                      <m:r>
                        <a:rPr lang="en-US" b="0" i="1" smtClean="0">
                          <a:latin typeface="Cambria Math" panose="02040503050406030204" pitchFamily="18" charset="0"/>
                        </a:rPr>
                        <m:t>=256</m:t>
                      </m:r>
                    </m:oMath>
                  </m:oMathPara>
                </a14:m>
                <a:endParaRPr lang="en-US" dirty="0"/>
              </a:p>
            </p:txBody>
          </p:sp>
        </mc:Choice>
        <mc:Fallback xmlns="">
          <p:sp>
            <p:nvSpPr>
              <p:cNvPr id="24" name="TextBox 23">
                <a:extLst>
                  <a:ext uri="{FF2B5EF4-FFF2-40B4-BE49-F238E27FC236}">
                    <a16:creationId xmlns:a16="http://schemas.microsoft.com/office/drawing/2014/main" id="{FF28D243-CE1B-10DE-DCD7-52B6FC8740BA}"/>
                  </a:ext>
                </a:extLst>
              </p:cNvPr>
              <p:cNvSpPr txBox="1">
                <a:spLocks noRot="1" noChangeAspect="1" noMove="1" noResize="1" noEditPoints="1" noAdjustHandles="1" noChangeArrowheads="1" noChangeShapeType="1" noTextEdit="1"/>
              </p:cNvSpPr>
              <p:nvPr/>
            </p:nvSpPr>
            <p:spPr>
              <a:xfrm>
                <a:off x="5360752" y="3223048"/>
                <a:ext cx="1889941" cy="6463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176AAC1-CB1F-1A02-DC7C-0420B07AEB32}"/>
                  </a:ext>
                </a:extLst>
              </p:cNvPr>
              <p:cNvSpPr txBox="1"/>
              <p:nvPr/>
            </p:nvSpPr>
            <p:spPr>
              <a:xfrm>
                <a:off x="4655891" y="4154846"/>
                <a:ext cx="2753895" cy="12003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b="0" i="1" smtClean="0">
                              <a:latin typeface="Cambria Math" panose="02040503050406030204" pitchFamily="18" charset="0"/>
                            </a:rPr>
                            <m:t>32</m:t>
                          </m:r>
                        </m:sub>
                      </m:sSub>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2</m:t>
                          </m:r>
                        </m:sub>
                      </m:sSub>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32</m:t>
                          </m:r>
                        </m:sub>
                      </m:sSub>
                      <m:r>
                        <a:rPr lang="en-US" b="0" i="1" smtClean="0">
                          <a:latin typeface="Cambria Math" panose="02040503050406030204" pitchFamily="18" charset="0"/>
                        </a:rPr>
                        <m:t>.</m:t>
                      </m:r>
                      <m:r>
                        <a:rPr lang="en-US" b="0" i="1" smtClean="0">
                          <a:latin typeface="Cambria Math" panose="02040503050406030204" pitchFamily="18" charset="0"/>
                        </a:rPr>
                        <m:t>𝑠h𝑎𝑝𝑒</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10,256</m:t>
                          </m:r>
                        </m:e>
                      </m:d>
                    </m:oMath>
                  </m:oMathPara>
                </a14:m>
                <a:endParaRPr lang="en-US" b="0" dirty="0"/>
              </a:p>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3</m:t>
                              </m:r>
                            </m:sub>
                          </m:sSub>
                        </m:e>
                      </m:d>
                      <m:r>
                        <a:rPr lang="en-US" b="0" i="1" smtClean="0">
                          <a:latin typeface="Cambria Math" panose="02040503050406030204" pitchFamily="18" charset="0"/>
                        </a:rPr>
                        <m:t>=10</m:t>
                      </m:r>
                    </m:oMath>
                  </m:oMathPara>
                </a14:m>
                <a:endParaRPr lang="en-US" b="0" dirty="0"/>
              </a:p>
              <a:p>
                <a:endParaRPr lang="en-US" dirty="0"/>
              </a:p>
            </p:txBody>
          </p:sp>
        </mc:Choice>
        <mc:Fallback xmlns="">
          <p:sp>
            <p:nvSpPr>
              <p:cNvPr id="25" name="TextBox 24">
                <a:extLst>
                  <a:ext uri="{FF2B5EF4-FFF2-40B4-BE49-F238E27FC236}">
                    <a16:creationId xmlns:a16="http://schemas.microsoft.com/office/drawing/2014/main" id="{9176AAC1-CB1F-1A02-DC7C-0420B07AEB32}"/>
                  </a:ext>
                </a:extLst>
              </p:cNvPr>
              <p:cNvSpPr txBox="1">
                <a:spLocks noRot="1" noChangeAspect="1" noMove="1" noResize="1" noEditPoints="1" noAdjustHandles="1" noChangeArrowheads="1" noChangeShapeType="1" noTextEdit="1"/>
              </p:cNvSpPr>
              <p:nvPr/>
            </p:nvSpPr>
            <p:spPr>
              <a:xfrm>
                <a:off x="4655891" y="4154846"/>
                <a:ext cx="2753895" cy="1200329"/>
              </a:xfrm>
              <a:prstGeom prst="rect">
                <a:avLst/>
              </a:prstGeom>
              <a:blipFill>
                <a:blip r:embed="rId6"/>
                <a:stretch>
                  <a:fillRect/>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FE5B3AAD-5DD4-A9B3-DB69-C961C388D960}"/>
              </a:ext>
            </a:extLst>
          </p:cNvPr>
          <p:cNvSpPr txBox="1"/>
          <p:nvPr/>
        </p:nvSpPr>
        <p:spPr>
          <a:xfrm>
            <a:off x="4343400" y="6331184"/>
            <a:ext cx="7417480" cy="369332"/>
          </a:xfrm>
          <a:prstGeom prst="rect">
            <a:avLst/>
          </a:prstGeom>
          <a:noFill/>
        </p:spPr>
        <p:txBody>
          <a:bodyPr wrap="none" rtlCol="0">
            <a:spAutoFit/>
          </a:bodyPr>
          <a:lstStyle/>
          <a:p>
            <a:r>
              <a:rPr lang="en-US" dirty="0"/>
              <a:t>Total parameters: (256 x (784+1)) + (10 x (256+1)), +1 is for bias terms</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3C445C5-470B-B13D-A96E-2BF0D30AEEBB}"/>
                  </a:ext>
                </a:extLst>
              </p:cNvPr>
              <p:cNvSpPr txBox="1"/>
              <p:nvPr/>
            </p:nvSpPr>
            <p:spPr>
              <a:xfrm>
                <a:off x="4719052" y="5221069"/>
                <a:ext cx="268009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𝑜𝑢𝑡</m:t>
                          </m:r>
                        </m:sub>
                      </m:sSub>
                      <m:r>
                        <a:rPr lang="en-US" b="0" i="1" smtClean="0">
                          <a:latin typeface="Cambria Math" panose="02040503050406030204" pitchFamily="18" charset="0"/>
                        </a:rPr>
                        <m:t>=1/(1+</m:t>
                      </m:r>
                      <m:r>
                        <m:rPr>
                          <m:sty m:val="p"/>
                        </m:rPr>
                        <a:rPr lang="en-US" b="0" i="0" smtClean="0">
                          <a:latin typeface="Cambria Math" panose="02040503050406030204" pitchFamily="18" charset="0"/>
                        </a:rPr>
                        <m:t>exp</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m:oMathPara>
                </a14:m>
                <a:endParaRPr lang="en-US" b="0" dirty="0"/>
              </a:p>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𝑜𝑢𝑡</m:t>
                              </m:r>
                            </m:sub>
                          </m:sSub>
                        </m:e>
                      </m:d>
                      <m:r>
                        <a:rPr lang="en-US" b="0" i="1" smtClean="0">
                          <a:latin typeface="Cambria Math" panose="02040503050406030204" pitchFamily="18" charset="0"/>
                        </a:rPr>
                        <m:t>=10</m:t>
                      </m:r>
                    </m:oMath>
                  </m:oMathPara>
                </a14:m>
                <a:endParaRPr lang="en-US" b="0" dirty="0"/>
              </a:p>
            </p:txBody>
          </p:sp>
        </mc:Choice>
        <mc:Fallback xmlns="">
          <p:sp>
            <p:nvSpPr>
              <p:cNvPr id="13" name="TextBox 12">
                <a:extLst>
                  <a:ext uri="{FF2B5EF4-FFF2-40B4-BE49-F238E27FC236}">
                    <a16:creationId xmlns:a16="http://schemas.microsoft.com/office/drawing/2014/main" id="{63C445C5-470B-B13D-A96E-2BF0D30AEEBB}"/>
                  </a:ext>
                </a:extLst>
              </p:cNvPr>
              <p:cNvSpPr txBox="1">
                <a:spLocks noRot="1" noChangeAspect="1" noMove="1" noResize="1" noEditPoints="1" noAdjustHandles="1" noChangeArrowheads="1" noChangeShapeType="1" noTextEdit="1"/>
              </p:cNvSpPr>
              <p:nvPr/>
            </p:nvSpPr>
            <p:spPr>
              <a:xfrm>
                <a:off x="4719052" y="5221069"/>
                <a:ext cx="2680093" cy="646331"/>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3986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BB55-7FF2-D1FC-AC11-4E5D75AA9690}"/>
              </a:ext>
            </a:extLst>
          </p:cNvPr>
          <p:cNvSpPr>
            <a:spLocks noGrp="1"/>
          </p:cNvSpPr>
          <p:nvPr>
            <p:ph type="title"/>
          </p:nvPr>
        </p:nvSpPr>
        <p:spPr/>
        <p:txBody>
          <a:bodyPr/>
          <a:lstStyle/>
          <a:p>
            <a:r>
              <a:rPr lang="en-US" dirty="0"/>
              <a:t>Linear activation </a:t>
            </a:r>
          </a:p>
        </p:txBody>
      </p:sp>
      <p:sp>
        <p:nvSpPr>
          <p:cNvPr id="3" name="Content Placeholder 2">
            <a:extLst>
              <a:ext uri="{FF2B5EF4-FFF2-40B4-BE49-F238E27FC236}">
                <a16:creationId xmlns:a16="http://schemas.microsoft.com/office/drawing/2014/main" id="{9E98CCC2-C312-C30D-384E-0D93552C56F9}"/>
              </a:ext>
            </a:extLst>
          </p:cNvPr>
          <p:cNvSpPr>
            <a:spLocks noGrp="1"/>
          </p:cNvSpPr>
          <p:nvPr>
            <p:ph idx="1"/>
          </p:nvPr>
        </p:nvSpPr>
        <p:spPr/>
        <p:txBody>
          <a:bodyPr>
            <a:normAutofit/>
          </a:bodyPr>
          <a:lstStyle/>
          <a:p>
            <a:r>
              <a:rPr lang="en-US" sz="2800" dirty="0"/>
              <a:t>A no-op activation (i.e. nothing happens)</a:t>
            </a:r>
          </a:p>
          <a:p>
            <a:r>
              <a:rPr lang="en-US" sz="2800" dirty="0"/>
              <a:t>Could be used for information compression or data alignment</a:t>
            </a:r>
          </a:p>
          <a:p>
            <a:r>
              <a:rPr lang="en-US" sz="2800" dirty="0"/>
              <a:t>Multiple stacked linear layers are equivalent to a single linear layer</a:t>
            </a:r>
          </a:p>
        </p:txBody>
      </p:sp>
      <p:pic>
        <p:nvPicPr>
          <p:cNvPr id="4" name="Picture 6" descr="Activation Functions in Neural Networks | by SAGAR SHARMA ...">
            <a:extLst>
              <a:ext uri="{FF2B5EF4-FFF2-40B4-BE49-F238E27FC236}">
                <a16:creationId xmlns:a16="http://schemas.microsoft.com/office/drawing/2014/main" id="{D89E5171-8945-D862-90DC-B87D807C3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667000"/>
            <a:ext cx="6085648" cy="395882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4AC7A1A-FD25-C8DB-9064-FB5E19B2E66F}"/>
                  </a:ext>
                </a:extLst>
              </p:cNvPr>
              <p:cNvSpPr txBox="1"/>
              <p:nvPr/>
            </p:nvSpPr>
            <p:spPr>
              <a:xfrm>
                <a:off x="8229600" y="4000083"/>
                <a:ext cx="2162500" cy="129266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𝑥</m:t>
                      </m:r>
                    </m:oMath>
                  </m:oMathPara>
                </a14:m>
                <a:endParaRPr lang="en-US" sz="2800" b="0" dirty="0"/>
              </a:p>
              <a:p>
                <a:endParaRPr lang="en-US" sz="2800" b="0" dirty="0"/>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=1</m:t>
                      </m:r>
                    </m:oMath>
                  </m:oMathPara>
                </a14:m>
                <a:endParaRPr lang="en-US" sz="2800" dirty="0"/>
              </a:p>
            </p:txBody>
          </p:sp>
        </mc:Choice>
        <mc:Fallback xmlns="">
          <p:sp>
            <p:nvSpPr>
              <p:cNvPr id="5" name="TextBox 4">
                <a:extLst>
                  <a:ext uri="{FF2B5EF4-FFF2-40B4-BE49-F238E27FC236}">
                    <a16:creationId xmlns:a16="http://schemas.microsoft.com/office/drawing/2014/main" id="{74AC7A1A-FD25-C8DB-9064-FB5E19B2E66F}"/>
                  </a:ext>
                </a:extLst>
              </p:cNvPr>
              <p:cNvSpPr txBox="1">
                <a:spLocks noRot="1" noChangeAspect="1" noMove="1" noResize="1" noEditPoints="1" noAdjustHandles="1" noChangeArrowheads="1" noChangeShapeType="1" noTextEdit="1"/>
              </p:cNvSpPr>
              <p:nvPr/>
            </p:nvSpPr>
            <p:spPr>
              <a:xfrm>
                <a:off x="8229600" y="4000083"/>
                <a:ext cx="2162500" cy="129266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04856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108984</TotalTime>
  <Words>1904</Words>
  <Application>Microsoft Office PowerPoint</Application>
  <PresentationFormat>Widescreen</PresentationFormat>
  <Paragraphs>309</Paragraphs>
  <Slides>31</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8" baseType="lpstr">
      <vt:lpstr>Arial</vt:lpstr>
      <vt:lpstr>Calibri</vt:lpstr>
      <vt:lpstr>Cambria Math</vt:lpstr>
      <vt:lpstr>Courier New</vt:lpstr>
      <vt:lpstr>Ubuntu</vt:lpstr>
      <vt:lpstr>Office Theme</vt:lpstr>
      <vt:lpstr>Equation</vt:lpstr>
      <vt:lpstr>MLPs and Backprop</vt:lpstr>
      <vt:lpstr>Multi-layer Perceptrons (MLPs)</vt:lpstr>
      <vt:lpstr>Perceptron</vt:lpstr>
      <vt:lpstr>Perceptron Update Rule</vt:lpstr>
      <vt:lpstr>Perceptron Optimization by SGD</vt:lpstr>
      <vt:lpstr>Perceptron is often not enough</vt:lpstr>
      <vt:lpstr>Multi-Layer Perceptron (MLP)</vt:lpstr>
      <vt:lpstr>Example MLP for MNIST Digits</vt:lpstr>
      <vt:lpstr>Linear activation </vt:lpstr>
      <vt:lpstr>Sigmoid activation</vt:lpstr>
      <vt:lpstr>ReLU (Rectified Linear Unit) activation</vt:lpstr>
      <vt:lpstr>MLP Architectures: Hidden Layers and Nodes</vt:lpstr>
      <vt:lpstr>Application Example: Backgammon (1992)</vt:lpstr>
      <vt:lpstr>Training of multi-layer networks</vt:lpstr>
      <vt:lpstr>Back-propagation: network example</vt:lpstr>
      <vt:lpstr>Back-propagation: output weights</vt:lpstr>
      <vt:lpstr>Back-propagation: internal weights</vt:lpstr>
      <vt:lpstr>What if f3 had ReLU activation?</vt:lpstr>
      <vt:lpstr>Backpropagation: General Concept</vt:lpstr>
      <vt:lpstr>Another backpropagation example</vt:lpstr>
      <vt:lpstr>Q1-Q3</vt:lpstr>
      <vt:lpstr>MLP Optimization by SGD</vt:lpstr>
      <vt:lpstr>What is the benefit and cost of going from a perceptron to MLP?</vt:lpstr>
      <vt:lpstr>Demo: Part 2</vt:lpstr>
      <vt:lpstr>Multi-Layer Network Demo</vt:lpstr>
      <vt:lpstr>Another application example: mapping position/rays to color</vt:lpstr>
      <vt:lpstr>Generalized insight from “Fourier Features”</vt:lpstr>
      <vt:lpstr>HW 4 (due Nov 4)</vt:lpstr>
      <vt:lpstr>HW 4</vt:lpstr>
      <vt:lpstr>What to remember</vt:lpstr>
      <vt:lpstr>Next lectures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Hoiem, Derek W</cp:lastModifiedBy>
  <cp:revision>259</cp:revision>
  <cp:lastPrinted>2023-01-18T22:14:20Z</cp:lastPrinted>
  <dcterms:created xsi:type="dcterms:W3CDTF">2009-12-16T02:55:56Z</dcterms:created>
  <dcterms:modified xsi:type="dcterms:W3CDTF">2024-10-16T17:24:23Z</dcterms:modified>
</cp:coreProperties>
</file>