
<file path=[Content_Types].xml><?xml version="1.0" encoding="utf-8"?>
<Types xmlns="http://schemas.openxmlformats.org/package/2006/content-types">
  <Default Extension="emf" ContentType="image/x-emf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7" r:id="rId2"/>
    <p:sldId id="741" r:id="rId3"/>
    <p:sldId id="742" r:id="rId4"/>
    <p:sldId id="743" r:id="rId5"/>
    <p:sldId id="745" r:id="rId6"/>
    <p:sldId id="746" r:id="rId7"/>
    <p:sldId id="737" r:id="rId8"/>
    <p:sldId id="725" r:id="rId9"/>
    <p:sldId id="726" r:id="rId10"/>
    <p:sldId id="694" r:id="rId11"/>
    <p:sldId id="728" r:id="rId12"/>
    <p:sldId id="731" r:id="rId13"/>
    <p:sldId id="732" r:id="rId14"/>
    <p:sldId id="730" r:id="rId15"/>
    <p:sldId id="691" r:id="rId16"/>
    <p:sldId id="736" r:id="rId17"/>
    <p:sldId id="695" r:id="rId18"/>
    <p:sldId id="733" r:id="rId19"/>
    <p:sldId id="672" r:id="rId20"/>
    <p:sldId id="677" r:id="rId21"/>
    <p:sldId id="678" r:id="rId22"/>
    <p:sldId id="679" r:id="rId23"/>
    <p:sldId id="680" r:id="rId24"/>
    <p:sldId id="681" r:id="rId25"/>
    <p:sldId id="682" r:id="rId26"/>
    <p:sldId id="683" r:id="rId27"/>
    <p:sldId id="684" r:id="rId28"/>
    <p:sldId id="686" r:id="rId29"/>
    <p:sldId id="734" r:id="rId30"/>
    <p:sldId id="685" r:id="rId31"/>
    <p:sldId id="738" r:id="rId32"/>
    <p:sldId id="689" r:id="rId33"/>
    <p:sldId id="690" r:id="rId34"/>
    <p:sldId id="692" r:id="rId35"/>
    <p:sldId id="720" r:id="rId36"/>
    <p:sldId id="739" r:id="rId37"/>
    <p:sldId id="722" r:id="rId38"/>
    <p:sldId id="717" r:id="rId39"/>
    <p:sldId id="740" r:id="rId40"/>
    <p:sldId id="641" r:id="rId41"/>
    <p:sldId id="386" r:id="rId42"/>
  </p:sldIdLst>
  <p:sldSz cx="12192000" cy="6858000"/>
  <p:notesSz cx="7010400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760" userDrawn="1">
          <p15:clr>
            <a:srgbClr val="A4A3A4"/>
          </p15:clr>
        </p15:guide>
        <p15:guide id="3" pos="384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BE44EB-4114-4FD9-8E3F-0017B703592D}" v="122" dt="2024-10-15T15:35:43.478"/>
    <p1510:client id="{CEB78E4E-5724-43F4-84A5-6B4D2E85B447}" v="56" dt="2024-10-15T16:08:22.4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492" y="66"/>
      </p:cViewPr>
      <p:guideLst>
        <p:guide pos="5760"/>
        <p:guide pos="384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26379A4-E3D8-4BFF-B335-84A42BDB90BB}" type="datetimeFigureOut">
              <a:rPr lang="en-US"/>
              <a:pPr>
                <a:defRPr/>
              </a:pPr>
              <a:t>10/15/2024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830" tIns="46415" rIns="92830" bIns="46415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B94B3A-2FE2-4C1A-8A43-CDED18E15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7389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B94B3A-2FE2-4C1A-8A43-CDED18E15F6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7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B94B3A-2FE2-4C1A-8A43-CDED18E15F68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618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CDB59-9847-4CB0-83F0-A7D794EE9A4F}" type="datetimeFigureOut">
              <a:rPr lang="en-US"/>
              <a:pPr>
                <a:defRPr/>
              </a:pPr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F8B48-BF4E-49AE-9E1F-7170C40F46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62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3B33F-6BFD-4001-B747-0DC3428FE28C}" type="datetimeFigureOut">
              <a:rPr lang="en-US"/>
              <a:pPr>
                <a:defRPr/>
              </a:pPr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B2E6C-4FFF-4E1B-AD2B-11442CEE8D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024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6FFEC-4831-46C6-A327-7BAF7D94ADE6}" type="datetimeFigureOut">
              <a:rPr lang="en-US"/>
              <a:pPr>
                <a:defRPr/>
              </a:pPr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9E7E0-0D14-44D8-9313-41CECFC160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59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516E0-6A50-4836-B4F5-3524719C157E}" type="datetimeFigureOut">
              <a:rPr lang="en-US"/>
              <a:pPr>
                <a:defRPr/>
              </a:pPr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6343F-BABC-41F6-9B0C-D812C1D8CD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011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29210-9692-4612-B68C-365DB2DCEB60}" type="datetimeFigureOut">
              <a:rPr lang="en-US"/>
              <a:pPr>
                <a:defRPr/>
              </a:pPr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94632-D59F-418A-A674-10C96B10F3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47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28997-0822-40EB-BD32-4D63A7ECDE75}" type="datetimeFigureOut">
              <a:rPr lang="en-US"/>
              <a:pPr>
                <a:defRPr/>
              </a:pPr>
              <a:t>10/15/2024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66A0E-5411-46C2-B90D-692530250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727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55DC6-C35C-4D7B-945F-1FFE93FDF03C}" type="datetimeFigureOut">
              <a:rPr lang="en-US"/>
              <a:pPr>
                <a:defRPr/>
              </a:pPr>
              <a:t>10/15/2024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92B30-C64E-44CD-9B62-28AA39DB00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46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05BE7-A753-49C8-8F67-2864F2426999}" type="datetimeFigureOut">
              <a:rPr lang="en-US"/>
              <a:pPr>
                <a:defRPr/>
              </a:pPr>
              <a:t>10/15/2024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BE5C1-B568-4119-8891-941DF9CD86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256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B695D-2A2C-4639-A181-438653FF3B45}" type="datetimeFigureOut">
              <a:rPr lang="en-US"/>
              <a:pPr>
                <a:defRPr/>
              </a:pPr>
              <a:t>10/15/2024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2D524-F789-4380-A657-4CB0BC42EB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92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A1EB5-3BBD-4BFE-B3FA-132A5A21529B}" type="datetimeFigureOut">
              <a:rPr lang="en-US"/>
              <a:pPr>
                <a:defRPr/>
              </a:pPr>
              <a:t>10/15/2024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F5C7D-ADCC-4C79-98CF-A8133849A6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113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B394C-40CA-49C5-92BA-47991F4D25CF}" type="datetimeFigureOut">
              <a:rPr lang="en-US"/>
              <a:pPr>
                <a:defRPr/>
              </a:pPr>
              <a:t>10/15/2024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1A59F-F3EF-4649-A68C-8619606AB4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697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BC265AF-F096-4C65-BDFD-F4EDA2A4BE8F}" type="datetimeFigureOut">
              <a:rPr lang="en-US"/>
              <a:pPr>
                <a:defRPr/>
              </a:pPr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1120C53-826E-4EE9-BE67-E92EA16E1D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gradient-descent-algorithm-a-deep-dive-cf04e8115f21" TargetMode="Externa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gradient-descent-algorithm-a-deep-dive-cf04e8115f21" TargetMode="Externa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owardsdatascience.com/gradient-descent-algorithm-a-deep-dive-cf04e8115f21" TargetMode="External"/><Relationship Id="rId4" Type="http://schemas.openxmlformats.org/officeDocument/2006/relationships/hyperlink" Target="https://www.mltut.com/stochastic-gradient-descent-a-super-easy-complete-guide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a-visual-explanation-of-gradient-descent-methods-momentum-adagrad-rmsprop-adam-f898b102325c" TargetMode="External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hyperlink" Target="https://home.ttic.edu/~nati/Publications/PegasosMPB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tinyurl.com/441-fa24-L14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s.grainger.illinois.edu/cs440/fa2019/Lectures/lect26.html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tinyurl.com/441-fa24-L14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colab.research.google.com/drive/1nKNJyolqgzW53Rz59M2BZtyQM8bbrExb?usp=sharin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tinyurl.com/441-fa24-L14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E614F1C-2D93-42D0-B229-768199449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403089" y="0"/>
            <a:ext cx="4788912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2345DDD-8324-900B-8799-D5C4C56210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74735" y="640081"/>
            <a:ext cx="3377183" cy="3708895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4400">
                <a:solidFill>
                  <a:schemeClr val="bg1"/>
                </a:solidFill>
              </a:rPr>
              <a:t>Optimization and Stochastic Gradient Descent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A543550-73A7-C84B-01CD-F58047D204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74735" y="4697787"/>
            <a:ext cx="3377184" cy="1645921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2000">
                <a:solidFill>
                  <a:schemeClr val="bg1"/>
                </a:solidFill>
              </a:rPr>
              <a:t>Applied Machine Learning</a:t>
            </a:r>
            <a:br>
              <a:rPr lang="en-US" sz="2000">
                <a:solidFill>
                  <a:schemeClr val="bg1"/>
                </a:solidFill>
              </a:rPr>
            </a:br>
            <a:r>
              <a:rPr lang="en-US" sz="2000">
                <a:solidFill>
                  <a:schemeClr val="bg1"/>
                </a:solidFill>
              </a:rPr>
              <a:t>Derek Hoiem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05388E-9844-B90B-A930-CB2EA1FE2DD7}"/>
              </a:ext>
            </a:extLst>
          </p:cNvPr>
          <p:cNvSpPr txBox="1"/>
          <p:nvPr/>
        </p:nvSpPr>
        <p:spPr>
          <a:xfrm>
            <a:off x="7501153" y="6538850"/>
            <a:ext cx="40507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Dall-E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A13771-09A8-4AD7-5E94-D58FA99D2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995" y="-1"/>
            <a:ext cx="7498083" cy="749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299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B1A0-863C-2D15-65DC-AD2A2E760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This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8B0037-8E32-958E-6224-B41CA6FF0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9982200" cy="51355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endParaRPr lang="en-US"/>
          </a:p>
          <a:p>
            <a:pPr marL="514350" indent="-514350">
              <a:buFont typeface="+mj-lt"/>
              <a:buAutoNum type="arabicPeriod"/>
            </a:pPr>
            <a:r>
              <a:rPr lang="en-US"/>
              <a:t>Batch gradient descent</a:t>
            </a:r>
          </a:p>
          <a:p>
            <a:pPr marL="514350" indent="-514350">
              <a:buFont typeface="+mj-lt"/>
              <a:buAutoNum type="arabicPeriod"/>
            </a:pPr>
            <a:endParaRPr lang="en-US"/>
          </a:p>
          <a:p>
            <a:pPr marL="514350" indent="-514350">
              <a:buFont typeface="+mj-lt"/>
              <a:buAutoNum type="arabicPeriod"/>
            </a:pPr>
            <a:r>
              <a:rPr lang="en-US"/>
              <a:t>PEGASOS: Stochastic Gradient Descent for SVM</a:t>
            </a:r>
          </a:p>
          <a:p>
            <a:pPr marL="514350" indent="-514350">
              <a:buFont typeface="+mj-lt"/>
              <a:buAutoNum type="arabicPeriod"/>
            </a:pPr>
            <a:endParaRPr lang="en-US"/>
          </a:p>
          <a:p>
            <a:pPr marL="514350" indent="-514350">
              <a:buFont typeface="+mj-lt"/>
              <a:buAutoNum type="arabicPeriod"/>
            </a:pPr>
            <a:r>
              <a:rPr lang="en-US" err="1"/>
              <a:t>Perceptrons</a:t>
            </a:r>
            <a:endParaRPr lang="en-US"/>
          </a:p>
          <a:p>
            <a:pPr marL="514350" indent="-514350">
              <a:buFont typeface="+mj-lt"/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337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E20EC-C91F-DE98-3845-167D84896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Gradient 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D6B73-3E63-3ADE-3809-0943C8CFA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err="1">
                <a:latin typeface="Courier New" panose="02070309020205020404" pitchFamily="49" charset="0"/>
                <a:cs typeface="Courier New" panose="02070309020205020404" pitchFamily="49" charset="0"/>
              </a:rPr>
              <a:t>gradient_descent</a:t>
            </a: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(f’(x), x0, </a:t>
            </a:r>
            <a:r>
              <a:rPr lang="en-US" sz="2800" err="1">
                <a:latin typeface="Courier New" panose="02070309020205020404" pitchFamily="49" charset="0"/>
                <a:cs typeface="Courier New" panose="02070309020205020404" pitchFamily="49" charset="0"/>
              </a:rPr>
              <a:t>lr</a:t>
            </a: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, niter)</a:t>
            </a:r>
          </a:p>
          <a:p>
            <a:pPr marL="0" indent="0">
              <a:buNone/>
            </a:pP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  x = x0</a:t>
            </a:r>
          </a:p>
          <a:p>
            <a:pPr marL="0" indent="0">
              <a:buNone/>
            </a:pP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  for t in range(niter):</a:t>
            </a:r>
          </a:p>
          <a:p>
            <a:pPr marL="0" indent="0">
              <a:buNone/>
            </a:pP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	x = x – </a:t>
            </a:r>
            <a:r>
              <a:rPr lang="en-US" sz="2800" err="1">
                <a:latin typeface="Courier New" panose="02070309020205020404" pitchFamily="49" charset="0"/>
                <a:cs typeface="Courier New" panose="02070309020205020404" pitchFamily="49" charset="0"/>
              </a:rPr>
              <a:t>lr</a:t>
            </a: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*f’(x)</a:t>
            </a:r>
          </a:p>
          <a:p>
            <a:pPr marL="0" indent="0">
              <a:buNone/>
            </a:pP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  return x</a:t>
            </a:r>
          </a:p>
        </p:txBody>
      </p:sp>
    </p:spTree>
    <p:extLst>
      <p:ext uri="{BB962C8B-B14F-4D97-AF65-F5344CB8AC3E}">
        <p14:creationId xmlns:p14="http://schemas.microsoft.com/office/powerpoint/2010/main" val="1227559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591CF3-4792-5444-C5A6-57ABFD7A7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74BFD-0A7B-FD06-B6A2-7CC99C031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Gradient 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2E953-4BAE-CE3E-073D-23392B9A9D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err="1">
                <a:latin typeface="Courier New" panose="02070309020205020404" pitchFamily="49" charset="0"/>
                <a:cs typeface="Courier New" panose="02070309020205020404" pitchFamily="49" charset="0"/>
              </a:rPr>
              <a:t>gradient_descent</a:t>
            </a: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(f’(x), x0, </a:t>
            </a:r>
            <a:r>
              <a:rPr lang="en-US" sz="2800" err="1">
                <a:latin typeface="Courier New" panose="02070309020205020404" pitchFamily="49" charset="0"/>
                <a:cs typeface="Courier New" panose="02070309020205020404" pitchFamily="49" charset="0"/>
              </a:rPr>
              <a:t>lr</a:t>
            </a: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, niter)</a:t>
            </a:r>
          </a:p>
          <a:p>
            <a:pPr marL="0" indent="0">
              <a:buNone/>
            </a:pP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  x = x0</a:t>
            </a:r>
          </a:p>
          <a:p>
            <a:pPr marL="0" indent="0">
              <a:buNone/>
            </a:pP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  for t in range(niter):</a:t>
            </a:r>
          </a:p>
          <a:p>
            <a:pPr marL="0" indent="0">
              <a:buNone/>
            </a:pP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	x = x – </a:t>
            </a:r>
            <a:r>
              <a:rPr lang="en-US" sz="2800" err="1">
                <a:latin typeface="Courier New" panose="02070309020205020404" pitchFamily="49" charset="0"/>
                <a:cs typeface="Courier New" panose="02070309020205020404" pitchFamily="49" charset="0"/>
              </a:rPr>
              <a:t>lr</a:t>
            </a: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*f’(x)</a:t>
            </a:r>
          </a:p>
          <a:p>
            <a:pPr marL="0" indent="0">
              <a:buNone/>
            </a:pP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  return x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DF2D5B5-65E9-B5E4-E83E-C13453C61A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0" r="50000"/>
          <a:stretch/>
        </p:blipFill>
        <p:spPr bwMode="auto">
          <a:xfrm>
            <a:off x="7924800" y="3429000"/>
            <a:ext cx="39624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A1B022-6FC0-9963-DF14-C78BB14CDA57}"/>
              </a:ext>
            </a:extLst>
          </p:cNvPr>
          <p:cNvSpPr txBox="1"/>
          <p:nvPr/>
        </p:nvSpPr>
        <p:spPr>
          <a:xfrm>
            <a:off x="152400" y="6206518"/>
            <a:ext cx="60972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Example: </a:t>
            </a:r>
            <a:r>
              <a:rPr lang="en-US" sz="1600">
                <a:solidFill>
                  <a:schemeClr val="bg1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https://towardsdatascience.com/gradient-descent-algorithm-a-deep-dive-cf04e8115f21</a:t>
            </a:r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79D2C11-8E84-82DB-D94A-04CABAC0D63C}"/>
                  </a:ext>
                </a:extLst>
              </p:cNvPr>
              <p:cNvSpPr txBox="1"/>
              <p:nvPr/>
            </p:nvSpPr>
            <p:spPr>
              <a:xfrm>
                <a:off x="4985488" y="4419600"/>
                <a:ext cx="2912016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/>
                  <a:t>Example: </a:t>
                </a:r>
                <a:endParaRPr lang="en-US" sz="2400" i="1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−4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sz="240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−4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79D2C11-8E84-82DB-D94A-04CABAC0D6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5488" y="4419600"/>
                <a:ext cx="2912016" cy="1200329"/>
              </a:xfrm>
              <a:prstGeom prst="rect">
                <a:avLst/>
              </a:prstGeom>
              <a:blipFill>
                <a:blip r:embed="rId4"/>
                <a:stretch>
                  <a:fillRect l="-3347" t="-3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3419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2659A-54F6-6797-2AF2-161FD9B06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60FFE-66AE-CD98-614F-D902E8CFE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Gradient 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C90C0-01F7-3349-7507-4B10538A2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err="1">
                <a:latin typeface="Courier New" panose="02070309020205020404" pitchFamily="49" charset="0"/>
                <a:cs typeface="Courier New" panose="02070309020205020404" pitchFamily="49" charset="0"/>
              </a:rPr>
              <a:t>gradient_descent</a:t>
            </a: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(f’(x), x0, </a:t>
            </a:r>
            <a:r>
              <a:rPr lang="en-US" sz="2800" err="1">
                <a:latin typeface="Courier New" panose="02070309020205020404" pitchFamily="49" charset="0"/>
                <a:cs typeface="Courier New" panose="02070309020205020404" pitchFamily="49" charset="0"/>
              </a:rPr>
              <a:t>lr</a:t>
            </a: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, niter)</a:t>
            </a:r>
          </a:p>
          <a:p>
            <a:pPr marL="0" indent="0">
              <a:buNone/>
            </a:pP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  x = x0</a:t>
            </a:r>
          </a:p>
          <a:p>
            <a:pPr marL="0" indent="0">
              <a:buNone/>
            </a:pP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  for t in range(niter):</a:t>
            </a:r>
          </a:p>
          <a:p>
            <a:pPr marL="0" indent="0">
              <a:buNone/>
            </a:pP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	x = x – </a:t>
            </a:r>
            <a:r>
              <a:rPr lang="en-US" sz="2800" err="1">
                <a:latin typeface="Courier New" panose="02070309020205020404" pitchFamily="49" charset="0"/>
                <a:cs typeface="Courier New" panose="02070309020205020404" pitchFamily="49" charset="0"/>
              </a:rPr>
              <a:t>lr</a:t>
            </a: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*f’(x)</a:t>
            </a:r>
          </a:p>
          <a:p>
            <a:pPr marL="0" indent="0">
              <a:buNone/>
            </a:pP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  return x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BC7C2D4-F9DB-833C-ADB3-9B0BC7C66E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6350"/>
          <a:stretch/>
        </p:blipFill>
        <p:spPr bwMode="auto">
          <a:xfrm>
            <a:off x="7696200" y="3276600"/>
            <a:ext cx="4191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996FC3-ABD2-86D4-F652-B55E5B1F125E}"/>
              </a:ext>
            </a:extLst>
          </p:cNvPr>
          <p:cNvSpPr txBox="1"/>
          <p:nvPr/>
        </p:nvSpPr>
        <p:spPr>
          <a:xfrm>
            <a:off x="152400" y="6206518"/>
            <a:ext cx="60972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Example: </a:t>
            </a:r>
            <a:r>
              <a:rPr lang="en-US" sz="1600">
                <a:solidFill>
                  <a:schemeClr val="bg1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https://towardsdatascience.com/gradient-descent-algorithm-a-deep-dive-cf04e8115f21</a:t>
            </a:r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FC67C4B-7DF3-EC25-4287-B2B48A560530}"/>
                  </a:ext>
                </a:extLst>
              </p:cNvPr>
              <p:cNvSpPr txBox="1"/>
              <p:nvPr/>
            </p:nvSpPr>
            <p:spPr>
              <a:xfrm>
                <a:off x="4985488" y="4419600"/>
                <a:ext cx="2968570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/>
                  <a:t>Example: </a:t>
                </a:r>
                <a:endParaRPr lang="en-US" sz="2400" i="1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−4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sz="240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−4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FC67C4B-7DF3-EC25-4287-B2B48A5605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5488" y="4419600"/>
                <a:ext cx="2968570" cy="1200329"/>
              </a:xfrm>
              <a:prstGeom prst="rect">
                <a:avLst/>
              </a:prstGeom>
              <a:blipFill>
                <a:blip r:embed="rId4"/>
                <a:stretch>
                  <a:fillRect l="-3285" t="-3553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2131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DBC23-E9EE-F06B-9F12-1BA737781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BBB59-5B11-9DA2-12E1-A8FD936B2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Gradient descent challenge cases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3D17674-30D4-2AE5-F4F5-DD28DE974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42" y="920327"/>
            <a:ext cx="51435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0BEB51-2558-1733-5DB7-4CBF1E964218}"/>
              </a:ext>
            </a:extLst>
          </p:cNvPr>
          <p:cNvSpPr txBox="1"/>
          <p:nvPr/>
        </p:nvSpPr>
        <p:spPr>
          <a:xfrm>
            <a:off x="381000" y="4809918"/>
            <a:ext cx="6385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Saddle points </a:t>
            </a:r>
            <a:r>
              <a:rPr lang="en-US"/>
              <a:t>(gradient = 0 in some parts of solution space)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2224F1-1011-2C3B-BD63-2F6697F8E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680" y="1411896"/>
            <a:ext cx="5133195" cy="3352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C74744-8585-1A34-30B8-7AB232343D41}"/>
              </a:ext>
            </a:extLst>
          </p:cNvPr>
          <p:cNvSpPr txBox="1"/>
          <p:nvPr/>
        </p:nvSpPr>
        <p:spPr>
          <a:xfrm>
            <a:off x="6122894" y="6528735"/>
            <a:ext cx="60972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Fig: 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https://www.mltut.com/stochastic-gradient-descent-a-super-easy-complete-guide/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361429-A62C-4B16-ECFD-F216AB5B89CF}"/>
              </a:ext>
            </a:extLst>
          </p:cNvPr>
          <p:cNvSpPr txBox="1"/>
          <p:nvPr/>
        </p:nvSpPr>
        <p:spPr>
          <a:xfrm>
            <a:off x="0" y="6528198"/>
            <a:ext cx="68592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>
                <a:solidFill>
                  <a:schemeClr val="bg1">
                    <a:lumMod val="50000"/>
                  </a:schemeClr>
                </a:solidFill>
              </a:rPr>
              <a:t>Example: </a:t>
            </a:r>
            <a:r>
              <a:rPr lang="en-US" sz="1100">
                <a:solidFill>
                  <a:schemeClr val="bg1">
                    <a:lumMod val="5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https://towardsdatascience.com/gradient-descent-algorithm-a-deep-dive-cf04e8115f21</a:t>
            </a:r>
            <a:r>
              <a:rPr lang="en-US" sz="110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06F747-9082-38CE-CF12-9A4467205676}"/>
              </a:ext>
            </a:extLst>
          </p:cNvPr>
          <p:cNvSpPr txBox="1"/>
          <p:nvPr/>
        </p:nvSpPr>
        <p:spPr>
          <a:xfrm>
            <a:off x="7696200" y="4719081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Multiple local minima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55FEFF-EF1D-EC4F-D8E2-46CA02AA1E5B}"/>
              </a:ext>
            </a:extLst>
          </p:cNvPr>
          <p:cNvSpPr txBox="1"/>
          <p:nvPr/>
        </p:nvSpPr>
        <p:spPr>
          <a:xfrm>
            <a:off x="457200" y="5525774"/>
            <a:ext cx="10535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Many models we’ve learned so far (e.g., SVM, logistic regression, linear regression) are convex, so they don’t have these challenges.</a:t>
            </a:r>
          </a:p>
        </p:txBody>
      </p:sp>
    </p:spTree>
    <p:extLst>
      <p:ext uri="{BB962C8B-B14F-4D97-AF65-F5344CB8AC3E}">
        <p14:creationId xmlns:p14="http://schemas.microsoft.com/office/powerpoint/2010/main" val="2600607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35D41-AE5D-EDA9-E91D-D131BD500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Gradient Descent Visualization with Local Minima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FF8EB8-7940-667F-2EDE-7357125C9C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243FDB3-B525-A803-04B9-D61685CFB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01713"/>
            <a:ext cx="6819900" cy="52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F87427-3E12-F474-3163-2B0A5C53BF52}"/>
              </a:ext>
            </a:extLst>
          </p:cNvPr>
          <p:cNvSpPr txBox="1"/>
          <p:nvPr/>
        </p:nvSpPr>
        <p:spPr>
          <a:xfrm>
            <a:off x="152400" y="6488668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Figure </a:t>
            </a:r>
            <a:r>
              <a:rPr lang="en-US">
                <a:hlinkClick r:id="rId3"/>
              </a:rPr>
              <a:t>source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669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5205C-B21B-2F4C-63B8-866D0DD54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Learning rates and learning schedules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E3928-6053-6B4D-E1B3-83558815B3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endParaRPr lang="en-US"/>
          </a:p>
          <a:p>
            <a:r>
              <a:rPr lang="en-US"/>
              <a:t>Learning rate = step size that is multiplied by gradient direction/magnitude</a:t>
            </a:r>
          </a:p>
          <a:p>
            <a:pPr lvl="1"/>
            <a:r>
              <a:rPr lang="en-US"/>
              <a:t>Large rate allows big movements toward optimum but might over-step</a:t>
            </a:r>
          </a:p>
          <a:p>
            <a:pPr lvl="1"/>
            <a:r>
              <a:rPr lang="en-US"/>
              <a:t>Small rate is less likely to over-step but could take longer</a:t>
            </a:r>
          </a:p>
          <a:p>
            <a:endParaRPr lang="en-US"/>
          </a:p>
          <a:p>
            <a:r>
              <a:rPr lang="en-US"/>
              <a:t>Learning schedule: change learning rate over time</a:t>
            </a:r>
          </a:p>
          <a:p>
            <a:pPr lvl="1"/>
            <a:r>
              <a:rPr lang="en-US"/>
              <a:t>Constant</a:t>
            </a:r>
          </a:p>
          <a:p>
            <a:pPr lvl="1"/>
            <a:r>
              <a:rPr lang="en-US"/>
              <a:t>Exponential decay, e.g. </a:t>
            </a:r>
            <a:r>
              <a:rPr lang="en-US" err="1"/>
              <a:t>lr</a:t>
            </a:r>
            <a:r>
              <a:rPr lang="en-US"/>
              <a:t> = </a:t>
            </a:r>
            <a:r>
              <a:rPr lang="en-US" err="1"/>
              <a:t>lr</a:t>
            </a:r>
            <a:r>
              <a:rPr lang="en-US"/>
              <a:t> * 0.95</a:t>
            </a:r>
          </a:p>
          <a:p>
            <a:pPr lvl="1"/>
            <a:r>
              <a:rPr lang="en-US"/>
              <a:t>Linear, e.g. </a:t>
            </a:r>
            <a:r>
              <a:rPr lang="en-US" err="1"/>
              <a:t>lr</a:t>
            </a:r>
            <a:r>
              <a:rPr lang="en-US"/>
              <a:t> = lr0 *(1 – </a:t>
            </a:r>
            <a:r>
              <a:rPr lang="en-US" err="1"/>
              <a:t>iter</a:t>
            </a:r>
            <a:r>
              <a:rPr lang="en-US"/>
              <a:t> / </a:t>
            </a:r>
            <a:r>
              <a:rPr lang="en-US" err="1"/>
              <a:t>max_iter</a:t>
            </a:r>
            <a:r>
              <a:rPr lang="en-US"/>
              <a:t>)</a:t>
            </a:r>
          </a:p>
          <a:p>
            <a:pPr marL="457200" lvl="1" indent="0">
              <a:buNone/>
            </a:pP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263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F7F2F-C26F-D5F4-671F-0C05E6C16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06691-CB59-ABC1-4F1A-3766A9DAA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SVM Formulation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73861A-DBF2-8BFC-44AA-B8E45606F0C5}"/>
              </a:ext>
            </a:extLst>
          </p:cNvPr>
          <p:cNvSpPr/>
          <p:nvPr/>
        </p:nvSpPr>
        <p:spPr>
          <a:xfrm>
            <a:off x="6477000" y="1540876"/>
            <a:ext cx="19812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0B1279-8E2C-24B3-ABE8-A850C3AB3583}"/>
              </a:ext>
            </a:extLst>
          </p:cNvPr>
          <p:cNvSpPr txBox="1"/>
          <p:nvPr/>
        </p:nvSpPr>
        <p:spPr>
          <a:xfrm>
            <a:off x="3332017" y="3432855"/>
            <a:ext cx="50984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</a:rPr>
              <a:t>Optimization</a:t>
            </a:r>
          </a:p>
          <a:p>
            <a:endParaRPr lang="en-US" sz="3200" b="1"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0422C9D-31C5-9F2A-D994-3288A791CAB3}"/>
                  </a:ext>
                </a:extLst>
              </p:cNvPr>
              <p:cNvSpPr txBox="1"/>
              <p:nvPr/>
            </p:nvSpPr>
            <p:spPr>
              <a:xfrm>
                <a:off x="3359726" y="1578113"/>
                <a:ext cx="5098474" cy="1261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>
                    <a:latin typeface="+mj-lt"/>
                  </a:rPr>
                  <a:t>Prediction</a:t>
                </a:r>
              </a:p>
              <a:p>
                <a:pPr algn="ctr"/>
                <a:endParaRPr lang="en-US" sz="120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sign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1" i="1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US" sz="320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0422C9D-31C5-9F2A-D994-3288A791C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726" y="1578113"/>
                <a:ext cx="5098474" cy="1261884"/>
              </a:xfrm>
              <a:prstGeom prst="rect">
                <a:avLst/>
              </a:prstGeom>
              <a:blipFill>
                <a:blip r:embed="rId2"/>
                <a:stretch>
                  <a:fillRect t="-6280" b="-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E1C7DC2-1873-B4A3-DA2B-EC267CA8A55D}"/>
                  </a:ext>
                </a:extLst>
              </p:cNvPr>
              <p:cNvSpPr txBox="1"/>
              <p:nvPr/>
            </p:nvSpPr>
            <p:spPr>
              <a:xfrm>
                <a:off x="1015725" y="5943600"/>
                <a:ext cx="1056667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/>
                  <a:t>Here,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∈{−1,1}</m:t>
                    </m:r>
                  </m:oMath>
                </a14:m>
                <a:r>
                  <a:rPr lang="en-US" sz="2000"/>
                  <a:t> which is a common convention that simplifies notation for binary classifiers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E1C7DC2-1873-B4A3-DA2B-EC267CA8A5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725" y="5943600"/>
                <a:ext cx="10566675" cy="400110"/>
              </a:xfrm>
              <a:prstGeom prst="rect">
                <a:avLst/>
              </a:prstGeom>
              <a:blipFill>
                <a:blip r:embed="rId3"/>
                <a:stretch>
                  <a:fillRect l="-635" t="-6061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C1DDD5-4343-6560-C5F3-800138BDA53B}"/>
                  </a:ext>
                </a:extLst>
              </p:cNvPr>
              <p:cNvSpPr txBox="1"/>
              <p:nvPr/>
            </p:nvSpPr>
            <p:spPr>
              <a:xfrm>
                <a:off x="1676400" y="4092508"/>
                <a:ext cx="8156863" cy="12661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f>
                                    <m:f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  <m:nary>
                                <m:naryPr>
                                  <m:chr m:val="∑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func>
                                    <m:func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latin typeface="Cambria Math" panose="02040503050406030204" pitchFamily="18" charset="0"/>
                                        </a:rPr>
                                        <m:t>max</m:t>
                                      </m:r>
                                    </m:fName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(0, 1−</m:t>
                                      </m:r>
                                    </m:e>
                                  </m:func>
                                </m:e>
                              </m:nary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sz="2400" dirty="0"/>
                                <m:t> 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400" b="0" i="1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C1DDD5-4343-6560-C5F3-800138BDA5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4092508"/>
                <a:ext cx="8156863" cy="12661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2362D828-9EA1-CAFE-7543-DC1A4DD24751}"/>
              </a:ext>
            </a:extLst>
          </p:cNvPr>
          <p:cNvSpPr txBox="1"/>
          <p:nvPr/>
        </p:nvSpPr>
        <p:spPr>
          <a:xfrm>
            <a:off x="7924800" y="3499650"/>
            <a:ext cx="4044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Known as “hinge loss”</a:t>
            </a:r>
          </a:p>
          <a:p>
            <a:r>
              <a:rPr lang="en-US"/>
              <a:t>Penalty is paid if margin is less than 1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DE4A0C7-3446-6B0F-58C0-9DC961071752}"/>
              </a:ext>
            </a:extLst>
          </p:cNvPr>
          <p:cNvCxnSpPr>
            <a:cxnSpLocks/>
          </p:cNvCxnSpPr>
          <p:nvPr/>
        </p:nvCxnSpPr>
        <p:spPr>
          <a:xfrm flipH="1">
            <a:off x="6962293" y="3971464"/>
            <a:ext cx="962507" cy="5862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781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5DEA2-98F3-B8B1-2EB0-A5DEAD555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926BB-433B-8D6F-9B1A-DBF0A3EA2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Gradient descent with SVM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1A958-6EB0-5353-3D2C-90A39CCF9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err="1">
                <a:latin typeface="Courier New" panose="02070309020205020404" pitchFamily="49" charset="0"/>
                <a:cs typeface="Courier New" panose="02070309020205020404" pitchFamily="49" charset="0"/>
              </a:rPr>
              <a:t>gradient_descent</a:t>
            </a: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(f’(</a:t>
            </a:r>
            <a:r>
              <a:rPr lang="en-US" sz="2800" err="1">
                <a:latin typeface="Courier New" panose="02070309020205020404" pitchFamily="49" charset="0"/>
                <a:cs typeface="Courier New" panose="02070309020205020404" pitchFamily="49" charset="0"/>
              </a:rPr>
              <a:t>w,i,x,y</a:t>
            </a: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), </a:t>
            </a:r>
            <a:r>
              <a:rPr lang="en-US" sz="2800" err="1">
                <a:latin typeface="Courier New" panose="02070309020205020404" pitchFamily="49" charset="0"/>
                <a:cs typeface="Courier New" panose="02070309020205020404" pitchFamily="49" charset="0"/>
              </a:rPr>
              <a:t>lr</a:t>
            </a: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, niter)</a:t>
            </a:r>
          </a:p>
          <a:p>
            <a:pPr marL="0" indent="0">
              <a:buNone/>
            </a:pP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  w = zeros(</a:t>
            </a:r>
            <a:r>
              <a:rPr lang="en-US" sz="2800" err="1">
                <a:latin typeface="Courier New" panose="02070309020205020404" pitchFamily="49" charset="0"/>
                <a:cs typeface="Courier New" panose="02070309020205020404" pitchFamily="49" charset="0"/>
              </a:rPr>
              <a:t>x.shape</a:t>
            </a: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[1],)</a:t>
            </a:r>
          </a:p>
          <a:p>
            <a:pPr marL="0" indent="0">
              <a:buNone/>
            </a:pP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  for t in range(niter):</a:t>
            </a:r>
          </a:p>
          <a:p>
            <a:pPr marL="0" indent="0">
              <a:buNone/>
            </a:pP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	for </a:t>
            </a:r>
            <a:r>
              <a:rPr lang="en-US" sz="280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 in range(</a:t>
            </a:r>
            <a:r>
              <a:rPr lang="en-US" sz="2800" err="1">
                <a:latin typeface="Courier New" panose="02070309020205020404" pitchFamily="49" charset="0"/>
                <a:cs typeface="Courier New" panose="02070309020205020404" pitchFamily="49" charset="0"/>
              </a:rPr>
              <a:t>len</a:t>
            </a: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(w)):</a:t>
            </a:r>
          </a:p>
          <a:p>
            <a:pPr marL="0" indent="0">
              <a:buNone/>
            </a:pP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	  w[</a:t>
            </a:r>
            <a:r>
              <a:rPr lang="en-US" sz="280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] = w[</a:t>
            </a:r>
            <a:r>
              <a:rPr lang="en-US" sz="280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] – </a:t>
            </a:r>
            <a:r>
              <a:rPr lang="en-US" sz="2800" err="1">
                <a:latin typeface="Courier New" panose="02070309020205020404" pitchFamily="49" charset="0"/>
                <a:cs typeface="Courier New" panose="02070309020205020404" pitchFamily="49" charset="0"/>
              </a:rPr>
              <a:t>lr</a:t>
            </a: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*f’(</a:t>
            </a:r>
            <a:r>
              <a:rPr lang="en-US" sz="2800" err="1">
                <a:latin typeface="Courier New" panose="02070309020205020404" pitchFamily="49" charset="0"/>
                <a:cs typeface="Courier New" panose="02070309020205020404" pitchFamily="49" charset="0"/>
              </a:rPr>
              <a:t>w,i,x,y</a:t>
            </a: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  return x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043A021-8938-6B58-F1DE-9248C56C223B}"/>
                  </a:ext>
                </a:extLst>
              </p:cNvPr>
              <p:cNvSpPr txBox="1"/>
              <p:nvPr/>
            </p:nvSpPr>
            <p:spPr>
              <a:xfrm>
                <a:off x="609600" y="4343400"/>
                <a:ext cx="7115666" cy="20270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dirty="0" smtClean="0">
                              <a:latin typeface="Cambria Math" panose="02040503050406030204" pitchFamily="18" charset="0"/>
                            </a:rPr>
                            <m:t>𝒘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1" i="1" dirty="0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1" i="1" dirty="0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d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begChr m:val="‖"/>
                              <m:endChr m:val="‖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unc>
                            <m:func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fName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(0, 1−</m:t>
                              </m:r>
                            </m:e>
                          </m:func>
                        </m:e>
                      </m:nary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dirty="0" smtClean="0">
                              <a:latin typeface="Cambria Math" panose="02040503050406030204" pitchFamily="18" charset="0"/>
                            </a:rPr>
                            <m:t>𝒘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1" i="1" dirty="0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1" i="1" dirty="0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1" i="1" dirty="0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d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&lt;1)</m:t>
                          </m:r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𝑛𝑖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043A021-8938-6B58-F1DE-9248C56C22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4343400"/>
                <a:ext cx="7115666" cy="202703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2250F7F-2AE4-9884-629F-F930988BF23F}"/>
              </a:ext>
            </a:extLst>
          </p:cNvPr>
          <p:cNvSpPr txBox="1"/>
          <p:nvPr/>
        </p:nvSpPr>
        <p:spPr>
          <a:xfrm>
            <a:off x="8458200" y="4756750"/>
            <a:ext cx="289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Only examples with score of correct answer less than 1 contribute to the gradient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E8AECA-9EE5-E4E7-6F1F-12C9B951E610}"/>
              </a:ext>
            </a:extLst>
          </p:cNvPr>
          <p:cNvSpPr txBox="1"/>
          <p:nvPr/>
        </p:nvSpPr>
        <p:spPr>
          <a:xfrm>
            <a:off x="1143000" y="6439703"/>
            <a:ext cx="9434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Slow with large datasets, because need to compute scores for all examples in each step</a:t>
            </a:r>
          </a:p>
        </p:txBody>
      </p:sp>
    </p:spTree>
    <p:extLst>
      <p:ext uri="{BB962C8B-B14F-4D97-AF65-F5344CB8AC3E}">
        <p14:creationId xmlns:p14="http://schemas.microsoft.com/office/powerpoint/2010/main" val="172463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19E59-A402-3870-6988-F4F557B3C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473" y="279929"/>
            <a:ext cx="10972800" cy="914400"/>
          </a:xfrm>
        </p:spPr>
        <p:txBody>
          <a:bodyPr>
            <a:normAutofit fontScale="90000"/>
          </a:bodyPr>
          <a:lstStyle/>
          <a:p>
            <a:r>
              <a:rPr lang="en-US" err="1">
                <a:solidFill>
                  <a:schemeClr val="accent1">
                    <a:lumMod val="75000"/>
                  </a:schemeClr>
                </a:solidFill>
              </a:rPr>
              <a:t>Pegasos</a:t>
            </a:r>
            <a:r>
              <a:rPr lang="en-US"/>
              <a:t>: 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en-US"/>
              <a:t>rimal 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en-US"/>
              <a:t>stimated sub-</a:t>
            </a:r>
            <a:r>
              <a:rPr lang="en-US" err="1">
                <a:solidFill>
                  <a:schemeClr val="accent1">
                    <a:lumMod val="75000"/>
                  </a:schemeClr>
                </a:solidFill>
              </a:rPr>
              <a:t>G</a:t>
            </a:r>
            <a:r>
              <a:rPr lang="en-US" err="1"/>
              <a:t>r</a:t>
            </a:r>
            <a:r>
              <a:rPr lang="en-US" err="1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err="1"/>
              <a:t>dient</a:t>
            </a:r>
            <a:r>
              <a:rPr lang="en-US"/>
              <a:t> </a:t>
            </a:r>
            <a:r>
              <a:rPr lang="en-US" err="1">
                <a:solidFill>
                  <a:schemeClr val="accent1">
                    <a:lumMod val="75000"/>
                  </a:schemeClr>
                </a:solidFill>
              </a:rPr>
              <a:t>SO</a:t>
            </a:r>
            <a:r>
              <a:rPr lang="en-US" err="1"/>
              <a:t>lver</a:t>
            </a:r>
            <a:r>
              <a:rPr lang="en-US"/>
              <a:t> for 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S</a:t>
            </a:r>
            <a:r>
              <a:rPr lang="en-US"/>
              <a:t>VM (2011)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89B41A-EEC4-D340-E8C6-7FCFBB7FE807}"/>
              </a:ext>
            </a:extLst>
          </p:cNvPr>
          <p:cNvSpPr txBox="1"/>
          <p:nvPr/>
        </p:nvSpPr>
        <p:spPr>
          <a:xfrm>
            <a:off x="152400" y="6400800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hlinkClick r:id="rId2"/>
              </a:rPr>
              <a:t>https://home.ttic.edu/~nati/Publications/PegasosMPB.pdf</a:t>
            </a:r>
            <a:r>
              <a:rPr lang="en-US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CABB37-F9A3-66DF-94E3-48EC5FE33F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75" b="48826"/>
          <a:stretch/>
        </p:blipFill>
        <p:spPr>
          <a:xfrm>
            <a:off x="680906" y="1453497"/>
            <a:ext cx="4315437" cy="9144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C3A3A0-BABD-C1C0-8A43-D36041B739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269"/>
          <a:stretch/>
        </p:blipFill>
        <p:spPr>
          <a:xfrm>
            <a:off x="533400" y="3469342"/>
            <a:ext cx="4462943" cy="7459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126F67-F442-8ADC-F5D7-6C9B043CE6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708" y="5279935"/>
            <a:ext cx="4395831" cy="4697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838A577-C330-A121-27E2-B9353F0E583D}"/>
              </a:ext>
            </a:extLst>
          </p:cNvPr>
          <p:cNvSpPr txBox="1"/>
          <p:nvPr/>
        </p:nvSpPr>
        <p:spPr>
          <a:xfrm>
            <a:off x="5671275" y="1459188"/>
            <a:ext cx="58398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+mn-lt"/>
              </a:rPr>
              <a:t>SVM problem that we want to solve</a:t>
            </a:r>
          </a:p>
          <a:p>
            <a:r>
              <a:rPr lang="en-US" sz="2800">
                <a:latin typeface="+mn-lt"/>
              </a:rPr>
              <a:t>(Minimize weights square + sum of hinge losses on all samples)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EF102D1-4B6E-5304-D3BC-DE002A9938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75" t="72177"/>
          <a:stretch/>
        </p:blipFill>
        <p:spPr>
          <a:xfrm>
            <a:off x="838200" y="2347031"/>
            <a:ext cx="4315437" cy="4971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857A4FB-43B7-11AB-0773-2D37555BFFF4}"/>
              </a:ext>
            </a:extLst>
          </p:cNvPr>
          <p:cNvSpPr txBox="1"/>
          <p:nvPr/>
        </p:nvSpPr>
        <p:spPr>
          <a:xfrm>
            <a:off x="5671275" y="3632528"/>
            <a:ext cx="48445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+mn-lt"/>
              </a:rPr>
              <a:t>Problem in terms of </a:t>
            </a:r>
            <a:r>
              <a:rPr lang="en-US" sz="2800" b="1">
                <a:latin typeface="+mn-lt"/>
              </a:rPr>
              <a:t>one</a:t>
            </a:r>
            <a:r>
              <a:rPr lang="en-US" sz="2800">
                <a:latin typeface="+mn-lt"/>
              </a:rPr>
              <a:t> sample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C243C2-737A-4586-84CE-43B2C87677E3}"/>
              </a:ext>
            </a:extLst>
          </p:cNvPr>
          <p:cNvSpPr txBox="1"/>
          <p:nvPr/>
        </p:nvSpPr>
        <p:spPr>
          <a:xfrm>
            <a:off x="5663655" y="5294802"/>
            <a:ext cx="509819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+mn-lt"/>
              </a:rPr>
              <a:t>Gradient</a:t>
            </a:r>
            <a:r>
              <a:rPr lang="en-US" sz="2800">
                <a:latin typeface="+mn-lt"/>
              </a:rPr>
              <a:t> in terms of one sample</a:t>
            </a:r>
          </a:p>
          <a:p>
            <a:r>
              <a:rPr lang="en-US" sz="2400">
                <a:latin typeface="+mn-lt"/>
              </a:rPr>
              <a:t>- Direction to move to improve solution</a:t>
            </a:r>
          </a:p>
        </p:txBody>
      </p:sp>
    </p:spTree>
    <p:extLst>
      <p:ext uri="{BB962C8B-B14F-4D97-AF65-F5344CB8AC3E}">
        <p14:creationId xmlns:p14="http://schemas.microsoft.com/office/powerpoint/2010/main" val="2361985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88CFF-D158-5C62-953F-3EB5DD6EF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FCF8B-E7C9-0FB5-81DC-68F47B5B27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7C9124-C57A-E806-319E-B8C28B873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153" y="0"/>
            <a:ext cx="64816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0296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A9474-F578-46AF-8400-A7C047CAB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err="1"/>
              <a:t>Pegasos</a:t>
            </a:r>
            <a:r>
              <a:rPr lang="en-US"/>
              <a:t> algorithm: Stochastic Gradient Descent (SGD)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38856BB-5D56-A51C-FECA-26DFF6BDC47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848600" y="1297075"/>
                <a:ext cx="4114800" cy="513556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/>
                  <a:t>Notation</a:t>
                </a:r>
              </a:p>
              <a:p>
                <a:pPr marL="0" indent="0">
                  <a:buNone/>
                </a:pPr>
                <a:endParaRPr lang="en-US" sz="240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400"/>
                  <a:t>: training set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2400"/>
                  <a:t>: regularization weight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400"/>
                  <a:t>: number iterations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400"/>
                  <a:t>: model weights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2400"/>
                  <a:t>: features for example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sz="240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2400"/>
                  <a:t>: label for example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sz="240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400"/>
                  <a:t>: step size (“learning rate”)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38856BB-5D56-A51C-FECA-26DFF6BDC4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848600" y="1297075"/>
                <a:ext cx="4114800" cy="5135563"/>
              </a:xfrm>
              <a:blipFill>
                <a:blip r:embed="rId2"/>
                <a:stretch>
                  <a:fillRect l="-2370" t="-9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CC624D5D-897B-035B-1EF1-BE3D79675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297075"/>
            <a:ext cx="7550092" cy="49243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18062DE-B805-5555-A600-2B8602C0848D}"/>
              </a:ext>
            </a:extLst>
          </p:cNvPr>
          <p:cNvSpPr/>
          <p:nvPr/>
        </p:nvSpPr>
        <p:spPr>
          <a:xfrm>
            <a:off x="838200" y="4724400"/>
            <a:ext cx="66294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463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240D0-21C2-9EA9-A2C9-7EABE9BF5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Pegasos</a:t>
            </a:r>
            <a:r>
              <a:rPr lang="en-US"/>
              <a:t> with </a:t>
            </a:r>
            <a:r>
              <a:rPr lang="en-US" b="1"/>
              <a:t>mini-batch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26B07-FB6D-69E5-E2ED-B94F02F2D7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Calculating gradient based on multiple examples reduces variance of gradient estimate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80553A-A354-D9EF-5A56-B77920900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" y="2133600"/>
            <a:ext cx="8029437" cy="406876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488A5C1-CA85-B25C-C6D9-0DA447051D6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848600" y="1297075"/>
                <a:ext cx="4114800" cy="5135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92500" lnSpcReduction="20000"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charset="0"/>
                  <a:buNone/>
                </a:pPr>
                <a:endParaRPr lang="en-US" sz="2400"/>
              </a:p>
              <a:p>
                <a:pPr marL="0" indent="0">
                  <a:buFont typeface="Arial" charset="0"/>
                  <a:buNone/>
                </a:pPr>
                <a:endParaRPr lang="en-US" sz="2400"/>
              </a:p>
              <a:p>
                <a:pPr marL="0" indent="0">
                  <a:buFont typeface="Arial" charset="0"/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400"/>
                  <a:t>: batch size</a:t>
                </a:r>
              </a:p>
              <a:p>
                <a:pPr marL="0" indent="0">
                  <a:buFont typeface="Arial" charset="0"/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400"/>
                  <a:t>: number of training samples</a:t>
                </a:r>
              </a:p>
              <a:p>
                <a:pPr marL="0" indent="0">
                  <a:buFont typeface="Arial" charset="0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400"/>
                  <a:t>: batch of examples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sz="2400"/>
                  <a:t>: examples within margin</a:t>
                </a:r>
              </a:p>
              <a:p>
                <a:pPr marL="0" indent="0">
                  <a:buFont typeface="Arial" charset="0"/>
                  <a:buNone/>
                </a:pPr>
                <a:endParaRPr lang="en-US" sz="2400" i="1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400"/>
                  <a:t>: training set</a:t>
                </a:r>
                <a:endParaRPr lang="en-US" sz="2400" i="1">
                  <a:latin typeface="Cambria Math" panose="02040503050406030204" pitchFamily="18" charset="0"/>
                </a:endParaRPr>
              </a:p>
              <a:p>
                <a:pPr marL="0" indent="0">
                  <a:buFont typeface="Arial" charset="0"/>
                  <a:buNone/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2400"/>
                  <a:t>: regularization weight</a:t>
                </a:r>
              </a:p>
              <a:p>
                <a:pPr marL="0" indent="0">
                  <a:buFont typeface="Arial" charset="0"/>
                  <a:buNone/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400"/>
                  <a:t>: number iterations</a:t>
                </a:r>
              </a:p>
              <a:p>
                <a:pPr marL="0" indent="0">
                  <a:buFont typeface="Arial" charset="0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400"/>
                  <a:t>: model weights</a:t>
                </a:r>
              </a:p>
              <a:p>
                <a:pPr marL="0" indent="0">
                  <a:buFont typeface="Arial" charset="0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/>
                  <a:t>: features for example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sz="2400"/>
              </a:p>
              <a:p>
                <a:pPr marL="0" indent="0">
                  <a:buFont typeface="Arial" charset="0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/>
                  <a:t>: label for example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sz="2400"/>
              </a:p>
              <a:p>
                <a:pPr marL="0" indent="0">
                  <a:buFont typeface="Arial" charset="0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400"/>
                  <a:t>: step size (“learning rate”)</a:t>
                </a:r>
              </a:p>
            </p:txBody>
          </p:sp>
        </mc:Choice>
        <mc:Fallback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488A5C1-CA85-B25C-C6D9-0DA447051D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48600" y="1297075"/>
                <a:ext cx="4114800" cy="5135563"/>
              </a:xfrm>
              <a:prstGeom prst="rect">
                <a:avLst/>
              </a:prstGeom>
              <a:blipFill>
                <a:blip r:embed="rId3"/>
                <a:stretch>
                  <a:fillRect l="-29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4D417170-5F60-77BE-4980-DC007E97C0FD}"/>
              </a:ext>
            </a:extLst>
          </p:cNvPr>
          <p:cNvSpPr/>
          <p:nvPr/>
        </p:nvSpPr>
        <p:spPr>
          <a:xfrm>
            <a:off x="762000" y="4842932"/>
            <a:ext cx="6629400" cy="567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889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7BCD7-E96A-9387-261F-7CE2C732A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SGD applies to many losses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DD5682-778E-C7C2-21E4-7530962B8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914400"/>
            <a:ext cx="6325778" cy="57573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244838-34A1-7D21-430F-881DA1A3DF16}"/>
              </a:ext>
            </a:extLst>
          </p:cNvPr>
          <p:cNvSpPr txBox="1"/>
          <p:nvPr/>
        </p:nvSpPr>
        <p:spPr>
          <a:xfrm>
            <a:off x="2209800" y="1828800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SVM (hinge loss)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227923-4794-656B-58E3-CA2180484BEE}"/>
              </a:ext>
            </a:extLst>
          </p:cNvPr>
          <p:cNvSpPr txBox="1"/>
          <p:nvPr/>
        </p:nvSpPr>
        <p:spPr>
          <a:xfrm>
            <a:off x="838200" y="2743200"/>
            <a:ext cx="3634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Logistic regression / sigmoid loss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52FC82-D05D-5D84-56CD-B4443234F127}"/>
              </a:ext>
            </a:extLst>
          </p:cNvPr>
          <p:cNvSpPr txBox="1"/>
          <p:nvPr/>
        </p:nvSpPr>
        <p:spPr>
          <a:xfrm>
            <a:off x="10576045" y="948267"/>
            <a:ext cx="1693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z is the score for y=1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55685D-A6DF-58CD-1AD2-C474861F2725}"/>
              </a:ext>
            </a:extLst>
          </p:cNvPr>
          <p:cNvSpPr txBox="1"/>
          <p:nvPr/>
        </p:nvSpPr>
        <p:spPr>
          <a:xfrm>
            <a:off x="2055911" y="3770869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Hinge L1 regression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F5F641-951A-0C8E-F365-A15340EECC67}"/>
              </a:ext>
            </a:extLst>
          </p:cNvPr>
          <p:cNvSpPr txBox="1"/>
          <p:nvPr/>
        </p:nvSpPr>
        <p:spPr>
          <a:xfrm>
            <a:off x="1143000" y="4618166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Margin loss between scores of most likely and correct label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7F41F8-0997-5E11-0519-C46FA9A1AA58}"/>
              </a:ext>
            </a:extLst>
          </p:cNvPr>
          <p:cNvSpPr txBox="1"/>
          <p:nvPr/>
        </p:nvSpPr>
        <p:spPr>
          <a:xfrm>
            <a:off x="1615955" y="5884965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Variant of a logistic loss</a:t>
            </a:r>
          </a:p>
        </p:txBody>
      </p:sp>
    </p:spTree>
    <p:extLst>
      <p:ext uri="{BB962C8B-B14F-4D97-AF65-F5344CB8AC3E}">
        <p14:creationId xmlns:p14="http://schemas.microsoft.com/office/powerpoint/2010/main" val="16678386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52960-F720-FFF3-C69D-35BF4764F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SGD is fast compared to other optimization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52C17-95CD-5667-6942-C9CA190DD2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347E23-656D-FC8B-70B2-8A560B81E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914400"/>
            <a:ext cx="8137321" cy="58286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61D453-B4AB-EEFE-3C33-77BDC7E97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0" y="3133179"/>
            <a:ext cx="3581400" cy="5916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BCE34E-AD59-52D4-D4ED-7463401AA937}"/>
              </a:ext>
            </a:extLst>
          </p:cNvPr>
          <p:cNvSpPr txBox="1"/>
          <p:nvPr/>
        </p:nvSpPr>
        <p:spPr>
          <a:xfrm>
            <a:off x="8458199" y="4454554"/>
            <a:ext cx="35814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SDCA = stochastic dual coordinate descent, another form of stochastic gradient optimization that chooses learning rate dynamically</a:t>
            </a:r>
          </a:p>
        </p:txBody>
      </p:sp>
    </p:spTree>
    <p:extLst>
      <p:ext uri="{BB962C8B-B14F-4D97-AF65-F5344CB8AC3E}">
        <p14:creationId xmlns:p14="http://schemas.microsoft.com/office/powerpoint/2010/main" val="1264947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0145E-A3C5-F365-AA44-37DB09F1B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Experiments with Linear SVM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FFE46A-C814-91C3-7F2F-8A48E47D7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592349"/>
            <a:ext cx="7617204" cy="1258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06C89A-EB2A-921F-443B-38C78F9F8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4038600"/>
            <a:ext cx="8075969" cy="12583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394FB6-3A88-825B-5AA9-363A6FDDF576}"/>
              </a:ext>
            </a:extLst>
          </p:cNvPr>
          <p:cNvSpPr txBox="1"/>
          <p:nvPr/>
        </p:nvSpPr>
        <p:spPr>
          <a:xfrm>
            <a:off x="2209800" y="3704410"/>
            <a:ext cx="2946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Training time and test error</a:t>
            </a:r>
          </a:p>
        </p:txBody>
      </p:sp>
    </p:spTree>
    <p:extLst>
      <p:ext uri="{BB962C8B-B14F-4D97-AF65-F5344CB8AC3E}">
        <p14:creationId xmlns:p14="http://schemas.microsoft.com/office/powerpoint/2010/main" val="5199458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F5321-0D5C-7D1D-FE18-002D9CA61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/>
              <a:t>Experiments using Gaussian kernel SVM (see paper for kernelized </a:t>
            </a:r>
            <a:r>
              <a:rPr lang="en-US" sz="2400" err="1"/>
              <a:t>Pegasos</a:t>
            </a:r>
            <a:r>
              <a:rPr lang="en-US" sz="2400"/>
              <a:t> algorithm)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B9E6A2-DA33-5B2B-7AA8-00E6D9650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084" y="4038600"/>
            <a:ext cx="7214532" cy="14009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5B525E-DFCB-5B93-EA25-C72E9ADBD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828800"/>
            <a:ext cx="6476301" cy="155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334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3C178-4F26-F681-65BC-6E3B6A9EC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Effect of mini-batch size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BDA875-058A-1437-2F86-C3343F6D00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8318" y="990600"/>
            <a:ext cx="7915363" cy="5135563"/>
          </a:xfrm>
        </p:spPr>
      </p:pic>
    </p:spTree>
    <p:extLst>
      <p:ext uri="{BB962C8B-B14F-4D97-AF65-F5344CB8AC3E}">
        <p14:creationId xmlns:p14="http://schemas.microsoft.com/office/powerpoint/2010/main" val="20327387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D1F2D-5684-DED0-A1AC-B9CDF8006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2407"/>
            <a:ext cx="10972800" cy="914400"/>
          </a:xfrm>
        </p:spPr>
        <p:txBody>
          <a:bodyPr>
            <a:normAutofit/>
          </a:bodyPr>
          <a:lstStyle/>
          <a:p>
            <a:r>
              <a:rPr lang="en-US" sz="3200"/>
              <a:t>Effect of sampling procedure: randomly ordered  epochs is best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067381-28CB-B157-51F7-B57749F11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752600"/>
            <a:ext cx="5234730" cy="45971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0EABBA-0A23-8FB6-F4F9-C615BA270BF7}"/>
              </a:ext>
            </a:extLst>
          </p:cNvPr>
          <p:cNvSpPr txBox="1"/>
          <p:nvPr/>
        </p:nvSpPr>
        <p:spPr>
          <a:xfrm>
            <a:off x="5943600" y="1981200"/>
            <a:ext cx="468173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Sampling with replacement</a:t>
            </a:r>
          </a:p>
          <a:p>
            <a:endParaRPr lang="en-US"/>
          </a:p>
          <a:p>
            <a:r>
              <a:rPr lang="en-US"/>
              <a:t>Use different random order for each “epoch”</a:t>
            </a:r>
          </a:p>
          <a:p>
            <a:endParaRPr lang="en-US"/>
          </a:p>
          <a:p>
            <a:r>
              <a:rPr lang="en-US"/>
              <a:t>Use same order for each epoch</a:t>
            </a:r>
          </a:p>
          <a:p>
            <a:endParaRPr lang="en-US"/>
          </a:p>
          <a:p>
            <a:r>
              <a:rPr lang="en-US"/>
              <a:t>Epoch: one run through the training set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7F97629-06F7-5053-AB5E-0F4EA87D0EFA}"/>
              </a:ext>
            </a:extLst>
          </p:cNvPr>
          <p:cNvCxnSpPr/>
          <p:nvPr/>
        </p:nvCxnSpPr>
        <p:spPr>
          <a:xfrm flipH="1" flipV="1">
            <a:off x="4800600" y="2057400"/>
            <a:ext cx="1143000" cy="76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496FE7B-F190-2D5A-3DDC-3BC4CF9478D6}"/>
              </a:ext>
            </a:extLst>
          </p:cNvPr>
          <p:cNvCxnSpPr>
            <a:cxnSpLocks/>
          </p:cNvCxnSpPr>
          <p:nvPr/>
        </p:nvCxnSpPr>
        <p:spPr>
          <a:xfrm flipH="1" flipV="1">
            <a:off x="5280872" y="2362200"/>
            <a:ext cx="662728" cy="228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0D6CFC9-51D1-37D3-C7A7-309381A4527C}"/>
              </a:ext>
            </a:extLst>
          </p:cNvPr>
          <p:cNvCxnSpPr>
            <a:cxnSpLocks/>
          </p:cNvCxnSpPr>
          <p:nvPr/>
        </p:nvCxnSpPr>
        <p:spPr>
          <a:xfrm flipH="1" flipV="1">
            <a:off x="5105402" y="2565283"/>
            <a:ext cx="838198" cy="6220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5426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19469-8A23-8F98-7790-B1937D1A4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Learning rate 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5063B2-3564-91E6-C1CD-D7D326004F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3F2500-BB93-ED88-04BE-50B41B50D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676400"/>
            <a:ext cx="4462943" cy="36240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B1AFB6-2BB2-387F-0CD6-C35C453004D6}"/>
              </a:ext>
            </a:extLst>
          </p:cNvPr>
          <p:cNvSpPr txBox="1"/>
          <p:nvPr/>
        </p:nvSpPr>
        <p:spPr>
          <a:xfrm>
            <a:off x="6324601" y="1905000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Zhang uses fixed learning rate </a:t>
            </a:r>
          </a:p>
          <a:p>
            <a:endParaRPr lang="en-US"/>
          </a:p>
          <a:p>
            <a:r>
              <a:rPr lang="en-US"/>
              <a:t>Plots show error over iterations for several rates</a:t>
            </a:r>
          </a:p>
        </p:txBody>
      </p:sp>
    </p:spTree>
    <p:extLst>
      <p:ext uri="{BB962C8B-B14F-4D97-AF65-F5344CB8AC3E}">
        <p14:creationId xmlns:p14="http://schemas.microsoft.com/office/powerpoint/2010/main" val="23499294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FDACE-A3C9-7B28-DF24-49F1EAB75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Mini-Batch SGD vs. Full Batch Gradient Descent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95C8C5-E45E-549F-3D00-FD9FE76359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990600"/>
                <a:ext cx="5181600" cy="5486400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/>
                  <a:t>Mini-batch is faster</a:t>
                </a:r>
              </a:p>
              <a:p>
                <a:pPr lvl="1"/>
                <a:r>
                  <a:rPr lang="en-US"/>
                  <a:t>Time to compute gradient is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/>
                  <a:t> for batch size B, but standard error of gradient direction is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1/</m:t>
                        </m:r>
                        <m:rad>
                          <m:radPr>
                            <m:degHide m:val="on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rad>
                      </m:e>
                    </m:d>
                  </m:oMath>
                </a14:m>
                <a:endParaRPr lang="en-US"/>
              </a:p>
              <a:p>
                <a:pPr lvl="1"/>
                <a:r>
                  <a:rPr lang="en-US"/>
                  <a:t>E.g. batch size of 10000 vs 100 will take 100 times longer but reduce standard deviation by factor of 10</a:t>
                </a:r>
              </a:p>
              <a:p>
                <a:r>
                  <a:rPr lang="en-US"/>
                  <a:t>Full batch is more stable, but the instability of SGD can help escape local minima</a:t>
                </a:r>
              </a:p>
              <a:p>
                <a:r>
                  <a:rPr lang="en-US"/>
                  <a:t>We’ll discuss enhancements to SGD, such as momentum later</a:t>
                </a:r>
              </a:p>
              <a:p>
                <a:r>
                  <a:rPr lang="en-US"/>
                  <a:t>SGD training is highly parallelizable (good for GPU processing)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95C8C5-E45E-549F-3D00-FD9FE76359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990600"/>
                <a:ext cx="5181600" cy="5486400"/>
              </a:xfrm>
              <a:blipFill>
                <a:blip r:embed="rId2"/>
                <a:stretch>
                  <a:fillRect l="-1647" t="-2111" r="-3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>
            <a:extLst>
              <a:ext uri="{FF2B5EF4-FFF2-40B4-BE49-F238E27FC236}">
                <a16:creationId xmlns:a16="http://schemas.microsoft.com/office/drawing/2014/main" id="{E8069497-24A7-26D0-D090-D9B43DF62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990600"/>
            <a:ext cx="6015651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6A69F8-8DBD-1441-E574-5E0CDE4C4CA4}"/>
              </a:ext>
            </a:extLst>
          </p:cNvPr>
          <p:cNvSpPr txBox="1"/>
          <p:nvPr/>
        </p:nvSpPr>
        <p:spPr>
          <a:xfrm>
            <a:off x="8228320" y="3741092"/>
            <a:ext cx="39636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https://medium.com/analytics-vidhya/gradient-descent-vs-stochastic-gd-vs-mini-batch-sgd-fbd3a2cb4ba4</a:t>
            </a:r>
          </a:p>
        </p:txBody>
      </p:sp>
    </p:spTree>
    <p:extLst>
      <p:ext uri="{BB962C8B-B14F-4D97-AF65-F5344CB8AC3E}">
        <p14:creationId xmlns:p14="http://schemas.microsoft.com/office/powerpoint/2010/main" val="4169344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B5E74-8AB4-BE1D-F8B8-767DAC23E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 with &lt; 65% mean score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65AEA-3539-646D-B9F4-E5641D72BF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D1E897-D327-DD9F-85B5-580C58164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44613"/>
            <a:ext cx="8448675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2797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9A7D3-D1E6-9A7A-2AE4-EE748358E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Pegasos</a:t>
            </a:r>
            <a:r>
              <a:rPr lang="en-US"/>
              <a:t>: take-ways and surprising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3B7F1-A4E1-7AF0-4D98-5170B31FB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  <a:p>
            <a:r>
              <a:rPr lang="en-US"/>
              <a:t>SGD is very simple and effective optimization algorithm – step toward better solution based on a small sample of training data</a:t>
            </a:r>
          </a:p>
          <a:p>
            <a:endParaRPr lang="en-US"/>
          </a:p>
          <a:p>
            <a:r>
              <a:rPr lang="en-US"/>
              <a:t>Not very sensitive to mini-batch size (but larger batches can be much faster with GPU parallel processing)</a:t>
            </a:r>
          </a:p>
          <a:p>
            <a:endParaRPr lang="en-US"/>
          </a:p>
          <a:p>
            <a:r>
              <a:rPr lang="en-US"/>
              <a:t>The same learning schedule is effective across several problems</a:t>
            </a:r>
          </a:p>
          <a:p>
            <a:endParaRPr lang="en-US"/>
          </a:p>
          <a:p>
            <a:r>
              <a:rPr lang="en-US"/>
              <a:t>A </a:t>
            </a:r>
            <a:r>
              <a:rPr lang="en-US" i="1"/>
              <a:t>larger training set </a:t>
            </a:r>
            <a:r>
              <a:rPr lang="en-US"/>
              <a:t>makes it </a:t>
            </a:r>
            <a:r>
              <a:rPr lang="en-US" i="1"/>
              <a:t>faster</a:t>
            </a:r>
            <a:r>
              <a:rPr lang="en-US"/>
              <a:t> to obtain the same test performance</a:t>
            </a:r>
          </a:p>
        </p:txBody>
      </p:sp>
    </p:spTree>
    <p:extLst>
      <p:ext uri="{BB962C8B-B14F-4D97-AF65-F5344CB8AC3E}">
        <p14:creationId xmlns:p14="http://schemas.microsoft.com/office/powerpoint/2010/main" val="42842912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9AAD6-ECF5-8FCE-9F3C-8A82C36FD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Q1-Q2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027AB9-6BEC-5258-00CD-71A9DD24ACF0}"/>
              </a:ext>
            </a:extLst>
          </p:cNvPr>
          <p:cNvSpPr txBox="1"/>
          <p:nvPr/>
        </p:nvSpPr>
        <p:spPr>
          <a:xfrm>
            <a:off x="2057400" y="990600"/>
            <a:ext cx="7620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>
                <a:hlinkClick r:id="rId2"/>
              </a:rPr>
              <a:t>https://tinyurl.com/441-fa24-L14</a:t>
            </a:r>
            <a:r>
              <a:rPr lang="en-US" sz="4000"/>
              <a:t> </a:t>
            </a:r>
          </a:p>
        </p:txBody>
      </p:sp>
      <p:pic>
        <p:nvPicPr>
          <p:cNvPr id="7" name="Picture 6" descr="A qr code with black squares&#10;&#10;Description automatically generated">
            <a:extLst>
              <a:ext uri="{FF2B5EF4-FFF2-40B4-BE49-F238E27FC236}">
                <a16:creationId xmlns:a16="http://schemas.microsoft.com/office/drawing/2014/main" id="{E5FC7C68-7073-0FE5-0A0E-3982EB49BD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057400"/>
            <a:ext cx="44196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789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9D307-AF45-F928-BDF7-1D7B0DE70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Perceptron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2242AF4-12A2-8021-DC56-4996BC40D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77131"/>
            <a:ext cx="5522098" cy="450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DB05FB-39CE-8FC3-6171-A21952AF99CF}"/>
              </a:ext>
            </a:extLst>
          </p:cNvPr>
          <p:cNvSpPr txBox="1"/>
          <p:nvPr/>
        </p:nvSpPr>
        <p:spPr>
          <a:xfrm>
            <a:off x="152400" y="6400800"/>
            <a:ext cx="1717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</a:rPr>
              <a:t>Fig source: </a:t>
            </a:r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CS 440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101BFA-0786-2FE1-B078-E67FA7FFE161}"/>
              </a:ext>
            </a:extLst>
          </p:cNvPr>
          <p:cNvSpPr txBox="1"/>
          <p:nvPr/>
        </p:nvSpPr>
        <p:spPr>
          <a:xfrm>
            <a:off x="4557606" y="1300004"/>
            <a:ext cx="67199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Perceptron = </a:t>
            </a:r>
            <a:r>
              <a:rPr lang="en-US" err="1"/>
              <a:t>thresholded</a:t>
            </a:r>
            <a:r>
              <a:rPr lang="en-US"/>
              <a:t> linear prediction model for classification</a:t>
            </a:r>
          </a:p>
          <a:p>
            <a:endParaRPr lang="en-US"/>
          </a:p>
          <a:p>
            <a:r>
              <a:rPr lang="en-US"/>
              <a:t>Classically, the loss is a hinge loss (like SVM), but we’ll consider MSE and logistic losses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BFA9276-104A-15E8-CC83-73E3F1FF17CF}"/>
              </a:ext>
            </a:extLst>
          </p:cNvPr>
          <p:cNvCxnSpPr/>
          <p:nvPr/>
        </p:nvCxnSpPr>
        <p:spPr>
          <a:xfrm>
            <a:off x="5486400" y="3581400"/>
            <a:ext cx="609600" cy="1295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BB11635-A5BF-B6FB-EA90-1C63A3FC88B1}"/>
              </a:ext>
            </a:extLst>
          </p:cNvPr>
          <p:cNvSpPr txBox="1"/>
          <p:nvPr/>
        </p:nvSpPr>
        <p:spPr>
          <a:xfrm>
            <a:off x="6120384" y="4864608"/>
            <a:ext cx="4383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sgn</a:t>
            </a:r>
            <a:r>
              <a:rPr lang="en-US"/>
              <a:t> returns -1 for negative inputs and +1 for positive inputs</a:t>
            </a:r>
          </a:p>
        </p:txBody>
      </p:sp>
    </p:spTree>
    <p:extLst>
      <p:ext uri="{BB962C8B-B14F-4D97-AF65-F5344CB8AC3E}">
        <p14:creationId xmlns:p14="http://schemas.microsoft.com/office/powerpoint/2010/main" val="8169047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322B0-6F2A-77DC-6E15-EE5EE959A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Perceptron Update Rule with MSE Loss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DACE1B-A69D-26B6-F330-EEEB3783D4B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:r>
                  <a:rPr lang="en-US"/>
                  <a:t>Prediction: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 +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 + … 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err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 +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/>
              </a:p>
              <a:p>
                <a:pPr marL="0" indent="0">
                  <a:buNone/>
                </a:pPr>
                <a:endParaRPr lang="en-US"/>
              </a:p>
              <a:p>
                <a:pPr marL="0" indent="0">
                  <a:buNone/>
                </a:pPr>
                <a:r>
                  <a:rPr lang="en-US"/>
                  <a:t>Error: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 dirty="0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d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/>
              </a:p>
              <a:p>
                <a:pPr marL="0" indent="0">
                  <a:buNone/>
                </a:pPr>
                <a:endParaRPr lang="en-US"/>
              </a:p>
              <a:p>
                <a:pPr marL="0" indent="0">
                  <a:buNone/>
                </a:pPr>
                <a:endParaRPr lang="en-US"/>
              </a:p>
              <a:p>
                <a:pPr marL="0" indent="0">
                  <a:buNone/>
                </a:pPr>
                <a:r>
                  <a:rPr lang="en-US"/>
                  <a:t>Update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/>
                  <a:t>: take a step to decrease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endParaRPr lang="en-US"/>
              </a:p>
              <a:p>
                <a:pPr marL="0" indent="0">
                  <a:buNone/>
                </a:pPr>
                <a:r>
                  <a:rPr lang="en-US"/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=2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 dirty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d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/>
              </a:p>
              <a:p>
                <a:pPr marL="0" indent="0">
                  <a:buNone/>
                </a:pPr>
                <a:r>
                  <a:rPr lang="en-US"/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=2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/>
              </a:p>
              <a:p>
                <a:pPr marL="0" indent="0">
                  <a:buNone/>
                </a:pPr>
                <a:r>
                  <a:rPr lang="en-US"/>
                  <a:t>	</a:t>
                </a:r>
              </a:p>
              <a:p>
                <a:pPr marL="0" indent="0">
                  <a:buNone/>
                </a:pPr>
                <a:r>
                  <a:rPr lang="en-US" b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/>
                  <a:t> </a:t>
                </a:r>
              </a:p>
              <a:p>
                <a:pPr marL="0" indent="0">
                  <a:buNone/>
                </a:pPr>
                <a:endParaRPr lang="en-US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DACE1B-A69D-26B6-F330-EEEB3783D4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56" t="-19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31277A28-4BE9-3510-011F-44FF4F6B465C}"/>
              </a:ext>
            </a:extLst>
          </p:cNvPr>
          <p:cNvSpPr txBox="1"/>
          <p:nvPr/>
        </p:nvSpPr>
        <p:spPr>
          <a:xfrm>
            <a:off x="1829694" y="248081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prediction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C073CC7-6E06-482A-E929-7E8395B0CEEE}"/>
              </a:ext>
            </a:extLst>
          </p:cNvPr>
          <p:cNvCxnSpPr/>
          <p:nvPr/>
        </p:nvCxnSpPr>
        <p:spPr>
          <a:xfrm flipV="1">
            <a:off x="2795562" y="2360676"/>
            <a:ext cx="228600" cy="228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B18975E-8260-366C-303C-B0AA5B0F1FEE}"/>
              </a:ext>
            </a:extLst>
          </p:cNvPr>
          <p:cNvSpPr txBox="1"/>
          <p:nvPr/>
        </p:nvSpPr>
        <p:spPr>
          <a:xfrm>
            <a:off x="3738798" y="251460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target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E4F624E-AF2E-50DB-D01D-3BE96D62F9C7}"/>
              </a:ext>
            </a:extLst>
          </p:cNvPr>
          <p:cNvCxnSpPr>
            <a:cxnSpLocks/>
          </p:cNvCxnSpPr>
          <p:nvPr/>
        </p:nvCxnSpPr>
        <p:spPr>
          <a:xfrm flipH="1" flipV="1">
            <a:off x="4027206" y="2373118"/>
            <a:ext cx="98877" cy="2037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AB06BC8-B8E5-E719-1CB9-C65F9B99DCC2}"/>
                  </a:ext>
                </a:extLst>
              </p:cNvPr>
              <p:cNvSpPr txBox="1"/>
              <p:nvPr/>
            </p:nvSpPr>
            <p:spPr>
              <a:xfrm>
                <a:off x="7315200" y="3188732"/>
                <a:ext cx="3243901" cy="12478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/>
                  <a:t>Chain Rule: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/>
                  <a:t>, then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′(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/>
                  <a:t> 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AB06BC8-B8E5-E719-1CB9-C65F9B99D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0" y="3188732"/>
                <a:ext cx="3243901" cy="1247842"/>
              </a:xfrm>
              <a:prstGeom prst="rect">
                <a:avLst/>
              </a:prstGeom>
              <a:blipFill>
                <a:blip r:embed="rId3"/>
                <a:stretch>
                  <a:fillRect l="-2820" t="-3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60234923-CE0D-151F-7B07-C079503733A2}"/>
              </a:ext>
            </a:extLst>
          </p:cNvPr>
          <p:cNvSpPr txBox="1"/>
          <p:nvPr/>
        </p:nvSpPr>
        <p:spPr>
          <a:xfrm>
            <a:off x="3218371" y="6317337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Learning rate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EEE5429-5B6C-1EB2-706B-7F48CC1DF893}"/>
              </a:ext>
            </a:extLst>
          </p:cNvPr>
          <p:cNvCxnSpPr>
            <a:cxnSpLocks/>
          </p:cNvCxnSpPr>
          <p:nvPr/>
        </p:nvCxnSpPr>
        <p:spPr>
          <a:xfrm flipH="1" flipV="1">
            <a:off x="3318540" y="6055638"/>
            <a:ext cx="377160" cy="2616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CB88886-D82E-8AE9-BCD4-230F02193F99}"/>
              </a:ext>
            </a:extLst>
          </p:cNvPr>
          <p:cNvCxnSpPr>
            <a:cxnSpLocks/>
          </p:cNvCxnSpPr>
          <p:nvPr/>
        </p:nvCxnSpPr>
        <p:spPr>
          <a:xfrm flipV="1">
            <a:off x="2513295" y="6001147"/>
            <a:ext cx="461040" cy="3161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6BA08D4-C4B1-8645-422D-13588A8217D9}"/>
              </a:ext>
            </a:extLst>
          </p:cNvPr>
          <p:cNvSpPr txBox="1"/>
          <p:nvPr/>
        </p:nvSpPr>
        <p:spPr>
          <a:xfrm>
            <a:off x="779681" y="6327100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Make error </a:t>
            </a:r>
            <a:r>
              <a:rPr lang="en-US" i="1"/>
              <a:t>lower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35D958-2C42-0239-3D1A-B77AC441994C}"/>
              </a:ext>
            </a:extLst>
          </p:cNvPr>
          <p:cNvSpPr txBox="1"/>
          <p:nvPr/>
        </p:nvSpPr>
        <p:spPr>
          <a:xfrm>
            <a:off x="7315200" y="5756831"/>
            <a:ext cx="3942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(the 2 is folded into the learning rate)</a:t>
            </a:r>
          </a:p>
        </p:txBody>
      </p:sp>
    </p:spTree>
    <p:extLst>
      <p:ext uri="{BB962C8B-B14F-4D97-AF65-F5344CB8AC3E}">
        <p14:creationId xmlns:p14="http://schemas.microsoft.com/office/powerpoint/2010/main" val="202229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322B0-6F2A-77DC-6E15-EE5EE959A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Perceptron Optimization by SGD (MSE Loss)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DACE1B-A69D-26B6-F330-EEEB3783D4B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990600"/>
                <a:ext cx="10972800" cy="56388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/>
                  <a:t>Randomly initialize weights, e.g. w ~ </a:t>
                </a:r>
                <a:r>
                  <a:rPr lang="en-US" err="1"/>
                  <a:t>Gaus</a:t>
                </a:r>
                <a:r>
                  <a:rPr lang="en-US"/>
                  <a:t>(mu=0, std=0.05)</a:t>
                </a:r>
              </a:p>
              <a:p>
                <a:pPr marL="0" indent="0">
                  <a:buNone/>
                </a:pPr>
                <a:r>
                  <a:rPr lang="en-US"/>
                  <a:t>For each iteration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/>
                  <a:t>:</a:t>
                </a:r>
              </a:p>
              <a:p>
                <a:pPr marL="0" indent="0" defTabSz="457200">
                  <a:buNone/>
                </a:pPr>
                <a:r>
                  <a:rPr lang="en-US"/>
                  <a:t>	Split data into batches	</a:t>
                </a:r>
              </a:p>
              <a:p>
                <a:pPr marL="0" indent="0" defTabSz="457200">
                  <a:buNone/>
                </a:pPr>
                <a:r>
                  <a:rPr lang="en-US"/>
                  <a:t>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=0.1/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/>
                  <a:t> </a:t>
                </a:r>
              </a:p>
              <a:p>
                <a:pPr marL="0" indent="0" defTabSz="457200">
                  <a:buNone/>
                </a:pPr>
                <a:r>
                  <a:rPr lang="en-US"/>
                  <a:t>	For each batch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/>
                  <a:t>:</a:t>
                </a:r>
              </a:p>
              <a:p>
                <a:pPr marL="0" indent="0" defTabSz="457200">
                  <a:buNone/>
                </a:pPr>
                <a:r>
                  <a:rPr lang="en-US"/>
                  <a:t>		For each weight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/>
                  <a:t>: </a:t>
                </a:r>
              </a:p>
              <a:p>
                <a:pPr marL="0" indent="0" defTabSz="144463">
                  <a:buNone/>
                  <a:tabLst>
                    <a:tab pos="914400" algn="l"/>
                  </a:tabLst>
                </a:pPr>
                <a:r>
                  <a:rPr lang="en-US"/>
                  <a:t>		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𝜂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</m:e>
                        </m:d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7"/>
                              </m:rP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m:rPr>
                                <m:brk m:alnAt="7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sub>
                      <m:sup/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/>
                  <a:t>  </a:t>
                </a:r>
              </a:p>
              <a:p>
                <a:pPr marL="0" indent="0">
                  <a:buNone/>
                </a:pPr>
                <a:endParaRPr lang="en-US"/>
              </a:p>
              <a:p>
                <a:pPr marL="0" indent="0">
                  <a:buNone/>
                </a:pPr>
                <a:endParaRPr lang="en-US"/>
              </a:p>
              <a:p>
                <a:pPr marL="0" indent="0">
                  <a:buNone/>
                </a:pPr>
                <a:endParaRPr lang="en-US"/>
              </a:p>
              <a:p>
                <a:pPr marL="0" indent="0">
                  <a:buNone/>
                </a:pPr>
                <a:endParaRPr lang="en-US"/>
              </a:p>
              <a:p>
                <a:pPr marL="0" indent="0">
                  <a:buNone/>
                </a:pPr>
                <a:endParaRPr lang="en-US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DACE1B-A69D-26B6-F330-EEEB3783D4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990600"/>
                <a:ext cx="10972800" cy="5638800"/>
              </a:xfrm>
              <a:blipFill>
                <a:blip r:embed="rId2"/>
                <a:stretch>
                  <a:fillRect l="-1389" t="-1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89334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322B0-6F2A-77DC-6E15-EE5EE959A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With different loss, the update changes accordingly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DACE1B-A69D-26B6-F330-EEEB3783D4B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990600"/>
                <a:ext cx="10972800" cy="56388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/>
                  <a:t>Logistic loss:</a:t>
                </a:r>
              </a:p>
              <a:p>
                <a:pPr marL="0" indent="0">
                  <a:buNone/>
                </a:pPr>
                <a:r>
                  <a:rPr lang="en-US"/>
                  <a:t>	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+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+ … 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+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/>
              </a:p>
              <a:p>
                <a:pPr marL="0" indent="0">
                  <a:buNone/>
                </a:pPr>
                <a:endParaRPr lang="en-US"/>
              </a:p>
              <a:p>
                <a:pPr marL="0" indent="0">
                  <a:buNone/>
                </a:pPr>
                <a:r>
                  <a:rPr lang="en-US" b="0"/>
                  <a:t>	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1+</m:t>
                        </m:r>
                        <m:func>
                          <m:func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𝑦𝑓</m:t>
                                </m:r>
                                <m:d>
                                  <m:dPr>
                                    <m:ctrlP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</m:d>
                          </m:e>
                        </m:func>
                      </m:den>
                    </m:f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∈{−1,1}</m:t>
                    </m:r>
                  </m:oMath>
                </a14:m>
                <a:endParaRPr lang="en-US"/>
              </a:p>
              <a:p>
                <a:pPr marL="0" indent="0">
                  <a:buNone/>
                </a:pPr>
                <a:r>
                  <a:rPr lang="en-US"/>
                  <a:t>	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b="1" i="1" dirty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e>
                    </m:func>
                  </m:oMath>
                </a14:m>
                <a:endParaRPr lang="en-US"/>
              </a:p>
              <a:p>
                <a:pPr marL="0" indent="0">
                  <a:buNone/>
                </a:pPr>
                <a:r>
                  <a:rPr lang="en-US"/>
                  <a:t>	</a:t>
                </a:r>
              </a:p>
              <a:p>
                <a:pPr marL="0" indent="0">
                  <a:buNone/>
                </a:pPr>
                <a:r>
                  <a:rPr lang="en-US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𝜂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</m:e>
                        </m:d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7"/>
                              </m:rP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m:rPr>
                                <m:brk m:alnAt="7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𝑛𝑖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</m:nary>
                  </m:oMath>
                </a14:m>
                <a:endParaRPr lang="en-US"/>
              </a:p>
              <a:p>
                <a:pPr marL="0" indent="0">
                  <a:buNone/>
                </a:pPr>
                <a:endParaRPr lang="en-US"/>
              </a:p>
              <a:p>
                <a:pPr marL="0" indent="0">
                  <a:buNone/>
                </a:pPr>
                <a:endParaRPr lang="en-US"/>
              </a:p>
              <a:p>
                <a:pPr marL="0" indent="0">
                  <a:buNone/>
                </a:pPr>
                <a:endParaRPr lang="en-US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DACE1B-A69D-26B6-F330-EEEB3783D4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990600"/>
                <a:ext cx="10972800" cy="5638800"/>
              </a:xfrm>
              <a:blipFill>
                <a:blip r:embed="rId2"/>
                <a:stretch>
                  <a:fillRect l="-1389" t="-1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81B791B-7F45-867B-9CFE-F52CE81BF3AF}"/>
              </a:ext>
            </a:extLst>
          </p:cNvPr>
          <p:cNvCxnSpPr>
            <a:cxnSpLocks/>
          </p:cNvCxnSpPr>
          <p:nvPr/>
        </p:nvCxnSpPr>
        <p:spPr>
          <a:xfrm flipV="1">
            <a:off x="2513295" y="6001147"/>
            <a:ext cx="461040" cy="3161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38BB169-836D-B1D4-F1FA-80C1ECBCE2B2}"/>
              </a:ext>
            </a:extLst>
          </p:cNvPr>
          <p:cNvSpPr txBox="1"/>
          <p:nvPr/>
        </p:nvSpPr>
        <p:spPr>
          <a:xfrm>
            <a:off x="779681" y="6327100"/>
            <a:ext cx="4427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decrease –</a:t>
            </a:r>
            <a:r>
              <a:rPr lang="en-US" err="1"/>
              <a:t>logP</a:t>
            </a:r>
            <a:r>
              <a:rPr lang="en-US"/>
              <a:t>(</a:t>
            </a:r>
            <a:r>
              <a:rPr lang="en-US" err="1"/>
              <a:t>y|x</a:t>
            </a:r>
            <a:r>
              <a:rPr lang="en-US"/>
              <a:t>) </a:t>
            </a:r>
            <a:r>
              <a:rPr lang="en-US">
                <a:sym typeface="Wingdings" panose="05000000000000000000" pitchFamily="2" charset="2"/>
              </a:rPr>
              <a:t> increase </a:t>
            </a:r>
            <a:r>
              <a:rPr lang="en-US" err="1"/>
              <a:t>logP</a:t>
            </a:r>
            <a:r>
              <a:rPr lang="en-US"/>
              <a:t>(</a:t>
            </a:r>
            <a:r>
              <a:rPr lang="en-US" err="1"/>
              <a:t>y|x</a:t>
            </a:r>
            <a:r>
              <a:rPr lang="en-US"/>
              <a:t>)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397771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2653A-8D52-8E33-1C2A-3F1BEEF87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80048-37FB-FBE2-45D0-BD583387C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F22A90-B71D-FD21-531A-5AF56903929D}"/>
              </a:ext>
            </a:extLst>
          </p:cNvPr>
          <p:cNvSpPr txBox="1"/>
          <p:nvPr/>
        </p:nvSpPr>
        <p:spPr>
          <a:xfrm>
            <a:off x="2057400" y="990600"/>
            <a:ext cx="7620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>
                <a:hlinkClick r:id="rId2"/>
              </a:rPr>
              <a:t>https://tinyurl.com/441-fa24-L14</a:t>
            </a:r>
            <a:r>
              <a:rPr lang="en-US" sz="4000"/>
              <a:t> </a:t>
            </a:r>
          </a:p>
        </p:txBody>
      </p:sp>
      <p:pic>
        <p:nvPicPr>
          <p:cNvPr id="7" name="Picture 6" descr="A qr code with black squares&#10;&#10;Description automatically generated">
            <a:extLst>
              <a:ext uri="{FF2B5EF4-FFF2-40B4-BE49-F238E27FC236}">
                <a16:creationId xmlns:a16="http://schemas.microsoft.com/office/drawing/2014/main" id="{C14047D4-5ECD-DEE5-FDB4-941B905545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057400"/>
            <a:ext cx="44196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1645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815BE-B2F1-6B4F-6BE4-8AD252EFC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A8F3A-FECF-DB46-BDBF-817A83A64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hlinkClick r:id="rId2"/>
              </a:rPr>
              <a:t>https://colab.research.google.com/drive/1nKNJyolqgzW53Rz59M2BZtyQM8bbrExb?usp=sharing</a:t>
            </a:r>
            <a:r>
              <a:rPr lang="en-US"/>
              <a:t>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F3E3124-499E-E755-2A3F-5FFECF503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27" y="2841009"/>
            <a:ext cx="3736466" cy="362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5DE9B05-E755-8107-BE61-2CCD2CACD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819400"/>
            <a:ext cx="3748338" cy="363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D23CFC27-DAB0-2289-935F-87D97FF8E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558" y="2760465"/>
            <a:ext cx="3881797" cy="376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8FDB31-8ACF-BDA2-6F65-5B475012895E}"/>
              </a:ext>
            </a:extLst>
          </p:cNvPr>
          <p:cNvSpPr txBox="1"/>
          <p:nvPr/>
        </p:nvSpPr>
        <p:spPr>
          <a:xfrm>
            <a:off x="2061007" y="2392200"/>
            <a:ext cx="7885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Which of these can a perceptron solve (fit with zero training error)?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BB3240-4886-1949-5F59-363717B282A2}"/>
              </a:ext>
            </a:extLst>
          </p:cNvPr>
          <p:cNvSpPr txBox="1"/>
          <p:nvPr/>
        </p:nvSpPr>
        <p:spPr>
          <a:xfrm>
            <a:off x="1805063" y="6453188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AED67C-6E30-AFE2-F7A8-99A7C612E09C}"/>
              </a:ext>
            </a:extLst>
          </p:cNvPr>
          <p:cNvSpPr txBox="1"/>
          <p:nvPr/>
        </p:nvSpPr>
        <p:spPr>
          <a:xfrm>
            <a:off x="5752728" y="6436016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(b)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00F636-AD0C-1912-54B3-418C2C066DC8}"/>
              </a:ext>
            </a:extLst>
          </p:cNvPr>
          <p:cNvSpPr txBox="1"/>
          <p:nvPr/>
        </p:nvSpPr>
        <p:spPr>
          <a:xfrm>
            <a:off x="9773059" y="6436016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(c)</a:t>
            </a:r>
          </a:p>
        </p:txBody>
      </p:sp>
    </p:spTree>
    <p:extLst>
      <p:ext uri="{BB962C8B-B14F-4D97-AF65-F5344CB8AC3E}">
        <p14:creationId xmlns:p14="http://schemas.microsoft.com/office/powerpoint/2010/main" val="26484069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5C5D0-B80F-3FC1-4EB5-C0888A107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Perceptron is often not enough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010B7-578C-0B9D-83EA-47B236678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/>
              <a:t>Perceptron is linear, but we often need a non-linear prediction function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8FDB31-8ACF-BDA2-6F65-5B475012895E}"/>
              </a:ext>
            </a:extLst>
          </p:cNvPr>
          <p:cNvSpPr txBox="1"/>
          <p:nvPr/>
        </p:nvSpPr>
        <p:spPr>
          <a:xfrm>
            <a:off x="2153254" y="2135620"/>
            <a:ext cx="7885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Which of these can a perceptron solve (fit with zero training error)?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F731E5-B5DA-8B3F-C882-BDA737CCABD3}"/>
              </a:ext>
            </a:extLst>
          </p:cNvPr>
          <p:cNvSpPr txBox="1"/>
          <p:nvPr/>
        </p:nvSpPr>
        <p:spPr>
          <a:xfrm>
            <a:off x="1752600" y="6174862"/>
            <a:ext cx="56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Yes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ED2001-8EFA-8328-A4D9-8053C8C89045}"/>
              </a:ext>
            </a:extLst>
          </p:cNvPr>
          <p:cNvSpPr txBox="1"/>
          <p:nvPr/>
        </p:nvSpPr>
        <p:spPr>
          <a:xfrm>
            <a:off x="6127865" y="6153253"/>
            <a:ext cx="543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3E0397-2BEF-7414-C4E2-512E34B058B3}"/>
              </a:ext>
            </a:extLst>
          </p:cNvPr>
          <p:cNvSpPr txBox="1"/>
          <p:nvPr/>
        </p:nvSpPr>
        <p:spPr>
          <a:xfrm>
            <a:off x="9430502" y="6174862"/>
            <a:ext cx="201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Not even close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E0BD40B-AD7C-8CEE-FF96-C2D531755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18" y="2713879"/>
            <a:ext cx="3751213" cy="333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40C3701-1844-514F-F666-25AA5D733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506" y="2717011"/>
            <a:ext cx="3833483" cy="340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BB4C4A1-89D4-F16B-ACB5-E9C9B8877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819400"/>
            <a:ext cx="3718200" cy="330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1790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1393C-783E-D832-3174-7953B2743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7E703-A21D-6418-7772-02A69D497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0EC4D0-C88E-AC24-783C-963ECEAB52B2}"/>
              </a:ext>
            </a:extLst>
          </p:cNvPr>
          <p:cNvSpPr txBox="1"/>
          <p:nvPr/>
        </p:nvSpPr>
        <p:spPr>
          <a:xfrm>
            <a:off x="2057400" y="990600"/>
            <a:ext cx="7620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>
                <a:hlinkClick r:id="rId2"/>
              </a:rPr>
              <a:t>https://tinyurl.com/441-fa24-L14</a:t>
            </a:r>
            <a:r>
              <a:rPr lang="en-US" sz="4000"/>
              <a:t> </a:t>
            </a:r>
          </a:p>
        </p:txBody>
      </p:sp>
      <p:pic>
        <p:nvPicPr>
          <p:cNvPr id="7" name="Picture 6" descr="A qr code with black squares&#10;&#10;Description automatically generated">
            <a:extLst>
              <a:ext uri="{FF2B5EF4-FFF2-40B4-BE49-F238E27FC236}">
                <a16:creationId xmlns:a16="http://schemas.microsoft.com/office/drawing/2014/main" id="{7203203D-FC35-15CE-293D-8A0505391B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057400"/>
            <a:ext cx="44196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58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DDF20-A6FF-A07F-5189-66028FBFF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641BE-4D58-0A22-84FB-C63E0F316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 with &lt; 65% mean score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7AA7B-406C-6947-2A14-A3C83E2DFF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B68243-D0BA-2442-C45C-E9F127862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75" y="1319212"/>
            <a:ext cx="8477250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0075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A721B-6BF2-AC47-830C-0C554D487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Things to Remember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C394-4A6B-3D60-0F28-B4B70CF4B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5486400" cy="5715000"/>
          </a:xfrm>
        </p:spPr>
        <p:txBody>
          <a:bodyPr>
            <a:normAutofit fontScale="85000" lnSpcReduction="20000"/>
          </a:bodyPr>
          <a:lstStyle/>
          <a:p>
            <a:endParaRPr lang="en-US"/>
          </a:p>
          <a:p>
            <a:r>
              <a:rPr lang="en-US"/>
              <a:t>Gradient descent iteratively steps in direction of negative gradient of loss</a:t>
            </a:r>
          </a:p>
          <a:p>
            <a:endParaRPr lang="en-US"/>
          </a:p>
          <a:p>
            <a:r>
              <a:rPr lang="en-US"/>
              <a:t>Stochastic gradient descent estimates gradient using small batches of samples</a:t>
            </a:r>
          </a:p>
          <a:p>
            <a:pPr lvl="1"/>
            <a:r>
              <a:rPr lang="en-US"/>
              <a:t>Faster than full gradient descent</a:t>
            </a:r>
          </a:p>
          <a:p>
            <a:pPr lvl="1"/>
            <a:endParaRPr lang="en-US"/>
          </a:p>
          <a:p>
            <a:endParaRPr lang="en-US"/>
          </a:p>
          <a:p>
            <a:r>
              <a:rPr lang="en-US"/>
              <a:t>Linear models have limited ability to fit the data – often need non-linear models like multilayer networks</a:t>
            </a:r>
          </a:p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5E180A-17F1-1322-332F-F58BB9489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422650"/>
            <a:ext cx="3718200" cy="330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F79512B-4D48-B8ED-B372-6510DF91E0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0" r="50000"/>
          <a:stretch/>
        </p:blipFill>
        <p:spPr bwMode="auto">
          <a:xfrm>
            <a:off x="7315200" y="134399"/>
            <a:ext cx="3505200" cy="303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0426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00CBF-F490-1F1F-C831-A2AFCA110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Coming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D91260-2043-00D3-4CE2-6E24405E4D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Thursday: MLPs</a:t>
            </a:r>
          </a:p>
        </p:txBody>
      </p:sp>
    </p:spTree>
    <p:extLst>
      <p:ext uri="{BB962C8B-B14F-4D97-AF65-F5344CB8AC3E}">
        <p14:creationId xmlns:p14="http://schemas.microsoft.com/office/powerpoint/2010/main" val="1092307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5A50A4-7311-DB1B-0982-BDE9BBFF46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91525-8F7A-303C-3A2A-A58C477BE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 with &lt; 65% mean score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DA33D5-AE70-4A7B-B774-C9A2B254BA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06FEA4-44FC-B253-444B-33D0B4852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137" y="1643062"/>
            <a:ext cx="8467725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583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4C1AF-65E3-FC9B-DA3B-A5B20B810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Reminder about grading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4EB3F1B-7E3E-D6CA-801C-4CEA7A1214C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990600"/>
                <a:ext cx="7162800" cy="5135563"/>
              </a:xfrm>
            </p:spPr>
            <p:txBody>
              <a:bodyPr>
                <a:normAutofit/>
              </a:bodyPr>
              <a:lstStyle/>
              <a:p>
                <a:r>
                  <a:rPr lang="en-US"/>
                  <a:t>Lowest exam score dropped</a:t>
                </a:r>
              </a:p>
              <a:p>
                <a:r>
                  <a:rPr lang="en-US"/>
                  <a:t>3 credit: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𝑠𝑐𝑜𝑟𝑒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𝑒𝑥𝑎𝑚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 +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𝑒𝑥𝑎𝑚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 +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𝐸𝑃</m:t>
                        </m:r>
                      </m:num>
                      <m:den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200 +</m:t>
                        </m:r>
                        <m:func>
                          <m:func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dirty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𝐸𝑃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,500</m:t>
                                </m:r>
                              </m:e>
                            </m:d>
                          </m:e>
                        </m:func>
                      </m:den>
                    </m:f>
                  </m:oMath>
                </a14:m>
                <a:endParaRPr lang="en-US"/>
              </a:p>
              <a:p>
                <a:r>
                  <a:rPr lang="en-US"/>
                  <a:t>4 credit: 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𝑠𝑐𝑜𝑟𝑒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=</m:t>
                    </m:r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𝑒𝑥𝑎𝑚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 +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𝑒𝑥𝑎𝑚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 +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𝐸𝑃</m:t>
                        </m:r>
                      </m:num>
                      <m:den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200 +</m:t>
                        </m:r>
                        <m:func>
                          <m:func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dirty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𝐸𝑃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,625</m:t>
                                </m:r>
                              </m:e>
                            </m:d>
                          </m:e>
                        </m:func>
                      </m:den>
                    </m:f>
                  </m:oMath>
                </a14:m>
                <a:endParaRPr lang="en-US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4EB3F1B-7E3E-D6CA-801C-4CEA7A1214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990600"/>
                <a:ext cx="7162800" cy="5135563"/>
              </a:xfrm>
              <a:blipFill>
                <a:blip r:embed="rId2"/>
                <a:stretch>
                  <a:fillRect l="-1957" t="-15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C5B0345-B109-5DFF-9242-54D7812A8663}"/>
              </a:ext>
            </a:extLst>
          </p:cNvPr>
          <p:cNvSpPr txBox="1"/>
          <p:nvPr/>
        </p:nvSpPr>
        <p:spPr>
          <a:xfrm>
            <a:off x="679361" y="3962400"/>
            <a:ext cx="520366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Example for 3 credit version: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Exam scores: 70, 75, 85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HW scores: 90, 120, 100, 130, 90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Final project: 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Late days: 13 (-15 points)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Participation points: 30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EP = 90+120+100+130+90-15+30=545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Grade = (75+85+545) / (200+545)=94.6%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EE4B3A-1B73-4F07-259F-3217E8628EB3}"/>
              </a:ext>
            </a:extLst>
          </p:cNvPr>
          <p:cNvSpPr txBox="1"/>
          <p:nvPr/>
        </p:nvSpPr>
        <p:spPr>
          <a:xfrm>
            <a:off x="6378731" y="3983865"/>
            <a:ext cx="526496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Example for 4 credit version: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Exam scores: 90, 75, 85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HW scores: 120, 0, 120, 130, 110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Final project: 100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Late days: 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Participation points: 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EP = 120+0+120+130+110+125+16=596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Grade = (90+85+596) / (200+625)=93.4%</a:t>
            </a:r>
          </a:p>
        </p:txBody>
      </p:sp>
    </p:spTree>
    <p:extLst>
      <p:ext uri="{BB962C8B-B14F-4D97-AF65-F5344CB8AC3E}">
        <p14:creationId xmlns:p14="http://schemas.microsoft.com/office/powerpoint/2010/main" val="2220412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EB363-7730-8E4E-9FD8-CD7A23E31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Deep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86A6A-2336-F551-553C-753609B860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/>
              <a:t>Deep learning is a way of learning effective representations, most effective when the inputs have important structures, such as images, audio, text</a:t>
            </a:r>
          </a:p>
          <a:p>
            <a:r>
              <a:rPr lang="en-US"/>
              <a:t>Today: Stochastic Gradient Descent (SGD)</a:t>
            </a:r>
          </a:p>
          <a:p>
            <a:r>
              <a:rPr lang="en-US"/>
              <a:t>Thurs: MLPs and backpropagation</a:t>
            </a:r>
          </a:p>
          <a:p>
            <a:r>
              <a:rPr lang="en-US"/>
              <a:t>Oct 22: Convolutional networks, residual blocks, advanced SGD</a:t>
            </a:r>
          </a:p>
          <a:p>
            <a:r>
              <a:rPr lang="en-US"/>
              <a:t>Oct 24: Training and adapting deep networks, computer vision</a:t>
            </a:r>
          </a:p>
          <a:p>
            <a:r>
              <a:rPr lang="en-US"/>
              <a:t>Oct 29: Representing words, transformer blocks</a:t>
            </a:r>
          </a:p>
          <a:p>
            <a:r>
              <a:rPr lang="en-US"/>
              <a:t>Oct 31: More transformers, use in vision and language</a:t>
            </a:r>
          </a:p>
          <a:p>
            <a:r>
              <a:rPr lang="en-US"/>
              <a:t>Nov 5: Foundation models: CLIP and GPT</a:t>
            </a:r>
          </a:p>
        </p:txBody>
      </p:sp>
    </p:spTree>
    <p:extLst>
      <p:ext uri="{BB962C8B-B14F-4D97-AF65-F5344CB8AC3E}">
        <p14:creationId xmlns:p14="http://schemas.microsoft.com/office/powerpoint/2010/main" val="1173361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6642D-7820-9622-1D5A-B5A304893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Machine learning optimization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4CF7F7E-BA6C-E2F4-4E30-6F70CA7D3D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7734232"/>
              </p:ext>
            </p:extLst>
          </p:nvPr>
        </p:nvGraphicFramePr>
        <p:xfrm>
          <a:off x="285750" y="1600200"/>
          <a:ext cx="11620500" cy="388112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914650">
                  <a:extLst>
                    <a:ext uri="{9D8B030D-6E8A-4147-A177-3AD203B41FA5}">
                      <a16:colId xmlns:a16="http://schemas.microsoft.com/office/drawing/2014/main" val="3450157908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3717111990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1667881164"/>
                    </a:ext>
                  </a:extLst>
                </a:gridCol>
                <a:gridCol w="2876550">
                  <a:extLst>
                    <a:ext uri="{9D8B030D-6E8A-4147-A177-3AD203B41FA5}">
                      <a16:colId xmlns:a16="http://schemas.microsoft.com/office/drawing/2014/main" val="25378618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Optimization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Solution Depends on Initialization or Randomized Optimization?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Optimization Strategy is Important to Effectiveness?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16902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KNN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32568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K-means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Coordinate Descent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7219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Linear Regression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Iterative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6993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Logistic Regression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Iterative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4964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Linear SVM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Iterative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0367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Kernelized SVM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Iterative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8768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EM Algorithm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Coordinate Descent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1691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Decision Tree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Greedy selection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344148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9109F2F-4296-0807-7B84-3C1C9B022E23}"/>
              </a:ext>
            </a:extLst>
          </p:cNvPr>
          <p:cNvSpPr txBox="1"/>
          <p:nvPr/>
        </p:nvSpPr>
        <p:spPr>
          <a:xfrm>
            <a:off x="572069" y="5791200"/>
            <a:ext cx="1144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For methods we learned so far, one optimizer may be faster or more memory efficient than other, but they will generally be able to achieve similar solutions.  </a:t>
            </a:r>
          </a:p>
        </p:txBody>
      </p:sp>
    </p:spTree>
    <p:extLst>
      <p:ext uri="{BB962C8B-B14F-4D97-AF65-F5344CB8AC3E}">
        <p14:creationId xmlns:p14="http://schemas.microsoft.com/office/powerpoint/2010/main" val="311893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830E8-F48C-DCB6-100E-C5FD9F547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6F224-8482-42E9-E670-F2A6875BB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Machine learning optimization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0403C07-72A6-1E75-9C85-5D5F2DF455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4426986"/>
              </p:ext>
            </p:extLst>
          </p:nvPr>
        </p:nvGraphicFramePr>
        <p:xfrm>
          <a:off x="285750" y="934872"/>
          <a:ext cx="11620500" cy="470408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914650">
                  <a:extLst>
                    <a:ext uri="{9D8B030D-6E8A-4147-A177-3AD203B41FA5}">
                      <a16:colId xmlns:a16="http://schemas.microsoft.com/office/drawing/2014/main" val="3450157908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3717111990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1667881164"/>
                    </a:ext>
                  </a:extLst>
                </a:gridCol>
                <a:gridCol w="2876550">
                  <a:extLst>
                    <a:ext uri="{9D8B030D-6E8A-4147-A177-3AD203B41FA5}">
                      <a16:colId xmlns:a16="http://schemas.microsoft.com/office/drawing/2014/main" val="25378618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Optimization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Solution Depends on Initialization or Randomized Optimization?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Optimization Strategy is Important to Effectiveness?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16902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KNN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32568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K-means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Coordinate Descent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7219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Linear Regression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Iterative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6993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Logistic Regression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Iterative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4964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Linear SVM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Iterative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0367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Kernelized SVM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Iterative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8768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EM Algorithm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Coordinate Descent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1691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Decision Tree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Greedy selection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3441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/>
                        <a:t>MLPs, Deep Networks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/>
                        <a:t>Iterative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725241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CE8EE31-5720-F982-6AB6-C279C62A0960}"/>
              </a:ext>
            </a:extLst>
          </p:cNvPr>
          <p:cNvSpPr txBox="1"/>
          <p:nvPr/>
        </p:nvSpPr>
        <p:spPr>
          <a:xfrm>
            <a:off x="572069" y="5791200"/>
            <a:ext cx="11449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For methods we learned so far, one optimizer may be faster or more memory efficient than other, but they will generally be able to achieve similar solutions.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For MLPs and deep networks, optimization is an important part of design.</a:t>
            </a:r>
          </a:p>
        </p:txBody>
      </p:sp>
    </p:spTree>
    <p:extLst>
      <p:ext uri="{BB962C8B-B14F-4D97-AF65-F5344CB8AC3E}">
        <p14:creationId xmlns:p14="http://schemas.microsoft.com/office/powerpoint/2010/main" val="26348044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1910</Words>
  <Application>Microsoft Office PowerPoint</Application>
  <PresentationFormat>Widescreen</PresentationFormat>
  <Paragraphs>338</Paragraphs>
  <Slides>41</Slides>
  <Notes>2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Calibri</vt:lpstr>
      <vt:lpstr>Cambria Math</vt:lpstr>
      <vt:lpstr>Courier New</vt:lpstr>
      <vt:lpstr>Wingdings</vt:lpstr>
      <vt:lpstr>Office Theme</vt:lpstr>
      <vt:lpstr>Optimization and Stochastic Gradient Descent</vt:lpstr>
      <vt:lpstr>Exam 1</vt:lpstr>
      <vt:lpstr>Questions with &lt; 65% mean score</vt:lpstr>
      <vt:lpstr>Questions with &lt; 65% mean score</vt:lpstr>
      <vt:lpstr>Questions with &lt; 65% mean score</vt:lpstr>
      <vt:lpstr>Reminder about grading</vt:lpstr>
      <vt:lpstr>Deep Learning</vt:lpstr>
      <vt:lpstr>Machine learning optimization</vt:lpstr>
      <vt:lpstr>Machine learning optimization</vt:lpstr>
      <vt:lpstr>This lecture</vt:lpstr>
      <vt:lpstr>Gradient descent</vt:lpstr>
      <vt:lpstr>Gradient descent</vt:lpstr>
      <vt:lpstr>Gradient descent</vt:lpstr>
      <vt:lpstr>Gradient descent challenge cases</vt:lpstr>
      <vt:lpstr>Gradient Descent Visualization with Local Minima</vt:lpstr>
      <vt:lpstr>Learning rates and learning schedules</vt:lpstr>
      <vt:lpstr>SVM Formulation</vt:lpstr>
      <vt:lpstr>Gradient descent with SVM</vt:lpstr>
      <vt:lpstr>Pegasos: Primal Estimated sub-GrAdient SOlver for SVM (2011)</vt:lpstr>
      <vt:lpstr>Pegasos algorithm: Stochastic Gradient Descent (SGD)</vt:lpstr>
      <vt:lpstr>Pegasos with mini-batch</vt:lpstr>
      <vt:lpstr>SGD applies to many losses</vt:lpstr>
      <vt:lpstr>SGD is fast compared to other optimization approaches</vt:lpstr>
      <vt:lpstr>Experiments with Linear SVM</vt:lpstr>
      <vt:lpstr>Experiments using Gaussian kernel SVM (see paper for kernelized Pegasos algorithm)</vt:lpstr>
      <vt:lpstr>Effect of mini-batch size</vt:lpstr>
      <vt:lpstr>Effect of sampling procedure: randomly ordered  epochs is best</vt:lpstr>
      <vt:lpstr>Learning rate comparison</vt:lpstr>
      <vt:lpstr>Mini-Batch SGD vs. Full Batch Gradient Descent</vt:lpstr>
      <vt:lpstr>Pegasos: take-ways and surprising facts</vt:lpstr>
      <vt:lpstr>Q1-Q2</vt:lpstr>
      <vt:lpstr>Perceptron</vt:lpstr>
      <vt:lpstr>Perceptron Update Rule with MSE Loss</vt:lpstr>
      <vt:lpstr>Perceptron Optimization by SGD (MSE Loss)</vt:lpstr>
      <vt:lpstr>With different loss, the update changes accordingly</vt:lpstr>
      <vt:lpstr>Q3</vt:lpstr>
      <vt:lpstr>Demo</vt:lpstr>
      <vt:lpstr>Perceptron is often not enough</vt:lpstr>
      <vt:lpstr>Q4</vt:lpstr>
      <vt:lpstr>Things to Remember</vt:lpstr>
      <vt:lpstr>Coming 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Hoiem, Derek W</cp:lastModifiedBy>
  <cp:revision>1</cp:revision>
  <cp:lastPrinted>2023-01-18T22:14:20Z</cp:lastPrinted>
  <dcterms:created xsi:type="dcterms:W3CDTF">2009-12-16T02:55:56Z</dcterms:created>
  <dcterms:modified xsi:type="dcterms:W3CDTF">2024-10-15T16:08:23Z</dcterms:modified>
</cp:coreProperties>
</file>