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646" r:id="rId3"/>
    <p:sldId id="650" r:id="rId4"/>
    <p:sldId id="656" r:id="rId5"/>
    <p:sldId id="653" r:id="rId6"/>
    <p:sldId id="654" r:id="rId7"/>
    <p:sldId id="655" r:id="rId8"/>
    <p:sldId id="651" r:id="rId9"/>
    <p:sldId id="444" r:id="rId10"/>
    <p:sldId id="445" r:id="rId11"/>
    <p:sldId id="642" r:id="rId12"/>
    <p:sldId id="258" r:id="rId13"/>
    <p:sldId id="276" r:id="rId14"/>
    <p:sldId id="260" r:id="rId15"/>
    <p:sldId id="447" r:id="rId16"/>
    <p:sldId id="649" r:id="rId17"/>
    <p:sldId id="310" r:id="rId18"/>
    <p:sldId id="261" r:id="rId19"/>
    <p:sldId id="277" r:id="rId20"/>
    <p:sldId id="644" r:id="rId21"/>
    <p:sldId id="648" r:id="rId22"/>
    <p:sldId id="645" r:id="rId23"/>
    <p:sldId id="263" r:id="rId24"/>
    <p:sldId id="450" r:id="rId25"/>
    <p:sldId id="446" r:id="rId26"/>
    <p:sldId id="448" r:id="rId27"/>
    <p:sldId id="449" r:id="rId28"/>
    <p:sldId id="451" r:id="rId29"/>
    <p:sldId id="643" r:id="rId30"/>
    <p:sldId id="626" r:id="rId31"/>
    <p:sldId id="629" r:id="rId32"/>
    <p:sldId id="628" r:id="rId33"/>
    <p:sldId id="635" r:id="rId34"/>
    <p:sldId id="630" r:id="rId35"/>
    <p:sldId id="633" r:id="rId36"/>
    <p:sldId id="634" r:id="rId37"/>
    <p:sldId id="631" r:id="rId38"/>
    <p:sldId id="632" r:id="rId39"/>
    <p:sldId id="636" r:id="rId40"/>
    <p:sldId id="637" r:id="rId41"/>
    <p:sldId id="639" r:id="rId42"/>
    <p:sldId id="640" r:id="rId43"/>
    <p:sldId id="638" r:id="rId44"/>
    <p:sldId id="641" r:id="rId45"/>
    <p:sldId id="386" r:id="rId46"/>
  </p:sldIdLst>
  <p:sldSz cx="12192000" cy="6858000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60" userDrawn="1">
          <p15:clr>
            <a:srgbClr val="A4A3A4"/>
          </p15:clr>
        </p15:guide>
        <p15:guide id="3" pos="384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1F718B-0526-4D64-A640-F710FBF0A1FD}" v="177" dt="2024-10-09T20:25:17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4" autoAdjust="0"/>
    <p:restoredTop sz="88601" autoAdjust="0"/>
  </p:normalViewPr>
  <p:slideViewPr>
    <p:cSldViewPr>
      <p:cViewPr varScale="1">
        <p:scale>
          <a:sx n="74" d="100"/>
          <a:sy n="74" d="100"/>
        </p:scale>
        <p:origin x="66" y="54"/>
      </p:cViewPr>
      <p:guideLst>
        <p:guide pos="5760"/>
        <p:guide pos="384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6379A4-E3D8-4BFF-B335-84A42BDB90B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B94B3A-2FE2-4C1A-8A43-CDED18E15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38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7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10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B94B3A-2FE2-4C1A-8A43-CDED18E15F68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1"/>
            <a:ext cx="103632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355975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DB59-9847-4CB0-83F0-A7D794EE9A4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8B48-BF4E-49AE-9E1F-7170C40F4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2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3B33F-6BFD-4001-B747-0DC3428FE28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B2E6C-4FFF-4E1B-AD2B-11442CEE8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02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6FFEC-4831-46C6-A327-7BAF7D94ADE6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7E0-0D14-44D8-9313-41CECFC16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5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516E0-6A50-4836-B4F5-3524719C157E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6343F-BABC-41F6-9B0C-D812C1D8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011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29210-9692-4612-B68C-365DB2DCEB60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4632-D59F-418A-A674-10C96B10F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4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8997-0822-40EB-BD32-4D63A7ECDE7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66A0E-5411-46C2-B90D-692530250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27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5DC6-C35C-4D7B-945F-1FFE93FDF03C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92B30-C64E-44CD-9B62-28AA39DB0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46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05BE7-A753-49C8-8F67-2864F2426999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E5C1-B568-4119-8891-941DF9CD8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256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B695D-2A2C-4639-A181-438653FF3B45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2D524-F789-4380-A657-4CB0BC42EB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192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A1EB5-3BBD-4BFE-B3FA-132A5A21529B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F5C7D-ADCC-4C79-98CF-A8133849A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B394C-40CA-49C5-92BA-47991F4D25C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A59F-F3EF-4649-A68C-8619606AB4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9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0"/>
            <a:ext cx="10972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066800"/>
            <a:ext cx="10972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265AF-F096-4C65-BDFD-F4EDA2A4BE8F}" type="datetimeFigureOut">
              <a:rPr lang="en-US"/>
              <a:pPr>
                <a:defRPr/>
              </a:pPr>
              <a:t>10/9/2024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120C53-826E-4EE9-BE67-E92EA16E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ott.fortmann-roe.com/docs/BiasVarianc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cs.cornell.edu/courses/cs4780/2018fa/lectures/lecturenote12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scott.fortmann-roe.com/docs/BiasVariance.html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at.berkeley.edu/~breiman/randomforest2001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cseweb.ucsd.edu/~yfreund/papers/IntroToBoosting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inyurl.com/441-fa24-L13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hastie.su.domains/Papers/AdditiveLogisticRegression/alr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s://www.cs.cornell.edu/~caruana/ctp/ct.papers/caruana.icml06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iteseerx.ist.psu.edu/document?repid=rep1&amp;type=pdf&amp;doi=abc82d3aa89e086e2015851e2604486166d391ff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2.01988.pdf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tinyurl.com/441-fa24-L1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tinyurl.com/441-fa24-L13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apps/video/default.aspx?id=144455" TargetMode="Externa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citeseerx.ist.psu.edu/document?repid=rep1&amp;type=pdf&amp;doi=567a9649aaa7ac5308b9467e3c0e38c5516082a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olab.research.google.com/drive/1viVU62gk77THZBFuztWjxgL93xMMpiU0?usp=sharin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reestak.com/blogposts/who-wants-to-ask-the-audience-the-benefits-and-pitfalls-of-social-medi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2E614F1C-2D93-42D0-B229-768199449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403089" y="0"/>
            <a:ext cx="4788912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345DDD-8324-900B-8799-D5C4C5621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4735" y="640081"/>
            <a:ext cx="3377183" cy="3708895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Ensembles and Forests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A543550-73A7-C84B-01CD-F58047D204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4735" y="4571999"/>
            <a:ext cx="3377184" cy="164592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</a:rPr>
              <a:t>Applied Machine Learning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Derek Hoiem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05388E-9844-B90B-A930-CB2EA1FE2DD7}"/>
              </a:ext>
            </a:extLst>
          </p:cNvPr>
          <p:cNvSpPr txBox="1"/>
          <p:nvPr/>
        </p:nvSpPr>
        <p:spPr>
          <a:xfrm>
            <a:off x="7501153" y="6538850"/>
            <a:ext cx="4050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Dall-E</a:t>
            </a:r>
          </a:p>
        </p:txBody>
      </p:sp>
      <p:pic>
        <p:nvPicPr>
          <p:cNvPr id="50" name="Picture 49" descr="A picture containing tree&#10;&#10;Description automatically generated">
            <a:extLst>
              <a:ext uri="{FF2B5EF4-FFF2-40B4-BE49-F238E27FC236}">
                <a16:creationId xmlns:a16="http://schemas.microsoft.com/office/drawing/2014/main" id="{03E89F9C-4873-FD56-CB2D-E76E913C1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" y="-1"/>
            <a:ext cx="7400019" cy="7400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4A7AC-B338-7949-AA68-A5530A45038E}"/>
              </a:ext>
            </a:extLst>
          </p:cNvPr>
          <p:cNvSpPr txBox="1"/>
          <p:nvPr/>
        </p:nvSpPr>
        <p:spPr>
          <a:xfrm>
            <a:off x="762000" y="2609987"/>
            <a:ext cx="11076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Variance</a:t>
            </a:r>
            <a:r>
              <a:rPr lang="en-US" dirty="0"/>
              <a:t>: due to limited data</a:t>
            </a:r>
          </a:p>
          <a:p>
            <a:r>
              <a:rPr lang="en-US" dirty="0"/>
              <a:t>Different same-sized training sets will give different models that vary in predictions for the same test sample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60FCE-ED53-F6F4-E1F8-F468CED60E66}"/>
              </a:ext>
            </a:extLst>
          </p:cNvPr>
          <p:cNvSpPr txBox="1"/>
          <p:nvPr/>
        </p:nvSpPr>
        <p:spPr>
          <a:xfrm>
            <a:off x="761999" y="3764077"/>
            <a:ext cx="47884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Noise</a:t>
            </a:r>
            <a:r>
              <a:rPr lang="en-US" dirty="0"/>
              <a:t>”: irreducible error due to data/problem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1F572A-0CF1-79BC-96DC-89711FFC0556}"/>
              </a:ext>
            </a:extLst>
          </p:cNvPr>
          <p:cNvSpPr txBox="1"/>
          <p:nvPr/>
        </p:nvSpPr>
        <p:spPr>
          <a:xfrm>
            <a:off x="773288" y="4760454"/>
            <a:ext cx="817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Bias</a:t>
            </a:r>
            <a:r>
              <a:rPr lang="en-US" dirty="0"/>
              <a:t>: (loosely) expected error when optimal model is learned from infinite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02C90-B7C4-91C3-FDD5-3088A405F4C0}"/>
              </a:ext>
            </a:extLst>
          </p:cNvPr>
          <p:cNvSpPr txBox="1"/>
          <p:nvPr/>
        </p:nvSpPr>
        <p:spPr>
          <a:xfrm>
            <a:off x="773288" y="5431390"/>
            <a:ext cx="10817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Above is for regression.  </a:t>
            </a:r>
          </a:p>
          <a:p>
            <a:r>
              <a:rPr lang="en-US" dirty="0"/>
              <a:t>But same “expected error = variance + noise + bias</a:t>
            </a:r>
            <a:r>
              <a:rPr lang="en-US" baseline="30000" dirty="0"/>
              <a:t>2</a:t>
            </a:r>
            <a:r>
              <a:rPr lang="en-US" dirty="0"/>
              <a:t>“ holds for classification error and logistic regression.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65945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D4BC-A111-FFEB-EA38-01EE175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Bias-Variance Trade-off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EC034-3013-D219-8B29-1E568E3DE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132E92-53A3-5496-2CAD-0CCC15B371E2}"/>
              </a:ext>
            </a:extLst>
          </p:cNvPr>
          <p:cNvSpPr txBox="1"/>
          <p:nvPr/>
        </p:nvSpPr>
        <p:spPr>
          <a:xfrm>
            <a:off x="152400" y="64008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this</a:t>
            </a:r>
            <a:r>
              <a:rPr lang="en-US" dirty="0"/>
              <a:t> for derivation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21AC47-0A44-63CE-2884-EFCE6B53AD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21" y="956775"/>
            <a:ext cx="11253201" cy="11149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6A8775D-5397-7DC3-3D5C-4D61134FD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380432"/>
            <a:ext cx="3667871" cy="34717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080DC4-A88A-CD06-5979-C5C3AE28A3D5}"/>
              </a:ext>
            </a:extLst>
          </p:cNvPr>
          <p:cNvSpPr txBox="1"/>
          <p:nvPr/>
        </p:nvSpPr>
        <p:spPr>
          <a:xfrm>
            <a:off x="10668000" y="6350177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Fig Sources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DF034D-D601-1030-2D34-FBF55BC6C2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6366" y="2372789"/>
            <a:ext cx="5896798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972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04ED29F-717F-D12E-5B0A-253B34560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Let’s see how ensembles battle bias and variance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00BEC71-90D8-C46E-B023-9D0C52F2C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Bootstrapping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Bagging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Boosting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1989)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 err="1"/>
              <a:t>Adaboost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Schapire</a:t>
            </a:r>
            <a:r>
              <a:rPr lang="en-US" altLang="en-US" sz="2800" dirty="0"/>
              <a:t> 1995)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49D5C455-1128-7A77-D0BA-F61818638D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Bootstrap Estimation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51204181-D7F7-607B-0491-009C8E77FB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en-US" dirty="0"/>
          </a:p>
          <a:p>
            <a:r>
              <a:rPr lang="en-US" altLang="en-US" dirty="0"/>
              <a:t>Repeatedly draw </a:t>
            </a:r>
            <a:r>
              <a:rPr lang="en-US" altLang="en-US" i="1" dirty="0"/>
              <a:t>n</a:t>
            </a:r>
            <a:r>
              <a:rPr lang="en-US" altLang="en-US" dirty="0"/>
              <a:t> samples from data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endParaRPr lang="en-US" altLang="en-US" dirty="0"/>
          </a:p>
          <a:p>
            <a:r>
              <a:rPr lang="en-US" altLang="en-US" dirty="0"/>
              <a:t>For each set of samples, estimate a statistic</a:t>
            </a:r>
          </a:p>
          <a:p>
            <a:endParaRPr lang="en-US" altLang="en-US" dirty="0"/>
          </a:p>
          <a:p>
            <a:r>
              <a:rPr lang="en-US" altLang="en-US" dirty="0"/>
              <a:t>The bootstrap estimate is the mean of the individual estimates</a:t>
            </a:r>
          </a:p>
          <a:p>
            <a:endParaRPr lang="en-US" altLang="en-US" dirty="0"/>
          </a:p>
          <a:p>
            <a:r>
              <a:rPr lang="en-US" altLang="en-US" dirty="0"/>
              <a:t>Used to estimate a statistic (parameter) and its variance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C98662-6EEC-DEA8-2CC1-03F63F9C5C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Bagging - Aggregate Bootstrapping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DC792C0-754E-E81C-55E9-05BC00D90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r>
              <a:rPr lang="en-US" altLang="en-US" dirty="0"/>
              <a:t>For </a:t>
            </a:r>
            <a:r>
              <a:rPr lang="en-US" altLang="en-US" dirty="0" err="1"/>
              <a:t>i</a:t>
            </a:r>
            <a:r>
              <a:rPr lang="en-US" altLang="en-US" dirty="0"/>
              <a:t> = 1 .. M</a:t>
            </a:r>
          </a:p>
          <a:p>
            <a:pPr lvl="1"/>
            <a:r>
              <a:rPr lang="en-US" altLang="en-US" dirty="0"/>
              <a:t>Draw </a:t>
            </a:r>
            <a:r>
              <a:rPr lang="en-US" altLang="en-US" i="1" dirty="0"/>
              <a:t>n</a:t>
            </a:r>
            <a:r>
              <a:rPr lang="en-US" altLang="en-US" i="1" baseline="30000" dirty="0"/>
              <a:t>*</a:t>
            </a:r>
            <a:r>
              <a:rPr lang="en-US" altLang="en-US" i="1" dirty="0"/>
              <a:t>&lt;n</a:t>
            </a:r>
            <a:r>
              <a:rPr lang="en-US" altLang="en-US" dirty="0"/>
              <a:t> samples from </a:t>
            </a:r>
            <a:r>
              <a:rPr lang="en-US" altLang="en-US" i="1" dirty="0"/>
              <a:t>D </a:t>
            </a:r>
            <a:r>
              <a:rPr lang="en-US" altLang="en-US" dirty="0"/>
              <a:t>with replacement</a:t>
            </a:r>
          </a:p>
          <a:p>
            <a:pPr lvl="1"/>
            <a:r>
              <a:rPr lang="en-US" altLang="en-US" dirty="0"/>
              <a:t>Train classifier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i   </a:t>
            </a:r>
            <a:r>
              <a:rPr lang="en-US" altLang="en-US" dirty="0"/>
              <a:t>using those samples</a:t>
            </a:r>
          </a:p>
          <a:p>
            <a:pPr marL="457200" lvl="1" indent="0">
              <a:buNone/>
            </a:pPr>
            <a:endParaRPr lang="en-US" altLang="en-US" dirty="0"/>
          </a:p>
          <a:p>
            <a:r>
              <a:rPr lang="en-US" altLang="en-US" dirty="0"/>
              <a:t>Final classifier is a vote of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1 </a:t>
            </a:r>
            <a:r>
              <a:rPr lang="en-US" altLang="en-US" dirty="0"/>
              <a:t>.. </a:t>
            </a:r>
            <a:r>
              <a:rPr lang="en-US" altLang="en-US" i="1" dirty="0"/>
              <a:t>C</a:t>
            </a:r>
            <a:r>
              <a:rPr lang="en-US" altLang="en-US" i="1" baseline="-25000" dirty="0"/>
              <a:t>M</a:t>
            </a:r>
          </a:p>
          <a:p>
            <a:endParaRPr lang="en-US" altLang="en-US" dirty="0"/>
          </a:p>
          <a:p>
            <a:r>
              <a:rPr lang="en-US" altLang="en-US" dirty="0"/>
              <a:t>Increases classifier stability / reduces variance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8F2C-07E2-2FBF-9061-2F5BED037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1748-94E8-B8AD-6AB8-34F2B5F30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Train</a:t>
            </a:r>
            <a:r>
              <a:rPr lang="en-US" dirty="0"/>
              <a:t> a collection of trees (e.g. 100 trees). </a:t>
            </a:r>
          </a:p>
          <a:p>
            <a:pPr marL="0" indent="0">
              <a:buNone/>
            </a:pPr>
            <a:r>
              <a:rPr lang="en-US" dirty="0"/>
              <a:t>For each: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fraction of data (e.g. 90%)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Randomly sample some number of features</a:t>
            </a:r>
          </a:p>
          <a:p>
            <a:pPr marL="1371600" lvl="2" indent="-514350"/>
            <a:r>
              <a:rPr lang="en-US" dirty="0"/>
              <a:t>For regression: suggest (# features) /3</a:t>
            </a:r>
          </a:p>
          <a:p>
            <a:pPr marL="1371600" lvl="2" indent="-514350"/>
            <a:r>
              <a:rPr lang="en-US" dirty="0"/>
              <a:t>For classification: suggest sqrt(# features) or log_2(# features)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Train </a:t>
            </a:r>
            <a:r>
              <a:rPr lang="en-US"/>
              <a:t>a deep tree </a:t>
            </a:r>
            <a:r>
              <a:rPr lang="en-US" dirty="0"/>
              <a:t>using only those samples/features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(Optional: can get validation error on held out data)</a:t>
            </a:r>
          </a:p>
          <a:p>
            <a:pPr marL="57150" indent="0">
              <a:buNone/>
            </a:pPr>
            <a:endParaRPr lang="en-US" dirty="0"/>
          </a:p>
          <a:p>
            <a:pPr marL="57150" indent="0">
              <a:buNone/>
            </a:pPr>
            <a:r>
              <a:rPr lang="en-US" b="1" dirty="0"/>
              <a:t>Predict</a:t>
            </a:r>
            <a:r>
              <a:rPr lang="en-US" dirty="0"/>
              <a:t>: Average the predictions of all trees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43DB88-4283-E29C-96A0-8BC9A929448F}"/>
              </a:ext>
            </a:extLst>
          </p:cNvPr>
          <p:cNvSpPr txBox="1"/>
          <p:nvPr/>
        </p:nvSpPr>
        <p:spPr>
          <a:xfrm>
            <a:off x="152400" y="642940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Breiman</a:t>
            </a:r>
            <a:r>
              <a:rPr lang="en-US" dirty="0"/>
              <a:t> 2001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06860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9AE81-958F-15DA-3BCA-76EF1C65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forest</a:t>
            </a:r>
            <a:r>
              <a:rPr lang="en-US"/>
              <a:t>: intuition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B8D8D-C8A9-3AAD-E082-15B8A7453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10972800" cy="2438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Each tree uses different sets of features to fully explain the training set</a:t>
            </a:r>
          </a:p>
          <a:p>
            <a:r>
              <a:rPr lang="en-US" dirty="0"/>
              <a:t>Each tree’s prediction will be based on a complicated rule that will probably have exceptions for test samples</a:t>
            </a:r>
          </a:p>
          <a:p>
            <a:r>
              <a:rPr lang="en-US" dirty="0"/>
              <a:t>Averaging predictions from many complex rules enables prediction based on complicated combinations of features without relying on any particular prediction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9743791-021B-3A85-B16D-C3AEE8388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637" y="3614056"/>
            <a:ext cx="3063523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97D6621A-0FC4-1C80-C8B7-D73F95D45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28999"/>
            <a:ext cx="3435521" cy="341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17E201-E05B-9C3F-0897-6ADD4520392E}"/>
              </a:ext>
            </a:extLst>
          </p:cNvPr>
          <p:cNvSpPr txBox="1"/>
          <p:nvPr/>
        </p:nvSpPr>
        <p:spPr>
          <a:xfrm>
            <a:off x="8784771" y="4667071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Trees for different subsets of features in penguin species prediction</a:t>
            </a:r>
          </a:p>
        </p:txBody>
      </p:sp>
    </p:spTree>
    <p:extLst>
      <p:ext uri="{BB962C8B-B14F-4D97-AF65-F5344CB8AC3E}">
        <p14:creationId xmlns:p14="http://schemas.microsoft.com/office/powerpoint/2010/main" val="39727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A267F740-853A-3CE5-4484-BA4D5F991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Adaboost</a:t>
            </a:r>
            <a:r>
              <a:rPr lang="en-US" altLang="en-US" dirty="0"/>
              <a:t> Terms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B9004D2-46D8-3296-F659-06533DED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Weak Learner: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Strong Learner: makes prediction by combining weak learner predictions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F97617B-9584-4071-51D1-EE3ACD692B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Boosting (Schapire 1989)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39CE125-A536-E88B-B198-98D012D90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6019800" cy="51355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/>
              <a:t>Randomly 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1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without replacement to 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1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1</a:t>
            </a:r>
          </a:p>
          <a:p>
            <a:pPr lvl="1">
              <a:lnSpc>
                <a:spcPct val="80000"/>
              </a:lnSpc>
            </a:pPr>
            <a:endParaRPr lang="en-US" altLang="en-US" sz="2400" i="1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2 </a:t>
            </a:r>
            <a:r>
              <a:rPr lang="en-US" altLang="en-US" sz="2800" i="1" dirty="0"/>
              <a:t>&lt; n</a:t>
            </a:r>
            <a:r>
              <a:rPr lang="en-US" altLang="en-US" sz="2800" i="1" baseline="-25000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</a:t>
            </a:r>
            <a:r>
              <a:rPr lang="en-US" altLang="en-US" sz="2800" dirty="0"/>
              <a:t> with half of the samples misclassified by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 </a:t>
            </a:r>
            <a:r>
              <a:rPr lang="en-US" altLang="en-US" sz="2800" dirty="0"/>
              <a:t>to</a:t>
            </a:r>
            <a:r>
              <a:rPr lang="en-US" altLang="en-US" sz="2800" i="1" dirty="0"/>
              <a:t> </a:t>
            </a:r>
            <a:r>
              <a:rPr lang="en-US" altLang="en-US" sz="2800" dirty="0"/>
              <a:t>obtain </a:t>
            </a:r>
            <a:r>
              <a:rPr lang="en-US" altLang="en-US" sz="2800" i="1" dirty="0"/>
              <a:t>D</a:t>
            </a:r>
            <a:r>
              <a:rPr lang="en-US" altLang="en-US" sz="2800" i="1" baseline="-25000" dirty="0"/>
              <a:t>2</a:t>
            </a:r>
            <a:endParaRPr lang="en-US" altLang="en-US" sz="2800" dirty="0"/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2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Select all</a:t>
            </a:r>
            <a:r>
              <a:rPr lang="en-US" altLang="en-US" sz="2800" i="1" dirty="0"/>
              <a:t> </a:t>
            </a:r>
            <a:r>
              <a:rPr lang="en-US" altLang="en-US" sz="2800" dirty="0"/>
              <a:t>samples from </a:t>
            </a:r>
            <a:r>
              <a:rPr lang="en-US" altLang="en-US" sz="2800" i="1" dirty="0"/>
              <a:t>D </a:t>
            </a:r>
            <a:r>
              <a:rPr lang="en-US" altLang="en-US" sz="2800" dirty="0"/>
              <a:t>that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1</a:t>
            </a:r>
            <a:r>
              <a:rPr lang="en-US" altLang="en-US" sz="2800" dirty="0"/>
              <a:t> and </a:t>
            </a:r>
            <a:r>
              <a:rPr lang="en-US" altLang="en-US" sz="2800" i="1" dirty="0"/>
              <a:t>C</a:t>
            </a:r>
            <a:r>
              <a:rPr lang="en-US" altLang="en-US" sz="2800" i="1" baseline="-25000" dirty="0"/>
              <a:t>2</a:t>
            </a:r>
            <a:r>
              <a:rPr lang="en-US" altLang="en-US" sz="2800" dirty="0"/>
              <a:t> disagree on</a:t>
            </a:r>
          </a:p>
          <a:p>
            <a:pPr lvl="1">
              <a:lnSpc>
                <a:spcPct val="80000"/>
              </a:lnSpc>
            </a:pPr>
            <a:r>
              <a:rPr lang="en-US" altLang="en-US" sz="2400" dirty="0"/>
              <a:t>Train weak learner </a:t>
            </a:r>
            <a:r>
              <a:rPr lang="en-US" altLang="en-US" sz="2400" i="1" dirty="0"/>
              <a:t>C</a:t>
            </a:r>
            <a:r>
              <a:rPr lang="en-US" altLang="en-US" sz="2400" i="1" baseline="-25000" dirty="0"/>
              <a:t>3</a:t>
            </a:r>
            <a:r>
              <a:rPr lang="en-US" altLang="en-US" sz="2400" dirty="0"/>
              <a:t> </a:t>
            </a:r>
          </a:p>
          <a:p>
            <a:pPr lvl="1"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800" dirty="0"/>
              <a:t>Final strong learner is vote of weak learners</a:t>
            </a:r>
          </a:p>
          <a:p>
            <a:pPr>
              <a:lnSpc>
                <a:spcPct val="80000"/>
              </a:lnSpc>
            </a:pPr>
            <a:endParaRPr lang="en-US" altLang="en-US" sz="2800" i="1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089EA7A-E3DB-F4B0-A901-87FD72D64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606" y="762000"/>
            <a:ext cx="4191000" cy="5135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b="1" dirty="0"/>
              <a:t>Boosting Terminology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Learner = Hypothesis = Classifier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Weak Learner</a:t>
            </a:r>
            <a:r>
              <a:rPr lang="en-US" altLang="en-US" sz="2600" dirty="0"/>
              <a:t>: classifier that can achieve &lt; 50% training error over any training distribution</a:t>
            </a:r>
          </a:p>
          <a:p>
            <a:pPr>
              <a:lnSpc>
                <a:spcPct val="90000"/>
              </a:lnSpc>
            </a:pPr>
            <a:endParaRPr lang="en-US" altLang="en-US" sz="2600" dirty="0"/>
          </a:p>
          <a:p>
            <a:pPr>
              <a:lnSpc>
                <a:spcPct val="90000"/>
              </a:lnSpc>
            </a:pPr>
            <a:r>
              <a:rPr lang="en-US" altLang="en-US" sz="2600" i="1" dirty="0"/>
              <a:t>Strong Learner</a:t>
            </a:r>
            <a:r>
              <a:rPr lang="en-US" altLang="en-US" sz="2600" dirty="0"/>
              <a:t>: makes prediction by combining weak learner predictions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A842B5CF-8423-DEE0-E4CB-0773B6BF3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377950" algn="l"/>
              </a:tabLst>
            </a:pPr>
            <a:r>
              <a:rPr lang="en-US" altLang="en-US"/>
              <a:t>Adaboost - Adaptive Boosting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278F261-5024-8E38-3E59-7E15CE468F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Instead of sampling, re-weight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Previous weak learner has only 50% accuracy over new distribution</a:t>
            </a:r>
          </a:p>
          <a:p>
            <a:pPr lvl="1"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Learn “weak classifiers” on the re-weighted samples</a:t>
            </a:r>
          </a:p>
          <a:p>
            <a:pPr>
              <a:lnSpc>
                <a:spcPct val="90000"/>
              </a:lnSpc>
            </a:pPr>
            <a:endParaRPr lang="en-US" altLang="en-US" sz="2800" dirty="0"/>
          </a:p>
          <a:p>
            <a:pPr>
              <a:lnSpc>
                <a:spcPct val="90000"/>
              </a:lnSpc>
            </a:pPr>
            <a:r>
              <a:rPr lang="en-US" altLang="en-US" sz="2800" dirty="0"/>
              <a:t>Final classification based on weighted vote of weak classifiers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9174E0-FBB8-AF62-86D3-EE4FD1DCB0F1}"/>
              </a:ext>
            </a:extLst>
          </p:cNvPr>
          <p:cNvSpPr txBox="1"/>
          <p:nvPr/>
        </p:nvSpPr>
        <p:spPr>
          <a:xfrm>
            <a:off x="381000" y="6488668"/>
            <a:ext cx="874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https://cseweb.ucsd.edu/~yfreund/papers/IntroToBoosting.pdf</a:t>
            </a:r>
            <a:r>
              <a:rPr lang="en-US" dirty="0"/>
              <a:t> (Freund </a:t>
            </a:r>
            <a:r>
              <a:rPr lang="en-US" dirty="0" err="1"/>
              <a:t>Schapire</a:t>
            </a:r>
            <a:r>
              <a:rPr lang="en-US" dirty="0"/>
              <a:t> ‘99)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8807-EC7A-8502-649D-839C5922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81EF-875A-6FC4-1C55-5237D91BE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We’ve learned how to build and apply single models</a:t>
            </a:r>
          </a:p>
          <a:p>
            <a:pPr lvl="1"/>
            <a:r>
              <a:rPr lang="en-US" dirty="0"/>
              <a:t>Nearest neighbor</a:t>
            </a:r>
          </a:p>
          <a:p>
            <a:pPr lvl="1"/>
            <a:r>
              <a:rPr lang="en-US" dirty="0"/>
              <a:t>Logistic regression</a:t>
            </a:r>
          </a:p>
          <a:p>
            <a:pPr lvl="1"/>
            <a:r>
              <a:rPr lang="en-US" dirty="0"/>
              <a:t>Linear regression</a:t>
            </a:r>
          </a:p>
          <a:p>
            <a:pPr lvl="1"/>
            <a:r>
              <a:rPr lang="en-US" dirty="0"/>
              <a:t>Trees</a:t>
            </a:r>
          </a:p>
          <a:p>
            <a:pPr lvl="1"/>
            <a:endParaRPr lang="en-US" dirty="0"/>
          </a:p>
          <a:p>
            <a:r>
              <a:rPr lang="en-US" dirty="0"/>
              <a:t>Today</a:t>
            </a:r>
          </a:p>
          <a:p>
            <a:pPr lvl="1"/>
            <a:r>
              <a:rPr lang="en-US" dirty="0"/>
              <a:t>Review questions about classifiers</a:t>
            </a:r>
          </a:p>
          <a:p>
            <a:pPr lvl="1"/>
            <a:r>
              <a:rPr lang="en-US" dirty="0"/>
              <a:t>Application to Breast Cancer detection</a:t>
            </a:r>
          </a:p>
          <a:p>
            <a:pPr lvl="1"/>
            <a:r>
              <a:rPr lang="en-US" dirty="0"/>
              <a:t>Ensembles + Application to Pose Estimation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112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/>
                  <a:t>Some examples count more than others toward parameter estimation or learning objective</a:t>
                </a:r>
              </a:p>
              <a:p>
                <a:r>
                  <a:rPr lang="en-US" sz="2800" dirty="0"/>
                  <a:t>E.g., suppose you want to estimate P(x=0 | y=0) for Naïve Bayes</a:t>
                </a:r>
              </a:p>
              <a:p>
                <a:endParaRPr lang="en-US" sz="2800" dirty="0"/>
              </a:p>
              <a:p>
                <a:pPr marL="457200" lvl="1" indent="0">
                  <a:buNone/>
                </a:pPr>
                <a:r>
                  <a:rPr lang="en-US" sz="2400" dirty="0"/>
                  <a:t>Unweighted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sz="2400" dirty="0"/>
                  <a:t>Weighted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d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=0)/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AE91C1B-530F-7521-1376-DAF0AF4AE5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990600"/>
                <a:ext cx="11506200" cy="5135563"/>
              </a:xfrm>
              <a:blipFill>
                <a:blip r:embed="rId2"/>
                <a:stretch>
                  <a:fillRect l="-794" t="-1900" r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640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8AECCF-3E6B-4755-7EFF-E7890561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BF69E-7C23-C48E-A494-2638C922C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Q5-6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EEDA-F6DC-C960-D2B9-9CABF6E6A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 using unweighted and weighted samples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EAD9DB-E616-9BAC-CC46-F4AC93EC823C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BE23623-94DE-7232-3373-984E91BE5B2F}"/>
              </a:ext>
            </a:extLst>
          </p:cNvPr>
          <p:cNvSpPr txBox="1"/>
          <p:nvPr/>
        </p:nvSpPr>
        <p:spPr>
          <a:xfrm>
            <a:off x="4267200" y="1779658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https://tinyurl.com/441-fa24-L13</a:t>
            </a:r>
            <a:r>
              <a:rPr lang="en-US" sz="4000" dirty="0"/>
              <a:t>  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E5A71135-9EB7-C2A2-8AD5-8E53E718DF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743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42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6DA23-E035-E05F-9968-7984A2C8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does it mean to “weight” your training samples?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91C1B-530F-7521-1376-DAF0AF4AE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1"/>
            <a:ext cx="11506200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Estimate P(x=0 | y=0):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13AAE02-D17E-0E03-9C97-8E31345EE4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59447"/>
              </p:ext>
            </p:extLst>
          </p:nvPr>
        </p:nvGraphicFramePr>
        <p:xfrm>
          <a:off x="1066800" y="2743200"/>
          <a:ext cx="280669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566">
                  <a:extLst>
                    <a:ext uri="{9D8B030D-6E8A-4147-A177-3AD203B41FA5}">
                      <a16:colId xmlns:a16="http://schemas.microsoft.com/office/drawing/2014/main" val="372383029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181612653"/>
                    </a:ext>
                  </a:extLst>
                </a:gridCol>
                <a:gridCol w="935566">
                  <a:extLst>
                    <a:ext uri="{9D8B030D-6E8A-4147-A177-3AD203B41FA5}">
                      <a16:colId xmlns:a16="http://schemas.microsoft.com/office/drawing/2014/main" val="27561797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943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873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172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713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2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2867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69326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/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0.1+0.1+0.2+0.1+0.2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578B3EF-C9E3-BEF8-3C2B-E3C956B2D6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254" y="4953000"/>
                <a:ext cx="5141856" cy="61734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/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1+1+1+1+1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BD1D13C-D25B-09B7-4EA9-92F226B1C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3671899"/>
                <a:ext cx="4260205" cy="6173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B96BC021-2787-DD32-365C-60B440D4D06C}"/>
              </a:ext>
            </a:extLst>
          </p:cNvPr>
          <p:cNvSpPr txBox="1"/>
          <p:nvPr/>
        </p:nvSpPr>
        <p:spPr>
          <a:xfrm>
            <a:off x="5147187" y="380999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Unweighted: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DE1AD-1B93-E742-37DA-70138156B2A0}"/>
              </a:ext>
            </a:extLst>
          </p:cNvPr>
          <p:cNvSpPr txBox="1"/>
          <p:nvPr/>
        </p:nvSpPr>
        <p:spPr>
          <a:xfrm>
            <a:off x="5380262" y="5077008"/>
            <a:ext cx="1219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Weighted:</a:t>
            </a:r>
          </a:p>
        </p:txBody>
      </p:sp>
    </p:spTree>
    <p:extLst>
      <p:ext uri="{BB962C8B-B14F-4D97-AF65-F5344CB8AC3E}">
        <p14:creationId xmlns:p14="http://schemas.microsoft.com/office/powerpoint/2010/main" val="22591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1BB4E96F-26FC-FB00-911E-89005131F5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/>
              <a:t>Adaboost with Confidence Weighted Predictions (RealAB)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EE90D5-188D-5C9F-35EE-38A0C70AE472}"/>
              </a:ext>
            </a:extLst>
          </p:cNvPr>
          <p:cNvSpPr txBox="1"/>
          <p:nvPr/>
        </p:nvSpPr>
        <p:spPr>
          <a:xfrm>
            <a:off x="0" y="6488668"/>
            <a:ext cx="9003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Friedman et al. Additive Logistic Regression: A Statistical View of Boosting (2000) 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297948-7C99-4EDF-FA9D-C15CDCD33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33" y="1600200"/>
            <a:ext cx="10392934" cy="39875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/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∈{−1,1}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ADFEDB4-753C-BCC6-6E8F-5D0495A05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4419600"/>
                <a:ext cx="1376018" cy="369332"/>
              </a:xfrm>
              <a:prstGeom prst="rect">
                <a:avLst/>
              </a:prstGeom>
              <a:blipFill>
                <a:blip r:embed="rId4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ABA61-9D0D-0984-BA55-9F5DE5A61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Boosted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44938-A9F6-0EAA-4963-216D3B9C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Initialize sample weights to uniform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each tree (e.g. 10-100), based on weighted samples: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Train small tree (e.g. depth = 2-4 typically)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Estimate logit prediction at each leaf node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/>
              <a:t>Reweight samples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Predict</a:t>
            </a:r>
            <a:r>
              <a:rPr lang="en-US" dirty="0"/>
              <a:t>: sum logit predictions from all trees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3166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97AE-E0F2-9B1F-274C-7B803E25E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Method Comparison by Caruana (2006)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C43B3-1FD8-3B8A-BA01-4A27093C857C}"/>
              </a:ext>
            </a:extLst>
          </p:cNvPr>
          <p:cNvSpPr txBox="1"/>
          <p:nvPr/>
        </p:nvSpPr>
        <p:spPr>
          <a:xfrm>
            <a:off x="76200" y="640080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pdf</a:t>
            </a:r>
            <a:r>
              <a:rPr lang="en-US" dirty="0"/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D7CC8-FAB3-D679-238E-1396E26B57D4}"/>
              </a:ext>
            </a:extLst>
          </p:cNvPr>
          <p:cNvSpPr txBox="1"/>
          <p:nvPr/>
        </p:nvSpPr>
        <p:spPr>
          <a:xfrm>
            <a:off x="8690262" y="2921300"/>
            <a:ext cx="2892138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BST-DT: Boosted Decision Tree</a:t>
            </a:r>
          </a:p>
          <a:p>
            <a:r>
              <a:rPr lang="en-US" sz="1400" b="1" dirty="0"/>
              <a:t>RF: Random Forest</a:t>
            </a:r>
          </a:p>
          <a:p>
            <a:r>
              <a:rPr lang="en-US" sz="1400" dirty="0"/>
              <a:t>ANN: Neural net</a:t>
            </a:r>
          </a:p>
          <a:p>
            <a:r>
              <a:rPr lang="en-US" sz="1400" dirty="0"/>
              <a:t>KNN</a:t>
            </a:r>
          </a:p>
          <a:p>
            <a:r>
              <a:rPr lang="en-US" sz="1400" dirty="0"/>
              <a:t>SVM</a:t>
            </a:r>
          </a:p>
          <a:p>
            <a:r>
              <a:rPr lang="en-US" sz="1400" dirty="0"/>
              <a:t>NB: Naïve Bayes</a:t>
            </a:r>
          </a:p>
          <a:p>
            <a:r>
              <a:rPr lang="en-US" sz="1400" dirty="0"/>
              <a:t>LR: Logistic Regression</a:t>
            </a:r>
          </a:p>
          <a:p>
            <a:endParaRPr lang="en-US" sz="1400" dirty="0"/>
          </a:p>
          <a:p>
            <a:r>
              <a:rPr lang="en-US" sz="1400" b="1" dirty="0"/>
              <a:t>Bold</a:t>
            </a:r>
            <a:r>
              <a:rPr lang="en-US" sz="1400" dirty="0"/>
              <a:t>: best</a:t>
            </a:r>
          </a:p>
          <a:p>
            <a:r>
              <a:rPr lang="en-US" sz="1400" dirty="0"/>
              <a:t>*: not significantly worse than best</a:t>
            </a:r>
          </a:p>
          <a:p>
            <a:endParaRPr lang="en-US" sz="1400" dirty="0"/>
          </a:p>
          <a:p>
            <a:r>
              <a:rPr lang="en-US" sz="1400" dirty="0"/>
              <a:t>Calibration methods:</a:t>
            </a:r>
          </a:p>
          <a:p>
            <a:r>
              <a:rPr lang="en-US" sz="1400" dirty="0"/>
              <a:t>PLT: Platt Calibration</a:t>
            </a:r>
          </a:p>
          <a:p>
            <a:r>
              <a:rPr lang="en-US" sz="1400" dirty="0"/>
              <a:t>ISO: Isotonic Regression</a:t>
            </a:r>
          </a:p>
          <a:p>
            <a:r>
              <a:rPr lang="en-US" sz="1400" dirty="0"/>
              <a:t>- None used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A57171-A3B5-C098-2050-8F9FB9B1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608" y="1014109"/>
            <a:ext cx="7484789" cy="5331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996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EB65-7840-E24D-48F6-C7372EAA7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Caruana et al. 2008: comparison on high dimensional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19B01-C74A-468D-824A-2F99FDD1B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343400"/>
            <a:ext cx="10972800" cy="1782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Boosted Decision Trees FTW again!</a:t>
            </a:r>
          </a:p>
          <a:p>
            <a:r>
              <a:rPr lang="en-US" dirty="0"/>
              <a:t>RF second again!</a:t>
            </a:r>
          </a:p>
          <a:p>
            <a:r>
              <a:rPr lang="en-US" dirty="0"/>
              <a:t>But note that </a:t>
            </a:r>
            <a:r>
              <a:rPr lang="en-US" dirty="0" err="1"/>
              <a:t>Adaboost</a:t>
            </a:r>
            <a:r>
              <a:rPr lang="en-US" dirty="0"/>
              <a:t> underperforms in the very high dimensional datasets, where RF excels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3B3A2B-86E2-0C49-3FD9-3DC995A6D9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66" y="1219200"/>
            <a:ext cx="11277601" cy="2819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1DAA8-654B-0B4B-8455-800668433797}"/>
              </a:ext>
            </a:extLst>
          </p:cNvPr>
          <p:cNvSpPr txBox="1"/>
          <p:nvPr/>
        </p:nvSpPr>
        <p:spPr>
          <a:xfrm>
            <a:off x="260786" y="641685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14887838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89FF-89AB-D061-A5A1-56F9E3C9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Boosted Trees and Random Forests work for different reasons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88C15-8559-5C31-E5C1-9CE91FA0B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9906000" cy="5135563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Boosted trees</a:t>
            </a:r>
          </a:p>
          <a:p>
            <a:pPr lvl="1"/>
            <a:r>
              <a:rPr lang="en-US" dirty="0"/>
              <a:t>Use small trees (high bias, low variance) to iteratively refine the prediction</a:t>
            </a:r>
          </a:p>
          <a:p>
            <a:pPr lvl="1"/>
            <a:r>
              <a:rPr lang="en-US" dirty="0"/>
              <a:t>Combining prediction from many trees reduces bias</a:t>
            </a:r>
          </a:p>
          <a:p>
            <a:pPr lvl="1"/>
            <a:r>
              <a:rPr lang="en-US" dirty="0"/>
              <a:t>Overfitting is a danger (i.e. too many / too large trees eliminates train error but increases test error)</a:t>
            </a:r>
          </a:p>
          <a:p>
            <a:endParaRPr lang="en-US" dirty="0"/>
          </a:p>
          <a:p>
            <a:r>
              <a:rPr lang="en-US" dirty="0"/>
              <a:t>Random forest</a:t>
            </a:r>
          </a:p>
          <a:p>
            <a:pPr lvl="1"/>
            <a:r>
              <a:rPr lang="en-US" dirty="0"/>
              <a:t>Use large trees (low bias, high variance)</a:t>
            </a:r>
          </a:p>
          <a:p>
            <a:pPr lvl="1"/>
            <a:r>
              <a:rPr lang="en-US" dirty="0"/>
              <a:t>Average of many tree predictions reduces variance</a:t>
            </a:r>
          </a:p>
          <a:p>
            <a:pPr lvl="1"/>
            <a:r>
              <a:rPr lang="en-US" dirty="0"/>
              <a:t>Hard to break – just train a whole bunch of trees</a:t>
            </a:r>
          </a:p>
        </p:txBody>
      </p:sp>
    </p:spTree>
    <p:extLst>
      <p:ext uri="{BB962C8B-B14F-4D97-AF65-F5344CB8AC3E}">
        <p14:creationId xmlns:p14="http://schemas.microsoft.com/office/powerpoint/2010/main" val="2055701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32DBE-1EF8-4E3C-2492-8D0AF6B4A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ensembles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25A81B-632A-953B-D6E3-01384F6CC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715000" cy="5334000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Can average predictions of any classifiers / regressors</a:t>
            </a:r>
          </a:p>
          <a:p>
            <a:pPr lvl="1"/>
            <a:r>
              <a:rPr lang="en-US" dirty="0"/>
              <a:t>But they should not be duplicates, so e.g. averaging multiple linear regressors trained on all features/data has no point</a:t>
            </a:r>
          </a:p>
          <a:p>
            <a:pPr lvl="1"/>
            <a:r>
              <a:rPr lang="en-US" dirty="0"/>
              <a:t>Averaging multiple deep networks (even when trained on all data) reduces error and improves confidence estimates</a:t>
            </a:r>
          </a:p>
          <a:p>
            <a:r>
              <a:rPr lang="en-US" dirty="0"/>
              <a:t>Cascades: early classifiers make decisions on easy examples; later ones deal only with hard examples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18579-FE20-6D03-F27E-BF99150D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456939"/>
            <a:ext cx="5033394" cy="42028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AA5F64-BDC2-47D2-F668-309F3B2F92D3}"/>
              </a:ext>
            </a:extLst>
          </p:cNvPr>
          <p:cNvSpPr txBox="1"/>
          <p:nvPr/>
        </p:nvSpPr>
        <p:spPr>
          <a:xfrm>
            <a:off x="6934200" y="6324600"/>
            <a:ext cx="304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Wang et al. ICML 2022 [</a:t>
            </a:r>
            <a:r>
              <a:rPr lang="en-US" dirty="0">
                <a:hlinkClick r:id="rId3"/>
              </a:rPr>
              <a:t>pdf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66265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3C7A-E1AF-A1F5-355F-E8AE85EB4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Q7-9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E82D4-E14E-0BD7-CE14-6568EC45C9CA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3"/>
              </a:rPr>
              <a:t>https://tinyurl.com/441-fa24-L13</a:t>
            </a:r>
            <a:r>
              <a:rPr lang="en-US" sz="4000" dirty="0"/>
              <a:t>  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DA5468AF-8385-D81E-120B-C6A254747E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95501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50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9F827-9927-4908-E823-43BC2D0DE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Q1-Q4 (Classifier Review Questions)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D27B2-293C-FE70-9186-9D5DA3BF7EC1}"/>
              </a:ext>
            </a:extLst>
          </p:cNvPr>
          <p:cNvSpPr txBox="1"/>
          <p:nvPr/>
        </p:nvSpPr>
        <p:spPr>
          <a:xfrm>
            <a:off x="1828800" y="1006614"/>
            <a:ext cx="762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https://tinyurl.com/441-fa24-L13</a:t>
            </a:r>
            <a:r>
              <a:rPr lang="en-US" sz="4000" dirty="0"/>
              <a:t>   </a:t>
            </a:r>
          </a:p>
        </p:txBody>
      </p:sp>
      <p:pic>
        <p:nvPicPr>
          <p:cNvPr id="7" name="Picture 6" descr="A qr code with black squares&#10;&#10;Description automatically generated">
            <a:extLst>
              <a:ext uri="{FF2B5EF4-FFF2-40B4-BE49-F238E27FC236}">
                <a16:creationId xmlns:a16="http://schemas.microsoft.com/office/drawing/2014/main" id="{4FADEA5C-4FE1-05AF-66BF-969CE32F9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095501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0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in detail: Depth from Kinect with RFs</a:t>
            </a:r>
          </a:p>
        </p:txBody>
      </p:sp>
      <p:pic>
        <p:nvPicPr>
          <p:cNvPr id="586754" name="Picture 2" descr="nu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2362"/>
            <a:ext cx="2029968" cy="152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371600" y="1067562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Projector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71600" y="2456688"/>
            <a:ext cx="2401613" cy="876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IR Sensor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73652" y="2940296"/>
            <a:ext cx="2531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Projected Light Pattern</a:t>
            </a:r>
          </a:p>
        </p:txBody>
      </p:sp>
      <p:pic>
        <p:nvPicPr>
          <p:cNvPr id="11" name="Picture 5" descr="http://cache.gawkerassets.com/assets/images/9/2010/08/explore_kotaku_videos_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4299466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14229" y="625071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 Image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7613" y="3560065"/>
            <a:ext cx="131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Stereo Algorithm</a:t>
            </a:r>
          </a:p>
        </p:txBody>
      </p:sp>
      <p:sp>
        <p:nvSpPr>
          <p:cNvPr id="15" name="Down Arrow 14"/>
          <p:cNvSpPr/>
          <p:nvPr/>
        </p:nvSpPr>
        <p:spPr>
          <a:xfrm rot="17820251">
            <a:off x="4036149" y="1300621"/>
            <a:ext cx="33878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3946386">
            <a:off x="3966675" y="2393272"/>
            <a:ext cx="369708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2381905" y="3560064"/>
            <a:ext cx="381000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6200000">
            <a:off x="4712202" y="4588292"/>
            <a:ext cx="443985" cy="14203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46" y="4122931"/>
            <a:ext cx="270086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017475" y="4365004"/>
            <a:ext cx="1944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Segmentation, </a:t>
            </a:r>
          </a:p>
          <a:p>
            <a:r>
              <a:rPr lang="en-US" dirty="0"/>
              <a:t>Part Prediction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4936" y="6242566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Body Pose</a:t>
            </a:r>
          </a:p>
        </p:txBody>
      </p:sp>
      <p:sp>
        <p:nvSpPr>
          <p:cNvPr id="3" name="Oval 2"/>
          <p:cNvSpPr/>
          <p:nvPr/>
        </p:nvSpPr>
        <p:spPr>
          <a:xfrm>
            <a:off x="3962400" y="3560064"/>
            <a:ext cx="4992413" cy="329793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2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pic>
        <p:nvPicPr>
          <p:cNvPr id="598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40" y="1047570"/>
            <a:ext cx="6233160" cy="428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" y="5657671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Real-Time Human Pose Recognition in Parts from a Single Depth Image</a:t>
            </a:r>
          </a:p>
          <a:p>
            <a:r>
              <a:rPr lang="en-US" dirty="0"/>
              <a:t>Jamie Shotton, Andrew Fitzgibbon, Mat Cook, Toby Sharp, Mark </a:t>
            </a:r>
            <a:r>
              <a:rPr lang="en-US" dirty="0" err="1"/>
              <a:t>Finocchio</a:t>
            </a:r>
            <a:r>
              <a:rPr lang="en-US" dirty="0"/>
              <a:t>, Richard Moore, Alex </a:t>
            </a:r>
            <a:r>
              <a:rPr lang="en-US" dirty="0" err="1"/>
              <a:t>Kipman</a:t>
            </a:r>
            <a:r>
              <a:rPr lang="en-US" dirty="0"/>
              <a:t>, and Andrew Blake</a:t>
            </a:r>
            <a:br>
              <a:rPr lang="en-US" dirty="0"/>
            </a:br>
            <a:r>
              <a:rPr lang="en-US" dirty="0"/>
              <a:t>CVPR 2011</a:t>
            </a:r>
          </a:p>
        </p:txBody>
      </p:sp>
    </p:spTree>
    <p:extLst>
      <p:ext uri="{BB962C8B-B14F-4D97-AF65-F5344CB8AC3E}">
        <p14:creationId xmlns:p14="http://schemas.microsoft.com/office/powerpoint/2010/main" val="1034992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Goal: estimate pose from depth image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06552" y="2209800"/>
            <a:ext cx="8534400" cy="2676563"/>
            <a:chOff x="304800" y="1219200"/>
            <a:chExt cx="9142082" cy="2867145"/>
          </a:xfrm>
        </p:grpSpPr>
        <p:pic>
          <p:nvPicPr>
            <p:cNvPr id="594946" name="Picture 2" descr="http://research.microsoft.com/en-us/projects/vrkinect/rgb_view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376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48" name="Picture 4" descr="http://research.microsoft.com/en-us/projects/vrkinect/harlequin_view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4712" y="1227321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0" name="Picture 6" descr="http://research.microsoft.com/en-us/projects/vrkinect/standard_view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219200"/>
              <a:ext cx="2209800" cy="28671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4952" name="Picture 8" descr="http://research.microsoft.com/en-us/projects/vrkinect/position_view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7288" y="1219200"/>
              <a:ext cx="2189594" cy="2859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1217150" y="48863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RGB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5953" y="4888567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2353" y="485630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 Label Map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44329" y="4846733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Joint Positions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79549" y="5791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http://research.microsoft.com/apps/video/default.aspx?id=144455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7225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408" y="1066800"/>
            <a:ext cx="8229600" cy="1371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Lots of variation in bodies, orientation, poses</a:t>
            </a:r>
          </a:p>
          <a:p>
            <a:r>
              <a:rPr lang="en-US" dirty="0"/>
              <a:t>Needs to be very fast (their algorithm runs at 200 FPS on the Xbox 360 GPU)</a:t>
            </a:r>
          </a:p>
        </p:txBody>
      </p:sp>
      <p:pic>
        <p:nvPicPr>
          <p:cNvPr id="603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96" y="4486275"/>
            <a:ext cx="3552825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89"/>
          <a:stretch/>
        </p:blipFill>
        <p:spPr bwMode="auto">
          <a:xfrm>
            <a:off x="2731008" y="2466975"/>
            <a:ext cx="40386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02394" y="322052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Pose Examples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6129" y="5487470"/>
            <a:ext cx="16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 of one part</a:t>
            </a:r>
          </a:p>
        </p:txBody>
      </p:sp>
    </p:spTree>
    <p:extLst>
      <p:ext uri="{BB962C8B-B14F-4D97-AF65-F5344CB8AC3E}">
        <p14:creationId xmlns:p14="http://schemas.microsoft.com/office/powerpoint/2010/main" val="30284679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Extract body pixels by </a:t>
            </a:r>
            <a:r>
              <a:rPr lang="en-US" dirty="0" err="1"/>
              <a:t>thresholding</a:t>
            </a:r>
            <a:r>
              <a:rPr lang="en-US" dirty="0"/>
              <a:t> depth</a:t>
            </a:r>
          </a:p>
        </p:txBody>
      </p:sp>
      <p:pic>
        <p:nvPicPr>
          <p:cNvPr id="4" name="Picture 2" descr="http://research.microsoft.com/en-us/projects/vrkinect/rgb_vi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002" y="1499616"/>
            <a:ext cx="3407758" cy="4449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earch.microsoft.com/en-us/projects/vrkinect/harlequin_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389084" cy="4425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8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learning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5" y="1036320"/>
            <a:ext cx="8229600" cy="5638800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Very simple features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Lots of data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Flexible classifier</a:t>
            </a:r>
          </a:p>
        </p:txBody>
      </p:sp>
      <p:pic>
        <p:nvPicPr>
          <p:cNvPr id="601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253" y="1036321"/>
            <a:ext cx="491490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807"/>
          <a:stretch/>
        </p:blipFill>
        <p:spPr bwMode="auto">
          <a:xfrm>
            <a:off x="4191761" y="3169921"/>
            <a:ext cx="4952238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10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810" y="5005292"/>
            <a:ext cx="4949190" cy="186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2537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 of depth at two offsets</a:t>
            </a:r>
          </a:p>
          <a:p>
            <a:pPr lvl="1"/>
            <a:r>
              <a:rPr lang="en-US" dirty="0"/>
              <a:t>Offset is scaled by depth at center</a:t>
            </a:r>
          </a:p>
        </p:txBody>
      </p:sp>
      <p:pic>
        <p:nvPicPr>
          <p:cNvPr id="602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95600"/>
            <a:ext cx="63150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714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lots of training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r>
              <a:rPr lang="en-US" dirty="0"/>
              <a:t>Capture and sample 500K </a:t>
            </a:r>
            <a:r>
              <a:rPr lang="en-US" dirty="0" err="1"/>
              <a:t>mocap</a:t>
            </a:r>
            <a:r>
              <a:rPr lang="en-US" dirty="0"/>
              <a:t> frames of people kicking, driving, dancing, etc.</a:t>
            </a:r>
          </a:p>
          <a:p>
            <a:r>
              <a:rPr lang="en-US" dirty="0"/>
              <a:t>Get 3D models for 15 bodies with a variety of weight, height, etc.</a:t>
            </a:r>
          </a:p>
          <a:p>
            <a:r>
              <a:rPr lang="en-US" dirty="0"/>
              <a:t>Synthesize </a:t>
            </a:r>
            <a:r>
              <a:rPr lang="en-US" dirty="0" err="1"/>
              <a:t>mocap</a:t>
            </a:r>
            <a:r>
              <a:rPr lang="en-US" dirty="0"/>
              <a:t> data for all 15 body types</a:t>
            </a:r>
          </a:p>
          <a:p>
            <a:endParaRPr lang="en-US" dirty="0"/>
          </a:p>
        </p:txBody>
      </p:sp>
      <p:pic>
        <p:nvPicPr>
          <p:cNvPr id="599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419600"/>
            <a:ext cx="89725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0038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0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44613"/>
            <a:ext cx="68865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1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80129"/>
            <a:ext cx="721995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prediction with random forests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9745"/>
            <a:ext cx="8229600" cy="3429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Randomized decision forests: collection of independently trained trees</a:t>
            </a:r>
          </a:p>
          <a:p>
            <a:r>
              <a:rPr lang="en-US" dirty="0"/>
              <a:t>Each tree is a classifier that predicts the likelihood of a pixel belonging to each part</a:t>
            </a:r>
          </a:p>
          <a:p>
            <a:pPr lvl="1"/>
            <a:r>
              <a:rPr lang="en-US" dirty="0"/>
              <a:t>Node corresponds to a </a:t>
            </a:r>
            <a:r>
              <a:rPr lang="en-US" dirty="0" err="1"/>
              <a:t>thresholded</a:t>
            </a:r>
            <a:r>
              <a:rPr lang="en-US" dirty="0"/>
              <a:t> feature</a:t>
            </a:r>
          </a:p>
          <a:p>
            <a:pPr lvl="1"/>
            <a:r>
              <a:rPr lang="en-US" dirty="0"/>
              <a:t>The leaf node that an example falls into corresponds to a conjunction of several features</a:t>
            </a:r>
          </a:p>
          <a:p>
            <a:pPr lvl="1"/>
            <a:r>
              <a:rPr lang="en-US" dirty="0"/>
              <a:t>In training, at each node, a subset of features is chosen randomly, and the most discriminative is selected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40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75FC-B3D7-E85D-B96B-ADECEDC49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6A69-B353-7AC9-8826-53F991F35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124574-ACE1-E240-EEB3-0D892CB38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2700"/>
            <a:ext cx="32048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8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534400" cy="5135563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Joints are estimated using mean-shift (a fast mode-finding algorithm)</a:t>
            </a:r>
          </a:p>
          <a:p>
            <a:endParaRPr lang="en-US" dirty="0"/>
          </a:p>
          <a:p>
            <a:r>
              <a:rPr lang="en-US" dirty="0"/>
              <a:t>Observed part center is offset by pre-estimated value</a:t>
            </a:r>
          </a:p>
        </p:txBody>
      </p:sp>
    </p:spTree>
    <p:extLst>
      <p:ext uri="{BB962C8B-B14F-4D97-AF65-F5344CB8AC3E}">
        <p14:creationId xmlns:p14="http://schemas.microsoft.com/office/powerpoint/2010/main" val="38962633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6062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9"/>
          <a:stretch/>
        </p:blipFill>
        <p:spPr bwMode="auto">
          <a:xfrm>
            <a:off x="741045" y="1374648"/>
            <a:ext cx="943356" cy="492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6726" y="6323456"/>
            <a:ext cx="1544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Ground Truth</a:t>
            </a:r>
          </a:p>
        </p:txBody>
      </p:sp>
      <p:pic>
        <p:nvPicPr>
          <p:cNvPr id="60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6" y="1094232"/>
            <a:ext cx="3438525" cy="1704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3151631"/>
            <a:ext cx="4191000" cy="1771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374648"/>
            <a:ext cx="2105025" cy="130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1" y="5216414"/>
            <a:ext cx="2257425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621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406913"/>
            <a:ext cx="2876550" cy="1095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81207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72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" y="1219200"/>
            <a:ext cx="8867394" cy="54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9745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vs. Number of Training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5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143000"/>
            <a:ext cx="4648879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03102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A721B-6BF2-AC47-830C-0C554D48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Remember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9C394-4A6B-3D60-0F28-B4B70CF4B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5486400" cy="571500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Ensembles improve accuracy and confidence estimates by reducing bias and/or variance</a:t>
            </a:r>
          </a:p>
          <a:p>
            <a:endParaRPr lang="en-US" dirty="0"/>
          </a:p>
          <a:p>
            <a:r>
              <a:rPr lang="en-US" dirty="0"/>
              <a:t>Boosted trees minimize bias by fixing previous mistakes</a:t>
            </a:r>
          </a:p>
          <a:p>
            <a:endParaRPr lang="en-US" dirty="0"/>
          </a:p>
          <a:p>
            <a:r>
              <a:rPr lang="en-US" dirty="0"/>
              <a:t>Random forests minimize variance by averaging over multiple different trees </a:t>
            </a:r>
          </a:p>
          <a:p>
            <a:endParaRPr lang="en-US" dirty="0"/>
          </a:p>
          <a:p>
            <a:r>
              <a:rPr lang="en-US" dirty="0"/>
              <a:t>Random forests and boosted trees are powerful classifiers and useful for a wide variety of problems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138AC8D-5BC1-4E6E-9273-59136D83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495800"/>
            <a:ext cx="4645826" cy="178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E6040C-F4BE-E155-906F-B82178353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0111" y="1794975"/>
            <a:ext cx="5725018" cy="5672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897BA8-6CE4-5358-7F36-FCF4F1561E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600" y="2576897"/>
            <a:ext cx="2073870" cy="196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426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0CBF-F490-1F1F-C831-A2AFCA110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91260-2043-00D3-4CE2-6E24405E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Mon: HW3 due</a:t>
            </a:r>
          </a:p>
          <a:p>
            <a:r>
              <a:rPr lang="en-US" dirty="0"/>
              <a:t>Tues: Stochastic Gradient Descent</a:t>
            </a:r>
          </a:p>
          <a:p>
            <a:r>
              <a:rPr lang="en-US" dirty="0"/>
              <a:t>Thurs: MLPs</a:t>
            </a:r>
          </a:p>
        </p:txBody>
      </p:sp>
    </p:spTree>
    <p:extLst>
      <p:ext uri="{BB962C8B-B14F-4D97-AF65-F5344CB8AC3E}">
        <p14:creationId xmlns:p14="http://schemas.microsoft.com/office/powerpoint/2010/main" val="10923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7175-C207-50D2-D5BB-D85890DA4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Breast Cancer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B45057-E1DB-8347-E2C5-BD9015208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Breast cancer diagnosis from fine needle aspirates (FNA) is reported to be 94%, but results are suspected to be biased</a:t>
            </a:r>
          </a:p>
          <a:p>
            <a:pPr lvl="1"/>
            <a:r>
              <a:rPr lang="en-US" dirty="0"/>
              <a:t>Need computer-based tests that are less subjective so that FNA is a more effective diagnostic tool for breast cancer</a:t>
            </a:r>
          </a:p>
          <a:p>
            <a:r>
              <a:rPr lang="en-US" dirty="0"/>
              <a:t>Collected data from 569 patients, plus 54 for held-out testing</a:t>
            </a:r>
          </a:p>
          <a:p>
            <a:r>
              <a:rPr lang="en-US" dirty="0"/>
              <a:t>A user interface was created to outline borders of suspect cells, and automated measurement of ten characteristics (e.g. radius, area, compactness, …) was performed and mean of all cells, mean of 3 largest, and std were recorded for each patient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1A71EF-79EC-9FAD-6662-3C1E185AD297}"/>
              </a:ext>
            </a:extLst>
          </p:cNvPr>
          <p:cNvSpPr txBox="1"/>
          <p:nvPr/>
        </p:nvSpPr>
        <p:spPr>
          <a:xfrm>
            <a:off x="152400" y="6400800"/>
            <a:ext cx="3117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</a:t>
            </a:r>
            <a:r>
              <a:rPr lang="en-US" dirty="0">
                <a:hlinkClick r:id="rId2"/>
              </a:rPr>
              <a:t>paper</a:t>
            </a:r>
            <a:r>
              <a:rPr lang="en-US" dirty="0"/>
              <a:t> (</a:t>
            </a:r>
            <a:r>
              <a:rPr lang="en-US" dirty="0" err="1"/>
              <a:t>Wolberg</a:t>
            </a:r>
            <a:r>
              <a:rPr lang="en-US" dirty="0"/>
              <a:t> et al. 1995)]</a:t>
            </a:r>
          </a:p>
        </p:txBody>
      </p:sp>
    </p:spTree>
    <p:extLst>
      <p:ext uri="{BB962C8B-B14F-4D97-AF65-F5344CB8AC3E}">
        <p14:creationId xmlns:p14="http://schemas.microsoft.com/office/powerpoint/2010/main" val="1641970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A65-73F5-7BC0-3A16-D1F9389AC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in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CFBF1-07B0-EF79-6111-66255669A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https://colab.research.google.com/drive/1viVU62gk77THZBFuztWjxgL93xMMpiU0?usp=sharing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9689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D829-8B33-9D27-31E5-3570CD96B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Method/Results from Breast Cancer Analysis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F8476-53A5-3161-4213-53E510868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MSM-Tree was used for classification</a:t>
            </a:r>
          </a:p>
          <a:p>
            <a:pPr lvl="1"/>
            <a:r>
              <a:rPr lang="en-US" dirty="0"/>
              <a:t>Fits a linear classifier based on a few features for each split</a:t>
            </a:r>
          </a:p>
          <a:p>
            <a:pPr lvl="1"/>
            <a:r>
              <a:rPr lang="en-US" dirty="0"/>
              <a:t>Aimed to minimize the number of splitting planes and number of features used (for simplicity and to improve generalization)</a:t>
            </a:r>
          </a:p>
          <a:p>
            <a:pPr lvl="1"/>
            <a:r>
              <a:rPr lang="en-US" dirty="0"/>
              <a:t>Final approach was splitting plane based on mean texture, worst area, and worst smoothness</a:t>
            </a:r>
          </a:p>
          <a:p>
            <a:endParaRPr lang="en-US" dirty="0"/>
          </a:p>
          <a:p>
            <a:r>
              <a:rPr lang="en-US" dirty="0"/>
              <a:t>10-fold cross validation</a:t>
            </a:r>
          </a:p>
          <a:p>
            <a:pPr lvl="1"/>
            <a:r>
              <a:rPr lang="en-US" dirty="0"/>
              <a:t>Achieved 3% error (+- 1.5% for 95% confidence interval)</a:t>
            </a:r>
          </a:p>
          <a:p>
            <a:r>
              <a:rPr lang="en-US" dirty="0"/>
              <a:t>Perfect accuracy in held out test set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8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3F6BE-782F-1538-82E5-0665C7AB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E8EEF-93B4-54F8-22C7-3B448A2CD7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Q: Why is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nary>
                  </m:oMath>
                </a14:m>
                <a:r>
                  <a:rPr lang="en-US" dirty="0"/>
                  <a:t>?</a:t>
                </a:r>
              </a:p>
              <a:p>
                <a:pPr marL="0" indent="0">
                  <a:buNone/>
                </a:pPr>
                <a:r>
                  <a:rPr lang="en-US" dirty="0"/>
                  <a:t>A: Entropy = average number of bits </a:t>
                </a:r>
                <a:r>
                  <a:rPr lang="en-US" sz="2800" dirty="0"/>
                  <a:t>needed</a:t>
                </a:r>
                <a:r>
                  <a:rPr lang="en-US" dirty="0"/>
                  <a:t> to encode X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E.g.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Expected bits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0.5∗1+0.25∗2+0∗0+0.25∗2=1.5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Entropy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−0.5∗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func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−0.25∗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−0−0.25∗</m:t>
                    </m:r>
                    <m:func>
                      <m:func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</m:func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DE8EEF-93B4-54F8-22C7-3B448A2CD7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89" t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C7CF83-3C43-4192-3A4A-013FD06C69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74958"/>
              </p:ext>
            </p:extLst>
          </p:nvPr>
        </p:nvGraphicFramePr>
        <p:xfrm>
          <a:off x="2286000" y="2816701"/>
          <a:ext cx="65024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0480">
                  <a:extLst>
                    <a:ext uri="{9D8B030D-6E8A-4147-A177-3AD203B41FA5}">
                      <a16:colId xmlns:a16="http://schemas.microsoft.com/office/drawing/2014/main" val="318353196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557442894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2423439448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1050970439"/>
                    </a:ext>
                  </a:extLst>
                </a:gridCol>
                <a:gridCol w="1300480">
                  <a:extLst>
                    <a:ext uri="{9D8B030D-6E8A-4147-A177-3AD203B41FA5}">
                      <a16:colId xmlns:a16="http://schemas.microsoft.com/office/drawing/2014/main" val="4788453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X=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641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P(X)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6637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Encoding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1-1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335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Bits Used</a:t>
                      </a:r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47843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3342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B44CF-FFEF-BE02-9CE6-4013DA22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Ensemble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8680F-5654-17FE-40DA-F613545D4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90600"/>
            <a:ext cx="7620000" cy="5867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 </a:t>
            </a:r>
            <a:r>
              <a:rPr lang="en-US" b="1" dirty="0"/>
              <a:t>ensemble</a:t>
            </a:r>
            <a:r>
              <a:rPr lang="en-US" dirty="0"/>
              <a:t> averages or sums predictions from multiple models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Remember “Who Wants to be a Millionaire”?</a:t>
            </a:r>
          </a:p>
          <a:p>
            <a:pPr lvl="1"/>
            <a:r>
              <a:rPr lang="en-US" dirty="0">
                <a:hlinkClick r:id="rId2"/>
              </a:rPr>
              <a:t>“Poll the audience” vs “Call a friend”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Averaging multiple “weak” predictions is often more accurate than any single predictor</a:t>
            </a:r>
          </a:p>
          <a:p>
            <a:pPr lvl="1"/>
            <a:r>
              <a:rPr lang="en-US" dirty="0"/>
              <a:t>e.g. audience success rate is 92% vs 66% for the friend</a:t>
            </a:r>
          </a:p>
          <a:p>
            <a:endParaRPr lang="en-US" dirty="0"/>
          </a:p>
          <a:p>
            <a:r>
              <a:rPr lang="en-US" dirty="0"/>
              <a:t>Models can be constructed independently by sampling, or by incrementally training model to fix previous model’s mistakes</a:t>
            </a:r>
          </a:p>
          <a:p>
            <a:pPr lvl="1"/>
            <a:r>
              <a:rPr lang="en-US" dirty="0"/>
              <a:t>Averaging independent predictions reduces variance</a:t>
            </a:r>
          </a:p>
          <a:p>
            <a:pPr lvl="1"/>
            <a:r>
              <a:rPr lang="en-US" dirty="0"/>
              <a:t>Incrementally fixing mistakes reduces bias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2367627-C4E8-E57B-AFE0-28C49CEA0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839" y="990600"/>
            <a:ext cx="35566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51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91431</TotalTime>
  <Words>1911</Words>
  <Application>Microsoft Office PowerPoint</Application>
  <PresentationFormat>Widescreen</PresentationFormat>
  <Paragraphs>363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Wingdings</vt:lpstr>
      <vt:lpstr>Office Theme</vt:lpstr>
      <vt:lpstr>Ensembles and Forests</vt:lpstr>
      <vt:lpstr>Previously…</vt:lpstr>
      <vt:lpstr>Q1-Q4 (Classifier Review Questions)</vt:lpstr>
      <vt:lpstr>PowerPoint Presentation</vt:lpstr>
      <vt:lpstr>Example: Breast Cancer Classification</vt:lpstr>
      <vt:lpstr>Let’s explore in Python</vt:lpstr>
      <vt:lpstr>Method/Results from Breast Cancer Analysis Paper</vt:lpstr>
      <vt:lpstr>Entropy Explanation</vt:lpstr>
      <vt:lpstr>Ensemble Models</vt:lpstr>
      <vt:lpstr>Bias-Variance Trade-off</vt:lpstr>
      <vt:lpstr>Bias-Variance Trade-off</vt:lpstr>
      <vt:lpstr>Let’s see how ensembles battle bias and variance</vt:lpstr>
      <vt:lpstr>Bootstrap Estimation</vt:lpstr>
      <vt:lpstr>Bagging - Aggregate Bootstrapping </vt:lpstr>
      <vt:lpstr>Random Forests</vt:lpstr>
      <vt:lpstr>Random forest: intuition</vt:lpstr>
      <vt:lpstr>Adaboost Terms</vt:lpstr>
      <vt:lpstr>Boosting (Schapire 1989)</vt:lpstr>
      <vt:lpstr>Adaboost - Adaptive Boosting</vt:lpstr>
      <vt:lpstr>What does it mean to “weight” your training samples?</vt:lpstr>
      <vt:lpstr>Q5-6</vt:lpstr>
      <vt:lpstr>What does it mean to “weight” your training samples?</vt:lpstr>
      <vt:lpstr>Adaboost with Confidence Weighted Predictions (RealAB)</vt:lpstr>
      <vt:lpstr>Boosted decision trees</vt:lpstr>
      <vt:lpstr>ML Method Comparison by Caruana (2006)</vt:lpstr>
      <vt:lpstr>Caruana et al. 2008: comparison on high dimensional data</vt:lpstr>
      <vt:lpstr>Boosted Trees and Random Forests work for different reasons</vt:lpstr>
      <vt:lpstr>Other ensembles</vt:lpstr>
      <vt:lpstr>Q7-9</vt:lpstr>
      <vt:lpstr>Example in detail: Depth from Kinect with RFs</vt:lpstr>
      <vt:lpstr>Goal: estimate pose from depth image</vt:lpstr>
      <vt:lpstr>Goal: estimate pose from depth image</vt:lpstr>
      <vt:lpstr>Challenges</vt:lpstr>
      <vt:lpstr>Extract body pixels by thresholding depth</vt:lpstr>
      <vt:lpstr>Basic learning approach</vt:lpstr>
      <vt:lpstr>Features</vt:lpstr>
      <vt:lpstr>Get lots of training data</vt:lpstr>
      <vt:lpstr>Body models</vt:lpstr>
      <vt:lpstr>Part prediction with random forests</vt:lpstr>
      <vt:lpstr>Joint estimation</vt:lpstr>
      <vt:lpstr>Results</vt:lpstr>
      <vt:lpstr>More results</vt:lpstr>
      <vt:lpstr>Accuracy vs. Number of Training Examples</vt:lpstr>
      <vt:lpstr>Things to Remember</vt:lpstr>
      <vt:lpstr>Next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Hoiem, Derek W</cp:lastModifiedBy>
  <cp:revision>237</cp:revision>
  <cp:lastPrinted>2023-01-18T22:14:20Z</cp:lastPrinted>
  <dcterms:created xsi:type="dcterms:W3CDTF">2009-12-16T02:55:56Z</dcterms:created>
  <dcterms:modified xsi:type="dcterms:W3CDTF">2024-10-09T20:56:01Z</dcterms:modified>
</cp:coreProperties>
</file>