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1013" r:id="rId3"/>
    <p:sldId id="1015" r:id="rId4"/>
    <p:sldId id="997" r:id="rId5"/>
    <p:sldId id="1000" r:id="rId6"/>
    <p:sldId id="998" r:id="rId7"/>
    <p:sldId id="437" r:id="rId8"/>
    <p:sldId id="1003" r:id="rId9"/>
    <p:sldId id="1004" r:id="rId10"/>
    <p:sldId id="1005" r:id="rId11"/>
    <p:sldId id="1006" r:id="rId12"/>
    <p:sldId id="1009" r:id="rId13"/>
    <p:sldId id="281" r:id="rId14"/>
    <p:sldId id="297" r:id="rId15"/>
    <p:sldId id="282" r:id="rId16"/>
    <p:sldId id="1007" r:id="rId17"/>
    <p:sldId id="1016" r:id="rId18"/>
    <p:sldId id="1008" r:id="rId19"/>
    <p:sldId id="1017" r:id="rId20"/>
    <p:sldId id="1012" r:id="rId21"/>
    <p:sldId id="1010" r:id="rId22"/>
    <p:sldId id="1011" r:id="rId23"/>
    <p:sldId id="1001" r:id="rId24"/>
    <p:sldId id="1014" r:id="rId25"/>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4FFDA"/>
    <a:srgbClr val="57B8A1"/>
    <a:srgbClr val="B9E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ECEB35-5645-4117-AA29-D394238DE232}" v="17" dt="2024-09-25T20:15:32.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8" autoAdjust="0"/>
    <p:restoredTop sz="88601" autoAdjust="0"/>
  </p:normalViewPr>
  <p:slideViewPr>
    <p:cSldViewPr>
      <p:cViewPr varScale="1">
        <p:scale>
          <a:sx n="52" d="100"/>
          <a:sy n="52" d="100"/>
        </p:scale>
        <p:origin x="1038" y="48"/>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iem, Derek W" userId="08a2a5d7-ecbe-4300-b3e9-ea7b21108f06" providerId="ADAL" clId="{8AECEB35-5645-4117-AA29-D394238DE232}"/>
    <pc:docChg chg="undo custSel addSld delSld modSld">
      <pc:chgData name="Hoiem, Derek W" userId="08a2a5d7-ecbe-4300-b3e9-ea7b21108f06" providerId="ADAL" clId="{8AECEB35-5645-4117-AA29-D394238DE232}" dt="2024-09-25T20:16:12.285" v="493" actId="57"/>
      <pc:docMkLst>
        <pc:docMk/>
      </pc:docMkLst>
      <pc:sldChg chg="modSp add mod">
        <pc:chgData name="Hoiem, Derek W" userId="08a2a5d7-ecbe-4300-b3e9-ea7b21108f06" providerId="ADAL" clId="{8AECEB35-5645-4117-AA29-D394238DE232}" dt="2024-09-25T20:04:33.864" v="429" actId="1076"/>
        <pc:sldMkLst>
          <pc:docMk/>
          <pc:sldMk cId="386801205" sldId="437"/>
        </pc:sldMkLst>
        <pc:spChg chg="mod">
          <ac:chgData name="Hoiem, Derek W" userId="08a2a5d7-ecbe-4300-b3e9-ea7b21108f06" providerId="ADAL" clId="{8AECEB35-5645-4117-AA29-D394238DE232}" dt="2024-09-25T20:04:29.089" v="427" actId="1076"/>
          <ac:spMkLst>
            <pc:docMk/>
            <pc:sldMk cId="386801205" sldId="437"/>
            <ac:spMk id="3" creationId="{4FDBA219-FCC8-2471-C361-7575389C0BEE}"/>
          </ac:spMkLst>
        </pc:spChg>
        <pc:picChg chg="mod ord">
          <ac:chgData name="Hoiem, Derek W" userId="08a2a5d7-ecbe-4300-b3e9-ea7b21108f06" providerId="ADAL" clId="{8AECEB35-5645-4117-AA29-D394238DE232}" dt="2024-09-25T20:04:33.864" v="429" actId="1076"/>
          <ac:picMkLst>
            <pc:docMk/>
            <pc:sldMk cId="386801205" sldId="437"/>
            <ac:picMk id="5" creationId="{9EA5390B-D8AF-67A7-66B3-7227F7DEBDDB}"/>
          </ac:picMkLst>
        </pc:picChg>
      </pc:sldChg>
      <pc:sldChg chg="modSp mod">
        <pc:chgData name="Hoiem, Derek W" userId="08a2a5d7-ecbe-4300-b3e9-ea7b21108f06" providerId="ADAL" clId="{8AECEB35-5645-4117-AA29-D394238DE232}" dt="2024-09-25T19:54:30.799" v="134" actId="20577"/>
        <pc:sldMkLst>
          <pc:docMk/>
          <pc:sldMk cId="1664027338" sldId="1007"/>
        </pc:sldMkLst>
        <pc:spChg chg="mod">
          <ac:chgData name="Hoiem, Derek W" userId="08a2a5d7-ecbe-4300-b3e9-ea7b21108f06" providerId="ADAL" clId="{8AECEB35-5645-4117-AA29-D394238DE232}" dt="2024-09-25T19:54:30.799" v="134" actId="20577"/>
          <ac:spMkLst>
            <pc:docMk/>
            <pc:sldMk cId="1664027338" sldId="1007"/>
            <ac:spMk id="2" creationId="{7A95A6F4-253A-8467-C4CE-53E11E6583B2}"/>
          </ac:spMkLst>
        </pc:spChg>
      </pc:sldChg>
      <pc:sldChg chg="addSp delSp modSp mod">
        <pc:chgData name="Hoiem, Derek W" userId="08a2a5d7-ecbe-4300-b3e9-ea7b21108f06" providerId="ADAL" clId="{8AECEB35-5645-4117-AA29-D394238DE232}" dt="2024-09-25T20:16:12.285" v="493" actId="57"/>
        <pc:sldMkLst>
          <pc:docMk/>
          <pc:sldMk cId="2523110250" sldId="1010"/>
        </pc:sldMkLst>
        <pc:spChg chg="mod">
          <ac:chgData name="Hoiem, Derek W" userId="08a2a5d7-ecbe-4300-b3e9-ea7b21108f06" providerId="ADAL" clId="{8AECEB35-5645-4117-AA29-D394238DE232}" dt="2024-09-25T20:16:12.285" v="493" actId="57"/>
          <ac:spMkLst>
            <pc:docMk/>
            <pc:sldMk cId="2523110250" sldId="1010"/>
            <ac:spMk id="3" creationId="{6EDC745F-848E-2A90-FC31-D9DFB012455F}"/>
          </ac:spMkLst>
        </pc:spChg>
        <pc:spChg chg="add mod">
          <ac:chgData name="Hoiem, Derek W" userId="08a2a5d7-ecbe-4300-b3e9-ea7b21108f06" providerId="ADAL" clId="{8AECEB35-5645-4117-AA29-D394238DE232}" dt="2024-09-25T20:14:30.628" v="453"/>
          <ac:spMkLst>
            <pc:docMk/>
            <pc:sldMk cId="2523110250" sldId="1010"/>
            <ac:spMk id="4" creationId="{A0B91E3C-432E-C0DE-A9FA-4410C4D5AFB1}"/>
          </ac:spMkLst>
        </pc:spChg>
        <pc:spChg chg="mod">
          <ac:chgData name="Hoiem, Derek W" userId="08a2a5d7-ecbe-4300-b3e9-ea7b21108f06" providerId="ADAL" clId="{8AECEB35-5645-4117-AA29-D394238DE232}" dt="2024-09-25T20:16:07.756" v="491" actId="1037"/>
          <ac:spMkLst>
            <pc:docMk/>
            <pc:sldMk cId="2523110250" sldId="1010"/>
            <ac:spMk id="5" creationId="{70225703-D7FD-7359-2A6E-B356A6B52BDD}"/>
          </ac:spMkLst>
        </pc:spChg>
        <pc:spChg chg="del">
          <ac:chgData name="Hoiem, Derek W" userId="08a2a5d7-ecbe-4300-b3e9-ea7b21108f06" providerId="ADAL" clId="{8AECEB35-5645-4117-AA29-D394238DE232}" dt="2024-09-25T19:48:36.394" v="0" actId="478"/>
          <ac:spMkLst>
            <pc:docMk/>
            <pc:sldMk cId="2523110250" sldId="1010"/>
            <ac:spMk id="7" creationId="{7D2ED570-59A0-0B03-469A-8F5A063B79F9}"/>
          </ac:spMkLst>
        </pc:spChg>
        <pc:spChg chg="mod">
          <ac:chgData name="Hoiem, Derek W" userId="08a2a5d7-ecbe-4300-b3e9-ea7b21108f06" providerId="ADAL" clId="{8AECEB35-5645-4117-AA29-D394238DE232}" dt="2024-09-25T20:15:47.372" v="484" actId="1076"/>
          <ac:spMkLst>
            <pc:docMk/>
            <pc:sldMk cId="2523110250" sldId="1010"/>
            <ac:spMk id="8" creationId="{3718606D-82EB-FD59-A322-5B0D3D72E501}"/>
          </ac:spMkLst>
        </pc:spChg>
        <pc:spChg chg="add mod">
          <ac:chgData name="Hoiem, Derek W" userId="08a2a5d7-ecbe-4300-b3e9-ea7b21108f06" providerId="ADAL" clId="{8AECEB35-5645-4117-AA29-D394238DE232}" dt="2024-09-25T20:15:51.169" v="485" actId="1076"/>
          <ac:spMkLst>
            <pc:docMk/>
            <pc:sldMk cId="2523110250" sldId="1010"/>
            <ac:spMk id="10" creationId="{0471200A-03E5-AE71-0C02-CABEE4F7D29D}"/>
          </ac:spMkLst>
        </pc:spChg>
        <pc:picChg chg="add mod">
          <ac:chgData name="Hoiem, Derek W" userId="08a2a5d7-ecbe-4300-b3e9-ea7b21108f06" providerId="ADAL" clId="{8AECEB35-5645-4117-AA29-D394238DE232}" dt="2024-09-25T20:14:30.628" v="453"/>
          <ac:picMkLst>
            <pc:docMk/>
            <pc:sldMk cId="2523110250" sldId="1010"/>
            <ac:picMk id="9" creationId="{67640B05-9D73-FACA-EFDF-46D8382FF7A3}"/>
          </ac:picMkLst>
        </pc:picChg>
        <pc:picChg chg="add mod">
          <ac:chgData name="Hoiem, Derek W" userId="08a2a5d7-ecbe-4300-b3e9-ea7b21108f06" providerId="ADAL" clId="{8AECEB35-5645-4117-AA29-D394238DE232}" dt="2024-09-25T20:15:39.515" v="483" actId="1076"/>
          <ac:picMkLst>
            <pc:docMk/>
            <pc:sldMk cId="2523110250" sldId="1010"/>
            <ac:picMk id="11" creationId="{B050F938-6D3B-AD0F-31F2-4DCACCE481CD}"/>
          </ac:picMkLst>
        </pc:picChg>
      </pc:sldChg>
      <pc:sldChg chg="modSp mod">
        <pc:chgData name="Hoiem, Derek W" userId="08a2a5d7-ecbe-4300-b3e9-ea7b21108f06" providerId="ADAL" clId="{8AECEB35-5645-4117-AA29-D394238DE232}" dt="2024-09-25T19:49:42.360" v="122" actId="20577"/>
        <pc:sldMkLst>
          <pc:docMk/>
          <pc:sldMk cId="2653499646" sldId="1014"/>
        </pc:sldMkLst>
        <pc:spChg chg="mod">
          <ac:chgData name="Hoiem, Derek W" userId="08a2a5d7-ecbe-4300-b3e9-ea7b21108f06" providerId="ADAL" clId="{8AECEB35-5645-4117-AA29-D394238DE232}" dt="2024-09-25T19:49:17.723" v="26" actId="20577"/>
          <ac:spMkLst>
            <pc:docMk/>
            <pc:sldMk cId="2653499646" sldId="1014"/>
            <ac:spMk id="2" creationId="{88484CDE-67C1-7CE4-D70A-915F06A6F46D}"/>
          </ac:spMkLst>
        </pc:spChg>
        <pc:spChg chg="mod">
          <ac:chgData name="Hoiem, Derek W" userId="08a2a5d7-ecbe-4300-b3e9-ea7b21108f06" providerId="ADAL" clId="{8AECEB35-5645-4117-AA29-D394238DE232}" dt="2024-09-25T19:49:42.360" v="122" actId="20577"/>
          <ac:spMkLst>
            <pc:docMk/>
            <pc:sldMk cId="2653499646" sldId="1014"/>
            <ac:spMk id="3" creationId="{6E0A7047-2CA8-0B6C-D535-8E86CE586E3A}"/>
          </ac:spMkLst>
        </pc:spChg>
      </pc:sldChg>
      <pc:sldChg chg="del">
        <pc:chgData name="Hoiem, Derek W" userId="08a2a5d7-ecbe-4300-b3e9-ea7b21108f06" providerId="ADAL" clId="{8AECEB35-5645-4117-AA29-D394238DE232}" dt="2024-09-25T19:50:27.069" v="123" actId="47"/>
        <pc:sldMkLst>
          <pc:docMk/>
          <pc:sldMk cId="890868606" sldId="1016"/>
        </pc:sldMkLst>
      </pc:sldChg>
      <pc:sldChg chg="addSp modSp new mod">
        <pc:chgData name="Hoiem, Derek W" userId="08a2a5d7-ecbe-4300-b3e9-ea7b21108f06" providerId="ADAL" clId="{8AECEB35-5645-4117-AA29-D394238DE232}" dt="2024-09-25T20:01:53.070" v="391" actId="20577"/>
        <pc:sldMkLst>
          <pc:docMk/>
          <pc:sldMk cId="1795895233" sldId="1016"/>
        </pc:sldMkLst>
        <pc:spChg chg="mod">
          <ac:chgData name="Hoiem, Derek W" userId="08a2a5d7-ecbe-4300-b3e9-ea7b21108f06" providerId="ADAL" clId="{8AECEB35-5645-4117-AA29-D394238DE232}" dt="2024-09-25T20:01:53.070" v="391" actId="20577"/>
          <ac:spMkLst>
            <pc:docMk/>
            <pc:sldMk cId="1795895233" sldId="1016"/>
            <ac:spMk id="2" creationId="{40DC62EC-609C-33E1-D7EE-48F32D15090B}"/>
          </ac:spMkLst>
        </pc:spChg>
        <pc:spChg chg="mod">
          <ac:chgData name="Hoiem, Derek W" userId="08a2a5d7-ecbe-4300-b3e9-ea7b21108f06" providerId="ADAL" clId="{8AECEB35-5645-4117-AA29-D394238DE232}" dt="2024-09-25T20:00:52.962" v="301" actId="20577"/>
          <ac:spMkLst>
            <pc:docMk/>
            <pc:sldMk cId="1795895233" sldId="1016"/>
            <ac:spMk id="3" creationId="{4BA46216-B8EB-CF1F-13E5-29C999341BEE}"/>
          </ac:spMkLst>
        </pc:spChg>
        <pc:spChg chg="add mod">
          <ac:chgData name="Hoiem, Derek W" userId="08a2a5d7-ecbe-4300-b3e9-ea7b21108f06" providerId="ADAL" clId="{8AECEB35-5645-4117-AA29-D394238DE232}" dt="2024-09-25T19:59:50.321" v="234" actId="20577"/>
          <ac:spMkLst>
            <pc:docMk/>
            <pc:sldMk cId="1795895233" sldId="1016"/>
            <ac:spMk id="5" creationId="{E3E332AE-7375-C0B0-9E78-662C1D663B8A}"/>
          </ac:spMkLst>
        </pc:spChg>
      </pc:sldChg>
      <pc:sldChg chg="addSp delSp modSp new mod">
        <pc:chgData name="Hoiem, Derek W" userId="08a2a5d7-ecbe-4300-b3e9-ea7b21108f06" providerId="ADAL" clId="{8AECEB35-5645-4117-AA29-D394238DE232}" dt="2024-09-25T20:15:05.141" v="474"/>
        <pc:sldMkLst>
          <pc:docMk/>
          <pc:sldMk cId="2227291896" sldId="1017"/>
        </pc:sldMkLst>
        <pc:spChg chg="mod">
          <ac:chgData name="Hoiem, Derek W" userId="08a2a5d7-ecbe-4300-b3e9-ea7b21108f06" providerId="ADAL" clId="{8AECEB35-5645-4117-AA29-D394238DE232}" dt="2024-09-25T20:13:30.106" v="434" actId="20577"/>
          <ac:spMkLst>
            <pc:docMk/>
            <pc:sldMk cId="2227291896" sldId="1017"/>
            <ac:spMk id="2" creationId="{073FB587-AC52-71EF-2D82-17A44208D9B2}"/>
          </ac:spMkLst>
        </pc:spChg>
        <pc:spChg chg="del">
          <ac:chgData name="Hoiem, Derek W" userId="08a2a5d7-ecbe-4300-b3e9-ea7b21108f06" providerId="ADAL" clId="{8AECEB35-5645-4117-AA29-D394238DE232}" dt="2024-09-25T20:13:36.595" v="436" actId="478"/>
          <ac:spMkLst>
            <pc:docMk/>
            <pc:sldMk cId="2227291896" sldId="1017"/>
            <ac:spMk id="3" creationId="{6A1DE452-5625-7655-5D19-22FF23F6E7D0}"/>
          </ac:spMkLst>
        </pc:spChg>
        <pc:spChg chg="add mod">
          <ac:chgData name="Hoiem, Derek W" userId="08a2a5d7-ecbe-4300-b3e9-ea7b21108f06" providerId="ADAL" clId="{8AECEB35-5645-4117-AA29-D394238DE232}" dt="2024-09-25T20:13:51.076" v="446" actId="1076"/>
          <ac:spMkLst>
            <pc:docMk/>
            <pc:sldMk cId="2227291896" sldId="1017"/>
            <ac:spMk id="5" creationId="{DD5A85BB-7CAA-121B-063F-3B3A02EAEA04}"/>
          </ac:spMkLst>
        </pc:spChg>
        <pc:spChg chg="add del mod">
          <ac:chgData name="Hoiem, Derek W" userId="08a2a5d7-ecbe-4300-b3e9-ea7b21108f06" providerId="ADAL" clId="{8AECEB35-5645-4117-AA29-D394238DE232}" dt="2024-09-25T20:15:05.141" v="474"/>
          <ac:spMkLst>
            <pc:docMk/>
            <pc:sldMk cId="2227291896" sldId="1017"/>
            <ac:spMk id="8" creationId="{3F2F5C18-4294-AA9E-6209-F811A511E082}"/>
          </ac:spMkLst>
        </pc:spChg>
        <pc:picChg chg="add mod">
          <ac:chgData name="Hoiem, Derek W" userId="08a2a5d7-ecbe-4300-b3e9-ea7b21108f06" providerId="ADAL" clId="{8AECEB35-5645-4117-AA29-D394238DE232}" dt="2024-09-25T20:14:10.568" v="452" actId="1076"/>
          <ac:picMkLst>
            <pc:docMk/>
            <pc:sldMk cId="2227291896" sldId="1017"/>
            <ac:picMk id="7" creationId="{4F6BEF3C-914C-74FA-4639-4C91B841DBB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9/24/2024</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tinyurl.com/cs441em  (skip)</a:t>
            </a:r>
          </a:p>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2</a:t>
            </a:fld>
            <a:endParaRPr lang="en-US"/>
          </a:p>
        </p:txBody>
      </p:sp>
    </p:spTree>
    <p:extLst>
      <p:ext uri="{BB962C8B-B14F-4D97-AF65-F5344CB8AC3E}">
        <p14:creationId xmlns:p14="http://schemas.microsoft.com/office/powerpoint/2010/main" val="126629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tinyurl.com/cs441em </a:t>
            </a:r>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3</a:t>
            </a:fld>
            <a:endParaRPr lang="en-US"/>
          </a:p>
        </p:txBody>
      </p:sp>
    </p:spTree>
    <p:extLst>
      <p:ext uri="{BB962C8B-B14F-4D97-AF65-F5344CB8AC3E}">
        <p14:creationId xmlns:p14="http://schemas.microsoft.com/office/powerpoint/2010/main" val="426346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9/24/2024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9/24/2024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9/24/2024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9/24/2024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9/24/2024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9/24/2024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9/24/2024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9/24/2024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9/24/2024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9/24/2024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9/24/2024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9/24/2024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3.wmf"/><Relationship Id="rId4" Type="http://schemas.openxmlformats.org/officeDocument/2006/relationships/oleObject" Target="../embeddings/oleObject2.bin"/><Relationship Id="rId9" Type="http://schemas.openxmlformats.org/officeDocument/2006/relationships/image" Target="../media/image1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6.wmf"/><Relationship Id="rId7" Type="http://schemas.openxmlformats.org/officeDocument/2006/relationships/image" Target="../media/image18.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17.wmf"/><Relationship Id="rId4" Type="http://schemas.openxmlformats.org/officeDocument/2006/relationships/oleObject" Target="../embeddings/oleObject6.bin"/><Relationship Id="rId9"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2" Type="http://schemas.openxmlformats.org/officeDocument/2006/relationships/hyperlink" Target="https://www.ncbi.nlm.nih.gov/pmc/articles/PMC904161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tinyurl.com/cs441-fa24-L1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lab.research.google.com/drive/1H4_jS1oxiOxZkfvh5w5KEWF2zFs4axty?usp=sharing" TargetMode="External"/><Relationship Id="rId2" Type="http://schemas.openxmlformats.org/officeDocument/2006/relationships/hyperlink" Target="https://data.ct.gov/Government/State-Employee-Payroll-Data-Calendar-Year-2015-thr/virr-yb6n/data"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tinyurl.com/cs441-fa24-L10"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colab.research.google.com/drive/1H4_jS1oxiOxZkfvh5w5KEWF2zFs4axty?usp=sharin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0.png"/><Relationship Id="rId1" Type="http://schemas.openxmlformats.org/officeDocument/2006/relationships/slideLayout" Target="../slideLayouts/slideLayout2.xml"/><Relationship Id="rId6" Type="http://schemas.openxmlformats.org/officeDocument/2006/relationships/hyperlink" Target="https://deepai.org/machine-learning-glossary-and-terms/gaussian-mixture-model"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esearchgate.net/figure/1D-posterior-PDFs-for-some-model-parameters-from-left-to-right-M-1-m-H-top_fig11_343459282"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7010400" y="533400"/>
            <a:ext cx="4806184" cy="3637373"/>
          </a:xfrm>
          <a:noFill/>
        </p:spPr>
        <p:txBody>
          <a:bodyPr vert="horz" lIns="91440" tIns="45720" rIns="91440" bIns="45720" rtlCol="0" anchor="b">
            <a:normAutofit/>
          </a:bodyPr>
          <a:lstStyle/>
          <a:p>
            <a:pPr algn="l" eaLnBrk="1" hangingPunct="1">
              <a:lnSpc>
                <a:spcPct val="90000"/>
              </a:lnSpc>
            </a:pPr>
            <a:r>
              <a:rPr lang="en-US" sz="6000" dirty="0">
                <a:solidFill>
                  <a:schemeClr val="bg1"/>
                </a:solidFill>
              </a:rPr>
              <a:t>PDF Estimation</a:t>
            </a:r>
            <a:br>
              <a:rPr lang="en-US" sz="6000" dirty="0">
                <a:solidFill>
                  <a:schemeClr val="bg1"/>
                </a:solidFill>
              </a:rPr>
            </a:br>
            <a:endParaRPr lang="en-US" sz="6000" dirty="0">
              <a:solidFill>
                <a:schemeClr val="bg1"/>
              </a:solidFill>
            </a:endParaRP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7010400" y="4309202"/>
            <a:ext cx="4806184" cy="1802038"/>
          </a:xfrm>
          <a:noFill/>
        </p:spPr>
        <p:txBody>
          <a:bodyPr vert="horz" lIns="91440" tIns="45720" rIns="91440" bIns="45720" rtlCol="0">
            <a:normAutofit/>
          </a:bodyPr>
          <a:lstStyle/>
          <a:p>
            <a:pPr algn="l" eaLnBrk="1" hangingPunct="1">
              <a:lnSpc>
                <a:spcPct val="90000"/>
              </a:lnSpc>
              <a:spcBef>
                <a:spcPts val="1000"/>
              </a:spcBef>
            </a:pPr>
            <a:r>
              <a:rPr lang="en-US" sz="2400">
                <a:solidFill>
                  <a:schemeClr val="bg1"/>
                </a:solidFill>
              </a:rPr>
              <a:t>Applied Machine Learning</a:t>
            </a:r>
            <a:br>
              <a:rPr lang="en-US" sz="2400">
                <a:solidFill>
                  <a:schemeClr val="bg1"/>
                </a:solidFill>
              </a:rPr>
            </a:br>
            <a:r>
              <a:rPr lang="en-US" sz="2400">
                <a:solidFill>
                  <a:schemeClr val="bg1"/>
                </a:solidFill>
              </a:rPr>
              <a:t>Derek Hoiem</a:t>
            </a:r>
          </a:p>
        </p:txBody>
      </p:sp>
      <p:sp>
        <p:nvSpPr>
          <p:cNvPr id="10" name="TextBox 9">
            <a:extLst>
              <a:ext uri="{FF2B5EF4-FFF2-40B4-BE49-F238E27FC236}">
                <a16:creationId xmlns:a16="http://schemas.microsoft.com/office/drawing/2014/main" id="{7505388E-9844-B90B-A930-CB2EA1FE2DD7}"/>
              </a:ext>
            </a:extLst>
          </p:cNvPr>
          <p:cNvSpPr txBox="1"/>
          <p:nvPr/>
        </p:nvSpPr>
        <p:spPr>
          <a:xfrm>
            <a:off x="7010400" y="6550223"/>
            <a:ext cx="673582" cy="307777"/>
          </a:xfrm>
          <a:prstGeom prst="rect">
            <a:avLst/>
          </a:prstGeom>
          <a:noFill/>
        </p:spPr>
        <p:txBody>
          <a:bodyPr wrap="none" rtlCol="0">
            <a:spAutoFit/>
          </a:bodyPr>
          <a:lstStyle/>
          <a:p>
            <a:pPr>
              <a:spcAft>
                <a:spcPts val="600"/>
              </a:spcAft>
            </a:pPr>
            <a:r>
              <a:rPr lang="en-US" sz="1400" dirty="0">
                <a:solidFill>
                  <a:schemeClr val="bg1">
                    <a:lumMod val="50000"/>
                  </a:schemeClr>
                </a:solidFill>
              </a:rPr>
              <a:t>Dall-E</a:t>
            </a:r>
          </a:p>
        </p:txBody>
      </p:sp>
      <p:pic>
        <p:nvPicPr>
          <p:cNvPr id="8" name="Picture 7" descr="A picture containing web&#10;&#10;Description automatically generated">
            <a:extLst>
              <a:ext uri="{FF2B5EF4-FFF2-40B4-BE49-F238E27FC236}">
                <a16:creationId xmlns:a16="http://schemas.microsoft.com/office/drawing/2014/main" id="{58BB3F94-0701-0F08-3DCC-BC5427448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7990" cy="6857990"/>
          </a:xfrm>
          <a:prstGeom prst="rect">
            <a:avLst/>
          </a:prstGeom>
        </p:spPr>
      </p:pic>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3272E-31A9-9939-68FB-7DD169C22E55}"/>
              </a:ext>
            </a:extLst>
          </p:cNvPr>
          <p:cNvSpPr>
            <a:spLocks noGrp="1"/>
          </p:cNvSpPr>
          <p:nvPr>
            <p:ph type="title"/>
          </p:nvPr>
        </p:nvSpPr>
        <p:spPr/>
        <p:txBody>
          <a:bodyPr/>
          <a:lstStyle/>
          <a:p>
            <a:r>
              <a:rPr lang="en-US" dirty="0"/>
              <a:t>Exponential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E568D3-3248-030B-44EE-8E3C5F6AFA16}"/>
                  </a:ext>
                </a:extLst>
              </p:cNvPr>
              <p:cNvSpPr>
                <a:spLocks noGrp="1"/>
              </p:cNvSpPr>
              <p:nvPr>
                <p:ph idx="1"/>
              </p:nvPr>
            </p:nvSpPr>
            <p:spPr>
              <a:xfrm>
                <a:off x="609600" y="1295400"/>
                <a:ext cx="6191250" cy="5135563"/>
              </a:xfrm>
            </p:spPr>
            <p:txBody>
              <a:bodyPr>
                <a:normAutofit fontScale="85000" lnSpcReduction="20000"/>
              </a:bodyPr>
              <a:lstStyle/>
              <a:p>
                <a:r>
                  <a:rPr lang="en-US" dirty="0"/>
                  <a:t>Mean=std=</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𝜆</m:t>
                    </m:r>
                  </m:oMath>
                </a14:m>
                <a:endParaRPr lang="en-US" dirty="0"/>
              </a:p>
              <a:p>
                <a:r>
                  <a:rPr lang="en-US" dirty="0"/>
                  <a:t>Positive</a:t>
                </a:r>
              </a:p>
              <a:p>
                <a:r>
                  <a:rPr lang="en-US" dirty="0"/>
                  <a:t>Heavy-tailed (significantly non-zero values far from mean)</a:t>
                </a:r>
              </a:p>
              <a:p>
                <a:r>
                  <a:rPr lang="en-US" dirty="0"/>
                  <a:t>Examples of variables that have exponential distributions</a:t>
                </a:r>
              </a:p>
              <a:p>
                <a:pPr lvl="1"/>
                <a:r>
                  <a:rPr lang="en-US" dirty="0"/>
                  <a:t>When events occur with uniform likelihood, the time to next event, e.g. to emit radioactive particles, when customer next enters a shop</a:t>
                </a:r>
              </a:p>
              <a:p>
                <a:pPr lvl="1"/>
                <a:r>
                  <a:rPr lang="en-US" dirty="0"/>
                  <a:t>Frequency of words in a collection of documents</a:t>
                </a:r>
              </a:p>
              <a:p>
                <a:pPr lvl="1"/>
                <a:r>
                  <a:rPr lang="en-US" dirty="0"/>
                  <a:t>Amount of money spent per customer at supermarket</a:t>
                </a:r>
              </a:p>
              <a:p>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E0E568D3-3248-030B-44EE-8E3C5F6AFA16}"/>
                  </a:ext>
                </a:extLst>
              </p:cNvPr>
              <p:cNvSpPr>
                <a:spLocks noGrp="1" noRot="1" noChangeAspect="1" noMove="1" noResize="1" noEditPoints="1" noAdjustHandles="1" noChangeArrowheads="1" noChangeShapeType="1" noTextEdit="1"/>
              </p:cNvSpPr>
              <p:nvPr>
                <p:ph idx="1"/>
              </p:nvPr>
            </p:nvSpPr>
            <p:spPr>
              <a:xfrm>
                <a:off x="609600" y="1295400"/>
                <a:ext cx="6191250" cy="5135563"/>
              </a:xfrm>
              <a:blipFill>
                <a:blip r:embed="rId2"/>
                <a:stretch>
                  <a:fillRect l="-1673" t="-2494" r="-1476"/>
                </a:stretch>
              </a:blipFill>
            </p:spPr>
            <p:txBody>
              <a:bodyPr/>
              <a:lstStyle/>
              <a:p>
                <a:r>
                  <a:rPr lang="en-US">
                    <a:noFill/>
                  </a:rPr>
                  <a:t> </a:t>
                </a:r>
              </a:p>
            </p:txBody>
          </p:sp>
        </mc:Fallback>
      </mc:AlternateContent>
      <p:pic>
        <p:nvPicPr>
          <p:cNvPr id="10242" name="Picture 2" descr="plot of the probability density function of the exponential distribution">
            <a:extLst>
              <a:ext uri="{FF2B5EF4-FFF2-40B4-BE49-F238E27FC236}">
                <a16:creationId xmlns:a16="http://schemas.microsoft.com/office/drawing/2014/main" id="{F60879DE-1B23-B30C-DC02-D8FDECA30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850" y="2209800"/>
            <a:ext cx="581025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B131E4B-DEBF-3D9C-1D17-D8C9873AA283}"/>
              </a:ext>
            </a:extLst>
          </p:cNvPr>
          <p:cNvPicPr>
            <a:picLocks noChangeAspect="1"/>
          </p:cNvPicPr>
          <p:nvPr/>
        </p:nvPicPr>
        <p:blipFill rotWithShape="1">
          <a:blip r:embed="rId4"/>
          <a:srcRect l="1" r="7843"/>
          <a:stretch/>
        </p:blipFill>
        <p:spPr>
          <a:xfrm>
            <a:off x="7480395" y="1295400"/>
            <a:ext cx="4102005" cy="1088968"/>
          </a:xfrm>
          <a:prstGeom prst="rect">
            <a:avLst/>
          </a:prstGeom>
        </p:spPr>
      </p:pic>
    </p:spTree>
    <p:extLst>
      <p:ext uri="{BB962C8B-B14F-4D97-AF65-F5344CB8AC3E}">
        <p14:creationId xmlns:p14="http://schemas.microsoft.com/office/powerpoint/2010/main" val="1733933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2E5DF-4DAA-ECC0-4483-40561B9EE350}"/>
              </a:ext>
            </a:extLst>
          </p:cNvPr>
          <p:cNvSpPr>
            <a:spLocks noGrp="1"/>
          </p:cNvSpPr>
          <p:nvPr>
            <p:ph type="title"/>
          </p:nvPr>
        </p:nvSpPr>
        <p:spPr/>
        <p:txBody>
          <a:bodyPr/>
          <a:lstStyle/>
          <a:p>
            <a:r>
              <a:rPr lang="en-US" dirty="0"/>
              <a:t>Beta distribution</a:t>
            </a:r>
          </a:p>
        </p:txBody>
      </p:sp>
      <p:sp>
        <p:nvSpPr>
          <p:cNvPr id="3" name="Content Placeholder 2">
            <a:extLst>
              <a:ext uri="{FF2B5EF4-FFF2-40B4-BE49-F238E27FC236}">
                <a16:creationId xmlns:a16="http://schemas.microsoft.com/office/drawing/2014/main" id="{AB133834-E891-BDDA-A306-2166BDC2BB09}"/>
              </a:ext>
            </a:extLst>
          </p:cNvPr>
          <p:cNvSpPr>
            <a:spLocks noGrp="1"/>
          </p:cNvSpPr>
          <p:nvPr>
            <p:ph idx="1"/>
          </p:nvPr>
        </p:nvSpPr>
        <p:spPr>
          <a:xfrm>
            <a:off x="609600" y="1230290"/>
            <a:ext cx="6781800" cy="5135563"/>
          </a:xfrm>
        </p:spPr>
        <p:txBody>
          <a:bodyPr/>
          <a:lstStyle/>
          <a:p>
            <a:r>
              <a:rPr lang="en-US" dirty="0"/>
              <a:t>Range is 0 to 1</a:t>
            </a:r>
          </a:p>
          <a:p>
            <a:r>
              <a:rPr lang="en-US" dirty="0"/>
              <a:t>Lots of different shapes, depending on parameters</a:t>
            </a:r>
          </a:p>
          <a:p>
            <a:r>
              <a:rPr lang="en-US" dirty="0"/>
              <a:t>Used when a variable has a finite range of possible values</a:t>
            </a:r>
          </a:p>
          <a:p>
            <a:endParaRPr lang="en-US" dirty="0"/>
          </a:p>
        </p:txBody>
      </p:sp>
      <p:pic>
        <p:nvPicPr>
          <p:cNvPr id="11266" name="Picture 2" descr="Probability density function for the Beta distribution">
            <a:extLst>
              <a:ext uri="{FF2B5EF4-FFF2-40B4-BE49-F238E27FC236}">
                <a16:creationId xmlns:a16="http://schemas.microsoft.com/office/drawing/2014/main" id="{73CF018C-3109-877C-555A-8BB0D44EB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5064" y="3347295"/>
            <a:ext cx="3767336" cy="30138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59C9EC3-FFCF-C625-C9D7-D380BE2667ED}"/>
              </a:ext>
            </a:extLst>
          </p:cNvPr>
          <p:cNvPicPr>
            <a:picLocks noChangeAspect="1"/>
          </p:cNvPicPr>
          <p:nvPr/>
        </p:nvPicPr>
        <p:blipFill>
          <a:blip r:embed="rId3"/>
          <a:stretch>
            <a:fillRect/>
          </a:stretch>
        </p:blipFill>
        <p:spPr>
          <a:xfrm>
            <a:off x="7848600" y="1872464"/>
            <a:ext cx="4163006" cy="514422"/>
          </a:xfrm>
          <a:prstGeom prst="rect">
            <a:avLst/>
          </a:prstGeom>
        </p:spPr>
      </p:pic>
    </p:spTree>
    <p:extLst>
      <p:ext uri="{BB962C8B-B14F-4D97-AF65-F5344CB8AC3E}">
        <p14:creationId xmlns:p14="http://schemas.microsoft.com/office/powerpoint/2010/main" val="2658505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137B-7B47-DE8F-68CB-5DA6AFD82239}"/>
              </a:ext>
            </a:extLst>
          </p:cNvPr>
          <p:cNvSpPr>
            <a:spLocks noGrp="1"/>
          </p:cNvSpPr>
          <p:nvPr>
            <p:ph type="title"/>
          </p:nvPr>
        </p:nvSpPr>
        <p:spPr/>
        <p:txBody>
          <a:bodyPr/>
          <a:lstStyle/>
          <a:p>
            <a:r>
              <a:rPr lang="en-US" dirty="0"/>
              <a:t>Estimating parameters of models</a:t>
            </a:r>
          </a:p>
        </p:txBody>
      </p:sp>
      <p:sp>
        <p:nvSpPr>
          <p:cNvPr id="3" name="Content Placeholder 2">
            <a:extLst>
              <a:ext uri="{FF2B5EF4-FFF2-40B4-BE49-F238E27FC236}">
                <a16:creationId xmlns:a16="http://schemas.microsoft.com/office/drawing/2014/main" id="{EA50BFE9-92D0-FBD4-6C4F-144CE9F39794}"/>
              </a:ext>
            </a:extLst>
          </p:cNvPr>
          <p:cNvSpPr>
            <a:spLocks noGrp="1"/>
          </p:cNvSpPr>
          <p:nvPr>
            <p:ph idx="1"/>
          </p:nvPr>
        </p:nvSpPr>
        <p:spPr/>
        <p:txBody>
          <a:bodyPr/>
          <a:lstStyle/>
          <a:p>
            <a:r>
              <a:rPr lang="en-US" dirty="0"/>
              <a:t>Usually computable in closed form</a:t>
            </a:r>
          </a:p>
          <a:p>
            <a:r>
              <a:rPr lang="en-US" dirty="0"/>
              <a:t>Easy to look up the MLE estimates (parameter values that maximize data likelihood)</a:t>
            </a:r>
          </a:p>
          <a:p>
            <a:endParaRPr lang="en-US" dirty="0"/>
          </a:p>
        </p:txBody>
      </p:sp>
    </p:spTree>
    <p:extLst>
      <p:ext uri="{BB962C8B-B14F-4D97-AF65-F5344CB8AC3E}">
        <p14:creationId xmlns:p14="http://schemas.microsoft.com/office/powerpoint/2010/main" val="3664001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Mixture of Gaussians</a:t>
            </a:r>
          </a:p>
        </p:txBody>
      </p:sp>
      <p:graphicFrame>
        <p:nvGraphicFramePr>
          <p:cNvPr id="335874" name="Object 2"/>
          <p:cNvGraphicFramePr>
            <a:graphicFrameLocks noChangeAspect="1"/>
          </p:cNvGraphicFramePr>
          <p:nvPr/>
        </p:nvGraphicFramePr>
        <p:xfrm>
          <a:off x="5486400" y="5295900"/>
          <a:ext cx="4635500" cy="1181100"/>
        </p:xfrm>
        <a:graphic>
          <a:graphicData uri="http://schemas.openxmlformats.org/presentationml/2006/ole">
            <mc:AlternateContent xmlns:mc="http://schemas.openxmlformats.org/markup-compatibility/2006">
              <mc:Choice xmlns:v="urn:schemas-microsoft-com:vml" Requires="v">
                <p:oleObj name="Equation" r:id="rId2" imgW="2095200" imgH="533160" progId="Equation.3">
                  <p:embed/>
                </p:oleObj>
              </mc:Choice>
              <mc:Fallback>
                <p:oleObj name="Equation" r:id="rId2" imgW="2095200" imgH="533160" progId="Equation.3">
                  <p:embed/>
                  <p:pic>
                    <p:nvPicPr>
                      <p:cNvPr id="33587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295900"/>
                        <a:ext cx="4635500"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5875" name="Object 3"/>
          <p:cNvGraphicFramePr>
            <a:graphicFrameLocks noChangeAspect="1"/>
          </p:cNvGraphicFramePr>
          <p:nvPr/>
        </p:nvGraphicFramePr>
        <p:xfrm>
          <a:off x="2514601" y="3886201"/>
          <a:ext cx="6799263" cy="561975"/>
        </p:xfrm>
        <a:graphic>
          <a:graphicData uri="http://schemas.openxmlformats.org/presentationml/2006/ole">
            <mc:AlternateContent xmlns:mc="http://schemas.openxmlformats.org/markup-compatibility/2006">
              <mc:Choice xmlns:v="urn:schemas-microsoft-com:vml" Requires="v">
                <p:oleObj name="Equation" r:id="rId4" imgW="3073320" imgH="253800" progId="Equation.3">
                  <p:embed/>
                </p:oleObj>
              </mc:Choice>
              <mc:Fallback>
                <p:oleObj name="Equation" r:id="rId4" imgW="3073320" imgH="253800" progId="Equation.3">
                  <p:embed/>
                  <p:pic>
                    <p:nvPicPr>
                      <p:cNvPr id="3358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1" y="3886201"/>
                        <a:ext cx="6799263"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5876" name="Object 4"/>
          <p:cNvGraphicFramePr>
            <a:graphicFrameLocks noChangeAspect="1"/>
          </p:cNvGraphicFramePr>
          <p:nvPr/>
        </p:nvGraphicFramePr>
        <p:xfrm>
          <a:off x="5480540" y="4648201"/>
          <a:ext cx="4241800" cy="561975"/>
        </p:xfrm>
        <a:graphic>
          <a:graphicData uri="http://schemas.openxmlformats.org/presentationml/2006/ole">
            <mc:AlternateContent xmlns:mc="http://schemas.openxmlformats.org/markup-compatibility/2006">
              <mc:Choice xmlns:v="urn:schemas-microsoft-com:vml" Requires="v">
                <p:oleObj name="Equation" r:id="rId6" imgW="1917360" imgH="253800" progId="Equation.3">
                  <p:embed/>
                </p:oleObj>
              </mc:Choice>
              <mc:Fallback>
                <p:oleObj name="Equation" r:id="rId6" imgW="1917360" imgH="253800" progId="Equation.3">
                  <p:embed/>
                  <p:pic>
                    <p:nvPicPr>
                      <p:cNvPr id="33587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0540" y="4648201"/>
                        <a:ext cx="4241800"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6858000" y="762000"/>
            <a:ext cx="2146742" cy="369332"/>
          </a:xfrm>
          <a:prstGeom prst="rect">
            <a:avLst/>
          </a:prstGeom>
          <a:noFill/>
        </p:spPr>
        <p:txBody>
          <a:bodyPr wrap="none" rtlCol="0">
            <a:spAutoFit/>
          </a:bodyPr>
          <a:lstStyle/>
          <a:p>
            <a:r>
              <a:rPr lang="en-US" dirty="0"/>
              <a:t>mixture component</a:t>
            </a:r>
          </a:p>
        </p:txBody>
      </p:sp>
      <p:cxnSp>
        <p:nvCxnSpPr>
          <p:cNvPr id="9" name="Straight Arrow Connector 8"/>
          <p:cNvCxnSpPr/>
          <p:nvPr/>
        </p:nvCxnSpPr>
        <p:spPr>
          <a:xfrm rot="5400000">
            <a:off x="6706394" y="1218406"/>
            <a:ext cx="685800" cy="5349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35877" name="Object 5"/>
          <p:cNvGraphicFramePr>
            <a:graphicFrameLocks noChangeAspect="1"/>
          </p:cNvGraphicFramePr>
          <p:nvPr/>
        </p:nvGraphicFramePr>
        <p:xfrm>
          <a:off x="2895601" y="1905000"/>
          <a:ext cx="6180137" cy="787400"/>
        </p:xfrm>
        <a:graphic>
          <a:graphicData uri="http://schemas.openxmlformats.org/presentationml/2006/ole">
            <mc:AlternateContent xmlns:mc="http://schemas.openxmlformats.org/markup-compatibility/2006">
              <mc:Choice xmlns:v="urn:schemas-microsoft-com:vml" Requires="v">
                <p:oleObj name="Equation" r:id="rId8" imgW="2793960" imgH="355320" progId="Equation.3">
                  <p:embed/>
                </p:oleObj>
              </mc:Choice>
              <mc:Fallback>
                <p:oleObj name="Equation" r:id="rId8" imgW="2793960" imgH="355320" progId="Equation.3">
                  <p:embed/>
                  <p:pic>
                    <p:nvPicPr>
                      <p:cNvPr id="33587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1" y="1905000"/>
                        <a:ext cx="6180137"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Straight Arrow Connector 11"/>
          <p:cNvCxnSpPr/>
          <p:nvPr/>
        </p:nvCxnSpPr>
        <p:spPr>
          <a:xfrm rot="16200000" flipH="1">
            <a:off x="4343400" y="1752600"/>
            <a:ext cx="5334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91001" y="1143000"/>
            <a:ext cx="1903085" cy="369332"/>
          </a:xfrm>
          <a:prstGeom prst="rect">
            <a:avLst/>
          </a:prstGeom>
          <a:noFill/>
        </p:spPr>
        <p:txBody>
          <a:bodyPr wrap="none" rtlCol="0">
            <a:spAutoFit/>
          </a:bodyPr>
          <a:lstStyle/>
          <a:p>
            <a:r>
              <a:rPr lang="en-US" dirty="0"/>
              <a:t>component prior</a:t>
            </a:r>
          </a:p>
        </p:txBody>
      </p:sp>
      <p:sp>
        <p:nvSpPr>
          <p:cNvPr id="15" name="TextBox 14"/>
          <p:cNvSpPr txBox="1"/>
          <p:nvPr/>
        </p:nvSpPr>
        <p:spPr>
          <a:xfrm>
            <a:off x="1905000" y="1106270"/>
            <a:ext cx="2057400" cy="646331"/>
          </a:xfrm>
          <a:prstGeom prst="rect">
            <a:avLst/>
          </a:prstGeom>
          <a:noFill/>
        </p:spPr>
        <p:txBody>
          <a:bodyPr wrap="square" rtlCol="0">
            <a:spAutoFit/>
          </a:bodyPr>
          <a:lstStyle/>
          <a:p>
            <a:pPr algn="ctr"/>
            <a:r>
              <a:rPr lang="en-US" dirty="0"/>
              <a:t>component model parameters</a:t>
            </a:r>
          </a:p>
        </p:txBody>
      </p:sp>
      <p:cxnSp>
        <p:nvCxnSpPr>
          <p:cNvPr id="16" name="Straight Arrow Connector 15"/>
          <p:cNvCxnSpPr/>
          <p:nvPr/>
        </p:nvCxnSpPr>
        <p:spPr>
          <a:xfrm rot="16200000" flipH="1">
            <a:off x="3429000" y="1752600"/>
            <a:ext cx="4572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3581400" y="1600200"/>
            <a:ext cx="533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8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58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5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Mixture of Gaussians</a:t>
            </a:r>
          </a:p>
        </p:txBody>
      </p:sp>
      <p:sp>
        <p:nvSpPr>
          <p:cNvPr id="3" name="Content Placeholder 2"/>
          <p:cNvSpPr>
            <a:spLocks noGrp="1"/>
          </p:cNvSpPr>
          <p:nvPr>
            <p:ph idx="1"/>
          </p:nvPr>
        </p:nvSpPr>
        <p:spPr>
          <a:xfrm>
            <a:off x="609600" y="990600"/>
            <a:ext cx="10972800" cy="5867400"/>
          </a:xfrm>
        </p:spPr>
        <p:txBody>
          <a:bodyPr>
            <a:normAutofit/>
          </a:bodyPr>
          <a:lstStyle/>
          <a:p>
            <a:endParaRPr lang="en-US" dirty="0"/>
          </a:p>
          <a:p>
            <a:r>
              <a:rPr lang="en-US" dirty="0"/>
              <a:t>With enough components, can represent any probability density function</a:t>
            </a:r>
          </a:p>
          <a:p>
            <a:pPr lvl="1"/>
            <a:r>
              <a:rPr lang="en-US" dirty="0"/>
              <a:t>Widely used as general purpose pdf estimator</a:t>
            </a:r>
          </a:p>
          <a:p>
            <a:pPr marL="0" indent="0">
              <a:buNone/>
            </a:pPr>
            <a:endParaRPr lang="en-US" dirty="0"/>
          </a:p>
          <a:p>
            <a:r>
              <a:rPr lang="en-US" dirty="0"/>
              <a:t>Bias toward smooth density functions</a:t>
            </a:r>
          </a:p>
          <a:p>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 Mixture of Gaussians with EM Algorithm</a:t>
            </a:r>
          </a:p>
        </p:txBody>
      </p:sp>
      <p:sp>
        <p:nvSpPr>
          <p:cNvPr id="3" name="Content Placeholder 2"/>
          <p:cNvSpPr>
            <a:spLocks noGrp="1"/>
          </p:cNvSpPr>
          <p:nvPr>
            <p:ph idx="1"/>
          </p:nvPr>
        </p:nvSpPr>
        <p:spPr/>
        <p:txBody>
          <a:bodyPr/>
          <a:lstStyle/>
          <a:p>
            <a:pPr marL="514350" indent="-514350">
              <a:buFont typeface="+mj-lt"/>
              <a:buAutoNum type="arabicPeriod"/>
            </a:pPr>
            <a:r>
              <a:rPr lang="en-US" dirty="0"/>
              <a:t>Initialize parameters</a:t>
            </a:r>
          </a:p>
          <a:p>
            <a:pPr marL="514350" indent="-514350">
              <a:buFont typeface="+mj-lt"/>
              <a:buAutoNum type="arabicPeriod"/>
            </a:pPr>
            <a:endParaRPr lang="en-US" dirty="0"/>
          </a:p>
          <a:p>
            <a:pPr marL="514350" indent="-514350">
              <a:buFont typeface="+mj-lt"/>
              <a:buAutoNum type="arabicPeriod"/>
            </a:pPr>
            <a:r>
              <a:rPr lang="en-US" dirty="0"/>
              <a:t>Compute likelihood of hidden variables for current parameters</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r>
              <a:rPr lang="en-US" dirty="0"/>
              <a:t>Estimate new parameters for each model, weighted by likelihood </a:t>
            </a:r>
          </a:p>
        </p:txBody>
      </p:sp>
      <p:graphicFrame>
        <p:nvGraphicFramePr>
          <p:cNvPr id="329730" name="Object 2"/>
          <p:cNvGraphicFramePr>
            <a:graphicFrameLocks noChangeAspect="1"/>
          </p:cNvGraphicFramePr>
          <p:nvPr/>
        </p:nvGraphicFramePr>
        <p:xfrm>
          <a:off x="3362325" y="3200400"/>
          <a:ext cx="4984750" cy="628650"/>
        </p:xfrm>
        <a:graphic>
          <a:graphicData uri="http://schemas.openxmlformats.org/presentationml/2006/ole">
            <mc:AlternateContent xmlns:mc="http://schemas.openxmlformats.org/markup-compatibility/2006">
              <mc:Choice xmlns:v="urn:schemas-microsoft-com:vml" Requires="v">
                <p:oleObj name="Equation" r:id="rId2" imgW="2120760" imgH="266400" progId="Equation.3">
                  <p:embed/>
                </p:oleObj>
              </mc:Choice>
              <mc:Fallback>
                <p:oleObj name="Equation" r:id="rId2" imgW="2120760" imgH="266400" progId="Equation.3">
                  <p:embed/>
                  <p:pic>
                    <p:nvPicPr>
                      <p:cNvPr id="32973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325" y="3200400"/>
                        <a:ext cx="498475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9731" name="Object 3"/>
          <p:cNvGraphicFramePr>
            <a:graphicFrameLocks noChangeAspect="1"/>
          </p:cNvGraphicFramePr>
          <p:nvPr/>
        </p:nvGraphicFramePr>
        <p:xfrm>
          <a:off x="1670050" y="5615832"/>
          <a:ext cx="2520950" cy="856406"/>
        </p:xfrm>
        <a:graphic>
          <a:graphicData uri="http://schemas.openxmlformats.org/presentationml/2006/ole">
            <mc:AlternateContent xmlns:mc="http://schemas.openxmlformats.org/markup-compatibility/2006">
              <mc:Choice xmlns:v="urn:schemas-microsoft-com:vml" Requires="v">
                <p:oleObj name="Equation" r:id="rId4" imgW="1574640" imgH="533160" progId="Equation.3">
                  <p:embed/>
                </p:oleObj>
              </mc:Choice>
              <mc:Fallback>
                <p:oleObj name="Equation" r:id="rId4" imgW="1574640" imgH="533160" progId="Equation.3">
                  <p:embed/>
                  <p:pic>
                    <p:nvPicPr>
                      <p:cNvPr id="32973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050" y="5615832"/>
                        <a:ext cx="2520950" cy="8564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9732" name="Object 4"/>
          <p:cNvGraphicFramePr>
            <a:graphicFrameLocks noChangeAspect="1"/>
          </p:cNvGraphicFramePr>
          <p:nvPr/>
        </p:nvGraphicFramePr>
        <p:xfrm>
          <a:off x="4670426" y="5603876"/>
          <a:ext cx="3535363" cy="885825"/>
        </p:xfrm>
        <a:graphic>
          <a:graphicData uri="http://schemas.openxmlformats.org/presentationml/2006/ole">
            <mc:AlternateContent xmlns:mc="http://schemas.openxmlformats.org/markup-compatibility/2006">
              <mc:Choice xmlns:v="urn:schemas-microsoft-com:vml" Requires="v">
                <p:oleObj name="Equation" r:id="rId6" imgW="2133360" imgH="533160" progId="Equation.3">
                  <p:embed/>
                </p:oleObj>
              </mc:Choice>
              <mc:Fallback>
                <p:oleObj name="Equation" r:id="rId6" imgW="2133360" imgH="533160" progId="Equation.3">
                  <p:embed/>
                  <p:pic>
                    <p:nvPicPr>
                      <p:cNvPr id="329732"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0426" y="5603876"/>
                        <a:ext cx="3535363"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9733" name="Object 5"/>
          <p:cNvGraphicFramePr>
            <a:graphicFrameLocks noChangeAspect="1"/>
          </p:cNvGraphicFramePr>
          <p:nvPr/>
        </p:nvGraphicFramePr>
        <p:xfrm>
          <a:off x="8804275" y="5503864"/>
          <a:ext cx="1587500" cy="790575"/>
        </p:xfrm>
        <a:graphic>
          <a:graphicData uri="http://schemas.openxmlformats.org/presentationml/2006/ole">
            <mc:AlternateContent xmlns:mc="http://schemas.openxmlformats.org/markup-compatibility/2006">
              <mc:Choice xmlns:v="urn:schemas-microsoft-com:vml" Requires="v">
                <p:oleObj name="Equation" r:id="rId8" imgW="1015920" imgH="520560" progId="Equation.3">
                  <p:embed/>
                </p:oleObj>
              </mc:Choice>
              <mc:Fallback>
                <p:oleObj name="Equation" r:id="rId8" imgW="1015920" imgH="520560" progId="Equation.3">
                  <p:embed/>
                  <p:pic>
                    <p:nvPicPr>
                      <p:cNvPr id="32973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04275" y="5503864"/>
                        <a:ext cx="1587500"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rrow: Curved Right 3">
            <a:extLst>
              <a:ext uri="{FF2B5EF4-FFF2-40B4-BE49-F238E27FC236}">
                <a16:creationId xmlns:a16="http://schemas.microsoft.com/office/drawing/2014/main" id="{17EBA136-502F-54F4-EAA8-31A5346F4F08}"/>
              </a:ext>
            </a:extLst>
          </p:cNvPr>
          <p:cNvSpPr/>
          <p:nvPr/>
        </p:nvSpPr>
        <p:spPr>
          <a:xfrm flipV="1">
            <a:off x="94175" y="2491581"/>
            <a:ext cx="457200" cy="2133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A6F4-253A-8467-C4CE-53E11E6583B2}"/>
              </a:ext>
            </a:extLst>
          </p:cNvPr>
          <p:cNvSpPr>
            <a:spLocks noGrp="1"/>
          </p:cNvSpPr>
          <p:nvPr>
            <p:ph type="title"/>
          </p:nvPr>
        </p:nvSpPr>
        <p:spPr/>
        <p:txBody>
          <a:bodyPr/>
          <a:lstStyle/>
          <a:p>
            <a:r>
              <a:rPr lang="en-US" dirty="0"/>
              <a:t>“Normalized Histograms”, Discretized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F6F8F2-D69D-48F2-51D8-312A7FBCB302}"/>
                  </a:ext>
                </a:extLst>
              </p:cNvPr>
              <p:cNvSpPr>
                <a:spLocks noGrp="1"/>
              </p:cNvSpPr>
              <p:nvPr>
                <p:ph idx="1"/>
              </p:nvPr>
            </p:nvSpPr>
            <p:spPr/>
            <p:txBody>
              <a:bodyPr>
                <a:normAutofit/>
              </a:bodyPr>
              <a:lstStyle/>
              <a:p>
                <a:pPr marL="514350" indent="-514350">
                  <a:buFont typeface="+mj-lt"/>
                  <a:buAutoNum type="arabicPeriod"/>
                </a:pPr>
                <a:r>
                  <a:rPr lang="en-US" sz="2800" dirty="0"/>
                  <a:t>Convert a continuous value to discrete values</a:t>
                </a:r>
              </a:p>
              <a:p>
                <a:pPr lvl="1"/>
                <a:r>
                  <a:rPr lang="en-US" sz="2400" dirty="0"/>
                  <a:t>Divide into equal sized bins</a:t>
                </a:r>
              </a:p>
              <a:p>
                <a:pPr lvl="1"/>
                <a:r>
                  <a:rPr lang="en-US" sz="2400" dirty="0"/>
                  <a:t>Divide data into equal sized chunks and put bin boundaries around it</a:t>
                </a:r>
              </a:p>
              <a:p>
                <a:pPr lvl="1"/>
                <a:r>
                  <a:rPr lang="en-US" sz="2400" dirty="0"/>
                  <a:t>Perform K-means</a:t>
                </a:r>
              </a:p>
              <a:p>
                <a:pPr marL="571500" indent="-514350">
                  <a:buFont typeface="+mj-lt"/>
                  <a:buAutoNum type="arabicPeriod"/>
                </a:pPr>
                <a:r>
                  <a:rPr lang="en-US" sz="2800" dirty="0"/>
                  <a:t>Count occurrence within each bin</a:t>
                </a:r>
              </a:p>
              <a:p>
                <a:pPr marL="571500" indent="-514350">
                  <a:buFont typeface="+mj-lt"/>
                  <a:buAutoNum type="arabicPeriod"/>
                </a:pPr>
                <a:r>
                  <a:rPr lang="en-US" sz="2800" b="0" dirty="0"/>
                  <a:t> </a:t>
                </a:r>
                <a14:m>
                  <m:oMath xmlns:m="http://schemas.openxmlformats.org/officeDocument/2006/math">
                    <m:r>
                      <a:rPr lang="en-US" sz="2800" b="0" i="1" smtClean="0">
                        <a:latin typeface="Cambria Math" panose="02040503050406030204" pitchFamily="18" charset="0"/>
                      </a:rPr>
                      <m:t>𝑝</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𝑏𝑖𝑛</m:t>
                    </m:r>
                    <m:r>
                      <a:rPr lang="en-US" sz="2800" b="0" i="1" smtClean="0">
                        <a:latin typeface="Cambria Math" panose="02040503050406030204" pitchFamily="18" charset="0"/>
                      </a:rPr>
                      <m:t> </m:t>
                    </m:r>
                    <m:r>
                      <a:rPr lang="en-US" sz="2800" b="0" i="1" smtClean="0">
                        <a:latin typeface="Cambria Math" panose="02040503050406030204" pitchFamily="18" charset="0"/>
                      </a:rPr>
                      <m:t>𝑐𝑜𝑢𝑛𝑡</m:t>
                    </m:r>
                    <m:r>
                      <a:rPr lang="en-US" sz="2800" b="0" i="1" smtClean="0">
                        <a:latin typeface="Cambria Math" panose="02040503050406030204" pitchFamily="18" charset="0"/>
                      </a:rPr>
                      <m:t>)/(</m:t>
                    </m:r>
                    <m:r>
                      <a:rPr lang="en-US" sz="2800" b="0" i="1" smtClean="0">
                        <a:latin typeface="Cambria Math" panose="02040503050406030204" pitchFamily="18" charset="0"/>
                      </a:rPr>
                      <m:t>𝑡𝑜𝑡𝑎𝑙</m:t>
                    </m:r>
                    <m:r>
                      <a:rPr lang="en-US" sz="2800" b="0" i="1" smtClean="0">
                        <a:latin typeface="Cambria Math" panose="02040503050406030204" pitchFamily="18" charset="0"/>
                      </a:rPr>
                      <m:t> </m:t>
                    </m:r>
                    <m:r>
                      <a:rPr lang="en-US" sz="2800" b="0" i="1" smtClean="0">
                        <a:latin typeface="Cambria Math" panose="02040503050406030204" pitchFamily="18" charset="0"/>
                      </a:rPr>
                      <m:t>𝑐𝑜𝑢𝑛𝑡</m:t>
                    </m:r>
                    <m:r>
                      <a:rPr lang="en-US" sz="2800" b="0" i="1" smtClean="0">
                        <a:latin typeface="Cambria Math" panose="02040503050406030204" pitchFamily="18" charset="0"/>
                      </a:rPr>
                      <m:t>)/(</m:t>
                    </m:r>
                    <m:r>
                      <a:rPr lang="en-US" sz="2800" b="0" i="1" smtClean="0">
                        <a:latin typeface="Cambria Math" panose="02040503050406030204" pitchFamily="18" charset="0"/>
                      </a:rPr>
                      <m:t>𝑏𝑖𝑛</m:t>
                    </m:r>
                    <m:r>
                      <a:rPr lang="en-US" sz="2800" b="0" i="1" smtClean="0">
                        <a:latin typeface="Cambria Math" panose="02040503050406030204" pitchFamily="18" charset="0"/>
                      </a:rPr>
                      <m:t> </m:t>
                    </m:r>
                    <m:r>
                      <a:rPr lang="en-US" sz="2800" b="0" i="1" smtClean="0">
                        <a:latin typeface="Cambria Math" panose="02040503050406030204" pitchFamily="18" charset="0"/>
                      </a:rPr>
                      <m:t>𝑠𝑖𝑧𝑒</m:t>
                    </m:r>
                    <m:r>
                      <a:rPr lang="en-US" sz="2800" b="0" i="1" smtClean="0">
                        <a:latin typeface="Cambria Math" panose="02040503050406030204" pitchFamily="18" charset="0"/>
                      </a:rPr>
                      <m:t>)</m:t>
                    </m:r>
                  </m:oMath>
                </a14:m>
                <a:endParaRPr lang="en-US" sz="2800" dirty="0"/>
              </a:p>
              <a:p>
                <a:pPr marL="571500" indent="-514350">
                  <a:buFont typeface="+mj-lt"/>
                  <a:buAutoNum type="arabicPeriod"/>
                </a:pPr>
                <a:endParaRPr lang="en-US" sz="2800" dirty="0"/>
              </a:p>
              <a:p>
                <a:endParaRPr lang="en-US" sz="2800" dirty="0"/>
              </a:p>
            </p:txBody>
          </p:sp>
        </mc:Choice>
        <mc:Fallback xmlns="">
          <p:sp>
            <p:nvSpPr>
              <p:cNvPr id="3" name="Content Placeholder 2">
                <a:extLst>
                  <a:ext uri="{FF2B5EF4-FFF2-40B4-BE49-F238E27FC236}">
                    <a16:creationId xmlns:a16="http://schemas.microsoft.com/office/drawing/2014/main" id="{CCF6F8F2-D69D-48F2-51D8-312A7FBCB302}"/>
                  </a:ext>
                </a:extLst>
              </p:cNvPr>
              <p:cNvSpPr>
                <a:spLocks noGrp="1" noRot="1" noChangeAspect="1" noMove="1" noResize="1" noEditPoints="1" noAdjustHandles="1" noChangeArrowheads="1" noChangeShapeType="1" noTextEdit="1"/>
              </p:cNvSpPr>
              <p:nvPr>
                <p:ph idx="1"/>
              </p:nvPr>
            </p:nvSpPr>
            <p:spPr>
              <a:blipFill>
                <a:blip r:embed="rId2"/>
                <a:stretch>
                  <a:fillRect l="-1167" t="-130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828E45B-7F57-B5C9-23F8-1B793FBD7DFE}"/>
              </a:ext>
            </a:extLst>
          </p:cNvPr>
          <p:cNvPicPr>
            <a:picLocks noChangeAspect="1"/>
          </p:cNvPicPr>
          <p:nvPr/>
        </p:nvPicPr>
        <p:blipFill>
          <a:blip r:embed="rId3"/>
          <a:stretch>
            <a:fillRect/>
          </a:stretch>
        </p:blipFill>
        <p:spPr>
          <a:xfrm>
            <a:off x="1219200" y="4267200"/>
            <a:ext cx="2819400" cy="2366282"/>
          </a:xfrm>
          <a:prstGeom prst="rect">
            <a:avLst/>
          </a:prstGeom>
        </p:spPr>
      </p:pic>
      <p:pic>
        <p:nvPicPr>
          <p:cNvPr id="7" name="Picture 6">
            <a:extLst>
              <a:ext uri="{FF2B5EF4-FFF2-40B4-BE49-F238E27FC236}">
                <a16:creationId xmlns:a16="http://schemas.microsoft.com/office/drawing/2014/main" id="{7337572C-EC2C-2FBB-ACD5-B6F393DB8ECD}"/>
              </a:ext>
            </a:extLst>
          </p:cNvPr>
          <p:cNvPicPr>
            <a:picLocks noChangeAspect="1"/>
          </p:cNvPicPr>
          <p:nvPr/>
        </p:nvPicPr>
        <p:blipFill>
          <a:blip r:embed="rId4"/>
          <a:stretch>
            <a:fillRect/>
          </a:stretch>
        </p:blipFill>
        <p:spPr>
          <a:xfrm>
            <a:off x="4953000" y="4368161"/>
            <a:ext cx="3724712" cy="2164360"/>
          </a:xfrm>
          <a:prstGeom prst="rect">
            <a:avLst/>
          </a:prstGeom>
        </p:spPr>
      </p:pic>
    </p:spTree>
    <p:extLst>
      <p:ext uri="{BB962C8B-B14F-4D97-AF65-F5344CB8AC3E}">
        <p14:creationId xmlns:p14="http://schemas.microsoft.com/office/powerpoint/2010/main" val="1664027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C62EC-609C-33E1-D7EE-48F32D15090B}"/>
              </a:ext>
            </a:extLst>
          </p:cNvPr>
          <p:cNvSpPr>
            <a:spLocks noGrp="1"/>
          </p:cNvSpPr>
          <p:nvPr>
            <p:ph type="title"/>
          </p:nvPr>
        </p:nvSpPr>
        <p:spPr/>
        <p:txBody>
          <a:bodyPr/>
          <a:lstStyle/>
          <a:p>
            <a:r>
              <a:rPr lang="en-US" dirty="0"/>
              <a:t>Comparison of methods to “bin” discretize 1-D data</a:t>
            </a:r>
          </a:p>
        </p:txBody>
      </p:sp>
      <p:sp>
        <p:nvSpPr>
          <p:cNvPr id="3" name="Content Placeholder 2">
            <a:extLst>
              <a:ext uri="{FF2B5EF4-FFF2-40B4-BE49-F238E27FC236}">
                <a16:creationId xmlns:a16="http://schemas.microsoft.com/office/drawing/2014/main" id="{4BA46216-B8EB-CF1F-13E5-29C999341BEE}"/>
              </a:ext>
            </a:extLst>
          </p:cNvPr>
          <p:cNvSpPr>
            <a:spLocks noGrp="1"/>
          </p:cNvSpPr>
          <p:nvPr>
            <p:ph idx="1"/>
          </p:nvPr>
        </p:nvSpPr>
        <p:spPr/>
        <p:txBody>
          <a:bodyPr/>
          <a:lstStyle/>
          <a:p>
            <a:pPr marL="0" indent="0">
              <a:buNone/>
            </a:pPr>
            <a:r>
              <a:rPr lang="en-US" dirty="0"/>
              <a:t>“</a:t>
            </a:r>
            <a:r>
              <a:rPr lang="en-US" b="0" i="0" dirty="0">
                <a:solidFill>
                  <a:srgbClr val="212121"/>
                </a:solidFill>
                <a:effectLst/>
                <a:latin typeface="Cambria" panose="02040503050406030204" pitchFamily="18" charset="0"/>
              </a:rPr>
              <a:t>The </a:t>
            </a:r>
            <a:r>
              <a:rPr lang="en-US" b="1" i="0" dirty="0">
                <a:solidFill>
                  <a:srgbClr val="212121"/>
                </a:solidFill>
                <a:effectLst/>
                <a:latin typeface="Cambria" panose="02040503050406030204" pitchFamily="18" charset="0"/>
              </a:rPr>
              <a:t>equal bin width</a:t>
            </a:r>
            <a:r>
              <a:rPr lang="en-US" b="0" i="0" dirty="0">
                <a:solidFill>
                  <a:srgbClr val="212121"/>
                </a:solidFill>
                <a:effectLst/>
                <a:latin typeface="Cambria" panose="02040503050406030204" pitchFamily="18" charset="0"/>
              </a:rPr>
              <a:t> histogram is recommended to symmetric distributions and distributions with constant nonzero skewness (e.g. exponential distribution). </a:t>
            </a:r>
          </a:p>
          <a:p>
            <a:pPr marL="0" indent="0">
              <a:buNone/>
            </a:pPr>
            <a:endParaRPr lang="en-US" dirty="0">
              <a:solidFill>
                <a:srgbClr val="212121"/>
              </a:solidFill>
              <a:latin typeface="Cambria" panose="02040503050406030204" pitchFamily="18" charset="0"/>
            </a:endParaRPr>
          </a:p>
          <a:p>
            <a:pPr marL="0" indent="0">
              <a:buNone/>
            </a:pPr>
            <a:r>
              <a:rPr lang="en-US" b="0" i="0" dirty="0">
                <a:solidFill>
                  <a:srgbClr val="212121"/>
                </a:solidFill>
                <a:effectLst/>
                <a:latin typeface="Cambria" panose="02040503050406030204" pitchFamily="18" charset="0"/>
              </a:rPr>
              <a:t>The </a:t>
            </a:r>
            <a:r>
              <a:rPr lang="en-US" b="1" i="0" dirty="0">
                <a:solidFill>
                  <a:srgbClr val="212121"/>
                </a:solidFill>
                <a:effectLst/>
                <a:latin typeface="Cambria" panose="02040503050406030204" pitchFamily="18" charset="0"/>
              </a:rPr>
              <a:t>equal bin count </a:t>
            </a:r>
            <a:r>
              <a:rPr lang="en-US" b="0" i="0" dirty="0">
                <a:solidFill>
                  <a:srgbClr val="212121"/>
                </a:solidFill>
                <a:effectLst/>
                <a:latin typeface="Cambria" panose="02040503050406030204" pitchFamily="18" charset="0"/>
              </a:rPr>
              <a:t>histogram is recommended to asymmetric distributions, especially in situations when skewness is not weak and empirical PDF is modeless.”</a:t>
            </a:r>
          </a:p>
          <a:p>
            <a:pPr marL="0" indent="0">
              <a:buNone/>
            </a:pPr>
            <a:r>
              <a:rPr lang="en-US" dirty="0">
                <a:solidFill>
                  <a:srgbClr val="212121"/>
                </a:solidFill>
                <a:latin typeface="Cambria" panose="02040503050406030204" pitchFamily="18" charset="0"/>
              </a:rPr>
              <a:t>- </a:t>
            </a:r>
            <a:r>
              <a:rPr lang="en-US" dirty="0" err="1">
                <a:solidFill>
                  <a:srgbClr val="212121"/>
                </a:solidFill>
                <a:latin typeface="Cambria" panose="02040503050406030204" pitchFamily="18" charset="0"/>
              </a:rPr>
              <a:t>Sulewski</a:t>
            </a:r>
            <a:r>
              <a:rPr lang="en-US" dirty="0">
                <a:solidFill>
                  <a:srgbClr val="212121"/>
                </a:solidFill>
                <a:latin typeface="Cambria" panose="02040503050406030204" pitchFamily="18" charset="0"/>
              </a:rPr>
              <a:t> (2021 Journal of Applied Stats)</a:t>
            </a:r>
            <a:endParaRPr lang="en-US" dirty="0"/>
          </a:p>
        </p:txBody>
      </p:sp>
      <p:sp>
        <p:nvSpPr>
          <p:cNvPr id="5" name="TextBox 4">
            <a:extLst>
              <a:ext uri="{FF2B5EF4-FFF2-40B4-BE49-F238E27FC236}">
                <a16:creationId xmlns:a16="http://schemas.microsoft.com/office/drawing/2014/main" id="{E3E332AE-7375-C0B0-9E78-662C1D663B8A}"/>
              </a:ext>
            </a:extLst>
          </p:cNvPr>
          <p:cNvSpPr txBox="1"/>
          <p:nvPr/>
        </p:nvSpPr>
        <p:spPr>
          <a:xfrm>
            <a:off x="5791200" y="6202363"/>
            <a:ext cx="6096000" cy="369332"/>
          </a:xfrm>
          <a:prstGeom prst="rect">
            <a:avLst/>
          </a:prstGeom>
          <a:noFill/>
        </p:spPr>
        <p:txBody>
          <a:bodyPr wrap="square">
            <a:spAutoFit/>
          </a:bodyPr>
          <a:lstStyle/>
          <a:p>
            <a:r>
              <a:rPr lang="en-US" dirty="0">
                <a:hlinkClick r:id="rId2"/>
              </a:rPr>
              <a:t>https://www.ncbi.nlm.nih.gov/pmc/articles/PMC9041617/</a:t>
            </a:r>
            <a:r>
              <a:rPr lang="en-US" dirty="0"/>
              <a:t> </a:t>
            </a:r>
          </a:p>
        </p:txBody>
      </p:sp>
    </p:spTree>
    <p:extLst>
      <p:ext uri="{BB962C8B-B14F-4D97-AF65-F5344CB8AC3E}">
        <p14:creationId xmlns:p14="http://schemas.microsoft.com/office/powerpoint/2010/main" val="179589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96D15-3545-1970-37A0-E36C1AA984BD}"/>
              </a:ext>
            </a:extLst>
          </p:cNvPr>
          <p:cNvSpPr>
            <a:spLocks noGrp="1"/>
          </p:cNvSpPr>
          <p:nvPr>
            <p:ph type="title"/>
          </p:nvPr>
        </p:nvSpPr>
        <p:spPr/>
        <p:txBody>
          <a:bodyPr/>
          <a:lstStyle/>
          <a:p>
            <a:r>
              <a:rPr lang="en-US" dirty="0"/>
              <a:t>Kernel density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110E0B-E59E-C35F-7AFA-7062DAD10A5D}"/>
                  </a:ext>
                </a:extLst>
              </p:cNvPr>
              <p:cNvSpPr>
                <a:spLocks noGrp="1"/>
              </p:cNvSpPr>
              <p:nvPr>
                <p:ph idx="1"/>
              </p:nvPr>
            </p:nvSpPr>
            <p:spPr>
              <a:xfrm>
                <a:off x="609600" y="990600"/>
                <a:ext cx="5486400" cy="5562600"/>
              </a:xfrm>
            </p:spPr>
            <p:txBody>
              <a:bodyPr>
                <a:normAutofit fontScale="92500" lnSpcReduction="20000"/>
              </a:bodyPr>
              <a:lstStyle/>
              <a:p>
                <a14:m>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is weighted count of points near </a:t>
                </a:r>
                <a14:m>
                  <m:oMath xmlns:m="http://schemas.openxmlformats.org/officeDocument/2006/math">
                    <m:r>
                      <a:rPr lang="en-US" i="1" dirty="0" smtClean="0">
                        <a:latin typeface="Cambria Math" panose="02040503050406030204" pitchFamily="18" charset="0"/>
                      </a:rPr>
                      <m:t>𝑥</m:t>
                    </m:r>
                  </m:oMath>
                </a14:m>
                <a:r>
                  <a:rPr lang="en-US" dirty="0"/>
                  <a:t>, divided by number of points</a:t>
                </a:r>
              </a:p>
              <a:p>
                <a:r>
                  <a:rPr lang="en-US" dirty="0"/>
                  <a:t>Potential for fine-granularity like histograms, but no defined boundaries</a:t>
                </a:r>
              </a:p>
              <a:p>
                <a:r>
                  <a:rPr lang="en-US" dirty="0"/>
                  <a:t>Bandwidth controls smoothness</a:t>
                </a:r>
              </a:p>
              <a:p>
                <a:pPr lvl="1"/>
                <a:r>
                  <a:rPr lang="en-US" dirty="0"/>
                  <a:t>One rule of thumb for Gaussian kernel</a:t>
                </a:r>
              </a:p>
              <a:p>
                <a:endParaRPr lang="en-US" dirty="0"/>
              </a:p>
              <a:p>
                <a:r>
                  <a:rPr lang="en-US" dirty="0"/>
                  <a:t>Can be computed efficiently in combination with fine </a:t>
                </a:r>
                <a:r>
                  <a:rPr lang="en-US" dirty="0" err="1"/>
                  <a:t>discretizations</a:t>
                </a:r>
                <a:endParaRPr lang="en-US" dirty="0"/>
              </a:p>
              <a:p>
                <a:endParaRPr lang="en-US" dirty="0"/>
              </a:p>
            </p:txBody>
          </p:sp>
        </mc:Choice>
        <mc:Fallback xmlns="">
          <p:sp>
            <p:nvSpPr>
              <p:cNvPr id="3" name="Content Placeholder 2">
                <a:extLst>
                  <a:ext uri="{FF2B5EF4-FFF2-40B4-BE49-F238E27FC236}">
                    <a16:creationId xmlns:a16="http://schemas.microsoft.com/office/drawing/2014/main" id="{C1110E0B-E59E-C35F-7AFA-7062DAD10A5D}"/>
                  </a:ext>
                </a:extLst>
              </p:cNvPr>
              <p:cNvSpPr>
                <a:spLocks noGrp="1" noRot="1" noChangeAspect="1" noMove="1" noResize="1" noEditPoints="1" noAdjustHandles="1" noChangeArrowheads="1" noChangeShapeType="1" noTextEdit="1"/>
              </p:cNvSpPr>
              <p:nvPr>
                <p:ph idx="1"/>
              </p:nvPr>
            </p:nvSpPr>
            <p:spPr>
              <a:xfrm>
                <a:off x="609600" y="990600"/>
                <a:ext cx="5486400" cy="5562600"/>
              </a:xfrm>
              <a:blipFill>
                <a:blip r:embed="rId2"/>
                <a:stretch>
                  <a:fillRect l="-2222" t="-2851" r="-556" b="-3509"/>
                </a:stretch>
              </a:blipFill>
            </p:spPr>
            <p:txBody>
              <a:bodyPr/>
              <a:lstStyle/>
              <a:p>
                <a:r>
                  <a:rPr lang="en-US">
                    <a:noFill/>
                  </a:rPr>
                  <a:t> </a:t>
                </a:r>
              </a:p>
            </p:txBody>
          </p:sp>
        </mc:Fallback>
      </mc:AlternateContent>
      <p:pic>
        <p:nvPicPr>
          <p:cNvPr id="12290" name="Picture 2" descr="Comparison of the histogram (left) and kernel density estimate (right) constructed using the same data. The six individual kernels are the red dashed curves, the kernel density estimate the blue curves. The data points are the rug plot on the horizontal axis.">
            <a:extLst>
              <a:ext uri="{FF2B5EF4-FFF2-40B4-BE49-F238E27FC236}">
                <a16:creationId xmlns:a16="http://schemas.microsoft.com/office/drawing/2014/main" id="{B8FFA94C-D2F6-045A-0ECF-4115A2591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3200400"/>
            <a:ext cx="4762500" cy="2381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E66BB3A-9D54-631C-6E19-DA4A497F84BA}"/>
              </a:ext>
            </a:extLst>
          </p:cNvPr>
          <p:cNvSpPr txBox="1"/>
          <p:nvPr/>
        </p:nvSpPr>
        <p:spPr>
          <a:xfrm>
            <a:off x="7433998" y="2829072"/>
            <a:ext cx="1236236" cy="369332"/>
          </a:xfrm>
          <a:prstGeom prst="rect">
            <a:avLst/>
          </a:prstGeom>
          <a:noFill/>
        </p:spPr>
        <p:txBody>
          <a:bodyPr wrap="none" rtlCol="0">
            <a:spAutoFit/>
          </a:bodyPr>
          <a:lstStyle/>
          <a:p>
            <a:r>
              <a:rPr lang="en-US" dirty="0"/>
              <a:t>Histogram</a:t>
            </a:r>
          </a:p>
        </p:txBody>
      </p:sp>
      <p:sp>
        <p:nvSpPr>
          <p:cNvPr id="5" name="TextBox 4">
            <a:extLst>
              <a:ext uri="{FF2B5EF4-FFF2-40B4-BE49-F238E27FC236}">
                <a16:creationId xmlns:a16="http://schemas.microsoft.com/office/drawing/2014/main" id="{3F3AEBD6-DF22-EE86-D709-3358B50EA860}"/>
              </a:ext>
            </a:extLst>
          </p:cNvPr>
          <p:cNvSpPr txBox="1"/>
          <p:nvPr/>
        </p:nvSpPr>
        <p:spPr>
          <a:xfrm>
            <a:off x="9639300" y="2831068"/>
            <a:ext cx="1685077" cy="369332"/>
          </a:xfrm>
          <a:prstGeom prst="rect">
            <a:avLst/>
          </a:prstGeom>
          <a:noFill/>
        </p:spPr>
        <p:txBody>
          <a:bodyPr wrap="none" rtlCol="0">
            <a:spAutoFit/>
          </a:bodyPr>
          <a:lstStyle/>
          <a:p>
            <a:r>
              <a:rPr lang="en-US" dirty="0"/>
              <a:t>Kernel Density</a:t>
            </a:r>
          </a:p>
        </p:txBody>
      </p:sp>
      <p:pic>
        <p:nvPicPr>
          <p:cNvPr id="8" name="Picture 7">
            <a:extLst>
              <a:ext uri="{FF2B5EF4-FFF2-40B4-BE49-F238E27FC236}">
                <a16:creationId xmlns:a16="http://schemas.microsoft.com/office/drawing/2014/main" id="{AD6508C9-D4F6-A0B1-C86C-556473FB8241}"/>
              </a:ext>
            </a:extLst>
          </p:cNvPr>
          <p:cNvPicPr>
            <a:picLocks noChangeAspect="1"/>
          </p:cNvPicPr>
          <p:nvPr/>
        </p:nvPicPr>
        <p:blipFill>
          <a:blip r:embed="rId4"/>
          <a:stretch>
            <a:fillRect/>
          </a:stretch>
        </p:blipFill>
        <p:spPr>
          <a:xfrm>
            <a:off x="6562356" y="1629872"/>
            <a:ext cx="5277587" cy="828791"/>
          </a:xfrm>
          <a:prstGeom prst="rect">
            <a:avLst/>
          </a:prstGeom>
        </p:spPr>
      </p:pic>
      <p:pic>
        <p:nvPicPr>
          <p:cNvPr id="10" name="Picture 9">
            <a:extLst>
              <a:ext uri="{FF2B5EF4-FFF2-40B4-BE49-F238E27FC236}">
                <a16:creationId xmlns:a16="http://schemas.microsoft.com/office/drawing/2014/main" id="{C42C9E37-A9B6-5330-8795-7D2468743901}"/>
              </a:ext>
            </a:extLst>
          </p:cNvPr>
          <p:cNvPicPr>
            <a:picLocks noChangeAspect="1"/>
          </p:cNvPicPr>
          <p:nvPr/>
        </p:nvPicPr>
        <p:blipFill>
          <a:blip r:embed="rId5"/>
          <a:stretch>
            <a:fillRect/>
          </a:stretch>
        </p:blipFill>
        <p:spPr>
          <a:xfrm>
            <a:off x="2438400" y="4553563"/>
            <a:ext cx="2209800" cy="562374"/>
          </a:xfrm>
          <a:prstGeom prst="rect">
            <a:avLst/>
          </a:prstGeom>
        </p:spPr>
      </p:pic>
    </p:spTree>
    <p:extLst>
      <p:ext uri="{BB962C8B-B14F-4D97-AF65-F5344CB8AC3E}">
        <p14:creationId xmlns:p14="http://schemas.microsoft.com/office/powerpoint/2010/main" val="519822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FB587-AC52-71EF-2D82-17A44208D9B2}"/>
              </a:ext>
            </a:extLst>
          </p:cNvPr>
          <p:cNvSpPr>
            <a:spLocks noGrp="1"/>
          </p:cNvSpPr>
          <p:nvPr>
            <p:ph type="title"/>
          </p:nvPr>
        </p:nvSpPr>
        <p:spPr/>
        <p:txBody>
          <a:bodyPr/>
          <a:lstStyle/>
          <a:p>
            <a:r>
              <a:rPr lang="en-US" dirty="0"/>
              <a:t>Q1-2</a:t>
            </a:r>
          </a:p>
        </p:txBody>
      </p:sp>
      <p:sp>
        <p:nvSpPr>
          <p:cNvPr id="5" name="TextBox 4">
            <a:extLst>
              <a:ext uri="{FF2B5EF4-FFF2-40B4-BE49-F238E27FC236}">
                <a16:creationId xmlns:a16="http://schemas.microsoft.com/office/drawing/2014/main" id="{DD5A85BB-7CAA-121B-063F-3B3A02EAEA04}"/>
              </a:ext>
            </a:extLst>
          </p:cNvPr>
          <p:cNvSpPr txBox="1"/>
          <p:nvPr/>
        </p:nvSpPr>
        <p:spPr>
          <a:xfrm>
            <a:off x="2209800" y="1447800"/>
            <a:ext cx="8077200" cy="646331"/>
          </a:xfrm>
          <a:prstGeom prst="rect">
            <a:avLst/>
          </a:prstGeom>
          <a:noFill/>
        </p:spPr>
        <p:txBody>
          <a:bodyPr wrap="square">
            <a:spAutoFit/>
          </a:bodyPr>
          <a:lstStyle/>
          <a:p>
            <a:r>
              <a:rPr lang="en-US" sz="3600" dirty="0">
                <a:hlinkClick r:id="rId2"/>
              </a:rPr>
              <a:t>https://tinyurl.com/cs441-fa24-L10</a:t>
            </a:r>
            <a:r>
              <a:rPr lang="en-US" sz="3600" dirty="0"/>
              <a:t> </a:t>
            </a:r>
          </a:p>
        </p:txBody>
      </p:sp>
      <p:pic>
        <p:nvPicPr>
          <p:cNvPr id="7" name="Picture 6" descr="A qr code with black squares&#10;&#10;Description automatically generated">
            <a:extLst>
              <a:ext uri="{FF2B5EF4-FFF2-40B4-BE49-F238E27FC236}">
                <a16:creationId xmlns:a16="http://schemas.microsoft.com/office/drawing/2014/main" id="{4F6BEF3C-914C-74FA-4639-4C91B841D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514600"/>
            <a:ext cx="4038600" cy="4038600"/>
          </a:xfrm>
          <a:prstGeom prst="rect">
            <a:avLst/>
          </a:prstGeom>
        </p:spPr>
      </p:pic>
    </p:spTree>
    <p:extLst>
      <p:ext uri="{BB962C8B-B14F-4D97-AF65-F5344CB8AC3E}">
        <p14:creationId xmlns:p14="http://schemas.microsoft.com/office/powerpoint/2010/main" val="2227291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D2A7-EA15-8543-B086-25FC8197AC06}"/>
              </a:ext>
            </a:extLst>
          </p:cNvPr>
          <p:cNvSpPr>
            <a:spLocks noGrp="1"/>
          </p:cNvSpPr>
          <p:nvPr>
            <p:ph type="title"/>
          </p:nvPr>
        </p:nvSpPr>
        <p:spPr/>
        <p:txBody>
          <a:bodyPr/>
          <a:lstStyle/>
          <a:p>
            <a:r>
              <a:rPr lang="en-US" dirty="0"/>
              <a:t>Last class: EM</a:t>
            </a:r>
          </a:p>
        </p:txBody>
      </p:sp>
      <p:sp>
        <p:nvSpPr>
          <p:cNvPr id="3" name="Content Placeholder 2">
            <a:extLst>
              <a:ext uri="{FF2B5EF4-FFF2-40B4-BE49-F238E27FC236}">
                <a16:creationId xmlns:a16="http://schemas.microsoft.com/office/drawing/2014/main" id="{DF77DF1D-AAAF-B66A-4D7B-8B720A3BE605}"/>
              </a:ext>
            </a:extLst>
          </p:cNvPr>
          <p:cNvSpPr>
            <a:spLocks noGrp="1"/>
          </p:cNvSpPr>
          <p:nvPr>
            <p:ph idx="1"/>
          </p:nvPr>
        </p:nvSpPr>
        <p:spPr/>
        <p:txBody>
          <a:bodyPr>
            <a:normAutofit/>
          </a:bodyPr>
          <a:lstStyle/>
          <a:p>
            <a:r>
              <a:rPr lang="en-US" b="0" i="0" dirty="0">
                <a:solidFill>
                  <a:srgbClr val="374151"/>
                </a:solidFill>
                <a:effectLst/>
                <a:latin typeface="Söhne"/>
              </a:rPr>
              <a:t>True or False</a:t>
            </a:r>
          </a:p>
          <a:p>
            <a:pPr lvl="1"/>
            <a:r>
              <a:rPr lang="en-US" b="0" i="0" dirty="0">
                <a:solidFill>
                  <a:srgbClr val="374151"/>
                </a:solidFill>
                <a:effectLst/>
                <a:latin typeface="Söhne"/>
              </a:rPr>
              <a:t>The EM algorithm is a method for maximum likelihood estimation in the presence of missing or incomplete data.</a:t>
            </a:r>
            <a:endParaRPr lang="en-US" dirty="0"/>
          </a:p>
          <a:p>
            <a:pPr lvl="1"/>
            <a:r>
              <a:rPr lang="en-US" b="0" i="0" dirty="0">
                <a:solidFill>
                  <a:srgbClr val="374151"/>
                </a:solidFill>
                <a:effectLst/>
                <a:latin typeface="Söhne"/>
              </a:rPr>
              <a:t>The EM algorithm guarantees convergence to the global maximum of the likelihood function for any given dataset.</a:t>
            </a:r>
          </a:p>
          <a:p>
            <a:pPr lvl="1"/>
            <a:r>
              <a:rPr lang="en-US" b="0" i="0" dirty="0">
                <a:solidFill>
                  <a:srgbClr val="374151"/>
                </a:solidFill>
                <a:effectLst/>
                <a:latin typeface="Söhne"/>
              </a:rPr>
              <a:t>The E-step of the EM algorithm computes the maximum likelihood estimate of the parameters given the observed data.</a:t>
            </a:r>
          </a:p>
          <a:p>
            <a:pPr lvl="1"/>
            <a:r>
              <a:rPr lang="en-US" b="0" i="0" dirty="0">
                <a:solidFill>
                  <a:srgbClr val="374151"/>
                </a:solidFill>
                <a:effectLst/>
                <a:latin typeface="Söhne"/>
              </a:rPr>
              <a:t>In the EM algorithm, the likelihood of the observed data increases after each iteration of the algorithm.</a:t>
            </a:r>
          </a:p>
          <a:p>
            <a:pPr lvl="1"/>
            <a:endParaRPr lang="en-US" dirty="0">
              <a:solidFill>
                <a:srgbClr val="374151"/>
              </a:solidFill>
              <a:latin typeface="Söhne"/>
            </a:endParaRPr>
          </a:p>
        </p:txBody>
      </p:sp>
    </p:spTree>
    <p:extLst>
      <p:ext uri="{BB962C8B-B14F-4D97-AF65-F5344CB8AC3E}">
        <p14:creationId xmlns:p14="http://schemas.microsoft.com/office/powerpoint/2010/main" val="3159907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D514-1BE4-CA86-FAC6-0E9A5BC2630F}"/>
              </a:ext>
            </a:extLst>
          </p:cNvPr>
          <p:cNvSpPr>
            <a:spLocks noGrp="1"/>
          </p:cNvSpPr>
          <p:nvPr>
            <p:ph type="title"/>
          </p:nvPr>
        </p:nvSpPr>
        <p:spPr/>
        <p:txBody>
          <a:bodyPr/>
          <a:lstStyle/>
          <a:p>
            <a:r>
              <a:rPr lang="en-US" dirty="0"/>
              <a:t>How to select parameters and evaluate</a:t>
            </a:r>
          </a:p>
        </p:txBody>
      </p:sp>
      <p:sp>
        <p:nvSpPr>
          <p:cNvPr id="3" name="Content Placeholder 2">
            <a:extLst>
              <a:ext uri="{FF2B5EF4-FFF2-40B4-BE49-F238E27FC236}">
                <a16:creationId xmlns:a16="http://schemas.microsoft.com/office/drawing/2014/main" id="{6355F0ED-7AD8-D72C-571B-33BE59A1F32B}"/>
              </a:ext>
            </a:extLst>
          </p:cNvPr>
          <p:cNvSpPr>
            <a:spLocks noGrp="1"/>
          </p:cNvSpPr>
          <p:nvPr>
            <p:ph idx="1"/>
          </p:nvPr>
        </p:nvSpPr>
        <p:spPr/>
        <p:txBody>
          <a:bodyPr>
            <a:normAutofit fontScale="70000" lnSpcReduction="20000"/>
          </a:bodyPr>
          <a:lstStyle/>
          <a:p>
            <a:r>
              <a:rPr lang="en-US" dirty="0"/>
              <a:t>Hyperparameters</a:t>
            </a:r>
          </a:p>
          <a:p>
            <a:pPr lvl="1"/>
            <a:r>
              <a:rPr lang="en-US" dirty="0"/>
              <a:t>Histogram: num bins</a:t>
            </a:r>
          </a:p>
          <a:p>
            <a:pPr lvl="1"/>
            <a:r>
              <a:rPr lang="en-US" dirty="0"/>
              <a:t>Kernel Density: bandwidth</a:t>
            </a:r>
          </a:p>
          <a:p>
            <a:pPr lvl="1"/>
            <a:r>
              <a:rPr lang="en-US" dirty="0" err="1"/>
              <a:t>MoG</a:t>
            </a:r>
            <a:r>
              <a:rPr lang="en-US" dirty="0"/>
              <a:t>: num components</a:t>
            </a:r>
          </a:p>
          <a:p>
            <a:pPr lvl="1"/>
            <a:r>
              <a:rPr lang="en-US" dirty="0"/>
              <a:t>Also may set priors on bin count or variance</a:t>
            </a:r>
          </a:p>
          <a:p>
            <a:endParaRPr lang="en-US" dirty="0"/>
          </a:p>
          <a:p>
            <a:r>
              <a:rPr lang="en-US" dirty="0"/>
              <a:t>To select hyperparameters:</a:t>
            </a:r>
          </a:p>
          <a:p>
            <a:pPr lvl="1"/>
            <a:r>
              <a:rPr lang="en-US" dirty="0"/>
              <a:t>Split data into a train and </a:t>
            </a:r>
            <a:r>
              <a:rPr lang="en-US" dirty="0" err="1"/>
              <a:t>val</a:t>
            </a:r>
            <a:r>
              <a:rPr lang="en-US" dirty="0"/>
              <a:t> set</a:t>
            </a:r>
          </a:p>
          <a:p>
            <a:pPr lvl="1"/>
            <a:r>
              <a:rPr lang="en-US" dirty="0"/>
              <a:t>For each candidate parameter:</a:t>
            </a:r>
          </a:p>
          <a:p>
            <a:pPr lvl="2"/>
            <a:r>
              <a:rPr lang="en-US" dirty="0"/>
              <a:t>Fit to train</a:t>
            </a:r>
          </a:p>
          <a:p>
            <a:pPr lvl="2"/>
            <a:r>
              <a:rPr lang="en-US" dirty="0"/>
              <a:t>Compute average log likelihood on </a:t>
            </a:r>
            <a:r>
              <a:rPr lang="en-US" dirty="0" err="1"/>
              <a:t>val</a:t>
            </a:r>
            <a:endParaRPr lang="en-US" dirty="0"/>
          </a:p>
          <a:p>
            <a:pPr lvl="2"/>
            <a:r>
              <a:rPr lang="en-US" dirty="0"/>
              <a:t>Record best</a:t>
            </a:r>
          </a:p>
          <a:p>
            <a:pPr lvl="1"/>
            <a:r>
              <a:rPr lang="en-US" dirty="0"/>
              <a:t>Fit with best parameter on </a:t>
            </a:r>
            <a:r>
              <a:rPr lang="en-US" dirty="0" err="1"/>
              <a:t>train+val</a:t>
            </a:r>
            <a:endParaRPr lang="en-US" dirty="0"/>
          </a:p>
          <a:p>
            <a:endParaRPr lang="en-US" dirty="0"/>
          </a:p>
          <a:p>
            <a:r>
              <a:rPr lang="en-US" dirty="0"/>
              <a:t>To compare different models</a:t>
            </a:r>
          </a:p>
          <a:p>
            <a:pPr lvl="1"/>
            <a:r>
              <a:rPr lang="en-US" dirty="0"/>
              <a:t>Evaluate average log likelihood on a held out test set</a:t>
            </a:r>
          </a:p>
          <a:p>
            <a:pPr lvl="2"/>
            <a:endParaRPr lang="en-US" dirty="0"/>
          </a:p>
        </p:txBody>
      </p:sp>
    </p:spTree>
    <p:extLst>
      <p:ext uri="{BB962C8B-B14F-4D97-AF65-F5344CB8AC3E}">
        <p14:creationId xmlns:p14="http://schemas.microsoft.com/office/powerpoint/2010/main" val="3844229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0BCB-0425-B3CB-FDA0-DA908BF83F8A}"/>
              </a:ext>
            </a:extLst>
          </p:cNvPr>
          <p:cNvSpPr>
            <a:spLocks noGrp="1"/>
          </p:cNvSpPr>
          <p:nvPr>
            <p:ph type="title"/>
          </p:nvPr>
        </p:nvSpPr>
        <p:spPr/>
        <p:txBody>
          <a:bodyPr/>
          <a:lstStyle/>
          <a:p>
            <a:r>
              <a:rPr lang="en-US" dirty="0"/>
              <a:t>Let’s experiment</a:t>
            </a:r>
          </a:p>
        </p:txBody>
      </p:sp>
      <p:sp>
        <p:nvSpPr>
          <p:cNvPr id="3" name="Content Placeholder 2">
            <a:extLst>
              <a:ext uri="{FF2B5EF4-FFF2-40B4-BE49-F238E27FC236}">
                <a16:creationId xmlns:a16="http://schemas.microsoft.com/office/drawing/2014/main" id="{6EDC745F-848E-2A90-FC31-D9DFB012455F}"/>
              </a:ext>
            </a:extLst>
          </p:cNvPr>
          <p:cNvSpPr>
            <a:spLocks noGrp="1"/>
          </p:cNvSpPr>
          <p:nvPr>
            <p:ph idx="1"/>
          </p:nvPr>
        </p:nvSpPr>
        <p:spPr>
          <a:xfrm>
            <a:off x="6477000" y="990600"/>
            <a:ext cx="5105400" cy="5135563"/>
          </a:xfrm>
        </p:spPr>
        <p:txBody>
          <a:bodyPr>
            <a:normAutofit/>
          </a:bodyPr>
          <a:lstStyle/>
          <a:p>
            <a:pPr marL="0" indent="0">
              <a:buNone/>
            </a:pPr>
            <a:r>
              <a:rPr lang="en-US" dirty="0"/>
              <a:t>Data</a:t>
            </a:r>
          </a:p>
          <a:p>
            <a:r>
              <a:rPr lang="en-US" sz="2800" dirty="0"/>
              <a:t>Student exam scores</a:t>
            </a:r>
          </a:p>
          <a:p>
            <a:r>
              <a:rPr lang="en-US" sz="2800" dirty="0"/>
              <a:t>Image intensities</a:t>
            </a:r>
          </a:p>
          <a:p>
            <a:r>
              <a:rPr lang="en-US" sz="2800" dirty="0"/>
              <a:t>Government payroll data</a:t>
            </a:r>
            <a:r>
              <a:rPr lang="en-US" sz="2800" baseline="30000" dirty="0"/>
              <a:t>1</a:t>
            </a:r>
          </a:p>
          <a:p>
            <a:r>
              <a:rPr lang="en-US" sz="2800" dirty="0"/>
              <a:t>Penguins</a:t>
            </a:r>
          </a:p>
          <a:p>
            <a:r>
              <a:rPr lang="en-US" sz="2800" dirty="0"/>
              <a:t>Simple distributions</a:t>
            </a:r>
          </a:p>
        </p:txBody>
      </p:sp>
      <p:sp>
        <p:nvSpPr>
          <p:cNvPr id="5" name="TextBox 4">
            <a:extLst>
              <a:ext uri="{FF2B5EF4-FFF2-40B4-BE49-F238E27FC236}">
                <a16:creationId xmlns:a16="http://schemas.microsoft.com/office/drawing/2014/main" id="{70225703-D7FD-7359-2A6E-B356A6B52BDD}"/>
              </a:ext>
            </a:extLst>
          </p:cNvPr>
          <p:cNvSpPr txBox="1"/>
          <p:nvPr/>
        </p:nvSpPr>
        <p:spPr>
          <a:xfrm>
            <a:off x="1752600" y="6488668"/>
            <a:ext cx="10972800" cy="369332"/>
          </a:xfrm>
          <a:prstGeom prst="rect">
            <a:avLst/>
          </a:prstGeom>
          <a:noFill/>
        </p:spPr>
        <p:txBody>
          <a:bodyPr wrap="square">
            <a:spAutoFit/>
          </a:bodyPr>
          <a:lstStyle/>
          <a:p>
            <a:r>
              <a:rPr lang="en-US" baseline="30000" dirty="0">
                <a:solidFill>
                  <a:schemeClr val="bg1">
                    <a:lumMod val="50000"/>
                  </a:schemeClr>
                </a:solidFill>
                <a:hlinkClick r:id="rId2">
                  <a:extLst>
                    <a:ext uri="{A12FA001-AC4F-418D-AE19-62706E023703}">
                      <ahyp:hlinkClr xmlns:ahyp="http://schemas.microsoft.com/office/drawing/2018/hyperlinkcolor" val="tx"/>
                    </a:ext>
                  </a:extLst>
                </a:hlinkClick>
              </a:rPr>
              <a:t>1</a:t>
            </a:r>
            <a:r>
              <a:rPr lang="en-US" dirty="0">
                <a:solidFill>
                  <a:schemeClr val="bg1">
                    <a:lumMod val="50000"/>
                  </a:schemeClr>
                </a:solidFill>
                <a:hlinkClick r:id="rId2">
                  <a:extLst>
                    <a:ext uri="{A12FA001-AC4F-418D-AE19-62706E023703}">
                      <ahyp:hlinkClr xmlns:ahyp="http://schemas.microsoft.com/office/drawing/2018/hyperlinkcolor" val="tx"/>
                    </a:ext>
                  </a:extLst>
                </a:hlinkClick>
              </a:rPr>
              <a:t>https://data.ct.gov/Government/State-Employee-Payroll-Data-Calendar-Year-2015-thr/virr-yb6n/data</a:t>
            </a:r>
            <a:r>
              <a:rPr lang="en-US" dirty="0">
                <a:solidFill>
                  <a:schemeClr val="bg1">
                    <a:lumMod val="50000"/>
                  </a:schemeClr>
                </a:solidFill>
              </a:rPr>
              <a:t> </a:t>
            </a:r>
          </a:p>
        </p:txBody>
      </p:sp>
      <p:sp>
        <p:nvSpPr>
          <p:cNvPr id="6" name="Content Placeholder 2">
            <a:extLst>
              <a:ext uri="{FF2B5EF4-FFF2-40B4-BE49-F238E27FC236}">
                <a16:creationId xmlns:a16="http://schemas.microsoft.com/office/drawing/2014/main" id="{317AA074-2E49-289E-15F5-B03E56CF8FB5}"/>
              </a:ext>
            </a:extLst>
          </p:cNvPr>
          <p:cNvSpPr txBox="1">
            <a:spLocks/>
          </p:cNvSpPr>
          <p:nvPr/>
        </p:nvSpPr>
        <p:spPr bwMode="auto">
          <a:xfrm>
            <a:off x="609600" y="1076106"/>
            <a:ext cx="5105400"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dirty="0"/>
              <a:t>Methods</a:t>
            </a:r>
          </a:p>
          <a:p>
            <a:r>
              <a:rPr lang="en-US" sz="2800" dirty="0"/>
              <a:t>Gaussian</a:t>
            </a:r>
          </a:p>
          <a:p>
            <a:r>
              <a:rPr lang="en-US" sz="2800" dirty="0"/>
              <a:t>Histogram, equal size bins</a:t>
            </a:r>
          </a:p>
          <a:p>
            <a:r>
              <a:rPr lang="en-US" sz="2800" dirty="0"/>
              <a:t>Histogram, equal data bins</a:t>
            </a:r>
          </a:p>
          <a:p>
            <a:r>
              <a:rPr lang="en-US" sz="2800" dirty="0"/>
              <a:t>KDE</a:t>
            </a:r>
          </a:p>
          <a:p>
            <a:r>
              <a:rPr lang="en-US" sz="2800" dirty="0"/>
              <a:t>Mixture of Gaussians</a:t>
            </a:r>
          </a:p>
        </p:txBody>
      </p:sp>
      <p:sp>
        <p:nvSpPr>
          <p:cNvPr id="8" name="TextBox 7">
            <a:extLst>
              <a:ext uri="{FF2B5EF4-FFF2-40B4-BE49-F238E27FC236}">
                <a16:creationId xmlns:a16="http://schemas.microsoft.com/office/drawing/2014/main" id="{3718606D-82EB-FD59-A322-5B0D3D72E501}"/>
              </a:ext>
            </a:extLst>
          </p:cNvPr>
          <p:cNvSpPr txBox="1"/>
          <p:nvPr/>
        </p:nvSpPr>
        <p:spPr>
          <a:xfrm>
            <a:off x="6248400" y="103257"/>
            <a:ext cx="5867400" cy="707886"/>
          </a:xfrm>
          <a:prstGeom prst="rect">
            <a:avLst/>
          </a:prstGeom>
          <a:noFill/>
        </p:spPr>
        <p:txBody>
          <a:bodyPr wrap="square">
            <a:spAutoFit/>
          </a:bodyPr>
          <a:lstStyle/>
          <a:p>
            <a:r>
              <a:rPr lang="en-US" sz="2000" dirty="0">
                <a:hlinkClick r:id="rId3"/>
              </a:rPr>
              <a:t>https://colab.research.google.com/drive/1H4_jS1oxiOxZkfvh5w5KEWF2zFs4axty?usp=sharing</a:t>
            </a:r>
            <a:r>
              <a:rPr lang="en-US" sz="2000" dirty="0"/>
              <a:t> </a:t>
            </a:r>
          </a:p>
        </p:txBody>
      </p:sp>
      <p:sp>
        <p:nvSpPr>
          <p:cNvPr id="10" name="TextBox 9">
            <a:extLst>
              <a:ext uri="{FF2B5EF4-FFF2-40B4-BE49-F238E27FC236}">
                <a16:creationId xmlns:a16="http://schemas.microsoft.com/office/drawing/2014/main" id="{0471200A-03E5-AE71-0C02-CABEE4F7D29D}"/>
              </a:ext>
            </a:extLst>
          </p:cNvPr>
          <p:cNvSpPr txBox="1"/>
          <p:nvPr/>
        </p:nvSpPr>
        <p:spPr>
          <a:xfrm>
            <a:off x="233267" y="4800600"/>
            <a:ext cx="8077200" cy="646331"/>
          </a:xfrm>
          <a:prstGeom prst="rect">
            <a:avLst/>
          </a:prstGeom>
          <a:noFill/>
        </p:spPr>
        <p:txBody>
          <a:bodyPr wrap="square">
            <a:spAutoFit/>
          </a:bodyPr>
          <a:lstStyle/>
          <a:p>
            <a:r>
              <a:rPr lang="en-US" sz="3600" dirty="0">
                <a:hlinkClick r:id="rId4"/>
              </a:rPr>
              <a:t>https://tinyurl.com/cs441-fa24-L10</a:t>
            </a:r>
            <a:r>
              <a:rPr lang="en-US" sz="3600" dirty="0"/>
              <a:t> </a:t>
            </a:r>
          </a:p>
        </p:txBody>
      </p:sp>
      <p:pic>
        <p:nvPicPr>
          <p:cNvPr id="11" name="Picture 10" descr="A qr code with black squares&#10;&#10;Description automatically generated">
            <a:extLst>
              <a:ext uri="{FF2B5EF4-FFF2-40B4-BE49-F238E27FC236}">
                <a16:creationId xmlns:a16="http://schemas.microsoft.com/office/drawing/2014/main" id="{B050F938-6D3B-AD0F-31F2-4DCACCE481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0134" y="4527865"/>
            <a:ext cx="1533331" cy="1533331"/>
          </a:xfrm>
          <a:prstGeom prst="rect">
            <a:avLst/>
          </a:prstGeom>
        </p:spPr>
      </p:pic>
    </p:spTree>
    <p:extLst>
      <p:ext uri="{BB962C8B-B14F-4D97-AF65-F5344CB8AC3E}">
        <p14:creationId xmlns:p14="http://schemas.microsoft.com/office/powerpoint/2010/main" val="2523110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8375-386B-733E-A124-52AA6AC8350A}"/>
              </a:ext>
            </a:extLst>
          </p:cNvPr>
          <p:cNvSpPr>
            <a:spLocks noGrp="1"/>
          </p:cNvSpPr>
          <p:nvPr>
            <p:ph type="title"/>
          </p:nvPr>
        </p:nvSpPr>
        <p:spPr/>
        <p:txBody>
          <a:bodyPr>
            <a:normAutofit/>
          </a:bodyPr>
          <a:lstStyle/>
          <a:p>
            <a:r>
              <a:rPr lang="en-US" dirty="0"/>
              <a:t>Evaluation (2023)</a:t>
            </a:r>
          </a:p>
        </p:txBody>
      </p:sp>
      <p:sp>
        <p:nvSpPr>
          <p:cNvPr id="4" name="TextBox 3">
            <a:extLst>
              <a:ext uri="{FF2B5EF4-FFF2-40B4-BE49-F238E27FC236}">
                <a16:creationId xmlns:a16="http://schemas.microsoft.com/office/drawing/2014/main" id="{C1CB68E2-BB59-1BF3-455E-7226768AC5FF}"/>
              </a:ext>
            </a:extLst>
          </p:cNvPr>
          <p:cNvSpPr txBox="1"/>
          <p:nvPr/>
        </p:nvSpPr>
        <p:spPr>
          <a:xfrm>
            <a:off x="76200" y="6443825"/>
            <a:ext cx="10134600" cy="369332"/>
          </a:xfrm>
          <a:prstGeom prst="rect">
            <a:avLst/>
          </a:prstGeom>
          <a:noFill/>
        </p:spPr>
        <p:txBody>
          <a:bodyPr wrap="square">
            <a:spAutoFit/>
          </a:bodyPr>
          <a:lstStyle/>
          <a:p>
            <a:r>
              <a:rPr lang="en-US" dirty="0">
                <a:hlinkClick r:id="rId2"/>
              </a:rPr>
              <a:t>https://colab.research.google.com/drive/1H4_jS1oxiOxZkfvh5w5KEWF2zFs4axty?usp=sharing</a:t>
            </a:r>
            <a:r>
              <a:rPr lang="en-US" dirty="0"/>
              <a:t> </a:t>
            </a:r>
          </a:p>
        </p:txBody>
      </p:sp>
      <p:graphicFrame>
        <p:nvGraphicFramePr>
          <p:cNvPr id="5" name="Table 5">
            <a:extLst>
              <a:ext uri="{FF2B5EF4-FFF2-40B4-BE49-F238E27FC236}">
                <a16:creationId xmlns:a16="http://schemas.microsoft.com/office/drawing/2014/main" id="{071D223C-DF27-9FEE-3DBB-FCE7F0BB5E61}"/>
              </a:ext>
            </a:extLst>
          </p:cNvPr>
          <p:cNvGraphicFramePr>
            <a:graphicFrameLocks noGrp="1"/>
          </p:cNvGraphicFramePr>
          <p:nvPr>
            <p:extLst>
              <p:ext uri="{D42A27DB-BD31-4B8C-83A1-F6EECF244321}">
                <p14:modId xmlns:p14="http://schemas.microsoft.com/office/powerpoint/2010/main" val="2296991589"/>
              </p:ext>
            </p:extLst>
          </p:nvPr>
        </p:nvGraphicFramePr>
        <p:xfrm>
          <a:off x="1066800" y="701048"/>
          <a:ext cx="9753600" cy="5672326"/>
        </p:xfrm>
        <a:graphic>
          <a:graphicData uri="http://schemas.openxmlformats.org/drawingml/2006/table">
            <a:tbl>
              <a:tblPr firstRow="1" bandRow="1">
                <a:tableStyleId>{5C22544A-7EE6-4342-B048-85BDC9FD1C3A}</a:tableStyleId>
              </a:tblPr>
              <a:tblGrid>
                <a:gridCol w="1950720">
                  <a:extLst>
                    <a:ext uri="{9D8B030D-6E8A-4147-A177-3AD203B41FA5}">
                      <a16:colId xmlns:a16="http://schemas.microsoft.com/office/drawing/2014/main" val="3948537070"/>
                    </a:ext>
                  </a:extLst>
                </a:gridCol>
                <a:gridCol w="1950720">
                  <a:extLst>
                    <a:ext uri="{9D8B030D-6E8A-4147-A177-3AD203B41FA5}">
                      <a16:colId xmlns:a16="http://schemas.microsoft.com/office/drawing/2014/main" val="3184478871"/>
                    </a:ext>
                  </a:extLst>
                </a:gridCol>
                <a:gridCol w="1950720">
                  <a:extLst>
                    <a:ext uri="{9D8B030D-6E8A-4147-A177-3AD203B41FA5}">
                      <a16:colId xmlns:a16="http://schemas.microsoft.com/office/drawing/2014/main" val="1484637220"/>
                    </a:ext>
                  </a:extLst>
                </a:gridCol>
                <a:gridCol w="1950720">
                  <a:extLst>
                    <a:ext uri="{9D8B030D-6E8A-4147-A177-3AD203B41FA5}">
                      <a16:colId xmlns:a16="http://schemas.microsoft.com/office/drawing/2014/main" val="3215864603"/>
                    </a:ext>
                  </a:extLst>
                </a:gridCol>
                <a:gridCol w="1950720">
                  <a:extLst>
                    <a:ext uri="{9D8B030D-6E8A-4147-A177-3AD203B41FA5}">
                      <a16:colId xmlns:a16="http://schemas.microsoft.com/office/drawing/2014/main" val="1225895961"/>
                    </a:ext>
                  </a:extLst>
                </a:gridCol>
              </a:tblGrid>
              <a:tr h="946403">
                <a:tc>
                  <a:txBody>
                    <a:bodyPr/>
                    <a:lstStyle/>
                    <a:p>
                      <a:endParaRPr lang="en-US" sz="1600" dirty="0"/>
                    </a:p>
                  </a:txBody>
                  <a:tcPr/>
                </a:tc>
                <a:tc>
                  <a:txBody>
                    <a:bodyPr/>
                    <a:lstStyle/>
                    <a:p>
                      <a:r>
                        <a:rPr lang="en-US" sz="1600" dirty="0"/>
                        <a:t># Times Best</a:t>
                      </a:r>
                    </a:p>
                  </a:txBody>
                  <a:tcPr/>
                </a:tc>
                <a:tc>
                  <a:txBody>
                    <a:bodyPr/>
                    <a:lstStyle/>
                    <a:p>
                      <a:r>
                        <a:rPr lang="en-US" sz="1600" dirty="0"/>
                        <a:t># Times Close to Best</a:t>
                      </a:r>
                    </a:p>
                  </a:txBody>
                  <a:tcPr/>
                </a:tc>
                <a:tc>
                  <a:txBody>
                    <a:bodyPr/>
                    <a:lstStyle/>
                    <a:p>
                      <a:r>
                        <a:rPr lang="en-US" sz="1600" dirty="0"/>
                        <a:t>Pros</a:t>
                      </a:r>
                    </a:p>
                  </a:txBody>
                  <a:tcPr/>
                </a:tc>
                <a:tc>
                  <a:txBody>
                    <a:bodyPr/>
                    <a:lstStyle/>
                    <a:p>
                      <a:r>
                        <a:rPr lang="en-US" sz="1600" dirty="0"/>
                        <a:t>Cons</a:t>
                      </a:r>
                    </a:p>
                  </a:txBody>
                  <a:tcPr/>
                </a:tc>
                <a:extLst>
                  <a:ext uri="{0D108BD9-81ED-4DB2-BD59-A6C34878D82A}">
                    <a16:rowId xmlns:a16="http://schemas.microsoft.com/office/drawing/2014/main" val="3977984490"/>
                  </a:ext>
                </a:extLst>
              </a:tr>
              <a:tr h="548313">
                <a:tc>
                  <a:txBody>
                    <a:bodyPr/>
                    <a:lstStyle/>
                    <a:p>
                      <a:r>
                        <a:rPr lang="en-US" sz="1600" dirty="0"/>
                        <a:t>Gaussian</a:t>
                      </a:r>
                    </a:p>
                  </a:txBody>
                  <a:tcPr/>
                </a:tc>
                <a:tc>
                  <a:txBody>
                    <a:bodyPr/>
                    <a:lstStyle/>
                    <a:p>
                      <a:r>
                        <a:rPr lang="en-US" sz="1600" dirty="0"/>
                        <a:t>1</a:t>
                      </a:r>
                    </a:p>
                  </a:txBody>
                  <a:tcPr/>
                </a:tc>
                <a:tc>
                  <a:txBody>
                    <a:bodyPr/>
                    <a:lstStyle/>
                    <a:p>
                      <a:endParaRPr lang="en-US" sz="1600" dirty="0"/>
                    </a:p>
                  </a:txBody>
                  <a:tcPr/>
                </a:tc>
                <a:tc>
                  <a:txBody>
                    <a:bodyPr/>
                    <a:lstStyle/>
                    <a:p>
                      <a:r>
                        <a:rPr lang="en-US" sz="1600" dirty="0"/>
                        <a:t>Works for its own category, but even then KDE also works well</a:t>
                      </a:r>
                    </a:p>
                  </a:txBody>
                  <a:tcPr/>
                </a:tc>
                <a:tc>
                  <a:txBody>
                    <a:bodyPr/>
                    <a:lstStyle/>
                    <a:p>
                      <a:r>
                        <a:rPr lang="en-US" sz="1600" dirty="0"/>
                        <a:t>Doesn’t work if data is not gaussian distributed</a:t>
                      </a:r>
                    </a:p>
                  </a:txBody>
                  <a:tcPr/>
                </a:tc>
                <a:extLst>
                  <a:ext uri="{0D108BD9-81ED-4DB2-BD59-A6C34878D82A}">
                    <a16:rowId xmlns:a16="http://schemas.microsoft.com/office/drawing/2014/main" val="247466354"/>
                  </a:ext>
                </a:extLst>
              </a:tr>
              <a:tr h="946403">
                <a:tc>
                  <a:txBody>
                    <a:bodyPr/>
                    <a:lstStyle/>
                    <a:p>
                      <a:r>
                        <a:rPr lang="en-US" sz="1600" dirty="0"/>
                        <a:t>Hist, equal width</a:t>
                      </a:r>
                    </a:p>
                  </a:txBody>
                  <a:tcPr/>
                </a:tc>
                <a:tc>
                  <a:txBody>
                    <a:bodyPr/>
                    <a:lstStyle/>
                    <a:p>
                      <a:r>
                        <a:rPr lang="en-US" sz="1600" dirty="0"/>
                        <a:t>2-3</a:t>
                      </a:r>
                    </a:p>
                  </a:txBody>
                  <a:tcPr/>
                </a:tc>
                <a:tc>
                  <a:txBody>
                    <a:bodyPr/>
                    <a:lstStyle/>
                    <a:p>
                      <a:r>
                        <a:rPr lang="en-US" sz="1600" dirty="0"/>
                        <a:t>Two thirds of time</a:t>
                      </a:r>
                    </a:p>
                  </a:txBody>
                  <a:tcPr/>
                </a:tc>
                <a:tc>
                  <a:txBody>
                    <a:bodyPr/>
                    <a:lstStyle/>
                    <a:p>
                      <a:r>
                        <a:rPr lang="en-US" sz="1600" dirty="0"/>
                        <a:t>Always reasonable as long as you search over bin width</a:t>
                      </a:r>
                    </a:p>
                  </a:txBody>
                  <a:tcPr/>
                </a:tc>
                <a:tc>
                  <a:txBody>
                    <a:bodyPr/>
                    <a:lstStyle/>
                    <a:p>
                      <a:r>
                        <a:rPr lang="en-US" sz="1600" dirty="0"/>
                        <a:t>Sometimes too sharp, discrete and not smooth</a:t>
                      </a:r>
                    </a:p>
                  </a:txBody>
                  <a:tcPr/>
                </a:tc>
                <a:extLst>
                  <a:ext uri="{0D108BD9-81ED-4DB2-BD59-A6C34878D82A}">
                    <a16:rowId xmlns:a16="http://schemas.microsoft.com/office/drawing/2014/main" val="644255824"/>
                  </a:ext>
                </a:extLst>
              </a:tr>
              <a:tr h="946403">
                <a:tc>
                  <a:txBody>
                    <a:bodyPr/>
                    <a:lstStyle/>
                    <a:p>
                      <a:r>
                        <a:rPr lang="en-US" sz="1600" dirty="0"/>
                        <a:t>Hist, equal data</a:t>
                      </a:r>
                    </a:p>
                  </a:txBody>
                  <a:tcPr/>
                </a:tc>
                <a:tc>
                  <a:txBody>
                    <a:bodyPr/>
                    <a:lstStyle/>
                    <a:p>
                      <a:r>
                        <a:rPr lang="en-US" sz="1600" dirty="0"/>
                        <a:t>1</a:t>
                      </a:r>
                    </a:p>
                  </a:txBody>
                  <a:tcPr/>
                </a:tc>
                <a:tc>
                  <a:txBody>
                    <a:bodyPr/>
                    <a:lstStyle/>
                    <a:p>
                      <a:r>
                        <a:rPr lang="en-US" sz="1600" dirty="0"/>
                        <a:t>Almost always</a:t>
                      </a:r>
                    </a:p>
                  </a:txBody>
                  <a:tcPr/>
                </a:tc>
                <a:tc>
                  <a:txBody>
                    <a:bodyPr/>
                    <a:lstStyle/>
                    <a:p>
                      <a:r>
                        <a:rPr lang="en-US" sz="1600" dirty="0"/>
                        <a:t>Works reliably with few samples, but gets peaky and not smooth with a lot of data</a:t>
                      </a:r>
                    </a:p>
                  </a:txBody>
                  <a:tcPr/>
                </a:tc>
                <a:tc>
                  <a:txBody>
                    <a:bodyPr/>
                    <a:lstStyle/>
                    <a:p>
                      <a:endParaRPr lang="en-US" sz="1600"/>
                    </a:p>
                  </a:txBody>
                  <a:tcPr/>
                </a:tc>
                <a:extLst>
                  <a:ext uri="{0D108BD9-81ED-4DB2-BD59-A6C34878D82A}">
                    <a16:rowId xmlns:a16="http://schemas.microsoft.com/office/drawing/2014/main" val="3854813978"/>
                  </a:ext>
                </a:extLst>
              </a:tr>
              <a:tr h="548313">
                <a:tc>
                  <a:txBody>
                    <a:bodyPr/>
                    <a:lstStyle/>
                    <a:p>
                      <a:r>
                        <a:rPr lang="en-US" sz="1600" dirty="0"/>
                        <a:t>Kernel density</a:t>
                      </a:r>
                    </a:p>
                  </a:txBody>
                  <a:tcPr/>
                </a:tc>
                <a:tc>
                  <a:txBody>
                    <a:bodyPr/>
                    <a:lstStyle/>
                    <a:p>
                      <a:r>
                        <a:rPr lang="en-US" sz="1600" dirty="0"/>
                        <a:t>4+</a:t>
                      </a:r>
                    </a:p>
                  </a:txBody>
                  <a:tcPr/>
                </a:tc>
                <a:tc>
                  <a:txBody>
                    <a:bodyPr/>
                    <a:lstStyle/>
                    <a:p>
                      <a:r>
                        <a:rPr lang="en-US" sz="1600" dirty="0"/>
                        <a:t>Almost always</a:t>
                      </a:r>
                    </a:p>
                  </a:txBody>
                  <a:tcPr/>
                </a:tc>
                <a:tc>
                  <a:txBody>
                    <a:bodyPr/>
                    <a:lstStyle/>
                    <a:p>
                      <a:r>
                        <a:rPr lang="en-US" sz="1600" dirty="0"/>
                        <a:t>Smooth, always works, stable</a:t>
                      </a:r>
                    </a:p>
                  </a:txBody>
                  <a:tcPr/>
                </a:tc>
                <a:tc>
                  <a:txBody>
                    <a:bodyPr/>
                    <a:lstStyle/>
                    <a:p>
                      <a:r>
                        <a:rPr lang="en-US" sz="1600" dirty="0"/>
                        <a:t>Doesn’t necessarily find modes</a:t>
                      </a:r>
                    </a:p>
                  </a:txBody>
                  <a:tcPr/>
                </a:tc>
                <a:extLst>
                  <a:ext uri="{0D108BD9-81ED-4DB2-BD59-A6C34878D82A}">
                    <a16:rowId xmlns:a16="http://schemas.microsoft.com/office/drawing/2014/main" val="3424220397"/>
                  </a:ext>
                </a:extLst>
              </a:tr>
              <a:tr h="548313">
                <a:tc>
                  <a:txBody>
                    <a:bodyPr/>
                    <a:lstStyle/>
                    <a:p>
                      <a:r>
                        <a:rPr lang="en-US" sz="1600" dirty="0"/>
                        <a:t>Mix of Gauss</a:t>
                      </a:r>
                    </a:p>
                  </a:txBody>
                  <a:tcPr/>
                </a:tc>
                <a:tc>
                  <a:txBody>
                    <a:bodyPr/>
                    <a:lstStyle/>
                    <a:p>
                      <a:r>
                        <a:rPr lang="en-US" sz="1600" dirty="0"/>
                        <a:t>3</a:t>
                      </a:r>
                    </a:p>
                  </a:txBody>
                  <a:tcPr/>
                </a:tc>
                <a:tc>
                  <a:txBody>
                    <a:bodyPr/>
                    <a:lstStyle/>
                    <a:p>
                      <a:r>
                        <a:rPr lang="en-US" sz="1600" dirty="0"/>
                        <a:t>4</a:t>
                      </a:r>
                    </a:p>
                  </a:txBody>
                  <a:tcPr/>
                </a:tc>
                <a:tc>
                  <a:txBody>
                    <a:bodyPr/>
                    <a:lstStyle/>
                    <a:p>
                      <a:r>
                        <a:rPr lang="en-US" sz="1600" dirty="0"/>
                        <a:t>Good for salary/midterm with multiple modes</a:t>
                      </a:r>
                    </a:p>
                  </a:txBody>
                  <a:tcPr/>
                </a:tc>
                <a:tc>
                  <a:txBody>
                    <a:bodyPr/>
                    <a:lstStyle/>
                    <a:p>
                      <a:r>
                        <a:rPr lang="en-US" sz="1600" dirty="0"/>
                        <a:t>Sometimes overfits and creates weird squiggles</a:t>
                      </a:r>
                    </a:p>
                  </a:txBody>
                  <a:tcPr/>
                </a:tc>
                <a:extLst>
                  <a:ext uri="{0D108BD9-81ED-4DB2-BD59-A6C34878D82A}">
                    <a16:rowId xmlns:a16="http://schemas.microsoft.com/office/drawing/2014/main" val="2799545388"/>
                  </a:ext>
                </a:extLst>
              </a:tr>
            </a:tbl>
          </a:graphicData>
        </a:graphic>
      </p:graphicFrame>
    </p:spTree>
    <p:extLst>
      <p:ext uri="{BB962C8B-B14F-4D97-AF65-F5344CB8AC3E}">
        <p14:creationId xmlns:p14="http://schemas.microsoft.com/office/powerpoint/2010/main" val="265672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0EA5-D98E-F668-197F-85DDC03ABABC}"/>
              </a:ext>
            </a:extLst>
          </p:cNvPr>
          <p:cNvSpPr>
            <a:spLocks noGrp="1"/>
          </p:cNvSpPr>
          <p:nvPr>
            <p:ph type="title"/>
          </p:nvPr>
        </p:nvSpPr>
        <p:spPr/>
        <p:txBody>
          <a:bodyPr/>
          <a:lstStyle/>
          <a:p>
            <a:r>
              <a:rPr lang="en-US" dirty="0"/>
              <a:t>Estimating probability for more than 1 dimension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04D822-BA87-22BF-FD34-BC9AD6DC2A77}"/>
                  </a:ext>
                </a:extLst>
              </p:cNvPr>
              <p:cNvSpPr>
                <a:spLocks noGrp="1"/>
              </p:cNvSpPr>
              <p:nvPr>
                <p:ph idx="1"/>
              </p:nvPr>
            </p:nvSpPr>
            <p:spPr>
              <a:xfrm>
                <a:off x="609600" y="990600"/>
                <a:ext cx="5638800" cy="5135563"/>
              </a:xfrm>
            </p:spPr>
            <p:txBody>
              <a:bodyPr>
                <a:normAutofit fontScale="77500" lnSpcReduction="20000"/>
              </a:bodyPr>
              <a:lstStyle/>
              <a:p>
                <a:endParaRPr lang="en-US" dirty="0"/>
              </a:p>
              <a:p>
                <a:r>
                  <a:rPr lang="en-US" dirty="0"/>
                  <a:t>Estimate for each dimension and assume dimensions are independent</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m:oMathPara>
                </a14:m>
                <a:endParaRPr lang="en-US" dirty="0"/>
              </a:p>
              <a:p>
                <a:endParaRPr lang="en-US" dirty="0"/>
              </a:p>
              <a:p>
                <a:r>
                  <a:rPr lang="en-US" dirty="0"/>
                  <a:t>Use a multidimensional model</a:t>
                </a:r>
              </a:p>
              <a:p>
                <a:pPr lvl="1"/>
                <a:r>
                  <a:rPr lang="en-US" dirty="0"/>
                  <a:t>Gaussian</a:t>
                </a:r>
              </a:p>
              <a:p>
                <a:pPr lvl="1"/>
                <a:r>
                  <a:rPr lang="en-US" dirty="0"/>
                  <a:t>Mixture of Gaussian</a:t>
                </a:r>
              </a:p>
              <a:p>
                <a:pPr lvl="1"/>
                <a:endParaRPr lang="en-US" dirty="0"/>
              </a:p>
              <a:p>
                <a:r>
                  <a:rPr lang="en-US" dirty="0"/>
                  <a:t>Project to lower dimension/manifold (e.g. PCA) and then estimate</a:t>
                </a:r>
              </a:p>
              <a:p>
                <a:pPr lvl="1"/>
                <a:endParaRPr lang="en-US" dirty="0"/>
              </a:p>
              <a:p>
                <a:r>
                  <a:rPr lang="en-US" dirty="0"/>
                  <a:t>Non-linear compression, e.g. with auto-encoder (e.g. with deep network)</a:t>
                </a:r>
              </a:p>
              <a:p>
                <a:pPr lvl="1"/>
                <a:endParaRPr lang="en-US" dirty="0"/>
              </a:p>
            </p:txBody>
          </p:sp>
        </mc:Choice>
        <mc:Fallback xmlns="">
          <p:sp>
            <p:nvSpPr>
              <p:cNvPr id="3" name="Content Placeholder 2">
                <a:extLst>
                  <a:ext uri="{FF2B5EF4-FFF2-40B4-BE49-F238E27FC236}">
                    <a16:creationId xmlns:a16="http://schemas.microsoft.com/office/drawing/2014/main" id="{B304D822-BA87-22BF-FD34-BC9AD6DC2A77}"/>
                  </a:ext>
                </a:extLst>
              </p:cNvPr>
              <p:cNvSpPr>
                <a:spLocks noGrp="1" noRot="1" noChangeAspect="1" noMove="1" noResize="1" noEditPoints="1" noAdjustHandles="1" noChangeArrowheads="1" noChangeShapeType="1" noTextEdit="1"/>
              </p:cNvSpPr>
              <p:nvPr>
                <p:ph idx="1"/>
              </p:nvPr>
            </p:nvSpPr>
            <p:spPr>
              <a:xfrm>
                <a:off x="609600" y="990600"/>
                <a:ext cx="5638800" cy="5135563"/>
              </a:xfrm>
              <a:blipFill>
                <a:blip r:embed="rId2"/>
                <a:stretch>
                  <a:fillRect l="-1514" r="-1405"/>
                </a:stretch>
              </a:blipFill>
            </p:spPr>
            <p:txBody>
              <a:bodyPr/>
              <a:lstStyle/>
              <a:p>
                <a:r>
                  <a:rPr lang="en-US">
                    <a:noFill/>
                  </a:rPr>
                  <a:t> </a:t>
                </a:r>
              </a:p>
            </p:txBody>
          </p:sp>
        </mc:Fallback>
      </mc:AlternateContent>
      <p:pic>
        <p:nvPicPr>
          <p:cNvPr id="13316" name="Picture 4">
            <a:extLst>
              <a:ext uri="{FF2B5EF4-FFF2-40B4-BE49-F238E27FC236}">
                <a16:creationId xmlns:a16="http://schemas.microsoft.com/office/drawing/2014/main" id="{108CC0B5-6E02-C305-A29C-9F91A7013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876800"/>
            <a:ext cx="404812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3E24922A-0A3B-00D6-CAAA-83A22467BE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7400" y="3471069"/>
            <a:ext cx="1405731" cy="1405731"/>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Gaussian Mixture Model Definition | DeepAI">
            <a:extLst>
              <a:ext uri="{FF2B5EF4-FFF2-40B4-BE49-F238E27FC236}">
                <a16:creationId xmlns:a16="http://schemas.microsoft.com/office/drawing/2014/main" id="{237D2F99-448D-0721-4D82-F087FF8E23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8940" y="2295513"/>
            <a:ext cx="2308860"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35FC3F2-0E99-4311-6473-66D2BD060267}"/>
              </a:ext>
            </a:extLst>
          </p:cNvPr>
          <p:cNvSpPr txBox="1"/>
          <p:nvPr/>
        </p:nvSpPr>
        <p:spPr>
          <a:xfrm>
            <a:off x="8901194" y="2526268"/>
            <a:ext cx="646331" cy="276999"/>
          </a:xfrm>
          <a:prstGeom prst="rect">
            <a:avLst/>
          </a:prstGeom>
          <a:noFill/>
        </p:spPr>
        <p:txBody>
          <a:bodyPr wrap="none" rtlCol="0">
            <a:spAutoFit/>
          </a:bodyPr>
          <a:lstStyle/>
          <a:p>
            <a:r>
              <a:rPr lang="en-US" sz="1200" dirty="0">
                <a:solidFill>
                  <a:schemeClr val="bg1">
                    <a:lumMod val="50000"/>
                  </a:schemeClr>
                </a:solidFill>
                <a:hlinkClick r:id="rId6">
                  <a:extLst>
                    <a:ext uri="{A12FA001-AC4F-418D-AE19-62706E023703}">
                      <ahyp:hlinkClr xmlns:ahyp="http://schemas.microsoft.com/office/drawing/2018/hyperlinkcolor" val="tx"/>
                    </a:ext>
                  </a:extLst>
                </a:hlinkClick>
              </a:rPr>
              <a:t>Fig </a:t>
            </a:r>
            <a:r>
              <a:rPr lang="en-US" sz="1200" dirty="0" err="1">
                <a:solidFill>
                  <a:schemeClr val="bg1">
                    <a:lumMod val="50000"/>
                  </a:schemeClr>
                </a:solidFill>
                <a:hlinkClick r:id="rId6">
                  <a:extLst>
                    <a:ext uri="{A12FA001-AC4F-418D-AE19-62706E023703}">
                      <ahyp:hlinkClr xmlns:ahyp="http://schemas.microsoft.com/office/drawing/2018/hyperlinkcolor" val="tx"/>
                    </a:ext>
                  </a:extLst>
                </a:hlinkClick>
              </a:rPr>
              <a:t>src</a:t>
            </a:r>
            <a:endParaRPr lang="en-US" sz="1200" dirty="0">
              <a:solidFill>
                <a:schemeClr val="bg1">
                  <a:lumMod val="50000"/>
                </a:schemeClr>
              </a:solidFill>
            </a:endParaRPr>
          </a:p>
        </p:txBody>
      </p:sp>
    </p:spTree>
    <p:extLst>
      <p:ext uri="{BB962C8B-B14F-4D97-AF65-F5344CB8AC3E}">
        <p14:creationId xmlns:p14="http://schemas.microsoft.com/office/powerpoint/2010/main" val="61207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4CDE-67C1-7CE4-D70A-915F06A6F46D}"/>
              </a:ext>
            </a:extLst>
          </p:cNvPr>
          <p:cNvSpPr>
            <a:spLocks noGrp="1"/>
          </p:cNvSpPr>
          <p:nvPr>
            <p:ph type="title"/>
          </p:nvPr>
        </p:nvSpPr>
        <p:spPr/>
        <p:txBody>
          <a:bodyPr/>
          <a:lstStyle/>
          <a:p>
            <a:r>
              <a:rPr lang="en-US" dirty="0"/>
              <a:t>Next week (no in-person lectures)</a:t>
            </a:r>
          </a:p>
        </p:txBody>
      </p:sp>
      <p:sp>
        <p:nvSpPr>
          <p:cNvPr id="3" name="Content Placeholder 2">
            <a:extLst>
              <a:ext uri="{FF2B5EF4-FFF2-40B4-BE49-F238E27FC236}">
                <a16:creationId xmlns:a16="http://schemas.microsoft.com/office/drawing/2014/main" id="{6E0A7047-2CA8-0B6C-D535-8E86CE586E3A}"/>
              </a:ext>
            </a:extLst>
          </p:cNvPr>
          <p:cNvSpPr>
            <a:spLocks noGrp="1"/>
          </p:cNvSpPr>
          <p:nvPr>
            <p:ph idx="1"/>
          </p:nvPr>
        </p:nvSpPr>
        <p:spPr/>
        <p:txBody>
          <a:bodyPr/>
          <a:lstStyle/>
          <a:p>
            <a:r>
              <a:rPr lang="en-US" dirty="0"/>
              <a:t>Robust estimation (recording/slides only)</a:t>
            </a:r>
          </a:p>
          <a:p>
            <a:r>
              <a:rPr lang="en-US" dirty="0"/>
              <a:t>Exam (optional TA Q&amp;A in class period in lecture room)</a:t>
            </a:r>
          </a:p>
        </p:txBody>
      </p:sp>
    </p:spTree>
    <p:extLst>
      <p:ext uri="{BB962C8B-B14F-4D97-AF65-F5344CB8AC3E}">
        <p14:creationId xmlns:p14="http://schemas.microsoft.com/office/powerpoint/2010/main" val="2653499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20AAA-19BE-28FA-43BE-A309C87F47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52BF01-4F8A-882F-3533-B4166899D389}"/>
              </a:ext>
            </a:extLst>
          </p:cNvPr>
          <p:cNvSpPr>
            <a:spLocks noGrp="1"/>
          </p:cNvSpPr>
          <p:nvPr>
            <p:ph type="title"/>
          </p:nvPr>
        </p:nvSpPr>
        <p:spPr/>
        <p:txBody>
          <a:bodyPr/>
          <a:lstStyle/>
          <a:p>
            <a:r>
              <a:rPr lang="en-US" dirty="0"/>
              <a:t>Last class: EM</a:t>
            </a:r>
          </a:p>
        </p:txBody>
      </p:sp>
      <p:sp>
        <p:nvSpPr>
          <p:cNvPr id="3" name="Content Placeholder 2">
            <a:extLst>
              <a:ext uri="{FF2B5EF4-FFF2-40B4-BE49-F238E27FC236}">
                <a16:creationId xmlns:a16="http://schemas.microsoft.com/office/drawing/2014/main" id="{8E1B0F4B-EB04-B287-4C09-189911914F99}"/>
              </a:ext>
            </a:extLst>
          </p:cNvPr>
          <p:cNvSpPr>
            <a:spLocks noGrp="1"/>
          </p:cNvSpPr>
          <p:nvPr>
            <p:ph idx="1"/>
          </p:nvPr>
        </p:nvSpPr>
        <p:spPr/>
        <p:txBody>
          <a:bodyPr>
            <a:normAutofit/>
          </a:bodyPr>
          <a:lstStyle/>
          <a:p>
            <a:r>
              <a:rPr lang="en-US" b="0" i="0" dirty="0">
                <a:solidFill>
                  <a:srgbClr val="374151"/>
                </a:solidFill>
                <a:effectLst/>
                <a:latin typeface="Söhne"/>
              </a:rPr>
              <a:t>True or False</a:t>
            </a:r>
          </a:p>
          <a:p>
            <a:pPr lvl="1"/>
            <a:r>
              <a:rPr lang="en-US" b="0" i="0" dirty="0">
                <a:solidFill>
                  <a:srgbClr val="374151"/>
                </a:solidFill>
                <a:effectLst/>
                <a:latin typeface="Söhne"/>
              </a:rPr>
              <a:t>The EM algorithm is a method for maximum likelihood estimation in the presence of missing or incomplete data.</a:t>
            </a:r>
            <a:endParaRPr lang="en-US" dirty="0"/>
          </a:p>
          <a:p>
            <a:pPr lvl="1"/>
            <a:r>
              <a:rPr lang="en-US" b="0" i="0" dirty="0">
                <a:solidFill>
                  <a:srgbClr val="374151"/>
                </a:solidFill>
                <a:effectLst/>
                <a:latin typeface="Söhne"/>
              </a:rPr>
              <a:t>The EM algorithm guarantees convergence to the global maximum of the likelihood function for any given dataset.</a:t>
            </a:r>
          </a:p>
          <a:p>
            <a:pPr lvl="1"/>
            <a:r>
              <a:rPr lang="en-US" b="0" i="0" dirty="0">
                <a:solidFill>
                  <a:srgbClr val="374151"/>
                </a:solidFill>
                <a:effectLst/>
                <a:latin typeface="Söhne"/>
              </a:rPr>
              <a:t>The E-step of the EM algorithm computes the maximum likelihood estimate of the parameters given the observed data.</a:t>
            </a:r>
          </a:p>
          <a:p>
            <a:pPr lvl="1"/>
            <a:r>
              <a:rPr lang="en-US" b="0" i="0" dirty="0">
                <a:solidFill>
                  <a:srgbClr val="374151"/>
                </a:solidFill>
                <a:effectLst/>
                <a:latin typeface="Söhne"/>
              </a:rPr>
              <a:t>In the EM algorithm, the likelihood of the observed data increases after each iteration of the algorithm.</a:t>
            </a:r>
          </a:p>
          <a:p>
            <a:pPr lvl="1"/>
            <a:endParaRPr lang="en-US" dirty="0">
              <a:solidFill>
                <a:srgbClr val="374151"/>
              </a:solidFill>
              <a:latin typeface="Söhne"/>
            </a:endParaRPr>
          </a:p>
        </p:txBody>
      </p:sp>
      <p:sp>
        <p:nvSpPr>
          <p:cNvPr id="4" name="TextBox 3">
            <a:extLst>
              <a:ext uri="{FF2B5EF4-FFF2-40B4-BE49-F238E27FC236}">
                <a16:creationId xmlns:a16="http://schemas.microsoft.com/office/drawing/2014/main" id="{86472516-47ED-45C3-0F35-1DBD18B2ECE7}"/>
              </a:ext>
            </a:extLst>
          </p:cNvPr>
          <p:cNvSpPr txBox="1"/>
          <p:nvPr/>
        </p:nvSpPr>
        <p:spPr>
          <a:xfrm>
            <a:off x="407461" y="1625878"/>
            <a:ext cx="404278" cy="523220"/>
          </a:xfrm>
          <a:prstGeom prst="rect">
            <a:avLst/>
          </a:prstGeom>
          <a:noFill/>
        </p:spPr>
        <p:txBody>
          <a:bodyPr wrap="none" rtlCol="0">
            <a:spAutoFit/>
          </a:bodyPr>
          <a:lstStyle/>
          <a:p>
            <a:r>
              <a:rPr lang="en-US" sz="2800" dirty="0"/>
              <a:t>T</a:t>
            </a:r>
          </a:p>
        </p:txBody>
      </p:sp>
      <p:sp>
        <p:nvSpPr>
          <p:cNvPr id="5" name="TextBox 4">
            <a:extLst>
              <a:ext uri="{FF2B5EF4-FFF2-40B4-BE49-F238E27FC236}">
                <a16:creationId xmlns:a16="http://schemas.microsoft.com/office/drawing/2014/main" id="{513F4868-1BD9-9EFC-38FE-0E4E18FB3119}"/>
              </a:ext>
            </a:extLst>
          </p:cNvPr>
          <p:cNvSpPr txBox="1"/>
          <p:nvPr/>
        </p:nvSpPr>
        <p:spPr>
          <a:xfrm>
            <a:off x="413323" y="2570059"/>
            <a:ext cx="404278" cy="523220"/>
          </a:xfrm>
          <a:prstGeom prst="rect">
            <a:avLst/>
          </a:prstGeom>
          <a:noFill/>
        </p:spPr>
        <p:txBody>
          <a:bodyPr wrap="none" rtlCol="0">
            <a:spAutoFit/>
          </a:bodyPr>
          <a:lstStyle/>
          <a:p>
            <a:r>
              <a:rPr lang="en-US" sz="2800" dirty="0"/>
              <a:t>F</a:t>
            </a:r>
          </a:p>
        </p:txBody>
      </p:sp>
      <p:sp>
        <p:nvSpPr>
          <p:cNvPr id="6" name="TextBox 5">
            <a:extLst>
              <a:ext uri="{FF2B5EF4-FFF2-40B4-BE49-F238E27FC236}">
                <a16:creationId xmlns:a16="http://schemas.microsoft.com/office/drawing/2014/main" id="{A9FA4DE8-9EB4-9F12-400E-2869FE0A401D}"/>
              </a:ext>
            </a:extLst>
          </p:cNvPr>
          <p:cNvSpPr txBox="1"/>
          <p:nvPr/>
        </p:nvSpPr>
        <p:spPr>
          <a:xfrm>
            <a:off x="407461" y="3440128"/>
            <a:ext cx="404278" cy="523220"/>
          </a:xfrm>
          <a:prstGeom prst="rect">
            <a:avLst/>
          </a:prstGeom>
          <a:noFill/>
        </p:spPr>
        <p:txBody>
          <a:bodyPr wrap="none" rtlCol="0">
            <a:spAutoFit/>
          </a:bodyPr>
          <a:lstStyle/>
          <a:p>
            <a:r>
              <a:rPr lang="en-US" sz="2800" dirty="0"/>
              <a:t>F</a:t>
            </a:r>
          </a:p>
        </p:txBody>
      </p:sp>
      <p:sp>
        <p:nvSpPr>
          <p:cNvPr id="7" name="TextBox 6">
            <a:extLst>
              <a:ext uri="{FF2B5EF4-FFF2-40B4-BE49-F238E27FC236}">
                <a16:creationId xmlns:a16="http://schemas.microsoft.com/office/drawing/2014/main" id="{1334CE72-13EA-98E9-77C2-DC25323E2FB7}"/>
              </a:ext>
            </a:extLst>
          </p:cNvPr>
          <p:cNvSpPr txBox="1"/>
          <p:nvPr/>
        </p:nvSpPr>
        <p:spPr>
          <a:xfrm>
            <a:off x="407461" y="4411128"/>
            <a:ext cx="404278" cy="523220"/>
          </a:xfrm>
          <a:prstGeom prst="rect">
            <a:avLst/>
          </a:prstGeom>
          <a:noFill/>
        </p:spPr>
        <p:txBody>
          <a:bodyPr wrap="none" rtlCol="0">
            <a:spAutoFit/>
          </a:bodyPr>
          <a:lstStyle/>
          <a:p>
            <a:r>
              <a:rPr lang="en-US" sz="2800" dirty="0"/>
              <a:t>T</a:t>
            </a:r>
          </a:p>
        </p:txBody>
      </p:sp>
    </p:spTree>
    <p:extLst>
      <p:ext uri="{BB962C8B-B14F-4D97-AF65-F5344CB8AC3E}">
        <p14:creationId xmlns:p14="http://schemas.microsoft.com/office/powerpoint/2010/main" val="426034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AADD-8BAC-80B0-8E23-7585ABD38A8D}"/>
              </a:ext>
            </a:extLst>
          </p:cNvPr>
          <p:cNvSpPr>
            <a:spLocks noGrp="1"/>
          </p:cNvSpPr>
          <p:nvPr>
            <p:ph type="title"/>
          </p:nvPr>
        </p:nvSpPr>
        <p:spPr/>
        <p:txBody>
          <a:bodyPr/>
          <a:lstStyle/>
          <a:p>
            <a:r>
              <a:rPr lang="en-US" dirty="0"/>
              <a:t>This class – PDF Estimation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E3732F-4C29-220F-10EC-6FA460015C75}"/>
                  </a:ext>
                </a:extLst>
              </p:cNvPr>
              <p:cNvSpPr>
                <a:spLocks noGrp="1"/>
              </p:cNvSpPr>
              <p:nvPr>
                <p:ph idx="1"/>
              </p:nvPr>
            </p:nvSpPr>
            <p:spPr/>
            <p:txBody>
              <a:bodyPr>
                <a:normAutofit/>
              </a:bodyPr>
              <a:lstStyle/>
              <a:p>
                <a:r>
                  <a:rPr lang="en-US" dirty="0"/>
                  <a:t>We often want to estimate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for some observation </a:t>
                </a:r>
                <a14:m>
                  <m:oMath xmlns:m="http://schemas.openxmlformats.org/officeDocument/2006/math">
                    <m:r>
                      <a:rPr lang="en-US" i="1" dirty="0" smtClean="0">
                        <a:latin typeface="Cambria Math" panose="02040503050406030204" pitchFamily="18" charset="0"/>
                      </a:rPr>
                      <m:t>𝑥</m:t>
                    </m:r>
                  </m:oMath>
                </a14:m>
                <a:endParaRPr lang="en-US" dirty="0"/>
              </a:p>
              <a:p>
                <a:pPr lvl="1"/>
                <a:r>
                  <a:rPr lang="en-US" dirty="0"/>
                  <a:t>For classification, e.g. we want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 </m:t>
                    </m:r>
                    <m:r>
                      <a:rPr lang="en-US" i="1" dirty="0" smtClean="0">
                        <a:latin typeface="Cambria Math" panose="02040503050406030204" pitchFamily="18" charset="0"/>
                      </a:rPr>
                      <m:t>𝑦</m:t>
                    </m:r>
                    <m:r>
                      <a:rPr lang="en-US" i="1" dirty="0" smtClean="0">
                        <a:latin typeface="Cambria Math" panose="02040503050406030204" pitchFamily="18" charset="0"/>
                      </a:rPr>
                      <m:t>)</m:t>
                    </m:r>
                  </m:oMath>
                </a14:m>
                <a:endParaRPr lang="en-US" dirty="0"/>
              </a:p>
              <a:p>
                <a:pPr lvl="1"/>
                <a:r>
                  <a:rPr lang="en-US" dirty="0"/>
                  <a:t>For outlier/anomaly detection, e.g. we want to know if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is small</a:t>
                </a:r>
              </a:p>
              <a:p>
                <a:pPr lvl="1"/>
                <a:r>
                  <a:rPr lang="en-US" dirty="0"/>
                  <a:t>For prediction, we want to know which answer or action is most likely</a:t>
                </a:r>
              </a:p>
              <a:p>
                <a:pPr lvl="1"/>
                <a:r>
                  <a:rPr lang="en-US" dirty="0"/>
                  <a:t>Model dependencies and mutual information </a:t>
                </a:r>
              </a:p>
              <a:p>
                <a:r>
                  <a:rPr lang="en-US" dirty="0"/>
                  <a:t>For discrete variables, this just involves counting, but continuous variables are more tricky</a:t>
                </a:r>
              </a:p>
              <a:p>
                <a:r>
                  <a:rPr lang="en-US" dirty="0"/>
                  <a:t>We consider models and methods for estimating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A8E3732F-4C29-220F-10EC-6FA460015C75}"/>
                  </a:ext>
                </a:extLst>
              </p:cNvPr>
              <p:cNvSpPr>
                <a:spLocks noGrp="1" noRot="1" noChangeAspect="1" noMove="1" noResize="1" noEditPoints="1" noAdjustHandles="1" noChangeArrowheads="1" noChangeShapeType="1" noTextEdit="1"/>
              </p:cNvSpPr>
              <p:nvPr>
                <p:ph idx="1"/>
              </p:nvPr>
            </p:nvSpPr>
            <p:spPr>
              <a:blipFill>
                <a:blip r:embed="rId2"/>
                <a:stretch>
                  <a:fillRect l="-1278" t="-1425" r="-94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8CE1966-772D-979D-E51D-1D4D427A6D4C}"/>
              </a:ext>
            </a:extLst>
          </p:cNvPr>
          <p:cNvSpPr txBox="1"/>
          <p:nvPr/>
        </p:nvSpPr>
        <p:spPr>
          <a:xfrm>
            <a:off x="7954484" y="6202363"/>
            <a:ext cx="3627916" cy="369332"/>
          </a:xfrm>
          <a:prstGeom prst="rect">
            <a:avLst/>
          </a:prstGeom>
          <a:noFill/>
        </p:spPr>
        <p:txBody>
          <a:bodyPr wrap="none" rtlCol="0">
            <a:spAutoFit/>
          </a:bodyPr>
          <a:lstStyle/>
          <a:p>
            <a:r>
              <a:rPr lang="en-US" dirty="0"/>
              <a:t>PDF = probability density function</a:t>
            </a:r>
          </a:p>
        </p:txBody>
      </p:sp>
    </p:spTree>
    <p:extLst>
      <p:ext uri="{BB962C8B-B14F-4D97-AF65-F5344CB8AC3E}">
        <p14:creationId xmlns:p14="http://schemas.microsoft.com/office/powerpoint/2010/main" val="53036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AD07-BC8B-9D60-9612-4B75F9E542C3}"/>
              </a:ext>
            </a:extLst>
          </p:cNvPr>
          <p:cNvSpPr>
            <a:spLocks noGrp="1"/>
          </p:cNvSpPr>
          <p:nvPr>
            <p:ph type="title"/>
          </p:nvPr>
        </p:nvSpPr>
        <p:spPr/>
        <p:txBody>
          <a:bodyPr/>
          <a:lstStyle/>
          <a:p>
            <a:r>
              <a:rPr lang="en-US" dirty="0"/>
              <a:t>Basic rules of PDFs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5B027F8-3550-DF30-EAC9-7E4278F87FE8}"/>
                  </a:ext>
                </a:extLst>
              </p:cNvPr>
              <p:cNvSpPr>
                <a:spLocks noGrp="1"/>
              </p:cNvSpPr>
              <p:nvPr>
                <p:ph idx="1"/>
              </p:nvPr>
            </p:nvSpPr>
            <p:spPr/>
            <p:txBody>
              <a:bodyPr/>
              <a:lstStyle/>
              <a:p>
                <a:pPr marL="514350" indent="-514350">
                  <a:buFont typeface="+mj-lt"/>
                  <a:buAutoNum type="arabicPeriod"/>
                </a:pP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=1</m:t>
                    </m:r>
                  </m:oMath>
                </a14:m>
                <a:r>
                  <a:rPr lang="en-US" b="0" dirty="0"/>
                  <a:t>      		(but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b="0" dirty="0"/>
                  <a:t> can be greater than 1)</a:t>
                </a:r>
              </a:p>
              <a:p>
                <a:pPr marL="514350" indent="-514350">
                  <a:buFont typeface="+mj-lt"/>
                  <a:buAutoNum type="arabicPeriod"/>
                </a:pP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≥0 ∀</m:t>
                    </m:r>
                    <m:r>
                      <a:rPr lang="en-US" b="0" i="1" smtClean="0">
                        <a:latin typeface="Cambria Math" panose="02040503050406030204" pitchFamily="18" charset="0"/>
                      </a:rPr>
                      <m:t>𝑥</m:t>
                    </m:r>
                  </m:oMath>
                </a14:m>
                <a:endParaRPr lang="en-US" dirty="0"/>
              </a:p>
              <a:p>
                <a:pPr marL="0" indent="0">
                  <a:buNone/>
                </a:pPr>
                <a:endParaRPr lang="en-US" dirty="0"/>
              </a:p>
              <a:p>
                <a:pPr marL="0" indent="0">
                  <a:buNone/>
                </a:pPr>
                <a:endParaRPr lang="en-US" dirty="0"/>
              </a:p>
              <a:p>
                <a:pPr marL="0" indent="0">
                  <a:buNone/>
                </a:pPr>
                <a:r>
                  <a:rPr lang="en-US" dirty="0"/>
                  <a:t>That’s it!</a:t>
                </a:r>
              </a:p>
              <a:p>
                <a:pPr marL="0" indent="0">
                  <a:buNone/>
                </a:pPr>
                <a:endParaRPr lang="en-US" dirty="0"/>
              </a:p>
              <a:p>
                <a:pPr marL="0" indent="0">
                  <a:buNone/>
                </a:pPr>
                <a:r>
                  <a:rPr lang="en-US" dirty="0"/>
                  <a:t>A common implicit assumption of pdfs is smoothness, i.e.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𝜖</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for some small </a:t>
                </a:r>
                <a14:m>
                  <m:oMath xmlns:m="http://schemas.openxmlformats.org/officeDocument/2006/math">
                    <m:r>
                      <a:rPr lang="en-US" b="0" i="1" smtClean="0">
                        <a:latin typeface="Cambria Math" panose="02040503050406030204" pitchFamily="18" charset="0"/>
                      </a:rPr>
                      <m:t>𝜖</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05B027F8-3550-DF30-EAC9-7E4278F87FE8}"/>
                  </a:ext>
                </a:extLst>
              </p:cNvPr>
              <p:cNvSpPr>
                <a:spLocks noGrp="1" noRot="1" noChangeAspect="1" noMove="1" noResize="1" noEditPoints="1" noAdjustHandles="1" noChangeArrowheads="1" noChangeShapeType="1" noTextEdit="1"/>
              </p:cNvSpPr>
              <p:nvPr>
                <p:ph idx="1"/>
              </p:nvPr>
            </p:nvSpPr>
            <p:spPr>
              <a:blipFill>
                <a:blip r:embed="rId2"/>
                <a:stretch>
                  <a:fillRect l="-1389" t="-1069"/>
                </a:stretch>
              </a:blipFill>
            </p:spPr>
            <p:txBody>
              <a:bodyPr/>
              <a:lstStyle/>
              <a:p>
                <a:r>
                  <a:rPr lang="en-US">
                    <a:noFill/>
                  </a:rPr>
                  <a:t> </a:t>
                </a:r>
              </a:p>
            </p:txBody>
          </p:sp>
        </mc:Fallback>
      </mc:AlternateContent>
    </p:spTree>
    <p:extLst>
      <p:ext uri="{BB962C8B-B14F-4D97-AF65-F5344CB8AC3E}">
        <p14:creationId xmlns:p14="http://schemas.microsoft.com/office/powerpoint/2010/main" val="64118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9CDE4-8848-8380-430E-2CA2E50917A4}"/>
              </a:ext>
            </a:extLst>
          </p:cNvPr>
          <p:cNvSpPr>
            <a:spLocks noGrp="1"/>
          </p:cNvSpPr>
          <p:nvPr>
            <p:ph type="title"/>
          </p:nvPr>
        </p:nvSpPr>
        <p:spPr/>
        <p:txBody>
          <a:bodyPr/>
          <a:lstStyle/>
          <a:p>
            <a:r>
              <a:rPr lang="en-US" dirty="0"/>
              <a:t>1D PDFs</a:t>
            </a:r>
          </a:p>
        </p:txBody>
      </p:sp>
      <p:sp>
        <p:nvSpPr>
          <p:cNvPr id="3" name="Content Placeholder 2">
            <a:extLst>
              <a:ext uri="{FF2B5EF4-FFF2-40B4-BE49-F238E27FC236}">
                <a16:creationId xmlns:a16="http://schemas.microsoft.com/office/drawing/2014/main" id="{51652445-1D54-5926-CBD3-00A9B8F387F2}"/>
              </a:ext>
            </a:extLst>
          </p:cNvPr>
          <p:cNvSpPr>
            <a:spLocks noGrp="1"/>
          </p:cNvSpPr>
          <p:nvPr>
            <p:ph idx="1"/>
          </p:nvPr>
        </p:nvSpPr>
        <p:spPr>
          <a:xfrm>
            <a:off x="609600" y="990600"/>
            <a:ext cx="5486400" cy="5135563"/>
          </a:xfrm>
        </p:spPr>
        <p:txBody>
          <a:bodyPr>
            <a:normAutofit fontScale="92500" lnSpcReduction="20000"/>
          </a:bodyPr>
          <a:lstStyle/>
          <a:p>
            <a:r>
              <a:rPr lang="en-US" dirty="0"/>
              <a:t>E.g.</a:t>
            </a:r>
          </a:p>
          <a:p>
            <a:pPr lvl="1"/>
            <a:r>
              <a:rPr lang="en-US" dirty="0"/>
              <a:t>x is a temperature</a:t>
            </a:r>
          </a:p>
          <a:p>
            <a:pPr lvl="1"/>
            <a:r>
              <a:rPr lang="en-US" dirty="0"/>
              <a:t>Intensity</a:t>
            </a:r>
          </a:p>
          <a:p>
            <a:pPr lvl="1"/>
            <a:r>
              <a:rPr lang="en-US" dirty="0"/>
              <a:t>Sensor reading</a:t>
            </a:r>
          </a:p>
          <a:p>
            <a:pPr lvl="1"/>
            <a:r>
              <a:rPr lang="en-US" dirty="0"/>
              <a:t>Height of a person</a:t>
            </a:r>
          </a:p>
          <a:p>
            <a:pPr lvl="1"/>
            <a:r>
              <a:rPr lang="en-US" dirty="0"/>
              <a:t>Number of dolphins in a body of water</a:t>
            </a:r>
          </a:p>
          <a:p>
            <a:pPr lvl="1"/>
            <a:endParaRPr lang="en-US" dirty="0"/>
          </a:p>
          <a:p>
            <a:r>
              <a:rPr lang="en-US" dirty="0"/>
              <a:t>x could be continuous or have too many possible values to count frequency for each</a:t>
            </a:r>
          </a:p>
          <a:p>
            <a:pPr lvl="1"/>
            <a:r>
              <a:rPr lang="en-US" dirty="0"/>
              <a:t>E.g. how many people are in NYC at a given day in the year</a:t>
            </a:r>
          </a:p>
        </p:txBody>
      </p:sp>
      <p:pic>
        <p:nvPicPr>
          <p:cNvPr id="7170" name="Picture 2" descr="1D posterior PDFs for some model parameters; from left to right: |M 1... |  Download Scientific Diagram">
            <a:extLst>
              <a:ext uri="{FF2B5EF4-FFF2-40B4-BE49-F238E27FC236}">
                <a16:creationId xmlns:a16="http://schemas.microsoft.com/office/drawing/2014/main" id="{DE34C5B1-BE92-B539-DDB1-2B7F5FCAD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465" y="1005840"/>
            <a:ext cx="5305796" cy="32146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116845D-0BA8-8300-28ED-EC979F74E056}"/>
              </a:ext>
            </a:extLst>
          </p:cNvPr>
          <p:cNvSpPr txBox="1"/>
          <p:nvPr/>
        </p:nvSpPr>
        <p:spPr>
          <a:xfrm>
            <a:off x="11143818" y="6466394"/>
            <a:ext cx="877163" cy="369332"/>
          </a:xfrm>
          <a:prstGeom prst="rect">
            <a:avLst/>
          </a:prstGeom>
          <a:noFill/>
        </p:spPr>
        <p:txBody>
          <a:bodyPr wrap="none" rtlCol="0">
            <a:spAutoFit/>
          </a:bodyPr>
          <a:lstStyle/>
          <a:p>
            <a:r>
              <a:rPr lang="en-US" dirty="0">
                <a:solidFill>
                  <a:schemeClr val="bg1">
                    <a:lumMod val="50000"/>
                  </a:schemeClr>
                </a:solidFill>
                <a:hlinkClick r:id="rId3">
                  <a:extLst>
                    <a:ext uri="{A12FA001-AC4F-418D-AE19-62706E023703}">
                      <ahyp:hlinkClr xmlns:ahyp="http://schemas.microsoft.com/office/drawing/2018/hyperlinkcolor" val="tx"/>
                    </a:ext>
                  </a:extLst>
                </a:hlinkClick>
              </a:rPr>
              <a:t>Fig </a:t>
            </a:r>
            <a:r>
              <a:rPr lang="en-US" dirty="0" err="1">
                <a:solidFill>
                  <a:schemeClr val="bg1">
                    <a:lumMod val="50000"/>
                  </a:schemeClr>
                </a:solidFill>
                <a:hlinkClick r:id="rId3">
                  <a:extLst>
                    <a:ext uri="{A12FA001-AC4F-418D-AE19-62706E023703}">
                      <ahyp:hlinkClr xmlns:ahyp="http://schemas.microsoft.com/office/drawing/2018/hyperlinkcolor" val="tx"/>
                    </a:ext>
                  </a:extLst>
                </a:hlinkClick>
              </a:rPr>
              <a:t>src</a:t>
            </a:r>
            <a:endParaRPr lang="en-US" dirty="0">
              <a:solidFill>
                <a:schemeClr val="bg1">
                  <a:lumMod val="50000"/>
                </a:schemeClr>
              </a:solidFill>
            </a:endParaRPr>
          </a:p>
        </p:txBody>
      </p:sp>
    </p:spTree>
    <p:extLst>
      <p:ext uri="{BB962C8B-B14F-4D97-AF65-F5344CB8AC3E}">
        <p14:creationId xmlns:p14="http://schemas.microsoft.com/office/powerpoint/2010/main" val="944368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function&#10;&#10;Description automatically generated">
            <a:extLst>
              <a:ext uri="{FF2B5EF4-FFF2-40B4-BE49-F238E27FC236}">
                <a16:creationId xmlns:a16="http://schemas.microsoft.com/office/drawing/2014/main" id="{9EA5390B-D8AF-67A7-66B3-7227F7DEB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8100" y="2137318"/>
            <a:ext cx="5803900" cy="3482340"/>
          </a:xfrm>
          <a:prstGeom prst="rect">
            <a:avLst/>
          </a:prstGeom>
        </p:spPr>
      </p:pic>
      <p:sp>
        <p:nvSpPr>
          <p:cNvPr id="2" name="Title 1">
            <a:extLst>
              <a:ext uri="{FF2B5EF4-FFF2-40B4-BE49-F238E27FC236}">
                <a16:creationId xmlns:a16="http://schemas.microsoft.com/office/drawing/2014/main" id="{A279D996-3294-36A7-BFFF-BB61F661D211}"/>
              </a:ext>
            </a:extLst>
          </p:cNvPr>
          <p:cNvSpPr>
            <a:spLocks noGrp="1"/>
          </p:cNvSpPr>
          <p:nvPr>
            <p:ph type="title"/>
          </p:nvPr>
        </p:nvSpPr>
        <p:spPr>
          <a:xfrm>
            <a:off x="581297" y="274637"/>
            <a:ext cx="10972800" cy="914400"/>
          </a:xfrm>
        </p:spPr>
        <p:txBody>
          <a:bodyPr>
            <a:normAutofit fontScale="90000"/>
          </a:bodyPr>
          <a:lstStyle/>
          <a:p>
            <a:r>
              <a:rPr lang="en-US" dirty="0"/>
              <a:t>How to estimate probability density functions from samples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FDBA219-FCC8-2471-C361-7575389C0BEE}"/>
                  </a:ext>
                </a:extLst>
              </p:cNvPr>
              <p:cNvSpPr>
                <a:spLocks noGrp="1"/>
              </p:cNvSpPr>
              <p:nvPr>
                <p:ph idx="1"/>
              </p:nvPr>
            </p:nvSpPr>
            <p:spPr>
              <a:xfrm>
                <a:off x="290606" y="1206966"/>
                <a:ext cx="6324600" cy="5135563"/>
              </a:xfrm>
            </p:spPr>
            <p:txBody>
              <a:bodyPr>
                <a:normAutofit/>
              </a:bodyPr>
              <a:lstStyle/>
              <a:p>
                <a:pPr marL="514350" indent="-514350">
                  <a:buFont typeface="+mj-lt"/>
                  <a:buAutoNum type="arabicPeriod"/>
                </a:pPr>
                <a:endParaRPr lang="en-US" dirty="0"/>
              </a:p>
              <a:p>
                <a:pPr marL="514350" indent="-514350">
                  <a:buFont typeface="+mj-lt"/>
                  <a:buAutoNum type="arabicPeriod"/>
                </a:pPr>
                <a:r>
                  <a:rPr lang="en-US" dirty="0"/>
                  <a:t>Fit parameters of a model</a:t>
                </a:r>
              </a:p>
              <a:p>
                <a:pPr marL="400050" lvl="1" indent="0">
                  <a:buNone/>
                </a:pPr>
                <a:r>
                  <a:rPr lang="en-US" b="0" dirty="0"/>
                  <a:t>Gaussian: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=−0.015  </m:t>
                    </m:r>
                    <m:r>
                      <a:rPr lang="en-US" b="0" i="1" smtClean="0">
                        <a:latin typeface="Cambria Math" panose="02040503050406030204" pitchFamily="18" charset="0"/>
                      </a:rPr>
                      <m:t>𝜎</m:t>
                    </m:r>
                    <m:r>
                      <a:rPr lang="en-US" b="0" i="1" smtClean="0">
                        <a:latin typeface="Cambria Math" panose="02040503050406030204" pitchFamily="18" charset="0"/>
                      </a:rPr>
                      <m:t>=1.004 </m:t>
                    </m:r>
                  </m:oMath>
                </a14:m>
                <a:endParaRPr lang="en-US" b="0" dirty="0"/>
              </a:p>
              <a:p>
                <a:pPr marL="514350" indent="-514350">
                  <a:buFont typeface="+mj-lt"/>
                  <a:buAutoNum type="arabicPeriod"/>
                </a:pPr>
                <a:endParaRPr lang="en-US" dirty="0"/>
              </a:p>
              <a:p>
                <a:pPr marL="514350" indent="-514350">
                  <a:buFont typeface="+mj-lt"/>
                  <a:buAutoNum type="arabicPeriod"/>
                </a:pPr>
                <a:r>
                  <a:rPr lang="en-US" dirty="0"/>
                  <a:t>Discretize and count (histogram)</a:t>
                </a:r>
              </a:p>
              <a:p>
                <a:pPr marL="514350" indent="-514350">
                  <a:buFont typeface="+mj-lt"/>
                  <a:buAutoNum type="arabicPeriod"/>
                </a:pPr>
                <a:endParaRPr lang="en-US" dirty="0"/>
              </a:p>
              <a:p>
                <a:pPr marL="514350" indent="-514350">
                  <a:buFont typeface="+mj-lt"/>
                  <a:buAutoNum type="arabicPeriod"/>
                </a:pPr>
                <a:r>
                  <a:rPr lang="en-US" dirty="0"/>
                  <a:t>Kernel density estimation</a:t>
                </a:r>
              </a:p>
              <a:p>
                <a:pPr marL="514350" indent="-514350">
                  <a:buFont typeface="+mj-lt"/>
                  <a:buAutoNum type="arabicPeriod"/>
                </a:pPr>
                <a:endParaRPr lang="en-US" dirty="0"/>
              </a:p>
              <a:p>
                <a:pPr marL="514350" indent="-514350">
                  <a:buFont typeface="+mj-lt"/>
                  <a:buAutoNum type="arabicPeriod"/>
                </a:pPr>
                <a:endParaRPr lang="en-US" dirty="0"/>
              </a:p>
              <a:p>
                <a:pPr marL="0" indent="0">
                  <a:buNone/>
                </a:pPr>
                <a:endParaRPr lang="en-US" dirty="0"/>
              </a:p>
              <a:p>
                <a:pPr marL="514350" indent="-514350">
                  <a:buFont typeface="+mj-lt"/>
                  <a:buAutoNum type="arabicPeriod"/>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4FDBA219-FCC8-2471-C361-7575389C0BEE}"/>
                  </a:ext>
                </a:extLst>
              </p:cNvPr>
              <p:cNvSpPr>
                <a:spLocks noGrp="1" noRot="1" noChangeAspect="1" noMove="1" noResize="1" noEditPoints="1" noAdjustHandles="1" noChangeArrowheads="1" noChangeShapeType="1" noTextEdit="1"/>
              </p:cNvSpPr>
              <p:nvPr>
                <p:ph idx="1"/>
              </p:nvPr>
            </p:nvSpPr>
            <p:spPr>
              <a:xfrm>
                <a:off x="290606" y="1206966"/>
                <a:ext cx="6324600" cy="5135563"/>
              </a:xfrm>
              <a:blipFill>
                <a:blip r:embed="rId3"/>
                <a:stretch>
                  <a:fillRect l="-2604"/>
                </a:stretch>
              </a:blipFill>
            </p:spPr>
            <p:txBody>
              <a:bodyPr/>
              <a:lstStyle/>
              <a:p>
                <a:r>
                  <a:rPr lang="en-US">
                    <a:noFill/>
                  </a:rPr>
                  <a:t> </a:t>
                </a:r>
              </a:p>
            </p:txBody>
          </p:sp>
        </mc:Fallback>
      </mc:AlternateContent>
    </p:spTree>
    <p:extLst>
      <p:ext uri="{BB962C8B-B14F-4D97-AF65-F5344CB8AC3E}">
        <p14:creationId xmlns:p14="http://schemas.microsoft.com/office/powerpoint/2010/main" val="386801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88D7-FDDC-56AC-DB35-C4D13F62052A}"/>
              </a:ext>
            </a:extLst>
          </p:cNvPr>
          <p:cNvSpPr>
            <a:spLocks noGrp="1"/>
          </p:cNvSpPr>
          <p:nvPr>
            <p:ph type="title"/>
          </p:nvPr>
        </p:nvSpPr>
        <p:spPr/>
        <p:txBody>
          <a:bodyPr/>
          <a:lstStyle/>
          <a:p>
            <a:r>
              <a:rPr lang="en-US" dirty="0"/>
              <a:t>Methods to estimate PDFs</a:t>
            </a:r>
          </a:p>
        </p:txBody>
      </p:sp>
      <p:sp>
        <p:nvSpPr>
          <p:cNvPr id="3" name="Content Placeholder 2">
            <a:extLst>
              <a:ext uri="{FF2B5EF4-FFF2-40B4-BE49-F238E27FC236}">
                <a16:creationId xmlns:a16="http://schemas.microsoft.com/office/drawing/2014/main" id="{DA73382F-3FFC-77EE-711C-C33F351DFA46}"/>
              </a:ext>
            </a:extLst>
          </p:cNvPr>
          <p:cNvSpPr>
            <a:spLocks noGrp="1"/>
          </p:cNvSpPr>
          <p:nvPr>
            <p:ph idx="1"/>
          </p:nvPr>
        </p:nvSpPr>
        <p:spPr>
          <a:xfrm>
            <a:off x="609600" y="990600"/>
            <a:ext cx="3657600" cy="5135563"/>
          </a:xfrm>
        </p:spPr>
        <p:txBody>
          <a:bodyPr/>
          <a:lstStyle/>
          <a:p>
            <a:pPr marL="0" indent="0">
              <a:buNone/>
            </a:pPr>
            <a:endParaRPr lang="en-US" dirty="0"/>
          </a:p>
          <a:p>
            <a:endParaRPr lang="en-US" dirty="0"/>
          </a:p>
        </p:txBody>
      </p:sp>
      <p:graphicFrame>
        <p:nvGraphicFramePr>
          <p:cNvPr id="4" name="Table 4">
            <a:extLst>
              <a:ext uri="{FF2B5EF4-FFF2-40B4-BE49-F238E27FC236}">
                <a16:creationId xmlns:a16="http://schemas.microsoft.com/office/drawing/2014/main" id="{8C03ACA1-1140-0737-F17F-BF5765BD64CF}"/>
              </a:ext>
            </a:extLst>
          </p:cNvPr>
          <p:cNvGraphicFramePr>
            <a:graphicFrameLocks noGrp="1"/>
          </p:cNvGraphicFramePr>
          <p:nvPr>
            <p:extLst>
              <p:ext uri="{D42A27DB-BD31-4B8C-83A1-F6EECF244321}">
                <p14:modId xmlns:p14="http://schemas.microsoft.com/office/powerpoint/2010/main" val="371619184"/>
              </p:ext>
            </p:extLst>
          </p:nvPr>
        </p:nvGraphicFramePr>
        <p:xfrm>
          <a:off x="1295400" y="1219200"/>
          <a:ext cx="8458200" cy="5297168"/>
        </p:xfrm>
        <a:graphic>
          <a:graphicData uri="http://schemas.openxmlformats.org/drawingml/2006/table">
            <a:tbl>
              <a:tblPr firstRow="1" bandRow="1">
                <a:tableStyleId>{5940675A-B579-460E-94D1-54222C63F5DA}</a:tableStyleId>
              </a:tblPr>
              <a:tblGrid>
                <a:gridCol w="2114550">
                  <a:extLst>
                    <a:ext uri="{9D8B030D-6E8A-4147-A177-3AD203B41FA5}">
                      <a16:colId xmlns:a16="http://schemas.microsoft.com/office/drawing/2014/main" val="1894717144"/>
                    </a:ext>
                  </a:extLst>
                </a:gridCol>
                <a:gridCol w="2114550">
                  <a:extLst>
                    <a:ext uri="{9D8B030D-6E8A-4147-A177-3AD203B41FA5}">
                      <a16:colId xmlns:a16="http://schemas.microsoft.com/office/drawing/2014/main" val="535270558"/>
                    </a:ext>
                  </a:extLst>
                </a:gridCol>
                <a:gridCol w="2114550">
                  <a:extLst>
                    <a:ext uri="{9D8B030D-6E8A-4147-A177-3AD203B41FA5}">
                      <a16:colId xmlns:a16="http://schemas.microsoft.com/office/drawing/2014/main" val="1503626438"/>
                    </a:ext>
                  </a:extLst>
                </a:gridCol>
                <a:gridCol w="2114550">
                  <a:extLst>
                    <a:ext uri="{9D8B030D-6E8A-4147-A177-3AD203B41FA5}">
                      <a16:colId xmlns:a16="http://schemas.microsoft.com/office/drawing/2014/main" val="1671715138"/>
                    </a:ext>
                  </a:extLst>
                </a:gridCol>
              </a:tblGrid>
              <a:tr h="1027112">
                <a:tc>
                  <a:txBody>
                    <a:bodyPr/>
                    <a:lstStyle/>
                    <a:p>
                      <a:endParaRPr lang="en-US" dirty="0"/>
                    </a:p>
                  </a:txBody>
                  <a:tcPr anchor="ctr"/>
                </a:tc>
                <a:tc>
                  <a:txBody>
                    <a:bodyPr/>
                    <a:lstStyle/>
                    <a:p>
                      <a:r>
                        <a:rPr lang="en-US" b="1" dirty="0"/>
                        <a:t>Parametric Models</a:t>
                      </a:r>
                    </a:p>
                  </a:txBody>
                  <a:tcPr anchor="ctr">
                    <a:solidFill>
                      <a:schemeClr val="accent5">
                        <a:lumMod val="20000"/>
                        <a:lumOff val="80000"/>
                      </a:schemeClr>
                    </a:solidFill>
                  </a:tcPr>
                </a:tc>
                <a:tc>
                  <a:txBody>
                    <a:bodyPr/>
                    <a:lstStyle/>
                    <a:p>
                      <a:r>
                        <a:rPr lang="en-US" b="1" dirty="0"/>
                        <a:t>Semi-Parametric</a:t>
                      </a:r>
                    </a:p>
                  </a:txBody>
                  <a:tcPr anchor="ctr">
                    <a:solidFill>
                      <a:schemeClr val="accent3">
                        <a:lumMod val="20000"/>
                        <a:lumOff val="80000"/>
                      </a:schemeClr>
                    </a:solidFill>
                  </a:tcPr>
                </a:tc>
                <a:tc>
                  <a:txBody>
                    <a:bodyPr/>
                    <a:lstStyle/>
                    <a:p>
                      <a:r>
                        <a:rPr lang="en-US" b="1" dirty="0"/>
                        <a:t>Non-Parametric</a:t>
                      </a:r>
                    </a:p>
                  </a:txBody>
                  <a:tcPr anchor="ctr">
                    <a:solidFill>
                      <a:schemeClr val="accent6">
                        <a:lumMod val="20000"/>
                        <a:lumOff val="80000"/>
                      </a:schemeClr>
                    </a:solidFill>
                  </a:tcPr>
                </a:tc>
                <a:extLst>
                  <a:ext uri="{0D108BD9-81ED-4DB2-BD59-A6C34878D82A}">
                    <a16:rowId xmlns:a16="http://schemas.microsoft.com/office/drawing/2014/main" val="906027029"/>
                  </a:ext>
                </a:extLst>
              </a:tr>
              <a:tr h="1027112">
                <a:tc>
                  <a:txBody>
                    <a:bodyPr/>
                    <a:lstStyle/>
                    <a:p>
                      <a:r>
                        <a:rPr lang="en-US" b="1" dirty="0"/>
                        <a:t>Description</a:t>
                      </a:r>
                    </a:p>
                  </a:txBody>
                  <a:tcPr anchor="ctr"/>
                </a:tc>
                <a:tc>
                  <a:txBody>
                    <a:bodyPr/>
                    <a:lstStyle/>
                    <a:p>
                      <a:r>
                        <a:rPr lang="en-US" dirty="0"/>
                        <a:t>Assumes a fixed form for density</a:t>
                      </a:r>
                    </a:p>
                  </a:txBody>
                  <a:tcPr anchor="ctr">
                    <a:solidFill>
                      <a:schemeClr val="accent5">
                        <a:lumMod val="20000"/>
                        <a:lumOff val="80000"/>
                      </a:schemeClr>
                    </a:solidFill>
                  </a:tcPr>
                </a:tc>
                <a:tc>
                  <a:txBody>
                    <a:bodyPr/>
                    <a:lstStyle/>
                    <a:p>
                      <a:r>
                        <a:rPr lang="en-US" dirty="0"/>
                        <a:t>Can fit a broad range of functions with limited parameters</a:t>
                      </a:r>
                    </a:p>
                  </a:txBody>
                  <a:tcPr anchor="ctr">
                    <a:solidFill>
                      <a:schemeClr val="accent3">
                        <a:lumMod val="20000"/>
                        <a:lumOff val="80000"/>
                      </a:schemeClr>
                    </a:solidFill>
                  </a:tcPr>
                </a:tc>
                <a:tc>
                  <a:txBody>
                    <a:bodyPr/>
                    <a:lstStyle/>
                    <a:p>
                      <a:r>
                        <a:rPr lang="en-US" dirty="0"/>
                        <a:t>Can fit any distribution</a:t>
                      </a:r>
                    </a:p>
                  </a:txBody>
                  <a:tcPr anchor="ctr">
                    <a:solidFill>
                      <a:schemeClr val="accent6">
                        <a:lumMod val="20000"/>
                        <a:lumOff val="80000"/>
                      </a:schemeClr>
                    </a:solidFill>
                  </a:tcPr>
                </a:tc>
                <a:extLst>
                  <a:ext uri="{0D108BD9-81ED-4DB2-BD59-A6C34878D82A}">
                    <a16:rowId xmlns:a16="http://schemas.microsoft.com/office/drawing/2014/main" val="3201769484"/>
                  </a:ext>
                </a:extLst>
              </a:tr>
              <a:tr h="1027112">
                <a:tc>
                  <a:txBody>
                    <a:bodyPr/>
                    <a:lstStyle/>
                    <a:p>
                      <a:r>
                        <a:rPr lang="en-US" b="1" dirty="0"/>
                        <a:t>Examples</a:t>
                      </a:r>
                    </a:p>
                  </a:txBody>
                  <a:tcPr anchor="ctr"/>
                </a:tc>
                <a:tc>
                  <a:txBody>
                    <a:bodyPr/>
                    <a:lstStyle/>
                    <a:p>
                      <a:r>
                        <a:rPr lang="en-US" dirty="0"/>
                        <a:t>Gaussian, exponential</a:t>
                      </a:r>
                    </a:p>
                  </a:txBody>
                  <a:tcPr anchor="ctr">
                    <a:solidFill>
                      <a:schemeClr val="accent5">
                        <a:lumMod val="20000"/>
                        <a:lumOff val="80000"/>
                      </a:schemeClr>
                    </a:solidFill>
                  </a:tcPr>
                </a:tc>
                <a:tc>
                  <a:txBody>
                    <a:bodyPr/>
                    <a:lstStyle/>
                    <a:p>
                      <a:r>
                        <a:rPr lang="en-US" dirty="0"/>
                        <a:t>Mixture of Gaussians</a:t>
                      </a:r>
                    </a:p>
                  </a:txBody>
                  <a:tcPr anchor="ctr">
                    <a:solidFill>
                      <a:schemeClr val="accent3">
                        <a:lumMod val="20000"/>
                        <a:lumOff val="80000"/>
                      </a:schemeClr>
                    </a:solidFill>
                  </a:tcPr>
                </a:tc>
                <a:tc>
                  <a:txBody>
                    <a:bodyPr/>
                    <a:lstStyle/>
                    <a:p>
                      <a:r>
                        <a:rPr lang="en-US" dirty="0"/>
                        <a:t>Discretization, kernel density estimation</a:t>
                      </a:r>
                    </a:p>
                  </a:txBody>
                  <a:tcPr anchor="ctr">
                    <a:solidFill>
                      <a:schemeClr val="accent6">
                        <a:lumMod val="20000"/>
                        <a:lumOff val="80000"/>
                      </a:schemeClr>
                    </a:solidFill>
                  </a:tcPr>
                </a:tc>
                <a:extLst>
                  <a:ext uri="{0D108BD9-81ED-4DB2-BD59-A6C34878D82A}">
                    <a16:rowId xmlns:a16="http://schemas.microsoft.com/office/drawing/2014/main" val="247820150"/>
                  </a:ext>
                </a:extLst>
              </a:tr>
              <a:tr h="1027112">
                <a:tc>
                  <a:txBody>
                    <a:bodyPr/>
                    <a:lstStyle/>
                    <a:p>
                      <a:r>
                        <a:rPr lang="en-US" b="1" dirty="0"/>
                        <a:t>Good when</a:t>
                      </a:r>
                    </a:p>
                  </a:txBody>
                  <a:tcPr anchor="ctr"/>
                </a:tc>
                <a:tc>
                  <a:txBody>
                    <a:bodyPr/>
                    <a:lstStyle/>
                    <a:p>
                      <a:r>
                        <a:rPr lang="en-US" dirty="0"/>
                        <a:t>Model is able to approximately fit the distribution</a:t>
                      </a:r>
                    </a:p>
                  </a:txBody>
                  <a:tcPr anchor="ctr">
                    <a:solidFill>
                      <a:schemeClr val="accent5">
                        <a:lumMod val="20000"/>
                        <a:lumOff val="80000"/>
                      </a:schemeClr>
                    </a:solidFill>
                  </a:tcPr>
                </a:tc>
                <a:tc>
                  <a:txBody>
                    <a:bodyPr/>
                    <a:lstStyle/>
                    <a:p>
                      <a:r>
                        <a:rPr lang="en-US" dirty="0"/>
                        <a:t>Low dimensional or smooth distribution</a:t>
                      </a:r>
                    </a:p>
                  </a:txBody>
                  <a:tcPr anchor="ctr">
                    <a:solidFill>
                      <a:schemeClr val="accent3">
                        <a:lumMod val="20000"/>
                        <a:lumOff val="80000"/>
                      </a:schemeClr>
                    </a:solidFill>
                  </a:tcPr>
                </a:tc>
                <a:tc>
                  <a:txBody>
                    <a:bodyPr/>
                    <a:lstStyle/>
                    <a:p>
                      <a:r>
                        <a:rPr lang="en-US" dirty="0"/>
                        <a:t>1-D data</a:t>
                      </a:r>
                    </a:p>
                  </a:txBody>
                  <a:tcPr anchor="ctr">
                    <a:solidFill>
                      <a:schemeClr val="accent6">
                        <a:lumMod val="20000"/>
                        <a:lumOff val="80000"/>
                      </a:schemeClr>
                    </a:solidFill>
                  </a:tcPr>
                </a:tc>
                <a:extLst>
                  <a:ext uri="{0D108BD9-81ED-4DB2-BD59-A6C34878D82A}">
                    <a16:rowId xmlns:a16="http://schemas.microsoft.com/office/drawing/2014/main" val="3536538869"/>
                  </a:ext>
                </a:extLst>
              </a:tr>
              <a:tr h="1027112">
                <a:tc>
                  <a:txBody>
                    <a:bodyPr/>
                    <a:lstStyle/>
                    <a:p>
                      <a:r>
                        <a:rPr lang="en-US" b="1" dirty="0"/>
                        <a:t>Not good when</a:t>
                      </a:r>
                    </a:p>
                  </a:txBody>
                  <a:tcPr anchor="ctr"/>
                </a:tc>
                <a:tc>
                  <a:txBody>
                    <a:bodyPr/>
                    <a:lstStyle/>
                    <a:p>
                      <a:r>
                        <a:rPr lang="en-US" dirty="0"/>
                        <a:t>Model cannot approximate the distribution</a:t>
                      </a:r>
                    </a:p>
                  </a:txBody>
                  <a:tcPr anchor="ctr">
                    <a:solidFill>
                      <a:schemeClr val="accent5">
                        <a:lumMod val="20000"/>
                        <a:lumOff val="80000"/>
                      </a:schemeClr>
                    </a:solidFill>
                  </a:tcPr>
                </a:tc>
                <a:tc>
                  <a:txBody>
                    <a:bodyPr/>
                    <a:lstStyle/>
                    <a:p>
                      <a:r>
                        <a:rPr lang="en-US" dirty="0"/>
                        <a:t>Distribution is not smooth, challenging in high dimensions</a:t>
                      </a:r>
                    </a:p>
                  </a:txBody>
                  <a:tcPr anchor="ctr">
                    <a:solidFill>
                      <a:schemeClr val="accent3">
                        <a:lumMod val="20000"/>
                        <a:lumOff val="80000"/>
                      </a:schemeClr>
                    </a:solidFill>
                  </a:tcPr>
                </a:tc>
                <a:tc>
                  <a:txBody>
                    <a:bodyPr/>
                    <a:lstStyle/>
                    <a:p>
                      <a:r>
                        <a:rPr lang="en-US" dirty="0"/>
                        <a:t>Data is high dimensional</a:t>
                      </a:r>
                    </a:p>
                  </a:txBody>
                  <a:tcPr anchor="ctr">
                    <a:solidFill>
                      <a:schemeClr val="accent6">
                        <a:lumMod val="20000"/>
                        <a:lumOff val="80000"/>
                      </a:schemeClr>
                    </a:solidFill>
                  </a:tcPr>
                </a:tc>
                <a:extLst>
                  <a:ext uri="{0D108BD9-81ED-4DB2-BD59-A6C34878D82A}">
                    <a16:rowId xmlns:a16="http://schemas.microsoft.com/office/drawing/2014/main" val="2098627621"/>
                  </a:ext>
                </a:extLst>
              </a:tr>
            </a:tbl>
          </a:graphicData>
        </a:graphic>
      </p:graphicFrame>
    </p:spTree>
    <p:extLst>
      <p:ext uri="{BB962C8B-B14F-4D97-AF65-F5344CB8AC3E}">
        <p14:creationId xmlns:p14="http://schemas.microsoft.com/office/powerpoint/2010/main" val="1303043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AFF0-6257-3ECF-EAB2-CE9FBA0A27F1}"/>
              </a:ext>
            </a:extLst>
          </p:cNvPr>
          <p:cNvSpPr>
            <a:spLocks noGrp="1"/>
          </p:cNvSpPr>
          <p:nvPr>
            <p:ph type="title"/>
          </p:nvPr>
        </p:nvSpPr>
        <p:spPr/>
        <p:txBody>
          <a:bodyPr/>
          <a:lstStyle/>
          <a:p>
            <a:r>
              <a:rPr lang="en-US" dirty="0"/>
              <a:t>Gaussian distribution</a:t>
            </a:r>
          </a:p>
        </p:txBody>
      </p:sp>
      <p:sp>
        <p:nvSpPr>
          <p:cNvPr id="3" name="Content Placeholder 2">
            <a:extLst>
              <a:ext uri="{FF2B5EF4-FFF2-40B4-BE49-F238E27FC236}">
                <a16:creationId xmlns:a16="http://schemas.microsoft.com/office/drawing/2014/main" id="{46783410-F2DC-43EF-E735-A3CBBC414E7A}"/>
              </a:ext>
            </a:extLst>
          </p:cNvPr>
          <p:cNvSpPr>
            <a:spLocks noGrp="1"/>
          </p:cNvSpPr>
          <p:nvPr>
            <p:ph idx="1"/>
          </p:nvPr>
        </p:nvSpPr>
        <p:spPr>
          <a:xfrm>
            <a:off x="609600" y="990599"/>
            <a:ext cx="5791200" cy="5833403"/>
          </a:xfrm>
        </p:spPr>
        <p:txBody>
          <a:bodyPr>
            <a:normAutofit fontScale="70000" lnSpcReduction="20000"/>
          </a:bodyPr>
          <a:lstStyle/>
          <a:p>
            <a:r>
              <a:rPr lang="en-US" dirty="0"/>
              <a:t>Easy to estimate parameters</a:t>
            </a:r>
          </a:p>
          <a:p>
            <a:r>
              <a:rPr lang="en-US" dirty="0"/>
              <a:t>Symmetric, unimodal</a:t>
            </a:r>
          </a:p>
          <a:p>
            <a:r>
              <a:rPr lang="en-US" dirty="0"/>
              <a:t>Products of Gaussian variables is Gaussian</a:t>
            </a:r>
          </a:p>
          <a:p>
            <a:r>
              <a:rPr lang="en-US" dirty="0"/>
              <a:t>Sums of Gaussian random variables are Gaussian</a:t>
            </a:r>
          </a:p>
          <a:p>
            <a:r>
              <a:rPr lang="en-US" dirty="0"/>
              <a:t>The sum of many random variables is approximately Gaussian (Central Limit Theorem)</a:t>
            </a:r>
          </a:p>
          <a:p>
            <a:pPr lvl="1"/>
            <a:r>
              <a:rPr lang="en-US" dirty="0"/>
              <a:t>Often used as a noise model</a:t>
            </a:r>
          </a:p>
          <a:p>
            <a:r>
              <a:rPr lang="en-US" dirty="0"/>
              <a:t>Light tail (values become small quickly away from the mean)</a:t>
            </a:r>
          </a:p>
          <a:p>
            <a:r>
              <a:rPr lang="en-US" dirty="0"/>
              <a:t>Examples of distributions fit well by Gaussian</a:t>
            </a:r>
          </a:p>
          <a:p>
            <a:pPr lvl="1"/>
            <a:r>
              <a:rPr lang="en-US" dirty="0"/>
              <a:t>Heights of adult males</a:t>
            </a:r>
          </a:p>
          <a:p>
            <a:pPr lvl="1"/>
            <a:r>
              <a:rPr lang="en-US" dirty="0"/>
              <a:t>Image intensity noise</a:t>
            </a:r>
          </a:p>
          <a:p>
            <a:pPr lvl="1"/>
            <a:r>
              <a:rPr lang="en-US" dirty="0"/>
              <a:t>Weights of newborn babies</a:t>
            </a:r>
          </a:p>
          <a:p>
            <a:pPr lvl="1"/>
            <a:endParaRPr lang="en-US" dirty="0"/>
          </a:p>
        </p:txBody>
      </p:sp>
      <p:pic>
        <p:nvPicPr>
          <p:cNvPr id="5" name="Picture 4">
            <a:extLst>
              <a:ext uri="{FF2B5EF4-FFF2-40B4-BE49-F238E27FC236}">
                <a16:creationId xmlns:a16="http://schemas.microsoft.com/office/drawing/2014/main" id="{006A4D65-AFE7-CE13-343E-2BD7612086ED}"/>
              </a:ext>
            </a:extLst>
          </p:cNvPr>
          <p:cNvPicPr>
            <a:picLocks noChangeAspect="1"/>
          </p:cNvPicPr>
          <p:nvPr/>
        </p:nvPicPr>
        <p:blipFill>
          <a:blip r:embed="rId2"/>
          <a:stretch>
            <a:fillRect/>
          </a:stretch>
        </p:blipFill>
        <p:spPr>
          <a:xfrm>
            <a:off x="6271321" y="1796086"/>
            <a:ext cx="5567363" cy="1219200"/>
          </a:xfrm>
          <a:prstGeom prst="rect">
            <a:avLst/>
          </a:prstGeom>
        </p:spPr>
      </p:pic>
      <p:pic>
        <p:nvPicPr>
          <p:cNvPr id="9218" name="Picture 2" descr="Normal distribution - Wikipedia">
            <a:extLst>
              <a:ext uri="{FF2B5EF4-FFF2-40B4-BE49-F238E27FC236}">
                <a16:creationId xmlns:a16="http://schemas.microsoft.com/office/drawing/2014/main" id="{8A4506C7-39BE-9185-46ED-34AE67E7A9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820771"/>
            <a:ext cx="4698807" cy="300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677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137354</TotalTime>
  <Words>1363</Words>
  <Application>Microsoft Office PowerPoint</Application>
  <PresentationFormat>Widescreen</PresentationFormat>
  <Paragraphs>229</Paragraphs>
  <Slides>24</Slides>
  <Notes>3</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Cambria</vt:lpstr>
      <vt:lpstr>Cambria Math</vt:lpstr>
      <vt:lpstr>Söhne</vt:lpstr>
      <vt:lpstr>Office Theme</vt:lpstr>
      <vt:lpstr>Equation</vt:lpstr>
      <vt:lpstr>PDF Estimation </vt:lpstr>
      <vt:lpstr>Last class: EM</vt:lpstr>
      <vt:lpstr>Last class: EM</vt:lpstr>
      <vt:lpstr>This class – PDF Estimation</vt:lpstr>
      <vt:lpstr>Basic rules of PDFs</vt:lpstr>
      <vt:lpstr>1D PDFs</vt:lpstr>
      <vt:lpstr>How to estimate probability density functions from samples</vt:lpstr>
      <vt:lpstr>Methods to estimate PDFs</vt:lpstr>
      <vt:lpstr>Gaussian distribution</vt:lpstr>
      <vt:lpstr>Exponential distribution</vt:lpstr>
      <vt:lpstr>Beta distribution</vt:lpstr>
      <vt:lpstr>Estimating parameters of models</vt:lpstr>
      <vt:lpstr>Mixture of Gaussians</vt:lpstr>
      <vt:lpstr>Mixture of Gaussians</vt:lpstr>
      <vt:lpstr>Estimate Mixture of Gaussians with EM Algorithm</vt:lpstr>
      <vt:lpstr>“Normalized Histograms”, Discretized Functions</vt:lpstr>
      <vt:lpstr>Comparison of methods to “bin” discretize 1-D data</vt:lpstr>
      <vt:lpstr>Kernel density estimation</vt:lpstr>
      <vt:lpstr>Q1-2</vt:lpstr>
      <vt:lpstr>How to select parameters and evaluate</vt:lpstr>
      <vt:lpstr>Let’s experiment</vt:lpstr>
      <vt:lpstr>Evaluation (2023)</vt:lpstr>
      <vt:lpstr>Estimating probability for more than 1 dimension</vt:lpstr>
      <vt:lpstr>Next week (no in-person lectures)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330</cp:revision>
  <cp:lastPrinted>2024-02-12T22:26:00Z</cp:lastPrinted>
  <dcterms:created xsi:type="dcterms:W3CDTF">2009-12-16T02:55:56Z</dcterms:created>
  <dcterms:modified xsi:type="dcterms:W3CDTF">2024-09-25T20:16:18Z</dcterms:modified>
</cp:coreProperties>
</file>