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889" r:id="rId3"/>
    <p:sldId id="951" r:id="rId4"/>
    <p:sldId id="952" r:id="rId5"/>
    <p:sldId id="984" r:id="rId6"/>
    <p:sldId id="953" r:id="rId7"/>
    <p:sldId id="986" r:id="rId8"/>
    <p:sldId id="987" r:id="rId9"/>
    <p:sldId id="954" r:id="rId10"/>
    <p:sldId id="959" r:id="rId11"/>
    <p:sldId id="961" r:id="rId12"/>
    <p:sldId id="988" r:id="rId13"/>
    <p:sldId id="978" r:id="rId14"/>
    <p:sldId id="976" r:id="rId15"/>
    <p:sldId id="989" r:id="rId16"/>
    <p:sldId id="532" r:id="rId17"/>
    <p:sldId id="941" r:id="rId18"/>
    <p:sldId id="523" r:id="rId19"/>
    <p:sldId id="526" r:id="rId20"/>
    <p:sldId id="980" r:id="rId21"/>
    <p:sldId id="947" r:id="rId22"/>
    <p:sldId id="548" r:id="rId23"/>
    <p:sldId id="983" r:id="rId24"/>
    <p:sldId id="943" r:id="rId25"/>
    <p:sldId id="982" r:id="rId26"/>
    <p:sldId id="985" r:id="rId27"/>
    <p:sldId id="955" r:id="rId28"/>
    <p:sldId id="991" r:id="rId29"/>
    <p:sldId id="942" r:id="rId30"/>
    <p:sldId id="491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944" r:id="rId42"/>
    <p:sldId id="945" r:id="rId43"/>
    <p:sldId id="946" r:id="rId44"/>
    <p:sldId id="948" r:id="rId45"/>
    <p:sldId id="949" r:id="rId46"/>
    <p:sldId id="992" r:id="rId47"/>
    <p:sldId id="977" r:id="rId4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88601" autoAdjust="0"/>
  </p:normalViewPr>
  <p:slideViewPr>
    <p:cSldViewPr>
      <p:cViewPr varScale="1">
        <p:scale>
          <a:sx n="86" d="100"/>
          <a:sy n="86" d="100"/>
        </p:scale>
        <p:origin x="114" y="246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57B92-80B6-4B45-A171-D50A89629DB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19589-D2D9-481A-96F6-2C870040A4C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FF305-B431-48EF-A3E8-0AD69319C61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now have the vocabulary tree, and the online phase can begin.</a:t>
            </a:r>
          </a:p>
          <a:p>
            <a:r>
              <a:rPr lang="en-US" dirty="0"/>
              <a:t>In order to add an image to the database, we perform feature extraction. Each descriptor vector is now dropped down from the root of the tree and quantized very efficiently into a path down the tree, encoded by a single integer.</a:t>
            </a:r>
          </a:p>
          <a:p>
            <a:r>
              <a:rPr lang="en-US" dirty="0"/>
              <a:t>Each node in the vocabulary tree has an associated inverted file index.</a:t>
            </a:r>
          </a:p>
          <a:p>
            <a:r>
              <a:rPr lang="en-US" dirty="0" err="1"/>
              <a:t>Indicies</a:t>
            </a:r>
            <a:r>
              <a:rPr lang="en-US" dirty="0"/>
              <a:t> back to the new image are then added to the relevant inverted files.  </a:t>
            </a:r>
          </a:p>
          <a:p>
            <a:r>
              <a:rPr lang="en-US" dirty="0"/>
              <a:t>This is a very efficient operation that is carried out whenever we want to add an image.</a:t>
            </a:r>
          </a:p>
        </p:txBody>
      </p:sp>
    </p:spTree>
    <p:extLst>
      <p:ext uri="{BB962C8B-B14F-4D97-AF65-F5344CB8AC3E}">
        <p14:creationId xmlns:p14="http://schemas.microsoft.com/office/powerpoint/2010/main" val="93879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assignment might not be quite as good, but this usually isn’t a huge deal since K means is used to approximate data points with centroid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26FD3-C9D0-40D0-94DE-1FADD034D75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then run k-means on the descriptor space. In this setting, k defines what we call the branch-factor of the tree, which indicates how fast the tree branches.</a:t>
            </a:r>
          </a:p>
          <a:p>
            <a:r>
              <a:rPr lang="en-US" dirty="0"/>
              <a:t>In this illustration, k is three. We then run k-means again, recursively on each of the resulting quantization cells.</a:t>
            </a:r>
          </a:p>
          <a:p>
            <a:r>
              <a:rPr lang="en-US" dirty="0"/>
              <a:t>This defines the vocabulary tree, which is essentially a hierarchical set of cluster centers and their corresponding </a:t>
            </a:r>
            <a:r>
              <a:rPr lang="en-US" dirty="0" err="1"/>
              <a:t>Voronoi</a:t>
            </a:r>
            <a:r>
              <a:rPr lang="en-US" dirty="0"/>
              <a:t> regions.</a:t>
            </a:r>
          </a:p>
          <a:p>
            <a:r>
              <a:rPr lang="en-US" dirty="0"/>
              <a:t>We typically use a branch-factor of 10 and six levels, resulting in a million leaf nodes. We lovingly call this the Mega-Voc.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3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CC132-D803-4CAD-809B-AB4545B5376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D89756-4C50-41BE-8605-B65863D9003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2C64A-814B-4BD9-B56A-3EB9EE27828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A614BC-F764-4CAD-B213-2A5CEE6DDC9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5C0EF-B9C5-48E3-9812-87FC18A03BD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E645-46C0-4CD1-8538-83E26AB924E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A1538-6CD4-4E05-B0E4-85AD36D5C2A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pinecone.io/learn/series/faiss/locality-sensitive-hashing-random-projec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econe.io/learn/series/faiss/locality-sensitive-hashing-random-project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econe.io/learn/locality-sensitive-hashing-random-projection/" TargetMode="External"/><Relationship Id="rId2" Type="http://schemas.openxmlformats.org/officeDocument/2006/relationships/hyperlink" Target="https://youtu.be/ZLfdQq_u7E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-fa24-L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K-means_clustering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en.wikipedia.org/wiki/K-means_cluste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aliharris.com/blog/visualizing-k-means-clustering/" TargetMode="External"/><Relationship Id="rId2" Type="http://schemas.openxmlformats.org/officeDocument/2006/relationships/hyperlink" Target="http://home.dei.polimi.it/matteucc/Clustering/tutorial_html/AppletKM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-fa24-L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-fa24-L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-research/google-research/tree/master/scann" TargetMode="External"/><Relationship Id="rId2" Type="http://schemas.openxmlformats.org/officeDocument/2006/relationships/hyperlink" Target="https://github.com/facebookresearch/fai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num-cloud/usearc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03.093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Retrieval and Clustering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Dall-E</a:t>
            </a:r>
          </a:p>
        </p:txBody>
      </p:sp>
      <p:pic>
        <p:nvPicPr>
          <p:cNvPr id="4" name="Picture 3" descr="A group of cats and dogs&#10;&#10;Description automatically generated with medium confidence">
            <a:extLst>
              <a:ext uri="{FF2B5EF4-FFF2-40B4-BE49-F238E27FC236}">
                <a16:creationId xmlns:a16="http://schemas.microsoft.com/office/drawing/2014/main" id="{53267850-5E91-B015-1541-22C0ED85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396D-365D-E85C-4DA9-8B91EEBB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LSH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96A5-CA5E-1EA6-66FB-0CA9EA2C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data point into an array of bits or integers, using the same conversion process/parameters for each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Map the arrays into buckets (e.g. with 10 bits, you have 2^10 buckets)</a:t>
            </a:r>
          </a:p>
          <a:p>
            <a:pPr marL="914400" lvl="1" indent="-514350"/>
            <a:r>
              <a:rPr lang="en-US" dirty="0"/>
              <a:t>Can use subsets of arrays to create multiple sets of buckets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query, return points in the same bucket(s)</a:t>
            </a:r>
          </a:p>
          <a:p>
            <a:pPr marL="914400" lvl="1" indent="-514350"/>
            <a:r>
              <a:rPr lang="en-US" dirty="0"/>
              <a:t>Can check additional buckets by flipping bits to find points within hash distances greater than 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5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4D0-611D-5958-5108-652DC3AF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Projection LSH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95996-A5DB-F92C-28ED-BEBF1F356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Data Preparation</a:t>
                </a:r>
              </a:p>
              <a:p>
                <a:pPr marL="0" indent="0">
                  <a:buNone/>
                </a:pPr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Center data on origin (subtract mean)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Create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random vectors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Convert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bits: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0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Query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Convert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bits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buckets based on bit vector and similar bit vectors to return most similar data points</a:t>
                </a:r>
                <a:endParaRPr lang="en-US" baseline="30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95996-A5DB-F92C-28ED-BEBF1F356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375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FAACDAD0-A73F-4BCB-FE6A-A5CF88EB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14600"/>
            <a:ext cx="414997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decima mono"/>
              </a:rPr>
              <a:t>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np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random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nbits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decima mono"/>
              </a:rPr>
              <a:t>.5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A3DA18-A6D4-2218-C1BB-10F7C490B723}"/>
              </a:ext>
            </a:extLst>
          </p:cNvPr>
          <p:cNvSpPr txBox="1"/>
          <p:nvPr/>
        </p:nvSpPr>
        <p:spPr>
          <a:xfrm>
            <a:off x="110731" y="6536473"/>
            <a:ext cx="1143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Illustration source: </a:t>
            </a:r>
            <a:r>
              <a:rPr lang="en-US" sz="1400" dirty="0">
                <a:hlinkClick r:id="rId2"/>
              </a:rPr>
              <a:t>https://www.pinecone.io/learn/series/faiss/locality-sensitive-hashing-random-projection/</a:t>
            </a:r>
            <a:r>
              <a:rPr lang="en-US" sz="1400" dirty="0"/>
              <a:t> </a:t>
            </a:r>
          </a:p>
        </p:txBody>
      </p:sp>
      <p:pic>
        <p:nvPicPr>
          <p:cNvPr id="1026" name="Picture 2" descr="We assign a value of 1 to vectors on the +ve side of our hyperplane and a value of 0 to vectors on the -ve side of the hyperplane.">
            <a:extLst>
              <a:ext uri="{FF2B5EF4-FFF2-40B4-BE49-F238E27FC236}">
                <a16:creationId xmlns:a16="http://schemas.microsoft.com/office/drawing/2014/main" id="{7A3E5B35-79CA-D2B9-9EDA-F8604FA8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733800" cy="20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re our hyperplane normal vector produces a +ve dot-product with another vector, we can view that vector as being in front of the hyperplane. The reverse is true for vectors that produce a -ve dot-product.">
            <a:extLst>
              <a:ext uri="{FF2B5EF4-FFF2-40B4-BE49-F238E27FC236}">
                <a16:creationId xmlns:a16="http://schemas.microsoft.com/office/drawing/2014/main" id="{DC0F5DF0-49D3-449E-0A8C-6D08F4AB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95" y="210170"/>
            <a:ext cx="3731207" cy="20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 add more hyperplanes to increase the amount of positional information stored in our binary vectors.">
            <a:extLst>
              <a:ext uri="{FF2B5EF4-FFF2-40B4-BE49-F238E27FC236}">
                <a16:creationId xmlns:a16="http://schemas.microsoft.com/office/drawing/2014/main" id="{45500CD1-E5CC-E188-8C82-93D58903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923" y="321527"/>
            <a:ext cx="3731209" cy="20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mming distance, there are four mismatches between the first two vectors — resulting in a Hamming distance of four. The next two contain just one mismatch, giving a Hamming distance of one.">
            <a:extLst>
              <a:ext uri="{FF2B5EF4-FFF2-40B4-BE49-F238E27FC236}">
                <a16:creationId xmlns:a16="http://schemas.microsoft.com/office/drawing/2014/main" id="{A136ED51-6EE8-9DE9-8D43-3E85EF5E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64" y="3596527"/>
            <a:ext cx="33866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tribution of vectors in different buckets when nbits == 4.">
            <a:extLst>
              <a:ext uri="{FF2B5EF4-FFF2-40B4-BE49-F238E27FC236}">
                <a16:creationId xmlns:a16="http://schemas.microsoft.com/office/drawing/2014/main" id="{C65D87F1-F34D-3841-CA39-E2F97359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22610"/>
            <a:ext cx="312420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143C8-1825-36D7-821A-1DB11B8C15F9}"/>
              </a:ext>
            </a:extLst>
          </p:cNvPr>
          <p:cNvSpPr txBox="1"/>
          <p:nvPr/>
        </p:nvSpPr>
        <p:spPr>
          <a:xfrm>
            <a:off x="499533" y="2526516"/>
            <a:ext cx="338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vector is converted to bit vector, with each bit representing the datapoint’s side of a hyperplane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7C43C-C5CB-A632-44F0-8B3482D3CAF3}"/>
              </a:ext>
            </a:extLst>
          </p:cNvPr>
          <p:cNvSpPr txBox="1"/>
          <p:nvPr/>
        </p:nvSpPr>
        <p:spPr>
          <a:xfrm>
            <a:off x="4951095" y="2308974"/>
            <a:ext cx="3386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Representing the plane (that passes through origin) with a normal vector, the side is calculated by thresholding the dot product with datapoint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A60AC-286E-9074-7E41-6F799CA6D006}"/>
              </a:ext>
            </a:extLst>
          </p:cNvPr>
          <p:cNvSpPr txBox="1"/>
          <p:nvPr/>
        </p:nvSpPr>
        <p:spPr>
          <a:xfrm>
            <a:off x="8790462" y="2388016"/>
            <a:ext cx="338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multiple (randomly generated) planes, each datapoint is represented as a bit vector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8794A-2F1F-4A95-1B55-55BBFCCC3136}"/>
              </a:ext>
            </a:extLst>
          </p:cNvPr>
          <p:cNvSpPr txBox="1"/>
          <p:nvPr/>
        </p:nvSpPr>
        <p:spPr>
          <a:xfrm>
            <a:off x="2606700" y="5579973"/>
            <a:ext cx="338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 similarity is now a bit distance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B224-94A8-0D38-6C63-DD8CB001ED40}"/>
              </a:ext>
            </a:extLst>
          </p:cNvPr>
          <p:cNvSpPr txBox="1"/>
          <p:nvPr/>
        </p:nvSpPr>
        <p:spPr>
          <a:xfrm>
            <a:off x="7204056" y="5529625"/>
            <a:ext cx="338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retrieve points in the same “bucket” and either randomly pick one or search within it</a:t>
            </a:r>
          </a:p>
        </p:txBody>
      </p:sp>
    </p:spTree>
    <p:extLst>
      <p:ext uri="{BB962C8B-B14F-4D97-AF65-F5344CB8AC3E}">
        <p14:creationId xmlns:p14="http://schemas.microsoft.com/office/powerpoint/2010/main" val="1936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Rule of thumb: </a:t>
            </a:r>
            <a:r>
              <a:rPr lang="en-US" sz="2400" dirty="0" err="1"/>
              <a:t>nbits</a:t>
            </a:r>
            <a:r>
              <a:rPr lang="en-US" sz="2400" dirty="0"/>
              <a:t> = dim is a decent choice (1 bit per feature dimension)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Optionally, can retrieve K closest data points and then use brute force search on those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5426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832031" y="600232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pic>
        <p:nvPicPr>
          <p:cNvPr id="5122" name="Picture 2" descr="Search time as a factor of search time for IndexFlatL2 at different index sizes and using various &lt;strong&gt;nbits&lt;/strong&gt; values.">
            <a:extLst>
              <a:ext uri="{FF2B5EF4-FFF2-40B4-BE49-F238E27FC236}">
                <a16:creationId xmlns:a16="http://schemas.microsoft.com/office/drawing/2014/main" id="{D139BD90-20F0-C5AB-384A-3C07D228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3F981-6BCA-2873-432D-177D33FD069A}"/>
              </a:ext>
            </a:extLst>
          </p:cNvPr>
          <p:cNvSpPr txBox="1"/>
          <p:nvPr/>
        </p:nvSpPr>
        <p:spPr>
          <a:xfrm>
            <a:off x="6781800" y="5942558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compared to brute force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BE677-760A-BBD5-0300-F90F0F3DF3E6}"/>
              </a:ext>
            </a:extLst>
          </p:cNvPr>
          <p:cNvSpPr txBox="1"/>
          <p:nvPr/>
        </p:nvSpPr>
        <p:spPr>
          <a:xfrm>
            <a:off x="0" y="6516804"/>
            <a:ext cx="1143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https://www.pinecone.io/learn/series/faiss/locality-sensitive-hashing-random-projection/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30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9183-7768-B7F5-0CEA-792077E6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Nice video about LSH in </a:t>
            </a:r>
            <a:r>
              <a:rPr lang="en-US" dirty="0" err="1"/>
              <a:t>faiss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https://youtu.be/ZLfdQq_u7Eo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is part of this very detailed and helpful post:</a:t>
            </a:r>
            <a:br>
              <a:rPr lang="en-US" dirty="0"/>
            </a:br>
            <a:r>
              <a:rPr lang="en-US" dirty="0">
                <a:hlinkClick r:id="rId3"/>
              </a:rPr>
              <a:t>https://www.pinecone.io/learn/locality-sensitive-hashing-random-projection/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845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C8E-9973-E05B-8B7B-E8B65358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pic>
        <p:nvPicPr>
          <p:cNvPr id="7" name="Content Placeholder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4B26822A-C1E2-050E-ECE8-3B5A36F47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4114800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727B1-7EEF-3423-D137-9572111ED4A8}"/>
              </a:ext>
            </a:extLst>
          </p:cNvPr>
          <p:cNvSpPr txBox="1"/>
          <p:nvPr/>
        </p:nvSpPr>
        <p:spPr>
          <a:xfrm>
            <a:off x="2476500" y="10668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https://tinyurl.com/441-fa24-L4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802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Inverse document file for retrieval of count-based docs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76286" y="1046162"/>
            <a:ext cx="10348913" cy="51355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2800" dirty="0"/>
              <a:t>Applies to text (word counts), images (clustered </a:t>
            </a:r>
            <a:r>
              <a:rPr lang="en-US" sz="2800" dirty="0" err="1"/>
              <a:t>keypoint</a:t>
            </a:r>
            <a:r>
              <a:rPr lang="en-US" sz="2800" dirty="0"/>
              <a:t> counts), and other tokenized representations</a:t>
            </a:r>
          </a:p>
          <a:p>
            <a:pPr>
              <a:buNone/>
            </a:pPr>
            <a:endParaRPr lang="en-US" sz="2800" dirty="0"/>
          </a:p>
          <a:p>
            <a:r>
              <a:rPr lang="en-US" sz="2400" dirty="0"/>
              <a:t>Like a book index: keep a list of all the words (tokens) and all the pages (documents) that contain them.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Rank database documents based on summed </a:t>
            </a:r>
            <a:r>
              <a:rPr lang="en-US" sz="2400" dirty="0" err="1"/>
              <a:t>tf-idf</a:t>
            </a:r>
            <a:r>
              <a:rPr lang="en-US" sz="2400" dirty="0"/>
              <a:t> measure for each word/token in the query document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</a:p>
          <a:p>
            <a:endParaRPr lang="en-US" sz="28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83152"/>
            <a:ext cx="2333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33600" y="4648200"/>
            <a:ext cx="578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tf-idf</a:t>
            </a:r>
            <a:r>
              <a:rPr lang="en-US" dirty="0"/>
              <a:t>: Term Frequency – Inverse Document Frequency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86199" y="5961063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199" y="6276977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words in document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599" y="5122864"/>
            <a:ext cx="2343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# times word appears in document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09999" y="5199063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76999" y="4970463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 documents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399" y="5732464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#  documents that contain the word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095999" y="527526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rot="10800000">
            <a:off x="6095999" y="5808663"/>
            <a:ext cx="914400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80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1F69-06C1-9903-B307-684FEA5A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2767-221B-D582-5295-F0DBBEBC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8915400" cy="51355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Assign a label to each data point based on the similarities between points</a:t>
            </a:r>
          </a:p>
          <a:p>
            <a:endParaRPr lang="en-US" dirty="0"/>
          </a:p>
          <a:p>
            <a:r>
              <a:rPr lang="en-US" dirty="0"/>
              <a:t>Why cluster</a:t>
            </a:r>
          </a:p>
          <a:p>
            <a:pPr lvl="1"/>
            <a:r>
              <a:rPr lang="en-US" dirty="0"/>
              <a:t>Represent data point with a single integer instead of a floating point vector</a:t>
            </a:r>
          </a:p>
          <a:p>
            <a:pPr lvl="2"/>
            <a:r>
              <a:rPr lang="en-US" dirty="0"/>
              <a:t>Saves space</a:t>
            </a:r>
          </a:p>
          <a:p>
            <a:pPr lvl="2"/>
            <a:r>
              <a:rPr lang="en-US" dirty="0"/>
              <a:t>Simple to count and estimate probability</a:t>
            </a:r>
          </a:p>
          <a:p>
            <a:pPr lvl="1"/>
            <a:r>
              <a:rPr lang="en-US" dirty="0"/>
              <a:t>Discover trends in the data</a:t>
            </a:r>
          </a:p>
          <a:p>
            <a:pPr lvl="1"/>
            <a:r>
              <a:rPr lang="en-US" dirty="0"/>
              <a:t>Make predictions based on groupings</a:t>
            </a:r>
          </a:p>
        </p:txBody>
      </p:sp>
    </p:spTree>
    <p:extLst>
      <p:ext uri="{BB962C8B-B14F-4D97-AF65-F5344CB8AC3E}">
        <p14:creationId xmlns:p14="http://schemas.microsoft.com/office/powerpoint/2010/main" val="14272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0370" name="Picture 2" descr="http://upload.wikimedia.org/wikipedia/commons/thumb/5/5e/K_Means_Example_Step_1.svg/124px-K_Means_Example_Step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2"/>
            <a:ext cx="1181100" cy="1143001"/>
          </a:xfrm>
          <a:prstGeom prst="rect">
            <a:avLst/>
          </a:prstGeom>
          <a:noFill/>
        </p:spPr>
      </p:pic>
      <p:pic>
        <p:nvPicPr>
          <p:cNvPr id="570372" name="Picture 4" descr="http://upload.wikimedia.org/wikipedia/commons/thumb/a/a5/K_Means_Example_Step_2.svg/139px-K_Means_Example_Step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352801"/>
            <a:ext cx="1323975" cy="1143001"/>
          </a:xfrm>
          <a:prstGeom prst="rect">
            <a:avLst/>
          </a:prstGeom>
          <a:noFill/>
        </p:spPr>
      </p:pic>
      <p:pic>
        <p:nvPicPr>
          <p:cNvPr id="570374" name="Picture 6" descr="http://upload.wikimedia.org/wikipedia/commons/thumb/3/3e/K_Means_Example_Step_3.svg/139px-K_Means_Example_Step_3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1" y="4800602"/>
            <a:ext cx="1323975" cy="1143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53201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Illustration: </a:t>
            </a:r>
            <a:r>
              <a:rPr lang="en-US" sz="1400" dirty="0">
                <a:hlinkClick r:id="rId5"/>
              </a:rPr>
              <a:t>http://en.wikipedia.org/wiki/K-means_clustering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33800" y="2057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Randomly select K centers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33800" y="32004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each point to nearest center (L2 </a:t>
            </a:r>
            <a:r>
              <a:rPr lang="en-US" dirty="0" err="1"/>
              <a:t>dist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33800" y="487680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Compute new center (mean) for each cluster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324600" y="29718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24600" y="46482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0370" name="Picture 2" descr="http://upload.wikimedia.org/wikipedia/commons/thumb/5/5e/K_Means_Example_Step_1.svg/124px-K_Means_Example_Step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2"/>
            <a:ext cx="1181100" cy="1143001"/>
          </a:xfrm>
          <a:prstGeom prst="rect">
            <a:avLst/>
          </a:prstGeom>
          <a:noFill/>
        </p:spPr>
      </p:pic>
      <p:pic>
        <p:nvPicPr>
          <p:cNvPr id="570376" name="Picture 8" descr="http://upload.wikimedia.org/wikipedia/commons/thumb/d/d2/K_Means_Example_Step_4.svg/139px-K_Means_Example_Step_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352801"/>
            <a:ext cx="1323975" cy="1143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53201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Illustration: </a:t>
            </a:r>
            <a:r>
              <a:rPr lang="en-US" sz="1400" dirty="0">
                <a:hlinkClick r:id="rId4"/>
              </a:rPr>
              <a:t>http://en.wikipedia.org/wiki/K-means_clustering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33800" y="2057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Randomly select K centers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33800" y="32004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each point to nearest center (L2 </a:t>
            </a:r>
            <a:r>
              <a:rPr lang="en-US" dirty="0" err="1"/>
              <a:t>dist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33800" y="487680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Compute new center (mean) for each cluster</a:t>
            </a:r>
          </a:p>
        </p:txBody>
      </p:sp>
      <p:sp>
        <p:nvSpPr>
          <p:cNvPr id="13" name="Curved Right Arrow 12"/>
          <p:cNvSpPr/>
          <p:nvPr/>
        </p:nvSpPr>
        <p:spPr>
          <a:xfrm rot="11030177">
            <a:off x="7436601" y="4057457"/>
            <a:ext cx="6096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153400" y="46482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to 2</a:t>
            </a:r>
          </a:p>
        </p:txBody>
      </p:sp>
      <p:pic>
        <p:nvPicPr>
          <p:cNvPr id="15" name="Picture 6" descr="http://upload.wikimedia.org/wikipedia/commons/thumb/3/3e/K_Means_Example_Step_3.svg/139px-K_Means_Example_Step_3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1" y="4800602"/>
            <a:ext cx="1323975" cy="1143001"/>
          </a:xfrm>
          <a:prstGeom prst="rect">
            <a:avLst/>
          </a:prstGeom>
          <a:noFill/>
        </p:spPr>
      </p:pic>
      <p:sp>
        <p:nvSpPr>
          <p:cNvPr id="16" name="Down Arrow 15"/>
          <p:cNvSpPr/>
          <p:nvPr/>
        </p:nvSpPr>
        <p:spPr>
          <a:xfrm>
            <a:off x="6324600" y="29718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324600" y="46482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5552-6C90-8D12-C4FD-7FFBA602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B92E-18AD-B258-9262-68DEC0DF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Previously</a:t>
            </a:r>
          </a:p>
          <a:p>
            <a:endParaRPr lang="en-US" dirty="0"/>
          </a:p>
          <a:p>
            <a:r>
              <a:rPr lang="en-US" dirty="0"/>
              <a:t>Retrieval</a:t>
            </a:r>
          </a:p>
          <a:p>
            <a:pPr lvl="1"/>
            <a:r>
              <a:rPr lang="en-US" dirty="0"/>
              <a:t>“Brute force”</a:t>
            </a:r>
          </a:p>
          <a:p>
            <a:pPr lvl="1"/>
            <a:r>
              <a:rPr lang="en-US" dirty="0" err="1"/>
              <a:t>Faiss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Approximate: LSH</a:t>
            </a:r>
          </a:p>
          <a:p>
            <a:endParaRPr lang="en-US" dirty="0"/>
          </a:p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Kmeans</a:t>
            </a:r>
          </a:p>
          <a:p>
            <a:pPr lvl="1"/>
            <a:r>
              <a:rPr lang="en-US" dirty="0"/>
              <a:t>Hierarchical Kmeans</a:t>
            </a:r>
          </a:p>
          <a:p>
            <a:pPr lvl="1"/>
            <a:r>
              <a:rPr lang="en-US" dirty="0"/>
              <a:t>Agglomerative Clustering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53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3A5D-BCF0-E3A8-1EC1-B52588BE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CCFBD-3DA8-EB09-34A6-E9B6F132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kmeans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K,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maxiter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cluster centers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center = X[:K]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maxiter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iterations or convergence: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nth sample in X: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get index of nearest center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[n] 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get_nearest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(X[n], centers)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kth center: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get mean of data points assigned to cluster k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center[k] =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==k].mean(axis=0)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Convergence is if no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changed in this iteration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center,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6A78-4E59-12AC-E1D1-626E3AD8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95400"/>
            <a:ext cx="10972800" cy="914400"/>
          </a:xfrm>
        </p:spPr>
        <p:txBody>
          <a:bodyPr/>
          <a:lstStyle/>
          <a:p>
            <a:r>
              <a:rPr lang="en-US" dirty="0"/>
              <a:t>What is the cost minimized by K means?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7E7EE-9B5E-9F0C-55D3-C661B39C5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11269"/>
                <a:ext cx="10972800" cy="2011363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𝑐𝑒𝑛𝑡𝑒𝑟𝑠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𝑐𝑒𝑛𝑡𝑒𝑟𝑠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𝑐𝑒𝑛𝑡𝑒𝑟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7E7EE-9B5E-9F0C-55D3-C661B39C5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11269"/>
                <a:ext cx="10972800" cy="20113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A7FC4E-1471-8CF1-3ABE-65C3572323AA}"/>
              </a:ext>
            </a:extLst>
          </p:cNvPr>
          <p:cNvSpPr txBox="1"/>
          <p:nvPr/>
        </p:nvSpPr>
        <p:spPr>
          <a:xfrm>
            <a:off x="1143000" y="4916269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Choose ids that minimizes square cost given centers</a:t>
            </a:r>
          </a:p>
          <a:p>
            <a:pPr marL="342900" indent="-342900">
              <a:buAutoNum type="arabicPeriod"/>
            </a:pPr>
            <a:r>
              <a:rPr lang="en-US" dirty="0"/>
              <a:t>Choose centers that minimize square cost given ids</a:t>
            </a:r>
          </a:p>
        </p:txBody>
      </p:sp>
    </p:spTree>
    <p:extLst>
      <p:ext uri="{BB962C8B-B14F-4D97-AF65-F5344CB8AC3E}">
        <p14:creationId xmlns:p14="http://schemas.microsoft.com/office/powerpoint/2010/main" val="35861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>
                <a:hlinkClick r:id="rId3"/>
              </a:rPr>
              <a:t>https://www.naftaliharris.com/blog/visualizing-k-means-clustering/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620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BB8F-809F-9CE9-7BD2-631B9264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9009888" cy="4953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All feature dimensions equally important</a:t>
            </a:r>
          </a:p>
          <a:p>
            <a:endParaRPr lang="en-US" dirty="0"/>
          </a:p>
          <a:p>
            <a:r>
              <a:rPr lang="en-US" dirty="0"/>
              <a:t>Tends to break data into clusters of similar numbers of points (can be good or bad)</a:t>
            </a:r>
          </a:p>
          <a:p>
            <a:endParaRPr lang="en-US" dirty="0"/>
          </a:p>
          <a:p>
            <a:r>
              <a:rPr lang="en-US" dirty="0"/>
              <a:t>Does not take into account any local structure</a:t>
            </a:r>
          </a:p>
          <a:p>
            <a:endParaRPr lang="en-US" dirty="0"/>
          </a:p>
          <a:p>
            <a:r>
              <a:rPr lang="en-US" dirty="0"/>
              <a:t>Typically, not an easy way to choose K</a:t>
            </a:r>
          </a:p>
          <a:p>
            <a:endParaRPr lang="en-US" dirty="0"/>
          </a:p>
          <a:p>
            <a:r>
              <a:rPr lang="en-US" dirty="0"/>
              <a:t>Can be slow if the number of data points and clusters is large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F9BC72-B790-405A-1407-9272AA4558F4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What are some disadvantages of K-means in terms of clustering quality?</a:t>
            </a:r>
          </a:p>
        </p:txBody>
      </p:sp>
    </p:spTree>
    <p:extLst>
      <p:ext uri="{BB962C8B-B14F-4D97-AF65-F5344CB8AC3E}">
        <p14:creationId xmlns:p14="http://schemas.microsoft.com/office/powerpoint/2010/main" val="14680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59D9-42E7-5884-D01A-98CB6712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911B-DA49-234A-0D19-FD84C534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r>
              <a:rPr lang="en-US" dirty="0"/>
              <a:t>How to choose K?</a:t>
            </a:r>
          </a:p>
          <a:p>
            <a:pPr lvl="1"/>
            <a:r>
              <a:rPr lang="en-US" dirty="0"/>
              <a:t>Typically chosen by hand</a:t>
            </a:r>
          </a:p>
          <a:p>
            <a:pPr lvl="1"/>
            <a:r>
              <a:rPr lang="en-US" dirty="0"/>
              <a:t>Often based on the number of clusters you want considering time/space requirements</a:t>
            </a:r>
          </a:p>
          <a:p>
            <a:r>
              <a:rPr lang="en-US" dirty="0"/>
              <a:t>How do you initialize</a:t>
            </a:r>
          </a:p>
          <a:p>
            <a:pPr lvl="1"/>
            <a:r>
              <a:rPr lang="en-US" dirty="0"/>
              <a:t>Randomly choose points</a:t>
            </a:r>
          </a:p>
          <a:p>
            <a:pPr lvl="1"/>
            <a:r>
              <a:rPr lang="en-US" dirty="0"/>
              <a:t>Iterative furthest point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ED4E-97F1-45D1-54CB-5515FF20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clustering with RMSE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A2B8-3A57-843F-831A-699FA5BC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RMSE = root mean squared error</a:t>
            </a:r>
          </a:p>
          <a:p>
            <a:r>
              <a:rPr lang="en-US" dirty="0"/>
              <a:t>Measures a kind of compression loss, i.e. how well is each data point represented by the closest cluster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05CA0C-580E-8079-6408-FECE72B8F2E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011269"/>
                <a:ext cx="10972800" cy="2011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∈{0..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−1}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05CA0C-580E-8079-6408-FECE72B8F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011269"/>
                <a:ext cx="10972800" cy="2011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755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353D-E08B-AADE-2C3D-6129CA1A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on MNIST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AF98C1-DF3A-451E-4066-60E3C132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" y="1612035"/>
            <a:ext cx="1981200" cy="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2DFDA0-F78A-AE78-235F-6C71EE89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7" y="2464220"/>
            <a:ext cx="3648075" cy="6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F48888-175F-677E-C3AB-725D9C4C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1" y="3338263"/>
            <a:ext cx="7391401" cy="7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DDAD5AA-A533-4F31-DB5F-EC2148C3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4" y="4777729"/>
            <a:ext cx="11258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24ED69-0957-D5F4-F5DD-6C9F86A4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76893"/>
            <a:ext cx="112585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9CC00-2206-02E5-488A-7B4217370362}"/>
              </a:ext>
            </a:extLst>
          </p:cNvPr>
          <p:cNvSpPr txBox="1"/>
          <p:nvPr/>
        </p:nvSpPr>
        <p:spPr>
          <a:xfrm>
            <a:off x="2596055" y="172991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K=3, RMSE = 49.3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043D6-FE93-3718-A3C1-890481393225}"/>
              </a:ext>
            </a:extLst>
          </p:cNvPr>
          <p:cNvSpPr txBox="1"/>
          <p:nvPr/>
        </p:nvSpPr>
        <p:spPr>
          <a:xfrm>
            <a:off x="4065859" y="271557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K=5, RMSE = 45.6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E4B77-7E8C-31B6-E9A9-1E9930EBE3C9}"/>
              </a:ext>
            </a:extLst>
          </p:cNvPr>
          <p:cNvSpPr txBox="1"/>
          <p:nvPr/>
        </p:nvSpPr>
        <p:spPr>
          <a:xfrm>
            <a:off x="7732656" y="353055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K=10, RMSE = 41.9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4BC02-742A-5B6B-833F-66ACCB32FD49}"/>
              </a:ext>
            </a:extLst>
          </p:cNvPr>
          <p:cNvSpPr txBox="1"/>
          <p:nvPr/>
        </p:nvSpPr>
        <p:spPr>
          <a:xfrm>
            <a:off x="297574" y="445724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K=20, RMSE = 37.82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C2F7A-BF2D-77FC-6903-6D44DE7EA97E}"/>
              </a:ext>
            </a:extLst>
          </p:cNvPr>
          <p:cNvSpPr txBox="1"/>
          <p:nvPr/>
        </p:nvSpPr>
        <p:spPr>
          <a:xfrm>
            <a:off x="323850" y="576008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K=40, RMSE = 34.44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A089573-6DC3-9B6E-1129-462CCF4D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56" y="999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12E479-3028-9392-D114-CB8C2E73A3D4}"/>
              </a:ext>
            </a:extLst>
          </p:cNvPr>
          <p:cNvSpPr txBox="1"/>
          <p:nvPr/>
        </p:nvSpPr>
        <p:spPr>
          <a:xfrm>
            <a:off x="9906001" y="20011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K=1, RMSE = 55.0</a:t>
            </a:r>
          </a:p>
        </p:txBody>
      </p:sp>
    </p:spTree>
    <p:extLst>
      <p:ext uri="{BB962C8B-B14F-4D97-AF65-F5344CB8AC3E}">
        <p14:creationId xmlns:p14="http://schemas.microsoft.com/office/powerpoint/2010/main" val="291411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5A5F-A813-8B5E-C65D-0F3EAC6C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clusters with purity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A08D6-480D-B1D5-985E-41AA9BB70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7010400" cy="5135563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We often cluster when there is no definitively correct answer, but a </a:t>
                </a:r>
                <a:r>
                  <a:rPr lang="en-US" i="1" dirty="0"/>
                  <a:t>purity</a:t>
                </a:r>
                <a:r>
                  <a:rPr lang="en-US" dirty="0"/>
                  <a:t> measure can be used to check the consistency with labels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𝑝𝑢𝑟𝑖𝑡𝑦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𝑙𝑎𝑏𝑒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func>
                                </m:e>
                              </m:d>
                            </m:e>
                          </m:nary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Purity is the count of data points with the most common label in each cluster, divided by the total number of data points (N)</a:t>
                </a:r>
              </a:p>
              <a:p>
                <a:endParaRPr lang="en-US" dirty="0"/>
              </a:p>
              <a:p>
                <a:r>
                  <a:rPr lang="en-US" sz="2800" dirty="0"/>
                  <a:t>E.g., labels = {0, 0, 0, 0, 1, 1, 1, 1}, cluster ids = {0, 0, 0, 0, 0, 1, 1, 1}, purity = ?</a:t>
                </a:r>
              </a:p>
              <a:p>
                <a:pPr marL="457200" lvl="1" indent="0">
                  <a:buNone/>
                </a:pPr>
                <a:r>
                  <a:rPr lang="en-US" dirty="0"/>
                  <a:t>purity = 7/8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Purity can be used to select the number of clusters, or to compare approaches with a given number of clusters</a:t>
                </a:r>
              </a:p>
              <a:p>
                <a:pPr lvl="1"/>
                <a:r>
                  <a:rPr lang="en-US" dirty="0"/>
                  <a:t>A relatively small number of labels can be used to estimate purity, even if there are many data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A08D6-480D-B1D5-985E-41AA9BB70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7010400" cy="5135563"/>
              </a:xfrm>
              <a:blipFill>
                <a:blip r:embed="rId2"/>
                <a:stretch>
                  <a:fillRect l="-783" r="-261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C8E-9973-E05B-8B7B-E8B65358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</a:t>
            </a:r>
          </a:p>
        </p:txBody>
      </p:sp>
      <p:pic>
        <p:nvPicPr>
          <p:cNvPr id="7" name="Content Placeholder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4B26822A-C1E2-050E-ECE8-3B5A36F47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4114800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727B1-7EEF-3423-D137-9572111ED4A8}"/>
              </a:ext>
            </a:extLst>
          </p:cNvPr>
          <p:cNvSpPr txBox="1"/>
          <p:nvPr/>
        </p:nvSpPr>
        <p:spPr>
          <a:xfrm>
            <a:off x="2476500" y="10668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https://tinyurl.com/441-fa24-L4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066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A3FC-0D77-D9DF-AC53-66BE78C9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8CEB-8ED1-2E92-EAED-7B30420A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Iteratively cluster points into K groups, then cluster each group into K groups</a:t>
            </a:r>
          </a:p>
        </p:txBody>
      </p:sp>
    </p:spTree>
    <p:extLst>
      <p:ext uri="{BB962C8B-B14F-4D97-AF65-F5344CB8AC3E}">
        <p14:creationId xmlns:p14="http://schemas.microsoft.com/office/powerpoint/2010/main" val="13275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27CE-520A-CC27-CEA5-D1574244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242CE-543F-B34C-2735-292E2FBD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981200"/>
            <a:ext cx="10972800" cy="5135563"/>
          </a:xfrm>
        </p:spPr>
        <p:txBody>
          <a:bodyPr/>
          <a:lstStyle/>
          <a:p>
            <a:r>
              <a:rPr lang="en-US" dirty="0"/>
              <a:t>Given a new sample, find the closest sample in a dataset</a:t>
            </a:r>
          </a:p>
          <a:p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Finding information (web search)</a:t>
            </a:r>
          </a:p>
          <a:p>
            <a:pPr lvl="1"/>
            <a:r>
              <a:rPr lang="en-US" dirty="0"/>
              <a:t>Prediction (e.g. nearest neighbor algorithm)</a:t>
            </a:r>
          </a:p>
          <a:p>
            <a:pPr lvl="1"/>
            <a:r>
              <a:rPr lang="en-US" dirty="0"/>
              <a:t>Clustering (</a:t>
            </a:r>
            <a:r>
              <a:rPr lang="en-US" dirty="0" err="1"/>
              <a:t>kmeans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629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3422650" y="879475"/>
            <a:ext cx="5627688" cy="4813300"/>
            <a:chOff x="1196" y="554"/>
            <a:chExt cx="3545" cy="3032"/>
          </a:xfrm>
        </p:grpSpPr>
        <p:grpSp>
          <p:nvGrpSpPr>
            <p:cNvPr id="3" name="Group 173"/>
            <p:cNvGrpSpPr>
              <a:grpSpLocks/>
            </p:cNvGrpSpPr>
            <p:nvPr/>
          </p:nvGrpSpPr>
          <p:grpSpPr bwMode="auto">
            <a:xfrm>
              <a:off x="1761" y="1222"/>
              <a:ext cx="2055" cy="1491"/>
              <a:chOff x="1761" y="1222"/>
              <a:chExt cx="2055" cy="1491"/>
            </a:xfrm>
          </p:grpSpPr>
          <p:sp>
            <p:nvSpPr>
              <p:cNvPr id="32941" name="Line 1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2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3" name="Line 176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7"/>
            <p:cNvGrpSpPr>
              <a:grpSpLocks/>
            </p:cNvGrpSpPr>
            <p:nvPr/>
          </p:nvGrpSpPr>
          <p:grpSpPr bwMode="auto">
            <a:xfrm>
              <a:off x="1196" y="657"/>
              <a:ext cx="1181" cy="1336"/>
              <a:chOff x="1196" y="657"/>
              <a:chExt cx="1181" cy="1336"/>
            </a:xfrm>
          </p:grpSpPr>
          <p:sp>
            <p:nvSpPr>
              <p:cNvPr id="32938" name="Line 178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Line 179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81"/>
            <p:cNvGrpSpPr>
              <a:grpSpLocks/>
            </p:cNvGrpSpPr>
            <p:nvPr/>
          </p:nvGrpSpPr>
          <p:grpSpPr bwMode="auto">
            <a:xfrm>
              <a:off x="3405" y="554"/>
              <a:ext cx="1336" cy="1182"/>
              <a:chOff x="3405" y="554"/>
              <a:chExt cx="1336" cy="1182"/>
            </a:xfrm>
          </p:grpSpPr>
          <p:sp>
            <p:nvSpPr>
              <p:cNvPr id="32935" name="Line 182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Line 183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85"/>
            <p:cNvGrpSpPr>
              <a:grpSpLocks/>
            </p:cNvGrpSpPr>
            <p:nvPr/>
          </p:nvGrpSpPr>
          <p:grpSpPr bwMode="auto">
            <a:xfrm>
              <a:off x="2429" y="2456"/>
              <a:ext cx="1336" cy="1130"/>
              <a:chOff x="2429" y="2456"/>
              <a:chExt cx="1336" cy="1130"/>
            </a:xfrm>
          </p:grpSpPr>
          <p:sp>
            <p:nvSpPr>
              <p:cNvPr id="32932" name="Line 1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Line 188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168"/>
          <p:cNvGrpSpPr>
            <a:grpSpLocks/>
          </p:cNvGrpSpPr>
          <p:nvPr/>
        </p:nvGrpSpPr>
        <p:grpSpPr bwMode="auto">
          <a:xfrm>
            <a:off x="4319588" y="1939926"/>
            <a:ext cx="3262312" cy="2366963"/>
            <a:chOff x="1761" y="1222"/>
            <a:chExt cx="2055" cy="1491"/>
          </a:xfrm>
        </p:grpSpPr>
        <p:sp>
          <p:nvSpPr>
            <p:cNvPr id="32925" name="Line 154"/>
            <p:cNvSpPr>
              <a:spLocks noChangeAspect="1" noChangeShapeType="1"/>
            </p:cNvSpPr>
            <p:nvPr/>
          </p:nvSpPr>
          <p:spPr bwMode="auto">
            <a:xfrm flipH="1" flipV="1">
              <a:off x="1761" y="1222"/>
              <a:ext cx="9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155"/>
            <p:cNvSpPr>
              <a:spLocks noChangeAspect="1" noChangeShapeType="1"/>
            </p:cNvSpPr>
            <p:nvPr/>
          </p:nvSpPr>
          <p:spPr bwMode="auto">
            <a:xfrm flipV="1">
              <a:off x="2737" y="1274"/>
              <a:ext cx="1079" cy="6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156"/>
            <p:cNvSpPr>
              <a:spLocks noChangeAspect="1" noChangeShapeType="1"/>
            </p:cNvSpPr>
            <p:nvPr/>
          </p:nvSpPr>
          <p:spPr bwMode="auto">
            <a:xfrm>
              <a:off x="2737" y="1942"/>
              <a:ext cx="154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1"/>
          <p:cNvGrpSpPr>
            <a:grpSpLocks/>
          </p:cNvGrpSpPr>
          <p:nvPr/>
        </p:nvGrpSpPr>
        <p:grpSpPr bwMode="auto">
          <a:xfrm>
            <a:off x="3422650" y="1042988"/>
            <a:ext cx="1874838" cy="2120900"/>
            <a:chOff x="1196" y="657"/>
            <a:chExt cx="1181" cy="1336"/>
          </a:xfrm>
        </p:grpSpPr>
        <p:sp>
          <p:nvSpPr>
            <p:cNvPr id="32922" name="Line 163"/>
            <p:cNvSpPr>
              <a:spLocks noChangeAspect="1" noChangeShapeType="1"/>
            </p:cNvSpPr>
            <p:nvPr/>
          </p:nvSpPr>
          <p:spPr bwMode="auto">
            <a:xfrm>
              <a:off x="1812" y="1274"/>
              <a:ext cx="565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164"/>
            <p:cNvSpPr>
              <a:spLocks noChangeAspect="1" noChangeShapeType="1"/>
            </p:cNvSpPr>
            <p:nvPr/>
          </p:nvSpPr>
          <p:spPr bwMode="auto">
            <a:xfrm>
              <a:off x="1196" y="657"/>
              <a:ext cx="616" cy="6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165"/>
            <p:cNvSpPr>
              <a:spLocks noChangeAspect="1" noChangeShapeType="1"/>
            </p:cNvSpPr>
            <p:nvPr/>
          </p:nvSpPr>
          <p:spPr bwMode="auto">
            <a:xfrm flipH="1">
              <a:off x="1555" y="1274"/>
              <a:ext cx="257" cy="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70"/>
          <p:cNvGrpSpPr>
            <a:grpSpLocks/>
          </p:cNvGrpSpPr>
          <p:nvPr/>
        </p:nvGrpSpPr>
        <p:grpSpPr bwMode="auto">
          <a:xfrm>
            <a:off x="6929438" y="879476"/>
            <a:ext cx="2120900" cy="1876425"/>
            <a:chOff x="3405" y="554"/>
            <a:chExt cx="1336" cy="1182"/>
          </a:xfrm>
        </p:grpSpPr>
        <p:sp>
          <p:nvSpPr>
            <p:cNvPr id="32919" name="Line 160"/>
            <p:cNvSpPr>
              <a:spLocks noChangeAspect="1" noChangeShapeType="1"/>
            </p:cNvSpPr>
            <p:nvPr/>
          </p:nvSpPr>
          <p:spPr bwMode="auto">
            <a:xfrm>
              <a:off x="3405" y="554"/>
              <a:ext cx="411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161"/>
            <p:cNvSpPr>
              <a:spLocks noChangeAspect="1" noChangeShapeType="1"/>
            </p:cNvSpPr>
            <p:nvPr/>
          </p:nvSpPr>
          <p:spPr bwMode="auto">
            <a:xfrm>
              <a:off x="3816" y="1274"/>
              <a:ext cx="925" cy="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162"/>
            <p:cNvSpPr>
              <a:spLocks noChangeAspect="1" noChangeShapeType="1"/>
            </p:cNvSpPr>
            <p:nvPr/>
          </p:nvSpPr>
          <p:spPr bwMode="auto">
            <a:xfrm flipV="1">
              <a:off x="3508" y="1274"/>
              <a:ext cx="308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5380038" y="3898901"/>
            <a:ext cx="2120900" cy="1793875"/>
            <a:chOff x="2429" y="2456"/>
            <a:chExt cx="1336" cy="1130"/>
          </a:xfrm>
        </p:grpSpPr>
        <p:sp>
          <p:nvSpPr>
            <p:cNvPr id="32916" name="Line 157"/>
            <p:cNvSpPr>
              <a:spLocks noChangeAspect="1" noChangeShapeType="1"/>
            </p:cNvSpPr>
            <p:nvPr/>
          </p:nvSpPr>
          <p:spPr bwMode="auto">
            <a:xfrm flipH="1" flipV="1">
              <a:off x="2891" y="2764"/>
              <a:ext cx="874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158"/>
            <p:cNvSpPr>
              <a:spLocks noChangeAspect="1" noChangeShapeType="1"/>
            </p:cNvSpPr>
            <p:nvPr/>
          </p:nvSpPr>
          <p:spPr bwMode="auto">
            <a:xfrm flipV="1">
              <a:off x="2429" y="2764"/>
              <a:ext cx="462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159"/>
            <p:cNvSpPr>
              <a:spLocks noChangeAspect="1" noChangeShapeType="1"/>
            </p:cNvSpPr>
            <p:nvPr/>
          </p:nvSpPr>
          <p:spPr bwMode="auto">
            <a:xfrm>
              <a:off x="2583" y="2456"/>
              <a:ext cx="308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"/>
          <p:cNvGrpSpPr>
            <a:grpSpLocks noChangeAspect="1"/>
          </p:cNvGrpSpPr>
          <p:nvPr/>
        </p:nvGrpSpPr>
        <p:grpSpPr bwMode="auto">
          <a:xfrm>
            <a:off x="2768600" y="227014"/>
            <a:ext cx="6853238" cy="6200775"/>
            <a:chOff x="1056" y="288"/>
            <a:chExt cx="4032" cy="3648"/>
          </a:xfrm>
        </p:grpSpPr>
        <p:sp>
          <p:nvSpPr>
            <p:cNvPr id="32805" name="Oval 3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4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5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6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7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8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9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10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11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12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13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Oval 14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15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16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17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18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9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20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21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22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23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24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25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26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27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28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29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30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31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32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33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34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35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36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37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Oval 38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39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40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Oval 41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42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Oval 43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Oval 44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7" name="Oval 45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Oval 46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9" name="Oval 47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0" name="Oval 48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1" name="Oval 49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2" name="Oval 50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Oval 51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Oval 52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5" name="Oval 53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6" name="Oval 54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Oval 55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Oval 56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9" name="Oval 57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Oval 58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1" name="Oval 59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2" name="Oval 60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3" name="Oval 61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4" name="Oval 62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5" name="Oval 63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6" name="Oval 64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7" name="Oval 65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8" name="Oval 66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9" name="Oval 67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" name="Oval 68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" name="Oval 69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" name="Oval 70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" name="Oval 71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" name="Oval 72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5" name="Oval 73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6" name="Oval 74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7" name="Oval 75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8" name="Oval 76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9" name="Oval 77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0" name="Oval 78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1" name="Oval 79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2" name="Oval 80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Oval 81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Oval 82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Oval 83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Oval 84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7" name="Oval 85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8" name="Oval 86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9" name="Oval 87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0" name="Oval 88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1" name="Oval 89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2" name="Oval 90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3" name="Oval 91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4" name="Oval 92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5" name="Oval 93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6" name="Oval 94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7" name="Oval 95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8" name="Oval 96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9" name="Oval 97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0" name="Oval 98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Oval 99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2" name="Oval 100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Oval 101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4" name="Oval 102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5" name="Oval 103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6" name="Oval 104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7" name="Oval 105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8" name="Oval 106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9" name="Oval 107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0" name="Oval 108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1" name="Oval 109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2" name="Oval 110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3" name="Oval 111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4" name="Oval 112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5" name="Oval 113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4"/>
          <p:cNvGrpSpPr>
            <a:grpSpLocks noChangeAspect="1"/>
          </p:cNvGrpSpPr>
          <p:nvPr/>
        </p:nvGrpSpPr>
        <p:grpSpPr bwMode="auto">
          <a:xfrm>
            <a:off x="3176588" y="390526"/>
            <a:ext cx="5384800" cy="4486275"/>
            <a:chOff x="864" y="192"/>
            <a:chExt cx="3168" cy="2640"/>
          </a:xfrm>
        </p:grpSpPr>
        <p:sp>
          <p:nvSpPr>
            <p:cNvPr id="32802" name="Line 115"/>
            <p:cNvSpPr>
              <a:spLocks noChangeAspect="1" noChangeShapeType="1"/>
            </p:cNvSpPr>
            <p:nvPr/>
          </p:nvSpPr>
          <p:spPr bwMode="auto">
            <a:xfrm flipH="1">
              <a:off x="864" y="1536"/>
              <a:ext cx="1584" cy="1296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116"/>
            <p:cNvSpPr>
              <a:spLocks noChangeAspect="1" noChangeShapeType="1"/>
            </p:cNvSpPr>
            <p:nvPr/>
          </p:nvSpPr>
          <p:spPr bwMode="auto">
            <a:xfrm flipV="1">
              <a:off x="2448" y="192"/>
              <a:ext cx="0" cy="1344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17"/>
            <p:cNvSpPr>
              <a:spLocks noChangeAspect="1" noChangeShapeType="1"/>
            </p:cNvSpPr>
            <p:nvPr/>
          </p:nvSpPr>
          <p:spPr bwMode="auto">
            <a:xfrm>
              <a:off x="2448" y="1536"/>
              <a:ext cx="1584" cy="1008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19" name="AutoShape 127"/>
          <p:cNvSpPr>
            <a:spLocks noChangeAspect="1" noChangeArrowheads="1"/>
          </p:cNvSpPr>
          <p:nvPr/>
        </p:nvSpPr>
        <p:spPr bwMode="auto">
          <a:xfrm>
            <a:off x="6324601" y="3886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0" name="AutoShape 128"/>
          <p:cNvSpPr>
            <a:spLocks noChangeAspect="1" noChangeArrowheads="1"/>
          </p:cNvSpPr>
          <p:nvPr/>
        </p:nvSpPr>
        <p:spPr bwMode="auto">
          <a:xfrm>
            <a:off x="6400801" y="45720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1" name="AutoShape 129"/>
          <p:cNvSpPr>
            <a:spLocks noChangeAspect="1" noChangeArrowheads="1"/>
          </p:cNvSpPr>
          <p:nvPr/>
        </p:nvSpPr>
        <p:spPr bwMode="auto">
          <a:xfrm>
            <a:off x="5410201" y="62484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2" name="AutoShape 130"/>
          <p:cNvSpPr>
            <a:spLocks noChangeAspect="1" noChangeArrowheads="1"/>
          </p:cNvSpPr>
          <p:nvPr/>
        </p:nvSpPr>
        <p:spPr bwMode="auto">
          <a:xfrm>
            <a:off x="6553201" y="1828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3" name="AutoShape 131"/>
          <p:cNvSpPr>
            <a:spLocks noChangeAspect="1" noChangeArrowheads="1"/>
          </p:cNvSpPr>
          <p:nvPr/>
        </p:nvSpPr>
        <p:spPr bwMode="auto">
          <a:xfrm>
            <a:off x="7772401" y="2057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4" name="AutoShape 132"/>
          <p:cNvSpPr>
            <a:spLocks noChangeAspect="1" noChangeArrowheads="1"/>
          </p:cNvSpPr>
          <p:nvPr/>
        </p:nvSpPr>
        <p:spPr bwMode="auto">
          <a:xfrm>
            <a:off x="7239001" y="13716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5" name="AutoShape 133"/>
          <p:cNvSpPr>
            <a:spLocks noChangeAspect="1" noChangeArrowheads="1"/>
          </p:cNvSpPr>
          <p:nvPr/>
        </p:nvSpPr>
        <p:spPr bwMode="auto">
          <a:xfrm>
            <a:off x="4495801" y="2514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6" name="AutoShape 134"/>
          <p:cNvSpPr>
            <a:spLocks noChangeAspect="1" noChangeArrowheads="1"/>
          </p:cNvSpPr>
          <p:nvPr/>
        </p:nvSpPr>
        <p:spPr bwMode="auto">
          <a:xfrm>
            <a:off x="4572001" y="12954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7" name="AutoShape 135"/>
          <p:cNvSpPr>
            <a:spLocks noChangeAspect="1" noChangeArrowheads="1"/>
          </p:cNvSpPr>
          <p:nvPr/>
        </p:nvSpPr>
        <p:spPr bwMode="auto">
          <a:xfrm>
            <a:off x="3200401" y="1371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1" name="AutoShape 139"/>
          <p:cNvSpPr>
            <a:spLocks noChangeAspect="1" noChangeArrowheads="1"/>
          </p:cNvSpPr>
          <p:nvPr/>
        </p:nvSpPr>
        <p:spPr bwMode="auto">
          <a:xfrm>
            <a:off x="5551488" y="333216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2" name="AutoShape 140"/>
          <p:cNvSpPr>
            <a:spLocks noChangeAspect="1" noChangeArrowheads="1"/>
          </p:cNvSpPr>
          <p:nvPr/>
        </p:nvSpPr>
        <p:spPr bwMode="auto">
          <a:xfrm>
            <a:off x="7123113" y="714375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3" name="AutoShape 141"/>
          <p:cNvSpPr>
            <a:spLocks noChangeAspect="1" noChangeArrowheads="1"/>
          </p:cNvSpPr>
          <p:nvPr/>
        </p:nvSpPr>
        <p:spPr bwMode="auto">
          <a:xfrm>
            <a:off x="5470525" y="233838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2035176" y="390526"/>
            <a:ext cx="3262313" cy="2855913"/>
            <a:chOff x="322" y="246"/>
            <a:chExt cx="2055" cy="1799"/>
          </a:xfrm>
        </p:grpSpPr>
        <p:sp>
          <p:nvSpPr>
            <p:cNvPr id="32799" name="Line 143"/>
            <p:cNvSpPr>
              <a:spLocks noChangeAspect="1" noChangeShapeType="1"/>
            </p:cNvSpPr>
            <p:nvPr/>
          </p:nvSpPr>
          <p:spPr bwMode="auto">
            <a:xfrm flipV="1">
              <a:off x="322" y="1274"/>
              <a:ext cx="1233" cy="3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44"/>
            <p:cNvSpPr>
              <a:spLocks noChangeAspect="1" noChangeShapeType="1"/>
            </p:cNvSpPr>
            <p:nvPr/>
          </p:nvSpPr>
          <p:spPr bwMode="auto">
            <a:xfrm flipH="1" flipV="1">
              <a:off x="1555" y="1274"/>
              <a:ext cx="720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145"/>
            <p:cNvSpPr>
              <a:spLocks noChangeAspect="1" noChangeShapeType="1"/>
            </p:cNvSpPr>
            <p:nvPr/>
          </p:nvSpPr>
          <p:spPr bwMode="auto">
            <a:xfrm flipH="1">
              <a:off x="1555" y="246"/>
              <a:ext cx="822" cy="10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5868989" y="390525"/>
            <a:ext cx="2936875" cy="3752850"/>
            <a:chOff x="2737" y="246"/>
            <a:chExt cx="1850" cy="2364"/>
          </a:xfrm>
        </p:grpSpPr>
        <p:sp>
          <p:nvSpPr>
            <p:cNvPr id="32796" name="Line 147"/>
            <p:cNvSpPr>
              <a:spLocks noChangeAspect="1" noChangeShapeType="1"/>
            </p:cNvSpPr>
            <p:nvPr/>
          </p:nvSpPr>
          <p:spPr bwMode="auto">
            <a:xfrm flipV="1">
              <a:off x="2737" y="1017"/>
              <a:ext cx="1285" cy="1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148"/>
            <p:cNvSpPr>
              <a:spLocks noChangeAspect="1" noChangeShapeType="1"/>
            </p:cNvSpPr>
            <p:nvPr/>
          </p:nvSpPr>
          <p:spPr bwMode="auto">
            <a:xfrm flipH="1" flipV="1">
              <a:off x="4022" y="1017"/>
              <a:ext cx="205" cy="15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149"/>
            <p:cNvSpPr>
              <a:spLocks noChangeAspect="1" noChangeShapeType="1"/>
            </p:cNvSpPr>
            <p:nvPr/>
          </p:nvSpPr>
          <p:spPr bwMode="auto">
            <a:xfrm flipH="1">
              <a:off x="4022" y="246"/>
              <a:ext cx="565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3340101" y="3327401"/>
            <a:ext cx="3833813" cy="2773363"/>
            <a:chOff x="1144" y="2096"/>
            <a:chExt cx="2415" cy="1747"/>
          </a:xfrm>
        </p:grpSpPr>
        <p:sp>
          <p:nvSpPr>
            <p:cNvPr id="32793" name="Line 151"/>
            <p:cNvSpPr>
              <a:spLocks noChangeAspect="1" noChangeShapeType="1"/>
            </p:cNvSpPr>
            <p:nvPr/>
          </p:nvSpPr>
          <p:spPr bwMode="auto">
            <a:xfrm>
              <a:off x="2994" y="3021"/>
              <a:ext cx="565" cy="8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152"/>
            <p:cNvSpPr>
              <a:spLocks noChangeAspect="1" noChangeShapeType="1"/>
            </p:cNvSpPr>
            <p:nvPr/>
          </p:nvSpPr>
          <p:spPr bwMode="auto">
            <a:xfrm>
              <a:off x="1144" y="2969"/>
              <a:ext cx="1850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153"/>
            <p:cNvSpPr>
              <a:spLocks noChangeAspect="1" noChangeShapeType="1"/>
            </p:cNvSpPr>
            <p:nvPr/>
          </p:nvSpPr>
          <p:spPr bwMode="auto">
            <a:xfrm flipH="1">
              <a:off x="2994" y="2096"/>
              <a:ext cx="360" cy="9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59" name="AutoShape 167"/>
          <p:cNvSpPr>
            <a:spLocks noChangeAspect="1" noChangeArrowheads="1"/>
          </p:cNvSpPr>
          <p:nvPr/>
        </p:nvSpPr>
        <p:spPr bwMode="auto">
          <a:xfrm>
            <a:off x="5589588" y="2755900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-0.00625 -0.00278 -0.01007 -0.01019 -0.01615 -0.01343 C -0.01702 -0.01458 -0.01771 -0.01597 -0.01875 -0.01667 C -0.0198 -0.01759 -0.02153 -0.01713 -0.0224 -0.01829 C -0.02344 -0.01968 -0.02292 -0.02199 -0.02379 -0.02338 C -0.02657 -0.02778 -0.03351 -0.03333 -0.0375 -0.03495 C -0.03837 -0.03611 -0.03889 -0.0375 -0.03994 -0.03843 C -0.04115 -0.03935 -0.04271 -0.03889 -0.04375 -0.04005 C -0.04497 -0.0412 -0.04497 -0.04398 -0.04619 -0.04491 C -0.04844 -0.04676 -0.05365 -0.04838 -0.05365 -0.04838 C -0.05747 -0.05324 -0.0658 -0.05764 -0.07119 -0.05995 C -0.07448 -0.06435 -0.07934 -0.06806 -0.08369 -0.06991 C -0.09619 -0.08657 -0.13021 -0.08333 -0.14254 -0.08333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8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77778E-6 C 0.00139 0.01666 0.00191 0.05624 0.00625 0.06504 C 0.01042 0.08564 0.00885 0.09675 0.02014 0.1118 C 0.02326 0.12476 0.02083 0.1405 0.03125 0.14513 C 0.03281 0.15046 0.03264 0.14837 0.03264 0.15185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8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0.0033 0.01342 0.0066 0.02685 0.01007 0.04004 C 0.01163 0.04606 0.01163 0.05185 0.01493 0.05671 C 0.01667 0.06273 0.02153 0.0662 0.02622 0.06828 C 0.02743 0.07708 0.02743 0.07893 0.03368 0.08171 C 0.03924 0.08865 0.04253 0.1081 0.04253 0.11828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8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0295 0.00394 -0.00851 0.00811 -0.0125 0.01019 C -0.02135 0.00949 -0.03004 0.00926 -0.03889 0.00834 C -0.04601 0.00741 -0.04757 -0.00393 -0.05382 -0.00648 C -0.05417 -0.0081 -0.05399 -0.01064 -0.05504 -0.01157 C -0.05712 -0.01365 -0.0625 -0.01481 -0.0625 -0.01481 C -0.06997 -0.02476 -0.08281 -0.02314 -0.09254 -0.02314 " pathEditMode="relative" ptsTypes="ffffffA">
                                      <p:cBhvr>
                                        <p:cTn id="38" dur="2000" fill="hold"/>
                                        <p:tgtEl>
                                          <p:spTgt spid="85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48148E-6 C 0.02517 0.00533 0.01424 0.00301 0.03264 0.00648 C 0.03628 0.02685 0.05764 0.0169 0.0651 0.01759 C 0.07604 0.02384 0.07448 0.02384 0.09514 0.01759 C 0.0967 0.01713 0.09653 0.01273 0.09757 0.01065 C 0.09861 0.00926 0.10017 0.0081 0.10139 0.00648 C 0.10278 -0.00116 0.10451 -0.00555 0.10764 -0.01111 C 0.10799 -0.01319 0.10851 -0.01528 0.10885 -0.01759 C 0.10938 -0.02037 0.11007 -0.02592 0.11007 -0.02569 " pathEditMode="relative" rAng="0" ptsTypes="ffffffffA">
                                      <p:cBhvr>
                                        <p:cTn id="40" dur="2000" fill="hold"/>
                                        <p:tgtEl>
                                          <p:spTgt spid="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0741E-6 C 0.00156 -0.00232 0.00381 -0.00394 0.00503 -0.00672 C 0.00711 -0.01135 0.00746 -0.01829 0.00868 -0.02339 C 0.00833 -0.0345 0.00833 -0.04561 0.00746 -0.05672 C 0.00642 -0.06945 -6.66667E-6 -0.0801 -0.00504 -0.09005 C -0.0066 -0.0963 -0.00782 -0.10255 -0.01007 -0.10834 " pathEditMode="relative" ptsTypes="fffffA">
                                      <p:cBhvr>
                                        <p:cTn id="42" dur="2000" fill="hold"/>
                                        <p:tgtEl>
                                          <p:spTgt spid="8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138 0.01274 0.00086 0.01088 0.00625 0.01852 C 0.00781 0.02454 0.00954 0.02963 0.01128 0.03519 C 0.01562 0.04862 0.01111 0.0419 0.01631 0.04838 C 0.01909 0.05996 0.01684 0.05579 0.02135 0.06181 C 0.02204 0.06806 0.02222 0.07871 0.02621 0.08334 C 0.02847 0.08588 0.03385 0.09005 0.03385 0.09005 C 0.03541 0.09885 0.03628 0.1088 0.04131 0.11505 C 0.04097 0.11783 0.0401 0.12338 0.0401 0.12338 " pathEditMode="relative" ptsTypes="ffffffffA">
                                      <p:cBhvr>
                                        <p:cTn id="59" dur="2000" fill="hold"/>
                                        <p:tgtEl>
                                          <p:spTgt spid="8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81481E-6 C 0.02049 0.00208 0.01129 0.00093 0.02379 0.00648 C 0.02622 0.00764 0.02882 0.0088 0.03126 0.00995 C 0.03247 0.01042 0.03386 0.01111 0.03507 0.01157 C 0.03629 0.01204 0.03872 0.01319 0.03872 0.01319 C 0.04341 0.01944 0.06042 0.02268 0.06754 0.02315 C 0.10539 0.025 0.11025 0.025 0.13247 0.025 " pathEditMode="relative" ptsTypes="ffffffA">
                                      <p:cBhvr>
                                        <p:cTn id="61" dur="2000" fill="hold"/>
                                        <p:tgtEl>
                                          <p:spTgt spid="8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66667E-6 C -0.00139 -0.01087 -0.00278 -0.02522 -0.00886 -0.03333 C -0.00921 -0.03495 -0.00938 -0.0368 -0.01007 -0.03819 C -0.0106 -0.03958 -0.01198 -0.04027 -0.01251 -0.04166 C -0.02101 -0.06411 -0.01077 -0.04282 -0.01754 -0.05647 C -0.01928 -0.06365 -0.02292 -0.06759 -0.02761 -0.07152 C -0.02796 -0.07314 -0.02796 -0.07522 -0.02882 -0.07661 C -0.02969 -0.07823 -0.03126 -0.0787 -0.03247 -0.07985 C -0.03733 -0.08495 -0.04167 -0.09235 -0.04757 -0.0949 C -0.04879 -0.09606 -0.05122 -0.09814 -0.05122 -0.09814 " pathEditMode="relative" ptsTypes="fffffffffA">
                                      <p:cBhvr>
                                        <p:cTn id="63" dur="2000" fill="hold"/>
                                        <p:tgtEl>
                                          <p:spTgt spid="8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C -0.00869 0.0007 -0.01754 0.00024 -0.02622 0.00186 C -0.02744 0.00209 -0.02778 0.0044 -0.02882 0.0051 C -0.03126 0.00672 -0.03629 0.00834 -0.03629 0.00834 C -0.03941 0.01274 -0.04358 0.0169 -0.04636 0.02176 C -0.0507 0.0294 -0.05261 0.0382 -0.05747 0.04514 C -0.0599 0.05348 -0.06042 0.06227 -0.06511 0.06852 C -0.06632 0.07315 -0.06737 0.075 -0.06997 0.07848 " pathEditMode="relative" ptsTypes="fffffffA">
                                      <p:cBhvr>
                                        <p:cTn id="80" dur="2000" fill="hold"/>
                                        <p:tgtEl>
                                          <p:spTgt spid="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0.00017 0.00116 0.00191 0.01273 0.0026 0.01343 C 0.00469 0.01551 0.00764 0.01551 0.01007 0.01667 C 0.01129 0.01713 0.01389 0.01829 0.01389 0.01829 C 0.01528 0.02593 0.0151 0.02894 0.02014 0.03334 C 0.02274 0.04398 0.0191 0.03357 0.02639 0.04005 C 0.0276 0.04121 0.0276 0.04375 0.02882 0.04491 C 0.02986 0.04607 0.03142 0.04607 0.03264 0.04676 C 0.03403 0.05232 0.03559 0.05602 0.03889 0.05996 C 0.03976 0.06389 0.03924 0.06875 0.04132 0.07176 C 0.04445 0.07662 0.04844 0.07801 0.0526 0.0801 C 0.05486 0.08912 0.05399 0.10139 0.06129 0.1051 C 0.06163 0.10672 0.06163 0.1088 0.0625 0.10996 C 0.06354 0.11111 0.06563 0.11019 0.06632 0.11158 C 0.06649 0.11204 0.07014 0.1257 0.07014 0.12824 " pathEditMode="relative" ptsTypes="ffffffffffffffA">
                                      <p:cBhvr>
                                        <p:cTn id="82" dur="2000" fill="hold"/>
                                        <p:tgtEl>
                                          <p:spTgt spid="8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66667E-6 C 0.004 -0.01573 -0.00138 0.00695 0.00261 -0.03333 C 0.00296 -0.0368 0.00417 -0.04004 0.00504 -0.04328 C 0.00539 -0.0449 0.00626 -0.04814 0.00626 -0.04814 C 0.00747 -0.07268 0.00747 -0.06365 0.00747 -0.07499 " pathEditMode="relative" ptsTypes="ffffA">
                                      <p:cBhvr>
                                        <p:cTn id="84" dur="2000" fill="hold"/>
                                        <p:tgtEl>
                                          <p:spTgt spid="8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19" grpId="0" animBg="1"/>
      <p:bldP spid="85119" grpId="1" animBg="1"/>
      <p:bldP spid="85120" grpId="0" animBg="1"/>
      <p:bldP spid="85120" grpId="1" animBg="1"/>
      <p:bldP spid="85121" grpId="0" animBg="1"/>
      <p:bldP spid="85121" grpId="1" animBg="1"/>
      <p:bldP spid="85122" grpId="0" animBg="1"/>
      <p:bldP spid="85122" grpId="1" animBg="1"/>
      <p:bldP spid="85123" grpId="0" animBg="1"/>
      <p:bldP spid="85123" grpId="1" animBg="1"/>
      <p:bldP spid="85124" grpId="0" animBg="1"/>
      <p:bldP spid="85124" grpId="1" animBg="1"/>
      <p:bldP spid="85125" grpId="0" animBg="1"/>
      <p:bldP spid="85125" grpId="1" animBg="1"/>
      <p:bldP spid="85126" grpId="0" animBg="1"/>
      <p:bldP spid="85126" grpId="1" animBg="1"/>
      <p:bldP spid="85127" grpId="0" animBg="1"/>
      <p:bldP spid="85127" grpId="1" animBg="1"/>
      <p:bldP spid="85131" grpId="0" animBg="1"/>
      <p:bldP spid="85131" grpId="1" animBg="1"/>
      <p:bldP spid="85132" grpId="0" animBg="1"/>
      <p:bldP spid="85132" grpId="1" animBg="1"/>
      <p:bldP spid="85133" grpId="0" animBg="1"/>
      <p:bldP spid="85133" grpId="1" animBg="1"/>
      <p:bldP spid="851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3422650" y="879475"/>
            <a:ext cx="5627688" cy="4813300"/>
            <a:chOff x="1196" y="554"/>
            <a:chExt cx="3545" cy="3032"/>
          </a:xfrm>
        </p:grpSpPr>
        <p:grpSp>
          <p:nvGrpSpPr>
            <p:cNvPr id="3" name="Group 158"/>
            <p:cNvGrpSpPr>
              <a:grpSpLocks/>
            </p:cNvGrpSpPr>
            <p:nvPr/>
          </p:nvGrpSpPr>
          <p:grpSpPr bwMode="auto">
            <a:xfrm>
              <a:off x="1761" y="1222"/>
              <a:ext cx="2055" cy="1491"/>
              <a:chOff x="1761" y="1222"/>
              <a:chExt cx="2055" cy="1491"/>
            </a:xfrm>
          </p:grpSpPr>
          <p:sp>
            <p:nvSpPr>
              <p:cNvPr id="33821" name="Line 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3" name="Line 161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62"/>
            <p:cNvGrpSpPr>
              <a:grpSpLocks/>
            </p:cNvGrpSpPr>
            <p:nvPr/>
          </p:nvGrpSpPr>
          <p:grpSpPr bwMode="auto">
            <a:xfrm>
              <a:off x="1196" y="657"/>
              <a:ext cx="1181" cy="1336"/>
              <a:chOff x="1196" y="657"/>
              <a:chExt cx="1181" cy="1336"/>
            </a:xfrm>
          </p:grpSpPr>
          <p:sp>
            <p:nvSpPr>
              <p:cNvPr id="33818" name="Line 163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9" name="Line 164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3405" y="554"/>
              <a:ext cx="1336" cy="1182"/>
              <a:chOff x="3405" y="554"/>
              <a:chExt cx="1336" cy="1182"/>
            </a:xfrm>
          </p:grpSpPr>
          <p:sp>
            <p:nvSpPr>
              <p:cNvPr id="33815" name="Line 167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Line 168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0"/>
            <p:cNvGrpSpPr>
              <a:grpSpLocks/>
            </p:cNvGrpSpPr>
            <p:nvPr/>
          </p:nvGrpSpPr>
          <p:grpSpPr bwMode="auto">
            <a:xfrm>
              <a:off x="2429" y="2456"/>
              <a:ext cx="1336" cy="1130"/>
              <a:chOff x="2429" y="2456"/>
              <a:chExt cx="1336" cy="1130"/>
            </a:xfrm>
          </p:grpSpPr>
          <p:sp>
            <p:nvSpPr>
              <p:cNvPr id="33812" name="Line 1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3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Line 173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795" name="AutoShape 141"/>
          <p:cNvSpPr>
            <a:spLocks noChangeAspect="1" noChangeArrowheads="1"/>
          </p:cNvSpPr>
          <p:nvPr/>
        </p:nvSpPr>
        <p:spPr bwMode="auto">
          <a:xfrm>
            <a:off x="5297488" y="5529264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142"/>
          <p:cNvSpPr>
            <a:spLocks noChangeAspect="1" noChangeArrowheads="1"/>
          </p:cNvSpPr>
          <p:nvPr/>
        </p:nvSpPr>
        <p:spPr bwMode="auto">
          <a:xfrm>
            <a:off x="7419976" y="44688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AutoShape 143"/>
          <p:cNvSpPr>
            <a:spLocks noChangeAspect="1" noChangeArrowheads="1"/>
          </p:cNvSpPr>
          <p:nvPr/>
        </p:nvSpPr>
        <p:spPr bwMode="auto">
          <a:xfrm>
            <a:off x="5461001" y="37353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147"/>
          <p:cNvSpPr>
            <a:spLocks noChangeAspect="1" noChangeArrowheads="1"/>
          </p:cNvSpPr>
          <p:nvPr/>
        </p:nvSpPr>
        <p:spPr bwMode="auto">
          <a:xfrm>
            <a:off x="3830639" y="30829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AutoShape 148"/>
          <p:cNvSpPr>
            <a:spLocks noChangeAspect="1" noChangeArrowheads="1"/>
          </p:cNvSpPr>
          <p:nvPr/>
        </p:nvSpPr>
        <p:spPr bwMode="auto">
          <a:xfrm>
            <a:off x="5216526" y="21844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149"/>
          <p:cNvSpPr>
            <a:spLocks noChangeAspect="1" noChangeArrowheads="1"/>
          </p:cNvSpPr>
          <p:nvPr/>
        </p:nvSpPr>
        <p:spPr bwMode="auto">
          <a:xfrm>
            <a:off x="3259139" y="879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150"/>
          <p:cNvSpPr>
            <a:spLocks noChangeAspect="1" noChangeArrowheads="1"/>
          </p:cNvSpPr>
          <p:nvPr/>
        </p:nvSpPr>
        <p:spPr bwMode="auto">
          <a:xfrm>
            <a:off x="6765926" y="71755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51"/>
          <p:cNvSpPr>
            <a:spLocks noChangeAspect="1" noChangeArrowheads="1"/>
          </p:cNvSpPr>
          <p:nvPr/>
        </p:nvSpPr>
        <p:spPr bwMode="auto">
          <a:xfrm>
            <a:off x="6929439" y="26749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52"/>
          <p:cNvSpPr>
            <a:spLocks noChangeAspect="1" noChangeArrowheads="1"/>
          </p:cNvSpPr>
          <p:nvPr/>
        </p:nvSpPr>
        <p:spPr bwMode="auto">
          <a:xfrm>
            <a:off x="8969376" y="22669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54"/>
          <p:cNvSpPr>
            <a:spLocks noChangeAspect="1" noChangeArrowheads="1"/>
          </p:cNvSpPr>
          <p:nvPr/>
        </p:nvSpPr>
        <p:spPr bwMode="auto">
          <a:xfrm>
            <a:off x="5951538" y="41433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155"/>
          <p:cNvSpPr>
            <a:spLocks noChangeAspect="1" noChangeArrowheads="1"/>
          </p:cNvSpPr>
          <p:nvPr/>
        </p:nvSpPr>
        <p:spPr bwMode="auto">
          <a:xfrm>
            <a:off x="7419975" y="177800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56"/>
          <p:cNvSpPr>
            <a:spLocks noChangeAspect="1" noChangeArrowheads="1"/>
          </p:cNvSpPr>
          <p:nvPr/>
        </p:nvSpPr>
        <p:spPr bwMode="auto">
          <a:xfrm>
            <a:off x="4156075" y="1778000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AutoShape 175"/>
          <p:cNvSpPr>
            <a:spLocks noChangeAspect="1" noChangeArrowheads="1"/>
          </p:cNvSpPr>
          <p:nvPr/>
        </p:nvSpPr>
        <p:spPr bwMode="auto">
          <a:xfrm>
            <a:off x="5589588" y="2755900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55"/>
          <p:cNvSpPr>
            <a:spLocks noChangeShapeType="1"/>
          </p:cNvSpPr>
          <p:nvPr/>
        </p:nvSpPr>
        <p:spPr bwMode="auto">
          <a:xfrm>
            <a:off x="6934200" y="9906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Line 156"/>
          <p:cNvSpPr>
            <a:spLocks noChangeShapeType="1"/>
          </p:cNvSpPr>
          <p:nvPr/>
        </p:nvSpPr>
        <p:spPr bwMode="auto">
          <a:xfrm flipH="1">
            <a:off x="7239000" y="19812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157"/>
          <p:cNvSpPr>
            <a:spLocks noChangeShapeType="1"/>
          </p:cNvSpPr>
          <p:nvPr/>
        </p:nvSpPr>
        <p:spPr bwMode="auto">
          <a:xfrm>
            <a:off x="7620000" y="1981200"/>
            <a:ext cx="1371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2"/>
          <p:cNvSpPr>
            <a:spLocks noChangeShapeType="1"/>
          </p:cNvSpPr>
          <p:nvPr/>
        </p:nvSpPr>
        <p:spPr bwMode="auto">
          <a:xfrm>
            <a:off x="5867400" y="38100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 flipH="1">
            <a:off x="5715000" y="419100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>
            <a:off x="6400800" y="4191000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3733800" y="10668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4724400" y="19050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 flipH="1">
            <a:off x="4267200" y="1905000"/>
            <a:ext cx="457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4724400" y="19050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H="1">
            <a:off x="6096000" y="1981200"/>
            <a:ext cx="1600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 flipH="1" flipV="1">
            <a:off x="6019800" y="2743200"/>
            <a:ext cx="457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38"/>
          <p:cNvSpPr>
            <a:spLocks noChangeShapeType="1"/>
          </p:cNvSpPr>
          <p:nvPr/>
        </p:nvSpPr>
        <p:spPr bwMode="auto">
          <a:xfrm>
            <a:off x="76200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AutoShape 49"/>
          <p:cNvSpPr>
            <a:spLocks noChangeAspect="1" noChangeArrowheads="1"/>
          </p:cNvSpPr>
          <p:nvPr/>
        </p:nvSpPr>
        <p:spPr bwMode="auto">
          <a:xfrm>
            <a:off x="4191001" y="2971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AutoShape 65"/>
          <p:cNvSpPr>
            <a:spLocks noChangeAspect="1" noChangeArrowheads="1"/>
          </p:cNvSpPr>
          <p:nvPr/>
        </p:nvSpPr>
        <p:spPr bwMode="auto">
          <a:xfrm>
            <a:off x="5788026" y="2473325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AutoShape 66"/>
          <p:cNvSpPr>
            <a:spLocks noChangeAspect="1" noChangeArrowheads="1"/>
          </p:cNvSpPr>
          <p:nvPr/>
        </p:nvSpPr>
        <p:spPr bwMode="auto">
          <a:xfrm>
            <a:off x="5772151" y="3708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AutoShape 74"/>
          <p:cNvSpPr>
            <a:spLocks noChangeAspect="1" noChangeArrowheads="1"/>
          </p:cNvSpPr>
          <p:nvPr/>
        </p:nvSpPr>
        <p:spPr bwMode="auto">
          <a:xfrm>
            <a:off x="5588001" y="53641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AutoShape 82"/>
          <p:cNvSpPr>
            <a:spLocks noChangeAspect="1" noChangeArrowheads="1"/>
          </p:cNvSpPr>
          <p:nvPr/>
        </p:nvSpPr>
        <p:spPr bwMode="auto">
          <a:xfrm>
            <a:off x="7686676" y="44148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AutoShape 90"/>
          <p:cNvSpPr>
            <a:spLocks noChangeAspect="1" noChangeArrowheads="1"/>
          </p:cNvSpPr>
          <p:nvPr/>
        </p:nvSpPr>
        <p:spPr bwMode="auto">
          <a:xfrm>
            <a:off x="8839201" y="2362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AutoShape 98"/>
          <p:cNvSpPr>
            <a:spLocks noChangeAspect="1" noChangeArrowheads="1"/>
          </p:cNvSpPr>
          <p:nvPr/>
        </p:nvSpPr>
        <p:spPr bwMode="auto">
          <a:xfrm>
            <a:off x="6264275" y="399891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AutoShape 106"/>
          <p:cNvSpPr>
            <a:spLocks noChangeAspect="1" noChangeArrowheads="1"/>
          </p:cNvSpPr>
          <p:nvPr/>
        </p:nvSpPr>
        <p:spPr bwMode="auto">
          <a:xfrm>
            <a:off x="7458075" y="180340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115"/>
          <p:cNvSpPr>
            <a:spLocks noChangeAspect="1" noChangeArrowheads="1"/>
          </p:cNvSpPr>
          <p:nvPr/>
        </p:nvSpPr>
        <p:spPr bwMode="auto">
          <a:xfrm>
            <a:off x="4468814" y="1703388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AutoShape 123"/>
          <p:cNvSpPr>
            <a:spLocks noChangeAspect="1" noChangeArrowheads="1"/>
          </p:cNvSpPr>
          <p:nvPr/>
        </p:nvSpPr>
        <p:spPr bwMode="auto">
          <a:xfrm>
            <a:off x="5391151" y="216535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AutoShape 138"/>
          <p:cNvSpPr>
            <a:spLocks noChangeAspect="1" noChangeArrowheads="1"/>
          </p:cNvSpPr>
          <p:nvPr/>
        </p:nvSpPr>
        <p:spPr bwMode="auto">
          <a:xfrm>
            <a:off x="3627439" y="965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AutoShape 139"/>
          <p:cNvSpPr>
            <a:spLocks noChangeAspect="1" noChangeArrowheads="1"/>
          </p:cNvSpPr>
          <p:nvPr/>
        </p:nvSpPr>
        <p:spPr bwMode="auto">
          <a:xfrm>
            <a:off x="6848476" y="9271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147"/>
          <p:cNvSpPr>
            <a:spLocks noChangeAspect="1" noChangeArrowheads="1"/>
          </p:cNvSpPr>
          <p:nvPr/>
        </p:nvSpPr>
        <p:spPr bwMode="auto">
          <a:xfrm>
            <a:off x="7081839" y="2713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142"/>
          <p:cNvSpPr>
            <a:spLocks noChangeShapeType="1"/>
          </p:cNvSpPr>
          <p:nvPr/>
        </p:nvSpPr>
        <p:spPr bwMode="auto">
          <a:xfrm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143"/>
          <p:cNvSpPr>
            <a:spLocks noChangeShapeType="1"/>
          </p:cNvSpPr>
          <p:nvPr/>
        </p:nvSpPr>
        <p:spPr bwMode="auto">
          <a:xfrm flipH="1">
            <a:off x="7315200" y="19812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144"/>
          <p:cNvSpPr>
            <a:spLocks noChangeShapeType="1"/>
          </p:cNvSpPr>
          <p:nvPr/>
        </p:nvSpPr>
        <p:spPr bwMode="auto">
          <a:xfrm>
            <a:off x="7772400" y="20574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2"/>
          <p:cNvSpPr>
            <a:spLocks noChangeShapeType="1"/>
          </p:cNvSpPr>
          <p:nvPr/>
        </p:nvSpPr>
        <p:spPr bwMode="auto">
          <a:xfrm>
            <a:off x="6248400" y="38100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 flipH="1">
            <a:off x="6019800" y="4038600"/>
            <a:ext cx="838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4"/>
          <p:cNvSpPr>
            <a:spLocks noChangeShapeType="1"/>
          </p:cNvSpPr>
          <p:nvPr/>
        </p:nvSpPr>
        <p:spPr bwMode="auto">
          <a:xfrm>
            <a:off x="6858000" y="40386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4114800" y="11430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>
            <a:off x="4876800" y="17526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3"/>
          <p:cNvSpPr>
            <a:spLocks noChangeShapeType="1"/>
          </p:cNvSpPr>
          <p:nvPr/>
        </p:nvSpPr>
        <p:spPr bwMode="auto">
          <a:xfrm flipH="1">
            <a:off x="4724400" y="18288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6"/>
          <p:cNvSpPr>
            <a:spLocks noChangeShapeType="1"/>
          </p:cNvSpPr>
          <p:nvPr/>
        </p:nvSpPr>
        <p:spPr bwMode="auto">
          <a:xfrm>
            <a:off x="4953000" y="18288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7"/>
          <p:cNvSpPr>
            <a:spLocks noChangeShapeType="1"/>
          </p:cNvSpPr>
          <p:nvPr/>
        </p:nvSpPr>
        <p:spPr bwMode="auto">
          <a:xfrm flipH="1">
            <a:off x="6248400" y="2057400"/>
            <a:ext cx="1524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8"/>
          <p:cNvSpPr>
            <a:spLocks noChangeShapeType="1"/>
          </p:cNvSpPr>
          <p:nvPr/>
        </p:nvSpPr>
        <p:spPr bwMode="auto">
          <a:xfrm flipH="1" flipV="1">
            <a:off x="6248400" y="2514600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AutoShape 37"/>
          <p:cNvSpPr>
            <a:spLocks noChangeAspect="1" noChangeArrowheads="1"/>
          </p:cNvSpPr>
          <p:nvPr/>
        </p:nvSpPr>
        <p:spPr bwMode="auto">
          <a:xfrm>
            <a:off x="4572001" y="2895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AutoShape 45"/>
          <p:cNvSpPr>
            <a:spLocks noChangeAspect="1" noChangeArrowheads="1"/>
          </p:cNvSpPr>
          <p:nvPr/>
        </p:nvSpPr>
        <p:spPr bwMode="auto">
          <a:xfrm>
            <a:off x="5983288" y="2244725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AutoShape 54"/>
          <p:cNvSpPr>
            <a:spLocks noChangeAspect="1" noChangeArrowheads="1"/>
          </p:cNvSpPr>
          <p:nvPr/>
        </p:nvSpPr>
        <p:spPr bwMode="auto">
          <a:xfrm>
            <a:off x="6115051" y="3673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AutoShape 62"/>
          <p:cNvSpPr>
            <a:spLocks noChangeAspect="1" noChangeArrowheads="1"/>
          </p:cNvSpPr>
          <p:nvPr/>
        </p:nvSpPr>
        <p:spPr bwMode="auto">
          <a:xfrm>
            <a:off x="5943601" y="5181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70"/>
          <p:cNvSpPr>
            <a:spLocks noChangeAspect="1" noChangeArrowheads="1"/>
          </p:cNvSpPr>
          <p:nvPr/>
        </p:nvSpPr>
        <p:spPr bwMode="auto">
          <a:xfrm>
            <a:off x="7880351" y="43465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AutoShape 78"/>
          <p:cNvSpPr>
            <a:spLocks noChangeAspect="1" noChangeArrowheads="1"/>
          </p:cNvSpPr>
          <p:nvPr/>
        </p:nvSpPr>
        <p:spPr bwMode="auto">
          <a:xfrm>
            <a:off x="8686801" y="2514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AutoShape 86"/>
          <p:cNvSpPr>
            <a:spLocks noChangeAspect="1" noChangeArrowheads="1"/>
          </p:cNvSpPr>
          <p:nvPr/>
        </p:nvSpPr>
        <p:spPr bwMode="auto">
          <a:xfrm>
            <a:off x="6630988" y="384968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AutoShape 94"/>
          <p:cNvSpPr>
            <a:spLocks noChangeAspect="1" noChangeArrowheads="1"/>
          </p:cNvSpPr>
          <p:nvPr/>
        </p:nvSpPr>
        <p:spPr bwMode="auto">
          <a:xfrm>
            <a:off x="7531100" y="1830388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AutoShape 103"/>
          <p:cNvSpPr>
            <a:spLocks noChangeAspect="1" noChangeArrowheads="1"/>
          </p:cNvSpPr>
          <p:nvPr/>
        </p:nvSpPr>
        <p:spPr bwMode="auto">
          <a:xfrm>
            <a:off x="4741864" y="1622425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AutoShape 111"/>
          <p:cNvSpPr>
            <a:spLocks noChangeAspect="1" noChangeArrowheads="1"/>
          </p:cNvSpPr>
          <p:nvPr/>
        </p:nvSpPr>
        <p:spPr bwMode="auto">
          <a:xfrm>
            <a:off x="5589589" y="2170113"/>
            <a:ext cx="244475" cy="2460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AutoShape 124"/>
          <p:cNvSpPr>
            <a:spLocks noChangeAspect="1" noChangeArrowheads="1"/>
          </p:cNvSpPr>
          <p:nvPr/>
        </p:nvSpPr>
        <p:spPr bwMode="auto">
          <a:xfrm>
            <a:off x="3967164" y="1041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AutoShape 127"/>
          <p:cNvSpPr>
            <a:spLocks noChangeAspect="1" noChangeArrowheads="1"/>
          </p:cNvSpPr>
          <p:nvPr/>
        </p:nvSpPr>
        <p:spPr bwMode="auto">
          <a:xfrm>
            <a:off x="6932613" y="1123951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135"/>
          <p:cNvSpPr>
            <a:spLocks noChangeAspect="1" noChangeArrowheads="1"/>
          </p:cNvSpPr>
          <p:nvPr/>
        </p:nvSpPr>
        <p:spPr bwMode="auto">
          <a:xfrm>
            <a:off x="7173914" y="27241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132"/>
          <p:cNvSpPr>
            <a:spLocks noChangeShapeType="1"/>
          </p:cNvSpPr>
          <p:nvPr/>
        </p:nvSpPr>
        <p:spPr bwMode="auto">
          <a:xfrm>
            <a:off x="7086600" y="1447801"/>
            <a:ext cx="871538" cy="76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Line 133"/>
          <p:cNvSpPr>
            <a:spLocks noChangeShapeType="1"/>
          </p:cNvSpPr>
          <p:nvPr/>
        </p:nvSpPr>
        <p:spPr bwMode="auto">
          <a:xfrm flipH="1">
            <a:off x="7391400" y="2057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134"/>
          <p:cNvSpPr>
            <a:spLocks noChangeShapeType="1"/>
          </p:cNvSpPr>
          <p:nvPr/>
        </p:nvSpPr>
        <p:spPr bwMode="auto">
          <a:xfrm>
            <a:off x="7848600" y="20574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2"/>
          <p:cNvSpPr>
            <a:spLocks noChangeShapeType="1"/>
          </p:cNvSpPr>
          <p:nvPr/>
        </p:nvSpPr>
        <p:spPr bwMode="auto">
          <a:xfrm>
            <a:off x="6553200" y="38100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3"/>
          <p:cNvSpPr>
            <a:spLocks noChangeShapeType="1"/>
          </p:cNvSpPr>
          <p:nvPr/>
        </p:nvSpPr>
        <p:spPr bwMode="auto">
          <a:xfrm flipH="1">
            <a:off x="6477000" y="381000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4"/>
          <p:cNvSpPr>
            <a:spLocks noChangeShapeType="1"/>
          </p:cNvSpPr>
          <p:nvPr/>
        </p:nvSpPr>
        <p:spPr bwMode="auto">
          <a:xfrm>
            <a:off x="7162800" y="3886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11"/>
          <p:cNvSpPr>
            <a:spLocks noChangeShapeType="1"/>
          </p:cNvSpPr>
          <p:nvPr/>
        </p:nvSpPr>
        <p:spPr bwMode="auto">
          <a:xfrm>
            <a:off x="5181600" y="1752600"/>
            <a:ext cx="1371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>
            <a:off x="5257800" y="17526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 flipH="1">
            <a:off x="5029200" y="17526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 flipH="1" flipV="1">
            <a:off x="4419600" y="12192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 flipH="1">
            <a:off x="6477000" y="2057400"/>
            <a:ext cx="1371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 flipH="1" flipV="1">
            <a:off x="6477000" y="2209800"/>
            <a:ext cx="685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76200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AutoShape 37"/>
          <p:cNvSpPr>
            <a:spLocks noChangeAspect="1" noChangeArrowheads="1"/>
          </p:cNvSpPr>
          <p:nvPr/>
        </p:nvSpPr>
        <p:spPr bwMode="auto">
          <a:xfrm>
            <a:off x="4953001" y="2819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AutoShape 45"/>
          <p:cNvSpPr>
            <a:spLocks noChangeAspect="1" noChangeArrowheads="1"/>
          </p:cNvSpPr>
          <p:nvPr/>
        </p:nvSpPr>
        <p:spPr bwMode="auto">
          <a:xfrm>
            <a:off x="6210301" y="1936750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AutoShape 52"/>
          <p:cNvSpPr>
            <a:spLocks noChangeAspect="1" noChangeArrowheads="1"/>
          </p:cNvSpPr>
          <p:nvPr/>
        </p:nvSpPr>
        <p:spPr bwMode="auto">
          <a:xfrm>
            <a:off x="6445251" y="36385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AutoShape 59"/>
          <p:cNvSpPr>
            <a:spLocks noChangeAspect="1" noChangeArrowheads="1"/>
          </p:cNvSpPr>
          <p:nvPr/>
        </p:nvSpPr>
        <p:spPr bwMode="auto">
          <a:xfrm>
            <a:off x="6310314" y="4999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AutoShape 66"/>
          <p:cNvSpPr>
            <a:spLocks noChangeAspect="1" noChangeArrowheads="1"/>
          </p:cNvSpPr>
          <p:nvPr/>
        </p:nvSpPr>
        <p:spPr bwMode="auto">
          <a:xfrm>
            <a:off x="8121651" y="42783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AutoShape 73"/>
          <p:cNvSpPr>
            <a:spLocks noChangeAspect="1" noChangeArrowheads="1"/>
          </p:cNvSpPr>
          <p:nvPr/>
        </p:nvSpPr>
        <p:spPr bwMode="auto">
          <a:xfrm>
            <a:off x="8597901" y="26225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AutoShape 80"/>
          <p:cNvSpPr>
            <a:spLocks noChangeAspect="1" noChangeArrowheads="1"/>
          </p:cNvSpPr>
          <p:nvPr/>
        </p:nvSpPr>
        <p:spPr bwMode="auto">
          <a:xfrm>
            <a:off x="6973888" y="368776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87"/>
          <p:cNvSpPr>
            <a:spLocks noChangeAspect="1" noChangeArrowheads="1"/>
          </p:cNvSpPr>
          <p:nvPr/>
        </p:nvSpPr>
        <p:spPr bwMode="auto">
          <a:xfrm>
            <a:off x="7621588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95"/>
          <p:cNvSpPr>
            <a:spLocks noChangeAspect="1" noChangeArrowheads="1"/>
          </p:cNvSpPr>
          <p:nvPr/>
        </p:nvSpPr>
        <p:spPr bwMode="auto">
          <a:xfrm>
            <a:off x="5019675" y="155733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AutoShape 102"/>
          <p:cNvSpPr>
            <a:spLocks noChangeAspect="1" noChangeArrowheads="1"/>
          </p:cNvSpPr>
          <p:nvPr/>
        </p:nvSpPr>
        <p:spPr bwMode="auto">
          <a:xfrm>
            <a:off x="5754689" y="210502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AutoShape 108"/>
          <p:cNvSpPr>
            <a:spLocks noChangeAspect="1" noChangeArrowheads="1"/>
          </p:cNvSpPr>
          <p:nvPr/>
        </p:nvSpPr>
        <p:spPr bwMode="auto">
          <a:xfrm>
            <a:off x="4305301" y="10937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AutoShape 116"/>
          <p:cNvSpPr>
            <a:spLocks noChangeAspect="1" noChangeArrowheads="1"/>
          </p:cNvSpPr>
          <p:nvPr/>
        </p:nvSpPr>
        <p:spPr bwMode="auto">
          <a:xfrm>
            <a:off x="7000876" y="1296989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AutoShape 123"/>
          <p:cNvSpPr>
            <a:spLocks noChangeAspect="1" noChangeArrowheads="1"/>
          </p:cNvSpPr>
          <p:nvPr/>
        </p:nvSpPr>
        <p:spPr bwMode="auto">
          <a:xfrm>
            <a:off x="7264401" y="27352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116"/>
          <p:cNvSpPr>
            <a:spLocks noChangeShapeType="1"/>
          </p:cNvSpPr>
          <p:nvPr/>
        </p:nvSpPr>
        <p:spPr bwMode="auto">
          <a:xfrm>
            <a:off x="7239000" y="1600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Line 117"/>
          <p:cNvSpPr>
            <a:spLocks noChangeShapeType="1"/>
          </p:cNvSpPr>
          <p:nvPr/>
        </p:nvSpPr>
        <p:spPr bwMode="auto">
          <a:xfrm flipH="1">
            <a:off x="7543800" y="2057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118"/>
          <p:cNvSpPr>
            <a:spLocks noChangeShapeType="1"/>
          </p:cNvSpPr>
          <p:nvPr/>
        </p:nvSpPr>
        <p:spPr bwMode="auto">
          <a:xfrm>
            <a:off x="7848600" y="21336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2"/>
          <p:cNvSpPr>
            <a:spLocks noChangeShapeType="1"/>
          </p:cNvSpPr>
          <p:nvPr/>
        </p:nvSpPr>
        <p:spPr bwMode="auto">
          <a:xfrm flipV="1">
            <a:off x="6858000" y="36576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 flipH="1">
            <a:off x="6781800" y="37338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7467600" y="37338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>
            <a:off x="4800600" y="1295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>
            <a:off x="5486400" y="16764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 flipH="1">
            <a:off x="5410200" y="1752600"/>
            <a:ext cx="76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6"/>
          <p:cNvSpPr>
            <a:spLocks noChangeShapeType="1"/>
          </p:cNvSpPr>
          <p:nvPr/>
        </p:nvSpPr>
        <p:spPr bwMode="auto">
          <a:xfrm>
            <a:off x="5486400" y="16764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7"/>
          <p:cNvSpPr>
            <a:spLocks noChangeShapeType="1"/>
          </p:cNvSpPr>
          <p:nvPr/>
        </p:nvSpPr>
        <p:spPr bwMode="auto">
          <a:xfrm flipH="1" flipV="1">
            <a:off x="6705600" y="1905000"/>
            <a:ext cx="1143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8"/>
          <p:cNvSpPr>
            <a:spLocks noChangeShapeType="1"/>
          </p:cNvSpPr>
          <p:nvPr/>
        </p:nvSpPr>
        <p:spPr bwMode="auto">
          <a:xfrm flipH="1" flipV="1">
            <a:off x="6705600" y="1905000"/>
            <a:ext cx="838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AutoShape 37"/>
          <p:cNvSpPr>
            <a:spLocks noChangeAspect="1" noChangeArrowheads="1"/>
          </p:cNvSpPr>
          <p:nvPr/>
        </p:nvSpPr>
        <p:spPr bwMode="auto">
          <a:xfrm>
            <a:off x="5332414" y="27098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44"/>
          <p:cNvSpPr>
            <a:spLocks noChangeAspect="1" noChangeArrowheads="1"/>
          </p:cNvSpPr>
          <p:nvPr/>
        </p:nvSpPr>
        <p:spPr bwMode="auto">
          <a:xfrm>
            <a:off x="6440488" y="1673225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50"/>
          <p:cNvSpPr>
            <a:spLocks noChangeAspect="1" noChangeArrowheads="1"/>
          </p:cNvSpPr>
          <p:nvPr/>
        </p:nvSpPr>
        <p:spPr bwMode="auto">
          <a:xfrm>
            <a:off x="6778626" y="3605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56"/>
          <p:cNvSpPr>
            <a:spLocks noChangeAspect="1" noChangeArrowheads="1"/>
          </p:cNvSpPr>
          <p:nvPr/>
        </p:nvSpPr>
        <p:spPr bwMode="auto">
          <a:xfrm>
            <a:off x="6697664" y="48053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AutoShape 62"/>
          <p:cNvSpPr>
            <a:spLocks noChangeAspect="1" noChangeArrowheads="1"/>
          </p:cNvSpPr>
          <p:nvPr/>
        </p:nvSpPr>
        <p:spPr bwMode="auto">
          <a:xfrm>
            <a:off x="8350251" y="42100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AutoShape 68"/>
          <p:cNvSpPr>
            <a:spLocks noChangeAspect="1" noChangeArrowheads="1"/>
          </p:cNvSpPr>
          <p:nvPr/>
        </p:nvSpPr>
        <p:spPr bwMode="auto">
          <a:xfrm>
            <a:off x="8485189" y="2770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AutoShape 74"/>
          <p:cNvSpPr>
            <a:spLocks noChangeAspect="1" noChangeArrowheads="1"/>
          </p:cNvSpPr>
          <p:nvPr/>
        </p:nvSpPr>
        <p:spPr bwMode="auto">
          <a:xfrm>
            <a:off x="7292975" y="354171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AutoShape 79"/>
          <p:cNvSpPr>
            <a:spLocks noChangeAspect="1" noChangeArrowheads="1"/>
          </p:cNvSpPr>
          <p:nvPr/>
        </p:nvSpPr>
        <p:spPr bwMode="auto">
          <a:xfrm>
            <a:off x="7621588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AutoShape 87"/>
          <p:cNvSpPr>
            <a:spLocks noChangeAspect="1" noChangeArrowheads="1"/>
          </p:cNvSpPr>
          <p:nvPr/>
        </p:nvSpPr>
        <p:spPr bwMode="auto">
          <a:xfrm>
            <a:off x="5273675" y="1503363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AutoShape 93"/>
          <p:cNvSpPr>
            <a:spLocks noChangeAspect="1" noChangeArrowheads="1"/>
          </p:cNvSpPr>
          <p:nvPr/>
        </p:nvSpPr>
        <p:spPr bwMode="auto">
          <a:xfrm>
            <a:off x="5940426" y="2074863"/>
            <a:ext cx="244475" cy="2460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AutoShape 99"/>
          <p:cNvSpPr>
            <a:spLocks noChangeAspect="1" noChangeArrowheads="1"/>
          </p:cNvSpPr>
          <p:nvPr/>
        </p:nvSpPr>
        <p:spPr bwMode="auto">
          <a:xfrm>
            <a:off x="4732339" y="12112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AutoShape 105"/>
          <p:cNvSpPr>
            <a:spLocks noChangeAspect="1" noChangeArrowheads="1"/>
          </p:cNvSpPr>
          <p:nvPr/>
        </p:nvSpPr>
        <p:spPr bwMode="auto">
          <a:xfrm>
            <a:off x="7080251" y="1490664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AutoShape 111"/>
          <p:cNvSpPr>
            <a:spLocks noChangeAspect="1" noChangeArrowheads="1"/>
          </p:cNvSpPr>
          <p:nvPr/>
        </p:nvSpPr>
        <p:spPr bwMode="auto">
          <a:xfrm>
            <a:off x="7378701" y="27574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03"/>
          <p:cNvSpPr>
            <a:spLocks noChangeShapeType="1"/>
          </p:cNvSpPr>
          <p:nvPr/>
        </p:nvSpPr>
        <p:spPr bwMode="auto">
          <a:xfrm>
            <a:off x="7315200" y="18288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Line 104"/>
          <p:cNvSpPr>
            <a:spLocks noChangeShapeType="1"/>
          </p:cNvSpPr>
          <p:nvPr/>
        </p:nvSpPr>
        <p:spPr bwMode="auto">
          <a:xfrm flipH="1">
            <a:off x="7620001" y="2233614"/>
            <a:ext cx="339725" cy="661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105"/>
          <p:cNvSpPr>
            <a:spLocks noChangeShapeType="1"/>
          </p:cNvSpPr>
          <p:nvPr/>
        </p:nvSpPr>
        <p:spPr bwMode="auto">
          <a:xfrm>
            <a:off x="7848600" y="20574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2"/>
          <p:cNvSpPr>
            <a:spLocks noChangeShapeType="1"/>
          </p:cNvSpPr>
          <p:nvPr/>
        </p:nvSpPr>
        <p:spPr bwMode="auto">
          <a:xfrm flipV="1">
            <a:off x="7239000" y="35814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3"/>
          <p:cNvSpPr>
            <a:spLocks noChangeShapeType="1"/>
          </p:cNvSpPr>
          <p:nvPr/>
        </p:nvSpPr>
        <p:spPr bwMode="auto">
          <a:xfrm flipH="1">
            <a:off x="7239000" y="35814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7772400" y="3581400"/>
            <a:ext cx="914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5257800" y="1447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5791200" y="16002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5715000" y="16002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6"/>
          <p:cNvSpPr>
            <a:spLocks noChangeShapeType="1"/>
          </p:cNvSpPr>
          <p:nvPr/>
        </p:nvSpPr>
        <p:spPr bwMode="auto">
          <a:xfrm>
            <a:off x="5715000" y="1600200"/>
            <a:ext cx="1295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7"/>
          <p:cNvSpPr>
            <a:spLocks noChangeShapeType="1"/>
          </p:cNvSpPr>
          <p:nvPr/>
        </p:nvSpPr>
        <p:spPr bwMode="auto">
          <a:xfrm flipH="1" flipV="1">
            <a:off x="6934200" y="16764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8"/>
          <p:cNvSpPr>
            <a:spLocks noChangeShapeType="1"/>
          </p:cNvSpPr>
          <p:nvPr/>
        </p:nvSpPr>
        <p:spPr bwMode="auto">
          <a:xfrm flipH="1" flipV="1">
            <a:off x="6934200" y="1600200"/>
            <a:ext cx="8382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AutoShape 36"/>
          <p:cNvSpPr>
            <a:spLocks noChangeAspect="1" noChangeArrowheads="1"/>
          </p:cNvSpPr>
          <p:nvPr/>
        </p:nvSpPr>
        <p:spPr bwMode="auto">
          <a:xfrm>
            <a:off x="5732464" y="26066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45"/>
          <p:cNvSpPr>
            <a:spLocks noChangeAspect="1" noChangeArrowheads="1"/>
          </p:cNvSpPr>
          <p:nvPr/>
        </p:nvSpPr>
        <p:spPr bwMode="auto">
          <a:xfrm>
            <a:off x="6653213" y="1382713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AutoShape 47"/>
          <p:cNvSpPr>
            <a:spLocks noChangeAspect="1" noChangeArrowheads="1"/>
          </p:cNvSpPr>
          <p:nvPr/>
        </p:nvSpPr>
        <p:spPr bwMode="auto">
          <a:xfrm>
            <a:off x="7086601" y="3546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AutoShape 49"/>
          <p:cNvSpPr>
            <a:spLocks noChangeAspect="1" noChangeArrowheads="1"/>
          </p:cNvSpPr>
          <p:nvPr/>
        </p:nvSpPr>
        <p:spPr bwMode="auto">
          <a:xfrm>
            <a:off x="7737476" y="3478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AutoShape 52"/>
          <p:cNvSpPr>
            <a:spLocks noChangeAspect="1" noChangeArrowheads="1"/>
          </p:cNvSpPr>
          <p:nvPr/>
        </p:nvSpPr>
        <p:spPr bwMode="auto">
          <a:xfrm>
            <a:off x="7097714" y="45767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AutoShape 57"/>
          <p:cNvSpPr>
            <a:spLocks noChangeAspect="1" noChangeArrowheads="1"/>
          </p:cNvSpPr>
          <p:nvPr/>
        </p:nvSpPr>
        <p:spPr bwMode="auto">
          <a:xfrm>
            <a:off x="8555039" y="41640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AutoShape 62"/>
          <p:cNvSpPr>
            <a:spLocks noChangeAspect="1" noChangeArrowheads="1"/>
          </p:cNvSpPr>
          <p:nvPr/>
        </p:nvSpPr>
        <p:spPr bwMode="auto">
          <a:xfrm>
            <a:off x="8382001" y="2895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AutoShape 67"/>
          <p:cNvSpPr>
            <a:spLocks noChangeAspect="1" noChangeArrowheads="1"/>
          </p:cNvSpPr>
          <p:nvPr/>
        </p:nvSpPr>
        <p:spPr bwMode="auto">
          <a:xfrm>
            <a:off x="7581900" y="338613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72"/>
          <p:cNvSpPr>
            <a:spLocks noChangeAspect="1" noChangeArrowheads="1"/>
          </p:cNvSpPr>
          <p:nvPr/>
        </p:nvSpPr>
        <p:spPr bwMode="auto">
          <a:xfrm>
            <a:off x="7645400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AutoShape 79"/>
          <p:cNvSpPr>
            <a:spLocks noChangeAspect="1" noChangeArrowheads="1"/>
          </p:cNvSpPr>
          <p:nvPr/>
        </p:nvSpPr>
        <p:spPr bwMode="auto">
          <a:xfrm>
            <a:off x="5575300" y="1427163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AutoShape 84"/>
          <p:cNvSpPr>
            <a:spLocks noChangeAspect="1" noChangeArrowheads="1"/>
          </p:cNvSpPr>
          <p:nvPr/>
        </p:nvSpPr>
        <p:spPr bwMode="auto">
          <a:xfrm>
            <a:off x="6116639" y="20447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AutoShape 89"/>
          <p:cNvSpPr>
            <a:spLocks noChangeAspect="1" noChangeArrowheads="1"/>
          </p:cNvSpPr>
          <p:nvPr/>
        </p:nvSpPr>
        <p:spPr bwMode="auto">
          <a:xfrm>
            <a:off x="5162551" y="1319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AutoShape 94"/>
          <p:cNvSpPr>
            <a:spLocks noChangeAspect="1" noChangeArrowheads="1"/>
          </p:cNvSpPr>
          <p:nvPr/>
        </p:nvSpPr>
        <p:spPr bwMode="auto">
          <a:xfrm>
            <a:off x="7161213" y="1685926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AutoShape 99"/>
          <p:cNvSpPr>
            <a:spLocks noChangeAspect="1" noChangeArrowheads="1"/>
          </p:cNvSpPr>
          <p:nvPr/>
        </p:nvSpPr>
        <p:spPr bwMode="auto">
          <a:xfrm>
            <a:off x="7459664" y="2770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90"/>
          <p:cNvSpPr>
            <a:spLocks noChangeShapeType="1"/>
          </p:cNvSpPr>
          <p:nvPr/>
        </p:nvSpPr>
        <p:spPr bwMode="auto">
          <a:xfrm>
            <a:off x="7391400" y="1981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Line 91"/>
          <p:cNvSpPr>
            <a:spLocks noChangeShapeType="1"/>
          </p:cNvSpPr>
          <p:nvPr/>
        </p:nvSpPr>
        <p:spPr bwMode="auto">
          <a:xfrm flipH="1">
            <a:off x="7696201" y="2233614"/>
            <a:ext cx="2635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92"/>
          <p:cNvSpPr>
            <a:spLocks noChangeShapeType="1"/>
          </p:cNvSpPr>
          <p:nvPr/>
        </p:nvSpPr>
        <p:spPr bwMode="auto">
          <a:xfrm>
            <a:off x="8001000" y="2247900"/>
            <a:ext cx="4572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2"/>
          <p:cNvSpPr>
            <a:spLocks noChangeShapeType="1"/>
          </p:cNvSpPr>
          <p:nvPr/>
        </p:nvSpPr>
        <p:spPr bwMode="auto">
          <a:xfrm flipV="1">
            <a:off x="7543800" y="34290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 flipH="1">
            <a:off x="7696200" y="3429000"/>
            <a:ext cx="381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4"/>
          <p:cNvSpPr>
            <a:spLocks noChangeShapeType="1"/>
          </p:cNvSpPr>
          <p:nvPr/>
        </p:nvSpPr>
        <p:spPr bwMode="auto">
          <a:xfrm>
            <a:off x="8077200" y="34290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V="1">
            <a:off x="5638800" y="15240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6096000" y="14478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6172200" y="16002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 flipH="1">
            <a:off x="6172200" y="12954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7"/>
          <p:cNvSpPr>
            <a:spLocks noChangeShapeType="1"/>
          </p:cNvSpPr>
          <p:nvPr/>
        </p:nvSpPr>
        <p:spPr bwMode="auto">
          <a:xfrm flipH="1" flipV="1">
            <a:off x="7162800" y="13716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8"/>
          <p:cNvSpPr>
            <a:spLocks noChangeShapeType="1"/>
          </p:cNvSpPr>
          <p:nvPr/>
        </p:nvSpPr>
        <p:spPr bwMode="auto">
          <a:xfrm flipH="1" flipV="1">
            <a:off x="7162800" y="1295400"/>
            <a:ext cx="9144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AutoShape 36"/>
          <p:cNvSpPr>
            <a:spLocks noChangeAspect="1" noChangeArrowheads="1"/>
          </p:cNvSpPr>
          <p:nvPr/>
        </p:nvSpPr>
        <p:spPr bwMode="auto">
          <a:xfrm>
            <a:off x="6097589" y="2516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AutoShape 42"/>
          <p:cNvSpPr>
            <a:spLocks noChangeAspect="1" noChangeArrowheads="1"/>
          </p:cNvSpPr>
          <p:nvPr/>
        </p:nvSpPr>
        <p:spPr bwMode="auto">
          <a:xfrm>
            <a:off x="6851651" y="10683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AutoShape 45"/>
          <p:cNvSpPr>
            <a:spLocks noChangeAspect="1" noChangeArrowheads="1"/>
          </p:cNvSpPr>
          <p:nvPr/>
        </p:nvSpPr>
        <p:spPr bwMode="auto">
          <a:xfrm>
            <a:off x="7416801" y="35131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AutoShape 49"/>
          <p:cNvSpPr>
            <a:spLocks noChangeAspect="1" noChangeArrowheads="1"/>
          </p:cNvSpPr>
          <p:nvPr/>
        </p:nvSpPr>
        <p:spPr bwMode="auto">
          <a:xfrm>
            <a:off x="7532689" y="43576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AutoShape 53"/>
          <p:cNvSpPr>
            <a:spLocks noChangeAspect="1" noChangeArrowheads="1"/>
          </p:cNvSpPr>
          <p:nvPr/>
        </p:nvSpPr>
        <p:spPr bwMode="auto">
          <a:xfrm>
            <a:off x="8680451" y="41290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AutoShape 57"/>
          <p:cNvSpPr>
            <a:spLocks noChangeAspect="1" noChangeArrowheads="1"/>
          </p:cNvSpPr>
          <p:nvPr/>
        </p:nvSpPr>
        <p:spPr bwMode="auto">
          <a:xfrm>
            <a:off x="8324851" y="29638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AutoShape 61"/>
          <p:cNvSpPr>
            <a:spLocks noChangeAspect="1" noChangeArrowheads="1"/>
          </p:cNvSpPr>
          <p:nvPr/>
        </p:nvSpPr>
        <p:spPr bwMode="auto">
          <a:xfrm>
            <a:off x="7893050" y="32289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AutoShape 65"/>
          <p:cNvSpPr>
            <a:spLocks noChangeAspect="1" noChangeArrowheads="1"/>
          </p:cNvSpPr>
          <p:nvPr/>
        </p:nvSpPr>
        <p:spPr bwMode="auto">
          <a:xfrm>
            <a:off x="7700963" y="1863725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AutoShape 71"/>
          <p:cNvSpPr>
            <a:spLocks noChangeAspect="1" noChangeArrowheads="1"/>
          </p:cNvSpPr>
          <p:nvPr/>
        </p:nvSpPr>
        <p:spPr bwMode="auto">
          <a:xfrm>
            <a:off x="5911850" y="1362075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AutoShape 75"/>
          <p:cNvSpPr>
            <a:spLocks noChangeAspect="1" noChangeArrowheads="1"/>
          </p:cNvSpPr>
          <p:nvPr/>
        </p:nvSpPr>
        <p:spPr bwMode="auto">
          <a:xfrm>
            <a:off x="6303964" y="202565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AutoShape 79"/>
          <p:cNvSpPr>
            <a:spLocks noChangeAspect="1" noChangeArrowheads="1"/>
          </p:cNvSpPr>
          <p:nvPr/>
        </p:nvSpPr>
        <p:spPr bwMode="auto">
          <a:xfrm>
            <a:off x="5562601" y="1447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AutoShape 83"/>
          <p:cNvSpPr>
            <a:spLocks noChangeAspect="1" noChangeArrowheads="1"/>
          </p:cNvSpPr>
          <p:nvPr/>
        </p:nvSpPr>
        <p:spPr bwMode="auto">
          <a:xfrm>
            <a:off x="7264401" y="18796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AutoShape 87"/>
          <p:cNvSpPr>
            <a:spLocks noChangeAspect="1" noChangeArrowheads="1"/>
          </p:cNvSpPr>
          <p:nvPr/>
        </p:nvSpPr>
        <p:spPr bwMode="auto">
          <a:xfrm>
            <a:off x="7562851" y="28035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77"/>
          <p:cNvSpPr>
            <a:spLocks noChangeShapeType="1"/>
          </p:cNvSpPr>
          <p:nvPr/>
        </p:nvSpPr>
        <p:spPr bwMode="auto">
          <a:xfrm>
            <a:off x="7467600" y="2209801"/>
            <a:ext cx="49053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Line 78"/>
          <p:cNvSpPr>
            <a:spLocks noChangeShapeType="1"/>
          </p:cNvSpPr>
          <p:nvPr/>
        </p:nvSpPr>
        <p:spPr bwMode="auto">
          <a:xfrm flipH="1">
            <a:off x="7772401" y="2233614"/>
            <a:ext cx="1873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79"/>
          <p:cNvSpPr>
            <a:spLocks noChangeShapeType="1"/>
          </p:cNvSpPr>
          <p:nvPr/>
        </p:nvSpPr>
        <p:spPr bwMode="auto">
          <a:xfrm>
            <a:off x="8001000" y="2247900"/>
            <a:ext cx="3810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2"/>
          <p:cNvSpPr>
            <a:spLocks noChangeShapeType="1"/>
          </p:cNvSpPr>
          <p:nvPr/>
        </p:nvSpPr>
        <p:spPr bwMode="auto">
          <a:xfrm flipV="1">
            <a:off x="7848600" y="3276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 flipH="1">
            <a:off x="8077200" y="3276600"/>
            <a:ext cx="304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8382000" y="32766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V="1">
            <a:off x="6172200" y="1447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6400800" y="1447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6477000" y="1447800"/>
            <a:ext cx="152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6"/>
          <p:cNvSpPr>
            <a:spLocks noChangeShapeType="1"/>
          </p:cNvSpPr>
          <p:nvPr/>
        </p:nvSpPr>
        <p:spPr bwMode="auto">
          <a:xfrm flipV="1">
            <a:off x="6400800" y="10668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7"/>
          <p:cNvSpPr>
            <a:spLocks noChangeShapeType="1"/>
          </p:cNvSpPr>
          <p:nvPr/>
        </p:nvSpPr>
        <p:spPr bwMode="auto">
          <a:xfrm flipH="1" flipV="1">
            <a:off x="7391400" y="1066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 flipH="1" flipV="1">
            <a:off x="7315200" y="990600"/>
            <a:ext cx="1066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AutoShape 36"/>
          <p:cNvSpPr>
            <a:spLocks noChangeAspect="1" noChangeArrowheads="1"/>
          </p:cNvSpPr>
          <p:nvPr/>
        </p:nvSpPr>
        <p:spPr bwMode="auto">
          <a:xfrm>
            <a:off x="6462714" y="24352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40"/>
          <p:cNvSpPr>
            <a:spLocks noChangeAspect="1" noChangeArrowheads="1"/>
          </p:cNvSpPr>
          <p:nvPr/>
        </p:nvSpPr>
        <p:spPr bwMode="auto">
          <a:xfrm>
            <a:off x="7121526" y="784225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AutoShape 43"/>
          <p:cNvSpPr>
            <a:spLocks noChangeAspect="1" noChangeArrowheads="1"/>
          </p:cNvSpPr>
          <p:nvPr/>
        </p:nvSpPr>
        <p:spPr bwMode="auto">
          <a:xfrm>
            <a:off x="7737476" y="3478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AutoShape 46"/>
          <p:cNvSpPr>
            <a:spLocks noChangeAspect="1" noChangeArrowheads="1"/>
          </p:cNvSpPr>
          <p:nvPr/>
        </p:nvSpPr>
        <p:spPr bwMode="auto">
          <a:xfrm>
            <a:off x="7943851" y="41275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49"/>
          <p:cNvSpPr>
            <a:spLocks noChangeAspect="1" noChangeArrowheads="1"/>
          </p:cNvSpPr>
          <p:nvPr/>
        </p:nvSpPr>
        <p:spPr bwMode="auto">
          <a:xfrm>
            <a:off x="8796339" y="40941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52"/>
          <p:cNvSpPr>
            <a:spLocks noChangeAspect="1" noChangeArrowheads="1"/>
          </p:cNvSpPr>
          <p:nvPr/>
        </p:nvSpPr>
        <p:spPr bwMode="auto">
          <a:xfrm>
            <a:off x="8278814" y="30210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53"/>
          <p:cNvSpPr>
            <a:spLocks noChangeAspect="1" noChangeArrowheads="1"/>
          </p:cNvSpPr>
          <p:nvPr/>
        </p:nvSpPr>
        <p:spPr bwMode="auto">
          <a:xfrm>
            <a:off x="8221664" y="30892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55"/>
          <p:cNvSpPr>
            <a:spLocks noChangeAspect="1" noChangeArrowheads="1"/>
          </p:cNvSpPr>
          <p:nvPr/>
        </p:nvSpPr>
        <p:spPr bwMode="auto">
          <a:xfrm>
            <a:off x="8170863" y="309562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58"/>
          <p:cNvSpPr>
            <a:spLocks noChangeAspect="1" noChangeArrowheads="1"/>
          </p:cNvSpPr>
          <p:nvPr/>
        </p:nvSpPr>
        <p:spPr bwMode="auto">
          <a:xfrm>
            <a:off x="7712075" y="18986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63"/>
          <p:cNvSpPr>
            <a:spLocks noChangeAspect="1" noChangeArrowheads="1"/>
          </p:cNvSpPr>
          <p:nvPr/>
        </p:nvSpPr>
        <p:spPr bwMode="auto">
          <a:xfrm>
            <a:off x="6211889" y="1263650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66"/>
          <p:cNvSpPr>
            <a:spLocks noChangeAspect="1" noChangeArrowheads="1"/>
          </p:cNvSpPr>
          <p:nvPr/>
        </p:nvSpPr>
        <p:spPr bwMode="auto">
          <a:xfrm>
            <a:off x="6502401" y="198437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69"/>
          <p:cNvSpPr>
            <a:spLocks noChangeAspect="1" noChangeArrowheads="1"/>
          </p:cNvSpPr>
          <p:nvPr/>
        </p:nvSpPr>
        <p:spPr bwMode="auto">
          <a:xfrm>
            <a:off x="6019801" y="15240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72"/>
          <p:cNvSpPr>
            <a:spLocks noChangeAspect="1" noChangeArrowheads="1"/>
          </p:cNvSpPr>
          <p:nvPr/>
        </p:nvSpPr>
        <p:spPr bwMode="auto">
          <a:xfrm>
            <a:off x="7332663" y="2097089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75"/>
          <p:cNvSpPr>
            <a:spLocks noChangeAspect="1" noChangeArrowheads="1"/>
          </p:cNvSpPr>
          <p:nvPr/>
        </p:nvSpPr>
        <p:spPr bwMode="auto">
          <a:xfrm>
            <a:off x="7618414" y="28273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64"/>
          <p:cNvSpPr>
            <a:spLocks noChangeShapeType="1"/>
          </p:cNvSpPr>
          <p:nvPr/>
        </p:nvSpPr>
        <p:spPr bwMode="auto">
          <a:xfrm flipV="1">
            <a:off x="7543800" y="2212976"/>
            <a:ext cx="414338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Line 65"/>
          <p:cNvSpPr>
            <a:spLocks noChangeShapeType="1"/>
          </p:cNvSpPr>
          <p:nvPr/>
        </p:nvSpPr>
        <p:spPr bwMode="auto">
          <a:xfrm flipH="1">
            <a:off x="7848601" y="2233614"/>
            <a:ext cx="1111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Line 66"/>
          <p:cNvSpPr>
            <a:spLocks noChangeShapeType="1"/>
          </p:cNvSpPr>
          <p:nvPr/>
        </p:nvSpPr>
        <p:spPr bwMode="auto">
          <a:xfrm>
            <a:off x="8001000" y="2247900"/>
            <a:ext cx="304800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2"/>
          <p:cNvSpPr>
            <a:spLocks noChangeShapeType="1"/>
          </p:cNvSpPr>
          <p:nvPr/>
        </p:nvSpPr>
        <p:spPr bwMode="auto">
          <a:xfrm flipV="1">
            <a:off x="8153400" y="32004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3"/>
          <p:cNvSpPr>
            <a:spLocks noChangeShapeType="1"/>
          </p:cNvSpPr>
          <p:nvPr/>
        </p:nvSpPr>
        <p:spPr bwMode="auto">
          <a:xfrm flipH="1">
            <a:off x="8534400" y="3124200"/>
            <a:ext cx="7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8610600" y="3200400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V="1">
            <a:off x="6400800" y="1295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12"/>
          <p:cNvSpPr>
            <a:spLocks noChangeShapeType="1"/>
          </p:cNvSpPr>
          <p:nvPr/>
        </p:nvSpPr>
        <p:spPr bwMode="auto">
          <a:xfrm>
            <a:off x="6781800" y="13716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>
            <a:off x="6705600" y="12954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 flipV="1">
            <a:off x="6781800" y="6858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7"/>
          <p:cNvSpPr>
            <a:spLocks noChangeShapeType="1"/>
          </p:cNvSpPr>
          <p:nvPr/>
        </p:nvSpPr>
        <p:spPr bwMode="auto">
          <a:xfrm flipH="1" flipV="1">
            <a:off x="7696200" y="685800"/>
            <a:ext cx="228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8"/>
          <p:cNvSpPr>
            <a:spLocks noChangeShapeType="1"/>
          </p:cNvSpPr>
          <p:nvPr/>
        </p:nvSpPr>
        <p:spPr bwMode="auto">
          <a:xfrm flipH="1" flipV="1">
            <a:off x="7696200" y="6858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AutoShape 36"/>
          <p:cNvSpPr>
            <a:spLocks noChangeAspect="1" noChangeArrowheads="1"/>
          </p:cNvSpPr>
          <p:nvPr/>
        </p:nvSpPr>
        <p:spPr bwMode="auto">
          <a:xfrm>
            <a:off x="6851651" y="2332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AutoShape 38"/>
          <p:cNvSpPr>
            <a:spLocks noChangeAspect="1" noChangeArrowheads="1"/>
          </p:cNvSpPr>
          <p:nvPr/>
        </p:nvSpPr>
        <p:spPr bwMode="auto">
          <a:xfrm>
            <a:off x="7391401" y="457200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AutoShape 41"/>
          <p:cNvSpPr>
            <a:spLocks noChangeAspect="1" noChangeArrowheads="1"/>
          </p:cNvSpPr>
          <p:nvPr/>
        </p:nvSpPr>
        <p:spPr bwMode="auto">
          <a:xfrm>
            <a:off x="8081964" y="34448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AutoShape 43"/>
          <p:cNvSpPr>
            <a:spLocks noChangeAspect="1" noChangeArrowheads="1"/>
          </p:cNvSpPr>
          <p:nvPr/>
        </p:nvSpPr>
        <p:spPr bwMode="auto">
          <a:xfrm>
            <a:off x="8356601" y="39243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AutoShape 45"/>
          <p:cNvSpPr>
            <a:spLocks noChangeAspect="1" noChangeArrowheads="1"/>
          </p:cNvSpPr>
          <p:nvPr/>
        </p:nvSpPr>
        <p:spPr bwMode="auto">
          <a:xfrm>
            <a:off x="8897939" y="40624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AutoShape 47"/>
          <p:cNvSpPr>
            <a:spLocks noChangeAspect="1" noChangeArrowheads="1"/>
          </p:cNvSpPr>
          <p:nvPr/>
        </p:nvSpPr>
        <p:spPr bwMode="auto">
          <a:xfrm>
            <a:off x="8221664" y="30892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49"/>
          <p:cNvSpPr>
            <a:spLocks noChangeAspect="1" noChangeArrowheads="1"/>
          </p:cNvSpPr>
          <p:nvPr/>
        </p:nvSpPr>
        <p:spPr bwMode="auto">
          <a:xfrm>
            <a:off x="8401050" y="297973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AutoShape 51"/>
          <p:cNvSpPr>
            <a:spLocks noChangeAspect="1" noChangeArrowheads="1"/>
          </p:cNvSpPr>
          <p:nvPr/>
        </p:nvSpPr>
        <p:spPr bwMode="auto">
          <a:xfrm>
            <a:off x="7747000" y="18986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AutoShape 52"/>
          <p:cNvSpPr>
            <a:spLocks noChangeAspect="1" noChangeArrowheads="1"/>
          </p:cNvSpPr>
          <p:nvPr/>
        </p:nvSpPr>
        <p:spPr bwMode="auto">
          <a:xfrm>
            <a:off x="7748588" y="18859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AutoShape 55"/>
          <p:cNvSpPr>
            <a:spLocks noChangeAspect="1" noChangeArrowheads="1"/>
          </p:cNvSpPr>
          <p:nvPr/>
        </p:nvSpPr>
        <p:spPr bwMode="auto">
          <a:xfrm>
            <a:off x="6537325" y="1174750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AutoShape 57"/>
          <p:cNvSpPr>
            <a:spLocks noChangeAspect="1" noChangeArrowheads="1"/>
          </p:cNvSpPr>
          <p:nvPr/>
        </p:nvSpPr>
        <p:spPr bwMode="auto">
          <a:xfrm>
            <a:off x="6711951" y="196532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AutoShape 59"/>
          <p:cNvSpPr>
            <a:spLocks noChangeAspect="1" noChangeArrowheads="1"/>
          </p:cNvSpPr>
          <p:nvPr/>
        </p:nvSpPr>
        <p:spPr bwMode="auto">
          <a:xfrm>
            <a:off x="6327776" y="16192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AutoShape 61"/>
          <p:cNvSpPr>
            <a:spLocks noChangeAspect="1" noChangeArrowheads="1"/>
          </p:cNvSpPr>
          <p:nvPr/>
        </p:nvSpPr>
        <p:spPr bwMode="auto">
          <a:xfrm>
            <a:off x="7424738" y="2324101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AutoShape 63"/>
          <p:cNvSpPr>
            <a:spLocks noChangeAspect="1" noChangeArrowheads="1"/>
          </p:cNvSpPr>
          <p:nvPr/>
        </p:nvSpPr>
        <p:spPr bwMode="auto">
          <a:xfrm>
            <a:off x="7732714" y="28273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3341-CBF7-ADBE-5D7F-154A650B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“Brute force”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D08E-E349-0522-1E63-35F4C9D5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distance between query and each dataset point and return closest point</a:t>
            </a:r>
          </a:p>
        </p:txBody>
      </p:sp>
    </p:spTree>
    <p:extLst>
      <p:ext uri="{BB962C8B-B14F-4D97-AF65-F5344CB8AC3E}">
        <p14:creationId xmlns:p14="http://schemas.microsoft.com/office/powerpoint/2010/main" val="3241834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7"/>
          <p:cNvSpPr>
            <a:spLocks noChangeShapeType="1"/>
          </p:cNvSpPr>
          <p:nvPr/>
        </p:nvSpPr>
        <p:spPr bwMode="auto">
          <a:xfrm flipV="1">
            <a:off x="8567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8874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9"/>
          <p:cNvSpPr>
            <a:spLocks noChangeShapeType="1"/>
          </p:cNvSpPr>
          <p:nvPr/>
        </p:nvSpPr>
        <p:spPr bwMode="auto">
          <a:xfrm>
            <a:off x="8915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Oval 10"/>
          <p:cNvSpPr>
            <a:spLocks noChangeArrowheads="1"/>
          </p:cNvSpPr>
          <p:nvPr/>
        </p:nvSpPr>
        <p:spPr bwMode="auto">
          <a:xfrm>
            <a:off x="8763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1"/>
          <p:cNvSpPr>
            <a:spLocks noChangeArrowheads="1"/>
          </p:cNvSpPr>
          <p:nvPr/>
        </p:nvSpPr>
        <p:spPr bwMode="auto">
          <a:xfrm>
            <a:off x="9067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2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7653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7959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8001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Oval 16"/>
          <p:cNvSpPr>
            <a:spLocks noChangeArrowheads="1"/>
          </p:cNvSpPr>
          <p:nvPr/>
        </p:nvSpPr>
        <p:spPr bwMode="auto">
          <a:xfrm>
            <a:off x="7848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7"/>
          <p:cNvSpPr>
            <a:spLocks noChangeArrowheads="1"/>
          </p:cNvSpPr>
          <p:nvPr/>
        </p:nvSpPr>
        <p:spPr bwMode="auto">
          <a:xfrm>
            <a:off x="8153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8"/>
          <p:cNvSpPr>
            <a:spLocks noChangeArrowheads="1"/>
          </p:cNvSpPr>
          <p:nvPr/>
        </p:nvSpPr>
        <p:spPr bwMode="auto">
          <a:xfrm>
            <a:off x="7543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V="1">
            <a:off x="6738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20"/>
          <p:cNvSpPr>
            <a:spLocks noChangeShapeType="1"/>
          </p:cNvSpPr>
          <p:nvPr/>
        </p:nvSpPr>
        <p:spPr bwMode="auto">
          <a:xfrm>
            <a:off x="7045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>
            <a:off x="7086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Oval 22"/>
          <p:cNvSpPr>
            <a:spLocks noChangeArrowheads="1"/>
          </p:cNvSpPr>
          <p:nvPr/>
        </p:nvSpPr>
        <p:spPr bwMode="auto">
          <a:xfrm>
            <a:off x="6934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23"/>
          <p:cNvSpPr>
            <a:spLocks noChangeArrowheads="1"/>
          </p:cNvSpPr>
          <p:nvPr/>
        </p:nvSpPr>
        <p:spPr bwMode="auto">
          <a:xfrm>
            <a:off x="7239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4"/>
          <p:cNvSpPr>
            <a:spLocks noChangeShapeType="1"/>
          </p:cNvSpPr>
          <p:nvPr/>
        </p:nvSpPr>
        <p:spPr bwMode="auto">
          <a:xfrm flipV="1">
            <a:off x="7086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 flipV="1">
            <a:off x="7924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 flipH="1" flipV="1">
            <a:off x="8077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AutoShape 35"/>
          <p:cNvSpPr>
            <a:spLocks noChangeAspect="1" noChangeArrowheads="1"/>
          </p:cNvSpPr>
          <p:nvPr/>
        </p:nvSpPr>
        <p:spPr bwMode="auto">
          <a:xfrm>
            <a:off x="7658101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AutoShape 36"/>
          <p:cNvSpPr>
            <a:spLocks noChangeAspect="1" noChangeArrowheads="1"/>
          </p:cNvSpPr>
          <p:nvPr/>
        </p:nvSpPr>
        <p:spPr bwMode="auto">
          <a:xfrm>
            <a:off x="6629401" y="1676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AutoShape 37"/>
          <p:cNvSpPr>
            <a:spLocks noChangeAspect="1" noChangeArrowheads="1"/>
          </p:cNvSpPr>
          <p:nvPr/>
        </p:nvSpPr>
        <p:spPr bwMode="auto">
          <a:xfrm>
            <a:off x="6858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AutoShape 38"/>
          <p:cNvSpPr>
            <a:spLocks noChangeAspect="1" noChangeArrowheads="1"/>
          </p:cNvSpPr>
          <p:nvPr/>
        </p:nvSpPr>
        <p:spPr bwMode="auto">
          <a:xfrm>
            <a:off x="7772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AutoShape 39"/>
          <p:cNvSpPr>
            <a:spLocks noChangeAspect="1" noChangeArrowheads="1"/>
          </p:cNvSpPr>
          <p:nvPr/>
        </p:nvSpPr>
        <p:spPr bwMode="auto">
          <a:xfrm>
            <a:off x="8686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4F3A-E1A2-251D-E25C-49C3AEE3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4D61-001C-0DA5-4B7B-882021124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cluster training</a:t>
            </a:r>
          </a:p>
          <a:p>
            <a:pPr lvl="1"/>
            <a:r>
              <a:rPr lang="en-US" dirty="0"/>
              <a:t>With a branching factor of 10, can cluster into 1M clusters by clustering into 10 clusters ~111,111 times, each time using e.g. 10K data points</a:t>
            </a:r>
          </a:p>
          <a:p>
            <a:pPr lvl="1"/>
            <a:r>
              <a:rPr lang="en-US" dirty="0"/>
              <a:t>Vs. e.g. clustering 1B data points into 1M clusters</a:t>
            </a:r>
          </a:p>
          <a:p>
            <a:pPr lvl="1"/>
            <a:r>
              <a:rPr lang="en-US" dirty="0"/>
              <a:t>Kmeans is O(K*N*D) per iteration so this is a 900,000x speedup!</a:t>
            </a:r>
          </a:p>
          <a:p>
            <a:r>
              <a:rPr lang="en-US" dirty="0"/>
              <a:t>Fast lookup</a:t>
            </a:r>
          </a:p>
          <a:p>
            <a:pPr lvl="1"/>
            <a:r>
              <a:rPr lang="en-US" dirty="0"/>
              <a:t>Find cluster number in O(log(K)*D) vs. O(K*D)</a:t>
            </a:r>
          </a:p>
          <a:p>
            <a:pPr lvl="1"/>
            <a:r>
              <a:rPr lang="en-US" dirty="0"/>
              <a:t>16,667x speedup in the example above</a:t>
            </a:r>
          </a:p>
        </p:txBody>
      </p:sp>
    </p:spTree>
    <p:extLst>
      <p:ext uri="{BB962C8B-B14F-4D97-AF65-F5344CB8AC3E}">
        <p14:creationId xmlns:p14="http://schemas.microsoft.com/office/powerpoint/2010/main" val="3557473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25F-BB6C-E05C-36F6-1F66D540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there any disadvantages of hierarchical Kmeans?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600C-B523-0AFD-1001-F73A6A098E0C}"/>
              </a:ext>
            </a:extLst>
          </p:cNvPr>
          <p:cNvSpPr txBox="1"/>
          <p:nvPr/>
        </p:nvSpPr>
        <p:spPr>
          <a:xfrm>
            <a:off x="2819400" y="5029200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Yes, the assignment might not be quite as good, but often usually isn’t a huge deal since K means is used to approximate data points with centroid anyway</a:t>
            </a:r>
          </a:p>
        </p:txBody>
      </p:sp>
    </p:spTree>
    <p:extLst>
      <p:ext uri="{BB962C8B-B14F-4D97-AF65-F5344CB8AC3E}">
        <p14:creationId xmlns:p14="http://schemas.microsoft.com/office/powerpoint/2010/main" val="37654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CD20-799F-796E-FED2-6AEECA1C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58B0-EC71-87D1-88B3-43489F1D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Iteratively merge the two most similar points or clusters</a:t>
            </a:r>
          </a:p>
          <a:p>
            <a:pPr lvl="1"/>
            <a:r>
              <a:rPr lang="en-US" sz="2000" dirty="0"/>
              <a:t>Can use various distance measures</a:t>
            </a:r>
          </a:p>
          <a:p>
            <a:pPr lvl="1"/>
            <a:r>
              <a:rPr lang="en-US" sz="2000" dirty="0"/>
              <a:t>Can use different “linkages”, e.g. distance of nearest points in two clusters or the cluster averages</a:t>
            </a:r>
          </a:p>
          <a:p>
            <a:pPr lvl="1"/>
            <a:r>
              <a:rPr lang="en-US" sz="2000" dirty="0"/>
              <a:t>Ideally the minimum distance between clusters should increase after each merge (e.g. if using the distance between cluster centers)</a:t>
            </a:r>
          </a:p>
          <a:p>
            <a:pPr lvl="1"/>
            <a:r>
              <a:rPr lang="en-US" sz="2000" dirty="0"/>
              <a:t>Number of clusters can be set based on when the cost to merge increases suddenly</a:t>
            </a:r>
          </a:p>
        </p:txBody>
      </p:sp>
      <p:pic>
        <p:nvPicPr>
          <p:cNvPr id="1026" name="Picture 2" descr="Clustering with Scikit with GIFs - dashee87.github.io">
            <a:extLst>
              <a:ext uri="{FF2B5EF4-FFF2-40B4-BE49-F238E27FC236}">
                <a16:creationId xmlns:a16="http://schemas.microsoft.com/office/drawing/2014/main" id="{133D9E9A-CF05-ADA9-5FA2-CAAB3372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735805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9BF6D-D346-8709-07CA-B0ABEFD396C4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</p:spTree>
    <p:extLst>
      <p:ext uri="{BB962C8B-B14F-4D97-AF65-F5344CB8AC3E}">
        <p14:creationId xmlns:p14="http://schemas.microsoft.com/office/powerpoint/2010/main" val="2458090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759F-D5D6-2D11-5EA8-1E53B4BF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CC3E-D89D-F5E0-A8EB-0E3D18A5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good choices of linkage, agglomerative clustering can reflect the data connectivity structure (“manifold”)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CCD77E-EFCC-BC2A-8C86-01037D2C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7" y="2971800"/>
            <a:ext cx="5610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4C263-7F75-2338-5886-F193599F8083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D9E9-5FB9-C9FD-F5F1-2C2FEEE597BC}"/>
              </a:ext>
            </a:extLst>
          </p:cNvPr>
          <p:cNvSpPr txBox="1"/>
          <p:nvPr/>
        </p:nvSpPr>
        <p:spPr>
          <a:xfrm>
            <a:off x="6400800" y="3962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Clustering based on distance of 5 nearest neighbors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3724484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2B1-63E0-DED5-A34F-E2CE0E3A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EB81-E578-B1BD-C6E9-A31E644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K-means</a:t>
            </a:r>
          </a:p>
          <a:p>
            <a:pPr lvl="1"/>
            <a:r>
              <a:rPr lang="en-US" dirty="0"/>
              <a:t>Quantization (codebooks for image generation)</a:t>
            </a:r>
          </a:p>
          <a:p>
            <a:pPr lvl="1"/>
            <a:r>
              <a:rPr lang="en-US" dirty="0"/>
              <a:t>Search </a:t>
            </a:r>
          </a:p>
          <a:p>
            <a:pPr lvl="1"/>
            <a:r>
              <a:rPr lang="en-US" dirty="0"/>
              <a:t>Data visualization (show the average image of clusters of images)</a:t>
            </a:r>
          </a:p>
          <a:p>
            <a:endParaRPr lang="en-US" dirty="0"/>
          </a:p>
          <a:p>
            <a:r>
              <a:rPr lang="en-US" dirty="0"/>
              <a:t>Hierarchical K-means</a:t>
            </a:r>
          </a:p>
          <a:p>
            <a:pPr lvl="1"/>
            <a:r>
              <a:rPr lang="en-US" dirty="0"/>
              <a:t>Fast search (document / image search)</a:t>
            </a:r>
          </a:p>
          <a:p>
            <a:endParaRPr lang="en-US" dirty="0"/>
          </a:p>
          <a:p>
            <a:r>
              <a:rPr lang="en-US" dirty="0"/>
              <a:t>Agglomerative clustering</a:t>
            </a:r>
          </a:p>
          <a:p>
            <a:pPr lvl="1"/>
            <a:r>
              <a:rPr lang="en-US" dirty="0"/>
              <a:t>Finding structures in the data (image segmentation, grouping camera locations together)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96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C8E-9973-E05B-8B7B-E8B65358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Q3-Q4</a:t>
            </a:r>
          </a:p>
        </p:txBody>
      </p:sp>
      <p:pic>
        <p:nvPicPr>
          <p:cNvPr id="7" name="Content Placeholder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4B26822A-C1E2-050E-ECE8-3B5A36F47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4114800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727B1-7EEF-3423-D137-9572111ED4A8}"/>
              </a:ext>
            </a:extLst>
          </p:cNvPr>
          <p:cNvSpPr txBox="1"/>
          <p:nvPr/>
        </p:nvSpPr>
        <p:spPr>
          <a:xfrm>
            <a:off x="2476500" y="10668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https://tinyurl.com/441-fa24-L4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725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2DC97-5A29-F489-5728-80C93ACE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E96A1-7356-A870-2C4E-D6B9CB07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867400"/>
          </a:xfrm>
        </p:spPr>
        <p:txBody>
          <a:bodyPr>
            <a:normAutofit fontScale="85000" lnSpcReduction="20000"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dirty="0"/>
              <a:t>Use highly optimized libraries like FAISS for search/retrieval</a:t>
            </a:r>
          </a:p>
          <a:p>
            <a:endParaRPr lang="en-US" dirty="0"/>
          </a:p>
          <a:p>
            <a:r>
              <a:rPr lang="en-US" dirty="0"/>
              <a:t>Approximate search methods like LSH can be used to find similar points quickly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Clustering groups similar data points</a:t>
            </a:r>
          </a:p>
          <a:p>
            <a:endParaRPr lang="en-US" dirty="0"/>
          </a:p>
          <a:p>
            <a:r>
              <a:rPr lang="en-US" dirty="0"/>
              <a:t>K-means is the must-know method, but there are many others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4" descr="http://upload.wikimedia.org/wikipedia/commons/thumb/a/a5/K_Means_Example_Step_2.svg/139px-K_Means_Example_Step_2.svg.png">
            <a:extLst>
              <a:ext uri="{FF2B5EF4-FFF2-40B4-BE49-F238E27FC236}">
                <a16:creationId xmlns:a16="http://schemas.microsoft.com/office/drawing/2014/main" id="{268B4996-2EB4-C8E1-7EC9-200CAB62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419600"/>
            <a:ext cx="2162493" cy="1866902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C46852-F0EC-DE66-E114-E4C809C40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830317"/>
            <a:ext cx="1974847" cy="26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D085-DF97-B457-F6EE-0942A6A1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search pseudo-code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2B90-0BAD-71A1-CAE4-5E63F49D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getNearest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X)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Inf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-1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nth sample in X: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sum((X[n]-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)**2) # sum square diff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2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9077-795B-49FE-D32A-27171718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FAISS library makes even brute force search very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5627-B3ED-D217-C4ED-2E0CC3D3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Multi-threading, BLAS libraries, SIMD vectorization, GPU implementations</a:t>
            </a:r>
          </a:p>
          <a:p>
            <a:r>
              <a:rPr lang="en-US" sz="2800" dirty="0"/>
              <a:t>KNN for MNIST takes seconds</a:t>
            </a:r>
          </a:p>
          <a:p>
            <a:r>
              <a:rPr lang="en-US" sz="2800" dirty="0"/>
              <a:t>Also contains many approximate search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F486D-0CDF-69A3-C04A-2CEC8B2B3532}"/>
              </a:ext>
            </a:extLst>
          </p:cNvPr>
          <p:cNvSpPr txBox="1"/>
          <p:nvPr/>
        </p:nvSpPr>
        <p:spPr>
          <a:xfrm>
            <a:off x="5516480" y="6126163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https://engineering.fb.com/2017/03/29/data-infrastructure/faiss-a-library-for-efficient-similarity-search/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73F67-BBE2-0549-0AB3-4364366C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48" y="3001528"/>
            <a:ext cx="6077798" cy="1657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1F4337-7221-0CFF-1898-82C89D49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48" y="4849635"/>
            <a:ext cx="634453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3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D53A-4051-41CE-6A8A-45DD8420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 for fast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09C6-77DA-46A2-AAA7-FD50C008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FAISS: </a:t>
            </a:r>
            <a:r>
              <a:rPr lang="en-US" dirty="0">
                <a:hlinkClick r:id="rId2"/>
              </a:rPr>
              <a:t>https://github.com/facebookresearch/faiss</a:t>
            </a:r>
            <a:r>
              <a:rPr lang="en-US" dirty="0"/>
              <a:t> (we use this for HW)</a:t>
            </a:r>
          </a:p>
          <a:p>
            <a:endParaRPr lang="en-US" dirty="0"/>
          </a:p>
          <a:p>
            <a:r>
              <a:rPr lang="en-US" dirty="0" err="1"/>
              <a:t>ScaNN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https://github.com/google-research/google-research/tree/master/scann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 err="1"/>
              <a:t>USearch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https://github.com/unum-cloud/usearch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FAISS seems the gold standard, but </a:t>
            </a:r>
            <a:r>
              <a:rPr lang="en-US" dirty="0" err="1"/>
              <a:t>ScaNN</a:t>
            </a:r>
            <a:r>
              <a:rPr lang="en-US" dirty="0"/>
              <a:t> and </a:t>
            </a:r>
            <a:r>
              <a:rPr lang="en-US" dirty="0" err="1"/>
              <a:t>USearch</a:t>
            </a:r>
            <a:r>
              <a:rPr lang="en-US" dirty="0"/>
              <a:t> claim to be faster/lighter for some uses</a:t>
            </a:r>
          </a:p>
        </p:txBody>
      </p:sp>
    </p:spTree>
    <p:extLst>
      <p:ext uri="{BB962C8B-B14F-4D97-AF65-F5344CB8AC3E}">
        <p14:creationId xmlns:p14="http://schemas.microsoft.com/office/powerpoint/2010/main" val="152407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A3E1-F11C-0378-2FDC-4DF428AD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EA85-7207-955D-F243-51D35BAC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638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Many algorithms exist that are faster than brute force (especially for very large datasets) but don’t guarantee returning exact nearest neighbors, e.g.</a:t>
            </a:r>
          </a:p>
          <a:p>
            <a:pPr lvl="1"/>
            <a:r>
              <a:rPr lang="en-US" dirty="0"/>
              <a:t>LSH – locality sensitive hashing</a:t>
            </a:r>
          </a:p>
          <a:p>
            <a:pPr lvl="1"/>
            <a:r>
              <a:rPr lang="en-US" dirty="0">
                <a:hlinkClick r:id="rId2"/>
              </a:rPr>
              <a:t>HNSW</a:t>
            </a:r>
            <a:r>
              <a:rPr lang="en-US" dirty="0"/>
              <a:t> – hierarchical navigable small world graphs</a:t>
            </a:r>
          </a:p>
          <a:p>
            <a:pPr lvl="1"/>
            <a:endParaRPr lang="en-US" dirty="0"/>
          </a:p>
          <a:p>
            <a:r>
              <a:rPr lang="en-US" dirty="0"/>
              <a:t>We’ll discuss only LSH, but others are worth learning about if fast search is helpful for your application</a:t>
            </a:r>
          </a:p>
          <a:p>
            <a:endParaRPr lang="en-US" dirty="0"/>
          </a:p>
          <a:p>
            <a:r>
              <a:rPr lang="en-US" dirty="0"/>
              <a:t>In practice, you should understand how different search methods work, but use an optimized library, not your own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4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A419-C5B5-2DF9-9243-23E0EA3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Hashing (LSH)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5485-1BF5-ACE7-2110-B92DBBE3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fast approximate search method to return similar data points to query</a:t>
            </a:r>
          </a:p>
        </p:txBody>
      </p:sp>
    </p:spTree>
    <p:extLst>
      <p:ext uri="{BB962C8B-B14F-4D97-AF65-F5344CB8AC3E}">
        <p14:creationId xmlns:p14="http://schemas.microsoft.com/office/powerpoint/2010/main" val="122527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132860</TotalTime>
  <Words>2126</Words>
  <Application>Microsoft Office PowerPoint</Application>
  <PresentationFormat>Widescreen</PresentationFormat>
  <Paragraphs>278</Paragraphs>
  <Slides>47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decima mono</vt:lpstr>
      <vt:lpstr>Office Theme</vt:lpstr>
      <vt:lpstr>Retrieval and Clustering </vt:lpstr>
      <vt:lpstr>Today’s lecture</vt:lpstr>
      <vt:lpstr>Retrieval</vt:lpstr>
      <vt:lpstr>“Brute force” search</vt:lpstr>
      <vt:lpstr>Brute force search pseudo-code</vt:lpstr>
      <vt:lpstr>FAISS library makes even brute force search very fast</vt:lpstr>
      <vt:lpstr>Repos for fast search</vt:lpstr>
      <vt:lpstr>Approximate search</vt:lpstr>
      <vt:lpstr>Locality Sensitive Hashing (LSH)</vt:lpstr>
      <vt:lpstr>Basic LSH process</vt:lpstr>
      <vt:lpstr>Random Projection LSH</vt:lpstr>
      <vt:lpstr>PowerPoint Presentation</vt:lpstr>
      <vt:lpstr>Key parameter: nbits</vt:lpstr>
      <vt:lpstr>Nice video about LSH in faiss: https://youtu.be/ZLfdQq_u7Eo  which is part of this very detailed and helpful post: https://www.pinecone.io/learn/locality-sensitive-hashing-random-projection/  </vt:lpstr>
      <vt:lpstr>Q1</vt:lpstr>
      <vt:lpstr>Inverse document file for retrieval of count-based docs</vt:lpstr>
      <vt:lpstr>Clustering</vt:lpstr>
      <vt:lpstr>K-means algorithm</vt:lpstr>
      <vt:lpstr>K-means algorithm</vt:lpstr>
      <vt:lpstr>Pseudo-code</vt:lpstr>
      <vt:lpstr>What is the cost minimized by K means?</vt:lpstr>
      <vt:lpstr>K-means Demo</vt:lpstr>
      <vt:lpstr>PowerPoint Presentation</vt:lpstr>
      <vt:lpstr>Implementation issues</vt:lpstr>
      <vt:lpstr>Evaluating clustering with RMSE</vt:lpstr>
      <vt:lpstr>Example: K-means on MNIST</vt:lpstr>
      <vt:lpstr>Evaluating clusters with purity</vt:lpstr>
      <vt:lpstr>Q2</vt:lpstr>
      <vt:lpstr>Hierarchical K-means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Hierarchical K-Means</vt:lpstr>
      <vt:lpstr>Are there any disadvantages of hierarchical Kmeans?</vt:lpstr>
      <vt:lpstr>Agglomerative clustering</vt:lpstr>
      <vt:lpstr>Agglomerative clustering</vt:lpstr>
      <vt:lpstr>Applications of clustering</vt:lpstr>
      <vt:lpstr>Q3-Q4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314</cp:revision>
  <cp:lastPrinted>2023-01-18T22:14:20Z</cp:lastPrinted>
  <dcterms:created xsi:type="dcterms:W3CDTF">2009-12-16T02:55:56Z</dcterms:created>
  <dcterms:modified xsi:type="dcterms:W3CDTF">2024-09-04T20:58:05Z</dcterms:modified>
</cp:coreProperties>
</file>