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323" r:id="rId3"/>
    <p:sldId id="408" r:id="rId4"/>
    <p:sldId id="463" r:id="rId5"/>
    <p:sldId id="428" r:id="rId6"/>
    <p:sldId id="460" r:id="rId7"/>
    <p:sldId id="464" r:id="rId8"/>
    <p:sldId id="465" r:id="rId9"/>
    <p:sldId id="467" r:id="rId10"/>
    <p:sldId id="468" r:id="rId11"/>
    <p:sldId id="469" r:id="rId12"/>
    <p:sldId id="470" r:id="rId13"/>
    <p:sldId id="471" r:id="rId14"/>
    <p:sldId id="451" r:id="rId15"/>
    <p:sldId id="472" r:id="rId16"/>
    <p:sldId id="449" r:id="rId17"/>
    <p:sldId id="450" r:id="rId18"/>
    <p:sldId id="462" r:id="rId19"/>
    <p:sldId id="409" r:id="rId20"/>
    <p:sldId id="410" r:id="rId21"/>
    <p:sldId id="446" r:id="rId22"/>
    <p:sldId id="444" r:id="rId23"/>
    <p:sldId id="448" r:id="rId24"/>
    <p:sldId id="447" r:id="rId25"/>
    <p:sldId id="455" r:id="rId26"/>
    <p:sldId id="456" r:id="rId27"/>
    <p:sldId id="440" r:id="rId28"/>
    <p:sldId id="458" r:id="rId29"/>
    <p:sldId id="473" r:id="rId30"/>
    <p:sldId id="474" r:id="rId31"/>
    <p:sldId id="475" r:id="rId32"/>
    <p:sldId id="477" r:id="rId33"/>
    <p:sldId id="476" r:id="rId34"/>
    <p:sldId id="441" r:id="rId35"/>
    <p:sldId id="461" r:id="rId36"/>
    <p:sldId id="445" r:id="rId37"/>
    <p:sldId id="442" r:id="rId38"/>
    <p:sldId id="443" r:id="rId39"/>
    <p:sldId id="398" r:id="rId40"/>
    <p:sldId id="453" r:id="rId41"/>
    <p:sldId id="454" r:id="rId42"/>
    <p:sldId id="394" r:id="rId43"/>
    <p:sldId id="457" r:id="rId44"/>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2" pos="5760" userDrawn="1">
          <p15:clr>
            <a:srgbClr val="A4A3A4"/>
          </p15:clr>
        </p15:guide>
        <p15:guide id="3" pos="384" userDrawn="1">
          <p15:clr>
            <a:srgbClr val="A4A3A4"/>
          </p15:clr>
        </p15:guide>
        <p15:guide id="4"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20" autoAdjust="0"/>
    <p:restoredTop sz="75631" autoAdjust="0"/>
  </p:normalViewPr>
  <p:slideViewPr>
    <p:cSldViewPr>
      <p:cViewPr varScale="1">
        <p:scale>
          <a:sx n="66" d="100"/>
          <a:sy n="66" d="100"/>
        </p:scale>
        <p:origin x="438" y="66"/>
      </p:cViewPr>
      <p:guideLst>
        <p:guide pos="5760"/>
        <p:guide pos="384"/>
        <p:guide orient="horz"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F26379A4-E3D8-4BFF-B335-84A42BDB90BB}" type="datetimeFigureOut">
              <a:rPr lang="en-US"/>
              <a:pPr>
                <a:defRPr/>
              </a:pPr>
              <a:t>8/16/2024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D2B94B3A-2FE2-4C1A-8A43-CDED18E15F68}" type="slidenum">
              <a:rPr lang="en-US"/>
              <a:pPr>
                <a:defRPr/>
              </a:pPr>
              <a:t>‹#›</a:t>
            </a:fld>
            <a:endParaRPr lang="en-US"/>
          </a:p>
        </p:txBody>
      </p:sp>
    </p:spTree>
    <p:extLst>
      <p:ext uri="{BB962C8B-B14F-4D97-AF65-F5344CB8AC3E}">
        <p14:creationId xmlns:p14="http://schemas.microsoft.com/office/powerpoint/2010/main" val="37627389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2B94B3A-2FE2-4C1A-8A43-CDED18E15F68}" type="slidenum">
              <a:rPr lang="en-US" smtClean="0"/>
              <a:pPr>
                <a:defRPr/>
              </a:pPr>
              <a:t>4</a:t>
            </a:fld>
            <a:endParaRPr lang="en-US"/>
          </a:p>
        </p:txBody>
      </p:sp>
    </p:spTree>
    <p:extLst>
      <p:ext uri="{BB962C8B-B14F-4D97-AF65-F5344CB8AC3E}">
        <p14:creationId xmlns:p14="http://schemas.microsoft.com/office/powerpoint/2010/main" val="579571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have always been fascinated by life and how to re-create it</a:t>
            </a:r>
          </a:p>
        </p:txBody>
      </p:sp>
      <p:sp>
        <p:nvSpPr>
          <p:cNvPr id="4" name="Slide Number Placeholder 3"/>
          <p:cNvSpPr>
            <a:spLocks noGrp="1"/>
          </p:cNvSpPr>
          <p:nvPr>
            <p:ph type="sldNum" sz="quarter" idx="5"/>
          </p:nvPr>
        </p:nvSpPr>
        <p:spPr/>
        <p:txBody>
          <a:bodyPr/>
          <a:lstStyle/>
          <a:p>
            <a:pPr>
              <a:defRPr/>
            </a:pPr>
            <a:fld id="{D2B94B3A-2FE2-4C1A-8A43-CDED18E15F68}" type="slidenum">
              <a:rPr lang="en-US" smtClean="0"/>
              <a:pPr>
                <a:defRPr/>
              </a:pPr>
              <a:t>8</a:t>
            </a:fld>
            <a:endParaRPr lang="en-US"/>
          </a:p>
        </p:txBody>
      </p:sp>
    </p:spTree>
    <p:extLst>
      <p:ext uri="{BB962C8B-B14F-4D97-AF65-F5344CB8AC3E}">
        <p14:creationId xmlns:p14="http://schemas.microsoft.com/office/powerpoint/2010/main" val="2815127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late 18</a:t>
            </a:r>
            <a:r>
              <a:rPr lang="en-US" baseline="30000" dirty="0"/>
              <a:t>th</a:t>
            </a:r>
            <a:r>
              <a:rPr lang="en-US" dirty="0"/>
              <a:t> century, people were particularly interested in the mechanics of the body.</a:t>
            </a:r>
          </a:p>
        </p:txBody>
      </p:sp>
      <p:sp>
        <p:nvSpPr>
          <p:cNvPr id="4" name="Slide Number Placeholder 3"/>
          <p:cNvSpPr>
            <a:spLocks noGrp="1"/>
          </p:cNvSpPr>
          <p:nvPr>
            <p:ph type="sldNum" sz="quarter" idx="5"/>
          </p:nvPr>
        </p:nvSpPr>
        <p:spPr/>
        <p:txBody>
          <a:bodyPr/>
          <a:lstStyle/>
          <a:p>
            <a:pPr>
              <a:defRPr/>
            </a:pPr>
            <a:fld id="{D2B94B3A-2FE2-4C1A-8A43-CDED18E15F68}" type="slidenum">
              <a:rPr lang="en-US" smtClean="0"/>
              <a:pPr>
                <a:defRPr/>
              </a:pPr>
              <a:t>9</a:t>
            </a:fld>
            <a:endParaRPr lang="en-US"/>
          </a:p>
        </p:txBody>
      </p:sp>
    </p:spTree>
    <p:extLst>
      <p:ext uri="{BB962C8B-B14F-4D97-AF65-F5344CB8AC3E}">
        <p14:creationId xmlns:p14="http://schemas.microsoft.com/office/powerpoint/2010/main" val="530857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was also interest in mechanizing intelligence</a:t>
            </a:r>
          </a:p>
        </p:txBody>
      </p:sp>
      <p:sp>
        <p:nvSpPr>
          <p:cNvPr id="4" name="Slide Number Placeholder 3"/>
          <p:cNvSpPr>
            <a:spLocks noGrp="1"/>
          </p:cNvSpPr>
          <p:nvPr>
            <p:ph type="sldNum" sz="quarter" idx="5"/>
          </p:nvPr>
        </p:nvSpPr>
        <p:spPr/>
        <p:txBody>
          <a:bodyPr/>
          <a:lstStyle/>
          <a:p>
            <a:pPr>
              <a:defRPr/>
            </a:pPr>
            <a:fld id="{D2B94B3A-2FE2-4C1A-8A43-CDED18E15F68}" type="slidenum">
              <a:rPr lang="en-US" smtClean="0"/>
              <a:pPr>
                <a:defRPr/>
              </a:pPr>
              <a:t>10</a:t>
            </a:fld>
            <a:endParaRPr lang="en-US"/>
          </a:p>
        </p:txBody>
      </p:sp>
    </p:spTree>
    <p:extLst>
      <p:ext uri="{BB962C8B-B14F-4D97-AF65-F5344CB8AC3E}">
        <p14:creationId xmlns:p14="http://schemas.microsoft.com/office/powerpoint/2010/main" val="2555281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2B94B3A-2FE2-4C1A-8A43-CDED18E15F68}" type="slidenum">
              <a:rPr lang="en-US" smtClean="0"/>
              <a:pPr>
                <a:defRPr/>
              </a:pPr>
              <a:t>11</a:t>
            </a:fld>
            <a:endParaRPr lang="en-US"/>
          </a:p>
        </p:txBody>
      </p:sp>
    </p:spTree>
    <p:extLst>
      <p:ext uri="{BB962C8B-B14F-4D97-AF65-F5344CB8AC3E}">
        <p14:creationId xmlns:p14="http://schemas.microsoft.com/office/powerpoint/2010/main" val="2515608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https://en.wikipedia.org/wiki/Know_thyself</a:t>
            </a:r>
          </a:p>
        </p:txBody>
      </p:sp>
      <p:sp>
        <p:nvSpPr>
          <p:cNvPr id="4" name="Slide Number Placeholder 3"/>
          <p:cNvSpPr>
            <a:spLocks noGrp="1"/>
          </p:cNvSpPr>
          <p:nvPr>
            <p:ph type="sldNum" sz="quarter" idx="5"/>
          </p:nvPr>
        </p:nvSpPr>
        <p:spPr/>
        <p:txBody>
          <a:bodyPr/>
          <a:lstStyle/>
          <a:p>
            <a:pPr>
              <a:defRPr/>
            </a:pPr>
            <a:fld id="{D2B94B3A-2FE2-4C1A-8A43-CDED18E15F68}" type="slidenum">
              <a:rPr lang="en-US" smtClean="0"/>
              <a:pPr>
                <a:defRPr/>
              </a:pPr>
              <a:t>14</a:t>
            </a:fld>
            <a:endParaRPr lang="en-US"/>
          </a:p>
        </p:txBody>
      </p:sp>
    </p:spTree>
    <p:extLst>
      <p:ext uri="{BB962C8B-B14F-4D97-AF65-F5344CB8AC3E}">
        <p14:creationId xmlns:p14="http://schemas.microsoft.com/office/powerpoint/2010/main" val="2920037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b="1" dirty="0"/>
              <a:t>1. The Dartmouth Conference (1956)</a:t>
            </a:r>
          </a:p>
          <a:p>
            <a:pPr>
              <a:buFont typeface="Arial" panose="020B0604020202020204" pitchFamily="34" charset="0"/>
              <a:buChar char="•"/>
            </a:pPr>
            <a:r>
              <a:rPr lang="en-US" dirty="0"/>
              <a:t>Often considered the "birthplace" of AI as a formal discipline, this conference was organized by John McCarthy, Marvin Minsky, Nathaniel Rochester, and Claude Shannon. The term "artificial intelligence" was coined here, and the event marked the beginning of serious research into AI.</a:t>
            </a:r>
          </a:p>
          <a:p>
            <a:r>
              <a:rPr lang="en-US" b="1" dirty="0"/>
              <a:t>2. The Logic Theorist (1955-1956)</a:t>
            </a:r>
          </a:p>
          <a:p>
            <a:pPr>
              <a:buFont typeface="Arial" panose="020B0604020202020204" pitchFamily="34" charset="0"/>
              <a:buChar char="•"/>
            </a:pPr>
            <a:r>
              <a:rPr lang="en-US" dirty="0"/>
              <a:t>Developed by Allen Newell and Herbert A. Simon, the Logic Theorist is considered one of the first AI programs. It was able to prove mathematical theorems by mimicking the reasoning process used by humans.</a:t>
            </a:r>
          </a:p>
          <a:p>
            <a:r>
              <a:rPr lang="en-US" b="1" dirty="0"/>
              <a:t>3. ELIZA (1966)</a:t>
            </a:r>
          </a:p>
          <a:p>
            <a:pPr>
              <a:buFont typeface="Arial" panose="020B0604020202020204" pitchFamily="34" charset="0"/>
              <a:buChar char="•"/>
            </a:pPr>
            <a:r>
              <a:rPr lang="en-US" dirty="0"/>
              <a:t>Created by Joseph </a:t>
            </a:r>
            <a:r>
              <a:rPr lang="en-US" dirty="0" err="1"/>
              <a:t>Weizenbaum</a:t>
            </a:r>
            <a:r>
              <a:rPr lang="en-US" dirty="0"/>
              <a:t> at MIT, ELIZA was an early natural language processing program that could mimic conversation. Its most famous mode, the "DOCTOR" script, simulated a Rogerian psychotherapist and engaged users in simple conversations.</a:t>
            </a:r>
          </a:p>
          <a:p>
            <a:r>
              <a:rPr lang="en-US" b="1" dirty="0"/>
              <a:t>4. The Perceptron (1958)</a:t>
            </a:r>
          </a:p>
          <a:p>
            <a:pPr>
              <a:buFont typeface="Arial" panose="020B0604020202020204" pitchFamily="34" charset="0"/>
              <a:buChar char="•"/>
            </a:pPr>
            <a:r>
              <a:rPr lang="en-US" dirty="0"/>
              <a:t>Invented by Frank Rosenblatt, the Perceptron was one of the earliest models of a neural network. Although initially limited, it laid the groundwork for later advances in machine learning.</a:t>
            </a:r>
          </a:p>
          <a:p>
            <a:r>
              <a:rPr lang="en-US" b="1" dirty="0"/>
              <a:t>5. The AI Winter (1970s-1980s)</a:t>
            </a:r>
          </a:p>
          <a:p>
            <a:pPr>
              <a:buFont typeface="Arial" panose="020B0604020202020204" pitchFamily="34" charset="0"/>
              <a:buChar char="•"/>
            </a:pPr>
            <a:r>
              <a:rPr lang="en-US" dirty="0"/>
              <a:t>This period saw reduced funding and interest in AI due to unmet expectations and the limitations of existing AI technologies. Research slowed significantly, but the period also led to valuable reassessments of the goals and methods in AI.</a:t>
            </a:r>
          </a:p>
          <a:p>
            <a:r>
              <a:rPr lang="en-US" b="1" dirty="0"/>
              <a:t>6. Expert Systems (1980s)</a:t>
            </a:r>
          </a:p>
          <a:p>
            <a:pPr>
              <a:buFont typeface="Arial" panose="020B0604020202020204" pitchFamily="34" charset="0"/>
              <a:buChar char="•"/>
            </a:pPr>
            <a:r>
              <a:rPr lang="en-US" dirty="0"/>
              <a:t>Expert systems, like MYCIN and DENDRAL, became one of the first commercially successful applications of AI. These systems used rule-based reasoning to solve complex problems in specific domains, such as medical diagnosis.</a:t>
            </a:r>
          </a:p>
          <a:p>
            <a:r>
              <a:rPr lang="en-US" b="1" dirty="0"/>
              <a:t>7. Deep Blue Defeats Garry Kasparov (1997)</a:t>
            </a:r>
          </a:p>
          <a:p>
            <a:pPr>
              <a:buFont typeface="Arial" panose="020B0604020202020204" pitchFamily="34" charset="0"/>
              <a:buChar char="•"/>
            </a:pPr>
            <a:r>
              <a:rPr lang="en-US" dirty="0"/>
              <a:t>IBM's Deep Blue, a chess-playing computer, defeated the world champion Garry Kasparov. This event was a significant milestone, demonstrating the power of AI in complex decision-making tasks.</a:t>
            </a:r>
          </a:p>
          <a:p>
            <a:r>
              <a:rPr lang="en-US" b="1" dirty="0"/>
              <a:t>8. The Advent of Machine Learning and Big Data (2000s)</a:t>
            </a:r>
          </a:p>
          <a:p>
            <a:pPr>
              <a:buFont typeface="Arial" panose="020B0604020202020204" pitchFamily="34" charset="0"/>
              <a:buChar char="•"/>
            </a:pPr>
            <a:r>
              <a:rPr lang="en-US" dirty="0"/>
              <a:t>The 2000s saw a shift towards machine learning, especially with the increasing availability of large datasets and the rise of big data. Algorithms like support vector machines and random forests became popular during this time.</a:t>
            </a:r>
          </a:p>
          <a:p>
            <a:r>
              <a:rPr lang="en-US" b="1" dirty="0"/>
              <a:t>9. Deep Learning Revolution (2010s)</a:t>
            </a:r>
          </a:p>
          <a:p>
            <a:pPr>
              <a:buFont typeface="Arial" panose="020B0604020202020204" pitchFamily="34" charset="0"/>
              <a:buChar char="•"/>
            </a:pPr>
            <a:r>
              <a:rPr lang="en-US" dirty="0"/>
              <a:t>The development of deep learning, particularly neural networks with many layers (deep neural networks), marked a major breakthrough. Notable achievements include </a:t>
            </a:r>
            <a:r>
              <a:rPr lang="en-US" dirty="0" err="1"/>
              <a:t>AlexNet</a:t>
            </a:r>
            <a:r>
              <a:rPr lang="en-US" dirty="0"/>
              <a:t> winning the ImageNet competition in 2012, which demonstrated the power of convolutional neural networks (CNNs) for image recognition.</a:t>
            </a:r>
          </a:p>
          <a:p>
            <a:r>
              <a:rPr lang="en-US" b="1" dirty="0"/>
              <a:t>10. AlphaGo Defeats Lee Sedol (2016)</a:t>
            </a:r>
          </a:p>
          <a:p>
            <a:pPr>
              <a:buFont typeface="Arial" panose="020B0604020202020204" pitchFamily="34" charset="0"/>
              <a:buChar char="•"/>
            </a:pPr>
            <a:r>
              <a:rPr lang="en-US" dirty="0"/>
              <a:t>Developed by DeepMind, AlphaGo defeated Lee Sedol, one of the world’s top Go players. This victory was particularly significant because Go is an extremely complex game with more possible moves than there are atoms in the universe, making it a challenging problem for AI.</a:t>
            </a:r>
          </a:p>
          <a:p>
            <a:r>
              <a:rPr lang="en-US" b="1" dirty="0"/>
              <a:t>11. GPT-3 (2020)</a:t>
            </a:r>
          </a:p>
          <a:p>
            <a:pPr>
              <a:buFont typeface="Arial" panose="020B0604020202020204" pitchFamily="34" charset="0"/>
              <a:buChar char="•"/>
            </a:pPr>
            <a:r>
              <a:rPr lang="en-US" dirty="0"/>
              <a:t>OpenAI’s GPT-3, a language model with 175 billion parameters, demonstrated unprecedented capabilities in natural language processing, including generating human-like text, answering questions, and performing tasks such as translation and summarization.</a:t>
            </a:r>
          </a:p>
          <a:p>
            <a:r>
              <a:rPr lang="en-US" b="1" dirty="0"/>
              <a:t>12. AI in Everyday Life (2020s)</a:t>
            </a:r>
          </a:p>
          <a:p>
            <a:pPr>
              <a:buFont typeface="Arial" panose="020B0604020202020204" pitchFamily="34" charset="0"/>
              <a:buChar char="•"/>
            </a:pPr>
            <a:r>
              <a:rPr lang="en-US" dirty="0"/>
              <a:t>AI has become integrated into everyday life through applications such as voice assistants (e.g., Siri, Alexa), recommendation systems (e.g., Netflix, YouTube), and autonomous vehicles. The ongoing development of AI ethics and regulation is also becoming increasingly important as AI systems become more pervasive.</a:t>
            </a:r>
          </a:p>
          <a:p>
            <a:endParaRPr lang="en-US" dirty="0"/>
          </a:p>
        </p:txBody>
      </p:sp>
      <p:sp>
        <p:nvSpPr>
          <p:cNvPr id="4" name="Slide Number Placeholder 3"/>
          <p:cNvSpPr>
            <a:spLocks noGrp="1"/>
          </p:cNvSpPr>
          <p:nvPr>
            <p:ph type="sldNum" sz="quarter" idx="5"/>
          </p:nvPr>
        </p:nvSpPr>
        <p:spPr/>
        <p:txBody>
          <a:bodyPr/>
          <a:lstStyle/>
          <a:p>
            <a:pPr>
              <a:defRPr/>
            </a:pPr>
            <a:fld id="{D2B94B3A-2FE2-4C1A-8A43-CDED18E15F68}" type="slidenum">
              <a:rPr lang="en-US" smtClean="0"/>
              <a:pPr>
                <a:defRPr/>
              </a:pPr>
              <a:t>18</a:t>
            </a:fld>
            <a:endParaRPr lang="en-US"/>
          </a:p>
        </p:txBody>
      </p:sp>
    </p:spTree>
    <p:extLst>
      <p:ext uri="{BB962C8B-B14F-4D97-AF65-F5344CB8AC3E}">
        <p14:creationId xmlns:p14="http://schemas.microsoft.com/office/powerpoint/2010/main" val="1901965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91CDB59-9847-4CB0-83F0-A7D794EE9A4F}" type="datetimeFigureOut">
              <a:rPr lang="en-US"/>
              <a:pPr>
                <a:defRPr/>
              </a:pPr>
              <a:t>8/16/2024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8CF8B48-BF4E-49AE-9E1F-7170C40F465C}" type="slidenum">
              <a:rPr lang="en-US"/>
              <a:pPr>
                <a:defRPr/>
              </a:pPr>
              <a:t>‹#›</a:t>
            </a:fld>
            <a:endParaRPr lang="en-US"/>
          </a:p>
        </p:txBody>
      </p:sp>
    </p:spTree>
    <p:extLst>
      <p:ext uri="{BB962C8B-B14F-4D97-AF65-F5344CB8AC3E}">
        <p14:creationId xmlns:p14="http://schemas.microsoft.com/office/powerpoint/2010/main" val="1437462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093B33F-6BFD-4001-B747-0DC3428FE28C}" type="datetimeFigureOut">
              <a:rPr lang="en-US"/>
              <a:pPr>
                <a:defRPr/>
              </a:pPr>
              <a:t>8/16/2024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CB2E6C-4FFF-4E1B-AD2B-11442CEE8D7A}" type="slidenum">
              <a:rPr lang="en-US"/>
              <a:pPr>
                <a:defRPr/>
              </a:pPr>
              <a:t>‹#›</a:t>
            </a:fld>
            <a:endParaRPr lang="en-US"/>
          </a:p>
        </p:txBody>
      </p:sp>
    </p:spTree>
    <p:extLst>
      <p:ext uri="{BB962C8B-B14F-4D97-AF65-F5344CB8AC3E}">
        <p14:creationId xmlns:p14="http://schemas.microsoft.com/office/powerpoint/2010/main" val="2328024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EB6FFEC-4831-46C6-A327-7BAF7D94ADE6}" type="datetimeFigureOut">
              <a:rPr lang="en-US"/>
              <a:pPr>
                <a:defRPr/>
              </a:pPr>
              <a:t>8/16/2024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EA9E7E0-0D14-44D8-9313-41CECFC160D2}" type="slidenum">
              <a:rPr lang="en-US"/>
              <a:pPr>
                <a:defRPr/>
              </a:pPr>
              <a:t>‹#›</a:t>
            </a:fld>
            <a:endParaRPr lang="en-US"/>
          </a:p>
        </p:txBody>
      </p:sp>
    </p:spTree>
    <p:extLst>
      <p:ext uri="{BB962C8B-B14F-4D97-AF65-F5344CB8AC3E}">
        <p14:creationId xmlns:p14="http://schemas.microsoft.com/office/powerpoint/2010/main" val="2276859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89F516E0-6A50-4836-B4F5-3524719C157E}" type="datetimeFigureOut">
              <a:rPr lang="en-US"/>
              <a:pPr>
                <a:defRPr/>
              </a:pPr>
              <a:t>8/16/2024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86343F-BABC-41F6-9B0C-D812C1D8CDD5}" type="slidenum">
              <a:rPr lang="en-US"/>
              <a:pPr>
                <a:defRPr/>
              </a:pPr>
              <a:t>‹#›</a:t>
            </a:fld>
            <a:endParaRPr lang="en-US"/>
          </a:p>
        </p:txBody>
      </p:sp>
    </p:spTree>
    <p:extLst>
      <p:ext uri="{BB962C8B-B14F-4D97-AF65-F5344CB8AC3E}">
        <p14:creationId xmlns:p14="http://schemas.microsoft.com/office/powerpoint/2010/main" val="484011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BE29210-9692-4612-B68C-365DB2DCEB60}" type="datetimeFigureOut">
              <a:rPr lang="en-US"/>
              <a:pPr>
                <a:defRPr/>
              </a:pPr>
              <a:t>8/16/2024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E894632-D59F-418A-A674-10C96B10F321}" type="slidenum">
              <a:rPr lang="en-US"/>
              <a:pPr>
                <a:defRPr/>
              </a:pPr>
              <a:t>‹#›</a:t>
            </a:fld>
            <a:endParaRPr lang="en-US"/>
          </a:p>
        </p:txBody>
      </p:sp>
    </p:spTree>
    <p:extLst>
      <p:ext uri="{BB962C8B-B14F-4D97-AF65-F5344CB8AC3E}">
        <p14:creationId xmlns:p14="http://schemas.microsoft.com/office/powerpoint/2010/main" val="2253347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4F28997-0822-40EB-BD32-4D63A7ECDE75}" type="datetimeFigureOut">
              <a:rPr lang="en-US"/>
              <a:pPr>
                <a:defRPr/>
              </a:pPr>
              <a:t>8/16/2024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8766A0E-5411-46C2-B90D-692530250472}" type="slidenum">
              <a:rPr lang="en-US"/>
              <a:pPr>
                <a:defRPr/>
              </a:pPr>
              <a:t>‹#›</a:t>
            </a:fld>
            <a:endParaRPr lang="en-US"/>
          </a:p>
        </p:txBody>
      </p:sp>
    </p:spTree>
    <p:extLst>
      <p:ext uri="{BB962C8B-B14F-4D97-AF65-F5344CB8AC3E}">
        <p14:creationId xmlns:p14="http://schemas.microsoft.com/office/powerpoint/2010/main" val="3208727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D355DC6-C35C-4D7B-945F-1FFE93FDF03C}" type="datetimeFigureOut">
              <a:rPr lang="en-US"/>
              <a:pPr>
                <a:defRPr/>
              </a:pPr>
              <a:t>8/16/2024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3D92B30-C64E-44CD-9B62-28AA39DB002A}" type="slidenum">
              <a:rPr lang="en-US"/>
              <a:pPr>
                <a:defRPr/>
              </a:pPr>
              <a:t>‹#›</a:t>
            </a:fld>
            <a:endParaRPr lang="en-US"/>
          </a:p>
        </p:txBody>
      </p:sp>
    </p:spTree>
    <p:extLst>
      <p:ext uri="{BB962C8B-B14F-4D97-AF65-F5344CB8AC3E}">
        <p14:creationId xmlns:p14="http://schemas.microsoft.com/office/powerpoint/2010/main" val="199146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8005BE7-A753-49C8-8F67-2864F2426999}" type="datetimeFigureOut">
              <a:rPr lang="en-US"/>
              <a:pPr>
                <a:defRPr/>
              </a:pPr>
              <a:t>8/16/2024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C6BE5C1-B568-4119-8891-941DF9CD864D}" type="slidenum">
              <a:rPr lang="en-US"/>
              <a:pPr>
                <a:defRPr/>
              </a:pPr>
              <a:t>‹#›</a:t>
            </a:fld>
            <a:endParaRPr lang="en-US"/>
          </a:p>
        </p:txBody>
      </p:sp>
    </p:spTree>
    <p:extLst>
      <p:ext uri="{BB962C8B-B14F-4D97-AF65-F5344CB8AC3E}">
        <p14:creationId xmlns:p14="http://schemas.microsoft.com/office/powerpoint/2010/main" val="1043256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78B695D-2A2C-4639-A181-438653FF3B45}" type="datetimeFigureOut">
              <a:rPr lang="en-US"/>
              <a:pPr>
                <a:defRPr/>
              </a:pPr>
              <a:t>8/16/2024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732D524-F789-4380-A657-4CB0BC42EB4D}" type="slidenum">
              <a:rPr lang="en-US"/>
              <a:pPr>
                <a:defRPr/>
              </a:pPr>
              <a:t>‹#›</a:t>
            </a:fld>
            <a:endParaRPr lang="en-US"/>
          </a:p>
        </p:txBody>
      </p:sp>
    </p:spTree>
    <p:extLst>
      <p:ext uri="{BB962C8B-B14F-4D97-AF65-F5344CB8AC3E}">
        <p14:creationId xmlns:p14="http://schemas.microsoft.com/office/powerpoint/2010/main" val="2033192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4CA1EB5-3BBD-4BFE-B3FA-132A5A21529B}" type="datetimeFigureOut">
              <a:rPr lang="en-US"/>
              <a:pPr>
                <a:defRPr/>
              </a:pPr>
              <a:t>8/16/2024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6BF5C7D-ADCC-4C79-98CF-A8133849A689}" type="slidenum">
              <a:rPr lang="en-US"/>
              <a:pPr>
                <a:defRPr/>
              </a:pPr>
              <a:t>‹#›</a:t>
            </a:fld>
            <a:endParaRPr lang="en-US"/>
          </a:p>
        </p:txBody>
      </p:sp>
    </p:spTree>
    <p:extLst>
      <p:ext uri="{BB962C8B-B14F-4D97-AF65-F5344CB8AC3E}">
        <p14:creationId xmlns:p14="http://schemas.microsoft.com/office/powerpoint/2010/main" val="964113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4CB394C-40CA-49C5-92BA-47991F4D25CF}" type="datetimeFigureOut">
              <a:rPr lang="en-US"/>
              <a:pPr>
                <a:defRPr/>
              </a:pPr>
              <a:t>8/16/2024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521A59F-F3EF-4649-A68C-8619606AB4AB}" type="slidenum">
              <a:rPr lang="en-US"/>
              <a:pPr>
                <a:defRPr/>
              </a:pPr>
              <a:t>‹#›</a:t>
            </a:fld>
            <a:endParaRPr lang="en-US"/>
          </a:p>
        </p:txBody>
      </p:sp>
    </p:spTree>
    <p:extLst>
      <p:ext uri="{BB962C8B-B14F-4D97-AF65-F5344CB8AC3E}">
        <p14:creationId xmlns:p14="http://schemas.microsoft.com/office/powerpoint/2010/main" val="2085697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BC265AF-F096-4C65-BDFD-F4EDA2A4BE8F}" type="datetimeFigureOut">
              <a:rPr lang="en-US"/>
              <a:pPr>
                <a:defRPr/>
              </a:pPr>
              <a:t>8/16/2024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81120C53-826E-4EE9-BE67-E92EA16E1D2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en.wikipedia.org/wiki/Mechanical_Turk#/media/File:Tuerkischer_schachspieler_windisch4.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en.wikipedia.org/wiki/Analytical_engine#/media/File:Analytical_Engine_(2290032530).jpg"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en.wikipedia.org/wiki/Expert_system"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video" Target="../media/media2.wmv"/><Relationship Id="rId2" Type="http://schemas.microsoft.com/office/2007/relationships/media" Target="../media/media2.wmv"/><Relationship Id="rId1" Type="http://schemas.openxmlformats.org/officeDocument/2006/relationships/tags" Target="../tags/tag1.xml"/><Relationship Id="rId5" Type="http://schemas.openxmlformats.org/officeDocument/2006/relationships/image" Target="../media/image19.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onemilliontweetmap.com/?center=25.505,-0.09&amp;zoom=2&amp;search=&amp;timeStep=0&amp;timeSelector=0&amp;hashtag1=&amp;hashtag2=sad&amp;sidebar=yes&amp;hashtagBattle=0&amp;timeRange=0&amp;timeRange=25&amp;heatmap=0&amp;sun=0&amp;cluster=1"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courses.engr.illinois.edu/cs441/fa2024/" TargetMode="External"/><Relationship Id="rId2" Type="http://schemas.openxmlformats.org/officeDocument/2006/relationships/hyperlink" Target="mailto:dhoiem@uiuc.edu" TargetMode="External"/><Relationship Id="rId1" Type="http://schemas.openxmlformats.org/officeDocument/2006/relationships/slideLayout" Target="../slideLayouts/slideLayout2.xml"/><Relationship Id="rId4" Type="http://schemas.openxmlformats.org/officeDocument/2006/relationships/hyperlink" Target="http://www.cs.illinois.edu/class/fa11/cs498dh/"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5.xml.rels><?xml version="1.0" encoding="UTF-8" standalone="yes"?>
<Relationships xmlns="http://schemas.openxmlformats.org/package/2006/relationships"><Relationship Id="rId3" Type="http://schemas.openxmlformats.org/officeDocument/2006/relationships/hyperlink" Target="https://tinyurl.com/441-fa24-L1"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courses.engr.illinois.edu/cs441/sp2024/"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courses.engr.illinois.edu/cs441/fa2024/"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vimeo.com/242479887" TargetMode="External"/><Relationship Id="rId5" Type="http://schemas.openxmlformats.org/officeDocument/2006/relationships/hyperlink" Target="https://www.reconstructinc.com/" TargetMode="Externa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051" name="Title 1"/>
          <p:cNvSpPr>
            <a:spLocks noGrp="1"/>
          </p:cNvSpPr>
          <p:nvPr>
            <p:ph type="ctrTitle"/>
          </p:nvPr>
        </p:nvSpPr>
        <p:spPr>
          <a:xfrm>
            <a:off x="7464614" y="1783959"/>
            <a:ext cx="4498786" cy="2889114"/>
          </a:xfrm>
        </p:spPr>
        <p:txBody>
          <a:bodyPr anchor="b">
            <a:normAutofit fontScale="90000"/>
          </a:bodyPr>
          <a:lstStyle/>
          <a:p>
            <a:pPr algn="l" eaLnBrk="1" hangingPunct="1">
              <a:lnSpc>
                <a:spcPct val="90000"/>
              </a:lnSpc>
            </a:pPr>
            <a:br>
              <a:rPr lang="en-US" sz="5000" dirty="0"/>
            </a:br>
            <a:r>
              <a:rPr lang="en-US" sz="5000" dirty="0"/>
              <a:t>CS441</a:t>
            </a:r>
            <a:br>
              <a:rPr lang="en-US" sz="5000" dirty="0"/>
            </a:br>
            <a:r>
              <a:rPr lang="en-US" sz="5000" dirty="0"/>
              <a:t>Applied Machine Learning</a:t>
            </a:r>
            <a:br>
              <a:rPr lang="en-US" sz="5000" dirty="0"/>
            </a:br>
            <a:endParaRPr lang="en-US" sz="5000" dirty="0"/>
          </a:p>
        </p:txBody>
      </p:sp>
      <p:sp>
        <p:nvSpPr>
          <p:cNvPr id="2052" name="Subtitle 2"/>
          <p:cNvSpPr>
            <a:spLocks noGrp="1"/>
          </p:cNvSpPr>
          <p:nvPr>
            <p:ph type="subTitle" idx="1"/>
          </p:nvPr>
        </p:nvSpPr>
        <p:spPr>
          <a:xfrm>
            <a:off x="7481547" y="4038600"/>
            <a:ext cx="4087305" cy="1147863"/>
          </a:xfrm>
        </p:spPr>
        <p:txBody>
          <a:bodyPr anchor="t">
            <a:noAutofit/>
          </a:bodyPr>
          <a:lstStyle/>
          <a:p>
            <a:pPr algn="l" eaLnBrk="1" hangingPunct="1"/>
            <a:endParaRPr lang="en-US" sz="2400" dirty="0"/>
          </a:p>
          <a:p>
            <a:pPr algn="l" eaLnBrk="1" hangingPunct="1"/>
            <a:endParaRPr lang="en-US" sz="2400" dirty="0"/>
          </a:p>
          <a:p>
            <a:pPr algn="l" eaLnBrk="1" hangingPunct="1"/>
            <a:r>
              <a:rPr lang="en-US" sz="2400" dirty="0"/>
              <a:t>Instructor: Derek Hoiem </a:t>
            </a:r>
          </a:p>
          <a:p>
            <a:pPr algn="l" eaLnBrk="1" hangingPunct="1"/>
            <a:endParaRPr lang="en-US" sz="2400" dirty="0"/>
          </a:p>
        </p:txBody>
      </p:sp>
      <p:sp>
        <p:nvSpPr>
          <p:cNvPr id="2057" name="Freeform: Shape 2056">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close-up of some paint&#10;&#10;Description automatically generated with medium confidence">
            <a:extLst>
              <a:ext uri="{FF2B5EF4-FFF2-40B4-BE49-F238E27FC236}">
                <a16:creationId xmlns:a16="http://schemas.microsoft.com/office/drawing/2014/main" id="{1912D7FD-4FD8-00FB-A251-450BE5E5B3DC}"/>
              </a:ext>
            </a:extLst>
          </p:cNvPr>
          <p:cNvPicPr>
            <a:picLocks noChangeAspect="1"/>
          </p:cNvPicPr>
          <p:nvPr/>
        </p:nvPicPr>
        <p:blipFill rotWithShape="1">
          <a:blip r:embed="rId2">
            <a:extLst>
              <a:ext uri="{28A0092B-C50C-407E-A947-70E740481C1C}">
                <a14:useLocalDpi xmlns:a14="http://schemas.microsoft.com/office/drawing/2010/main" val="0"/>
              </a:ext>
            </a:extLst>
          </a:blip>
          <a:srcRect t="2426" r="-1"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4" name="TextBox 3">
            <a:extLst>
              <a:ext uri="{FF2B5EF4-FFF2-40B4-BE49-F238E27FC236}">
                <a16:creationId xmlns:a16="http://schemas.microsoft.com/office/drawing/2014/main" id="{6184045D-00B4-AF00-09F5-68A47E691BBD}"/>
              </a:ext>
            </a:extLst>
          </p:cNvPr>
          <p:cNvSpPr txBox="1"/>
          <p:nvPr/>
        </p:nvSpPr>
        <p:spPr>
          <a:xfrm>
            <a:off x="5410200" y="6400800"/>
            <a:ext cx="6261651" cy="338554"/>
          </a:xfrm>
          <a:prstGeom prst="rect">
            <a:avLst/>
          </a:prstGeom>
          <a:noFill/>
        </p:spPr>
        <p:txBody>
          <a:bodyPr wrap="none" rtlCol="0">
            <a:spAutoFit/>
          </a:bodyPr>
          <a:lstStyle/>
          <a:p>
            <a:r>
              <a:rPr lang="en-US" sz="1600" dirty="0"/>
              <a:t>Art by Dall-E: “Computer brain gathering knowledge, impressionist”</a:t>
            </a:r>
          </a:p>
        </p:txBody>
      </p:sp>
    </p:spTree>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D41AC-AA1B-1D95-4F1C-03CF053488CF}"/>
              </a:ext>
            </a:extLst>
          </p:cNvPr>
          <p:cNvSpPr>
            <a:spLocks noGrp="1"/>
          </p:cNvSpPr>
          <p:nvPr>
            <p:ph type="title"/>
          </p:nvPr>
        </p:nvSpPr>
        <p:spPr/>
        <p:txBody>
          <a:bodyPr/>
          <a:lstStyle/>
          <a:p>
            <a:endParaRPr lang="en-US"/>
          </a:p>
        </p:txBody>
      </p:sp>
      <p:sp>
        <p:nvSpPr>
          <p:cNvPr id="6" name="TextBox 5">
            <a:extLst>
              <a:ext uri="{FF2B5EF4-FFF2-40B4-BE49-F238E27FC236}">
                <a16:creationId xmlns:a16="http://schemas.microsoft.com/office/drawing/2014/main" id="{EFA8CCFA-9553-6938-14C0-4693CE882DD9}"/>
              </a:ext>
            </a:extLst>
          </p:cNvPr>
          <p:cNvSpPr txBox="1"/>
          <p:nvPr/>
        </p:nvSpPr>
        <p:spPr>
          <a:xfrm>
            <a:off x="1444025" y="848380"/>
            <a:ext cx="3946337" cy="523220"/>
          </a:xfrm>
          <a:prstGeom prst="rect">
            <a:avLst/>
          </a:prstGeom>
          <a:noFill/>
        </p:spPr>
        <p:txBody>
          <a:bodyPr wrap="none" rtlCol="0">
            <a:spAutoFit/>
          </a:bodyPr>
          <a:lstStyle/>
          <a:p>
            <a:r>
              <a:rPr lang="en-US" sz="2800" dirty="0"/>
              <a:t>Mechanical Turk (1770)</a:t>
            </a:r>
          </a:p>
        </p:txBody>
      </p:sp>
      <p:pic>
        <p:nvPicPr>
          <p:cNvPr id="8" name="Picture 7" descr="A drawing of a person playing chess&#10;&#10;Description automatically generated">
            <a:extLst>
              <a:ext uri="{FF2B5EF4-FFF2-40B4-BE49-F238E27FC236}">
                <a16:creationId xmlns:a16="http://schemas.microsoft.com/office/drawing/2014/main" id="{29514941-20F9-219D-12C2-7EEAB76DBA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524000"/>
            <a:ext cx="5715000" cy="4981575"/>
          </a:xfrm>
          <a:prstGeom prst="rect">
            <a:avLst/>
          </a:prstGeom>
        </p:spPr>
      </p:pic>
      <p:sp>
        <p:nvSpPr>
          <p:cNvPr id="10" name="TextBox 9">
            <a:extLst>
              <a:ext uri="{FF2B5EF4-FFF2-40B4-BE49-F238E27FC236}">
                <a16:creationId xmlns:a16="http://schemas.microsoft.com/office/drawing/2014/main" id="{8CCA29B5-C645-5341-7AC8-7DC1DC676382}"/>
              </a:ext>
            </a:extLst>
          </p:cNvPr>
          <p:cNvSpPr txBox="1"/>
          <p:nvPr/>
        </p:nvSpPr>
        <p:spPr>
          <a:xfrm>
            <a:off x="6553200" y="1905000"/>
            <a:ext cx="4267200" cy="3970318"/>
          </a:xfrm>
          <a:prstGeom prst="rect">
            <a:avLst/>
          </a:prstGeom>
          <a:noFill/>
        </p:spPr>
        <p:txBody>
          <a:bodyPr wrap="square" rtlCol="0">
            <a:spAutoFit/>
          </a:bodyPr>
          <a:lstStyle/>
          <a:p>
            <a:r>
              <a:rPr lang="en-US" sz="2800" dirty="0"/>
              <a:t>Secretly operated by a  chess master, the mechanical </a:t>
            </a:r>
            <a:r>
              <a:rPr lang="en-US" sz="2800" dirty="0" err="1"/>
              <a:t>turk</a:t>
            </a:r>
            <a:r>
              <a:rPr lang="en-US" sz="2800" dirty="0"/>
              <a:t> was exhibited as an automatic chess playing machine.</a:t>
            </a:r>
          </a:p>
          <a:p>
            <a:endParaRPr lang="en-US" sz="2800" dirty="0"/>
          </a:p>
          <a:p>
            <a:r>
              <a:rPr lang="en-US" sz="2800" dirty="0"/>
              <a:t>Opponents included Benjamin Franklin and Napoleon Bonaparte.</a:t>
            </a:r>
          </a:p>
        </p:txBody>
      </p:sp>
      <p:sp>
        <p:nvSpPr>
          <p:cNvPr id="11" name="TextBox 10">
            <a:extLst>
              <a:ext uri="{FF2B5EF4-FFF2-40B4-BE49-F238E27FC236}">
                <a16:creationId xmlns:a16="http://schemas.microsoft.com/office/drawing/2014/main" id="{E14AA64E-F739-BF65-FE71-5ACDBF2240CD}"/>
              </a:ext>
            </a:extLst>
          </p:cNvPr>
          <p:cNvSpPr txBox="1"/>
          <p:nvPr/>
        </p:nvSpPr>
        <p:spPr>
          <a:xfrm>
            <a:off x="1295400" y="6473309"/>
            <a:ext cx="3749809" cy="369332"/>
          </a:xfrm>
          <a:prstGeom prst="rect">
            <a:avLst/>
          </a:prstGeom>
          <a:noFill/>
        </p:spPr>
        <p:txBody>
          <a:bodyPr wrap="none" rtlCol="0">
            <a:spAutoFit/>
          </a:bodyPr>
          <a:lstStyle/>
          <a:p>
            <a:r>
              <a:rPr lang="en-US" dirty="0"/>
              <a:t>Engraving of Mechanical Turk (</a:t>
            </a:r>
            <a:r>
              <a:rPr lang="en-US" dirty="0">
                <a:hlinkClick r:id="rId4"/>
              </a:rPr>
              <a:t>src</a:t>
            </a:r>
            <a:r>
              <a:rPr lang="en-US" dirty="0"/>
              <a:t>)</a:t>
            </a:r>
          </a:p>
        </p:txBody>
      </p:sp>
    </p:spTree>
    <p:extLst>
      <p:ext uri="{BB962C8B-B14F-4D97-AF65-F5344CB8AC3E}">
        <p14:creationId xmlns:p14="http://schemas.microsoft.com/office/powerpoint/2010/main" val="2508411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9B10A-0DB5-EA36-CA85-2B0FEEBAA6CD}"/>
              </a:ext>
            </a:extLst>
          </p:cNvPr>
          <p:cNvSpPr>
            <a:spLocks noGrp="1"/>
          </p:cNvSpPr>
          <p:nvPr>
            <p:ph type="title"/>
          </p:nvPr>
        </p:nvSpPr>
        <p:spPr/>
        <p:txBody>
          <a:bodyPr/>
          <a:lstStyle/>
          <a:p>
            <a:endParaRPr lang="en-US"/>
          </a:p>
        </p:txBody>
      </p:sp>
      <p:sp>
        <p:nvSpPr>
          <p:cNvPr id="6" name="TextBox 5">
            <a:extLst>
              <a:ext uri="{FF2B5EF4-FFF2-40B4-BE49-F238E27FC236}">
                <a16:creationId xmlns:a16="http://schemas.microsoft.com/office/drawing/2014/main" id="{FAB9CE12-F84D-9A92-DD1D-77853044387A}"/>
              </a:ext>
            </a:extLst>
          </p:cNvPr>
          <p:cNvSpPr txBox="1"/>
          <p:nvPr/>
        </p:nvSpPr>
        <p:spPr>
          <a:xfrm>
            <a:off x="1524000" y="1524821"/>
            <a:ext cx="3218865" cy="4524315"/>
          </a:xfrm>
          <a:prstGeom prst="rect">
            <a:avLst/>
          </a:prstGeom>
          <a:noFill/>
        </p:spPr>
        <p:txBody>
          <a:bodyPr wrap="square" rtlCol="0">
            <a:spAutoFit/>
          </a:bodyPr>
          <a:lstStyle/>
          <a:p>
            <a:r>
              <a:rPr lang="en-US" sz="2400" b="1" dirty="0"/>
              <a:t>Babbage’s analytical engine </a:t>
            </a:r>
            <a:r>
              <a:rPr lang="en-US" sz="2400" dirty="0"/>
              <a:t>(1837)</a:t>
            </a:r>
          </a:p>
          <a:p>
            <a:endParaRPr lang="en-US" sz="2400" dirty="0"/>
          </a:p>
          <a:p>
            <a:r>
              <a:rPr lang="en-US" sz="2400" dirty="0"/>
              <a:t>Not ever completely built</a:t>
            </a:r>
          </a:p>
          <a:p>
            <a:endParaRPr lang="en-US" sz="2400" dirty="0"/>
          </a:p>
          <a:p>
            <a:r>
              <a:rPr lang="en-US" sz="2400" dirty="0"/>
              <a:t>Ada Lovelace described a way to calculate Bernoulli numbers using the machine in 1843 (first computer program)</a:t>
            </a:r>
          </a:p>
        </p:txBody>
      </p:sp>
      <p:pic>
        <p:nvPicPr>
          <p:cNvPr id="9" name="Content Placeholder 8" descr="A close-up of a machine&#10;&#10;Description automatically generated">
            <a:extLst>
              <a:ext uri="{FF2B5EF4-FFF2-40B4-BE49-F238E27FC236}">
                <a16:creationId xmlns:a16="http://schemas.microsoft.com/office/drawing/2014/main" id="{EC8F0635-D7B5-38F6-5703-D5156A74F3C0}"/>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400800" y="1219198"/>
            <a:ext cx="3851672" cy="5135563"/>
          </a:xfrm>
        </p:spPr>
      </p:pic>
      <p:sp>
        <p:nvSpPr>
          <p:cNvPr id="10" name="TextBox 9">
            <a:extLst>
              <a:ext uri="{FF2B5EF4-FFF2-40B4-BE49-F238E27FC236}">
                <a16:creationId xmlns:a16="http://schemas.microsoft.com/office/drawing/2014/main" id="{9C179673-5F16-FB35-DD03-DF222A1FEEBB}"/>
              </a:ext>
            </a:extLst>
          </p:cNvPr>
          <p:cNvSpPr txBox="1"/>
          <p:nvPr/>
        </p:nvSpPr>
        <p:spPr>
          <a:xfrm>
            <a:off x="6400800" y="6354761"/>
            <a:ext cx="4019049" cy="369332"/>
          </a:xfrm>
          <a:prstGeom prst="rect">
            <a:avLst/>
          </a:prstGeom>
          <a:noFill/>
        </p:spPr>
        <p:txBody>
          <a:bodyPr wrap="none" rtlCol="0">
            <a:spAutoFit/>
          </a:bodyPr>
          <a:lstStyle/>
          <a:p>
            <a:r>
              <a:rPr lang="en-US" dirty="0"/>
              <a:t>Analytical Engine Mill, built 1910 (</a:t>
            </a:r>
            <a:r>
              <a:rPr lang="en-US" dirty="0">
                <a:hlinkClick r:id="rId4"/>
              </a:rPr>
              <a:t>src</a:t>
            </a:r>
            <a:r>
              <a:rPr lang="en-US" dirty="0"/>
              <a:t>)</a:t>
            </a:r>
          </a:p>
        </p:txBody>
      </p:sp>
    </p:spTree>
    <p:extLst>
      <p:ext uri="{BB962C8B-B14F-4D97-AF65-F5344CB8AC3E}">
        <p14:creationId xmlns:p14="http://schemas.microsoft.com/office/powerpoint/2010/main" val="2903077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15FB5-0067-F16A-E288-C8565DE14312}"/>
              </a:ext>
            </a:extLst>
          </p:cNvPr>
          <p:cNvSpPr>
            <a:spLocks noGrp="1"/>
          </p:cNvSpPr>
          <p:nvPr>
            <p:ph type="title"/>
          </p:nvPr>
        </p:nvSpPr>
        <p:spPr/>
        <p:txBody>
          <a:bodyPr/>
          <a:lstStyle/>
          <a:p>
            <a:r>
              <a:rPr lang="en-US" dirty="0"/>
              <a:t>Some AI milestones</a:t>
            </a:r>
          </a:p>
        </p:txBody>
      </p:sp>
      <p:sp>
        <p:nvSpPr>
          <p:cNvPr id="3" name="Content Placeholder 2">
            <a:extLst>
              <a:ext uri="{FF2B5EF4-FFF2-40B4-BE49-F238E27FC236}">
                <a16:creationId xmlns:a16="http://schemas.microsoft.com/office/drawing/2014/main" id="{D8F9E7D6-FB92-265A-F730-76C9B0005CCD}"/>
              </a:ext>
            </a:extLst>
          </p:cNvPr>
          <p:cNvSpPr>
            <a:spLocks noGrp="1"/>
          </p:cNvSpPr>
          <p:nvPr>
            <p:ph idx="1"/>
          </p:nvPr>
        </p:nvSpPr>
        <p:spPr>
          <a:xfrm>
            <a:off x="616226" y="1143000"/>
            <a:ext cx="10972800" cy="5135563"/>
          </a:xfrm>
        </p:spPr>
        <p:txBody>
          <a:bodyPr>
            <a:normAutofit/>
          </a:bodyPr>
          <a:lstStyle/>
          <a:p>
            <a:r>
              <a:rPr lang="en-US" dirty="0"/>
              <a:t>Alan Turing proposes the Imitation Game (1950)</a:t>
            </a:r>
          </a:p>
          <a:p>
            <a:r>
              <a:rPr lang="en-US" dirty="0"/>
              <a:t>The Logic Theorist theorem prover (1955) – Newell and Simon   </a:t>
            </a:r>
          </a:p>
          <a:p>
            <a:r>
              <a:rPr lang="en-US" dirty="0"/>
              <a:t>The Perceptron - Rosenblatt (1957)  (expected to lead to AGI)</a:t>
            </a:r>
          </a:p>
          <a:p>
            <a:r>
              <a:rPr lang="en-US" dirty="0"/>
              <a:t>Eliza Chat Bot (1966) – </a:t>
            </a:r>
            <a:r>
              <a:rPr lang="en-US" dirty="0" err="1"/>
              <a:t>Weizenbaum</a:t>
            </a:r>
            <a:endParaRPr lang="en-US" dirty="0"/>
          </a:p>
          <a:p>
            <a:r>
              <a:rPr lang="en-US" dirty="0"/>
              <a:t>Deep Blue defeats Kasparov in Chess (1997)</a:t>
            </a:r>
          </a:p>
          <a:p>
            <a:r>
              <a:rPr lang="en-US" dirty="0"/>
              <a:t>AlphaGo defeats Lee Sedol in Go (2016)</a:t>
            </a:r>
          </a:p>
          <a:p>
            <a:r>
              <a:rPr lang="en-US" dirty="0"/>
              <a:t>ChatGPT released to public (2022)</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059033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7E720-5156-1EC6-24D2-BB0D23291C4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0058882-F398-860A-8DB4-6C243533A75C}"/>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r>
              <a:rPr lang="en-US" dirty="0"/>
              <a:t>We are what we learn – intelligence, the ability to learn, is a defining characteristic of our humanity</a:t>
            </a:r>
          </a:p>
          <a:p>
            <a:pPr marL="0" indent="0">
              <a:buNone/>
            </a:pPr>
            <a:endParaRPr lang="en-US" dirty="0"/>
          </a:p>
          <a:p>
            <a:pPr marL="0" indent="0">
              <a:buNone/>
            </a:pPr>
            <a:r>
              <a:rPr lang="en-US" dirty="0"/>
              <a:t>How our learning works is one of the great mysteries, and solving it will help us understand ourselves</a:t>
            </a:r>
          </a:p>
          <a:p>
            <a:pPr marL="0" indent="0">
              <a:buNone/>
            </a:pPr>
            <a:endParaRPr lang="en-US" dirty="0"/>
          </a:p>
        </p:txBody>
      </p:sp>
    </p:spTree>
    <p:extLst>
      <p:ext uri="{BB962C8B-B14F-4D97-AF65-F5344CB8AC3E}">
        <p14:creationId xmlns:p14="http://schemas.microsoft.com/office/powerpoint/2010/main" val="2166793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C5C18-8F5F-7FD0-1C64-B61AA96F7782}"/>
              </a:ext>
            </a:extLst>
          </p:cNvPr>
          <p:cNvSpPr>
            <a:spLocks noGrp="1"/>
          </p:cNvSpPr>
          <p:nvPr>
            <p:ph type="title"/>
          </p:nvPr>
        </p:nvSpPr>
        <p:spPr/>
        <p:txBody>
          <a:bodyPr>
            <a:normAutofit/>
          </a:bodyPr>
          <a:lstStyle/>
          <a:p>
            <a:r>
              <a:rPr lang="en-US" dirty="0"/>
              <a:t>Course goal: Know thyself</a:t>
            </a:r>
          </a:p>
        </p:txBody>
      </p:sp>
      <p:sp>
        <p:nvSpPr>
          <p:cNvPr id="3" name="Content Placeholder 2">
            <a:extLst>
              <a:ext uri="{FF2B5EF4-FFF2-40B4-BE49-F238E27FC236}">
                <a16:creationId xmlns:a16="http://schemas.microsoft.com/office/drawing/2014/main" id="{2D5B34DD-9083-2481-FCF8-1C4D3D868498}"/>
              </a:ext>
            </a:extLst>
          </p:cNvPr>
          <p:cNvSpPr>
            <a:spLocks noGrp="1"/>
          </p:cNvSpPr>
          <p:nvPr>
            <p:ph idx="1"/>
          </p:nvPr>
        </p:nvSpPr>
        <p:spPr>
          <a:xfrm>
            <a:off x="609600" y="1524000"/>
            <a:ext cx="3657600" cy="5135563"/>
          </a:xfrm>
        </p:spPr>
        <p:txBody>
          <a:bodyPr>
            <a:normAutofit/>
          </a:bodyPr>
          <a:lstStyle/>
          <a:p>
            <a:pPr marL="0" indent="0">
              <a:buNone/>
            </a:pPr>
            <a:r>
              <a:rPr lang="en-US" dirty="0"/>
              <a:t>Our identities are largely characterized by what we learn.</a:t>
            </a:r>
          </a:p>
          <a:p>
            <a:pPr marL="0" indent="0">
              <a:buNone/>
            </a:pPr>
            <a:endParaRPr lang="en-US" dirty="0"/>
          </a:p>
          <a:p>
            <a:pPr marL="0" indent="0">
              <a:buNone/>
            </a:pPr>
            <a:r>
              <a:rPr lang="en-US" dirty="0"/>
              <a:t>Making machines that learn can help understand our own learning. </a:t>
            </a:r>
          </a:p>
        </p:txBody>
      </p:sp>
      <p:pic>
        <p:nvPicPr>
          <p:cNvPr id="5" name="Picture 4" descr="A digital image of a human head with a brain and lights&#10;&#10;Description automatically generated">
            <a:extLst>
              <a:ext uri="{FF2B5EF4-FFF2-40B4-BE49-F238E27FC236}">
                <a16:creationId xmlns:a16="http://schemas.microsoft.com/office/drawing/2014/main" id="{1738C6AE-7462-A965-B8D9-42ECFC6334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1000432"/>
            <a:ext cx="5884682" cy="5884682"/>
          </a:xfrm>
          <a:prstGeom prst="rect">
            <a:avLst/>
          </a:prstGeom>
        </p:spPr>
      </p:pic>
    </p:spTree>
    <p:extLst>
      <p:ext uri="{BB962C8B-B14F-4D97-AF65-F5344CB8AC3E}">
        <p14:creationId xmlns:p14="http://schemas.microsoft.com/office/powerpoint/2010/main" val="2057350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CF144-C498-373F-9E59-329158F6D053}"/>
              </a:ext>
            </a:extLst>
          </p:cNvPr>
          <p:cNvSpPr>
            <a:spLocks noGrp="1"/>
          </p:cNvSpPr>
          <p:nvPr>
            <p:ph type="title"/>
          </p:nvPr>
        </p:nvSpPr>
        <p:spPr/>
        <p:txBody>
          <a:bodyPr/>
          <a:lstStyle/>
          <a:p>
            <a:r>
              <a:rPr lang="en-US" dirty="0"/>
              <a:t>Machine learning is also useful</a:t>
            </a:r>
          </a:p>
        </p:txBody>
      </p:sp>
      <p:sp>
        <p:nvSpPr>
          <p:cNvPr id="3" name="Content Placeholder 2">
            <a:extLst>
              <a:ext uri="{FF2B5EF4-FFF2-40B4-BE49-F238E27FC236}">
                <a16:creationId xmlns:a16="http://schemas.microsoft.com/office/drawing/2014/main" id="{ADA6BC5B-69A6-74B2-AD44-832A94D477A6}"/>
              </a:ext>
            </a:extLst>
          </p:cNvPr>
          <p:cNvSpPr>
            <a:spLocks noGrp="1"/>
          </p:cNvSpPr>
          <p:nvPr>
            <p:ph idx="1"/>
          </p:nvPr>
        </p:nvSpPr>
        <p:spPr/>
        <p:txBody>
          <a:bodyPr/>
          <a:lstStyle/>
          <a:p>
            <a:r>
              <a:rPr lang="en-US" dirty="0" err="1"/>
              <a:t>Unimate</a:t>
            </a:r>
            <a:r>
              <a:rPr lang="en-US" dirty="0"/>
              <a:t> (1961) – first industrial robot</a:t>
            </a:r>
          </a:p>
          <a:p>
            <a:endParaRPr lang="en-US" dirty="0"/>
          </a:p>
          <a:p>
            <a:r>
              <a:rPr lang="en-US" dirty="0">
                <a:hlinkClick r:id="rId2"/>
              </a:rPr>
              <a:t>Expert Systems</a:t>
            </a:r>
            <a:r>
              <a:rPr lang="en-US" dirty="0"/>
              <a:t> (80’s) - first commercially successful AI for things like medical diagnosis</a:t>
            </a:r>
          </a:p>
          <a:p>
            <a:endParaRPr lang="en-US" dirty="0"/>
          </a:p>
          <a:p>
            <a:r>
              <a:rPr lang="en-US" dirty="0"/>
              <a:t>USPS fully automated optical reader (1982)</a:t>
            </a:r>
          </a:p>
          <a:p>
            <a:endParaRPr lang="en-US" dirty="0"/>
          </a:p>
          <a:p>
            <a:r>
              <a:rPr lang="en-US" dirty="0"/>
              <a:t>Tesla autonomous driving, Alexa, Siri, Copilot, …</a:t>
            </a:r>
          </a:p>
          <a:p>
            <a:endParaRPr lang="en-US" dirty="0"/>
          </a:p>
          <a:p>
            <a:endParaRPr lang="en-US" dirty="0"/>
          </a:p>
        </p:txBody>
      </p:sp>
    </p:spTree>
    <p:extLst>
      <p:ext uri="{BB962C8B-B14F-4D97-AF65-F5344CB8AC3E}">
        <p14:creationId xmlns:p14="http://schemas.microsoft.com/office/powerpoint/2010/main" val="2653144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2B6CD-9329-8219-F129-54E327CCC4E3}"/>
              </a:ext>
            </a:extLst>
          </p:cNvPr>
          <p:cNvSpPr>
            <a:spLocks noGrp="1"/>
          </p:cNvSpPr>
          <p:nvPr>
            <p:ph type="title"/>
          </p:nvPr>
        </p:nvSpPr>
        <p:spPr/>
        <p:txBody>
          <a:bodyPr/>
          <a:lstStyle/>
          <a:p>
            <a:r>
              <a:rPr lang="en-US" dirty="0"/>
              <a:t>Course goal: Learn how to solve problems with ML</a:t>
            </a:r>
          </a:p>
        </p:txBody>
      </p:sp>
      <p:sp>
        <p:nvSpPr>
          <p:cNvPr id="3" name="Content Placeholder 2">
            <a:extLst>
              <a:ext uri="{FF2B5EF4-FFF2-40B4-BE49-F238E27FC236}">
                <a16:creationId xmlns:a16="http://schemas.microsoft.com/office/drawing/2014/main" id="{F98911E0-7523-1AB1-A7A4-CEAA2512C413}"/>
              </a:ext>
            </a:extLst>
          </p:cNvPr>
          <p:cNvSpPr>
            <a:spLocks noGrp="1"/>
          </p:cNvSpPr>
          <p:nvPr>
            <p:ph idx="1"/>
          </p:nvPr>
        </p:nvSpPr>
        <p:spPr>
          <a:xfrm>
            <a:off x="609600" y="990599"/>
            <a:ext cx="9124890" cy="5135563"/>
          </a:xfrm>
        </p:spPr>
        <p:txBody>
          <a:bodyPr>
            <a:normAutofit/>
          </a:bodyPr>
          <a:lstStyle/>
          <a:p>
            <a:pPr marL="514350" indent="-514350"/>
            <a:r>
              <a:rPr lang="en-US" sz="2800" dirty="0"/>
              <a:t>Key concepts and methodologies for learning from data</a:t>
            </a:r>
          </a:p>
          <a:p>
            <a:pPr marL="514350" indent="-514350"/>
            <a:r>
              <a:rPr lang="en-US" sz="2800" dirty="0"/>
              <a:t>Algorithms and their strengths and limitations</a:t>
            </a:r>
          </a:p>
          <a:p>
            <a:pPr marL="514350" indent="-514350"/>
            <a:r>
              <a:rPr lang="en-US" sz="2800" dirty="0"/>
              <a:t>Domain-specific representations</a:t>
            </a:r>
          </a:p>
          <a:p>
            <a:pPr marL="514350" indent="-514350"/>
            <a:r>
              <a:rPr lang="en-US" sz="2800" dirty="0"/>
              <a:t>Ability to select the right tools for the job</a:t>
            </a:r>
          </a:p>
          <a:p>
            <a:pPr marL="514350" indent="-514350">
              <a:buFont typeface="+mj-lt"/>
              <a:buAutoNum type="arabicPeriod"/>
            </a:pPr>
            <a:endParaRPr lang="en-US" dirty="0"/>
          </a:p>
          <a:p>
            <a:pPr marL="514350" indent="-514350">
              <a:buFont typeface="+mj-lt"/>
              <a:buAutoNum type="arabicPeriod"/>
            </a:pPr>
            <a:endParaRPr lang="en-US" dirty="0"/>
          </a:p>
          <a:p>
            <a:pPr marL="0" indent="0">
              <a:buNone/>
            </a:pPr>
            <a:endParaRPr lang="en-US" dirty="0"/>
          </a:p>
        </p:txBody>
      </p:sp>
      <p:pic>
        <p:nvPicPr>
          <p:cNvPr id="1026" name="Picture 2" descr="Global Artificial Intelligence Market size and growth rate, 2024 - 2030">
            <a:extLst>
              <a:ext uri="{FF2B5EF4-FFF2-40B4-BE49-F238E27FC236}">
                <a16:creationId xmlns:a16="http://schemas.microsoft.com/office/drawing/2014/main" id="{9862F74A-987B-E4C8-D82D-31E39DBA5F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657600"/>
            <a:ext cx="5861024" cy="3057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3443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D449B-43B0-B41E-C169-0CB87B7DA33F}"/>
              </a:ext>
            </a:extLst>
          </p:cNvPr>
          <p:cNvSpPr>
            <a:spLocks noGrp="1"/>
          </p:cNvSpPr>
          <p:nvPr>
            <p:ph type="title"/>
          </p:nvPr>
        </p:nvSpPr>
        <p:spPr>
          <a:xfrm>
            <a:off x="609600" y="401637"/>
            <a:ext cx="10972800" cy="914400"/>
          </a:xfrm>
        </p:spPr>
        <p:txBody>
          <a:bodyPr>
            <a:normAutofit fontScale="90000"/>
          </a:bodyPr>
          <a:lstStyle/>
          <a:p>
            <a:r>
              <a:rPr lang="en-US" dirty="0"/>
              <a:t>Course goal: Understand real-life application and social implications of machine learning</a:t>
            </a:r>
          </a:p>
        </p:txBody>
      </p:sp>
      <p:sp>
        <p:nvSpPr>
          <p:cNvPr id="3" name="Content Placeholder 2">
            <a:extLst>
              <a:ext uri="{FF2B5EF4-FFF2-40B4-BE49-F238E27FC236}">
                <a16:creationId xmlns:a16="http://schemas.microsoft.com/office/drawing/2014/main" id="{CF616704-1798-A20B-787A-00F10E09B39B}"/>
              </a:ext>
            </a:extLst>
          </p:cNvPr>
          <p:cNvSpPr>
            <a:spLocks noGrp="1"/>
          </p:cNvSpPr>
          <p:nvPr>
            <p:ph idx="1"/>
          </p:nvPr>
        </p:nvSpPr>
        <p:spPr>
          <a:xfrm>
            <a:off x="609600" y="1295400"/>
            <a:ext cx="10972800" cy="5135563"/>
          </a:xfrm>
        </p:spPr>
        <p:txBody>
          <a:bodyPr/>
          <a:lstStyle/>
          <a:p>
            <a:endParaRPr lang="en-US" dirty="0"/>
          </a:p>
          <a:p>
            <a:r>
              <a:rPr lang="en-US" dirty="0"/>
              <a:t>Recommending systems</a:t>
            </a:r>
          </a:p>
          <a:p>
            <a:r>
              <a:rPr lang="en-US" dirty="0"/>
              <a:t>Surveillance</a:t>
            </a:r>
          </a:p>
          <a:p>
            <a:r>
              <a:rPr lang="en-US" dirty="0"/>
              <a:t>Robots</a:t>
            </a:r>
          </a:p>
          <a:p>
            <a:r>
              <a:rPr lang="en-US" dirty="0"/>
              <a:t>Smart assistants</a:t>
            </a:r>
          </a:p>
          <a:p>
            <a:r>
              <a:rPr lang="en-US" dirty="0"/>
              <a:t>Text generation</a:t>
            </a:r>
          </a:p>
          <a:p>
            <a:r>
              <a:rPr lang="en-US" dirty="0"/>
              <a:t>Autonomous cars</a:t>
            </a:r>
          </a:p>
          <a:p>
            <a:r>
              <a:rPr lang="en-US" dirty="0"/>
              <a:t>Social media bots</a:t>
            </a:r>
          </a:p>
          <a:p>
            <a:endParaRPr lang="en-US" dirty="0"/>
          </a:p>
        </p:txBody>
      </p:sp>
      <p:pic>
        <p:nvPicPr>
          <p:cNvPr id="1026" name="Picture 2" descr="An eight-car pile-up on November 24, 2022 on San Francisco’s Bay Bridge.">
            <a:extLst>
              <a:ext uri="{FF2B5EF4-FFF2-40B4-BE49-F238E27FC236}">
                <a16:creationId xmlns:a16="http://schemas.microsoft.com/office/drawing/2014/main" id="{8C760D3E-A847-D733-DAFD-4293BC5998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01102" y="1981200"/>
            <a:ext cx="6381298" cy="31906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C1425F8-47B6-9E8D-E955-B6C56722B463}"/>
              </a:ext>
            </a:extLst>
          </p:cNvPr>
          <p:cNvSpPr txBox="1"/>
          <p:nvPr/>
        </p:nvSpPr>
        <p:spPr>
          <a:xfrm>
            <a:off x="7536356" y="5247408"/>
            <a:ext cx="1710789" cy="369332"/>
          </a:xfrm>
          <a:prstGeom prst="rect">
            <a:avLst/>
          </a:prstGeom>
          <a:noFill/>
        </p:spPr>
        <p:txBody>
          <a:bodyPr wrap="none" rtlCol="0">
            <a:spAutoFit/>
          </a:bodyPr>
          <a:lstStyle/>
          <a:p>
            <a:r>
              <a:rPr lang="en-US" dirty="0"/>
              <a:t>Tesla accident</a:t>
            </a:r>
          </a:p>
        </p:txBody>
      </p:sp>
    </p:spTree>
    <p:extLst>
      <p:ext uri="{BB962C8B-B14F-4D97-AF65-F5344CB8AC3E}">
        <p14:creationId xmlns:p14="http://schemas.microsoft.com/office/powerpoint/2010/main" val="19426066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C6CEF-6B9C-A28F-2510-A9EA333DEA84}"/>
              </a:ext>
            </a:extLst>
          </p:cNvPr>
          <p:cNvSpPr>
            <a:spLocks noGrp="1"/>
          </p:cNvSpPr>
          <p:nvPr>
            <p:ph type="title"/>
          </p:nvPr>
        </p:nvSpPr>
        <p:spPr/>
        <p:txBody>
          <a:bodyPr/>
          <a:lstStyle/>
          <a:p>
            <a:r>
              <a:rPr lang="en-US" dirty="0"/>
              <a:t>History of machine intelligence</a:t>
            </a:r>
          </a:p>
        </p:txBody>
      </p:sp>
      <p:sp>
        <p:nvSpPr>
          <p:cNvPr id="3" name="Content Placeholder 2">
            <a:extLst>
              <a:ext uri="{FF2B5EF4-FFF2-40B4-BE49-F238E27FC236}">
                <a16:creationId xmlns:a16="http://schemas.microsoft.com/office/drawing/2014/main" id="{1E0A6718-AFF2-A694-8112-ED37F602C943}"/>
              </a:ext>
            </a:extLst>
          </p:cNvPr>
          <p:cNvSpPr>
            <a:spLocks noGrp="1"/>
          </p:cNvSpPr>
          <p:nvPr>
            <p:ph idx="1"/>
          </p:nvPr>
        </p:nvSpPr>
        <p:spPr/>
        <p:txBody>
          <a:bodyPr/>
          <a:lstStyle/>
          <a:p>
            <a:r>
              <a:rPr lang="en-US" dirty="0"/>
              <a:t>Automatons</a:t>
            </a:r>
          </a:p>
          <a:p>
            <a:r>
              <a:rPr lang="en-US" dirty="0"/>
              <a:t>Promise of computers realized early</a:t>
            </a:r>
          </a:p>
          <a:p>
            <a:r>
              <a:rPr lang="en-US" dirty="0"/>
              <a:t>Early AI was largely rule and logic based</a:t>
            </a:r>
          </a:p>
          <a:p>
            <a:r>
              <a:rPr lang="en-US" dirty="0"/>
              <a:t>First in-roads of machine learning in the 80s</a:t>
            </a:r>
          </a:p>
          <a:p>
            <a:r>
              <a:rPr lang="en-US" dirty="0"/>
              <a:t>Hand-engineered features with classifiers and regressors</a:t>
            </a:r>
          </a:p>
          <a:p>
            <a:r>
              <a:rPr lang="en-US" dirty="0"/>
              <a:t>End-to-end learning</a:t>
            </a:r>
          </a:p>
          <a:p>
            <a:r>
              <a:rPr lang="en-US" dirty="0"/>
              <a:t>Multimodal learning</a:t>
            </a:r>
          </a:p>
          <a:p>
            <a:r>
              <a:rPr lang="en-US" dirty="0"/>
              <a:t>Dynamic learning and general AI</a:t>
            </a:r>
          </a:p>
        </p:txBody>
      </p:sp>
      <p:sp>
        <p:nvSpPr>
          <p:cNvPr id="4" name="TextBox 3">
            <a:extLst>
              <a:ext uri="{FF2B5EF4-FFF2-40B4-BE49-F238E27FC236}">
                <a16:creationId xmlns:a16="http://schemas.microsoft.com/office/drawing/2014/main" id="{EBED4970-9639-2725-F522-E37ACA180FDF}"/>
              </a:ext>
            </a:extLst>
          </p:cNvPr>
          <p:cNvSpPr txBox="1"/>
          <p:nvPr/>
        </p:nvSpPr>
        <p:spPr>
          <a:xfrm>
            <a:off x="8382000" y="15240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7089238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dirty="0"/>
              <a:t>About me</a:t>
            </a: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472" y="1295400"/>
            <a:ext cx="1828800"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Box 5"/>
          <p:cNvSpPr txBox="1">
            <a:spLocks noChangeArrowheads="1"/>
          </p:cNvSpPr>
          <p:nvPr/>
        </p:nvSpPr>
        <p:spPr bwMode="auto">
          <a:xfrm>
            <a:off x="2628672" y="1295400"/>
            <a:ext cx="4179888"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dirty="0"/>
              <a:t>1998-2002</a:t>
            </a:r>
          </a:p>
          <a:p>
            <a:pPr eaLnBrk="1" hangingPunct="1"/>
            <a:r>
              <a:rPr lang="en-US" sz="2400" b="1" dirty="0"/>
              <a:t>Undergrad at SUNY Buffalo</a:t>
            </a:r>
          </a:p>
          <a:p>
            <a:pPr eaLnBrk="1" hangingPunct="1"/>
            <a:r>
              <a:rPr lang="en-US" sz="2000" dirty="0"/>
              <a:t>B.S., EE and CSE</a:t>
            </a:r>
          </a:p>
          <a:p>
            <a:pPr eaLnBrk="1" hangingPunct="1"/>
            <a:endParaRPr lang="en-US" sz="2400" dirty="0"/>
          </a:p>
          <a:p>
            <a:pPr eaLnBrk="1" hangingPunct="1"/>
            <a:endParaRPr lang="en-US" sz="2000" dirty="0"/>
          </a:p>
        </p:txBody>
      </p:sp>
      <p:pic>
        <p:nvPicPr>
          <p:cNvPr id="512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472" y="2590799"/>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extBox 7"/>
          <p:cNvSpPr txBox="1">
            <a:spLocks noChangeArrowheads="1"/>
          </p:cNvSpPr>
          <p:nvPr/>
        </p:nvSpPr>
        <p:spPr bwMode="auto">
          <a:xfrm>
            <a:off x="2628672" y="2676525"/>
            <a:ext cx="3722688"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t>2002-2007</a:t>
            </a:r>
          </a:p>
          <a:p>
            <a:pPr eaLnBrk="1" hangingPunct="1"/>
            <a:r>
              <a:rPr lang="en-US" sz="2400" b="1"/>
              <a:t>Grad at Carnegie Mellon</a:t>
            </a:r>
          </a:p>
          <a:p>
            <a:pPr eaLnBrk="1" hangingPunct="1"/>
            <a:r>
              <a:rPr lang="en-US" sz="2000"/>
              <a:t>Ph.D. in Robotics</a:t>
            </a:r>
          </a:p>
          <a:p>
            <a:pPr eaLnBrk="1" hangingPunct="1"/>
            <a:endParaRPr lang="en-US" sz="2400"/>
          </a:p>
          <a:p>
            <a:pPr eaLnBrk="1" hangingPunct="1"/>
            <a:endParaRPr lang="en-US" sz="2000"/>
          </a:p>
        </p:txBody>
      </p:sp>
      <p:pic>
        <p:nvPicPr>
          <p:cNvPr id="512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472" y="4114800"/>
            <a:ext cx="182880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TextBox 9"/>
          <p:cNvSpPr txBox="1">
            <a:spLocks noChangeArrowheads="1"/>
          </p:cNvSpPr>
          <p:nvPr/>
        </p:nvSpPr>
        <p:spPr bwMode="auto">
          <a:xfrm>
            <a:off x="2628673" y="4114800"/>
            <a:ext cx="4494213"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t>2007-2008</a:t>
            </a:r>
          </a:p>
          <a:p>
            <a:pPr eaLnBrk="1" hangingPunct="1"/>
            <a:r>
              <a:rPr lang="en-US" sz="2400" b="1"/>
              <a:t>Postdoc at Beckman Institute</a:t>
            </a:r>
          </a:p>
          <a:p>
            <a:pPr eaLnBrk="1" hangingPunct="1"/>
            <a:endParaRPr lang="en-US" sz="2400"/>
          </a:p>
          <a:p>
            <a:pPr eaLnBrk="1" hangingPunct="1"/>
            <a:endParaRPr lang="en-US" sz="2000"/>
          </a:p>
        </p:txBody>
      </p:sp>
      <p:pic>
        <p:nvPicPr>
          <p:cNvPr id="512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472" y="5486400"/>
            <a:ext cx="18288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 name="TextBox 11"/>
          <p:cNvSpPr txBox="1">
            <a:spLocks noChangeArrowheads="1"/>
          </p:cNvSpPr>
          <p:nvPr/>
        </p:nvSpPr>
        <p:spPr bwMode="auto">
          <a:xfrm>
            <a:off x="2630260" y="5418138"/>
            <a:ext cx="46450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dirty="0"/>
              <a:t>2009-</a:t>
            </a:r>
          </a:p>
          <a:p>
            <a:pPr eaLnBrk="1" hangingPunct="1"/>
            <a:r>
              <a:rPr lang="en-US" sz="2400" b="1" dirty="0"/>
              <a:t>Prof in CS at UIUC</a:t>
            </a:r>
            <a:endParaRPr lang="en-US" sz="2000" dirty="0"/>
          </a:p>
        </p:txBody>
      </p:sp>
    </p:spTree>
    <p:extLst>
      <p:ext uri="{BB962C8B-B14F-4D97-AF65-F5344CB8AC3E}">
        <p14:creationId xmlns:p14="http://schemas.microsoft.com/office/powerpoint/2010/main" val="1288107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dirty="0"/>
              <a:t>Today’s Class</a:t>
            </a:r>
          </a:p>
        </p:txBody>
      </p:sp>
      <p:sp>
        <p:nvSpPr>
          <p:cNvPr id="3075" name="Content Placeholder 2"/>
          <p:cNvSpPr>
            <a:spLocks noGrp="1"/>
          </p:cNvSpPr>
          <p:nvPr>
            <p:ph idx="1"/>
          </p:nvPr>
        </p:nvSpPr>
        <p:spPr>
          <a:xfrm>
            <a:off x="600307" y="1219200"/>
            <a:ext cx="10972800" cy="5135563"/>
          </a:xfrm>
        </p:spPr>
        <p:txBody>
          <a:bodyPr/>
          <a:lstStyle/>
          <a:p>
            <a:endParaRPr lang="en-US" dirty="0"/>
          </a:p>
          <a:p>
            <a:r>
              <a:rPr lang="en-US" dirty="0"/>
              <a:t>A little about me</a:t>
            </a:r>
          </a:p>
          <a:p>
            <a:endParaRPr lang="en-US" dirty="0"/>
          </a:p>
          <a:p>
            <a:r>
              <a:rPr lang="en-US" dirty="0"/>
              <a:t>Intro to Applied Machine Learning</a:t>
            </a:r>
          </a:p>
          <a:p>
            <a:endParaRPr lang="en-US" dirty="0"/>
          </a:p>
          <a:p>
            <a:r>
              <a:rPr lang="en-US" dirty="0"/>
              <a:t>Course outline and logistics</a:t>
            </a:r>
          </a:p>
          <a:p>
            <a:endParaRPr lang="en-US" dirty="0"/>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My early research: Learning to interpret geometry</a:t>
            </a:r>
          </a:p>
        </p:txBody>
      </p:sp>
      <p:pic>
        <p:nvPicPr>
          <p:cNvPr id="2" name="popupFastTrain.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1219200"/>
            <a:ext cx="9144000" cy="5486400"/>
          </a:xfrm>
          <a:prstGeom prst="rect">
            <a:avLst/>
          </a:prstGeom>
        </p:spPr>
      </p:pic>
      <p:sp>
        <p:nvSpPr>
          <p:cNvPr id="3" name="TextBox 2">
            <a:extLst>
              <a:ext uri="{FF2B5EF4-FFF2-40B4-BE49-F238E27FC236}">
                <a16:creationId xmlns:a16="http://schemas.microsoft.com/office/drawing/2014/main" id="{4C2310DE-C52C-8DAE-A8CF-6742C338D9CD}"/>
              </a:ext>
            </a:extLst>
          </p:cNvPr>
          <p:cNvSpPr txBox="1"/>
          <p:nvPr/>
        </p:nvSpPr>
        <p:spPr>
          <a:xfrm>
            <a:off x="10058400" y="6464384"/>
            <a:ext cx="1992853" cy="369332"/>
          </a:xfrm>
          <a:prstGeom prst="rect">
            <a:avLst/>
          </a:prstGeom>
          <a:noFill/>
        </p:spPr>
        <p:txBody>
          <a:bodyPr wrap="none" rtlCol="0">
            <a:spAutoFit/>
          </a:bodyPr>
          <a:lstStyle/>
          <a:p>
            <a:r>
              <a:rPr lang="en-US" dirty="0"/>
              <a:t>Hoiem et al. 2005</a:t>
            </a:r>
          </a:p>
        </p:txBody>
      </p:sp>
    </p:spTree>
    <p:custDataLst>
      <p:tags r:id="rId1"/>
    </p:custDataLst>
    <p:extLst>
      <p:ext uri="{BB962C8B-B14F-4D97-AF65-F5344CB8AC3E}">
        <p14:creationId xmlns:p14="http://schemas.microsoft.com/office/powerpoint/2010/main" val="38132078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mediacall" presetSubtype="0" fill="hold" nodeType="withEffect">
                                  <p:stCondLst>
                                    <p:cond delay="0"/>
                                  </p:stCondLst>
                                  <p:childTnLst>
                                    <p:cmd type="call" cmd="playFrom(0.0)">
                                      <p:cBhvr>
                                        <p:cTn id="8" dur="113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0C0EA-841E-1CB6-7730-77E845CAA211}"/>
              </a:ext>
            </a:extLst>
          </p:cNvPr>
          <p:cNvSpPr>
            <a:spLocks noGrp="1"/>
          </p:cNvSpPr>
          <p:nvPr>
            <p:ph type="title"/>
          </p:nvPr>
        </p:nvSpPr>
        <p:spPr/>
        <p:txBody>
          <a:bodyPr>
            <a:normAutofit fontScale="90000"/>
          </a:bodyPr>
          <a:lstStyle/>
          <a:p>
            <a:r>
              <a:rPr lang="en-US" dirty="0"/>
              <a:t>Neural Radiance Fields: use deep networks to model 3D scenes</a:t>
            </a:r>
          </a:p>
        </p:txBody>
      </p:sp>
      <p:sp>
        <p:nvSpPr>
          <p:cNvPr id="3" name="Content Placeholder 2">
            <a:extLst>
              <a:ext uri="{FF2B5EF4-FFF2-40B4-BE49-F238E27FC236}">
                <a16:creationId xmlns:a16="http://schemas.microsoft.com/office/drawing/2014/main" id="{FF433B43-CDB6-AC94-1D57-E58DABDE4EC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A279FEA-C792-E008-A26D-AB4783B91BD3}"/>
              </a:ext>
            </a:extLst>
          </p:cNvPr>
          <p:cNvPicPr>
            <a:picLocks noChangeAspect="1"/>
          </p:cNvPicPr>
          <p:nvPr/>
        </p:nvPicPr>
        <p:blipFill>
          <a:blip r:embed="rId2"/>
          <a:stretch>
            <a:fillRect/>
          </a:stretch>
        </p:blipFill>
        <p:spPr>
          <a:xfrm>
            <a:off x="228601" y="1295400"/>
            <a:ext cx="3714732" cy="5482880"/>
          </a:xfrm>
          <a:prstGeom prst="rect">
            <a:avLst/>
          </a:prstGeom>
        </p:spPr>
      </p:pic>
      <p:pic>
        <p:nvPicPr>
          <p:cNvPr id="7" name="Picture 6">
            <a:extLst>
              <a:ext uri="{FF2B5EF4-FFF2-40B4-BE49-F238E27FC236}">
                <a16:creationId xmlns:a16="http://schemas.microsoft.com/office/drawing/2014/main" id="{265265E5-767A-3B3A-DD48-9F7E6CE6B3CB}"/>
              </a:ext>
            </a:extLst>
          </p:cNvPr>
          <p:cNvPicPr>
            <a:picLocks noChangeAspect="1"/>
          </p:cNvPicPr>
          <p:nvPr/>
        </p:nvPicPr>
        <p:blipFill rotWithShape="1">
          <a:blip r:embed="rId3"/>
          <a:srcRect t="15808"/>
          <a:stretch/>
        </p:blipFill>
        <p:spPr>
          <a:xfrm>
            <a:off x="4271467" y="2971800"/>
            <a:ext cx="6982799" cy="2029161"/>
          </a:xfrm>
          <a:prstGeom prst="rect">
            <a:avLst/>
          </a:prstGeom>
        </p:spPr>
      </p:pic>
      <p:sp>
        <p:nvSpPr>
          <p:cNvPr id="8" name="TextBox 7">
            <a:extLst>
              <a:ext uri="{FF2B5EF4-FFF2-40B4-BE49-F238E27FC236}">
                <a16:creationId xmlns:a16="http://schemas.microsoft.com/office/drawing/2014/main" id="{FACA0DF4-B269-A4AD-74BF-A6F5F3C65056}"/>
              </a:ext>
            </a:extLst>
          </p:cNvPr>
          <p:cNvSpPr txBox="1"/>
          <p:nvPr/>
        </p:nvSpPr>
        <p:spPr>
          <a:xfrm>
            <a:off x="9871675" y="6398900"/>
            <a:ext cx="1710725" cy="369332"/>
          </a:xfrm>
          <a:prstGeom prst="rect">
            <a:avLst/>
          </a:prstGeom>
          <a:noFill/>
        </p:spPr>
        <p:txBody>
          <a:bodyPr wrap="none" rtlCol="0">
            <a:spAutoFit/>
          </a:bodyPr>
          <a:lstStyle/>
          <a:p>
            <a:r>
              <a:rPr lang="en-US" dirty="0"/>
              <a:t>Lee et al. 2022</a:t>
            </a:r>
          </a:p>
        </p:txBody>
      </p:sp>
    </p:spTree>
    <p:extLst>
      <p:ext uri="{BB962C8B-B14F-4D97-AF65-F5344CB8AC3E}">
        <p14:creationId xmlns:p14="http://schemas.microsoft.com/office/powerpoint/2010/main" val="19880280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E75F-D8FD-7437-18EC-10A50590182A}"/>
              </a:ext>
            </a:extLst>
          </p:cNvPr>
          <p:cNvSpPr>
            <a:spLocks noGrp="1"/>
          </p:cNvSpPr>
          <p:nvPr>
            <p:ph type="title"/>
          </p:nvPr>
        </p:nvSpPr>
        <p:spPr/>
        <p:txBody>
          <a:bodyPr/>
          <a:lstStyle/>
          <a:p>
            <a:r>
              <a:rPr lang="en-US" dirty="0"/>
              <a:t>General Purpose Learners</a:t>
            </a:r>
          </a:p>
        </p:txBody>
      </p:sp>
      <p:sp>
        <p:nvSpPr>
          <p:cNvPr id="3" name="Content Placeholder 2">
            <a:extLst>
              <a:ext uri="{FF2B5EF4-FFF2-40B4-BE49-F238E27FC236}">
                <a16:creationId xmlns:a16="http://schemas.microsoft.com/office/drawing/2014/main" id="{A97F5A1D-AD87-8ED9-0CC2-6DC18693A8F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597BB50-23E5-030F-D362-470FEC066010}"/>
              </a:ext>
            </a:extLst>
          </p:cNvPr>
          <p:cNvPicPr>
            <a:picLocks noChangeAspect="1"/>
          </p:cNvPicPr>
          <p:nvPr/>
        </p:nvPicPr>
        <p:blipFill>
          <a:blip r:embed="rId2"/>
          <a:stretch>
            <a:fillRect/>
          </a:stretch>
        </p:blipFill>
        <p:spPr>
          <a:xfrm>
            <a:off x="381000" y="4267200"/>
            <a:ext cx="10058400" cy="2289575"/>
          </a:xfrm>
          <a:prstGeom prst="rect">
            <a:avLst/>
          </a:prstGeom>
        </p:spPr>
      </p:pic>
      <p:sp>
        <p:nvSpPr>
          <p:cNvPr id="6" name="TextBox 5">
            <a:extLst>
              <a:ext uri="{FF2B5EF4-FFF2-40B4-BE49-F238E27FC236}">
                <a16:creationId xmlns:a16="http://schemas.microsoft.com/office/drawing/2014/main" id="{9857C6A6-13D6-4816-53F6-DCB244065C1A}"/>
              </a:ext>
            </a:extLst>
          </p:cNvPr>
          <p:cNvSpPr txBox="1"/>
          <p:nvPr/>
        </p:nvSpPr>
        <p:spPr>
          <a:xfrm>
            <a:off x="9829800" y="6400800"/>
            <a:ext cx="2121093" cy="369332"/>
          </a:xfrm>
          <a:prstGeom prst="rect">
            <a:avLst/>
          </a:prstGeom>
          <a:noFill/>
        </p:spPr>
        <p:txBody>
          <a:bodyPr wrap="none" rtlCol="0">
            <a:spAutoFit/>
          </a:bodyPr>
          <a:lstStyle/>
          <a:p>
            <a:r>
              <a:rPr lang="en-US" dirty="0"/>
              <a:t>Kamath et al. 2022</a:t>
            </a:r>
          </a:p>
        </p:txBody>
      </p:sp>
      <p:pic>
        <p:nvPicPr>
          <p:cNvPr id="8" name="Picture 7">
            <a:extLst>
              <a:ext uri="{FF2B5EF4-FFF2-40B4-BE49-F238E27FC236}">
                <a16:creationId xmlns:a16="http://schemas.microsoft.com/office/drawing/2014/main" id="{7B90DFC6-4E94-474D-F926-9B1230B6D69A}"/>
              </a:ext>
            </a:extLst>
          </p:cNvPr>
          <p:cNvPicPr>
            <a:picLocks noChangeAspect="1"/>
          </p:cNvPicPr>
          <p:nvPr/>
        </p:nvPicPr>
        <p:blipFill>
          <a:blip r:embed="rId3"/>
          <a:stretch>
            <a:fillRect/>
          </a:stretch>
        </p:blipFill>
        <p:spPr>
          <a:xfrm>
            <a:off x="549349" y="1099544"/>
            <a:ext cx="6629400" cy="2959444"/>
          </a:xfrm>
          <a:prstGeom prst="rect">
            <a:avLst/>
          </a:prstGeom>
        </p:spPr>
      </p:pic>
    </p:spTree>
    <p:extLst>
      <p:ext uri="{BB962C8B-B14F-4D97-AF65-F5344CB8AC3E}">
        <p14:creationId xmlns:p14="http://schemas.microsoft.com/office/powerpoint/2010/main" val="3245228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B322C-0F46-B5B3-39BA-C8D2251F72D1}"/>
              </a:ext>
            </a:extLst>
          </p:cNvPr>
          <p:cNvSpPr>
            <a:spLocks noGrp="1"/>
          </p:cNvSpPr>
          <p:nvPr>
            <p:ph type="title"/>
          </p:nvPr>
        </p:nvSpPr>
        <p:spPr/>
        <p:txBody>
          <a:bodyPr>
            <a:normAutofit fontScale="90000"/>
          </a:bodyPr>
          <a:lstStyle/>
          <a:p>
            <a:r>
              <a:rPr lang="en-US" dirty="0"/>
              <a:t>Other examples of my research that use machine learning</a:t>
            </a:r>
          </a:p>
        </p:txBody>
      </p:sp>
      <p:sp>
        <p:nvSpPr>
          <p:cNvPr id="3" name="Content Placeholder 2">
            <a:extLst>
              <a:ext uri="{FF2B5EF4-FFF2-40B4-BE49-F238E27FC236}">
                <a16:creationId xmlns:a16="http://schemas.microsoft.com/office/drawing/2014/main" id="{3B226DEB-3328-7DF3-B62B-1509C3197D7D}"/>
              </a:ext>
            </a:extLst>
          </p:cNvPr>
          <p:cNvSpPr>
            <a:spLocks noGrp="1"/>
          </p:cNvSpPr>
          <p:nvPr>
            <p:ph idx="1"/>
          </p:nvPr>
        </p:nvSpPr>
        <p:spPr>
          <a:xfrm>
            <a:off x="609600" y="990600"/>
            <a:ext cx="10972800" cy="5715000"/>
          </a:xfrm>
        </p:spPr>
        <p:txBody>
          <a:bodyPr>
            <a:normAutofit fontScale="55000" lnSpcReduction="20000"/>
          </a:bodyPr>
          <a:lstStyle/>
          <a:p>
            <a:r>
              <a:rPr lang="en-US" dirty="0"/>
              <a:t>Vision</a:t>
            </a:r>
          </a:p>
          <a:p>
            <a:pPr lvl="1"/>
            <a:r>
              <a:rPr lang="en-US" dirty="0"/>
              <a:t>Object detection</a:t>
            </a:r>
          </a:p>
          <a:p>
            <a:pPr lvl="1"/>
            <a:r>
              <a:rPr lang="en-US" dirty="0"/>
              <a:t>Image classification</a:t>
            </a:r>
          </a:p>
          <a:p>
            <a:pPr lvl="1"/>
            <a:r>
              <a:rPr lang="en-US" dirty="0"/>
              <a:t>Photo album organization</a:t>
            </a:r>
          </a:p>
          <a:p>
            <a:pPr lvl="1"/>
            <a:r>
              <a:rPr lang="en-US" dirty="0"/>
              <a:t>Image retrieval</a:t>
            </a:r>
          </a:p>
          <a:p>
            <a:pPr lvl="1"/>
            <a:r>
              <a:rPr lang="en-US" dirty="0"/>
              <a:t>Describing objects</a:t>
            </a:r>
          </a:p>
          <a:p>
            <a:pPr lvl="1"/>
            <a:r>
              <a:rPr lang="en-US" dirty="0"/>
              <a:t>3D scene modeling</a:t>
            </a:r>
          </a:p>
          <a:p>
            <a:pPr lvl="1"/>
            <a:r>
              <a:rPr lang="en-US" dirty="0"/>
              <a:t>3D object modeling</a:t>
            </a:r>
          </a:p>
          <a:p>
            <a:pPr lvl="1"/>
            <a:r>
              <a:rPr lang="en-US" dirty="0"/>
              <a:t>Robot navigation</a:t>
            </a:r>
          </a:p>
          <a:p>
            <a:pPr lvl="1"/>
            <a:r>
              <a:rPr lang="en-US" dirty="0"/>
              <a:t>Shadow detection and removal</a:t>
            </a:r>
          </a:p>
          <a:p>
            <a:pPr lvl="1"/>
            <a:r>
              <a:rPr lang="en-US" dirty="0"/>
              <a:t>Generating animations</a:t>
            </a:r>
          </a:p>
          <a:p>
            <a:pPr lvl="1"/>
            <a:endParaRPr lang="en-US" dirty="0"/>
          </a:p>
          <a:p>
            <a:pPr lvl="1"/>
            <a:endParaRPr lang="en-US" dirty="0"/>
          </a:p>
          <a:p>
            <a:r>
              <a:rPr lang="en-US" dirty="0"/>
              <a:t>Vision and Language</a:t>
            </a:r>
          </a:p>
          <a:p>
            <a:pPr lvl="1"/>
            <a:r>
              <a:rPr lang="en-US" dirty="0"/>
              <a:t>Visual question answering</a:t>
            </a:r>
          </a:p>
          <a:p>
            <a:pPr lvl="1"/>
            <a:r>
              <a:rPr lang="en-US" dirty="0"/>
              <a:t>Phrase grounding</a:t>
            </a:r>
          </a:p>
          <a:p>
            <a:pPr lvl="1"/>
            <a:r>
              <a:rPr lang="en-US" dirty="0"/>
              <a:t>Video analysis</a:t>
            </a:r>
          </a:p>
          <a:p>
            <a:pPr lvl="1"/>
            <a:r>
              <a:rPr lang="en-US" dirty="0"/>
              <a:t>General purpose vision-language</a:t>
            </a:r>
          </a:p>
          <a:p>
            <a:endParaRPr lang="en-US" dirty="0"/>
          </a:p>
          <a:p>
            <a:r>
              <a:rPr lang="en-US" dirty="0"/>
              <a:t>Audio</a:t>
            </a:r>
          </a:p>
          <a:p>
            <a:pPr lvl="1"/>
            <a:r>
              <a:rPr lang="en-US" dirty="0"/>
              <a:t>Sound detection	</a:t>
            </a:r>
          </a:p>
          <a:p>
            <a:pPr lvl="1"/>
            <a:r>
              <a:rPr lang="en-US" dirty="0"/>
              <a:t>Music identification</a:t>
            </a:r>
          </a:p>
          <a:p>
            <a:endParaRPr lang="en-US" dirty="0"/>
          </a:p>
          <a:p>
            <a:endParaRPr lang="en-US" dirty="0"/>
          </a:p>
        </p:txBody>
      </p:sp>
    </p:spTree>
    <p:extLst>
      <p:ext uri="{BB962C8B-B14F-4D97-AF65-F5344CB8AC3E}">
        <p14:creationId xmlns:p14="http://schemas.microsoft.com/office/powerpoint/2010/main" val="30442324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00488-4484-3F19-A008-3CEAF750AB55}"/>
              </a:ext>
            </a:extLst>
          </p:cNvPr>
          <p:cNvSpPr>
            <a:spLocks noGrp="1"/>
          </p:cNvSpPr>
          <p:nvPr>
            <p:ph type="title"/>
          </p:nvPr>
        </p:nvSpPr>
        <p:spPr/>
        <p:txBody>
          <a:bodyPr/>
          <a:lstStyle/>
          <a:p>
            <a:r>
              <a:rPr lang="en-US" dirty="0"/>
              <a:t>What is machine learning?</a:t>
            </a:r>
          </a:p>
        </p:txBody>
      </p:sp>
      <p:sp>
        <p:nvSpPr>
          <p:cNvPr id="3" name="Content Placeholder 2">
            <a:extLst>
              <a:ext uri="{FF2B5EF4-FFF2-40B4-BE49-F238E27FC236}">
                <a16:creationId xmlns:a16="http://schemas.microsoft.com/office/drawing/2014/main" id="{B74398E3-2E7D-158E-BCB3-AD37C87E5299}"/>
              </a:ext>
            </a:extLst>
          </p:cNvPr>
          <p:cNvSpPr>
            <a:spLocks noGrp="1"/>
          </p:cNvSpPr>
          <p:nvPr>
            <p:ph idx="1"/>
          </p:nvPr>
        </p:nvSpPr>
        <p:spPr>
          <a:xfrm>
            <a:off x="609600" y="990600"/>
            <a:ext cx="4953000" cy="5135563"/>
          </a:xfrm>
        </p:spPr>
        <p:txBody>
          <a:bodyPr>
            <a:normAutofit fontScale="85000" lnSpcReduction="20000"/>
          </a:bodyPr>
          <a:lstStyle/>
          <a:p>
            <a:r>
              <a:rPr lang="en-US" dirty="0"/>
              <a:t>Create predictive models or useful insights from raw data</a:t>
            </a:r>
          </a:p>
          <a:p>
            <a:pPr lvl="1"/>
            <a:r>
              <a:rPr lang="en-US" dirty="0"/>
              <a:t>Alexa speech recognition</a:t>
            </a:r>
          </a:p>
          <a:p>
            <a:pPr lvl="1"/>
            <a:r>
              <a:rPr lang="en-US" dirty="0"/>
              <a:t>Amazon product recommendations</a:t>
            </a:r>
          </a:p>
          <a:p>
            <a:pPr lvl="1"/>
            <a:r>
              <a:rPr lang="en-US" dirty="0"/>
              <a:t>Tesla autopilot</a:t>
            </a:r>
          </a:p>
          <a:p>
            <a:pPr lvl="1"/>
            <a:r>
              <a:rPr lang="en-US" dirty="0"/>
              <a:t>GPT-3 text generation</a:t>
            </a:r>
          </a:p>
          <a:p>
            <a:pPr lvl="1"/>
            <a:r>
              <a:rPr lang="en-US" dirty="0"/>
              <a:t>Image generation</a:t>
            </a:r>
          </a:p>
          <a:p>
            <a:pPr lvl="1"/>
            <a:r>
              <a:rPr lang="en-US" dirty="0">
                <a:solidFill>
                  <a:schemeClr val="tx2"/>
                </a:solidFill>
                <a:hlinkClick r:id="rId2">
                  <a:extLst>
                    <a:ext uri="{A12FA001-AC4F-418D-AE19-62706E023703}">
                      <ahyp:hlinkClr xmlns:ahyp="http://schemas.microsoft.com/office/drawing/2018/hyperlinkcolor" val="tx"/>
                    </a:ext>
                  </a:extLst>
                </a:hlinkClick>
              </a:rPr>
              <a:t>Data visualization</a:t>
            </a:r>
            <a:endParaRPr lang="en-US" dirty="0">
              <a:solidFill>
                <a:schemeClr val="tx2"/>
              </a:solidFill>
            </a:endParaRPr>
          </a:p>
          <a:p>
            <a:endParaRPr lang="en-US" dirty="0"/>
          </a:p>
          <a:p>
            <a:r>
              <a:rPr lang="en-US" dirty="0"/>
              <a:t>How? Select a model and solve for the parameters that optimize some objective in training data</a:t>
            </a:r>
          </a:p>
          <a:p>
            <a:pPr lvl="1"/>
            <a:endParaRPr lang="en-US" dirty="0">
              <a:solidFill>
                <a:schemeClr val="tx2"/>
              </a:solidFill>
            </a:endParaRPr>
          </a:p>
        </p:txBody>
      </p:sp>
      <p:pic>
        <p:nvPicPr>
          <p:cNvPr id="4" name="Picture 2" descr="Rumplestiltzkin's Restaurant – Lenox, MA |">
            <a:extLst>
              <a:ext uri="{FF2B5EF4-FFF2-40B4-BE49-F238E27FC236}">
                <a16:creationId xmlns:a16="http://schemas.microsoft.com/office/drawing/2014/main" id="{106A87D9-E73D-ADD3-DDA0-E88303172E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781800" y="982133"/>
            <a:ext cx="5019091" cy="40740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DA2BF81-C9E5-C47F-9347-0A72A8A73951}"/>
              </a:ext>
            </a:extLst>
          </p:cNvPr>
          <p:cNvSpPr txBox="1"/>
          <p:nvPr/>
        </p:nvSpPr>
        <p:spPr>
          <a:xfrm>
            <a:off x="6812802" y="1264470"/>
            <a:ext cx="620554" cy="369332"/>
          </a:xfrm>
          <a:prstGeom prst="rect">
            <a:avLst/>
          </a:prstGeom>
          <a:solidFill>
            <a:schemeClr val="bg1"/>
          </a:solidFill>
        </p:spPr>
        <p:txBody>
          <a:bodyPr wrap="none" rtlCol="0">
            <a:spAutoFit/>
          </a:bodyPr>
          <a:lstStyle/>
          <a:p>
            <a:r>
              <a:rPr lang="en-US" dirty="0"/>
              <a:t>Data</a:t>
            </a:r>
          </a:p>
        </p:txBody>
      </p:sp>
      <p:sp>
        <p:nvSpPr>
          <p:cNvPr id="6" name="TextBox 5">
            <a:extLst>
              <a:ext uri="{FF2B5EF4-FFF2-40B4-BE49-F238E27FC236}">
                <a16:creationId xmlns:a16="http://schemas.microsoft.com/office/drawing/2014/main" id="{AD59A980-80C6-900F-5815-D0DC0823A220}"/>
              </a:ext>
            </a:extLst>
          </p:cNvPr>
          <p:cNvSpPr txBox="1"/>
          <p:nvPr/>
        </p:nvSpPr>
        <p:spPr>
          <a:xfrm>
            <a:off x="10174105" y="3843608"/>
            <a:ext cx="1116011" cy="369332"/>
          </a:xfrm>
          <a:prstGeom prst="rect">
            <a:avLst/>
          </a:prstGeom>
          <a:solidFill>
            <a:schemeClr val="bg1"/>
          </a:solidFill>
        </p:spPr>
        <p:txBody>
          <a:bodyPr wrap="none" rtlCol="0">
            <a:spAutoFit/>
          </a:bodyPr>
          <a:lstStyle/>
          <a:p>
            <a:r>
              <a:rPr lang="en-US" dirty="0"/>
              <a:t>Algorithm</a:t>
            </a:r>
          </a:p>
        </p:txBody>
      </p:sp>
      <p:sp>
        <p:nvSpPr>
          <p:cNvPr id="7" name="TextBox 6">
            <a:extLst>
              <a:ext uri="{FF2B5EF4-FFF2-40B4-BE49-F238E27FC236}">
                <a16:creationId xmlns:a16="http://schemas.microsoft.com/office/drawing/2014/main" id="{442BCD52-EE22-2A0E-2A72-894A70228E84}"/>
              </a:ext>
            </a:extLst>
          </p:cNvPr>
          <p:cNvSpPr txBox="1"/>
          <p:nvPr/>
        </p:nvSpPr>
        <p:spPr>
          <a:xfrm>
            <a:off x="8077200" y="5037187"/>
            <a:ext cx="3048655" cy="369332"/>
          </a:xfrm>
          <a:prstGeom prst="rect">
            <a:avLst/>
          </a:prstGeom>
          <a:noFill/>
        </p:spPr>
        <p:txBody>
          <a:bodyPr wrap="none" rtlCol="0">
            <a:spAutoFit/>
          </a:bodyPr>
          <a:lstStyle/>
          <a:p>
            <a:r>
              <a:rPr lang="en-US" dirty="0"/>
              <a:t>ML spins raw data into gold!</a:t>
            </a:r>
          </a:p>
        </p:txBody>
      </p:sp>
    </p:spTree>
    <p:extLst>
      <p:ext uri="{BB962C8B-B14F-4D97-AF65-F5344CB8AC3E}">
        <p14:creationId xmlns:p14="http://schemas.microsoft.com/office/powerpoint/2010/main" val="10034877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4379F-3ED2-F358-3701-D2FB29ABB3B2}"/>
              </a:ext>
            </a:extLst>
          </p:cNvPr>
          <p:cNvSpPr>
            <a:spLocks noGrp="1"/>
          </p:cNvSpPr>
          <p:nvPr>
            <p:ph type="title"/>
          </p:nvPr>
        </p:nvSpPr>
        <p:spPr/>
        <p:txBody>
          <a:bodyPr>
            <a:normAutofit/>
          </a:bodyPr>
          <a:lstStyle/>
          <a:p>
            <a:r>
              <a:rPr lang="en-US" dirty="0"/>
              <a:t>The whole machine learning problem</a:t>
            </a:r>
          </a:p>
        </p:txBody>
      </p:sp>
      <p:sp>
        <p:nvSpPr>
          <p:cNvPr id="3" name="Content Placeholder 2">
            <a:extLst>
              <a:ext uri="{FF2B5EF4-FFF2-40B4-BE49-F238E27FC236}">
                <a16:creationId xmlns:a16="http://schemas.microsoft.com/office/drawing/2014/main" id="{8E43922F-2BA0-1A54-B9D8-630F94CBB654}"/>
              </a:ext>
            </a:extLst>
          </p:cNvPr>
          <p:cNvSpPr>
            <a:spLocks noGrp="1"/>
          </p:cNvSpPr>
          <p:nvPr>
            <p:ph idx="1"/>
          </p:nvPr>
        </p:nvSpPr>
        <p:spPr>
          <a:xfrm>
            <a:off x="609600" y="1295400"/>
            <a:ext cx="4450838" cy="5181600"/>
          </a:xfrm>
        </p:spPr>
        <p:txBody>
          <a:bodyPr>
            <a:normAutofit fontScale="62500" lnSpcReduction="20000"/>
          </a:bodyPr>
          <a:lstStyle/>
          <a:p>
            <a:pPr marL="227013" indent="-227013">
              <a:buFont typeface="+mj-lt"/>
              <a:buAutoNum type="arabicPeriod"/>
            </a:pPr>
            <a:r>
              <a:rPr lang="en-US" dirty="0"/>
              <a:t> Data preparation</a:t>
            </a:r>
          </a:p>
          <a:p>
            <a:pPr marL="461963" lvl="1" indent="-234950">
              <a:buFont typeface="+mj-lt"/>
              <a:buAutoNum type="alphaLcPeriod"/>
            </a:pPr>
            <a:r>
              <a:rPr lang="en-US" dirty="0"/>
              <a:t>Collect and curate data</a:t>
            </a:r>
          </a:p>
          <a:p>
            <a:pPr marL="461963" lvl="1" indent="-234950">
              <a:buFont typeface="+mj-lt"/>
              <a:buAutoNum type="alphaLcPeriod"/>
            </a:pPr>
            <a:r>
              <a:rPr lang="en-US" dirty="0"/>
              <a:t>Annotate the data (for supervised problems)</a:t>
            </a:r>
          </a:p>
          <a:p>
            <a:pPr marL="461963" lvl="1" indent="-234950">
              <a:buFont typeface="+mj-lt"/>
              <a:buAutoNum type="alphaLcPeriod"/>
            </a:pPr>
            <a:r>
              <a:rPr lang="en-US" dirty="0"/>
              <a:t>Split your data into train, validation, and test sets</a:t>
            </a:r>
          </a:p>
          <a:p>
            <a:pPr marL="227013" indent="-227013">
              <a:buFont typeface="+mj-lt"/>
              <a:buAutoNum type="arabicPeriod"/>
            </a:pPr>
            <a:endParaRPr lang="en-US" dirty="0"/>
          </a:p>
          <a:p>
            <a:pPr marL="227013" indent="-227013">
              <a:buFont typeface="+mj-lt"/>
              <a:buAutoNum type="arabicPeriod"/>
            </a:pPr>
            <a:r>
              <a:rPr lang="en-US" dirty="0"/>
              <a:t> Algorithm and model development</a:t>
            </a:r>
          </a:p>
          <a:p>
            <a:pPr marL="461963" lvl="1" indent="-234950">
              <a:buFont typeface="+mj-lt"/>
              <a:buAutoNum type="alphaLcPeriod"/>
              <a:tabLst>
                <a:tab pos="974725" algn="l"/>
              </a:tabLst>
            </a:pPr>
            <a:r>
              <a:rPr lang="en-US" dirty="0"/>
              <a:t>Design methods to extract features from the data </a:t>
            </a:r>
          </a:p>
          <a:p>
            <a:pPr marL="461963" lvl="1" indent="-234950">
              <a:buFont typeface="+mj-lt"/>
              <a:buAutoNum type="alphaLcPeriod"/>
              <a:tabLst>
                <a:tab pos="974725" algn="l"/>
              </a:tabLst>
            </a:pPr>
            <a:r>
              <a:rPr lang="en-US" dirty="0"/>
              <a:t>Design a machine learning model and identify key parameters and loss</a:t>
            </a:r>
          </a:p>
          <a:p>
            <a:pPr marL="461963" lvl="1" indent="-234950">
              <a:buFont typeface="+mj-lt"/>
              <a:buAutoNum type="alphaLcPeriod"/>
              <a:tabLst>
                <a:tab pos="974725" algn="l"/>
              </a:tabLst>
            </a:pPr>
            <a:r>
              <a:rPr lang="en-US" dirty="0"/>
              <a:t>Train, select parameters, and evaluate your designs using the validation set</a:t>
            </a:r>
          </a:p>
          <a:p>
            <a:pPr marL="227013" indent="-227013">
              <a:buFont typeface="+mj-lt"/>
              <a:buAutoNum type="arabicPeriod"/>
            </a:pPr>
            <a:endParaRPr lang="en-US" dirty="0"/>
          </a:p>
          <a:p>
            <a:pPr marL="227013" indent="-227013">
              <a:buFont typeface="+mj-lt"/>
              <a:buAutoNum type="arabicPeriod"/>
            </a:pPr>
            <a:r>
              <a:rPr lang="en-US" dirty="0"/>
              <a:t> Final evaluation using the test set</a:t>
            </a:r>
          </a:p>
          <a:p>
            <a:pPr marL="227013" indent="-227013">
              <a:buFont typeface="+mj-lt"/>
              <a:buAutoNum type="arabicPeriod"/>
            </a:pPr>
            <a:endParaRPr lang="en-US" dirty="0"/>
          </a:p>
          <a:p>
            <a:pPr marL="227013" indent="-227013">
              <a:buFont typeface="+mj-lt"/>
              <a:buAutoNum type="arabicPeriod"/>
            </a:pPr>
            <a:r>
              <a:rPr lang="en-US" dirty="0"/>
              <a:t> Integrate into your application</a:t>
            </a:r>
          </a:p>
          <a:p>
            <a:pPr marL="514350" indent="-514350">
              <a:buFont typeface="+mj-lt"/>
              <a:buAutoNum type="arabicPeriod"/>
            </a:pPr>
            <a:endParaRPr lang="en-US" dirty="0"/>
          </a:p>
        </p:txBody>
      </p:sp>
      <p:sp>
        <p:nvSpPr>
          <p:cNvPr id="25" name="Right Brace 24">
            <a:extLst>
              <a:ext uri="{FF2B5EF4-FFF2-40B4-BE49-F238E27FC236}">
                <a16:creationId xmlns:a16="http://schemas.microsoft.com/office/drawing/2014/main" id="{E065F7EA-2996-A5A7-66CD-BD0419F88B04}"/>
              </a:ext>
            </a:extLst>
          </p:cNvPr>
          <p:cNvSpPr/>
          <p:nvPr/>
        </p:nvSpPr>
        <p:spPr>
          <a:xfrm>
            <a:off x="5060438" y="3228945"/>
            <a:ext cx="202475" cy="1800255"/>
          </a:xfrm>
          <a:prstGeom prst="rightBrace">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a:extLst>
              <a:ext uri="{FF2B5EF4-FFF2-40B4-BE49-F238E27FC236}">
                <a16:creationId xmlns:a16="http://schemas.microsoft.com/office/drawing/2014/main" id="{BB0B55DA-68D3-F7CF-C259-E11ECA80B253}"/>
              </a:ext>
            </a:extLst>
          </p:cNvPr>
          <p:cNvSpPr txBox="1"/>
          <p:nvPr/>
        </p:nvSpPr>
        <p:spPr>
          <a:xfrm>
            <a:off x="5262913" y="3888313"/>
            <a:ext cx="5756897" cy="400110"/>
          </a:xfrm>
          <a:prstGeom prst="rect">
            <a:avLst/>
          </a:prstGeom>
          <a:noFill/>
        </p:spPr>
        <p:txBody>
          <a:bodyPr wrap="none" rtlCol="0">
            <a:spAutoFit/>
          </a:bodyPr>
          <a:lstStyle/>
          <a:p>
            <a:r>
              <a:rPr lang="en-US" sz="2000" dirty="0"/>
              <a:t>Our focus, but it’s important to understand all of it</a:t>
            </a:r>
          </a:p>
        </p:txBody>
      </p:sp>
      <p:sp>
        <p:nvSpPr>
          <p:cNvPr id="4" name="TextBox 3">
            <a:extLst>
              <a:ext uri="{FF2B5EF4-FFF2-40B4-BE49-F238E27FC236}">
                <a16:creationId xmlns:a16="http://schemas.microsoft.com/office/drawing/2014/main" id="{0E142972-C051-52CC-7A85-047C77AAA8A9}"/>
              </a:ext>
            </a:extLst>
          </p:cNvPr>
          <p:cNvSpPr txBox="1"/>
          <p:nvPr/>
        </p:nvSpPr>
        <p:spPr>
          <a:xfrm>
            <a:off x="5638800" y="1283677"/>
            <a:ext cx="3813929" cy="369332"/>
          </a:xfrm>
          <a:prstGeom prst="rect">
            <a:avLst/>
          </a:prstGeom>
          <a:noFill/>
        </p:spPr>
        <p:txBody>
          <a:bodyPr wrap="none" rtlCol="0">
            <a:spAutoFit/>
          </a:bodyPr>
          <a:lstStyle/>
          <a:p>
            <a:r>
              <a:rPr lang="en-US" dirty="0"/>
              <a:t>Example: voice recognition in Alexa</a:t>
            </a:r>
          </a:p>
        </p:txBody>
      </p:sp>
    </p:spTree>
    <p:extLst>
      <p:ext uri="{BB962C8B-B14F-4D97-AF65-F5344CB8AC3E}">
        <p14:creationId xmlns:p14="http://schemas.microsoft.com/office/powerpoint/2010/main" val="1932316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4379F-3ED2-F358-3701-D2FB29ABB3B2}"/>
              </a:ext>
            </a:extLst>
          </p:cNvPr>
          <p:cNvSpPr>
            <a:spLocks noGrp="1"/>
          </p:cNvSpPr>
          <p:nvPr>
            <p:ph type="title"/>
          </p:nvPr>
        </p:nvSpPr>
        <p:spPr/>
        <p:txBody>
          <a:bodyPr/>
          <a:lstStyle/>
          <a:p>
            <a:r>
              <a:rPr lang="en-US" dirty="0"/>
              <a:t>Algorithm and model development</a:t>
            </a:r>
          </a:p>
        </p:txBody>
      </p:sp>
      <p:sp>
        <p:nvSpPr>
          <p:cNvPr id="5" name="Rectangle: Rounded Corners 4">
            <a:extLst>
              <a:ext uri="{FF2B5EF4-FFF2-40B4-BE49-F238E27FC236}">
                <a16:creationId xmlns:a16="http://schemas.microsoft.com/office/drawing/2014/main" id="{70E5ECF2-112F-5A3B-2B78-99224D89CF08}"/>
              </a:ext>
            </a:extLst>
          </p:cNvPr>
          <p:cNvSpPr/>
          <p:nvPr/>
        </p:nvSpPr>
        <p:spPr>
          <a:xfrm>
            <a:off x="838198" y="3048002"/>
            <a:ext cx="1905000" cy="914399"/>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rPr>
              <a:t>Raw Data</a:t>
            </a:r>
          </a:p>
        </p:txBody>
      </p:sp>
      <p:sp>
        <p:nvSpPr>
          <p:cNvPr id="6" name="Rectangle: Rounded Corners 5">
            <a:extLst>
              <a:ext uri="{FF2B5EF4-FFF2-40B4-BE49-F238E27FC236}">
                <a16:creationId xmlns:a16="http://schemas.microsoft.com/office/drawing/2014/main" id="{272D9AE1-D449-F5D2-D38E-290AF72AEC93}"/>
              </a:ext>
            </a:extLst>
          </p:cNvPr>
          <p:cNvSpPr/>
          <p:nvPr/>
        </p:nvSpPr>
        <p:spPr>
          <a:xfrm>
            <a:off x="3200398" y="3048001"/>
            <a:ext cx="1905000" cy="914399"/>
          </a:xfrm>
          <a:prstGeom prst="round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rPr>
              <a:t>Encoder</a:t>
            </a:r>
          </a:p>
        </p:txBody>
      </p:sp>
      <p:sp>
        <p:nvSpPr>
          <p:cNvPr id="7" name="Rectangle: Rounded Corners 6">
            <a:extLst>
              <a:ext uri="{FF2B5EF4-FFF2-40B4-BE49-F238E27FC236}">
                <a16:creationId xmlns:a16="http://schemas.microsoft.com/office/drawing/2014/main" id="{3E112C10-C274-184C-A976-4C4FB39747C9}"/>
              </a:ext>
            </a:extLst>
          </p:cNvPr>
          <p:cNvSpPr/>
          <p:nvPr/>
        </p:nvSpPr>
        <p:spPr>
          <a:xfrm>
            <a:off x="5638800" y="3048000"/>
            <a:ext cx="1905000" cy="914399"/>
          </a:xfrm>
          <a:prstGeom prst="round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rPr>
              <a:t>Decoder</a:t>
            </a:r>
          </a:p>
        </p:txBody>
      </p:sp>
      <p:sp>
        <p:nvSpPr>
          <p:cNvPr id="8" name="Rectangle: Rounded Corners 7">
            <a:extLst>
              <a:ext uri="{FF2B5EF4-FFF2-40B4-BE49-F238E27FC236}">
                <a16:creationId xmlns:a16="http://schemas.microsoft.com/office/drawing/2014/main" id="{FF275B69-9873-9FCB-3A4D-5EEE0E5B7E02}"/>
              </a:ext>
            </a:extLst>
          </p:cNvPr>
          <p:cNvSpPr/>
          <p:nvPr/>
        </p:nvSpPr>
        <p:spPr>
          <a:xfrm>
            <a:off x="8000998" y="3048001"/>
            <a:ext cx="2133600" cy="914399"/>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rPr>
              <a:t>Prediction</a:t>
            </a:r>
          </a:p>
        </p:txBody>
      </p:sp>
      <p:sp>
        <p:nvSpPr>
          <p:cNvPr id="9" name="TextBox 8">
            <a:extLst>
              <a:ext uri="{FF2B5EF4-FFF2-40B4-BE49-F238E27FC236}">
                <a16:creationId xmlns:a16="http://schemas.microsoft.com/office/drawing/2014/main" id="{81095824-2411-FC5F-60C9-AB8968EEC1BC}"/>
              </a:ext>
            </a:extLst>
          </p:cNvPr>
          <p:cNvSpPr txBox="1"/>
          <p:nvPr/>
        </p:nvSpPr>
        <p:spPr>
          <a:xfrm>
            <a:off x="838198" y="4114801"/>
            <a:ext cx="2016899" cy="1754326"/>
          </a:xfrm>
          <a:prstGeom prst="rect">
            <a:avLst/>
          </a:prstGeom>
          <a:noFill/>
        </p:spPr>
        <p:txBody>
          <a:bodyPr wrap="none" rtlCol="0">
            <a:spAutoFit/>
          </a:bodyPr>
          <a:lstStyle/>
          <a:p>
            <a:r>
              <a:rPr lang="en-US" sz="1200" dirty="0"/>
              <a:t>Text</a:t>
            </a:r>
          </a:p>
          <a:p>
            <a:r>
              <a:rPr lang="en-US" sz="1200" dirty="0"/>
              <a:t>Images</a:t>
            </a:r>
          </a:p>
          <a:p>
            <a:r>
              <a:rPr lang="en-US" sz="1200" dirty="0"/>
              <a:t>Audio</a:t>
            </a:r>
          </a:p>
          <a:p>
            <a:r>
              <a:rPr lang="en-US" sz="1200" dirty="0"/>
              <a:t>Discrete/continuous values</a:t>
            </a:r>
          </a:p>
          <a:p>
            <a:r>
              <a:rPr lang="en-US" sz="1200" dirty="0"/>
              <a:t>Structured/unstructured</a:t>
            </a:r>
          </a:p>
          <a:p>
            <a:r>
              <a:rPr lang="en-US" sz="1200" dirty="0"/>
              <a:t>Few/many examples</a:t>
            </a:r>
          </a:p>
          <a:p>
            <a:r>
              <a:rPr lang="en-US" sz="1200" dirty="0"/>
              <a:t>Few/many features</a:t>
            </a:r>
          </a:p>
          <a:p>
            <a:r>
              <a:rPr lang="en-US" sz="1200" dirty="0"/>
              <a:t>Clean/noisy labels</a:t>
            </a:r>
          </a:p>
          <a:p>
            <a:endParaRPr lang="en-US" sz="1200" dirty="0"/>
          </a:p>
        </p:txBody>
      </p:sp>
      <p:sp>
        <p:nvSpPr>
          <p:cNvPr id="10" name="TextBox 9">
            <a:extLst>
              <a:ext uri="{FF2B5EF4-FFF2-40B4-BE49-F238E27FC236}">
                <a16:creationId xmlns:a16="http://schemas.microsoft.com/office/drawing/2014/main" id="{EED20A8D-2CA9-955F-DE18-55C83B257DA6}"/>
              </a:ext>
            </a:extLst>
          </p:cNvPr>
          <p:cNvSpPr txBox="1"/>
          <p:nvPr/>
        </p:nvSpPr>
        <p:spPr>
          <a:xfrm>
            <a:off x="3206929" y="4114801"/>
            <a:ext cx="1701107" cy="1569660"/>
          </a:xfrm>
          <a:prstGeom prst="rect">
            <a:avLst/>
          </a:prstGeom>
          <a:noFill/>
        </p:spPr>
        <p:txBody>
          <a:bodyPr wrap="none" rtlCol="0">
            <a:spAutoFit/>
          </a:bodyPr>
          <a:lstStyle/>
          <a:p>
            <a:r>
              <a:rPr lang="en-US" sz="1200" dirty="0"/>
              <a:t>Manual feature design</a:t>
            </a:r>
          </a:p>
          <a:p>
            <a:r>
              <a:rPr lang="en-US" sz="1200" dirty="0"/>
              <a:t>Deep networks</a:t>
            </a:r>
          </a:p>
          <a:p>
            <a:r>
              <a:rPr lang="en-US" sz="1200" dirty="0"/>
              <a:t>Trees</a:t>
            </a:r>
          </a:p>
          <a:p>
            <a:r>
              <a:rPr lang="en-US" sz="1200" dirty="0"/>
              <a:t>Clustering</a:t>
            </a:r>
          </a:p>
          <a:p>
            <a:r>
              <a:rPr lang="en-US" sz="1200" dirty="0"/>
              <a:t>Feature selection</a:t>
            </a:r>
          </a:p>
          <a:p>
            <a:r>
              <a:rPr lang="en-US" sz="1200" dirty="0"/>
              <a:t>Kernels</a:t>
            </a:r>
          </a:p>
          <a:p>
            <a:r>
              <a:rPr lang="en-US" sz="1200" dirty="0"/>
              <a:t>Density estimation</a:t>
            </a:r>
          </a:p>
          <a:p>
            <a:endParaRPr lang="en-US" sz="1200" dirty="0"/>
          </a:p>
        </p:txBody>
      </p:sp>
      <p:sp>
        <p:nvSpPr>
          <p:cNvPr id="11" name="TextBox 10">
            <a:extLst>
              <a:ext uri="{FF2B5EF4-FFF2-40B4-BE49-F238E27FC236}">
                <a16:creationId xmlns:a16="http://schemas.microsoft.com/office/drawing/2014/main" id="{E9FB490D-BA57-BAD1-8775-B4EAEAF67488}"/>
              </a:ext>
            </a:extLst>
          </p:cNvPr>
          <p:cNvSpPr txBox="1"/>
          <p:nvPr/>
        </p:nvSpPr>
        <p:spPr>
          <a:xfrm>
            <a:off x="5638800" y="4114801"/>
            <a:ext cx="1470274" cy="1569660"/>
          </a:xfrm>
          <a:prstGeom prst="rect">
            <a:avLst/>
          </a:prstGeom>
          <a:noFill/>
        </p:spPr>
        <p:txBody>
          <a:bodyPr wrap="none" rtlCol="0">
            <a:spAutoFit/>
          </a:bodyPr>
          <a:lstStyle/>
          <a:p>
            <a:r>
              <a:rPr lang="en-US" sz="1200" dirty="0"/>
              <a:t>Linear regressor</a:t>
            </a:r>
          </a:p>
          <a:p>
            <a:r>
              <a:rPr lang="en-US" sz="1200" dirty="0"/>
              <a:t>SVN</a:t>
            </a:r>
          </a:p>
          <a:p>
            <a:r>
              <a:rPr lang="en-US" sz="1200" dirty="0"/>
              <a:t>Logistic regressor</a:t>
            </a:r>
          </a:p>
          <a:p>
            <a:r>
              <a:rPr lang="en-US" sz="1200" dirty="0"/>
              <a:t>Nearest Neighbor</a:t>
            </a:r>
          </a:p>
          <a:p>
            <a:r>
              <a:rPr lang="en-US" sz="1200" dirty="0"/>
              <a:t>Probabilistic model</a:t>
            </a:r>
          </a:p>
          <a:p>
            <a:endParaRPr lang="en-US" sz="1200" dirty="0"/>
          </a:p>
          <a:p>
            <a:endParaRPr lang="en-US" sz="1200" dirty="0"/>
          </a:p>
          <a:p>
            <a:endParaRPr lang="en-US" sz="1200" dirty="0"/>
          </a:p>
        </p:txBody>
      </p:sp>
      <p:sp>
        <p:nvSpPr>
          <p:cNvPr id="12" name="TextBox 11">
            <a:extLst>
              <a:ext uri="{FF2B5EF4-FFF2-40B4-BE49-F238E27FC236}">
                <a16:creationId xmlns:a16="http://schemas.microsoft.com/office/drawing/2014/main" id="{B3FFD6A7-CA59-FE9C-2B32-D2B2178AB060}"/>
              </a:ext>
            </a:extLst>
          </p:cNvPr>
          <p:cNvSpPr txBox="1"/>
          <p:nvPr/>
        </p:nvSpPr>
        <p:spPr>
          <a:xfrm>
            <a:off x="8000998" y="4112170"/>
            <a:ext cx="2164375" cy="1384995"/>
          </a:xfrm>
          <a:prstGeom prst="rect">
            <a:avLst/>
          </a:prstGeom>
          <a:noFill/>
        </p:spPr>
        <p:txBody>
          <a:bodyPr wrap="none" rtlCol="0">
            <a:spAutoFit/>
          </a:bodyPr>
          <a:lstStyle/>
          <a:p>
            <a:r>
              <a:rPr lang="en-US" sz="1200" dirty="0"/>
              <a:t>Clusters</a:t>
            </a:r>
          </a:p>
          <a:p>
            <a:r>
              <a:rPr lang="en-US" sz="1200" dirty="0"/>
              <a:t>Low dimensional embedding</a:t>
            </a:r>
          </a:p>
          <a:p>
            <a:r>
              <a:rPr lang="en-US" sz="1200" dirty="0"/>
              <a:t>Category</a:t>
            </a:r>
          </a:p>
          <a:p>
            <a:r>
              <a:rPr lang="en-US" sz="1200" dirty="0"/>
              <a:t>Pixel labels</a:t>
            </a:r>
          </a:p>
          <a:p>
            <a:r>
              <a:rPr lang="en-US" sz="1200" dirty="0"/>
              <a:t>Generated text, image, audio</a:t>
            </a:r>
          </a:p>
          <a:p>
            <a:r>
              <a:rPr lang="en-US" sz="1200" dirty="0"/>
              <a:t>Positions</a:t>
            </a:r>
          </a:p>
          <a:p>
            <a:r>
              <a:rPr lang="en-US" sz="1200" dirty="0"/>
              <a:t>Yes/No</a:t>
            </a:r>
          </a:p>
        </p:txBody>
      </p:sp>
      <p:sp>
        <p:nvSpPr>
          <p:cNvPr id="13" name="Arrow: Right 12">
            <a:extLst>
              <a:ext uri="{FF2B5EF4-FFF2-40B4-BE49-F238E27FC236}">
                <a16:creationId xmlns:a16="http://schemas.microsoft.com/office/drawing/2014/main" id="{288C1D64-A48C-9963-FC41-DF097964EB66}"/>
              </a:ext>
            </a:extLst>
          </p:cNvPr>
          <p:cNvSpPr/>
          <p:nvPr/>
        </p:nvSpPr>
        <p:spPr>
          <a:xfrm>
            <a:off x="2781297" y="3431179"/>
            <a:ext cx="3810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58F8862E-FD85-4D86-BED2-C1950DBB2394}"/>
              </a:ext>
            </a:extLst>
          </p:cNvPr>
          <p:cNvSpPr/>
          <p:nvPr/>
        </p:nvSpPr>
        <p:spPr>
          <a:xfrm>
            <a:off x="5181596" y="3431179"/>
            <a:ext cx="3810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A4462900-6B7B-C8EB-B10F-20BAC124C285}"/>
              </a:ext>
            </a:extLst>
          </p:cNvPr>
          <p:cNvSpPr/>
          <p:nvPr/>
        </p:nvSpPr>
        <p:spPr>
          <a:xfrm>
            <a:off x="7581899" y="3431179"/>
            <a:ext cx="3810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B0107226-A322-4DAC-FEEB-18DB5EB421E5}"/>
              </a:ext>
            </a:extLst>
          </p:cNvPr>
          <p:cNvSpPr/>
          <p:nvPr/>
        </p:nvSpPr>
        <p:spPr>
          <a:xfrm>
            <a:off x="8042659" y="1525318"/>
            <a:ext cx="2133600" cy="914399"/>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rPr>
              <a:t>Target Labels</a:t>
            </a:r>
          </a:p>
        </p:txBody>
      </p:sp>
      <p:sp>
        <p:nvSpPr>
          <p:cNvPr id="18" name="Arrow: Right 17">
            <a:extLst>
              <a:ext uri="{FF2B5EF4-FFF2-40B4-BE49-F238E27FC236}">
                <a16:creationId xmlns:a16="http://schemas.microsoft.com/office/drawing/2014/main" id="{986EB43B-1976-F64C-1730-3BDC74F1D618}"/>
              </a:ext>
            </a:extLst>
          </p:cNvPr>
          <p:cNvSpPr/>
          <p:nvPr/>
        </p:nvSpPr>
        <p:spPr>
          <a:xfrm rot="16200000">
            <a:off x="8953498" y="2669632"/>
            <a:ext cx="3810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Bent-Up 18">
            <a:extLst>
              <a:ext uri="{FF2B5EF4-FFF2-40B4-BE49-F238E27FC236}">
                <a16:creationId xmlns:a16="http://schemas.microsoft.com/office/drawing/2014/main" id="{5AAEE83B-5B17-70BD-A385-EE63A54522BE}"/>
              </a:ext>
            </a:extLst>
          </p:cNvPr>
          <p:cNvSpPr/>
          <p:nvPr/>
        </p:nvSpPr>
        <p:spPr>
          <a:xfrm rot="10800000">
            <a:off x="6400798" y="1920237"/>
            <a:ext cx="1545476" cy="1016094"/>
          </a:xfrm>
          <a:prstGeom prst="bentUpArrow">
            <a:avLst>
              <a:gd name="adj1" fmla="val 7859"/>
              <a:gd name="adj2" fmla="val 12640"/>
              <a:gd name="adj3" fmla="val 14715"/>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Bent-Up 19">
            <a:extLst>
              <a:ext uri="{FF2B5EF4-FFF2-40B4-BE49-F238E27FC236}">
                <a16:creationId xmlns:a16="http://schemas.microsoft.com/office/drawing/2014/main" id="{C8531018-0F71-6E67-7767-F9690AAEB019}"/>
              </a:ext>
            </a:extLst>
          </p:cNvPr>
          <p:cNvSpPr/>
          <p:nvPr/>
        </p:nvSpPr>
        <p:spPr>
          <a:xfrm rot="10800000">
            <a:off x="3962395" y="2438401"/>
            <a:ext cx="1981201" cy="497930"/>
          </a:xfrm>
          <a:prstGeom prst="bentUpArrow">
            <a:avLst>
              <a:gd name="adj1" fmla="val 18353"/>
              <a:gd name="adj2" fmla="val 17887"/>
              <a:gd name="adj3" fmla="val 19962"/>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612BBB8-BD15-BF29-7B6E-C42887D6C527}"/>
              </a:ext>
            </a:extLst>
          </p:cNvPr>
          <p:cNvSpPr/>
          <p:nvPr/>
        </p:nvSpPr>
        <p:spPr>
          <a:xfrm>
            <a:off x="5882887" y="2438401"/>
            <a:ext cx="96385" cy="609599"/>
          </a:xfrm>
          <a:prstGeom prst="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62E80666-F6AF-00BD-0705-88FAE511F457}"/>
              </a:ext>
            </a:extLst>
          </p:cNvPr>
          <p:cNvSpPr txBox="1"/>
          <p:nvPr/>
        </p:nvSpPr>
        <p:spPr>
          <a:xfrm>
            <a:off x="6591300" y="2020391"/>
            <a:ext cx="1240675" cy="461665"/>
          </a:xfrm>
          <a:prstGeom prst="rect">
            <a:avLst/>
          </a:prstGeom>
          <a:noFill/>
        </p:spPr>
        <p:txBody>
          <a:bodyPr wrap="square" rtlCol="0">
            <a:spAutoFit/>
          </a:bodyPr>
          <a:lstStyle/>
          <a:p>
            <a:r>
              <a:rPr lang="en-US" sz="1200" dirty="0"/>
              <a:t>Loss / Feedback</a:t>
            </a:r>
          </a:p>
        </p:txBody>
      </p:sp>
      <p:sp>
        <p:nvSpPr>
          <p:cNvPr id="24" name="TextBox 23">
            <a:extLst>
              <a:ext uri="{FF2B5EF4-FFF2-40B4-BE49-F238E27FC236}">
                <a16:creationId xmlns:a16="http://schemas.microsoft.com/office/drawing/2014/main" id="{CB892F94-9CD6-BD91-A363-11900BE57D42}"/>
              </a:ext>
            </a:extLst>
          </p:cNvPr>
          <p:cNvSpPr txBox="1"/>
          <p:nvPr/>
        </p:nvSpPr>
        <p:spPr>
          <a:xfrm>
            <a:off x="4485060" y="2545161"/>
            <a:ext cx="1494212" cy="276999"/>
          </a:xfrm>
          <a:prstGeom prst="rect">
            <a:avLst/>
          </a:prstGeom>
          <a:noFill/>
        </p:spPr>
        <p:txBody>
          <a:bodyPr wrap="square" rtlCol="0">
            <a:spAutoFit/>
          </a:bodyPr>
          <a:lstStyle/>
          <a:p>
            <a:r>
              <a:rPr lang="en-US" sz="1200" dirty="0"/>
              <a:t>Loss / Feedback</a:t>
            </a:r>
          </a:p>
        </p:txBody>
      </p:sp>
    </p:spTree>
    <p:extLst>
      <p:ext uri="{BB962C8B-B14F-4D97-AF65-F5344CB8AC3E}">
        <p14:creationId xmlns:p14="http://schemas.microsoft.com/office/powerpoint/2010/main" val="41310293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dirty="0"/>
              <a:t>Course outline</a:t>
            </a:r>
          </a:p>
        </p:txBody>
      </p:sp>
      <p:sp>
        <p:nvSpPr>
          <p:cNvPr id="36867" name="Content Placeholder 2"/>
          <p:cNvSpPr>
            <a:spLocks noGrp="1"/>
          </p:cNvSpPr>
          <p:nvPr>
            <p:ph idx="1"/>
          </p:nvPr>
        </p:nvSpPr>
        <p:spPr>
          <a:xfrm>
            <a:off x="609600" y="990600"/>
            <a:ext cx="8534400" cy="5135563"/>
          </a:xfrm>
        </p:spPr>
        <p:txBody>
          <a:bodyPr>
            <a:normAutofit/>
          </a:bodyPr>
          <a:lstStyle/>
          <a:p>
            <a:endParaRPr lang="en-US" sz="2800" b="1" dirty="0"/>
          </a:p>
          <a:p>
            <a:pPr>
              <a:buFont typeface="Arial" charset="0"/>
              <a:buNone/>
            </a:pPr>
            <a:r>
              <a:rPr lang="en-US" sz="2800" b="1" dirty="0"/>
              <a:t>Prof</a:t>
            </a:r>
            <a:r>
              <a:rPr lang="en-US" sz="2800" dirty="0"/>
              <a:t>: 	Derek Hoiem </a:t>
            </a:r>
            <a:r>
              <a:rPr lang="en-US" sz="2800" dirty="0">
                <a:hlinkClick r:id="rId2"/>
              </a:rPr>
              <a:t>dhoiem@illinois.edu</a:t>
            </a:r>
            <a:endParaRPr lang="en-US" sz="2800" dirty="0"/>
          </a:p>
          <a:p>
            <a:pPr marL="0" lvl="0" indent="0">
              <a:spcBef>
                <a:spcPct val="0"/>
              </a:spcBef>
              <a:buNone/>
            </a:pPr>
            <a:endParaRPr lang="en-US" sz="2800" b="1" dirty="0"/>
          </a:p>
          <a:p>
            <a:pPr marL="0" lvl="0" indent="0">
              <a:spcBef>
                <a:spcPct val="0"/>
              </a:spcBef>
              <a:buNone/>
            </a:pPr>
            <a:r>
              <a:rPr lang="en-US" sz="2800" b="1" dirty="0"/>
              <a:t>TAs</a:t>
            </a:r>
            <a:r>
              <a:rPr lang="en-US" sz="2800" dirty="0"/>
              <a:t> </a:t>
            </a:r>
          </a:p>
          <a:p>
            <a:pPr rtl="0">
              <a:spcBef>
                <a:spcPts val="0"/>
              </a:spcBef>
              <a:spcAft>
                <a:spcPts val="0"/>
              </a:spcAft>
            </a:pPr>
            <a:r>
              <a:rPr lang="en-US" sz="2800" b="0" i="0" u="none" strike="noStrike" dirty="0">
                <a:solidFill>
                  <a:srgbClr val="000000"/>
                </a:solidFill>
                <a:effectLst/>
              </a:rPr>
              <a:t>Aakriti (aa117) </a:t>
            </a:r>
          </a:p>
          <a:p>
            <a:pPr rtl="0">
              <a:spcBef>
                <a:spcPts val="0"/>
              </a:spcBef>
              <a:spcAft>
                <a:spcPts val="0"/>
              </a:spcAft>
            </a:pPr>
            <a:r>
              <a:rPr lang="en-US" sz="2800" b="0" i="0" u="none" strike="noStrike" dirty="0" err="1">
                <a:solidFill>
                  <a:srgbClr val="000000"/>
                </a:solidFill>
                <a:effectLst/>
              </a:rPr>
              <a:t>Deema</a:t>
            </a:r>
            <a:r>
              <a:rPr lang="en-US" sz="2800" b="0" i="0" u="none" strike="noStrike" dirty="0">
                <a:solidFill>
                  <a:srgbClr val="000000"/>
                </a:solidFill>
                <a:effectLst/>
              </a:rPr>
              <a:t> </a:t>
            </a:r>
            <a:r>
              <a:rPr lang="en-US" sz="2800" b="0" i="0" u="none" strike="noStrike" dirty="0" err="1">
                <a:solidFill>
                  <a:srgbClr val="000000"/>
                </a:solidFill>
                <a:effectLst/>
              </a:rPr>
              <a:t>Alnuhait</a:t>
            </a:r>
            <a:r>
              <a:rPr lang="en-US" sz="2800" b="0" i="0" u="none" strike="noStrike" dirty="0">
                <a:solidFill>
                  <a:srgbClr val="000000"/>
                </a:solidFill>
                <a:effectLst/>
              </a:rPr>
              <a:t> </a:t>
            </a:r>
            <a:r>
              <a:rPr lang="en-US" sz="2800" dirty="0">
                <a:solidFill>
                  <a:srgbClr val="000000"/>
                </a:solidFill>
              </a:rPr>
              <a:t>(</a:t>
            </a:r>
            <a:r>
              <a:rPr lang="en-US" sz="2800" b="0" i="0" u="none" strike="noStrike" dirty="0">
                <a:solidFill>
                  <a:srgbClr val="000000"/>
                </a:solidFill>
                <a:effectLst/>
              </a:rPr>
              <a:t>deemaa2)</a:t>
            </a:r>
          </a:p>
          <a:p>
            <a:pPr rtl="0">
              <a:spcBef>
                <a:spcPts val="0"/>
              </a:spcBef>
              <a:spcAft>
                <a:spcPts val="0"/>
              </a:spcAft>
            </a:pPr>
            <a:r>
              <a:rPr lang="en-US" sz="2800" b="0" i="0" u="none" strike="noStrike" dirty="0">
                <a:solidFill>
                  <a:srgbClr val="000000"/>
                </a:solidFill>
                <a:effectLst/>
              </a:rPr>
              <a:t>Saharsh Barve (ssbarve2)</a:t>
            </a:r>
            <a:endParaRPr lang="en-US" sz="1600" b="0" dirty="0">
              <a:effectLst/>
            </a:endParaRPr>
          </a:p>
          <a:p>
            <a:r>
              <a:rPr lang="en-US" sz="2800" b="0" i="0" u="none" strike="noStrike" dirty="0">
                <a:solidFill>
                  <a:srgbClr val="000000"/>
                </a:solidFill>
                <a:effectLst/>
              </a:rPr>
              <a:t>Ashutosh Sharma (sharma96)</a:t>
            </a:r>
            <a:endParaRPr lang="en-US" sz="2800" dirty="0">
              <a:ea typeface="Calibri" panose="020F0502020204030204" pitchFamily="34" charset="0"/>
              <a:cs typeface="Times New Roman" panose="02020603050405020304" pitchFamily="18" charset="0"/>
            </a:endParaRPr>
          </a:p>
          <a:p>
            <a:pPr marL="0" marR="0" lvl="0" indent="0">
              <a:lnSpc>
                <a:spcPct val="115000"/>
              </a:lnSpc>
              <a:spcBef>
                <a:spcPts val="0"/>
              </a:spcBef>
              <a:spcAft>
                <a:spcPts val="0"/>
              </a:spcAft>
              <a:buNone/>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15000"/>
              </a:lnSpc>
              <a:spcBef>
                <a:spcPts val="0"/>
              </a:spcBef>
              <a:spcAft>
                <a:spcPts val="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Website: </a:t>
            </a:r>
            <a:r>
              <a:rPr lang="en-US" sz="2800" dirty="0">
                <a:effectLst/>
                <a:latin typeface="Calibri" panose="020F0502020204030204" pitchFamily="34" charset="0"/>
                <a:ea typeface="Calibri" panose="020F0502020204030204" pitchFamily="34" charset="0"/>
                <a:cs typeface="Times New Roman" panose="02020603050405020304" pitchFamily="18" charset="0"/>
                <a:hlinkClick r:id="rId3"/>
              </a:rPr>
              <a:t>https://courses.engr.illinois.edu/cs441/fa2024/</a:t>
            </a: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buNone/>
            </a:pPr>
            <a:endParaRPr lang="en-US" sz="2800" dirty="0"/>
          </a:p>
          <a:p>
            <a:pPr marL="0" indent="0">
              <a:buNone/>
            </a:pPr>
            <a:endParaRPr lang="en-US" sz="2800" dirty="0"/>
          </a:p>
          <a:p>
            <a:pPr marL="0" indent="0">
              <a:buNone/>
            </a:pPr>
            <a:endParaRPr lang="en-US" sz="2800" dirty="0">
              <a:hlinkClick r:id="rId4"/>
            </a:endParaRPr>
          </a:p>
          <a:p>
            <a:pPr marL="0" indent="0">
              <a:buNone/>
            </a:pPr>
            <a:endParaRPr lang="en-US" sz="2800" dirty="0"/>
          </a:p>
          <a:p>
            <a:endParaRPr lang="en-US" sz="2800" dirty="0"/>
          </a:p>
          <a:p>
            <a:pPr>
              <a:buFont typeface="Arial" charset="0"/>
              <a:buNone/>
            </a:pPr>
            <a:endParaRPr lang="en-US" sz="2800" dirty="0"/>
          </a:p>
          <a:p>
            <a:pPr>
              <a:buFont typeface="Arial" charset="0"/>
              <a:buNone/>
            </a:pPr>
            <a:endParaRPr lang="en-US" sz="2800" dirty="0"/>
          </a:p>
        </p:txBody>
      </p:sp>
      <p:sp>
        <p:nvSpPr>
          <p:cNvPr id="2" name="TextBox 1">
            <a:extLst>
              <a:ext uri="{FF2B5EF4-FFF2-40B4-BE49-F238E27FC236}">
                <a16:creationId xmlns:a16="http://schemas.microsoft.com/office/drawing/2014/main" id="{9C43EA82-3F9D-F604-D65A-E0E1BC32000C}"/>
              </a:ext>
            </a:extLst>
          </p:cNvPr>
          <p:cNvSpPr txBox="1"/>
          <p:nvPr/>
        </p:nvSpPr>
        <p:spPr>
          <a:xfrm>
            <a:off x="9525000" y="4876800"/>
            <a:ext cx="2057400" cy="954107"/>
          </a:xfrm>
          <a:prstGeom prst="rect">
            <a:avLst/>
          </a:prstGeom>
          <a:noFill/>
        </p:spPr>
        <p:txBody>
          <a:bodyPr wrap="square" rtlCol="0">
            <a:spAutoFit/>
          </a:bodyPr>
          <a:lstStyle/>
          <a:p>
            <a:r>
              <a:rPr lang="en-US" sz="2800" b="1" dirty="0"/>
              <a:t>Bookmark this page!!</a:t>
            </a:r>
          </a:p>
        </p:txBody>
      </p:sp>
      <p:sp>
        <p:nvSpPr>
          <p:cNvPr id="3" name="Arrow: Right 2">
            <a:extLst>
              <a:ext uri="{FF2B5EF4-FFF2-40B4-BE49-F238E27FC236}">
                <a16:creationId xmlns:a16="http://schemas.microsoft.com/office/drawing/2014/main" id="{5D3A8F66-FF14-1588-5144-4399308413A5}"/>
              </a:ext>
            </a:extLst>
          </p:cNvPr>
          <p:cNvSpPr/>
          <p:nvPr/>
        </p:nvSpPr>
        <p:spPr>
          <a:xfrm flipH="1">
            <a:off x="9067800" y="5181600"/>
            <a:ext cx="304800" cy="304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5549453"/>
      </p:ext>
    </p:extLst>
  </p:cSld>
  <p:clrMapOvr>
    <a:masterClrMapping/>
  </p:clrMapOvr>
  <mc:AlternateContent xmlns:mc="http://schemas.openxmlformats.org/markup-compatibility/2006" xmlns:p14="http://schemas.microsoft.com/office/powerpoint/2010/main">
    <mc:Choice Requires="p14">
      <p:transition spd="slow" p14:dur="2000" advTm="25689"/>
    </mc:Choice>
    <mc:Fallback xmlns="">
      <p:transition spd="slow" advTm="256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C5F16-269E-ED0D-851F-1C4729987DB6}"/>
              </a:ext>
            </a:extLst>
          </p:cNvPr>
          <p:cNvSpPr>
            <a:spLocks noGrp="1"/>
          </p:cNvSpPr>
          <p:nvPr>
            <p:ph type="title"/>
          </p:nvPr>
        </p:nvSpPr>
        <p:spPr/>
        <p:txBody>
          <a:bodyPr/>
          <a:lstStyle/>
          <a:p>
            <a:r>
              <a:rPr lang="en-US" dirty="0"/>
              <a:t>Topics</a:t>
            </a:r>
          </a:p>
        </p:txBody>
      </p:sp>
      <p:sp>
        <p:nvSpPr>
          <p:cNvPr id="7" name="Content Placeholder 2">
            <a:extLst>
              <a:ext uri="{FF2B5EF4-FFF2-40B4-BE49-F238E27FC236}">
                <a16:creationId xmlns:a16="http://schemas.microsoft.com/office/drawing/2014/main" id="{8AF340B6-084A-1049-AFC2-CB53E917F458}"/>
              </a:ext>
            </a:extLst>
          </p:cNvPr>
          <p:cNvSpPr txBox="1">
            <a:spLocks/>
          </p:cNvSpPr>
          <p:nvPr/>
        </p:nvSpPr>
        <p:spPr bwMode="auto">
          <a:xfrm>
            <a:off x="597408" y="1204113"/>
            <a:ext cx="8013192"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50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Fundamentals of learning</a:t>
            </a:r>
          </a:p>
          <a:p>
            <a:pPr lvl="1"/>
            <a:r>
              <a:rPr lang="en-US" dirty="0"/>
              <a:t>How to build classifiers and regressors based on provided features</a:t>
            </a:r>
          </a:p>
          <a:p>
            <a:pPr lvl="1"/>
            <a:r>
              <a:rPr lang="en-US" dirty="0"/>
              <a:t>Working with data, instance-based methods, linear models, probabilistic methods, trees</a:t>
            </a:r>
          </a:p>
          <a:p>
            <a:pPr marL="457200" lvl="1" indent="0">
              <a:buNone/>
            </a:pPr>
            <a:endParaRPr lang="en-US" dirty="0"/>
          </a:p>
          <a:p>
            <a:r>
              <a:rPr lang="en-US" dirty="0"/>
              <a:t>Deep representation learning</a:t>
            </a:r>
          </a:p>
          <a:p>
            <a:pPr lvl="1"/>
            <a:r>
              <a:rPr lang="en-US" dirty="0"/>
              <a:t>How to learn effective representations</a:t>
            </a:r>
          </a:p>
          <a:p>
            <a:pPr lvl="1"/>
            <a:r>
              <a:rPr lang="en-US" dirty="0"/>
              <a:t>Optimization, MLPs, CNNs, transformers, vision, language, foundational models</a:t>
            </a:r>
          </a:p>
          <a:p>
            <a:endParaRPr lang="en-US" dirty="0"/>
          </a:p>
          <a:p>
            <a:r>
              <a:rPr lang="en-US" dirty="0"/>
              <a:t>Applications</a:t>
            </a:r>
          </a:p>
          <a:p>
            <a:pPr lvl="1"/>
            <a:r>
              <a:rPr lang="en-US" dirty="0"/>
              <a:t>Ethics and impact, bias/fairness, building applications, RL, audio and time series</a:t>
            </a:r>
          </a:p>
          <a:p>
            <a:pPr lvl="1"/>
            <a:endParaRPr lang="en-US" dirty="0"/>
          </a:p>
        </p:txBody>
      </p:sp>
      <p:pic>
        <p:nvPicPr>
          <p:cNvPr id="10" name="Picture 9">
            <a:extLst>
              <a:ext uri="{FF2B5EF4-FFF2-40B4-BE49-F238E27FC236}">
                <a16:creationId xmlns:a16="http://schemas.microsoft.com/office/drawing/2014/main" id="{80501B52-53C4-C405-645D-A7CE027D5F56}"/>
              </a:ext>
            </a:extLst>
          </p:cNvPr>
          <p:cNvPicPr>
            <a:picLocks noChangeAspect="1"/>
          </p:cNvPicPr>
          <p:nvPr/>
        </p:nvPicPr>
        <p:blipFill rotWithShape="1">
          <a:blip r:embed="rId2"/>
          <a:srcRect r="18065"/>
          <a:stretch/>
        </p:blipFill>
        <p:spPr>
          <a:xfrm>
            <a:off x="9454923" y="-16933"/>
            <a:ext cx="2737077" cy="6858000"/>
          </a:xfrm>
          <a:prstGeom prst="rect">
            <a:avLst/>
          </a:prstGeom>
        </p:spPr>
      </p:pic>
    </p:spTree>
    <p:extLst>
      <p:ext uri="{BB962C8B-B14F-4D97-AF65-F5344CB8AC3E}">
        <p14:creationId xmlns:p14="http://schemas.microsoft.com/office/powerpoint/2010/main" val="4737712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013C6-0BF9-E8DB-1561-396F29CD7A8D}"/>
              </a:ext>
            </a:extLst>
          </p:cNvPr>
          <p:cNvSpPr>
            <a:spLocks noGrp="1"/>
          </p:cNvSpPr>
          <p:nvPr>
            <p:ph type="title"/>
          </p:nvPr>
        </p:nvSpPr>
        <p:spPr/>
        <p:txBody>
          <a:bodyPr/>
          <a:lstStyle/>
          <a:p>
            <a:r>
              <a:rPr lang="en-US" dirty="0"/>
              <a:t>How will you learn?</a:t>
            </a:r>
          </a:p>
        </p:txBody>
      </p:sp>
      <p:sp>
        <p:nvSpPr>
          <p:cNvPr id="3" name="Content Placeholder 2">
            <a:extLst>
              <a:ext uri="{FF2B5EF4-FFF2-40B4-BE49-F238E27FC236}">
                <a16:creationId xmlns:a16="http://schemas.microsoft.com/office/drawing/2014/main" id="{61651B93-471D-65DF-4B6E-B5379A9F3DA9}"/>
              </a:ext>
            </a:extLst>
          </p:cNvPr>
          <p:cNvSpPr>
            <a:spLocks noGrp="1"/>
          </p:cNvSpPr>
          <p:nvPr>
            <p:ph idx="1"/>
          </p:nvPr>
        </p:nvSpPr>
        <p:spPr>
          <a:xfrm>
            <a:off x="609600" y="1295400"/>
            <a:ext cx="10972800" cy="4830763"/>
          </a:xfrm>
        </p:spPr>
        <p:txBody>
          <a:bodyPr/>
          <a:lstStyle/>
          <a:p>
            <a:pPr marL="0" indent="0">
              <a:buNone/>
            </a:pPr>
            <a:r>
              <a:rPr lang="en-US" b="1" dirty="0"/>
              <a:t>Getting up to speed</a:t>
            </a:r>
          </a:p>
          <a:p>
            <a:pPr>
              <a:buFontTx/>
              <a:buChar char="-"/>
            </a:pPr>
            <a:r>
              <a:rPr lang="en-US" dirty="0"/>
              <a:t>A solid understanding of linear algebra, probability, calculus, and data structures is assumed, as well as ability to learn Python</a:t>
            </a:r>
          </a:p>
          <a:p>
            <a:pPr>
              <a:buFontTx/>
              <a:buChar char="-"/>
            </a:pPr>
            <a:r>
              <a:rPr lang="en-US" dirty="0"/>
              <a:t>Learn about </a:t>
            </a:r>
            <a:r>
              <a:rPr lang="en-US" dirty="0" err="1"/>
              <a:t>Jupyter</a:t>
            </a:r>
            <a:r>
              <a:rPr lang="en-US" dirty="0"/>
              <a:t>, </a:t>
            </a:r>
            <a:r>
              <a:rPr lang="en-US" dirty="0" err="1"/>
              <a:t>Numpy</a:t>
            </a:r>
            <a:r>
              <a:rPr lang="en-US" dirty="0"/>
              <a:t>, and linear algebra using the provided tutorials</a:t>
            </a:r>
          </a:p>
          <a:p>
            <a:pPr>
              <a:buFontTx/>
              <a:buChar char="-"/>
            </a:pPr>
            <a:r>
              <a:rPr lang="en-US" dirty="0"/>
              <a:t>I will do a recorded session on probability on Sep 9</a:t>
            </a:r>
          </a:p>
          <a:p>
            <a:pPr lvl="1"/>
            <a:endParaRPr lang="en-US" dirty="0"/>
          </a:p>
        </p:txBody>
      </p:sp>
    </p:spTree>
    <p:extLst>
      <p:ext uri="{BB962C8B-B14F-4D97-AF65-F5344CB8AC3E}">
        <p14:creationId xmlns:p14="http://schemas.microsoft.com/office/powerpoint/2010/main" val="862939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a:t>About me</a:t>
            </a:r>
          </a:p>
        </p:txBody>
      </p:sp>
      <p:sp>
        <p:nvSpPr>
          <p:cNvPr id="4099" name="Content Placeholder 2"/>
          <p:cNvSpPr>
            <a:spLocks noGrp="1"/>
          </p:cNvSpPr>
          <p:nvPr>
            <p:ph idx="1"/>
          </p:nvPr>
        </p:nvSpPr>
        <p:spPr>
          <a:xfrm>
            <a:off x="228600" y="1143000"/>
            <a:ext cx="10972800" cy="5135563"/>
          </a:xfrm>
        </p:spPr>
        <p:txBody>
          <a:bodyPr/>
          <a:lstStyle/>
          <a:p>
            <a:pPr>
              <a:buFont typeface="Arial" charset="0"/>
              <a:buNone/>
            </a:pPr>
            <a:r>
              <a:rPr lang="en-US"/>
              <a:t>	Raised in “upstate” NY</a:t>
            </a:r>
          </a:p>
        </p:txBody>
      </p:sp>
      <p:pic>
        <p:nvPicPr>
          <p:cNvPr id="4100" name="Picture 2" descr="http://www.new-york-map.org/new-york-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968617"/>
            <a:ext cx="6680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a:off x="5602288" y="5196005"/>
            <a:ext cx="152400" cy="152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6" name="Picture 2" descr="Upton Lak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4599" y="2808223"/>
            <a:ext cx="3377899" cy="254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2279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013C6-0BF9-E8DB-1561-396F29CD7A8D}"/>
              </a:ext>
            </a:extLst>
          </p:cNvPr>
          <p:cNvSpPr>
            <a:spLocks noGrp="1"/>
          </p:cNvSpPr>
          <p:nvPr>
            <p:ph type="title"/>
          </p:nvPr>
        </p:nvSpPr>
        <p:spPr/>
        <p:txBody>
          <a:bodyPr/>
          <a:lstStyle/>
          <a:p>
            <a:r>
              <a:rPr lang="en-US" dirty="0"/>
              <a:t>How will you learn?</a:t>
            </a:r>
          </a:p>
        </p:txBody>
      </p:sp>
      <p:sp>
        <p:nvSpPr>
          <p:cNvPr id="3" name="Content Placeholder 2">
            <a:extLst>
              <a:ext uri="{FF2B5EF4-FFF2-40B4-BE49-F238E27FC236}">
                <a16:creationId xmlns:a16="http://schemas.microsoft.com/office/drawing/2014/main" id="{61651B93-471D-65DF-4B6E-B5379A9F3DA9}"/>
              </a:ext>
            </a:extLst>
          </p:cNvPr>
          <p:cNvSpPr>
            <a:spLocks noGrp="1"/>
          </p:cNvSpPr>
          <p:nvPr>
            <p:ph idx="1"/>
          </p:nvPr>
        </p:nvSpPr>
        <p:spPr>
          <a:xfrm>
            <a:off x="609600" y="3124200"/>
            <a:ext cx="10972800" cy="3581399"/>
          </a:xfrm>
        </p:spPr>
        <p:txBody>
          <a:bodyPr>
            <a:normAutofit lnSpcReduction="10000"/>
          </a:bodyPr>
          <a:lstStyle/>
          <a:p>
            <a:pPr marL="0" indent="0">
              <a:buNone/>
            </a:pPr>
            <a:r>
              <a:rPr lang="en-US" b="1" dirty="0"/>
              <a:t>Lectures and Reading</a:t>
            </a:r>
          </a:p>
          <a:p>
            <a:pPr>
              <a:buFontTx/>
              <a:buChar char="-"/>
            </a:pPr>
            <a:r>
              <a:rPr lang="en-US" dirty="0"/>
              <a:t>Lecture attendance is expected</a:t>
            </a:r>
          </a:p>
          <a:p>
            <a:pPr>
              <a:buFontTx/>
              <a:buChar char="-"/>
            </a:pPr>
            <a:r>
              <a:rPr lang="en-US" dirty="0"/>
              <a:t>Reading materials and notes are optional</a:t>
            </a:r>
          </a:p>
          <a:p>
            <a:pPr>
              <a:buFontTx/>
              <a:buChar char="-"/>
            </a:pPr>
            <a:r>
              <a:rPr lang="en-US" dirty="0"/>
              <a:t>Lectures will be recorded, and slides and recordings will be available</a:t>
            </a:r>
          </a:p>
          <a:p>
            <a:pPr>
              <a:buFontTx/>
              <a:buChar char="-"/>
            </a:pPr>
            <a:r>
              <a:rPr lang="en-US" dirty="0"/>
              <a:t>If a technical problem prevents recording, only slides will be available</a:t>
            </a:r>
          </a:p>
        </p:txBody>
      </p:sp>
      <p:pic>
        <p:nvPicPr>
          <p:cNvPr id="5" name="Picture 4">
            <a:extLst>
              <a:ext uri="{FF2B5EF4-FFF2-40B4-BE49-F238E27FC236}">
                <a16:creationId xmlns:a16="http://schemas.microsoft.com/office/drawing/2014/main" id="{D5BD9FFB-7508-CB0C-BDBE-E43ED627247C}"/>
              </a:ext>
            </a:extLst>
          </p:cNvPr>
          <p:cNvPicPr>
            <a:picLocks noChangeAspect="1"/>
          </p:cNvPicPr>
          <p:nvPr/>
        </p:nvPicPr>
        <p:blipFill>
          <a:blip r:embed="rId2"/>
          <a:stretch>
            <a:fillRect/>
          </a:stretch>
        </p:blipFill>
        <p:spPr>
          <a:xfrm>
            <a:off x="609600" y="914400"/>
            <a:ext cx="11104514" cy="1905186"/>
          </a:xfrm>
          <a:prstGeom prst="rect">
            <a:avLst/>
          </a:prstGeom>
        </p:spPr>
      </p:pic>
    </p:spTree>
    <p:extLst>
      <p:ext uri="{BB962C8B-B14F-4D97-AF65-F5344CB8AC3E}">
        <p14:creationId xmlns:p14="http://schemas.microsoft.com/office/powerpoint/2010/main" val="31099446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013C6-0BF9-E8DB-1561-396F29CD7A8D}"/>
              </a:ext>
            </a:extLst>
          </p:cNvPr>
          <p:cNvSpPr>
            <a:spLocks noGrp="1"/>
          </p:cNvSpPr>
          <p:nvPr>
            <p:ph type="title"/>
          </p:nvPr>
        </p:nvSpPr>
        <p:spPr/>
        <p:txBody>
          <a:bodyPr/>
          <a:lstStyle/>
          <a:p>
            <a:r>
              <a:rPr lang="en-US" dirty="0"/>
              <a:t>How will you learn?</a:t>
            </a:r>
          </a:p>
        </p:txBody>
      </p:sp>
      <p:sp>
        <p:nvSpPr>
          <p:cNvPr id="3" name="Content Placeholder 2">
            <a:extLst>
              <a:ext uri="{FF2B5EF4-FFF2-40B4-BE49-F238E27FC236}">
                <a16:creationId xmlns:a16="http://schemas.microsoft.com/office/drawing/2014/main" id="{61651B93-471D-65DF-4B6E-B5379A9F3DA9}"/>
              </a:ext>
            </a:extLst>
          </p:cNvPr>
          <p:cNvSpPr>
            <a:spLocks noGrp="1"/>
          </p:cNvSpPr>
          <p:nvPr>
            <p:ph idx="1"/>
          </p:nvPr>
        </p:nvSpPr>
        <p:spPr>
          <a:xfrm>
            <a:off x="609600" y="1143000"/>
            <a:ext cx="8763000" cy="5562599"/>
          </a:xfrm>
        </p:spPr>
        <p:txBody>
          <a:bodyPr>
            <a:normAutofit fontScale="70000" lnSpcReduction="20000"/>
          </a:bodyPr>
          <a:lstStyle/>
          <a:p>
            <a:pPr marL="0" indent="0">
              <a:buNone/>
            </a:pPr>
            <a:r>
              <a:rPr lang="en-US" sz="4600" b="1" dirty="0"/>
              <a:t>Assignments</a:t>
            </a:r>
          </a:p>
          <a:p>
            <a:pPr marL="0" marR="0" indent="0">
              <a:spcBef>
                <a:spcPts val="0"/>
              </a:spcBef>
              <a:spcAft>
                <a:spcPts val="0"/>
              </a:spcAft>
              <a:buNone/>
            </a:pPr>
            <a:endParaRPr lang="en-US" dirty="0">
              <a:latin typeface="Calibri" panose="020F0502020204030204" pitchFamily="34" charset="0"/>
            </a:endParaRPr>
          </a:p>
          <a:p>
            <a:pPr marL="0" marR="0" indent="0">
              <a:spcBef>
                <a:spcPts val="0"/>
              </a:spcBef>
              <a:spcAft>
                <a:spcPts val="0"/>
              </a:spcAft>
              <a:buNone/>
            </a:pPr>
            <a:r>
              <a:rPr lang="en-US" dirty="0">
                <a:latin typeface="Calibri" panose="020F0502020204030204" pitchFamily="34" charset="0"/>
              </a:rPr>
              <a:t>Conduct experiments in </a:t>
            </a:r>
            <a:r>
              <a:rPr lang="en-US" dirty="0" err="1">
                <a:latin typeface="Calibri" panose="020F0502020204030204" pitchFamily="34" charset="0"/>
              </a:rPr>
              <a:t>Jupyter</a:t>
            </a:r>
            <a:r>
              <a:rPr lang="en-US" dirty="0">
                <a:latin typeface="Calibri" panose="020F0502020204030204" pitchFamily="34" charset="0"/>
              </a:rPr>
              <a:t> notebook, report results, answer questions to test your understanding</a:t>
            </a:r>
          </a:p>
          <a:p>
            <a:pPr marL="0" marR="0" indent="0">
              <a:spcBef>
                <a:spcPts val="0"/>
              </a:spcBef>
              <a:spcAft>
                <a:spcPts val="0"/>
              </a:spcAft>
              <a:buNone/>
            </a:pPr>
            <a:endParaRPr lang="en-US" dirty="0">
              <a:latin typeface="Calibri" panose="020F0502020204030204" pitchFamily="34" charset="0"/>
            </a:endParaRPr>
          </a:p>
          <a:p>
            <a:pPr>
              <a:defRPr/>
            </a:pPr>
            <a:r>
              <a:rPr lang="en-US" dirty="0"/>
              <a:t>HW 1: Instance-based methods (Sep 16)</a:t>
            </a:r>
          </a:p>
          <a:p>
            <a:pPr lvl="1">
              <a:defRPr/>
            </a:pPr>
            <a:r>
              <a:rPr lang="en-US" dirty="0"/>
              <a:t>Retrieval, clustering, KNN classification and regression</a:t>
            </a:r>
          </a:p>
          <a:p>
            <a:pPr>
              <a:defRPr/>
            </a:pPr>
            <a:r>
              <a:rPr lang="en-US" dirty="0"/>
              <a:t>HW 2: Linear Models  (Sep 30)</a:t>
            </a:r>
          </a:p>
          <a:p>
            <a:pPr lvl="1">
              <a:defRPr/>
            </a:pPr>
            <a:r>
              <a:rPr lang="en-US" dirty="0"/>
              <a:t>PCA and embeddings, linear regression, logistics regression, SVM</a:t>
            </a:r>
          </a:p>
          <a:p>
            <a:pPr>
              <a:defRPr/>
            </a:pPr>
            <a:r>
              <a:rPr lang="en-US" dirty="0"/>
              <a:t>HW 3: Probabilistic Methods  (Oct 14)</a:t>
            </a:r>
          </a:p>
          <a:p>
            <a:pPr lvl="1">
              <a:defRPr/>
            </a:pPr>
            <a:r>
              <a:rPr lang="en-US" dirty="0"/>
              <a:t>Naïve Bayes, EM, robust estimation</a:t>
            </a:r>
          </a:p>
          <a:p>
            <a:pPr>
              <a:defRPr/>
            </a:pPr>
            <a:r>
              <a:rPr lang="en-US" dirty="0"/>
              <a:t>HW 4: Trees and MLPs (Oct 28)</a:t>
            </a:r>
          </a:p>
          <a:p>
            <a:pPr lvl="1">
              <a:defRPr/>
            </a:pPr>
            <a:r>
              <a:rPr lang="en-US" dirty="0"/>
              <a:t>Decision trees, random forests, boosting, multi-layer </a:t>
            </a:r>
            <a:r>
              <a:rPr lang="en-US" dirty="0" err="1"/>
              <a:t>perceptrons</a:t>
            </a:r>
            <a:endParaRPr lang="en-US" dirty="0"/>
          </a:p>
          <a:p>
            <a:pPr>
              <a:defRPr/>
            </a:pPr>
            <a:r>
              <a:rPr lang="en-US" dirty="0"/>
              <a:t>HW 5: Deep learning and applications  (Nov 18)</a:t>
            </a:r>
          </a:p>
          <a:p>
            <a:pPr lvl="1">
              <a:defRPr/>
            </a:pPr>
            <a:r>
              <a:rPr lang="en-US" dirty="0"/>
              <a:t>Linear probe, fine-tuning, investigating a real-world application area</a:t>
            </a:r>
          </a:p>
          <a:p>
            <a:pPr>
              <a:defRPr/>
            </a:pPr>
            <a:r>
              <a:rPr lang="en-US" dirty="0"/>
              <a:t>Final Project (Dec 5): Apply ML, compare algorithms, select parameters on a problem of your choosing</a:t>
            </a:r>
          </a:p>
        </p:txBody>
      </p:sp>
    </p:spTree>
    <p:extLst>
      <p:ext uri="{BB962C8B-B14F-4D97-AF65-F5344CB8AC3E}">
        <p14:creationId xmlns:p14="http://schemas.microsoft.com/office/powerpoint/2010/main" val="17303044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013C6-0BF9-E8DB-1561-396F29CD7A8D}"/>
              </a:ext>
            </a:extLst>
          </p:cNvPr>
          <p:cNvSpPr>
            <a:spLocks noGrp="1"/>
          </p:cNvSpPr>
          <p:nvPr>
            <p:ph type="title"/>
          </p:nvPr>
        </p:nvSpPr>
        <p:spPr/>
        <p:txBody>
          <a:bodyPr/>
          <a:lstStyle/>
          <a:p>
            <a:r>
              <a:rPr lang="en-US" dirty="0"/>
              <a:t>How will you learn?</a:t>
            </a:r>
          </a:p>
        </p:txBody>
      </p:sp>
      <p:sp>
        <p:nvSpPr>
          <p:cNvPr id="3" name="Content Placeholder 2">
            <a:extLst>
              <a:ext uri="{FF2B5EF4-FFF2-40B4-BE49-F238E27FC236}">
                <a16:creationId xmlns:a16="http://schemas.microsoft.com/office/drawing/2014/main" id="{61651B93-471D-65DF-4B6E-B5379A9F3DA9}"/>
              </a:ext>
            </a:extLst>
          </p:cNvPr>
          <p:cNvSpPr>
            <a:spLocks noGrp="1"/>
          </p:cNvSpPr>
          <p:nvPr>
            <p:ph idx="1"/>
          </p:nvPr>
        </p:nvSpPr>
        <p:spPr>
          <a:xfrm>
            <a:off x="609600" y="1143000"/>
            <a:ext cx="10972800" cy="5562599"/>
          </a:xfrm>
        </p:spPr>
        <p:txBody>
          <a:bodyPr>
            <a:normAutofit/>
          </a:bodyPr>
          <a:lstStyle/>
          <a:p>
            <a:pPr marL="0" indent="0">
              <a:buNone/>
            </a:pPr>
            <a:r>
              <a:rPr lang="en-US" b="1" dirty="0"/>
              <a:t>Getting Help Outside of Class</a:t>
            </a:r>
          </a:p>
          <a:p>
            <a:pPr marL="0" marR="0" indent="0">
              <a:spcBef>
                <a:spcPts val="0"/>
              </a:spcBef>
              <a:spcAft>
                <a:spcPts val="0"/>
              </a:spcAft>
              <a:buNone/>
            </a:pPr>
            <a:endParaRPr lang="en-US" dirty="0">
              <a:latin typeface="Calibri" panose="020F0502020204030204" pitchFamily="34" charset="0"/>
            </a:endParaRPr>
          </a:p>
          <a:p>
            <a:pPr marL="514350" marR="0" indent="-514350">
              <a:spcBef>
                <a:spcPts val="0"/>
              </a:spcBef>
              <a:spcAft>
                <a:spcPts val="0"/>
              </a:spcAft>
              <a:buAutoNum type="arabicPeriod"/>
            </a:pPr>
            <a:r>
              <a:rPr lang="en-US" dirty="0">
                <a:latin typeface="Calibri" panose="020F0502020204030204" pitchFamily="34" charset="0"/>
              </a:rPr>
              <a:t>For questions that have short answers, see if it’s been answered on </a:t>
            </a:r>
            <a:r>
              <a:rPr lang="en-US" dirty="0" err="1">
                <a:latin typeface="Calibri" panose="020F0502020204030204" pitchFamily="34" charset="0"/>
              </a:rPr>
              <a:t>CampusWire</a:t>
            </a:r>
            <a:r>
              <a:rPr lang="en-US" dirty="0">
                <a:latin typeface="Calibri" panose="020F0502020204030204" pitchFamily="34" charset="0"/>
              </a:rPr>
              <a:t>; if not, post</a:t>
            </a:r>
          </a:p>
          <a:p>
            <a:pPr marL="857250" lvl="1" indent="-457200">
              <a:spcBef>
                <a:spcPts val="0"/>
              </a:spcBef>
              <a:spcAft>
                <a:spcPts val="0"/>
              </a:spcAft>
              <a:buFontTx/>
              <a:buChar char="-"/>
            </a:pPr>
            <a:r>
              <a:rPr lang="en-US" dirty="0">
                <a:latin typeface="Calibri" panose="020F0502020204030204" pitchFamily="34" charset="0"/>
              </a:rPr>
              <a:t>We try to answer within 24 hours (our schedule to check will be posted)</a:t>
            </a:r>
          </a:p>
          <a:p>
            <a:pPr marL="857250" lvl="1" indent="-457200">
              <a:spcBef>
                <a:spcPts val="0"/>
              </a:spcBef>
              <a:spcAft>
                <a:spcPts val="0"/>
              </a:spcAft>
              <a:buFontTx/>
              <a:buChar char="-"/>
            </a:pPr>
            <a:endParaRPr lang="en-US" sz="3200" dirty="0">
              <a:effectLst/>
              <a:latin typeface="Calibri" panose="020F0502020204030204" pitchFamily="34" charset="0"/>
            </a:endParaRPr>
          </a:p>
          <a:p>
            <a:pPr marL="520700" indent="-520700">
              <a:spcBef>
                <a:spcPts val="0"/>
              </a:spcBef>
              <a:spcAft>
                <a:spcPts val="0"/>
              </a:spcAft>
              <a:buFont typeface="+mj-lt"/>
              <a:buAutoNum type="arabicPeriod"/>
            </a:pPr>
            <a:r>
              <a:rPr lang="en-US" dirty="0">
                <a:effectLst/>
                <a:latin typeface="Calibri" panose="020F0502020204030204" pitchFamily="34" charset="0"/>
              </a:rPr>
              <a:t>For more in-depth help, or to better understand the material, come to office hours</a:t>
            </a:r>
          </a:p>
          <a:p>
            <a:pPr lvl="1">
              <a:spcBef>
                <a:spcPts val="0"/>
              </a:spcBef>
              <a:spcAft>
                <a:spcPts val="0"/>
              </a:spcAft>
              <a:buFontTx/>
              <a:buChar char="-"/>
            </a:pPr>
            <a:r>
              <a:rPr lang="en-US" dirty="0">
                <a:latin typeface="Calibri" panose="020F0502020204030204" pitchFamily="34" charset="0"/>
              </a:rPr>
              <a:t>Schedule will be posted on </a:t>
            </a:r>
            <a:r>
              <a:rPr lang="en-US" dirty="0" err="1">
                <a:latin typeface="Calibri" panose="020F0502020204030204" pitchFamily="34" charset="0"/>
              </a:rPr>
              <a:t>CampusWire</a:t>
            </a:r>
            <a:endParaRPr lang="en-US" dirty="0">
              <a:latin typeface="Calibri" panose="020F0502020204030204" pitchFamily="34" charset="0"/>
            </a:endParaRPr>
          </a:p>
          <a:p>
            <a:pPr>
              <a:spcBef>
                <a:spcPts val="0"/>
              </a:spcBef>
              <a:spcAft>
                <a:spcPts val="0"/>
              </a:spcAft>
              <a:buFontTx/>
              <a:buChar char="-"/>
            </a:pPr>
            <a:endParaRPr lang="en-US" dirty="0">
              <a:effectLst/>
              <a:latin typeface="Calibri" panose="020F0502020204030204" pitchFamily="34" charset="0"/>
            </a:endParaRPr>
          </a:p>
          <a:p>
            <a:pPr marL="920750" lvl="1" indent="-520700">
              <a:spcBef>
                <a:spcPts val="0"/>
              </a:spcBef>
              <a:spcAft>
                <a:spcPts val="0"/>
              </a:spcAft>
              <a:buFont typeface="+mj-lt"/>
              <a:buAutoNum type="arabicPeriod"/>
            </a:pPr>
            <a:endParaRPr lang="en-US" dirty="0">
              <a:effectLst/>
              <a:latin typeface="Calibri" panose="020F0502020204030204" pitchFamily="34" charset="0"/>
            </a:endParaRPr>
          </a:p>
        </p:txBody>
      </p:sp>
    </p:spTree>
    <p:extLst>
      <p:ext uri="{BB962C8B-B14F-4D97-AF65-F5344CB8AC3E}">
        <p14:creationId xmlns:p14="http://schemas.microsoft.com/office/powerpoint/2010/main" val="24448948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013C6-0BF9-E8DB-1561-396F29CD7A8D}"/>
              </a:ext>
            </a:extLst>
          </p:cNvPr>
          <p:cNvSpPr>
            <a:spLocks noGrp="1"/>
          </p:cNvSpPr>
          <p:nvPr>
            <p:ph type="title"/>
          </p:nvPr>
        </p:nvSpPr>
        <p:spPr/>
        <p:txBody>
          <a:bodyPr/>
          <a:lstStyle/>
          <a:p>
            <a:r>
              <a:rPr lang="en-US" dirty="0"/>
              <a:t>How will you learn?</a:t>
            </a:r>
          </a:p>
        </p:txBody>
      </p:sp>
      <p:sp>
        <p:nvSpPr>
          <p:cNvPr id="3" name="Content Placeholder 2">
            <a:extLst>
              <a:ext uri="{FF2B5EF4-FFF2-40B4-BE49-F238E27FC236}">
                <a16:creationId xmlns:a16="http://schemas.microsoft.com/office/drawing/2014/main" id="{61651B93-471D-65DF-4B6E-B5379A9F3DA9}"/>
              </a:ext>
            </a:extLst>
          </p:cNvPr>
          <p:cNvSpPr>
            <a:spLocks noGrp="1"/>
          </p:cNvSpPr>
          <p:nvPr>
            <p:ph idx="1"/>
          </p:nvPr>
        </p:nvSpPr>
        <p:spPr>
          <a:xfrm>
            <a:off x="609600" y="1143000"/>
            <a:ext cx="10972800" cy="5562599"/>
          </a:xfrm>
        </p:spPr>
        <p:txBody>
          <a:bodyPr>
            <a:normAutofit/>
          </a:bodyPr>
          <a:lstStyle/>
          <a:p>
            <a:pPr marL="0" indent="0">
              <a:buNone/>
            </a:pPr>
            <a:r>
              <a:rPr lang="en-US" b="1" dirty="0"/>
              <a:t>Exams</a:t>
            </a:r>
          </a:p>
          <a:p>
            <a:pPr marL="0" marR="0" indent="0">
              <a:spcBef>
                <a:spcPts val="0"/>
              </a:spcBef>
              <a:spcAft>
                <a:spcPts val="0"/>
              </a:spcAft>
              <a:buNone/>
            </a:pPr>
            <a:endParaRPr lang="en-US" dirty="0">
              <a:latin typeface="Calibri" panose="020F0502020204030204" pitchFamily="34" charset="0"/>
            </a:endParaRPr>
          </a:p>
          <a:p>
            <a:pPr marR="0">
              <a:spcBef>
                <a:spcPts val="0"/>
              </a:spcBef>
              <a:spcAft>
                <a:spcPts val="0"/>
              </a:spcAft>
              <a:buFont typeface="Arial" panose="020B0604020202020204" pitchFamily="34" charset="0"/>
              <a:buChar char="•"/>
            </a:pPr>
            <a:r>
              <a:rPr lang="en-US" dirty="0">
                <a:latin typeface="Calibri" panose="020F0502020204030204" pitchFamily="34" charset="0"/>
              </a:rPr>
              <a:t>Three 50-minute exams to test conceptual knowledge</a:t>
            </a:r>
          </a:p>
          <a:p>
            <a:pPr marR="0">
              <a:spcBef>
                <a:spcPts val="0"/>
              </a:spcBef>
              <a:spcAft>
                <a:spcPts val="0"/>
              </a:spcAft>
              <a:buFont typeface="Arial" panose="020B0604020202020204" pitchFamily="34" charset="0"/>
              <a:buChar char="•"/>
            </a:pPr>
            <a:r>
              <a:rPr lang="en-US" dirty="0">
                <a:latin typeface="Calibri" panose="020F0502020204030204" pitchFamily="34" charset="0"/>
              </a:rPr>
              <a:t>Exams will be held in CBTF (closed book/notes)</a:t>
            </a:r>
          </a:p>
          <a:p>
            <a:pPr marR="0">
              <a:spcBef>
                <a:spcPts val="0"/>
              </a:spcBef>
              <a:spcAft>
                <a:spcPts val="0"/>
              </a:spcAft>
              <a:buFont typeface="Arial" panose="020B0604020202020204" pitchFamily="34" charset="0"/>
              <a:buChar char="•"/>
            </a:pPr>
            <a:r>
              <a:rPr lang="en-US" dirty="0">
                <a:latin typeface="Calibri" panose="020F0502020204030204" pitchFamily="34" charset="0"/>
              </a:rPr>
              <a:t>Cumulative</a:t>
            </a:r>
            <a:endParaRPr lang="en-US" dirty="0">
              <a:effectLst/>
              <a:latin typeface="Calibri" panose="020F0502020204030204" pitchFamily="34" charset="0"/>
            </a:endParaRPr>
          </a:p>
          <a:p>
            <a:pPr marR="0">
              <a:spcBef>
                <a:spcPts val="0"/>
              </a:spcBef>
              <a:spcAft>
                <a:spcPts val="0"/>
              </a:spcAft>
              <a:buFont typeface="Arial" panose="020B0604020202020204" pitchFamily="34" charset="0"/>
              <a:buChar char="•"/>
            </a:pPr>
            <a:endParaRPr lang="en-US" sz="3600" b="1" dirty="0">
              <a:effectLst/>
              <a:latin typeface="Times New Roman" panose="02020603050405020304" pitchFamily="18" charset="0"/>
            </a:endParaRPr>
          </a:p>
        </p:txBody>
      </p:sp>
    </p:spTree>
    <p:extLst>
      <p:ext uri="{BB962C8B-B14F-4D97-AF65-F5344CB8AC3E}">
        <p14:creationId xmlns:p14="http://schemas.microsoft.com/office/powerpoint/2010/main" val="29722926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dirty="0"/>
              <a:t>Grading</a:t>
            </a:r>
          </a:p>
        </p:txBody>
      </p:sp>
      <p:sp>
        <p:nvSpPr>
          <p:cNvPr id="39939" name="Content Placeholder 2"/>
          <p:cNvSpPr>
            <a:spLocks noGrp="1"/>
          </p:cNvSpPr>
          <p:nvPr>
            <p:ph idx="1"/>
          </p:nvPr>
        </p:nvSpPr>
        <p:spPr>
          <a:xfrm>
            <a:off x="880946" y="914400"/>
            <a:ext cx="9787054" cy="5562600"/>
          </a:xfrm>
        </p:spPr>
        <p:txBody>
          <a:bodyPr>
            <a:normAutofit fontScale="55000" lnSpcReduction="20000"/>
          </a:bodyPr>
          <a:lstStyle/>
          <a:p>
            <a:pPr marL="0" indent="0">
              <a:buNone/>
              <a:defRPr/>
            </a:pPr>
            <a:r>
              <a:rPr lang="en-US" sz="5100" b="1" dirty="0"/>
              <a:t>Experience Points</a:t>
            </a:r>
            <a:r>
              <a:rPr lang="en-US" sz="5100" dirty="0"/>
              <a:t>: 500+ points</a:t>
            </a:r>
          </a:p>
          <a:p>
            <a:pPr>
              <a:defRPr/>
            </a:pPr>
            <a:r>
              <a:rPr lang="en-US" sz="3300" dirty="0"/>
              <a:t>5 </a:t>
            </a:r>
            <a:r>
              <a:rPr lang="en-US" sz="3300" dirty="0" err="1"/>
              <a:t>homeworks</a:t>
            </a:r>
            <a:r>
              <a:rPr lang="en-US" sz="3300" dirty="0"/>
              <a:t>: 100+ points each</a:t>
            </a:r>
          </a:p>
          <a:p>
            <a:pPr>
              <a:defRPr/>
            </a:pPr>
            <a:r>
              <a:rPr lang="en-US" sz="3300" dirty="0"/>
              <a:t>1 final project: 100+ points </a:t>
            </a:r>
          </a:p>
          <a:p>
            <a:pPr>
              <a:defRPr/>
            </a:pPr>
            <a:r>
              <a:rPr lang="en-US" sz="3300" dirty="0"/>
              <a:t>Participation: 2 points per opportunity (up to ~30 opportunities)</a:t>
            </a:r>
          </a:p>
          <a:p>
            <a:pPr>
              <a:defRPr/>
            </a:pPr>
            <a:r>
              <a:rPr lang="en-US" sz="3300" dirty="0"/>
              <a:t>3 credit: target is 500 points </a:t>
            </a:r>
          </a:p>
          <a:p>
            <a:pPr>
              <a:defRPr/>
            </a:pPr>
            <a:r>
              <a:rPr lang="en-US" sz="3300" dirty="0"/>
              <a:t>4 credit: target is 625 points</a:t>
            </a:r>
          </a:p>
          <a:p>
            <a:pPr marL="457200" lvl="1" indent="0">
              <a:buNone/>
              <a:defRPr/>
            </a:pPr>
            <a:endParaRPr lang="en-US" sz="2000" dirty="0"/>
          </a:p>
          <a:p>
            <a:pPr marL="0" indent="0">
              <a:buNone/>
              <a:defRPr/>
            </a:pPr>
            <a:r>
              <a:rPr lang="en-US" sz="5100" b="1" dirty="0"/>
              <a:t>Exams</a:t>
            </a:r>
            <a:r>
              <a:rPr lang="en-US" sz="5100" dirty="0"/>
              <a:t>: 200 pts</a:t>
            </a:r>
          </a:p>
          <a:p>
            <a:pPr>
              <a:buFont typeface="Arial" pitchFamily="34" charset="0"/>
              <a:buChar char="•"/>
              <a:defRPr/>
            </a:pPr>
            <a:r>
              <a:rPr lang="en-US" sz="3300" dirty="0"/>
              <a:t>Three 50 minute exams, at CBTF</a:t>
            </a:r>
          </a:p>
          <a:p>
            <a:pPr>
              <a:buFont typeface="Arial" pitchFamily="34" charset="0"/>
              <a:buChar char="•"/>
              <a:defRPr/>
            </a:pPr>
            <a:r>
              <a:rPr lang="en-US" sz="3300" dirty="0"/>
              <a:t>Lowest exam score is dropped</a:t>
            </a:r>
          </a:p>
          <a:p>
            <a:pPr>
              <a:buFont typeface="Arial" pitchFamily="34" charset="0"/>
              <a:buNone/>
              <a:defRPr/>
            </a:pPr>
            <a:endParaRPr lang="en-US" dirty="0"/>
          </a:p>
          <a:p>
            <a:pPr>
              <a:buFont typeface="Arial" pitchFamily="34" charset="0"/>
              <a:buNone/>
              <a:defRPr/>
            </a:pPr>
            <a:r>
              <a:rPr lang="en-US" sz="5100" b="1" dirty="0"/>
              <a:t>Final grade calculation</a:t>
            </a:r>
            <a:endParaRPr lang="en-US" b="1" dirty="0"/>
          </a:p>
          <a:p>
            <a:pPr>
              <a:buNone/>
              <a:defRPr/>
            </a:pPr>
            <a:r>
              <a:rPr lang="en-US" i="1" dirty="0" err="1"/>
              <a:t>Course_Grade</a:t>
            </a:r>
            <a:r>
              <a:rPr lang="en-US" i="1" dirty="0"/>
              <a:t> = (EP + </a:t>
            </a:r>
            <a:r>
              <a:rPr lang="en-US" i="1" dirty="0" err="1"/>
              <a:t>highest_exam</a:t>
            </a:r>
            <a:r>
              <a:rPr lang="en-US" i="1" dirty="0"/>
              <a:t> + 2nd_highest_exam) / (max(EP, </a:t>
            </a:r>
            <a:r>
              <a:rPr lang="en-US" i="1" dirty="0" err="1"/>
              <a:t>EP_target</a:t>
            </a:r>
            <a:r>
              <a:rPr lang="en-US" i="1" dirty="0"/>
              <a:t>) + 200) </a:t>
            </a:r>
            <a:endParaRPr lang="en-US" dirty="0"/>
          </a:p>
          <a:p>
            <a:pPr>
              <a:buFont typeface="Arial" pitchFamily="34" charset="0"/>
              <a:buNone/>
              <a:defRPr/>
            </a:pPr>
            <a:endParaRPr lang="en-US" dirty="0"/>
          </a:p>
          <a:p>
            <a:pPr>
              <a:buFont typeface="Arial" pitchFamily="34" charset="0"/>
              <a:buNone/>
              <a:defRPr/>
            </a:pPr>
            <a:r>
              <a:rPr lang="en-US" sz="5100" b="1" dirty="0"/>
              <a:t>Late policy</a:t>
            </a:r>
          </a:p>
          <a:p>
            <a:pPr>
              <a:buFont typeface="Arial" pitchFamily="34" charset="0"/>
              <a:buChar char="•"/>
              <a:defRPr/>
            </a:pPr>
            <a:r>
              <a:rPr lang="en-US" sz="3300" dirty="0"/>
              <a:t>Up to ten free days total – use them wisely!</a:t>
            </a:r>
          </a:p>
          <a:p>
            <a:pPr>
              <a:buFont typeface="Arial" pitchFamily="34" charset="0"/>
              <a:buChar char="•"/>
              <a:defRPr/>
            </a:pPr>
            <a:r>
              <a:rPr lang="en-US" sz="3300" dirty="0"/>
              <a:t>5 point penalty per day after that</a:t>
            </a:r>
          </a:p>
          <a:p>
            <a:pPr>
              <a:buFont typeface="Arial" pitchFamily="34" charset="0"/>
              <a:buChar char="•"/>
              <a:defRPr/>
            </a:pPr>
            <a:r>
              <a:rPr lang="en-US" sz="3300" dirty="0"/>
              <a:t>Project must be submitted within two weeks of due date to receive any points</a:t>
            </a:r>
          </a:p>
          <a:p>
            <a:pPr>
              <a:buFont typeface="Arial" charset="0"/>
              <a:buNone/>
              <a:defRPr/>
            </a:pPr>
            <a:endParaRPr lang="en-US" sz="2800" dirty="0"/>
          </a:p>
          <a:p>
            <a:pPr>
              <a:buFont typeface="Arial" pitchFamily="34" charset="0"/>
              <a:buNone/>
              <a:defRPr/>
            </a:pPr>
            <a:endParaRPr lang="en-US" sz="2800" dirty="0"/>
          </a:p>
          <a:p>
            <a:pPr>
              <a:buFont typeface="Arial" pitchFamily="34" charset="0"/>
              <a:buNone/>
              <a:defRPr/>
            </a:pPr>
            <a:endParaRPr lang="en-US" sz="2800" dirty="0"/>
          </a:p>
          <a:p>
            <a:pPr>
              <a:buFont typeface="Arial" pitchFamily="34" charset="0"/>
              <a:buNone/>
              <a:defRPr/>
            </a:pPr>
            <a:endParaRPr lang="en-US" sz="2800" dirty="0"/>
          </a:p>
          <a:p>
            <a:pPr>
              <a:buFont typeface="Arial" pitchFamily="34" charset="0"/>
              <a:buNone/>
              <a:defRPr/>
            </a:pPr>
            <a:endParaRPr lang="en-US" sz="2800" dirty="0"/>
          </a:p>
          <a:p>
            <a:pPr>
              <a:buFont typeface="Arial" pitchFamily="34" charset="0"/>
              <a:buChar char="•"/>
              <a:defRPr/>
            </a:pPr>
            <a:endParaRPr lang="en-US" dirty="0"/>
          </a:p>
          <a:p>
            <a:pPr>
              <a:buFont typeface="Arial" pitchFamily="34" charset="0"/>
              <a:buChar char="•"/>
              <a:defRPr/>
            </a:pPr>
            <a:endParaRPr lang="en-US" dirty="0"/>
          </a:p>
        </p:txBody>
      </p:sp>
    </p:spTree>
    <p:custDataLst>
      <p:tags r:id="rId1"/>
    </p:custDataLst>
    <p:extLst>
      <p:ext uri="{BB962C8B-B14F-4D97-AF65-F5344CB8AC3E}">
        <p14:creationId xmlns:p14="http://schemas.microsoft.com/office/powerpoint/2010/main" val="2360590768"/>
      </p:ext>
    </p:extLst>
  </p:cSld>
  <p:clrMapOvr>
    <a:masterClrMapping/>
  </p:clrMapOvr>
  <mc:AlternateContent xmlns:mc="http://schemas.openxmlformats.org/markup-compatibility/2006" xmlns:p14="http://schemas.microsoft.com/office/powerpoint/2010/main">
    <mc:Choice Requires="p14">
      <p:transition spd="slow" p14:dur="2000" advTm="272754"/>
    </mc:Choice>
    <mc:Fallback xmlns="">
      <p:transition spd="slow" advTm="272754"/>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939">
                                            <p:txEl>
                                              <p:pRg st="14" end="1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939">
                                            <p:txEl>
                                              <p:pRg st="15" end="1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939">
                                            <p:txEl>
                                              <p:pRg st="16" end="1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939">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D8470-0EB9-86AC-CD9E-7B1BDA0DB224}"/>
              </a:ext>
            </a:extLst>
          </p:cNvPr>
          <p:cNvSpPr>
            <a:spLocks noGrp="1"/>
          </p:cNvSpPr>
          <p:nvPr>
            <p:ph type="title"/>
          </p:nvPr>
        </p:nvSpPr>
        <p:spPr/>
        <p:txBody>
          <a:bodyPr/>
          <a:lstStyle/>
          <a:p>
            <a:r>
              <a:rPr lang="en-US" dirty="0"/>
              <a:t>Earn 2 points now – tell me a little about you</a:t>
            </a:r>
          </a:p>
        </p:txBody>
      </p:sp>
      <p:pic>
        <p:nvPicPr>
          <p:cNvPr id="7" name="Content Placeholder 6" descr="A qr code with black squares&#10;&#10;Description automatically generated">
            <a:extLst>
              <a:ext uri="{FF2B5EF4-FFF2-40B4-BE49-F238E27FC236}">
                <a16:creationId xmlns:a16="http://schemas.microsoft.com/office/drawing/2014/main" id="{FDDCF4B0-D0EF-CCCC-ED72-BE03B95DF3F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00500" y="2209800"/>
            <a:ext cx="4191000" cy="4191000"/>
          </a:xfrm>
        </p:spPr>
      </p:pic>
      <p:sp>
        <p:nvSpPr>
          <p:cNvPr id="5" name="TextBox 4">
            <a:extLst>
              <a:ext uri="{FF2B5EF4-FFF2-40B4-BE49-F238E27FC236}">
                <a16:creationId xmlns:a16="http://schemas.microsoft.com/office/drawing/2014/main" id="{56F885B9-2705-D6A9-11AE-95ACA9E80C45}"/>
              </a:ext>
            </a:extLst>
          </p:cNvPr>
          <p:cNvSpPr txBox="1"/>
          <p:nvPr/>
        </p:nvSpPr>
        <p:spPr>
          <a:xfrm>
            <a:off x="2286000" y="1143000"/>
            <a:ext cx="7696200" cy="707886"/>
          </a:xfrm>
          <a:prstGeom prst="rect">
            <a:avLst/>
          </a:prstGeom>
          <a:noFill/>
        </p:spPr>
        <p:txBody>
          <a:bodyPr wrap="square">
            <a:spAutoFit/>
          </a:bodyPr>
          <a:lstStyle/>
          <a:p>
            <a:r>
              <a:rPr lang="en-US" sz="4000" dirty="0">
                <a:hlinkClick r:id="rId3"/>
              </a:rPr>
              <a:t>https://tinyurl.com/441-fa24-L1</a:t>
            </a:r>
            <a:r>
              <a:rPr lang="en-US" sz="4000" dirty="0"/>
              <a:t> </a:t>
            </a:r>
          </a:p>
        </p:txBody>
      </p:sp>
    </p:spTree>
    <p:extLst>
      <p:ext uri="{BB962C8B-B14F-4D97-AF65-F5344CB8AC3E}">
        <p14:creationId xmlns:p14="http://schemas.microsoft.com/office/powerpoint/2010/main" val="30036535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B80ED-CDB7-3884-31FE-236DF883BF84}"/>
              </a:ext>
            </a:extLst>
          </p:cNvPr>
          <p:cNvSpPr>
            <a:spLocks noGrp="1"/>
          </p:cNvSpPr>
          <p:nvPr>
            <p:ph type="title"/>
          </p:nvPr>
        </p:nvSpPr>
        <p:spPr/>
        <p:txBody>
          <a:bodyPr/>
          <a:lstStyle/>
          <a:p>
            <a:r>
              <a:rPr lang="en-US" dirty="0"/>
              <a:t>Covid, masks, sickness</a:t>
            </a:r>
          </a:p>
        </p:txBody>
      </p:sp>
      <p:sp>
        <p:nvSpPr>
          <p:cNvPr id="3" name="Content Placeholder 2">
            <a:extLst>
              <a:ext uri="{FF2B5EF4-FFF2-40B4-BE49-F238E27FC236}">
                <a16:creationId xmlns:a16="http://schemas.microsoft.com/office/drawing/2014/main" id="{C05B19A5-DB14-8D03-5054-DB1FBADE7029}"/>
              </a:ext>
            </a:extLst>
          </p:cNvPr>
          <p:cNvSpPr>
            <a:spLocks noGrp="1"/>
          </p:cNvSpPr>
          <p:nvPr>
            <p:ph idx="1"/>
          </p:nvPr>
        </p:nvSpPr>
        <p:spPr/>
        <p:txBody>
          <a:bodyPr/>
          <a:lstStyle/>
          <a:p>
            <a:endParaRPr lang="en-US" dirty="0"/>
          </a:p>
          <a:p>
            <a:r>
              <a:rPr lang="en-US" dirty="0"/>
              <a:t>If you’re well, please come to lectures and office hours. Masks are optional.</a:t>
            </a:r>
          </a:p>
          <a:p>
            <a:pPr marL="0" indent="0">
              <a:buNone/>
            </a:pPr>
            <a:endParaRPr lang="en-US" dirty="0"/>
          </a:p>
          <a:p>
            <a:r>
              <a:rPr lang="en-US" dirty="0"/>
              <a:t>If you’re sick, please stay home. No need to show proof of illness or get permission to miss.</a:t>
            </a:r>
          </a:p>
          <a:p>
            <a:endParaRPr lang="en-US" dirty="0"/>
          </a:p>
          <a:p>
            <a:pPr marL="0"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41680515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dirty="0"/>
              <a:t>Homework details</a:t>
            </a:r>
          </a:p>
        </p:txBody>
      </p:sp>
      <p:sp>
        <p:nvSpPr>
          <p:cNvPr id="3" name="Content Placeholder 2"/>
          <p:cNvSpPr>
            <a:spLocks noGrp="1"/>
          </p:cNvSpPr>
          <p:nvPr>
            <p:ph idx="1"/>
          </p:nvPr>
        </p:nvSpPr>
        <p:spPr>
          <a:xfrm>
            <a:off x="609600" y="990600"/>
            <a:ext cx="8534400" cy="5135563"/>
          </a:xfrm>
        </p:spPr>
        <p:txBody>
          <a:bodyPr>
            <a:normAutofit fontScale="47500" lnSpcReduction="20000"/>
          </a:bodyPr>
          <a:lstStyle/>
          <a:p>
            <a:pPr marL="0" indent="0">
              <a:buNone/>
              <a:defRPr/>
            </a:pPr>
            <a:r>
              <a:rPr lang="en-US" sz="4400" dirty="0"/>
              <a:t>Overall</a:t>
            </a:r>
          </a:p>
          <a:p>
            <a:pPr>
              <a:buFont typeface="Arial" panose="020B0604020202020204" pitchFamily="34" charset="0"/>
              <a:buChar char="•"/>
              <a:defRPr/>
            </a:pPr>
            <a:r>
              <a:rPr lang="en-US" sz="3400" dirty="0"/>
              <a:t>Mostly implementing and applying machine learning methods in Python notebooks</a:t>
            </a:r>
          </a:p>
          <a:p>
            <a:pPr>
              <a:buFont typeface="Arial" panose="020B0604020202020204" pitchFamily="34" charset="0"/>
              <a:buChar char="•"/>
              <a:defRPr/>
            </a:pPr>
            <a:r>
              <a:rPr lang="en-US" sz="3400" dirty="0"/>
              <a:t>Some conceptual questions</a:t>
            </a:r>
          </a:p>
          <a:p>
            <a:pPr>
              <a:buFont typeface="Arial" panose="020B0604020202020204" pitchFamily="34" charset="0"/>
              <a:buChar char="•"/>
              <a:defRPr/>
            </a:pPr>
            <a:r>
              <a:rPr lang="en-US" sz="3400" dirty="0"/>
              <a:t>Complete/submit Report PDF and </a:t>
            </a:r>
            <a:r>
              <a:rPr lang="en-US" sz="3400" dirty="0" err="1"/>
              <a:t>Jupyter</a:t>
            </a:r>
            <a:r>
              <a:rPr lang="en-US" sz="3400" dirty="0"/>
              <a:t> notebook</a:t>
            </a:r>
          </a:p>
          <a:p>
            <a:pPr>
              <a:defRPr/>
            </a:pPr>
            <a:endParaRPr lang="en-US" dirty="0"/>
          </a:p>
          <a:p>
            <a:pPr marL="0" indent="0">
              <a:buNone/>
              <a:defRPr/>
            </a:pPr>
            <a:r>
              <a:rPr lang="en-US" dirty="0"/>
              <a:t>Assignments</a:t>
            </a:r>
          </a:p>
          <a:p>
            <a:pPr>
              <a:defRPr/>
            </a:pPr>
            <a:r>
              <a:rPr lang="en-US" dirty="0"/>
              <a:t>HW 1: Instance-based methods</a:t>
            </a:r>
          </a:p>
          <a:p>
            <a:pPr lvl="1">
              <a:defRPr/>
            </a:pPr>
            <a:r>
              <a:rPr lang="en-US" dirty="0"/>
              <a:t>Retrieval, clustering, KNN classification and regression</a:t>
            </a:r>
          </a:p>
          <a:p>
            <a:pPr>
              <a:defRPr/>
            </a:pPr>
            <a:endParaRPr lang="en-US" dirty="0"/>
          </a:p>
          <a:p>
            <a:pPr>
              <a:defRPr/>
            </a:pPr>
            <a:r>
              <a:rPr lang="en-US" dirty="0"/>
              <a:t>HW 2: Linear Models</a:t>
            </a:r>
          </a:p>
          <a:p>
            <a:pPr lvl="1">
              <a:defRPr/>
            </a:pPr>
            <a:r>
              <a:rPr lang="en-US" dirty="0"/>
              <a:t>PCA and embeddings, linear regression, logistics regression, SVM</a:t>
            </a:r>
          </a:p>
          <a:p>
            <a:pPr>
              <a:defRPr/>
            </a:pPr>
            <a:endParaRPr lang="en-US" dirty="0"/>
          </a:p>
          <a:p>
            <a:pPr>
              <a:defRPr/>
            </a:pPr>
            <a:r>
              <a:rPr lang="en-US" dirty="0"/>
              <a:t>HW 3: Probabilistic Methods</a:t>
            </a:r>
          </a:p>
          <a:p>
            <a:pPr lvl="1">
              <a:defRPr/>
            </a:pPr>
            <a:r>
              <a:rPr lang="en-US" dirty="0"/>
              <a:t>Estimating PDFs, robust estimation</a:t>
            </a:r>
          </a:p>
          <a:p>
            <a:pPr lvl="1">
              <a:defRPr/>
            </a:pPr>
            <a:endParaRPr lang="en-US" dirty="0"/>
          </a:p>
          <a:p>
            <a:pPr>
              <a:defRPr/>
            </a:pPr>
            <a:r>
              <a:rPr lang="en-US" dirty="0"/>
              <a:t>HW 4: Trees and MLPs</a:t>
            </a:r>
          </a:p>
          <a:p>
            <a:pPr lvl="1">
              <a:defRPr/>
            </a:pPr>
            <a:r>
              <a:rPr lang="en-US" dirty="0"/>
              <a:t>Decision trees, random forests, boosting, multi-layer </a:t>
            </a:r>
            <a:r>
              <a:rPr lang="en-US" dirty="0" err="1"/>
              <a:t>perceptrons</a:t>
            </a:r>
            <a:endParaRPr lang="en-US" dirty="0"/>
          </a:p>
          <a:p>
            <a:pPr lvl="1">
              <a:defRPr/>
            </a:pPr>
            <a:endParaRPr lang="en-US" dirty="0"/>
          </a:p>
          <a:p>
            <a:pPr>
              <a:defRPr/>
            </a:pPr>
            <a:r>
              <a:rPr lang="en-US" dirty="0"/>
              <a:t>HW 5: Deep learning and applications</a:t>
            </a:r>
          </a:p>
          <a:p>
            <a:pPr lvl="1">
              <a:defRPr/>
            </a:pPr>
            <a:r>
              <a:rPr lang="en-US" dirty="0"/>
              <a:t>Linear probe, fine-tuning, investigating a real-world application area</a:t>
            </a:r>
          </a:p>
          <a:p>
            <a:pPr lvl="1">
              <a:defRPr/>
            </a:pPr>
            <a:endParaRPr lang="en-US" dirty="0"/>
          </a:p>
          <a:p>
            <a:pPr>
              <a:defRPr/>
            </a:pPr>
            <a:r>
              <a:rPr lang="en-US" dirty="0"/>
              <a:t>Final Project: Disaster tweet classification, house price regression, or custom project</a:t>
            </a:r>
          </a:p>
          <a:p>
            <a:pPr>
              <a:defRPr/>
            </a:pPr>
            <a:endParaRPr lang="en-US" dirty="0"/>
          </a:p>
          <a:p>
            <a:pPr>
              <a:defRPr/>
            </a:pPr>
            <a:endParaRPr lang="en-US" dirty="0"/>
          </a:p>
        </p:txBody>
      </p:sp>
    </p:spTree>
    <p:extLst>
      <p:ext uri="{BB962C8B-B14F-4D97-AF65-F5344CB8AC3E}">
        <p14:creationId xmlns:p14="http://schemas.microsoft.com/office/powerpoint/2010/main" val="3643465502"/>
      </p:ext>
    </p:extLst>
  </p:cSld>
  <p:clrMapOvr>
    <a:masterClrMapping/>
  </p:clrMapOvr>
  <mc:AlternateContent xmlns:mc="http://schemas.openxmlformats.org/markup-compatibility/2006">
    <mc:Choice xmlns:p14="http://schemas.microsoft.com/office/powerpoint/2010/main" Requires="p14">
      <p:transition spd="slow" p14:dur="2000" advTm="43812"/>
    </mc:Choice>
    <mc:Fallback>
      <p:transition spd="slow" advTm="43812"/>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dirty="0"/>
              <a:t>Learning resources</a:t>
            </a:r>
          </a:p>
        </p:txBody>
      </p:sp>
      <p:sp>
        <p:nvSpPr>
          <p:cNvPr id="3" name="Content Placeholder 2"/>
          <p:cNvSpPr>
            <a:spLocks noGrp="1"/>
          </p:cNvSpPr>
          <p:nvPr>
            <p:ph idx="1"/>
          </p:nvPr>
        </p:nvSpPr>
        <p:spPr>
          <a:xfrm>
            <a:off x="609600" y="990600"/>
            <a:ext cx="8153400" cy="5135563"/>
          </a:xfrm>
        </p:spPr>
        <p:txBody>
          <a:bodyPr>
            <a:normAutofit fontScale="70000" lnSpcReduction="20000"/>
          </a:bodyPr>
          <a:lstStyle/>
          <a:p>
            <a:pPr>
              <a:buFont typeface="Arial" charset="0"/>
              <a:buNone/>
              <a:defRPr/>
            </a:pPr>
            <a:endParaRPr lang="en-US" sz="2800" b="1" dirty="0"/>
          </a:p>
          <a:p>
            <a:pPr>
              <a:buFont typeface="Arial" charset="0"/>
              <a:buNone/>
              <a:defRPr/>
            </a:pPr>
            <a:r>
              <a:rPr lang="en-US" sz="2800" b="1" dirty="0"/>
              <a:t>Website: </a:t>
            </a:r>
            <a:r>
              <a:rPr lang="en-US" sz="2800" b="1" dirty="0">
                <a:hlinkClick r:id="rId2"/>
              </a:rPr>
              <a:t>https://courses.engr.illinois.edu/cs441/sp2024/</a:t>
            </a:r>
            <a:r>
              <a:rPr lang="en-US" sz="2800" b="1" dirty="0"/>
              <a:t> </a:t>
            </a:r>
          </a:p>
          <a:p>
            <a:pPr lvl="1">
              <a:defRPr/>
            </a:pPr>
            <a:r>
              <a:rPr lang="en-US" sz="2400" dirty="0"/>
              <a:t>Syllabus</a:t>
            </a:r>
          </a:p>
          <a:p>
            <a:pPr lvl="1">
              <a:defRPr/>
            </a:pPr>
            <a:r>
              <a:rPr lang="en-US" sz="2400" dirty="0"/>
              <a:t>Recordings</a:t>
            </a:r>
          </a:p>
          <a:p>
            <a:pPr lvl="1">
              <a:defRPr/>
            </a:pPr>
            <a:r>
              <a:rPr lang="en-US" sz="2400" dirty="0" err="1"/>
              <a:t>CampusWire</a:t>
            </a:r>
            <a:r>
              <a:rPr lang="en-US" sz="2400" dirty="0"/>
              <a:t> Discussion</a:t>
            </a:r>
          </a:p>
          <a:p>
            <a:pPr lvl="1">
              <a:defRPr/>
            </a:pPr>
            <a:r>
              <a:rPr lang="en-US" sz="2400" dirty="0"/>
              <a:t>Canvas Submission</a:t>
            </a:r>
          </a:p>
          <a:p>
            <a:pPr lvl="1">
              <a:defRPr/>
            </a:pPr>
            <a:r>
              <a:rPr lang="en-US" sz="2400" dirty="0"/>
              <a:t>Assignments</a:t>
            </a:r>
          </a:p>
          <a:p>
            <a:pPr lvl="1">
              <a:defRPr/>
            </a:pPr>
            <a:r>
              <a:rPr lang="en-US" sz="2400" dirty="0"/>
              <a:t>Schedule</a:t>
            </a:r>
          </a:p>
          <a:p>
            <a:pPr lvl="1">
              <a:defRPr/>
            </a:pPr>
            <a:r>
              <a:rPr lang="en-US" sz="2400" dirty="0"/>
              <a:t>Lecture slides and readings</a:t>
            </a:r>
          </a:p>
          <a:p>
            <a:pPr>
              <a:buFont typeface="Arial" charset="0"/>
              <a:buNone/>
              <a:defRPr/>
            </a:pPr>
            <a:endParaRPr lang="en-US" sz="2800" b="1" dirty="0"/>
          </a:p>
          <a:p>
            <a:pPr>
              <a:buFont typeface="Arial" charset="0"/>
              <a:buNone/>
              <a:defRPr/>
            </a:pPr>
            <a:r>
              <a:rPr lang="en-US" sz="2800" b="1" dirty="0"/>
              <a:t>Lectures</a:t>
            </a:r>
          </a:p>
          <a:p>
            <a:pPr>
              <a:buFont typeface="Arial" panose="020B0604020202020204" pitchFamily="34" charset="0"/>
              <a:buChar char="•"/>
              <a:defRPr/>
            </a:pPr>
            <a:r>
              <a:rPr lang="en-US" sz="2800" dirty="0"/>
              <a:t>In-person, recorded</a:t>
            </a:r>
          </a:p>
          <a:p>
            <a:pPr>
              <a:buFont typeface="Arial" charset="0"/>
              <a:buNone/>
              <a:defRPr/>
            </a:pPr>
            <a:endParaRPr lang="en-US" sz="2800" b="1" dirty="0"/>
          </a:p>
          <a:p>
            <a:pPr>
              <a:buFont typeface="Arial" charset="0"/>
              <a:buNone/>
              <a:defRPr/>
            </a:pPr>
            <a:r>
              <a:rPr lang="en-US" sz="2800" b="1" dirty="0"/>
              <a:t>Office hours</a:t>
            </a:r>
          </a:p>
          <a:p>
            <a:pPr>
              <a:buFont typeface="Arial" pitchFamily="34" charset="0"/>
              <a:buChar char="•"/>
              <a:defRPr/>
            </a:pPr>
            <a:r>
              <a:rPr lang="en-US" sz="2900" dirty="0"/>
              <a:t>Will be updated on pinned </a:t>
            </a:r>
            <a:r>
              <a:rPr lang="en-US" sz="2900" dirty="0" err="1"/>
              <a:t>CampusWire</a:t>
            </a:r>
            <a:r>
              <a:rPr lang="en-US" sz="2900" dirty="0"/>
              <a:t> post</a:t>
            </a:r>
          </a:p>
          <a:p>
            <a:pPr marL="0" indent="0">
              <a:buNone/>
              <a:defRPr/>
            </a:pPr>
            <a:endParaRPr lang="en-US" sz="2800" b="1" dirty="0"/>
          </a:p>
          <a:p>
            <a:pPr marL="0">
              <a:buNone/>
              <a:defRPr/>
            </a:pPr>
            <a:r>
              <a:rPr lang="en-US" sz="2800" b="1" dirty="0"/>
              <a:t>Readings/textbook: </a:t>
            </a:r>
            <a:r>
              <a:rPr lang="en-US" sz="2800" dirty="0"/>
              <a:t>Forsyth </a:t>
            </a:r>
            <a:r>
              <a:rPr lang="en-US" sz="2800" i="1" dirty="0"/>
              <a:t>Applied Machine Learning</a:t>
            </a:r>
            <a:endParaRPr lang="en-US" sz="2400" i="1" dirty="0"/>
          </a:p>
        </p:txBody>
      </p:sp>
    </p:spTree>
    <p:extLst>
      <p:ext uri="{BB962C8B-B14F-4D97-AF65-F5344CB8AC3E}">
        <p14:creationId xmlns:p14="http://schemas.microsoft.com/office/powerpoint/2010/main" val="2991616314"/>
      </p:ext>
    </p:extLst>
  </p:cSld>
  <p:clrMapOvr>
    <a:masterClrMapping/>
  </p:clrMapOvr>
  <mc:AlternateContent xmlns:mc="http://schemas.openxmlformats.org/markup-compatibility/2006">
    <mc:Choice xmlns:p14="http://schemas.microsoft.com/office/powerpoint/2010/main" Requires="p14">
      <p:transition spd="slow" p14:dur="2000" advTm="70884"/>
    </mc:Choice>
    <mc:Fallback>
      <p:transition spd="slow" advTm="70884"/>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Academic Integrity</a:t>
            </a:r>
          </a:p>
        </p:txBody>
      </p:sp>
      <p:sp>
        <p:nvSpPr>
          <p:cNvPr id="3" name="Content Placeholder 2"/>
          <p:cNvSpPr>
            <a:spLocks noGrp="1"/>
          </p:cNvSpPr>
          <p:nvPr>
            <p:ph idx="1"/>
          </p:nvPr>
        </p:nvSpPr>
        <p:spPr>
          <a:xfrm>
            <a:off x="609600" y="990600"/>
            <a:ext cx="8534400" cy="5135563"/>
          </a:xfrm>
        </p:spPr>
        <p:txBody>
          <a:bodyPr>
            <a:normAutofit fontScale="62500" lnSpcReduction="20000"/>
          </a:bodyPr>
          <a:lstStyle/>
          <a:p>
            <a:pPr marL="0" indent="0">
              <a:buNone/>
            </a:pPr>
            <a:r>
              <a:rPr lang="en-US" dirty="0"/>
              <a:t>These are OK</a:t>
            </a:r>
          </a:p>
          <a:p>
            <a:pPr>
              <a:buFont typeface="Arial" panose="020B0604020202020204" pitchFamily="34" charset="0"/>
              <a:buChar char="•"/>
            </a:pPr>
            <a:r>
              <a:rPr lang="en-US" dirty="0"/>
              <a:t>Discuss </a:t>
            </a:r>
            <a:r>
              <a:rPr lang="en-US" dirty="0" err="1"/>
              <a:t>homeworks</a:t>
            </a:r>
            <a:r>
              <a:rPr lang="en-US" dirty="0"/>
              <a:t> with classmates (don’t show each other code)</a:t>
            </a:r>
          </a:p>
          <a:p>
            <a:pPr>
              <a:buFont typeface="Arial" panose="020B0604020202020204" pitchFamily="34" charset="0"/>
              <a:buChar char="•"/>
            </a:pPr>
            <a:r>
              <a:rPr lang="en-US" dirty="0"/>
              <a:t>Use Stack Overflow to learn how to use a Python module</a:t>
            </a:r>
          </a:p>
          <a:p>
            <a:pPr>
              <a:buFont typeface="Arial" panose="020B0604020202020204" pitchFamily="34" charset="0"/>
              <a:buChar char="•"/>
            </a:pPr>
            <a:r>
              <a:rPr lang="en-US" dirty="0"/>
              <a:t>Use GPT/Co-Pilot/Gemini </a:t>
            </a:r>
            <a:r>
              <a:rPr lang="en-US" dirty="0" err="1"/>
              <a:t>etc</a:t>
            </a:r>
            <a:r>
              <a:rPr lang="en-US" dirty="0"/>
              <a:t> to learn how to use a Python module, or streamline coding</a:t>
            </a:r>
          </a:p>
          <a:p>
            <a:pPr>
              <a:buFont typeface="Arial" panose="020B0604020202020204" pitchFamily="34" charset="0"/>
              <a:buChar char="•"/>
            </a:pPr>
            <a:r>
              <a:rPr lang="en-US" dirty="0"/>
              <a:t>Get ideas from online (make sure to attribute the source)</a:t>
            </a:r>
          </a:p>
          <a:p>
            <a:endParaRPr lang="en-US" dirty="0"/>
          </a:p>
          <a:p>
            <a:pPr marL="0" indent="0">
              <a:buNone/>
            </a:pPr>
            <a:r>
              <a:rPr lang="en-US" dirty="0"/>
              <a:t>Not OK</a:t>
            </a:r>
          </a:p>
          <a:p>
            <a:pPr>
              <a:buFont typeface="Arial" panose="020B0604020202020204" pitchFamily="34" charset="0"/>
              <a:buChar char="•"/>
            </a:pPr>
            <a:r>
              <a:rPr lang="en-US" dirty="0"/>
              <a:t>Copying or looking at homework-specific code (i.e. so that you claim credit for part of an assignment based on code that you didn’t write)</a:t>
            </a:r>
          </a:p>
          <a:p>
            <a:pPr>
              <a:buFont typeface="Arial" panose="020B0604020202020204" pitchFamily="34" charset="0"/>
              <a:buChar char="•"/>
            </a:pPr>
            <a:r>
              <a:rPr lang="en-US" dirty="0"/>
              <a:t>Using external resources (code, ideas, data) without acknowledging them</a:t>
            </a:r>
          </a:p>
          <a:p>
            <a:pPr>
              <a:buFont typeface="Arial" panose="020B0604020202020204" pitchFamily="34" charset="0"/>
              <a:buChar char="•"/>
            </a:pPr>
            <a:endParaRPr lang="en-US" dirty="0"/>
          </a:p>
          <a:p>
            <a:pPr marL="0" indent="0">
              <a:buNone/>
            </a:pPr>
            <a:r>
              <a:rPr lang="en-US" dirty="0"/>
              <a:t>Remember</a:t>
            </a:r>
          </a:p>
          <a:p>
            <a:pPr>
              <a:buFont typeface="Arial" panose="020B0604020202020204" pitchFamily="34" charset="0"/>
              <a:buChar char="•"/>
            </a:pPr>
            <a:r>
              <a:rPr lang="en-US" dirty="0"/>
              <a:t>Ask if you’re not sure if it’s ok</a:t>
            </a:r>
          </a:p>
          <a:p>
            <a:pPr>
              <a:buFont typeface="Arial" panose="020B0604020202020204" pitchFamily="34" charset="0"/>
              <a:buChar char="•"/>
            </a:pPr>
            <a:r>
              <a:rPr lang="en-US" dirty="0"/>
              <a:t>You are safe as long as you acknowledge all of your sources of inspiration, code, etc. in your write-up</a:t>
            </a:r>
          </a:p>
          <a:p>
            <a:pPr>
              <a:buFont typeface="Arial" panose="020B0604020202020204" pitchFamily="34" charset="0"/>
              <a:buChar char="•"/>
            </a:pPr>
            <a:r>
              <a:rPr lang="en-US" dirty="0"/>
              <a:t>If you use an AI tool, acknowledge it</a:t>
            </a:r>
          </a:p>
          <a:p>
            <a:pPr>
              <a:buFont typeface="Arial" panose="020B0604020202020204" pitchFamily="34" charset="0"/>
              <a:buChar char="•"/>
            </a:pPr>
            <a:endParaRPr lang="en-US" dirty="0"/>
          </a:p>
          <a:p>
            <a:pPr marL="0" indent="0">
              <a:buNone/>
            </a:pPr>
            <a:endParaRPr lang="en-US" dirty="0"/>
          </a:p>
          <a:p>
            <a:pPr>
              <a:buFont typeface="Arial" panose="020B0604020202020204" pitchFamily="34" charset="0"/>
              <a:buChar char="•"/>
            </a:pPr>
            <a:endParaRPr lang="en-US" dirty="0"/>
          </a:p>
        </p:txBody>
      </p:sp>
    </p:spTree>
    <p:extLst>
      <p:ext uri="{BB962C8B-B14F-4D97-AF65-F5344CB8AC3E}">
        <p14:creationId xmlns:p14="http://schemas.microsoft.com/office/powerpoint/2010/main" val="426948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80384" y="-218248"/>
            <a:ext cx="10515600" cy="1076325"/>
          </a:xfrm>
        </p:spPr>
        <p:txBody>
          <a:bodyPr/>
          <a:lstStyle/>
          <a:p>
            <a:r>
              <a:rPr lang="en-US" dirty="0"/>
              <a:t>A little about me</a:t>
            </a:r>
          </a:p>
        </p:txBody>
      </p:sp>
      <p:pic>
        <p:nvPicPr>
          <p:cNvPr id="512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756575"/>
            <a:ext cx="2572373" cy="1929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8200" y="4449883"/>
            <a:ext cx="2986455" cy="1757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 name="TextBox 11"/>
          <p:cNvSpPr txBox="1">
            <a:spLocks noChangeArrowheads="1"/>
          </p:cNvSpPr>
          <p:nvPr/>
        </p:nvSpPr>
        <p:spPr bwMode="auto">
          <a:xfrm>
            <a:off x="8458200" y="3741997"/>
            <a:ext cx="338142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a:latin typeface="Calibri" panose="020F0502020204030204" pitchFamily="34" charset="0"/>
                <a:cs typeface="Calibri" panose="020F0502020204030204" pitchFamily="34" charset="0"/>
              </a:rPr>
              <a:t>Professor in Computer Science at University of Illinois</a:t>
            </a:r>
            <a:endParaRPr lang="en-US"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5E570470-8BE2-B033-19CB-75A90B9066CC}"/>
              </a:ext>
            </a:extLst>
          </p:cNvPr>
          <p:cNvSpPr txBox="1"/>
          <p:nvPr/>
        </p:nvSpPr>
        <p:spPr>
          <a:xfrm>
            <a:off x="4841264" y="2019113"/>
            <a:ext cx="3362325" cy="707886"/>
          </a:xfrm>
          <a:prstGeom prst="rect">
            <a:avLst/>
          </a:prstGeom>
          <a:noFill/>
        </p:spPr>
        <p:txBody>
          <a:bodyPr wrap="square">
            <a:spAutoFit/>
          </a:bodyPr>
          <a:lstStyle/>
          <a:p>
            <a:pPr eaLnBrk="1" hangingPunct="1"/>
            <a:r>
              <a:rPr lang="en-US" sz="2000" dirty="0">
                <a:latin typeface="Calibri" panose="020F0502020204030204" pitchFamily="34" charset="0"/>
                <a:cs typeface="Calibri" panose="020F0502020204030204" pitchFamily="34" charset="0"/>
              </a:rPr>
              <a:t>PhD in Robotics at Carnegie Mellon</a:t>
            </a:r>
          </a:p>
        </p:txBody>
      </p:sp>
      <p:pic>
        <p:nvPicPr>
          <p:cNvPr id="10" name="Picture 3">
            <a:extLst>
              <a:ext uri="{FF2B5EF4-FFF2-40B4-BE49-F238E27FC236}">
                <a16:creationId xmlns:a16="http://schemas.microsoft.com/office/drawing/2014/main" id="{B3B9F547-5280-65CD-CBDE-A8356B8D45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6820" y="1791935"/>
            <a:ext cx="2995325" cy="1929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66F418B-04DB-5C13-F660-DDF6B9093B43}"/>
              </a:ext>
            </a:extLst>
          </p:cNvPr>
          <p:cNvSpPr txBox="1"/>
          <p:nvPr/>
        </p:nvSpPr>
        <p:spPr>
          <a:xfrm>
            <a:off x="832184" y="1105891"/>
            <a:ext cx="2995325" cy="707886"/>
          </a:xfrm>
          <a:prstGeom prst="rect">
            <a:avLst/>
          </a:prstGeom>
          <a:noFill/>
        </p:spPr>
        <p:txBody>
          <a:bodyPr wrap="square">
            <a:spAutoFit/>
          </a:bodyPr>
          <a:lstStyle/>
          <a:p>
            <a:pPr eaLnBrk="1" hangingPunct="1"/>
            <a:r>
              <a:rPr lang="en-US" sz="2000" dirty="0">
                <a:latin typeface="Calibri" panose="020F0502020204030204" pitchFamily="34" charset="0"/>
                <a:cs typeface="Calibri" panose="020F0502020204030204" pitchFamily="34" charset="0"/>
              </a:rPr>
              <a:t>Undergrad at SUNY Buffalo (EE, CE)</a:t>
            </a:r>
          </a:p>
        </p:txBody>
      </p:sp>
    </p:spTree>
    <p:extLst>
      <p:ext uri="{BB962C8B-B14F-4D97-AF65-F5344CB8AC3E}">
        <p14:creationId xmlns:p14="http://schemas.microsoft.com/office/powerpoint/2010/main" val="40851525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050C6-52A6-F200-7B74-6FC00E828B05}"/>
              </a:ext>
            </a:extLst>
          </p:cNvPr>
          <p:cNvSpPr>
            <a:spLocks noGrp="1"/>
          </p:cNvSpPr>
          <p:nvPr>
            <p:ph type="title"/>
          </p:nvPr>
        </p:nvSpPr>
        <p:spPr/>
        <p:txBody>
          <a:bodyPr/>
          <a:lstStyle/>
          <a:p>
            <a:r>
              <a:rPr lang="en-US" dirty="0"/>
              <a:t>How is this course different from…</a:t>
            </a:r>
          </a:p>
        </p:txBody>
      </p:sp>
      <p:sp>
        <p:nvSpPr>
          <p:cNvPr id="3" name="Content Placeholder 2">
            <a:extLst>
              <a:ext uri="{FF2B5EF4-FFF2-40B4-BE49-F238E27FC236}">
                <a16:creationId xmlns:a16="http://schemas.microsoft.com/office/drawing/2014/main" id="{0D6E76B9-BF5D-C3E4-1123-24D8606D9969}"/>
              </a:ext>
            </a:extLst>
          </p:cNvPr>
          <p:cNvSpPr>
            <a:spLocks noGrp="1"/>
          </p:cNvSpPr>
          <p:nvPr>
            <p:ph idx="1"/>
          </p:nvPr>
        </p:nvSpPr>
        <p:spPr/>
        <p:txBody>
          <a:bodyPr>
            <a:normAutofit lnSpcReduction="10000"/>
          </a:bodyPr>
          <a:lstStyle/>
          <a:p>
            <a:r>
              <a:rPr lang="en-US" dirty="0"/>
              <a:t>CS 446 ML</a:t>
            </a:r>
          </a:p>
          <a:p>
            <a:pPr lvl="1"/>
            <a:r>
              <a:rPr lang="en-US" dirty="0"/>
              <a:t>This course provides a foundation for ML practice, while 446 provides a foundation for ML research</a:t>
            </a:r>
          </a:p>
          <a:p>
            <a:pPr lvl="1"/>
            <a:r>
              <a:rPr lang="en-US" dirty="0"/>
              <a:t>This course has less theory, derivations, and optimization, and more on application, representations, and examples</a:t>
            </a:r>
          </a:p>
          <a:p>
            <a:r>
              <a:rPr lang="en-US" dirty="0"/>
              <a:t>Online version of CS 441 AML</a:t>
            </a:r>
          </a:p>
          <a:p>
            <a:pPr lvl="1"/>
            <a:r>
              <a:rPr lang="en-US" dirty="0"/>
              <a:t>CS 441 online is being updated to be more like this one</a:t>
            </a:r>
          </a:p>
          <a:p>
            <a:pPr lvl="1"/>
            <a:r>
              <a:rPr lang="en-US" dirty="0"/>
              <a:t>This course focuses more on concepts and modern usage of ML, </a:t>
            </a:r>
            <a:r>
              <a:rPr lang="en-US" dirty="0" err="1"/>
              <a:t>homeworks</a:t>
            </a:r>
            <a:r>
              <a:rPr lang="en-US" dirty="0"/>
              <a:t> require more independence</a:t>
            </a:r>
          </a:p>
          <a:p>
            <a:r>
              <a:rPr lang="en-US" dirty="0"/>
              <a:t>CS 444 Deep Learning for CV, other domain-oriented courses</a:t>
            </a:r>
          </a:p>
          <a:p>
            <a:pPr lvl="1"/>
            <a:r>
              <a:rPr lang="en-US" dirty="0"/>
              <a:t>This course is much broader</a:t>
            </a:r>
          </a:p>
        </p:txBody>
      </p:sp>
    </p:spTree>
    <p:extLst>
      <p:ext uri="{BB962C8B-B14F-4D97-AF65-F5344CB8AC3E}">
        <p14:creationId xmlns:p14="http://schemas.microsoft.com/office/powerpoint/2010/main" val="11765210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D003F-75BF-3BE2-5373-EAB9588D8A70}"/>
              </a:ext>
            </a:extLst>
          </p:cNvPr>
          <p:cNvSpPr>
            <a:spLocks noGrp="1"/>
          </p:cNvSpPr>
          <p:nvPr>
            <p:ph type="title"/>
          </p:nvPr>
        </p:nvSpPr>
        <p:spPr/>
        <p:txBody>
          <a:bodyPr/>
          <a:lstStyle/>
          <a:p>
            <a:r>
              <a:rPr lang="en-US" dirty="0"/>
              <a:t>What is expected of you?</a:t>
            </a:r>
          </a:p>
        </p:txBody>
      </p:sp>
      <p:sp>
        <p:nvSpPr>
          <p:cNvPr id="3" name="Content Placeholder 2">
            <a:extLst>
              <a:ext uri="{FF2B5EF4-FFF2-40B4-BE49-F238E27FC236}">
                <a16:creationId xmlns:a16="http://schemas.microsoft.com/office/drawing/2014/main" id="{6539732D-16A2-F2E8-04DD-F151A7D46B6B}"/>
              </a:ext>
            </a:extLst>
          </p:cNvPr>
          <p:cNvSpPr>
            <a:spLocks noGrp="1"/>
          </p:cNvSpPr>
          <p:nvPr>
            <p:ph idx="1"/>
          </p:nvPr>
        </p:nvSpPr>
        <p:spPr>
          <a:xfrm>
            <a:off x="609600" y="990600"/>
            <a:ext cx="10972800" cy="5562600"/>
          </a:xfrm>
        </p:spPr>
        <p:txBody>
          <a:bodyPr>
            <a:normAutofit fontScale="92500" lnSpcReduction="10000"/>
          </a:bodyPr>
          <a:lstStyle/>
          <a:p>
            <a:endParaRPr lang="en-US" dirty="0"/>
          </a:p>
          <a:p>
            <a:r>
              <a:rPr lang="en-US" dirty="0"/>
              <a:t>You have sufficient background in math and CS, and/or will work hard to catch up in the first couple weeks</a:t>
            </a:r>
          </a:p>
          <a:p>
            <a:endParaRPr lang="en-US" dirty="0"/>
          </a:p>
          <a:p>
            <a:r>
              <a:rPr lang="en-US" dirty="0"/>
              <a:t>You will attend all lectures (preferred), or watch the recordings </a:t>
            </a:r>
          </a:p>
          <a:p>
            <a:endParaRPr lang="en-US" dirty="0"/>
          </a:p>
          <a:p>
            <a:r>
              <a:rPr lang="en-US" dirty="0"/>
              <a:t>If you get stuck, you’ll try your best to figure it out, but then seek help if you can’t</a:t>
            </a:r>
          </a:p>
          <a:p>
            <a:endParaRPr lang="en-US" dirty="0"/>
          </a:p>
          <a:p>
            <a:r>
              <a:rPr lang="en-US" dirty="0"/>
              <a:t>You are willing to spend ~10-12 hours per week on lectures, reading, review and assignments</a:t>
            </a:r>
          </a:p>
          <a:p>
            <a:endParaRPr lang="en-US" dirty="0"/>
          </a:p>
        </p:txBody>
      </p:sp>
    </p:spTree>
    <p:extLst>
      <p:ext uri="{BB962C8B-B14F-4D97-AF65-F5344CB8AC3E}">
        <p14:creationId xmlns:p14="http://schemas.microsoft.com/office/powerpoint/2010/main" val="7229731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dirty="0"/>
              <a:t>Feedback is welcome</a:t>
            </a:r>
          </a:p>
        </p:txBody>
      </p:sp>
      <p:sp>
        <p:nvSpPr>
          <p:cNvPr id="54275" name="Content Placeholder 2"/>
          <p:cNvSpPr>
            <a:spLocks noGrp="1"/>
          </p:cNvSpPr>
          <p:nvPr>
            <p:ph idx="1"/>
          </p:nvPr>
        </p:nvSpPr>
        <p:spPr/>
        <p:txBody>
          <a:bodyPr/>
          <a:lstStyle/>
          <a:p>
            <a:pPr>
              <a:buFont typeface="Arial" panose="020B0604020202020204" pitchFamily="34" charset="0"/>
              <a:buChar char="•"/>
            </a:pPr>
            <a:endParaRPr lang="en-US" dirty="0"/>
          </a:p>
          <a:p>
            <a:pPr>
              <a:buFont typeface="Arial" panose="020B0604020202020204" pitchFamily="34" charset="0"/>
              <a:buChar char="•"/>
            </a:pPr>
            <a:r>
              <a:rPr lang="en-US" dirty="0"/>
              <a:t>I will occasionally solicit feedback through surveys – please respond</a:t>
            </a:r>
          </a:p>
          <a:p>
            <a:pPr>
              <a:buFont typeface="Arial" panose="020B0604020202020204" pitchFamily="34" charset="0"/>
              <a:buChar char="•"/>
            </a:pPr>
            <a:endParaRPr lang="en-US" dirty="0"/>
          </a:p>
          <a:p>
            <a:pPr>
              <a:buFont typeface="Arial" panose="020B0604020202020204" pitchFamily="34" charset="0"/>
              <a:buChar char="•"/>
            </a:pPr>
            <a:r>
              <a:rPr lang="en-US" dirty="0"/>
              <a:t>You can always talk to me after class or send me a message on </a:t>
            </a:r>
            <a:r>
              <a:rPr lang="en-US" dirty="0" err="1"/>
              <a:t>CampusWire</a:t>
            </a:r>
            <a:endParaRPr lang="en-US" dirty="0"/>
          </a:p>
          <a:p>
            <a:pPr>
              <a:buFont typeface="Arial" panose="020B0604020202020204" pitchFamily="34" charset="0"/>
              <a:buChar char="•"/>
            </a:pPr>
            <a:endParaRPr lang="en-US" dirty="0"/>
          </a:p>
          <a:p>
            <a:pPr>
              <a:buFont typeface="Arial" panose="020B0604020202020204" pitchFamily="34" charset="0"/>
              <a:buChar char="•"/>
            </a:pPr>
            <a:r>
              <a:rPr lang="en-US" dirty="0"/>
              <a:t>My goal is to be a force multiplier on how much you can learn with a given amount of effort</a:t>
            </a:r>
          </a:p>
          <a:p>
            <a:pPr>
              <a:buFont typeface="Arial" panose="020B0604020202020204" pitchFamily="34" charset="0"/>
              <a:buChar char="•"/>
            </a:pPr>
            <a:endParaRPr lang="en-US" dirty="0"/>
          </a:p>
          <a:p>
            <a:pPr>
              <a:buFont typeface="Arial" panose="020B0604020202020204" pitchFamily="34" charset="0"/>
              <a:buChar char="•"/>
            </a:pPr>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1A5AB-D419-B442-C5C1-477633C5BDE9}"/>
              </a:ext>
            </a:extLst>
          </p:cNvPr>
          <p:cNvSpPr>
            <a:spLocks noGrp="1"/>
          </p:cNvSpPr>
          <p:nvPr>
            <p:ph type="title"/>
          </p:nvPr>
        </p:nvSpPr>
        <p:spPr/>
        <p:txBody>
          <a:bodyPr/>
          <a:lstStyle/>
          <a:p>
            <a:r>
              <a:rPr lang="en-US" dirty="0"/>
              <a:t>What to do next</a:t>
            </a:r>
          </a:p>
        </p:txBody>
      </p:sp>
      <p:sp>
        <p:nvSpPr>
          <p:cNvPr id="3" name="Content Placeholder 2">
            <a:extLst>
              <a:ext uri="{FF2B5EF4-FFF2-40B4-BE49-F238E27FC236}">
                <a16:creationId xmlns:a16="http://schemas.microsoft.com/office/drawing/2014/main" id="{27E9FDBF-9828-9131-B2F7-B7487568C6B1}"/>
              </a:ext>
            </a:extLst>
          </p:cNvPr>
          <p:cNvSpPr>
            <a:spLocks noGrp="1"/>
          </p:cNvSpPr>
          <p:nvPr>
            <p:ph idx="1"/>
          </p:nvPr>
        </p:nvSpPr>
        <p:spPr/>
        <p:txBody>
          <a:bodyPr/>
          <a:lstStyle/>
          <a:p>
            <a:r>
              <a:rPr lang="en-US" b="1" dirty="0"/>
              <a:t>Bookmark the </a:t>
            </a:r>
            <a:r>
              <a:rPr lang="en-US" b="1" dirty="0">
                <a:hlinkClick r:id="rId2"/>
              </a:rPr>
              <a:t>website</a:t>
            </a:r>
            <a:endParaRPr lang="en-US" b="1" dirty="0"/>
          </a:p>
          <a:p>
            <a:r>
              <a:rPr lang="en-US" b="1" dirty="0"/>
              <a:t>Sign up for </a:t>
            </a:r>
            <a:r>
              <a:rPr lang="en-US" b="1" dirty="0" err="1"/>
              <a:t>campuswire</a:t>
            </a:r>
            <a:r>
              <a:rPr lang="en-US" b="1" dirty="0"/>
              <a:t> </a:t>
            </a:r>
            <a:r>
              <a:rPr lang="en-US" dirty="0"/>
              <a:t>(if not already signed up)</a:t>
            </a:r>
          </a:p>
          <a:p>
            <a:r>
              <a:rPr lang="en-US" b="1" dirty="0"/>
              <a:t>Read the syllabus and schedule</a:t>
            </a:r>
          </a:p>
          <a:p>
            <a:r>
              <a:rPr lang="en-US" dirty="0"/>
              <a:t>Unless you consider yourself highly proficient in Python/</a:t>
            </a:r>
            <a:r>
              <a:rPr lang="en-US" dirty="0" err="1"/>
              <a:t>numpy</a:t>
            </a:r>
            <a:r>
              <a:rPr lang="en-US" dirty="0"/>
              <a:t> and linear algebra, </a:t>
            </a:r>
            <a:r>
              <a:rPr lang="en-US" b="1" dirty="0"/>
              <a:t>watch/do the tutorials </a:t>
            </a:r>
            <a:r>
              <a:rPr lang="en-US" dirty="0"/>
              <a:t>linked in the web page</a:t>
            </a:r>
          </a:p>
          <a:p>
            <a:r>
              <a:rPr lang="en-US" dirty="0"/>
              <a:t>If you are planning to drop the class, please do it right away so that others can register</a:t>
            </a:r>
          </a:p>
        </p:txBody>
      </p:sp>
    </p:spTree>
    <p:extLst>
      <p:ext uri="{BB962C8B-B14F-4D97-AF65-F5344CB8AC3E}">
        <p14:creationId xmlns:p14="http://schemas.microsoft.com/office/powerpoint/2010/main" val="4094561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16932"/>
            <a:ext cx="10972800" cy="914400"/>
          </a:xfrm>
        </p:spPr>
        <p:txBody>
          <a:bodyPr>
            <a:normAutofit/>
          </a:bodyPr>
          <a:lstStyle/>
          <a:p>
            <a:r>
              <a:rPr lang="en-US" dirty="0"/>
              <a:t>Reconstruct: vision for construction</a:t>
            </a:r>
          </a:p>
        </p:txBody>
      </p:sp>
      <p:pic>
        <p:nvPicPr>
          <p:cNvPr id="4" name="Reconstruct Web Platform- Visual Asset Management-H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029199" y="1333500"/>
            <a:ext cx="7040725" cy="3806935"/>
          </a:xfrm>
        </p:spPr>
      </p:pic>
      <p:sp>
        <p:nvSpPr>
          <p:cNvPr id="5" name="TextBox 4"/>
          <p:cNvSpPr txBox="1"/>
          <p:nvPr/>
        </p:nvSpPr>
        <p:spPr>
          <a:xfrm>
            <a:off x="5468214" y="6336268"/>
            <a:ext cx="3493329" cy="369332"/>
          </a:xfrm>
          <a:prstGeom prst="rect">
            <a:avLst/>
          </a:prstGeom>
          <a:noFill/>
        </p:spPr>
        <p:txBody>
          <a:bodyPr wrap="none" rtlCol="0">
            <a:spAutoFit/>
          </a:bodyPr>
          <a:lstStyle/>
          <a:p>
            <a:r>
              <a:rPr lang="en-US" dirty="0">
                <a:hlinkClick r:id="rId5"/>
              </a:rPr>
              <a:t>https://www.reconstructinc.com/</a:t>
            </a:r>
            <a:r>
              <a:rPr lang="en-US" dirty="0"/>
              <a:t> </a:t>
            </a:r>
          </a:p>
        </p:txBody>
      </p:sp>
      <p:sp>
        <p:nvSpPr>
          <p:cNvPr id="8" name="Rectangle 7"/>
          <p:cNvSpPr/>
          <p:nvPr/>
        </p:nvSpPr>
        <p:spPr>
          <a:xfrm>
            <a:off x="0" y="6400800"/>
            <a:ext cx="3211135" cy="369332"/>
          </a:xfrm>
          <a:prstGeom prst="rect">
            <a:avLst/>
          </a:prstGeom>
        </p:spPr>
        <p:txBody>
          <a:bodyPr wrap="none">
            <a:spAutoFit/>
          </a:bodyPr>
          <a:lstStyle/>
          <a:p>
            <a:r>
              <a:rPr lang="en-US" dirty="0">
                <a:hlinkClick r:id="rId6"/>
              </a:rPr>
              <a:t>https://vimeo.com/242479887</a:t>
            </a:r>
            <a:endParaRPr lang="en-US" dirty="0"/>
          </a:p>
        </p:txBody>
      </p:sp>
      <p:pic>
        <p:nvPicPr>
          <p:cNvPr id="6" name="Picture 2" descr="image (7)">
            <a:extLst>
              <a:ext uri="{FF2B5EF4-FFF2-40B4-BE49-F238E27FC236}">
                <a16:creationId xmlns:a16="http://schemas.microsoft.com/office/drawing/2014/main" id="{EDB95089-2076-F238-FEEF-5FCE5DEC47F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636" y="2133600"/>
            <a:ext cx="4960085" cy="27900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1">
            <a:extLst>
              <a:ext uri="{FF2B5EF4-FFF2-40B4-BE49-F238E27FC236}">
                <a16:creationId xmlns:a16="http://schemas.microsoft.com/office/drawing/2014/main" id="{271AA851-D1D0-4F5E-3A3A-CD6D9907F3FB}"/>
              </a:ext>
            </a:extLst>
          </p:cNvPr>
          <p:cNvSpPr txBox="1">
            <a:spLocks noChangeArrowheads="1"/>
          </p:cNvSpPr>
          <p:nvPr/>
        </p:nvSpPr>
        <p:spPr bwMode="auto">
          <a:xfrm>
            <a:off x="1066800" y="1487269"/>
            <a:ext cx="29864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latin typeface="Calibri" panose="020F0502020204030204" pitchFamily="34" charset="0"/>
                <a:cs typeface="Calibri" panose="020F0502020204030204" pitchFamily="34" charset="0"/>
              </a:rPr>
              <a:t>Co-founder and Chief Science Officer of Reconstruct</a:t>
            </a:r>
            <a:endParaRPr 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097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21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F1EC5-DAF6-5398-96A9-2007ED949D05}"/>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306ED552-1838-EB91-D359-99742A1F4993}"/>
              </a:ext>
            </a:extLst>
          </p:cNvPr>
          <p:cNvSpPr>
            <a:spLocks noGrp="1"/>
          </p:cNvSpPr>
          <p:nvPr>
            <p:ph idx="1"/>
          </p:nvPr>
        </p:nvSpPr>
        <p:spPr>
          <a:xfrm>
            <a:off x="2133600" y="2209800"/>
            <a:ext cx="10363200" cy="1981200"/>
          </a:xfrm>
        </p:spPr>
        <p:txBody>
          <a:bodyPr>
            <a:noAutofit/>
            <a:scene3d>
              <a:camera prst="orthographicFront"/>
              <a:lightRig rig="soft" dir="t">
                <a:rot lat="0" lon="0" rev="15600000"/>
              </a:lightRig>
            </a:scene3d>
            <a:sp3d extrusionH="57150" prstMaterial="softEdge">
              <a:bevelT w="25400" h="38100"/>
            </a:sp3d>
          </a:bodyPr>
          <a:lstStyle/>
          <a:p>
            <a:pPr marL="0" indent="0">
              <a:buNone/>
            </a:pPr>
            <a:r>
              <a:rPr lang="en-US" sz="16600" b="1" dirty="0">
                <a:ln/>
                <a:solidFill>
                  <a:schemeClr val="accent4"/>
                </a:solidFill>
              </a:rPr>
              <a:t>I 			  ML</a:t>
            </a:r>
          </a:p>
        </p:txBody>
      </p:sp>
      <p:pic>
        <p:nvPicPr>
          <p:cNvPr id="2050" name="Picture 2" descr="The truth about your heart">
            <a:extLst>
              <a:ext uri="{FF2B5EF4-FFF2-40B4-BE49-F238E27FC236}">
                <a16:creationId xmlns:a16="http://schemas.microsoft.com/office/drawing/2014/main" id="{BD0904FE-606D-7467-7B35-997E6A5E83A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33526" y="2590800"/>
            <a:ext cx="3519674"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761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48113-E6FA-81F7-AE85-F8F5E48A5AAB}"/>
              </a:ext>
            </a:extLst>
          </p:cNvPr>
          <p:cNvSpPr>
            <a:spLocks noGrp="1"/>
          </p:cNvSpPr>
          <p:nvPr>
            <p:ph type="title"/>
          </p:nvPr>
        </p:nvSpPr>
        <p:spPr>
          <a:xfrm>
            <a:off x="2286000" y="2819400"/>
            <a:ext cx="8001000" cy="914400"/>
          </a:xfrm>
        </p:spPr>
        <p:txBody>
          <a:bodyPr>
            <a:noAutofit/>
          </a:bodyPr>
          <a:lstStyle/>
          <a:p>
            <a:r>
              <a:rPr lang="en-US" sz="7200" dirty="0"/>
              <a:t>Machine learning and the quest for intelligent machines</a:t>
            </a:r>
          </a:p>
        </p:txBody>
      </p:sp>
    </p:spTree>
    <p:extLst>
      <p:ext uri="{BB962C8B-B14F-4D97-AF65-F5344CB8AC3E}">
        <p14:creationId xmlns:p14="http://schemas.microsoft.com/office/powerpoint/2010/main" val="2810976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drawing of a person looking at a tree&#10;&#10;Description automatically generated">
            <a:extLst>
              <a:ext uri="{FF2B5EF4-FFF2-40B4-BE49-F238E27FC236}">
                <a16:creationId xmlns:a16="http://schemas.microsoft.com/office/drawing/2014/main" id="{6180BD32-7945-947C-1C56-F7EB6620A4A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95400" y="304800"/>
            <a:ext cx="3276600" cy="5704156"/>
          </a:xfrm>
        </p:spPr>
      </p:pic>
      <p:sp>
        <p:nvSpPr>
          <p:cNvPr id="5" name="TextBox 4">
            <a:extLst>
              <a:ext uri="{FF2B5EF4-FFF2-40B4-BE49-F238E27FC236}">
                <a16:creationId xmlns:a16="http://schemas.microsoft.com/office/drawing/2014/main" id="{6E0D25D9-B537-23EB-D388-E35846C930EF}"/>
              </a:ext>
            </a:extLst>
          </p:cNvPr>
          <p:cNvSpPr txBox="1"/>
          <p:nvPr/>
        </p:nvSpPr>
        <p:spPr>
          <a:xfrm>
            <a:off x="7543800" y="6604084"/>
            <a:ext cx="6096000" cy="253916"/>
          </a:xfrm>
          <a:prstGeom prst="rect">
            <a:avLst/>
          </a:prstGeom>
          <a:noFill/>
        </p:spPr>
        <p:txBody>
          <a:bodyPr wrap="square">
            <a:spAutoFit/>
          </a:bodyPr>
          <a:lstStyle/>
          <a:p>
            <a:r>
              <a:rPr lang="en-US" sz="1050" dirty="0"/>
              <a:t>By </a:t>
            </a:r>
            <a:r>
              <a:rPr lang="en-US" sz="1050" dirty="0" err="1"/>
              <a:t>Mikoláš</a:t>
            </a:r>
            <a:r>
              <a:rPr lang="en-US" sz="1050" dirty="0"/>
              <a:t> </a:t>
            </a:r>
            <a:r>
              <a:rPr lang="en-US" sz="1050" dirty="0" err="1"/>
              <a:t>Aleš</a:t>
            </a:r>
            <a:r>
              <a:rPr lang="en-US" sz="1050" dirty="0"/>
              <a:t> https://commons.wikimedia.org/w/index.php?curid=2210897</a:t>
            </a:r>
          </a:p>
        </p:txBody>
      </p:sp>
      <p:sp>
        <p:nvSpPr>
          <p:cNvPr id="8" name="TextBox 7">
            <a:extLst>
              <a:ext uri="{FF2B5EF4-FFF2-40B4-BE49-F238E27FC236}">
                <a16:creationId xmlns:a16="http://schemas.microsoft.com/office/drawing/2014/main" id="{2E6ECE35-DAEE-F5F8-F1DE-C09FAEFB5E76}"/>
              </a:ext>
            </a:extLst>
          </p:cNvPr>
          <p:cNvSpPr txBox="1"/>
          <p:nvPr/>
        </p:nvSpPr>
        <p:spPr>
          <a:xfrm>
            <a:off x="1143000" y="6053230"/>
            <a:ext cx="4114800" cy="369332"/>
          </a:xfrm>
          <a:prstGeom prst="rect">
            <a:avLst/>
          </a:prstGeom>
          <a:noFill/>
        </p:spPr>
        <p:txBody>
          <a:bodyPr wrap="square">
            <a:spAutoFit/>
          </a:bodyPr>
          <a:lstStyle/>
          <a:p>
            <a:r>
              <a:rPr lang="en-US" b="0" i="0" dirty="0">
                <a:solidFill>
                  <a:srgbClr val="202122"/>
                </a:solidFill>
                <a:effectLst/>
                <a:highlight>
                  <a:srgbClr val="FFFFFF"/>
                </a:highlight>
                <a:latin typeface="Arial" panose="020B0604020202020204" pitchFamily="34" charset="0"/>
              </a:rPr>
              <a:t>Rabbi Loew’s Golem (16</a:t>
            </a:r>
            <a:r>
              <a:rPr lang="en-US" b="0" i="0" baseline="30000" dirty="0">
                <a:solidFill>
                  <a:srgbClr val="202122"/>
                </a:solidFill>
                <a:effectLst/>
                <a:highlight>
                  <a:srgbClr val="FFFFFF"/>
                </a:highlight>
                <a:latin typeface="Arial" panose="020B0604020202020204" pitchFamily="34" charset="0"/>
              </a:rPr>
              <a:t>th</a:t>
            </a:r>
            <a:r>
              <a:rPr lang="en-US" b="0" i="0" dirty="0">
                <a:solidFill>
                  <a:srgbClr val="202122"/>
                </a:solidFill>
                <a:effectLst/>
                <a:highlight>
                  <a:srgbClr val="FFFFFF"/>
                </a:highlight>
                <a:latin typeface="Arial" panose="020B0604020202020204" pitchFamily="34" charset="0"/>
              </a:rPr>
              <a:t> century)</a:t>
            </a:r>
            <a:endParaRPr lang="en-US" dirty="0"/>
          </a:p>
        </p:txBody>
      </p:sp>
      <p:sp>
        <p:nvSpPr>
          <p:cNvPr id="11" name="Title 10">
            <a:extLst>
              <a:ext uri="{FF2B5EF4-FFF2-40B4-BE49-F238E27FC236}">
                <a16:creationId xmlns:a16="http://schemas.microsoft.com/office/drawing/2014/main" id="{399871AA-3F76-C9E6-FEF6-873052FA188C}"/>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382112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0E432-E27C-7D48-D9AE-17E4DF043ED5}"/>
              </a:ext>
            </a:extLst>
          </p:cNvPr>
          <p:cNvSpPr>
            <a:spLocks noGrp="1"/>
          </p:cNvSpPr>
          <p:nvPr>
            <p:ph type="title"/>
          </p:nvPr>
        </p:nvSpPr>
        <p:spPr>
          <a:xfrm>
            <a:off x="1495643" y="1103934"/>
            <a:ext cx="4334138" cy="914400"/>
          </a:xfrm>
        </p:spPr>
        <p:txBody>
          <a:bodyPr>
            <a:normAutofit fontScale="90000"/>
          </a:bodyPr>
          <a:lstStyle/>
          <a:p>
            <a:r>
              <a:rPr lang="en-US" sz="2800" dirty="0" err="1"/>
              <a:t>Vaucanson’s</a:t>
            </a:r>
            <a:r>
              <a:rPr lang="en-US" sz="2800" dirty="0"/>
              <a:t> Automata (1738)</a:t>
            </a:r>
          </a:p>
        </p:txBody>
      </p:sp>
      <p:pic>
        <p:nvPicPr>
          <p:cNvPr id="7" name="Content Placeholder 6" descr="A group of statues on pedestals&#10;&#10;Description automatically generated">
            <a:extLst>
              <a:ext uri="{FF2B5EF4-FFF2-40B4-BE49-F238E27FC236}">
                <a16:creationId xmlns:a16="http://schemas.microsoft.com/office/drawing/2014/main" id="{444A60EC-41ED-F8D0-9C52-B052C4D3EEE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831119"/>
            <a:ext cx="7258485" cy="3992880"/>
          </a:xfrm>
        </p:spPr>
      </p:pic>
      <p:sp>
        <p:nvSpPr>
          <p:cNvPr id="5" name="TextBox 4">
            <a:extLst>
              <a:ext uri="{FF2B5EF4-FFF2-40B4-BE49-F238E27FC236}">
                <a16:creationId xmlns:a16="http://schemas.microsoft.com/office/drawing/2014/main" id="{5C5E4F70-32C7-9434-414A-06B83C7684AF}"/>
              </a:ext>
            </a:extLst>
          </p:cNvPr>
          <p:cNvSpPr txBox="1"/>
          <p:nvPr/>
        </p:nvSpPr>
        <p:spPr>
          <a:xfrm>
            <a:off x="457200" y="6554060"/>
            <a:ext cx="10515600" cy="276999"/>
          </a:xfrm>
          <a:prstGeom prst="rect">
            <a:avLst/>
          </a:prstGeom>
          <a:noFill/>
        </p:spPr>
        <p:txBody>
          <a:bodyPr wrap="square">
            <a:spAutoFit/>
          </a:bodyPr>
          <a:lstStyle/>
          <a:p>
            <a:r>
              <a:rPr lang="en-US" sz="1200" dirty="0"/>
              <a:t>http://www.francoisjunod.com/automates/eightennth/vaucanson_uk.htm</a:t>
            </a:r>
          </a:p>
        </p:txBody>
      </p:sp>
      <p:sp>
        <p:nvSpPr>
          <p:cNvPr id="8" name="TextBox 7">
            <a:extLst>
              <a:ext uri="{FF2B5EF4-FFF2-40B4-BE49-F238E27FC236}">
                <a16:creationId xmlns:a16="http://schemas.microsoft.com/office/drawing/2014/main" id="{EFD36181-F5FA-997E-30C8-72F84B8EC73C}"/>
              </a:ext>
            </a:extLst>
          </p:cNvPr>
          <p:cNvSpPr txBox="1"/>
          <p:nvPr/>
        </p:nvSpPr>
        <p:spPr>
          <a:xfrm>
            <a:off x="1495643" y="5814060"/>
            <a:ext cx="1390124" cy="369332"/>
          </a:xfrm>
          <a:prstGeom prst="rect">
            <a:avLst/>
          </a:prstGeom>
          <a:noFill/>
        </p:spPr>
        <p:txBody>
          <a:bodyPr wrap="none" rtlCol="0">
            <a:spAutoFit/>
          </a:bodyPr>
          <a:lstStyle/>
          <a:p>
            <a:r>
              <a:rPr lang="en-US" dirty="0"/>
              <a:t>Flute player</a:t>
            </a:r>
          </a:p>
        </p:txBody>
      </p:sp>
      <p:sp>
        <p:nvSpPr>
          <p:cNvPr id="9" name="TextBox 8">
            <a:extLst>
              <a:ext uri="{FF2B5EF4-FFF2-40B4-BE49-F238E27FC236}">
                <a16:creationId xmlns:a16="http://schemas.microsoft.com/office/drawing/2014/main" id="{459DAF84-68BA-4366-44BB-7574988094F3}"/>
              </a:ext>
            </a:extLst>
          </p:cNvPr>
          <p:cNvSpPr txBox="1"/>
          <p:nvPr/>
        </p:nvSpPr>
        <p:spPr>
          <a:xfrm>
            <a:off x="3391380" y="5824491"/>
            <a:ext cx="1877437" cy="369332"/>
          </a:xfrm>
          <a:prstGeom prst="rect">
            <a:avLst/>
          </a:prstGeom>
          <a:noFill/>
        </p:spPr>
        <p:txBody>
          <a:bodyPr wrap="none" rtlCol="0">
            <a:spAutoFit/>
          </a:bodyPr>
          <a:lstStyle/>
          <a:p>
            <a:r>
              <a:rPr lang="en-US" dirty="0"/>
              <a:t>Defecating Duck</a:t>
            </a:r>
          </a:p>
        </p:txBody>
      </p:sp>
      <p:sp>
        <p:nvSpPr>
          <p:cNvPr id="10" name="TextBox 9">
            <a:extLst>
              <a:ext uri="{FF2B5EF4-FFF2-40B4-BE49-F238E27FC236}">
                <a16:creationId xmlns:a16="http://schemas.microsoft.com/office/drawing/2014/main" id="{5F7A2A03-8A54-644A-3A17-551677829C52}"/>
              </a:ext>
            </a:extLst>
          </p:cNvPr>
          <p:cNvSpPr txBox="1"/>
          <p:nvPr/>
        </p:nvSpPr>
        <p:spPr>
          <a:xfrm>
            <a:off x="5350175" y="5737573"/>
            <a:ext cx="2108334" cy="369332"/>
          </a:xfrm>
          <a:prstGeom prst="rect">
            <a:avLst/>
          </a:prstGeom>
          <a:noFill/>
        </p:spPr>
        <p:txBody>
          <a:bodyPr wrap="none" rtlCol="0">
            <a:spAutoFit/>
          </a:bodyPr>
          <a:lstStyle/>
          <a:p>
            <a:r>
              <a:rPr lang="en-US" dirty="0"/>
              <a:t>Tambourine Player</a:t>
            </a:r>
          </a:p>
        </p:txBody>
      </p:sp>
      <p:pic>
        <p:nvPicPr>
          <p:cNvPr id="4098" name="Picture 2">
            <a:extLst>
              <a:ext uri="{FF2B5EF4-FFF2-40B4-BE49-F238E27FC236}">
                <a16:creationId xmlns:a16="http://schemas.microsoft.com/office/drawing/2014/main" id="{217B8F8B-BF8F-2E31-7BC3-C5E39D3EC5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1752600"/>
            <a:ext cx="3695700" cy="36957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3BC3B85-4C93-2BB7-47A8-605D48E9D80D}"/>
              </a:ext>
            </a:extLst>
          </p:cNvPr>
          <p:cNvSpPr txBox="1"/>
          <p:nvPr/>
        </p:nvSpPr>
        <p:spPr>
          <a:xfrm>
            <a:off x="8382000" y="6569449"/>
            <a:ext cx="6745356" cy="261610"/>
          </a:xfrm>
          <a:prstGeom prst="rect">
            <a:avLst/>
          </a:prstGeom>
          <a:noFill/>
        </p:spPr>
        <p:txBody>
          <a:bodyPr wrap="square">
            <a:spAutoFit/>
          </a:bodyPr>
          <a:lstStyle/>
          <a:p>
            <a:r>
              <a:rPr lang="en-US" sz="1100" dirty="0"/>
              <a:t>https://time.graphics/event/1736967</a:t>
            </a:r>
          </a:p>
        </p:txBody>
      </p:sp>
    </p:spTree>
    <p:extLst>
      <p:ext uri="{BB962C8B-B14F-4D97-AF65-F5344CB8AC3E}">
        <p14:creationId xmlns:p14="http://schemas.microsoft.com/office/powerpoint/2010/main" val="153658097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1|0.2|0.9"/>
</p:tagLst>
</file>

<file path=ppt/tags/tag2.xml><?xml version="1.0" encoding="utf-8"?>
<p:tagLst xmlns:a="http://schemas.openxmlformats.org/drawingml/2006/main" xmlns:r="http://schemas.openxmlformats.org/officeDocument/2006/relationships" xmlns:p="http://schemas.openxmlformats.org/presentationml/2006/main">
  <p:tag name="TIMING" val="|180.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93788</TotalTime>
  <Words>2789</Words>
  <Application>Microsoft Office PowerPoint</Application>
  <PresentationFormat>Widescreen</PresentationFormat>
  <Paragraphs>427</Paragraphs>
  <Slides>43</Slides>
  <Notes>7</Notes>
  <HiddenSlides>5</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43</vt:i4>
      </vt:variant>
    </vt:vector>
  </HeadingPairs>
  <TitlesOfParts>
    <vt:vector size="47" baseType="lpstr">
      <vt:lpstr>Arial</vt:lpstr>
      <vt:lpstr>Calibri</vt:lpstr>
      <vt:lpstr>Times New Roman</vt:lpstr>
      <vt:lpstr>Office Theme</vt:lpstr>
      <vt:lpstr> CS441 Applied Machine Learning </vt:lpstr>
      <vt:lpstr>Today’s Class</vt:lpstr>
      <vt:lpstr>About me</vt:lpstr>
      <vt:lpstr>A little about me</vt:lpstr>
      <vt:lpstr>Reconstruct: vision for construction</vt:lpstr>
      <vt:lpstr>PowerPoint Presentation</vt:lpstr>
      <vt:lpstr>Machine learning and the quest for intelligent machines</vt:lpstr>
      <vt:lpstr>PowerPoint Presentation</vt:lpstr>
      <vt:lpstr>Vaucanson’s Automata (1738)</vt:lpstr>
      <vt:lpstr>PowerPoint Presentation</vt:lpstr>
      <vt:lpstr>PowerPoint Presentation</vt:lpstr>
      <vt:lpstr>Some AI milestones</vt:lpstr>
      <vt:lpstr>PowerPoint Presentation</vt:lpstr>
      <vt:lpstr>Course goal: Know thyself</vt:lpstr>
      <vt:lpstr>Machine learning is also useful</vt:lpstr>
      <vt:lpstr>Course goal: Learn how to solve problems with ML</vt:lpstr>
      <vt:lpstr>Course goal: Understand real-life application and social implications of machine learning</vt:lpstr>
      <vt:lpstr>History of machine intelligence</vt:lpstr>
      <vt:lpstr>About me</vt:lpstr>
      <vt:lpstr>My early research: Learning to interpret geometry</vt:lpstr>
      <vt:lpstr>Neural Radiance Fields: use deep networks to model 3D scenes</vt:lpstr>
      <vt:lpstr>General Purpose Learners</vt:lpstr>
      <vt:lpstr>Other examples of my research that use machine learning</vt:lpstr>
      <vt:lpstr>What is machine learning?</vt:lpstr>
      <vt:lpstr>The whole machine learning problem</vt:lpstr>
      <vt:lpstr>Algorithm and model development</vt:lpstr>
      <vt:lpstr>Course outline</vt:lpstr>
      <vt:lpstr>Topics</vt:lpstr>
      <vt:lpstr>How will you learn?</vt:lpstr>
      <vt:lpstr>How will you learn?</vt:lpstr>
      <vt:lpstr>How will you learn?</vt:lpstr>
      <vt:lpstr>How will you learn?</vt:lpstr>
      <vt:lpstr>How will you learn?</vt:lpstr>
      <vt:lpstr>Grading</vt:lpstr>
      <vt:lpstr>Earn 2 points now – tell me a little about you</vt:lpstr>
      <vt:lpstr>Covid, masks, sickness</vt:lpstr>
      <vt:lpstr>Homework details</vt:lpstr>
      <vt:lpstr>Learning resources</vt:lpstr>
      <vt:lpstr>Academic Integrity</vt:lpstr>
      <vt:lpstr>How is this course different from…</vt:lpstr>
      <vt:lpstr>What is expected of you?</vt:lpstr>
      <vt:lpstr>Feedback is welcome</vt:lpstr>
      <vt:lpstr>What to do next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Hoiem, Derek W</cp:lastModifiedBy>
  <cp:revision>197</cp:revision>
  <dcterms:created xsi:type="dcterms:W3CDTF">2009-12-16T02:55:56Z</dcterms:created>
  <dcterms:modified xsi:type="dcterms:W3CDTF">2024-08-26T20:39:50Z</dcterms:modified>
</cp:coreProperties>
</file>