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89" r:id="rId3"/>
    <p:sldId id="260" r:id="rId4"/>
    <p:sldId id="261" r:id="rId5"/>
    <p:sldId id="262" r:id="rId6"/>
    <p:sldId id="263" r:id="rId7"/>
    <p:sldId id="264" r:id="rId8"/>
    <p:sldId id="265" r:id="rId9"/>
    <p:sldId id="266" r:id="rId10"/>
    <p:sldId id="267" r:id="rId11"/>
    <p:sldId id="268" r:id="rId12"/>
    <p:sldId id="269" r:id="rId13"/>
    <p:sldId id="271" r:id="rId14"/>
    <p:sldId id="290" r:id="rId15"/>
    <p:sldId id="291" r:id="rId16"/>
    <p:sldId id="292" r:id="rId17"/>
    <p:sldId id="293" r:id="rId18"/>
    <p:sldId id="294" r:id="rId19"/>
    <p:sldId id="274" r:id="rId20"/>
    <p:sldId id="295" r:id="rId21"/>
    <p:sldId id="296" r:id="rId22"/>
    <p:sldId id="275" r:id="rId23"/>
    <p:sldId id="276" r:id="rId24"/>
    <p:sldId id="277" r:id="rId25"/>
    <p:sldId id="278" r:id="rId26"/>
    <p:sldId id="281" r:id="rId27"/>
    <p:sldId id="280" r:id="rId28"/>
    <p:sldId id="282" r:id="rId29"/>
    <p:sldId id="286" r:id="rId30"/>
    <p:sldId id="284" r:id="rId31"/>
    <p:sldId id="283" r:id="rId32"/>
    <p:sldId id="285" r:id="rId33"/>
    <p:sldId id="287" r:id="rId34"/>
    <p:sldId id="288" r:id="rId35"/>
  </p:sldIdLst>
  <p:sldSz cx="12192000" cy="6858000"/>
  <p:notesSz cx="7315200" cy="9601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240"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kumimoji="1" lang="ja-JP" alt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3063029-7650-4ED9-8AA2-3208582088BE}" type="datetimeFigureOut">
              <a:rPr kumimoji="1" lang="ja-JP" altLang="en-US" smtClean="0"/>
              <a:t>2019/1/9</a:t>
            </a:fld>
            <a:endParaRPr kumimoji="1" lang="ja-JP" alt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ja-JP" alt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kumimoji="1" lang="ja-JP" alt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56869AA-7DDA-4BCA-A06F-D2FE6095579C}" type="slidenum">
              <a:rPr kumimoji="1" lang="ja-JP" altLang="en-US" smtClean="0"/>
              <a:t>‹#›</a:t>
            </a:fld>
            <a:endParaRPr kumimoji="1" lang="ja-JP" altLang="en-US"/>
          </a:p>
        </p:txBody>
      </p:sp>
    </p:spTree>
    <p:extLst>
      <p:ext uri="{BB962C8B-B14F-4D97-AF65-F5344CB8AC3E}">
        <p14:creationId xmlns:p14="http://schemas.microsoft.com/office/powerpoint/2010/main" val="889153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a:p>
        </p:txBody>
      </p:sp>
      <p:sp>
        <p:nvSpPr>
          <p:cNvPr id="29700" name="Slide Number Placeholder 3"/>
          <p:cNvSpPr>
            <a:spLocks noGrp="1"/>
          </p:cNvSpPr>
          <p:nvPr>
            <p:ph type="sldNum" sz="quarter" idx="5"/>
          </p:nvPr>
        </p:nvSpPr>
        <p:spPr>
          <a:noFill/>
        </p:spPr>
        <p:txBody>
          <a:bodyPr/>
          <a:lstStyle/>
          <a:p>
            <a:fld id="{25AD7B03-BE14-45DB-B0F7-17EB6D027DC3}" type="slidenum">
              <a:rPr lang="en-US" smtClean="0">
                <a:latin typeface="Arial" pitchFamily="34" charset="0"/>
              </a:rPr>
              <a:pPr/>
              <a:t>1</a:t>
            </a:fld>
            <a:endParaRPr lang="en-US">
              <a:latin typeface="Arial" pitchFamily="34" charset="0"/>
            </a:endParaRPr>
          </a:p>
        </p:txBody>
      </p:sp>
    </p:spTree>
    <p:extLst>
      <p:ext uri="{BB962C8B-B14F-4D97-AF65-F5344CB8AC3E}">
        <p14:creationId xmlns:p14="http://schemas.microsoft.com/office/powerpoint/2010/main" val="246296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14</a:t>
            </a:fld>
            <a:endParaRPr lang="en-US"/>
          </a:p>
        </p:txBody>
      </p:sp>
    </p:spTree>
    <p:extLst>
      <p:ext uri="{BB962C8B-B14F-4D97-AF65-F5344CB8AC3E}">
        <p14:creationId xmlns:p14="http://schemas.microsoft.com/office/powerpoint/2010/main" val="238236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15</a:t>
            </a:fld>
            <a:endParaRPr lang="en-US"/>
          </a:p>
        </p:txBody>
      </p:sp>
    </p:spTree>
    <p:extLst>
      <p:ext uri="{BB962C8B-B14F-4D97-AF65-F5344CB8AC3E}">
        <p14:creationId xmlns:p14="http://schemas.microsoft.com/office/powerpoint/2010/main" val="345614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18</a:t>
            </a:fld>
            <a:endParaRPr lang="en-US"/>
          </a:p>
        </p:txBody>
      </p:sp>
    </p:spTree>
    <p:extLst>
      <p:ext uri="{BB962C8B-B14F-4D97-AF65-F5344CB8AC3E}">
        <p14:creationId xmlns:p14="http://schemas.microsoft.com/office/powerpoint/2010/main" val="237582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19</a:t>
            </a:fld>
            <a:endParaRPr lang="en-US"/>
          </a:p>
        </p:txBody>
      </p:sp>
    </p:spTree>
    <p:extLst>
      <p:ext uri="{BB962C8B-B14F-4D97-AF65-F5344CB8AC3E}">
        <p14:creationId xmlns:p14="http://schemas.microsoft.com/office/powerpoint/2010/main" val="124987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37A9782-5AA2-415E-927C-284A7D4A6EF7}" type="slidenum">
              <a:rPr lang="en-US"/>
              <a:pPr/>
              <a:t>22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63236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23</a:t>
            </a:fld>
            <a:endParaRPr lang="en-US"/>
          </a:p>
        </p:txBody>
      </p:sp>
    </p:spTree>
    <p:extLst>
      <p:ext uri="{BB962C8B-B14F-4D97-AF65-F5344CB8AC3E}">
        <p14:creationId xmlns:p14="http://schemas.microsoft.com/office/powerpoint/2010/main" val="362988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DC2846-0C32-4711-B63B-3E5F5C709C71}" type="slidenum">
              <a:rPr lang="en-US" smtClean="0"/>
              <a:pPr/>
              <a:t>24</a:t>
            </a:fld>
            <a:endParaRPr lang="en-US"/>
          </a:p>
        </p:txBody>
      </p:sp>
    </p:spTree>
    <p:extLst>
      <p:ext uri="{BB962C8B-B14F-4D97-AF65-F5344CB8AC3E}">
        <p14:creationId xmlns:p14="http://schemas.microsoft.com/office/powerpoint/2010/main" val="357323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25</a:t>
            </a:fld>
            <a:endParaRPr lang="en-US"/>
          </a:p>
        </p:txBody>
      </p:sp>
    </p:spTree>
    <p:extLst>
      <p:ext uri="{BB962C8B-B14F-4D97-AF65-F5344CB8AC3E}">
        <p14:creationId xmlns:p14="http://schemas.microsoft.com/office/powerpoint/2010/main" val="2443127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28</a:t>
            </a:fld>
            <a:endParaRPr lang="en-US"/>
          </a:p>
        </p:txBody>
      </p:sp>
    </p:spTree>
    <p:extLst>
      <p:ext uri="{BB962C8B-B14F-4D97-AF65-F5344CB8AC3E}">
        <p14:creationId xmlns:p14="http://schemas.microsoft.com/office/powerpoint/2010/main" val="143473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29</a:t>
            </a:fld>
            <a:endParaRPr lang="en-US"/>
          </a:p>
        </p:txBody>
      </p:sp>
    </p:spTree>
    <p:extLst>
      <p:ext uri="{BB962C8B-B14F-4D97-AF65-F5344CB8AC3E}">
        <p14:creationId xmlns:p14="http://schemas.microsoft.com/office/powerpoint/2010/main" val="262865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a:t>
            </a:fld>
            <a:endParaRPr lang="en-US"/>
          </a:p>
        </p:txBody>
      </p:sp>
    </p:spTree>
    <p:extLst>
      <p:ext uri="{BB962C8B-B14F-4D97-AF65-F5344CB8AC3E}">
        <p14:creationId xmlns:p14="http://schemas.microsoft.com/office/powerpoint/2010/main" val="2779769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31</a:t>
            </a:fld>
            <a:endParaRPr lang="en-US"/>
          </a:p>
        </p:txBody>
      </p:sp>
    </p:spTree>
    <p:extLst>
      <p:ext uri="{BB962C8B-B14F-4D97-AF65-F5344CB8AC3E}">
        <p14:creationId xmlns:p14="http://schemas.microsoft.com/office/powerpoint/2010/main" val="3432353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C3052CD-1CA6-4627-843B-5157C53BE131}" type="slidenum">
              <a:rPr lang="en-US" smtClean="0"/>
              <a:pPr>
                <a:defRPr/>
              </a:pPr>
              <a:t>34</a:t>
            </a:fld>
            <a:endParaRPr lang="en-US"/>
          </a:p>
        </p:txBody>
      </p:sp>
    </p:spTree>
    <p:extLst>
      <p:ext uri="{BB962C8B-B14F-4D97-AF65-F5344CB8AC3E}">
        <p14:creationId xmlns:p14="http://schemas.microsoft.com/office/powerpoint/2010/main" val="8396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a:p>
        </p:txBody>
      </p:sp>
      <p:sp>
        <p:nvSpPr>
          <p:cNvPr id="44036" name="Slide Number Placeholder 3"/>
          <p:cNvSpPr>
            <a:spLocks noGrp="1"/>
          </p:cNvSpPr>
          <p:nvPr>
            <p:ph type="sldNum" sz="quarter" idx="5"/>
          </p:nvPr>
        </p:nvSpPr>
        <p:spPr>
          <a:noFill/>
        </p:spPr>
        <p:txBody>
          <a:bodyPr/>
          <a:lstStyle/>
          <a:p>
            <a:fld id="{07E2153C-D056-443E-8E99-B3D94C050F89}" type="slidenum">
              <a:rPr lang="en-US" smtClean="0"/>
              <a:pPr/>
              <a:t>4</a:t>
            </a:fld>
            <a:endParaRPr lang="en-US"/>
          </a:p>
        </p:txBody>
      </p:sp>
    </p:spTree>
    <p:extLst>
      <p:ext uri="{BB962C8B-B14F-4D97-AF65-F5344CB8AC3E}">
        <p14:creationId xmlns:p14="http://schemas.microsoft.com/office/powerpoint/2010/main" val="312958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sz="1300" dirty="0">
                <a:latin typeface="Times New Roman" pitchFamily="18" charset="0"/>
              </a:rPr>
              <a:t>From IBM website: “Cognitive computing systems learn and interact naturally with people to extend what either humans or machine could do on their own. They help human experts make better decisions by penetrating the complexity of Big Data.”</a:t>
            </a:r>
            <a:endParaRPr lang="en-US" dirty="0"/>
          </a:p>
        </p:txBody>
      </p:sp>
      <p:sp>
        <p:nvSpPr>
          <p:cNvPr id="49156" name="Slide Number Placeholder 3"/>
          <p:cNvSpPr>
            <a:spLocks noGrp="1"/>
          </p:cNvSpPr>
          <p:nvPr>
            <p:ph type="sldNum" sz="quarter" idx="5"/>
          </p:nvPr>
        </p:nvSpPr>
        <p:spPr>
          <a:noFill/>
        </p:spPr>
        <p:txBody>
          <a:bodyPr/>
          <a:lstStyle/>
          <a:p>
            <a:fld id="{5E28458A-C570-4703-A091-25106914AB8D}" type="slidenum">
              <a:rPr lang="en-US" smtClean="0"/>
              <a:pPr/>
              <a:t>5</a:t>
            </a:fld>
            <a:endParaRPr lang="en-US"/>
          </a:p>
        </p:txBody>
      </p:sp>
    </p:spTree>
    <p:extLst>
      <p:ext uri="{BB962C8B-B14F-4D97-AF65-F5344CB8AC3E}">
        <p14:creationId xmlns:p14="http://schemas.microsoft.com/office/powerpoint/2010/main" val="157281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sz="1300" dirty="0">
                <a:latin typeface="Times New Roman" pitchFamily="18" charset="0"/>
              </a:rPr>
              <a:t>From the checkers article:</a:t>
            </a:r>
          </a:p>
          <a:p>
            <a:endParaRPr lang="en-US" sz="1300" dirty="0">
              <a:latin typeface="Times New Roman" pitchFamily="18" charset="0"/>
            </a:endParaRPr>
          </a:p>
          <a:p>
            <a:r>
              <a:rPr lang="en-US" sz="1300" dirty="0">
                <a:latin typeface="Times New Roman" pitchFamily="18" charset="0"/>
              </a:rPr>
              <a:t>Perfection implies solving a game—determining the final result (game-theoretic value) when neither player makes a mistake. There are three levels of solving a game. For the lowest level, </a:t>
            </a:r>
            <a:r>
              <a:rPr lang="en-US" sz="1300" dirty="0" err="1">
                <a:latin typeface="Times New Roman" pitchFamily="18" charset="0"/>
              </a:rPr>
              <a:t>ultraweakly</a:t>
            </a:r>
            <a:r>
              <a:rPr lang="en-US" sz="1300" dirty="0">
                <a:latin typeface="Times New Roman" pitchFamily="18" charset="0"/>
              </a:rPr>
              <a:t> solved, the perfect-play result, but not a strategy for achieving that value, is known [e.g., in Hex the first player wins, but for large board sizes the winning strategy is not known]. For weakly solved games, both the result and a strategy for achieving it from the start of the game are known [e.g., in Go </a:t>
            </a:r>
            <a:r>
              <a:rPr lang="en-US" sz="1300" dirty="0" err="1">
                <a:latin typeface="Times New Roman" pitchFamily="18" charset="0"/>
              </a:rPr>
              <a:t>Moku</a:t>
            </a:r>
            <a:r>
              <a:rPr lang="en-US" sz="1300" dirty="0">
                <a:latin typeface="Times New Roman" pitchFamily="18" charset="0"/>
              </a:rPr>
              <a:t> the first player wins and a program can demonstrate the win]. Strongly solved games have the result computed for all possible positions that can arise in the game [e.g., </a:t>
            </a:r>
            <a:r>
              <a:rPr lang="en-US" sz="1300" dirty="0" err="1">
                <a:latin typeface="Times New Roman" pitchFamily="18" charset="0"/>
              </a:rPr>
              <a:t>Awari</a:t>
            </a:r>
            <a:r>
              <a:rPr lang="en-US" sz="1300" dirty="0">
                <a:latin typeface="Times New Roman" pitchFamily="18" charset="0"/>
              </a:rPr>
              <a:t> ].</a:t>
            </a:r>
          </a:p>
          <a:p>
            <a:endParaRPr lang="en-US" sz="1300" dirty="0">
              <a:latin typeface="Times New Roman" pitchFamily="18" charset="0"/>
            </a:endParaRPr>
          </a:p>
          <a:p>
            <a:r>
              <a:rPr lang="en-US" sz="1300" dirty="0">
                <a:latin typeface="Times New Roman" pitchFamily="18" charset="0"/>
              </a:rPr>
              <a:t>With this paper, we announce that checkers has been weakly solved. From the starting position, we have a computational proof that checkers is a draw. The proof consists of an explicit strategy that never loses—the program can achieve at least a draw against any opponent, playing either the black or white pieces. </a:t>
            </a:r>
          </a:p>
          <a:p>
            <a:endParaRPr lang="en-US" sz="1300" dirty="0">
              <a:latin typeface="Times New Roman" pitchFamily="18" charset="0"/>
            </a:endParaRPr>
          </a:p>
          <a:p>
            <a:r>
              <a:rPr lang="en-US" sz="1300" dirty="0">
                <a:latin typeface="Times New Roman" pitchFamily="18" charset="0"/>
              </a:rPr>
              <a:t>Abstract of the poker article: </a:t>
            </a:r>
            <a:r>
              <a:rPr lang="en-US" sz="1300" b="1" dirty="0">
                <a:latin typeface="Times New Roman" pitchFamily="18" charset="0"/>
              </a:rPr>
              <a:t>Poker is a family of games that exhibit imperfect information, where players do not have full knowledge of past events. Whereas many perfect-information games have been solved (e.g., Connect Four and checkers), no nontrivial imperfect-information game played competitively by humans has previously been solved. Here, we announce that heads-up limit Texas </a:t>
            </a:r>
            <a:r>
              <a:rPr lang="en-US" sz="1300" b="1" dirty="0" err="1">
                <a:latin typeface="Times New Roman" pitchFamily="18" charset="0"/>
              </a:rPr>
              <a:t>hold’em</a:t>
            </a:r>
            <a:r>
              <a:rPr lang="en-US" sz="1300" b="1" dirty="0">
                <a:latin typeface="Times New Roman" pitchFamily="18" charset="0"/>
              </a:rPr>
              <a:t> is now essentially weakly solved. Furthermore, this computation formally proves the common wisdom that the dealer in the game holds a substantial advantage. This result was enabled by a new algorithm, CFR</a:t>
            </a:r>
            <a:r>
              <a:rPr lang="en-US" sz="1300" b="1" baseline="30000" dirty="0">
                <a:latin typeface="Times New Roman" pitchFamily="18" charset="0"/>
              </a:rPr>
              <a:t>+</a:t>
            </a:r>
            <a:r>
              <a:rPr lang="en-US" sz="1300" b="1" dirty="0">
                <a:latin typeface="Times New Roman" pitchFamily="18" charset="0"/>
              </a:rPr>
              <a:t>, which is capable of solving extensive-form games orders of magnitude larger than previously possible.</a:t>
            </a:r>
            <a:endParaRPr lang="en-US" dirty="0"/>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9</a:t>
            </a:fld>
            <a:endParaRPr lang="en-US"/>
          </a:p>
        </p:txBody>
      </p:sp>
    </p:spTree>
    <p:extLst>
      <p:ext uri="{BB962C8B-B14F-4D97-AF65-F5344CB8AC3E}">
        <p14:creationId xmlns:p14="http://schemas.microsoft.com/office/powerpoint/2010/main" val="236955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p>
        </p:txBody>
      </p:sp>
      <p:sp>
        <p:nvSpPr>
          <p:cNvPr id="46084" name="Slide Number Placeholder 3"/>
          <p:cNvSpPr>
            <a:spLocks noGrp="1"/>
          </p:cNvSpPr>
          <p:nvPr>
            <p:ph type="sldNum" sz="quarter" idx="5"/>
          </p:nvPr>
        </p:nvSpPr>
        <p:spPr>
          <a:noFill/>
        </p:spPr>
        <p:txBody>
          <a:bodyPr/>
          <a:lstStyle/>
          <a:p>
            <a:fld id="{DF499E04-24EC-4399-9351-0814BAF85901}" type="slidenum">
              <a:rPr lang="en-US" smtClean="0"/>
              <a:pPr/>
              <a:t>10</a:t>
            </a:fld>
            <a:endParaRPr lang="en-US"/>
          </a:p>
        </p:txBody>
      </p:sp>
    </p:spTree>
    <p:extLst>
      <p:ext uri="{BB962C8B-B14F-4D97-AF65-F5344CB8AC3E}">
        <p14:creationId xmlns:p14="http://schemas.microsoft.com/office/powerpoint/2010/main" val="35904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a:p>
        </p:txBody>
      </p:sp>
      <p:sp>
        <p:nvSpPr>
          <p:cNvPr id="45060" name="Slide Number Placeholder 3"/>
          <p:cNvSpPr>
            <a:spLocks noGrp="1"/>
          </p:cNvSpPr>
          <p:nvPr>
            <p:ph type="sldNum" sz="quarter" idx="5"/>
          </p:nvPr>
        </p:nvSpPr>
        <p:spPr>
          <a:noFill/>
        </p:spPr>
        <p:txBody>
          <a:bodyPr/>
          <a:lstStyle/>
          <a:p>
            <a:fld id="{7662F0A7-6565-48E8-B66F-F26C2A9F1890}" type="slidenum">
              <a:rPr lang="en-US" smtClean="0"/>
              <a:pPr/>
              <a:t>11</a:t>
            </a:fld>
            <a:endParaRPr lang="en-US"/>
          </a:p>
        </p:txBody>
      </p:sp>
    </p:spTree>
    <p:extLst>
      <p:ext uri="{BB962C8B-B14F-4D97-AF65-F5344CB8AC3E}">
        <p14:creationId xmlns:p14="http://schemas.microsoft.com/office/powerpoint/2010/main" val="68861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a:p>
        </p:txBody>
      </p:sp>
      <p:sp>
        <p:nvSpPr>
          <p:cNvPr id="52228" name="Slide Number Placeholder 3"/>
          <p:cNvSpPr>
            <a:spLocks noGrp="1"/>
          </p:cNvSpPr>
          <p:nvPr>
            <p:ph type="sldNum" sz="quarter" idx="5"/>
          </p:nvPr>
        </p:nvSpPr>
        <p:spPr>
          <a:noFill/>
        </p:spPr>
        <p:txBody>
          <a:bodyPr/>
          <a:lstStyle/>
          <a:p>
            <a:fld id="{321F3201-8425-4AFC-B629-22028E4AF458}" type="slidenum">
              <a:rPr lang="en-US" smtClean="0"/>
              <a:pPr/>
              <a:t>12</a:t>
            </a:fld>
            <a:endParaRPr lang="en-US"/>
          </a:p>
        </p:txBody>
      </p:sp>
    </p:spTree>
    <p:extLst>
      <p:ext uri="{BB962C8B-B14F-4D97-AF65-F5344CB8AC3E}">
        <p14:creationId xmlns:p14="http://schemas.microsoft.com/office/powerpoint/2010/main" val="246469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DC2846-0C32-4711-B63B-3E5F5C709C71}" type="slidenum">
              <a:rPr lang="en-US" smtClean="0"/>
              <a:pPr/>
              <a:t>13</a:t>
            </a:fld>
            <a:endParaRPr lang="en-US"/>
          </a:p>
        </p:txBody>
      </p:sp>
    </p:spTree>
    <p:extLst>
      <p:ext uri="{BB962C8B-B14F-4D97-AF65-F5344CB8AC3E}">
        <p14:creationId xmlns:p14="http://schemas.microsoft.com/office/powerpoint/2010/main" val="352492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kumimoji="1" lang="en-US" altLang="ja-JP"/>
              <a:t>Click to edit Master title style</a:t>
            </a:r>
            <a:endParaRPr kumimoji="1" lang="ja-JP"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a:t>Click to edit Master subtitle style</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46634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5792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kumimoji="1" lang="en-US" altLang="ja-JP"/>
              <a:t>Click to edit Master title style</a:t>
            </a:r>
            <a:endParaRPr kumimoji="1" lang="ja-JP"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58910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20878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kumimoji="1" lang="en-US" altLang="ja-JP"/>
              <a:t>Click to edit Master title style</a:t>
            </a:r>
            <a:endParaRPr kumimoji="1" lang="ja-JP"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a:t>Click to edit Master text styles</a:t>
            </a:r>
          </a:p>
        </p:txBody>
      </p:sp>
      <p:sp>
        <p:nvSpPr>
          <p:cNvPr id="4" name="Date Placeholder 3"/>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110401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a:t>Click to edit Master title style</a:t>
            </a:r>
            <a:endParaRPr kumimoji="1" lang="ja-JP" altLang="en-US"/>
          </a:p>
        </p:txBody>
      </p:sp>
      <p:sp>
        <p:nvSpPr>
          <p:cNvPr id="3" name="Content Placeholder 2"/>
          <p:cNvSpPr>
            <a:spLocks noGrp="1"/>
          </p:cNvSpPr>
          <p:nvPr>
            <p:ph sz="half" idx="1"/>
          </p:nvPr>
        </p:nvSpPr>
        <p:spPr>
          <a:xfrm>
            <a:off x="838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Content Placeholder 3"/>
          <p:cNvSpPr>
            <a:spLocks noGrp="1"/>
          </p:cNvSpPr>
          <p:nvPr>
            <p:ph sz="half" idx="2"/>
          </p:nvPr>
        </p:nvSpPr>
        <p:spPr>
          <a:xfrm>
            <a:off x="6172200" y="1825625"/>
            <a:ext cx="5181600" cy="435133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Date Placeholder 4"/>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221988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kumimoji="1" lang="en-US" altLang="ja-JP"/>
              <a:t>Click to edit Master title style</a:t>
            </a:r>
            <a:endParaRPr kumimoji="1" lang="ja-JP"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7" name="Date Placeholder 6"/>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124749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a:t>Click to edit Master title style</a:t>
            </a:r>
            <a:endParaRPr kumimoji="1" lang="ja-JP" altLang="en-US"/>
          </a:p>
        </p:txBody>
      </p:sp>
      <p:sp>
        <p:nvSpPr>
          <p:cNvPr id="3" name="Date Placeholder 2"/>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420810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76861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71286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a:t>Click to edit Master title style</a:t>
            </a:r>
            <a:endParaRPr kumimoji="1" lang="ja-JP"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a:t>Click to edit Master text styles</a:t>
            </a:r>
          </a:p>
        </p:txBody>
      </p:sp>
      <p:sp>
        <p:nvSpPr>
          <p:cNvPr id="5" name="Date Placeholder 4"/>
          <p:cNvSpPr>
            <a:spLocks noGrp="1"/>
          </p:cNvSpPr>
          <p:nvPr>
            <p:ph type="dt" sz="half" idx="10"/>
          </p:nvPr>
        </p:nvSpPr>
        <p:spPr/>
        <p:txBody>
          <a:bodyPr/>
          <a:lstStyle/>
          <a:p>
            <a:fld id="{01EEACF2-E275-4497-ADEE-08F8588BE6E6}" type="datetimeFigureOut">
              <a:rPr kumimoji="1" lang="ja-JP" altLang="en-US" smtClean="0"/>
              <a:t>2019/1/9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7984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a:t>Click to edit Master title style</a:t>
            </a:r>
            <a:endParaRPr kumimoji="1" lang="ja-JP"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EACF2-E275-4497-ADEE-08F8588BE6E6}" type="datetimeFigureOut">
              <a:rPr kumimoji="1" lang="ja-JP" altLang="en-US" smtClean="0"/>
              <a:t>2019/1/9</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4F13B-9898-436D-ADE6-1AFCE0ED4B59}" type="slidenum">
              <a:rPr kumimoji="1" lang="ja-JP" altLang="en-US" smtClean="0"/>
              <a:t>‹#›</a:t>
            </a:fld>
            <a:endParaRPr kumimoji="1" lang="ja-JP" altLang="en-US"/>
          </a:p>
        </p:txBody>
      </p:sp>
    </p:spTree>
    <p:extLst>
      <p:ext uri="{BB962C8B-B14F-4D97-AF65-F5344CB8AC3E}">
        <p14:creationId xmlns:p14="http://schemas.microsoft.com/office/powerpoint/2010/main" val="638819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nytimes.com/library/cyber/week/1210math.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hyperlink" Target="http://ti.arc.nasa.gov/tech/asr/planning-and-scheduling/remote-age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nasa.gov/centers/ames/research/exploringtheuniverse/exploringtheuniverse-mapgen.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darpa.mil/grandchallenge05/" TargetMode="External"/><Relationship Id="rId7" Type="http://schemas.openxmlformats.org/officeDocument/2006/relationships/hyperlink" Target="http://www.nytimes.com/2010/07/05/science/05robot.html?_r=1&amp;ref=artificial_intelligen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en.wikipedia.org/wiki/Humanoid_robot" TargetMode="External"/><Relationship Id="rId5" Type="http://schemas.openxmlformats.org/officeDocument/2006/relationships/hyperlink" Target="http://www.robocup.org/" TargetMode="External"/><Relationship Id="rId10" Type="http://schemas.openxmlformats.org/officeDocument/2006/relationships/image" Target="../media/image19.jpeg"/><Relationship Id="rId4" Type="http://schemas.openxmlformats.org/officeDocument/2006/relationships/hyperlink" Target="http://www.youtube.com/watch?v=0JL04JJjocc" TargetMode="Externa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ELIZ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03.ibm.com/ibm/history/exhibits/701/701_translator.html" TargetMode="External"/><Relationship Id="rId4" Type="http://schemas.openxmlformats.org/officeDocument/2006/relationships/hyperlink" Target="http://en.wikipedia.org/wiki/Georgetown-IBM_experime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en.wikipedia.org/wiki/Lawrence_Roberts_(scientis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sg6hLmuyQ5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en.wikipedia.org/wiki/History_of_artificial_intelligence" TargetMode="External"/><Relationship Id="rId5" Type="http://schemas.openxmlformats.org/officeDocument/2006/relationships/hyperlink" Target="http://www.nytimes.com/interactive/2010/06/25/science/20100625_AI_TIMELINE.html?ref=science" TargetMode="External"/><Relationship Id="rId4" Type="http://schemas.openxmlformats.org/officeDocument/2006/relationships/hyperlink" Target="https://www.youtube.com/watch?v=n-YbJi4EPxc"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cs.toronto.edu/~hector/Papers/ijcai-13-paper.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en.wikipedia.org/wiki/AI_effec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Moravec's_parado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FWt5Bxfcj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nytimes.com/interactive/2010/06/25/science/20100625_AI_TIMELINE.html?ref=science"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www.v3.co.uk/v3-uk/news/2419567/ai-weapons-are-a-threat-to-humanity-warn-hawking-musk-and-wozniak"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hyperlink" Target="http://www.bbc.com/news/technology-30290540" TargetMode="External"/><Relationship Id="rId4" Type="http://schemas.openxmlformats.org/officeDocument/2006/relationships/image" Target="../media/image34.png"/><Relationship Id="rId9" Type="http://schemas.openxmlformats.org/officeDocument/2006/relationships/hyperlink" Target="http://www.wired.com/2015/01/elon-musk-ai-safet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www.theguardian.com/technology/2014/aug/06/robots-jobs-artificial-intelligence-pew" TargetMode="Externa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gif"/><Relationship Id="rId9"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brandchannel.com/home/post/2015/01/12/150112-NRF-IBM-Apple-Watson.aspx" TargetMode="External"/><Relationship Id="rId3" Type="http://schemas.openxmlformats.org/officeDocument/2006/relationships/hyperlink" Target="http://www.nytimes.com/2010/06/20/magazine/20Computer-t.html?pagewanted=1" TargetMode="External"/><Relationship Id="rId7" Type="http://schemas.openxmlformats.org/officeDocument/2006/relationships/hyperlink" Target="http://www.utexas.edu/news/2015/01/16/students-win-ibm-watson-competi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forbes.com/sites/ibm/2015/01/05/how-watson-analytics-provides-a-smarter-way-to-work/" TargetMode="External"/><Relationship Id="rId11" Type="http://schemas.openxmlformats.org/officeDocument/2006/relationships/image" Target="../media/image4.png"/><Relationship Id="rId5" Type="http://schemas.openxmlformats.org/officeDocument/2006/relationships/hyperlink" Target="http://www.pcworld.com/businesscenter/article/219893/ibm_watson_vanquishes_human_jeopardy_foes.html" TargetMode="External"/><Relationship Id="rId10" Type="http://schemas.openxmlformats.org/officeDocument/2006/relationships/hyperlink" Target="http://www.youtube.com/watch?v=WFR3lOm_xhE" TargetMode="External"/><Relationship Id="rId4" Type="http://schemas.openxmlformats.org/officeDocument/2006/relationships/hyperlink" Target="http://www.nytimes.com/interactive/2010/06/16/magazine/watson-trivia-game.html?ref=magazine" TargetMode="External"/><Relationship Id="rId9" Type="http://schemas.openxmlformats.org/officeDocument/2006/relationships/hyperlink" Target="http://www.xconomy.com/boulder-denver/2015/01/08/welltok-raises-additional-12m-readies-for-debut-with-ibms-wats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googleblog.blogspot.com/2015/01/hallo-hola-ola-more-powerful-translate.html" TargetMode="External"/><Relationship Id="rId7" Type="http://schemas.openxmlformats.org/officeDocument/2006/relationships/image" Target="../media/image9.png"/><Relationship Id="rId2" Type="http://schemas.openxmlformats.org/officeDocument/2006/relationships/hyperlink" Target="https://www.skype.com/en/features/skype-translator/" TargetMode="External"/><Relationship Id="rId1" Type="http://schemas.openxmlformats.org/officeDocument/2006/relationships/slideLayout" Target="../slideLayouts/slideLayout2.xml"/><Relationship Id="rId6" Type="http://schemas.openxmlformats.org/officeDocument/2006/relationships/hyperlink" Target="https://www.youtube.com/watch?v=G87pHe6mP0I"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mag.org/cgi/content/full/317/5844/1518"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deepmind.com/alpha-go" TargetMode="External"/><Relationship Id="rId4" Type="http://schemas.openxmlformats.org/officeDocument/2006/relationships/hyperlink" Target="http://www.sciencemag.org/content/347/6218/12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838200" y="440539"/>
            <a:ext cx="10515600" cy="1325563"/>
          </a:xfrm>
        </p:spPr>
        <p:txBody>
          <a:bodyPr/>
          <a:lstStyle/>
          <a:p>
            <a:r>
              <a:rPr lang="en-US" dirty="0"/>
              <a:t>CS440/ECE448: Artificial Intelligence</a:t>
            </a:r>
            <a:br>
              <a:rPr lang="en-US" dirty="0"/>
            </a:br>
            <a:r>
              <a:rPr lang="en-US" dirty="0"/>
              <a:t>Lecture 2: History and Themes</a:t>
            </a:r>
          </a:p>
        </p:txBody>
      </p:sp>
      <p:sp>
        <p:nvSpPr>
          <p:cNvPr id="8" name="Title 1"/>
          <p:cNvSpPr txBox="1">
            <a:spLocks/>
          </p:cNvSpPr>
          <p:nvPr/>
        </p:nvSpPr>
        <p:spPr>
          <a:xfrm>
            <a:off x="1583703" y="1488484"/>
            <a:ext cx="10492032" cy="745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sz="1800" dirty="0"/>
              <a:t>Slides by Svetlana Lazebnik, 9/2016</a:t>
            </a:r>
          </a:p>
          <a:p>
            <a:r>
              <a:rPr lang="en-US" sz="1800" dirty="0"/>
              <a:t>Modified by Mark Hasegawa-Johnson, 1/2019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2494303"/>
            <a:ext cx="2715462" cy="3650788"/>
          </a:xfrm>
          <a:prstGeom prst="rect">
            <a:avLst/>
          </a:prstGeom>
        </p:spPr>
      </p:pic>
      <p:cxnSp>
        <p:nvCxnSpPr>
          <p:cNvPr id="9" name="Straight Arrow Connector 8"/>
          <p:cNvCxnSpPr/>
          <p:nvPr/>
        </p:nvCxnSpPr>
        <p:spPr>
          <a:xfrm flipV="1">
            <a:off x="3625095" y="4367002"/>
            <a:ext cx="4433060" cy="1"/>
          </a:xfrm>
          <a:prstGeom prst="straightConnector1">
            <a:avLst/>
          </a:prstGeom>
          <a:ln w="190500">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010" y="2462211"/>
            <a:ext cx="3682880" cy="36828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6562" y="44613"/>
            <a:ext cx="10533668" cy="1341127"/>
          </a:xfrm>
        </p:spPr>
        <p:txBody>
          <a:bodyPr/>
          <a:lstStyle/>
          <a:p>
            <a:r>
              <a:rPr lang="en-US" dirty="0"/>
              <a:t>Mathematics</a:t>
            </a:r>
          </a:p>
        </p:txBody>
      </p:sp>
      <p:sp>
        <p:nvSpPr>
          <p:cNvPr id="15363" name="Rectangle 3"/>
          <p:cNvSpPr>
            <a:spLocks noGrp="1" noChangeArrowheads="1"/>
          </p:cNvSpPr>
          <p:nvPr>
            <p:ph type="body" idx="1"/>
          </p:nvPr>
        </p:nvSpPr>
        <p:spPr>
          <a:xfrm>
            <a:off x="2133600" y="914400"/>
            <a:ext cx="7772400" cy="5257800"/>
          </a:xfrm>
        </p:spPr>
        <p:txBody>
          <a:bodyPr/>
          <a:lstStyle/>
          <a:p>
            <a:pPr>
              <a:buFont typeface="Arial" pitchFamily="34" charset="0"/>
              <a:buChar char="•"/>
              <a:defRPr/>
            </a:pPr>
            <a:r>
              <a:rPr lang="en-US" sz="2400" dirty="0"/>
              <a:t>In 1996, a computer program written by researchers at Argonne National Laboratory proved a mathematical conjecture unsolved for decades </a:t>
            </a:r>
          </a:p>
          <a:p>
            <a:pPr lvl="1">
              <a:buFont typeface="Arial" pitchFamily="34" charset="0"/>
              <a:buChar char="•"/>
              <a:defRPr/>
            </a:pPr>
            <a:r>
              <a:rPr lang="en-US" dirty="0">
                <a:hlinkClick r:id="rId3"/>
              </a:rPr>
              <a:t>NY Times story</a:t>
            </a:r>
            <a:r>
              <a:rPr lang="en-US" dirty="0"/>
              <a:t>: “</a:t>
            </a:r>
            <a:r>
              <a:rPr lang="en-US" i="1" dirty="0"/>
              <a:t>[The proof] would have been called creative if a human had thought of it</a:t>
            </a:r>
            <a:r>
              <a:rPr lang="en-US" dirty="0"/>
              <a:t>”</a:t>
            </a:r>
          </a:p>
          <a:p>
            <a:pPr>
              <a:buFont typeface="Arial" pitchFamily="34" charset="0"/>
              <a:buChar char="•"/>
              <a:defRPr/>
            </a:pPr>
            <a:r>
              <a:rPr lang="en-US" sz="2400" dirty="0"/>
              <a:t>Mathematical software:</a:t>
            </a:r>
          </a:p>
        </p:txBody>
      </p:sp>
      <p:pic>
        <p:nvPicPr>
          <p:cNvPr id="3077" name="Picture 5" descr="https://encrypted-tbn3.gstatic.com/images?q=tbn:ANd9GcQoyM9XmC4jMn3BV8nJOKAg_1_rIRYryyjA0bmGfzJGUFTO_xj9Qw391Sc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33776"/>
            <a:ext cx="2171700" cy="159067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6771" y="3533776"/>
            <a:ext cx="6457950" cy="3019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38473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t>Logistics, scheduling, planning</a:t>
            </a:r>
          </a:p>
        </p:txBody>
      </p:sp>
      <p:sp>
        <p:nvSpPr>
          <p:cNvPr id="3" name="Content Placeholder 2"/>
          <p:cNvSpPr>
            <a:spLocks noGrp="1"/>
          </p:cNvSpPr>
          <p:nvPr>
            <p:ph idx="1"/>
          </p:nvPr>
        </p:nvSpPr>
        <p:spPr/>
        <p:txBody>
          <a:bodyPr/>
          <a:lstStyle/>
          <a:p>
            <a:pPr>
              <a:buFontTx/>
              <a:buChar char="•"/>
            </a:pPr>
            <a:r>
              <a:rPr lang="en-US" dirty="0"/>
              <a:t>During the 1991 Gulf War, US forces deployed an AI logistics planning and scheduling program that involved up to 50,000 vehicles, cargo, and people </a:t>
            </a:r>
          </a:p>
          <a:p>
            <a:pPr>
              <a:buFontTx/>
              <a:buChar char="•"/>
            </a:pPr>
            <a:r>
              <a:rPr lang="en-US" dirty="0"/>
              <a:t>NASA’s </a:t>
            </a:r>
            <a:r>
              <a:rPr lang="en-US" dirty="0">
                <a:hlinkClick r:id="rId3"/>
              </a:rPr>
              <a:t>Remote Agent</a:t>
            </a:r>
            <a:r>
              <a:rPr lang="en-US" dirty="0"/>
              <a:t> software operated the Deep Space 1 spacecraft during two experiments in May 1999</a:t>
            </a:r>
          </a:p>
          <a:p>
            <a:pPr>
              <a:buFontTx/>
              <a:buChar char="•"/>
            </a:pPr>
            <a:r>
              <a:rPr lang="en-US" dirty="0"/>
              <a:t>In 2004, NASA introduced the </a:t>
            </a:r>
            <a:r>
              <a:rPr lang="en-US" dirty="0">
                <a:hlinkClick r:id="rId4"/>
              </a:rPr>
              <a:t>MAPGEN</a:t>
            </a:r>
            <a:r>
              <a:rPr lang="en-US" dirty="0"/>
              <a:t> system to plan the daily operations for the Mars Exploration Rovers</a:t>
            </a:r>
          </a:p>
          <a:p>
            <a:pPr>
              <a:buFontTx/>
              <a:buChar char="•"/>
            </a:pPr>
            <a:endParaRPr lang="en-US" dirty="0"/>
          </a:p>
          <a:p>
            <a:endParaRPr lang="en-US" dirty="0"/>
          </a:p>
        </p:txBody>
      </p:sp>
    </p:spTree>
    <p:extLst>
      <p:ext uri="{BB962C8B-B14F-4D97-AF65-F5344CB8AC3E}">
        <p14:creationId xmlns:p14="http://schemas.microsoft.com/office/powerpoint/2010/main" val="23352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Robotics</a:t>
            </a:r>
          </a:p>
        </p:txBody>
      </p:sp>
      <p:sp>
        <p:nvSpPr>
          <p:cNvPr id="3" name="Content Placeholder 2"/>
          <p:cNvSpPr>
            <a:spLocks noGrp="1"/>
          </p:cNvSpPr>
          <p:nvPr>
            <p:ph idx="1"/>
          </p:nvPr>
        </p:nvSpPr>
        <p:spPr/>
        <p:txBody>
          <a:bodyPr>
            <a:normAutofit fontScale="92500" lnSpcReduction="10000"/>
          </a:bodyPr>
          <a:lstStyle/>
          <a:p>
            <a:pPr>
              <a:buFontTx/>
              <a:buChar char="•"/>
            </a:pPr>
            <a:r>
              <a:rPr lang="en-US" dirty="0"/>
              <a:t>Mars rovers</a:t>
            </a:r>
          </a:p>
          <a:p>
            <a:pPr>
              <a:buFontTx/>
              <a:buChar char="•"/>
            </a:pPr>
            <a:r>
              <a:rPr lang="en-US" dirty="0"/>
              <a:t>Autonomous vehicles</a:t>
            </a:r>
          </a:p>
          <a:p>
            <a:pPr lvl="1"/>
            <a:r>
              <a:rPr lang="en-US" dirty="0">
                <a:hlinkClick r:id="rId3"/>
              </a:rPr>
              <a:t>DARPA Grand Challenge</a:t>
            </a:r>
            <a:endParaRPr lang="en-US" dirty="0"/>
          </a:p>
          <a:p>
            <a:pPr lvl="1"/>
            <a:r>
              <a:rPr lang="en-US" dirty="0"/>
              <a:t>Self-driving cars</a:t>
            </a:r>
          </a:p>
          <a:p>
            <a:pPr>
              <a:buFontTx/>
              <a:buChar char="•"/>
            </a:pPr>
            <a:r>
              <a:rPr lang="en-US" dirty="0">
                <a:hlinkClick r:id="rId4"/>
              </a:rPr>
              <a:t>Autonomous helicopters</a:t>
            </a:r>
            <a:endParaRPr lang="en-US" dirty="0"/>
          </a:p>
          <a:p>
            <a:pPr>
              <a:buFontTx/>
              <a:buChar char="•"/>
            </a:pPr>
            <a:r>
              <a:rPr lang="en-US" dirty="0"/>
              <a:t>Robot soccer</a:t>
            </a:r>
          </a:p>
          <a:p>
            <a:pPr lvl="1"/>
            <a:r>
              <a:rPr lang="en-US" dirty="0" err="1">
                <a:hlinkClick r:id="rId5"/>
              </a:rPr>
              <a:t>RoboCup</a:t>
            </a:r>
            <a:endParaRPr lang="en-US" dirty="0"/>
          </a:p>
          <a:p>
            <a:pPr>
              <a:buFontTx/>
              <a:buChar char="•"/>
            </a:pPr>
            <a:r>
              <a:rPr lang="en-US" dirty="0"/>
              <a:t>Personal robotics</a:t>
            </a:r>
          </a:p>
          <a:p>
            <a:pPr lvl="1"/>
            <a:r>
              <a:rPr lang="en-US" dirty="0">
                <a:hlinkClick r:id="rId6"/>
              </a:rPr>
              <a:t>Humanoid robots</a:t>
            </a:r>
            <a:endParaRPr lang="en-US" dirty="0"/>
          </a:p>
          <a:p>
            <a:pPr lvl="1"/>
            <a:r>
              <a:rPr lang="en-US" dirty="0">
                <a:hlinkClick r:id="rId7"/>
              </a:rPr>
              <a:t>Robotic pets</a:t>
            </a:r>
            <a:endParaRPr lang="en-US" dirty="0"/>
          </a:p>
          <a:p>
            <a:pPr lvl="1"/>
            <a:r>
              <a:rPr lang="en-US" dirty="0"/>
              <a:t>Personal assistants?</a:t>
            </a:r>
          </a:p>
          <a:p>
            <a:endParaRPr lang="en-US" dirty="0"/>
          </a:p>
        </p:txBody>
      </p:sp>
      <p:pic>
        <p:nvPicPr>
          <p:cNvPr id="169986" name="Picture 2"/>
          <p:cNvPicPr>
            <a:picLocks noChangeAspect="1" noChangeArrowheads="1"/>
          </p:cNvPicPr>
          <p:nvPr/>
        </p:nvPicPr>
        <p:blipFill>
          <a:blip r:embed="rId8" cstate="print"/>
          <a:srcRect/>
          <a:stretch>
            <a:fillRect/>
          </a:stretch>
        </p:blipFill>
        <p:spPr bwMode="auto">
          <a:xfrm>
            <a:off x="7467600" y="3048000"/>
            <a:ext cx="2628900" cy="1752600"/>
          </a:xfrm>
          <a:prstGeom prst="rect">
            <a:avLst/>
          </a:prstGeom>
          <a:noFill/>
          <a:ln w="19050">
            <a:noFill/>
            <a:miter lim="800000"/>
            <a:headEnd/>
            <a:tailEnd/>
          </a:ln>
        </p:spPr>
      </p:pic>
      <p:pic>
        <p:nvPicPr>
          <p:cNvPr id="169987" name="Picture 3"/>
          <p:cNvPicPr>
            <a:picLocks noChangeAspect="1" noChangeArrowheads="1"/>
          </p:cNvPicPr>
          <p:nvPr/>
        </p:nvPicPr>
        <p:blipFill>
          <a:blip r:embed="rId9" cstate="print"/>
          <a:srcRect/>
          <a:stretch>
            <a:fillRect/>
          </a:stretch>
        </p:blipFill>
        <p:spPr bwMode="auto">
          <a:xfrm>
            <a:off x="7467601" y="990600"/>
            <a:ext cx="2619375" cy="1752600"/>
          </a:xfrm>
          <a:prstGeom prst="rect">
            <a:avLst/>
          </a:prstGeom>
          <a:noFill/>
          <a:ln w="19050">
            <a:noFill/>
            <a:miter lim="800000"/>
            <a:headEnd/>
            <a:tailEnd/>
          </a:ln>
        </p:spPr>
      </p:pic>
      <p:pic>
        <p:nvPicPr>
          <p:cNvPr id="169988" name="Picture 4"/>
          <p:cNvPicPr>
            <a:picLocks noChangeAspect="1" noChangeArrowheads="1"/>
          </p:cNvPicPr>
          <p:nvPr/>
        </p:nvPicPr>
        <p:blipFill>
          <a:blip r:embed="rId10" cstate="print"/>
          <a:srcRect/>
          <a:stretch>
            <a:fillRect/>
          </a:stretch>
        </p:blipFill>
        <p:spPr bwMode="auto">
          <a:xfrm>
            <a:off x="7467600" y="5181601"/>
            <a:ext cx="2628900" cy="1446213"/>
          </a:xfrm>
          <a:prstGeom prst="rect">
            <a:avLst/>
          </a:prstGeom>
          <a:noFill/>
          <a:ln w="19050">
            <a:noFill/>
            <a:miter lim="800000"/>
            <a:headEnd/>
            <a:tailEnd/>
          </a:ln>
        </p:spPr>
      </p:pic>
    </p:spTree>
    <p:extLst>
      <p:ext uri="{BB962C8B-B14F-4D97-AF65-F5344CB8AC3E}">
        <p14:creationId xmlns:p14="http://schemas.microsoft.com/office/powerpoint/2010/main" val="401125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3480" y="6905"/>
            <a:ext cx="10515600" cy="1325563"/>
          </a:xfrm>
        </p:spPr>
        <p:txBody>
          <a:bodyPr/>
          <a:lstStyle/>
          <a:p>
            <a:r>
              <a:rPr lang="en-US" dirty="0"/>
              <a:t>Origins of AI: Early excitement</a:t>
            </a:r>
          </a:p>
        </p:txBody>
      </p:sp>
      <p:sp>
        <p:nvSpPr>
          <p:cNvPr id="14339" name="Rectangle 3"/>
          <p:cNvSpPr>
            <a:spLocks noGrp="1" noChangeArrowheads="1"/>
          </p:cNvSpPr>
          <p:nvPr>
            <p:ph type="body" idx="1"/>
          </p:nvPr>
        </p:nvSpPr>
        <p:spPr>
          <a:xfrm>
            <a:off x="2133600" y="1140644"/>
            <a:ext cx="8458200" cy="5257800"/>
          </a:xfrm>
        </p:spPr>
        <p:txBody>
          <a:bodyPr/>
          <a:lstStyle/>
          <a:p>
            <a:r>
              <a:rPr lang="en-US" sz="2000" dirty="0">
                <a:solidFill>
                  <a:srgbClr val="0000FF"/>
                </a:solidFill>
              </a:rPr>
              <a:t>1940s</a:t>
            </a:r>
            <a:r>
              <a:rPr lang="en-US" sz="2000" dirty="0"/>
              <a:t>   First model of a neuron (W. S. McCulloch &amp; W. Pitts) </a:t>
            </a:r>
          </a:p>
          <a:p>
            <a:r>
              <a:rPr lang="en-US" sz="2000" dirty="0"/>
              <a:t>		</a:t>
            </a:r>
            <a:r>
              <a:rPr lang="en-US" sz="2000" dirty="0" err="1"/>
              <a:t>Hebbian</a:t>
            </a:r>
            <a:r>
              <a:rPr lang="en-US" sz="2000" dirty="0"/>
              <a:t> learning rule</a:t>
            </a:r>
          </a:p>
          <a:p>
            <a:r>
              <a:rPr lang="en-US" sz="2000" dirty="0"/>
              <a:t>		Cybernetics</a:t>
            </a:r>
          </a:p>
          <a:p>
            <a:r>
              <a:rPr lang="en-US" sz="2000" dirty="0">
                <a:solidFill>
                  <a:srgbClr val="0000FF"/>
                </a:solidFill>
              </a:rPr>
              <a:t>1950s</a:t>
            </a:r>
            <a:r>
              <a:rPr lang="en-US" sz="2000" dirty="0"/>
              <a:t>	Turing Test</a:t>
            </a:r>
          </a:p>
          <a:p>
            <a:pPr marL="0" indent="0"/>
            <a:r>
              <a:rPr lang="en-US" sz="2000" dirty="0"/>
              <a:t>	</a:t>
            </a:r>
            <a:r>
              <a:rPr lang="en-US" sz="2000" dirty="0" err="1"/>
              <a:t>Perceptrons</a:t>
            </a:r>
            <a:r>
              <a:rPr lang="en-US" sz="2000" dirty="0"/>
              <a:t> (F. Rosenblatt)</a:t>
            </a:r>
          </a:p>
          <a:p>
            <a:pPr marL="0" indent="0"/>
            <a:r>
              <a:rPr lang="en-US" sz="2000" dirty="0"/>
              <a:t>	Computer chess and checkers (C. Shannon, A. Samuel)</a:t>
            </a:r>
          </a:p>
          <a:p>
            <a:pPr marL="457200" indent="-457200"/>
            <a:r>
              <a:rPr lang="en-US" sz="2000" dirty="0"/>
              <a:t>	Machine translation (Georgetown-IBM experiment)</a:t>
            </a:r>
          </a:p>
          <a:p>
            <a:pPr marL="457200" indent="-457200"/>
            <a:r>
              <a:rPr lang="en-US" sz="2000" dirty="0"/>
              <a:t>	Theorem provers (A. Newell and H. Simon, </a:t>
            </a:r>
            <a:br>
              <a:rPr lang="en-US" sz="2000" dirty="0"/>
            </a:br>
            <a:r>
              <a:rPr lang="en-US" sz="2000" dirty="0"/>
              <a:t>       H. Gelernter and N. Rochester)</a:t>
            </a:r>
          </a:p>
          <a:p>
            <a:r>
              <a:rPr lang="en-US" sz="2000" b="1" dirty="0">
                <a:solidFill>
                  <a:srgbClr val="FF0000"/>
                </a:solidFill>
              </a:rPr>
              <a:t>1956	Dartmouth meeting: “Artificial Intelligence” adopted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2"/>
          <p:cNvSpPr>
            <a:spLocks noGrp="1" noChangeArrowheads="1"/>
          </p:cNvSpPr>
          <p:nvPr>
            <p:ph type="title"/>
          </p:nvPr>
        </p:nvSpPr>
        <p:spPr>
          <a:xfrm>
            <a:off x="93480" y="6905"/>
            <a:ext cx="10515600" cy="1325563"/>
          </a:xfrm>
        </p:spPr>
        <p:txBody>
          <a:bodyPr/>
          <a:lstStyle/>
          <a:p>
            <a:r>
              <a:rPr lang="en-US" dirty="0"/>
              <a:t>1939: Hodgkin &amp; Huxley Measure the…</a:t>
            </a:r>
          </a:p>
        </p:txBody>
      </p:sp>
    </p:spTree>
    <p:extLst>
      <p:ext uri="{BB962C8B-B14F-4D97-AF65-F5344CB8AC3E}">
        <p14:creationId xmlns:p14="http://schemas.microsoft.com/office/powerpoint/2010/main" val="1861751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93480" y="6905"/>
            <a:ext cx="10515600" cy="1325563"/>
          </a:xfrm>
        </p:spPr>
        <p:txBody>
          <a:bodyPr/>
          <a:lstStyle/>
          <a:p>
            <a:r>
              <a:rPr lang="en-US" dirty="0"/>
              <a:t>1943: McCulloch-Pitts Neuron Model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069" y="1218659"/>
            <a:ext cx="5945957" cy="4087846"/>
          </a:xfrm>
          <a:prstGeom prst="rect">
            <a:avLst/>
          </a:prstGeom>
        </p:spPr>
      </p:pic>
      <p:sp>
        <p:nvSpPr>
          <p:cNvPr id="4" name="TextBox 3"/>
          <p:cNvSpPr txBox="1"/>
          <p:nvPr/>
        </p:nvSpPr>
        <p:spPr>
          <a:xfrm>
            <a:off x="1310326" y="5740924"/>
            <a:ext cx="7918515" cy="646331"/>
          </a:xfrm>
          <a:prstGeom prst="rect">
            <a:avLst/>
          </a:prstGeom>
          <a:noFill/>
        </p:spPr>
        <p:txBody>
          <a:bodyPr wrap="square" rtlCol="0">
            <a:spAutoFit/>
          </a:bodyPr>
          <a:lstStyle/>
          <a:p>
            <a:r>
              <a:rPr lang="en-US" altLang="ja-JP" dirty="0"/>
              <a:t>Attribution: </a:t>
            </a:r>
            <a:r>
              <a:rPr lang="en-US" altLang="ja-JP" dirty="0" err="1"/>
              <a:t>Plarroy</a:t>
            </a:r>
            <a:r>
              <a:rPr lang="en-US" altLang="ja-JP" dirty="0"/>
              <a:t>, https://commons.wikimedia.org/wiki/File:Artificial_neuron.png</a:t>
            </a:r>
            <a:endParaRPr kumimoji="1" lang="ja-JP" altLang="en-US" dirty="0"/>
          </a:p>
        </p:txBody>
      </p:sp>
    </p:spTree>
    <p:extLst>
      <p:ext uri="{BB962C8B-B14F-4D97-AF65-F5344CB8AC3E}">
        <p14:creationId xmlns:p14="http://schemas.microsoft.com/office/powerpoint/2010/main" val="499802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An Electronic Model of Neural Learning: </a:t>
            </a:r>
            <a:br>
              <a:rPr kumimoji="1" lang="en-US" altLang="ja-JP" dirty="0"/>
            </a:br>
            <a:r>
              <a:rPr kumimoji="1" lang="en-US" altLang="ja-JP" dirty="0"/>
              <a:t>the Perceptron</a:t>
            </a:r>
            <a:r>
              <a:rPr lang="en-US" altLang="ja-JP" dirty="0"/>
              <a:t>,</a:t>
            </a:r>
            <a:r>
              <a:rPr kumimoji="1" lang="en-US" altLang="ja-JP" dirty="0"/>
              <a:t> 1957, Rosenblatt</a:t>
            </a:r>
            <a:endParaRPr kumimoji="1" lang="ja-JP" alt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76327" y="1880263"/>
            <a:ext cx="3799788" cy="4676662"/>
          </a:xfrm>
        </p:spPr>
      </p:pic>
      <p:sp>
        <p:nvSpPr>
          <p:cNvPr id="5" name="TextBox 4"/>
          <p:cNvSpPr txBox="1"/>
          <p:nvPr/>
        </p:nvSpPr>
        <p:spPr>
          <a:xfrm>
            <a:off x="1404594" y="5731497"/>
            <a:ext cx="7918515" cy="369332"/>
          </a:xfrm>
          <a:prstGeom prst="rect">
            <a:avLst/>
          </a:prstGeom>
          <a:noFill/>
        </p:spPr>
        <p:txBody>
          <a:bodyPr wrap="square" rtlCol="0">
            <a:spAutoFit/>
          </a:bodyPr>
          <a:lstStyle/>
          <a:p>
            <a:r>
              <a:rPr lang="en-US" altLang="ja-JP" dirty="0"/>
              <a:t>Attribution: Cornell University Library</a:t>
            </a:r>
            <a:endParaRPr kumimoji="1" lang="ja-JP" altLang="en-US" dirty="0"/>
          </a:p>
        </p:txBody>
      </p:sp>
    </p:spTree>
    <p:extLst>
      <p:ext uri="{BB962C8B-B14F-4D97-AF65-F5344CB8AC3E}">
        <p14:creationId xmlns:p14="http://schemas.microsoft.com/office/powerpoint/2010/main" val="874006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134038_10155406252950585_563745030676729494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1" y="0"/>
            <a:ext cx="8894987" cy="6858000"/>
          </a:xfrm>
          <a:prstGeom prst="rect">
            <a:avLst/>
          </a:prstGeom>
        </p:spPr>
      </p:pic>
    </p:spTree>
    <p:extLst>
      <p:ext uri="{BB962C8B-B14F-4D97-AF65-F5344CB8AC3E}">
        <p14:creationId xmlns:p14="http://schemas.microsoft.com/office/powerpoint/2010/main" val="2038314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00" y="-2520"/>
            <a:ext cx="10515600" cy="1325563"/>
          </a:xfrm>
        </p:spPr>
        <p:txBody>
          <a:bodyPr/>
          <a:lstStyle/>
          <a:p>
            <a:r>
              <a:rPr lang="en-US" dirty="0"/>
              <a:t>Herbert Simon, 1957</a:t>
            </a:r>
          </a:p>
        </p:txBody>
      </p:sp>
      <p:sp>
        <p:nvSpPr>
          <p:cNvPr id="3" name="Content Placeholder 2"/>
          <p:cNvSpPr>
            <a:spLocks noGrp="1"/>
          </p:cNvSpPr>
          <p:nvPr>
            <p:ph idx="1"/>
          </p:nvPr>
        </p:nvSpPr>
        <p:spPr>
          <a:xfrm>
            <a:off x="2057400" y="914400"/>
            <a:ext cx="8610600" cy="5257800"/>
          </a:xfrm>
        </p:spPr>
        <p:txBody>
          <a:bodyPr/>
          <a:lstStyle/>
          <a:p>
            <a:pPr marL="0" indent="0"/>
            <a:r>
              <a:rPr lang="en-US" sz="2400" i="1" dirty="0">
                <a:solidFill>
                  <a:srgbClr val="7030A0"/>
                </a:solidFill>
              </a:rPr>
              <a:t>“It is not my aim to surprise or shock you – </a:t>
            </a:r>
            <a:br>
              <a:rPr lang="en-US" sz="2400" i="1" dirty="0">
                <a:solidFill>
                  <a:srgbClr val="7030A0"/>
                </a:solidFill>
              </a:rPr>
            </a:br>
            <a:r>
              <a:rPr lang="en-US" sz="2400" i="1" dirty="0">
                <a:solidFill>
                  <a:srgbClr val="7030A0"/>
                </a:solidFill>
              </a:rPr>
              <a:t>but … there are now in the world </a:t>
            </a:r>
            <a:br>
              <a:rPr lang="en-US" sz="2400" i="1" dirty="0">
                <a:solidFill>
                  <a:srgbClr val="7030A0"/>
                </a:solidFill>
              </a:rPr>
            </a:br>
            <a:r>
              <a:rPr lang="en-US" sz="2400" i="1" dirty="0">
                <a:solidFill>
                  <a:srgbClr val="7030A0"/>
                </a:solidFill>
              </a:rPr>
              <a:t>machines that think, that learn and that </a:t>
            </a:r>
            <a:br>
              <a:rPr lang="en-US" sz="2400" i="1" dirty="0">
                <a:solidFill>
                  <a:srgbClr val="7030A0"/>
                </a:solidFill>
              </a:rPr>
            </a:br>
            <a:r>
              <a:rPr lang="en-US" sz="2400" i="1" dirty="0">
                <a:solidFill>
                  <a:srgbClr val="7030A0"/>
                </a:solidFill>
              </a:rPr>
              <a:t>create. Moreover, their ability to do these </a:t>
            </a:r>
            <a:br>
              <a:rPr lang="en-US" sz="2400" i="1" dirty="0">
                <a:solidFill>
                  <a:srgbClr val="7030A0"/>
                </a:solidFill>
              </a:rPr>
            </a:br>
            <a:r>
              <a:rPr lang="en-US" sz="2400" i="1" dirty="0">
                <a:solidFill>
                  <a:srgbClr val="7030A0"/>
                </a:solidFill>
              </a:rPr>
              <a:t>things is going to increase rapidly until –</a:t>
            </a:r>
            <a:br>
              <a:rPr lang="en-US" sz="2400" i="1" dirty="0">
                <a:solidFill>
                  <a:srgbClr val="7030A0"/>
                </a:solidFill>
              </a:rPr>
            </a:br>
            <a:r>
              <a:rPr lang="en-US" sz="2400" i="1" dirty="0">
                <a:solidFill>
                  <a:srgbClr val="7030A0"/>
                </a:solidFill>
              </a:rPr>
              <a:t>in a visible future – the range of problems </a:t>
            </a:r>
            <a:br>
              <a:rPr lang="en-US" sz="2400" i="1" dirty="0">
                <a:solidFill>
                  <a:srgbClr val="7030A0"/>
                </a:solidFill>
              </a:rPr>
            </a:br>
            <a:r>
              <a:rPr lang="en-US" sz="2400" i="1" dirty="0">
                <a:solidFill>
                  <a:srgbClr val="7030A0"/>
                </a:solidFill>
              </a:rPr>
              <a:t>they can handle will be coextensive with </a:t>
            </a:r>
            <a:br>
              <a:rPr lang="en-US" sz="2400" i="1" dirty="0">
                <a:solidFill>
                  <a:srgbClr val="7030A0"/>
                </a:solidFill>
              </a:rPr>
            </a:br>
            <a:r>
              <a:rPr lang="en-US" sz="2400" i="1" dirty="0">
                <a:solidFill>
                  <a:srgbClr val="7030A0"/>
                </a:solidFill>
              </a:rPr>
              <a:t>the range to which human mind has been applied. </a:t>
            </a:r>
            <a:r>
              <a:rPr lang="en-US" sz="2400" b="1" i="1" dirty="0">
                <a:solidFill>
                  <a:srgbClr val="7030A0"/>
                </a:solidFill>
              </a:rPr>
              <a:t>More precisely: within 10 years a computer would be chess champion, and an important new mathematical theorem would be proved by a computer.</a:t>
            </a:r>
            <a:r>
              <a:rPr lang="en-US" sz="2400" i="1" dirty="0">
                <a:solidFill>
                  <a:srgbClr val="7030A0"/>
                </a:solidFill>
              </a:rPr>
              <a:t>”</a:t>
            </a:r>
            <a:br>
              <a:rPr lang="en-US" sz="2400" i="1" dirty="0">
                <a:solidFill>
                  <a:srgbClr val="7030A0"/>
                </a:solidFill>
              </a:rPr>
            </a:br>
            <a:endParaRPr lang="en-US" sz="2400" i="1" dirty="0">
              <a:solidFill>
                <a:srgbClr val="7030A0"/>
              </a:solidFill>
            </a:endParaRPr>
          </a:p>
          <a:p>
            <a:pPr>
              <a:buFont typeface="Arial" pitchFamily="34" charset="0"/>
              <a:buChar char="•"/>
            </a:pPr>
            <a:r>
              <a:rPr lang="en-US" sz="2400" dirty="0"/>
              <a:t>Prediction came true – but 40 years later instead of 10</a:t>
            </a:r>
          </a:p>
        </p:txBody>
      </p:sp>
      <p:pic>
        <p:nvPicPr>
          <p:cNvPr id="173058" name="Picture 2"/>
          <p:cNvPicPr>
            <a:picLocks noChangeAspect="1" noChangeArrowheads="1"/>
          </p:cNvPicPr>
          <p:nvPr/>
        </p:nvPicPr>
        <p:blipFill>
          <a:blip r:embed="rId3" cstate="print"/>
          <a:srcRect/>
          <a:stretch>
            <a:fillRect/>
          </a:stretch>
        </p:blipFill>
        <p:spPr bwMode="auto">
          <a:xfrm>
            <a:off x="8479560" y="1075238"/>
            <a:ext cx="1502640" cy="2125162"/>
          </a:xfrm>
          <a:prstGeom prst="rect">
            <a:avLst/>
          </a:prstGeom>
          <a:noFill/>
          <a:ln w="19050" cap="flat" cmpd="sng">
            <a:noFill/>
            <a:prstDash val="solid"/>
            <a:miter lim="800000"/>
            <a:headEnd/>
            <a:tailEnd/>
          </a:ln>
        </p:spPr>
      </p:pic>
    </p:spTree>
    <p:extLst>
      <p:ext uri="{BB962C8B-B14F-4D97-AF65-F5344CB8AC3E}">
        <p14:creationId xmlns:p14="http://schemas.microsoft.com/office/powerpoint/2010/main" val="49317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Harder than originally thought</a:t>
            </a:r>
          </a:p>
        </p:txBody>
      </p:sp>
      <p:sp>
        <p:nvSpPr>
          <p:cNvPr id="3" name="Content Placeholder 2"/>
          <p:cNvSpPr>
            <a:spLocks noGrp="1"/>
          </p:cNvSpPr>
          <p:nvPr>
            <p:ph idx="1"/>
          </p:nvPr>
        </p:nvSpPr>
        <p:spPr/>
        <p:txBody>
          <a:bodyPr>
            <a:normAutofit fontScale="92500"/>
          </a:bodyPr>
          <a:lstStyle/>
          <a:p>
            <a:pPr>
              <a:buFont typeface="Arial" pitchFamily="34" charset="0"/>
              <a:buChar char="•"/>
            </a:pPr>
            <a:r>
              <a:rPr lang="en-US" dirty="0"/>
              <a:t>1966: </a:t>
            </a:r>
            <a:r>
              <a:rPr lang="en-US" dirty="0">
                <a:solidFill>
                  <a:schemeClr val="tx1"/>
                </a:solidFill>
                <a:latin typeface="+mn-lt"/>
                <a:ea typeface="+mn-ea"/>
                <a:cs typeface="+mn-cs"/>
                <a:hlinkClick r:id="rId3"/>
              </a:rPr>
              <a:t>Eliza</a:t>
            </a:r>
            <a:r>
              <a:rPr lang="en-US" dirty="0">
                <a:solidFill>
                  <a:schemeClr val="tx1"/>
                </a:solidFill>
                <a:latin typeface="+mn-lt"/>
                <a:ea typeface="+mn-ea"/>
                <a:cs typeface="+mn-cs"/>
              </a:rPr>
              <a:t> </a:t>
            </a:r>
            <a:r>
              <a:rPr lang="en-US" dirty="0" err="1">
                <a:solidFill>
                  <a:schemeClr val="tx1"/>
                </a:solidFill>
                <a:latin typeface="+mn-lt"/>
                <a:ea typeface="+mn-ea"/>
                <a:cs typeface="+mn-cs"/>
              </a:rPr>
              <a:t>chatbot</a:t>
            </a:r>
            <a:r>
              <a:rPr lang="en-US" dirty="0">
                <a:solidFill>
                  <a:schemeClr val="tx1"/>
                </a:solidFill>
                <a:latin typeface="+mn-lt"/>
                <a:ea typeface="+mn-ea"/>
                <a:cs typeface="+mn-cs"/>
              </a:rPr>
              <a:t> (</a:t>
            </a:r>
            <a:r>
              <a:rPr lang="en-US" dirty="0" err="1">
                <a:solidFill>
                  <a:schemeClr val="tx1"/>
                </a:solidFill>
                <a:latin typeface="+mn-lt"/>
                <a:ea typeface="+mn-ea"/>
                <a:cs typeface="+mn-cs"/>
              </a:rPr>
              <a:t>Weizenbaum</a:t>
            </a:r>
            <a:r>
              <a:rPr lang="en-US" dirty="0">
                <a:solidFill>
                  <a:schemeClr val="tx1"/>
                </a:solidFill>
                <a:latin typeface="+mn-lt"/>
                <a:ea typeface="+mn-ea"/>
                <a:cs typeface="+mn-cs"/>
              </a:rPr>
              <a:t>)</a:t>
            </a:r>
          </a:p>
          <a:p>
            <a:pPr lvl="1">
              <a:buFont typeface="Arial" pitchFamily="34" charset="0"/>
              <a:buChar char="•"/>
            </a:pPr>
            <a:r>
              <a:rPr lang="en-US" dirty="0">
                <a:solidFill>
                  <a:schemeClr val="tx1"/>
                </a:solidFill>
                <a:latin typeface="+mn-lt"/>
                <a:ea typeface="+mn-ea"/>
                <a:cs typeface="+mn-cs"/>
              </a:rPr>
              <a:t> </a:t>
            </a:r>
            <a:r>
              <a:rPr lang="en-US" b="1" dirty="0">
                <a:solidFill>
                  <a:srgbClr val="0000FF"/>
                </a:solidFill>
                <a:latin typeface="+mn-lt"/>
                <a:ea typeface="+mn-ea"/>
                <a:cs typeface="+mn-cs"/>
              </a:rPr>
              <a:t>“ … mother …” </a:t>
            </a:r>
            <a:r>
              <a:rPr lang="en-US" sz="1600" b="1" dirty="0">
                <a:solidFill>
                  <a:srgbClr val="0000FF"/>
                </a:solidFill>
                <a:cs typeface="Arial"/>
              </a:rPr>
              <a:t>→</a:t>
            </a:r>
            <a:r>
              <a:rPr lang="en-US" b="1" dirty="0">
                <a:solidFill>
                  <a:srgbClr val="0000FF"/>
                </a:solidFill>
                <a:latin typeface="+mn-lt"/>
                <a:ea typeface="+mn-ea"/>
                <a:cs typeface="+mn-cs"/>
              </a:rPr>
              <a:t> “Tell me more about your family”</a:t>
            </a:r>
          </a:p>
          <a:p>
            <a:pPr lvl="1">
              <a:buFont typeface="Arial" pitchFamily="34" charset="0"/>
              <a:buChar char="•"/>
            </a:pPr>
            <a:r>
              <a:rPr lang="en-US" b="1" dirty="0">
                <a:solidFill>
                  <a:srgbClr val="FF0000"/>
                </a:solidFill>
                <a:latin typeface="+mn-lt"/>
                <a:ea typeface="+mn-ea"/>
                <a:cs typeface="+mn-cs"/>
              </a:rPr>
              <a:t> “I wanted to adopt a puppy, but it’s too young to be separated from its mother.”</a:t>
            </a:r>
          </a:p>
          <a:p>
            <a:pPr>
              <a:buFont typeface="Arial" pitchFamily="34" charset="0"/>
              <a:buChar char="•"/>
            </a:pPr>
            <a:r>
              <a:rPr lang="en-US" dirty="0">
                <a:solidFill>
                  <a:schemeClr val="tx1"/>
                </a:solidFill>
                <a:latin typeface="+mn-lt"/>
                <a:ea typeface="+mn-ea"/>
                <a:cs typeface="+mn-cs"/>
              </a:rPr>
              <a:t>1954: </a:t>
            </a:r>
            <a:r>
              <a:rPr lang="en-US" dirty="0">
                <a:solidFill>
                  <a:schemeClr val="tx1"/>
                </a:solidFill>
                <a:latin typeface="+mn-lt"/>
                <a:ea typeface="+mn-ea"/>
                <a:cs typeface="+mn-cs"/>
                <a:hlinkClick r:id="rId4"/>
              </a:rPr>
              <a:t>Georgetown-IBM experiment</a:t>
            </a:r>
            <a:endParaRPr lang="en-US" dirty="0">
              <a:solidFill>
                <a:schemeClr val="tx1"/>
              </a:solidFill>
              <a:latin typeface="+mn-lt"/>
              <a:ea typeface="+mn-ea"/>
              <a:cs typeface="+mn-cs"/>
            </a:endParaRPr>
          </a:p>
          <a:p>
            <a:pPr lvl="1">
              <a:buFont typeface="Arial" pitchFamily="34" charset="0"/>
              <a:buChar char="•"/>
            </a:pPr>
            <a:r>
              <a:rPr lang="en-US" dirty="0">
                <a:ea typeface="+mn-ea"/>
                <a:cs typeface="+mn-cs"/>
              </a:rPr>
              <a:t>C</a:t>
            </a:r>
            <a:r>
              <a:rPr lang="en-US" dirty="0"/>
              <a:t>ompletely automatic translation of more than sixty Russian sentences into English</a:t>
            </a:r>
          </a:p>
          <a:p>
            <a:pPr lvl="1">
              <a:buFont typeface="Arial" pitchFamily="34" charset="0"/>
              <a:buChar char="•"/>
            </a:pPr>
            <a:r>
              <a:rPr lang="en-US" dirty="0">
                <a:ea typeface="+mn-ea"/>
                <a:cs typeface="+mn-cs"/>
              </a:rPr>
              <a:t>Only six grammar rules, 250 vocabulary words, restricted to organic chemistry</a:t>
            </a:r>
          </a:p>
          <a:p>
            <a:pPr lvl="1">
              <a:buFont typeface="Arial" pitchFamily="34" charset="0"/>
              <a:buChar char="•"/>
            </a:pPr>
            <a:r>
              <a:rPr lang="en-US" dirty="0">
                <a:solidFill>
                  <a:schemeClr val="tx1"/>
                </a:solidFill>
                <a:latin typeface="+mn-lt"/>
                <a:ea typeface="+mn-ea"/>
                <a:cs typeface="+mn-cs"/>
              </a:rPr>
              <a:t>Promised that machine translation would be solved in three to five years (</a:t>
            </a:r>
            <a:r>
              <a:rPr lang="en-US" dirty="0">
                <a:solidFill>
                  <a:schemeClr val="tx1"/>
                </a:solidFill>
                <a:latin typeface="+mn-lt"/>
                <a:ea typeface="+mn-ea"/>
                <a:cs typeface="+mn-cs"/>
                <a:hlinkClick r:id="rId5"/>
              </a:rPr>
              <a:t>press release</a:t>
            </a:r>
            <a:r>
              <a:rPr lang="en-US" dirty="0">
                <a:solidFill>
                  <a:schemeClr val="tx1"/>
                </a:solidFill>
                <a:latin typeface="+mn-lt"/>
                <a:ea typeface="+mn-ea"/>
                <a:cs typeface="+mn-cs"/>
              </a:rPr>
              <a:t>)</a:t>
            </a:r>
          </a:p>
          <a:p>
            <a:pPr lvl="1">
              <a:buFont typeface="Arial" pitchFamily="34" charset="0"/>
              <a:buChar char="•"/>
            </a:pPr>
            <a:r>
              <a:rPr lang="en-US" dirty="0">
                <a:ea typeface="+mn-ea"/>
                <a:cs typeface="+mn-cs"/>
              </a:rPr>
              <a:t>Automatic Language Processing Advisory Committee (ALPAC) report (1966): machine translation has failed</a:t>
            </a:r>
            <a:endParaRPr lang="en-US" dirty="0">
              <a:solidFill>
                <a:schemeClr val="tx1"/>
              </a:solidFill>
              <a:latin typeface="+mn-lt"/>
              <a:ea typeface="+mn-ea"/>
              <a:cs typeface="+mn-cs"/>
            </a:endParaRPr>
          </a:p>
          <a:p>
            <a:pPr lvl="2">
              <a:buFont typeface="Arial" pitchFamily="34" charset="0"/>
              <a:buChar char="•"/>
            </a:pPr>
            <a:r>
              <a:rPr lang="en-US" b="1" dirty="0">
                <a:solidFill>
                  <a:srgbClr val="FF0000"/>
                </a:solidFill>
                <a:latin typeface="+mn-lt"/>
                <a:ea typeface="+mn-ea"/>
                <a:cs typeface="+mn-cs"/>
              </a:rPr>
              <a:t>“The spirit is willing but the flesh is weak.” </a:t>
            </a:r>
            <a:r>
              <a:rPr lang="en-US" b="1" dirty="0">
                <a:solidFill>
                  <a:srgbClr val="FF0000"/>
                </a:solidFill>
                <a:cs typeface="Arial"/>
              </a:rPr>
              <a:t>→</a:t>
            </a:r>
            <a:r>
              <a:rPr lang="en-US" b="1" dirty="0">
                <a:solidFill>
                  <a:srgbClr val="FF0000"/>
                </a:solidFill>
              </a:rPr>
              <a:t> </a:t>
            </a:r>
            <a:br>
              <a:rPr lang="en-US" b="1" dirty="0">
                <a:solidFill>
                  <a:srgbClr val="FF0000"/>
                </a:solidFill>
              </a:rPr>
            </a:br>
            <a:r>
              <a:rPr lang="en-US" b="1" dirty="0">
                <a:solidFill>
                  <a:srgbClr val="FF0000"/>
                </a:solidFill>
                <a:latin typeface="+mn-lt"/>
                <a:ea typeface="+mn-ea"/>
                <a:cs typeface="+mn-cs"/>
              </a:rPr>
              <a:t>“The vodka is strong but the meat is rotten.”</a:t>
            </a:r>
            <a:endParaRPr lang="en-US"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a:t>Last time: What is AI?</a:t>
            </a:r>
            <a:endParaRPr kumimoji="1" lang="ja-JP" altLang="en-US" dirty="0"/>
          </a:p>
        </p:txBody>
      </p:sp>
      <p:sp>
        <p:nvSpPr>
          <p:cNvPr id="3" name="Content Placeholder 2"/>
          <p:cNvSpPr>
            <a:spLocks noGrp="1"/>
          </p:cNvSpPr>
          <p:nvPr>
            <p:ph idx="1"/>
          </p:nvPr>
        </p:nvSpPr>
        <p:spPr>
          <a:xfrm>
            <a:off x="457200" y="1457331"/>
            <a:ext cx="11515725" cy="5329238"/>
          </a:xfrm>
        </p:spPr>
        <p:txBody>
          <a:bodyPr>
            <a:normAutofit/>
          </a:bodyPr>
          <a:lstStyle/>
          <a:p>
            <a:r>
              <a:rPr kumimoji="1" lang="en-US" altLang="ja-JP" dirty="0"/>
              <a:t>Thinking Humanly?</a:t>
            </a:r>
          </a:p>
          <a:p>
            <a:pPr lvl="1"/>
            <a:r>
              <a:rPr lang="en-US" altLang="ja-JP" sz="2800" dirty="0"/>
              <a:t>Examples: embodied cognition, trying to reconstruct a brain cell-by-cell</a:t>
            </a:r>
          </a:p>
          <a:p>
            <a:r>
              <a:rPr kumimoji="1" lang="en-US" altLang="ja-JP" dirty="0"/>
              <a:t>Acting Humanly?</a:t>
            </a:r>
          </a:p>
          <a:p>
            <a:pPr lvl="1"/>
            <a:r>
              <a:rPr lang="en-US" altLang="ja-JP" sz="2800" dirty="0"/>
              <a:t>Examples: Turing test, </a:t>
            </a:r>
            <a:r>
              <a:rPr lang="en-US" altLang="ja-JP" sz="2800" dirty="0" err="1"/>
              <a:t>Winograd</a:t>
            </a:r>
            <a:r>
              <a:rPr lang="en-US" altLang="ja-JP" sz="2800" dirty="0"/>
              <a:t> schema</a:t>
            </a:r>
          </a:p>
          <a:p>
            <a:r>
              <a:rPr kumimoji="1" lang="en-US" altLang="ja-JP" dirty="0"/>
              <a:t>Thinking Rationally?</a:t>
            </a:r>
          </a:p>
          <a:p>
            <a:pPr lvl="1"/>
            <a:r>
              <a:rPr lang="en-US" altLang="ja-JP" sz="2800" dirty="0"/>
              <a:t>Example: Aristotle, especially the </a:t>
            </a:r>
            <a:r>
              <a:rPr lang="en-US" altLang="ja-JP" sz="2800" i="1" dirty="0"/>
              <a:t>Analytics</a:t>
            </a:r>
          </a:p>
          <a:p>
            <a:pPr lvl="1"/>
            <a:r>
              <a:rPr lang="en-US" altLang="ja-JP" sz="2800" dirty="0"/>
              <a:t>Example: the </a:t>
            </a:r>
            <a:r>
              <a:rPr lang="en-US" altLang="ja-JP" sz="2800" dirty="0" err="1"/>
              <a:t>logicist</a:t>
            </a:r>
            <a:r>
              <a:rPr lang="en-US" altLang="ja-JP" sz="2800" dirty="0"/>
              <a:t> approach to AI, symbolic reasoning, fuzzy logic</a:t>
            </a:r>
          </a:p>
          <a:p>
            <a:r>
              <a:rPr lang="en-US" altLang="ja-JP" dirty="0"/>
              <a:t>Acting Rationally?</a:t>
            </a:r>
          </a:p>
          <a:p>
            <a:pPr lvl="1"/>
            <a:r>
              <a:rPr lang="en-US" altLang="ja-JP" sz="2800" dirty="0"/>
              <a:t>Example: John Stuart Mill, </a:t>
            </a:r>
            <a:r>
              <a:rPr lang="en-US" altLang="ja-JP" sz="2800" i="1" dirty="0"/>
              <a:t>Utilitarianism</a:t>
            </a:r>
          </a:p>
          <a:p>
            <a:pPr lvl="1"/>
            <a:r>
              <a:rPr lang="en-US" altLang="ja-JP" sz="2800" dirty="0"/>
              <a:t>Example: rational agent theory, Economics</a:t>
            </a:r>
          </a:p>
        </p:txBody>
      </p:sp>
    </p:spTree>
    <p:extLst>
      <p:ext uri="{BB962C8B-B14F-4D97-AF65-F5344CB8AC3E}">
        <p14:creationId xmlns:p14="http://schemas.microsoft.com/office/powerpoint/2010/main" val="1474459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The ALPAC Report of 1966</a:t>
            </a:r>
            <a:endParaRPr kumimoji="1" lang="ja-JP" altLang="en-US" dirty="0"/>
          </a:p>
        </p:txBody>
      </p:sp>
      <p:sp>
        <p:nvSpPr>
          <p:cNvPr id="3" name="Content Placeholder 2"/>
          <p:cNvSpPr>
            <a:spLocks noGrp="1"/>
          </p:cNvSpPr>
          <p:nvPr>
            <p:ph idx="1"/>
          </p:nvPr>
        </p:nvSpPr>
        <p:spPr>
          <a:xfrm>
            <a:off x="838200" y="1825625"/>
            <a:ext cx="10515600" cy="936429"/>
          </a:xfrm>
        </p:spPr>
        <p:txBody>
          <a:bodyPr/>
          <a:lstStyle/>
          <a:p>
            <a:pPr marL="0" indent="0">
              <a:buNone/>
            </a:pPr>
            <a:r>
              <a:rPr lang="en-US" altLang="ja-JP" dirty="0"/>
              <a:t>“They concluded, in a famous 1966 report, that machine translation was more expensive, less accurate and slower than human translation.” </a:t>
            </a:r>
            <a:endParaRPr kumimoji="1" lang="ja-JP"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45" y="3127437"/>
            <a:ext cx="4927827" cy="3301644"/>
          </a:xfrm>
          <a:prstGeom prst="rect">
            <a:avLst/>
          </a:prstGeom>
        </p:spPr>
      </p:pic>
      <p:sp>
        <p:nvSpPr>
          <p:cNvPr id="5" name="TextBox 4"/>
          <p:cNvSpPr txBox="1"/>
          <p:nvPr/>
        </p:nvSpPr>
        <p:spPr>
          <a:xfrm rot="10800000" flipV="1">
            <a:off x="6099141" y="3072420"/>
            <a:ext cx="2912882" cy="1477328"/>
          </a:xfrm>
          <a:prstGeom prst="rect">
            <a:avLst/>
          </a:prstGeom>
          <a:noFill/>
        </p:spPr>
        <p:txBody>
          <a:bodyPr wrap="square" rtlCol="0">
            <a:spAutoFit/>
          </a:bodyPr>
          <a:lstStyle/>
          <a:p>
            <a:r>
              <a:rPr lang="en-US" altLang="ja-JP" dirty="0"/>
              <a:t>Photo: Eldon </a:t>
            </a:r>
            <a:r>
              <a:rPr lang="en-US" altLang="ja-JP" dirty="0" err="1"/>
              <a:t>Lyttle</a:t>
            </a:r>
            <a:r>
              <a:rPr lang="en-US" altLang="ja-JP" dirty="0"/>
              <a:t>, </a:t>
            </a:r>
          </a:p>
          <a:p>
            <a:r>
              <a:rPr lang="en-US" altLang="ja-JP" dirty="0"/>
              <a:t>https://commons.wikimedia.org/wiki/File:Computer-translation_Briefing_for_Gerald_Ford.jpg</a:t>
            </a:r>
            <a:endParaRPr kumimoji="1" lang="ja-JP" altLang="en-US" dirty="0"/>
          </a:p>
        </p:txBody>
      </p:sp>
    </p:spTree>
    <p:extLst>
      <p:ext uri="{BB962C8B-B14F-4D97-AF65-F5344CB8AC3E}">
        <p14:creationId xmlns:p14="http://schemas.microsoft.com/office/powerpoint/2010/main" val="422802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631" y="1544816"/>
            <a:ext cx="9445658" cy="5313183"/>
          </a:xfrm>
          <a:prstGeom prst="rect">
            <a:avLst/>
          </a:prstGeom>
        </p:spPr>
      </p:pic>
      <p:sp>
        <p:nvSpPr>
          <p:cNvPr id="2" name="Title 1"/>
          <p:cNvSpPr>
            <a:spLocks noGrp="1"/>
          </p:cNvSpPr>
          <p:nvPr>
            <p:ph type="title"/>
          </p:nvPr>
        </p:nvSpPr>
        <p:spPr/>
        <p:txBody>
          <a:bodyPr/>
          <a:lstStyle/>
          <a:p>
            <a:r>
              <a:rPr lang="en-US" altLang="ja-JP" dirty="0"/>
              <a:t>The </a:t>
            </a:r>
            <a:r>
              <a:rPr lang="en-US" altLang="ja-JP" dirty="0" err="1"/>
              <a:t>Lighthill</a:t>
            </a:r>
            <a:r>
              <a:rPr lang="en-US" altLang="ja-JP" dirty="0"/>
              <a:t> Report, 1973: combinatorial explosion is the key problem</a:t>
            </a:r>
            <a:endParaRPr kumimoji="1" lang="ja-JP" altLang="en-US" dirty="0"/>
          </a:p>
        </p:txBody>
      </p:sp>
    </p:spTree>
    <p:extLst>
      <p:ext uri="{BB962C8B-B14F-4D97-AF65-F5344CB8AC3E}">
        <p14:creationId xmlns:p14="http://schemas.microsoft.com/office/powerpoint/2010/main" val="3512154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pPr eaLnBrk="1" hangingPunct="1">
              <a:defRPr/>
            </a:pPr>
            <a:r>
              <a:rPr lang="en-US" dirty="0"/>
              <a:t>Blocks world (1960s – 1970s)</a:t>
            </a:r>
          </a:p>
        </p:txBody>
      </p:sp>
      <p:pic>
        <p:nvPicPr>
          <p:cNvPr id="38915" name="Picture 4"/>
          <p:cNvPicPr>
            <a:picLocks noChangeAspect="1" noChangeArrowheads="1"/>
          </p:cNvPicPr>
          <p:nvPr/>
        </p:nvPicPr>
        <p:blipFill>
          <a:blip r:embed="rId3" cstate="print"/>
          <a:srcRect/>
          <a:stretch>
            <a:fillRect/>
          </a:stretch>
        </p:blipFill>
        <p:spPr bwMode="auto">
          <a:xfrm>
            <a:off x="1746184" y="1311111"/>
            <a:ext cx="3799265" cy="4800600"/>
          </a:xfrm>
          <a:prstGeom prst="rect">
            <a:avLst/>
          </a:prstGeom>
          <a:noFill/>
          <a:ln w="19050">
            <a:noFill/>
            <a:miter lim="800000"/>
            <a:headEnd/>
            <a:tailEnd/>
          </a:ln>
        </p:spPr>
      </p:pic>
      <p:sp>
        <p:nvSpPr>
          <p:cNvPr id="38916" name="Rectangle 5"/>
          <p:cNvSpPr>
            <a:spLocks noChangeArrowheads="1"/>
          </p:cNvSpPr>
          <p:nvPr/>
        </p:nvSpPr>
        <p:spPr bwMode="auto">
          <a:xfrm>
            <a:off x="2057401" y="6096000"/>
            <a:ext cx="3505201" cy="400110"/>
          </a:xfrm>
          <a:prstGeom prst="rect">
            <a:avLst/>
          </a:prstGeom>
          <a:noFill/>
          <a:ln w="19050">
            <a:noFill/>
            <a:miter lim="800000"/>
            <a:headEnd/>
            <a:tailEnd/>
          </a:ln>
        </p:spPr>
        <p:txBody>
          <a:bodyPr wrap="square" anchor="ctr">
            <a:spAutoFit/>
          </a:bodyPr>
          <a:lstStyle/>
          <a:p>
            <a:pPr>
              <a:spcBef>
                <a:spcPct val="0"/>
              </a:spcBef>
            </a:pPr>
            <a:r>
              <a:rPr lang="en-US" sz="2000" dirty="0">
                <a:hlinkClick r:id="rId4"/>
              </a:rPr>
              <a:t>Larry Roberts</a:t>
            </a:r>
            <a:r>
              <a:rPr lang="en-US" sz="2000" dirty="0"/>
              <a:t>, MIT, 1963</a:t>
            </a:r>
          </a:p>
        </p:txBody>
      </p:sp>
      <p:sp>
        <p:nvSpPr>
          <p:cNvPr id="6" name="Down Arrow 5"/>
          <p:cNvSpPr/>
          <p:nvPr/>
        </p:nvSpPr>
        <p:spPr bwMode="auto">
          <a:xfrm>
            <a:off x="7696200" y="4343400"/>
            <a:ext cx="762000" cy="10668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kumimoji="0" lang="en-US" sz="1200" b="1">
              <a:solidFill>
                <a:srgbClr val="FFFF00"/>
              </a:solidFill>
              <a:latin typeface="Arial" charset="0"/>
            </a:endParaRPr>
          </a:p>
        </p:txBody>
      </p:sp>
      <p:sp>
        <p:nvSpPr>
          <p:cNvPr id="7" name="Rectangle 5"/>
          <p:cNvSpPr>
            <a:spLocks noChangeArrowheads="1"/>
          </p:cNvSpPr>
          <p:nvPr/>
        </p:nvSpPr>
        <p:spPr bwMode="auto">
          <a:xfrm>
            <a:off x="7315200" y="5369004"/>
            <a:ext cx="1828800" cy="1107996"/>
          </a:xfrm>
          <a:prstGeom prst="rect">
            <a:avLst/>
          </a:prstGeom>
          <a:noFill/>
          <a:ln w="19050">
            <a:noFill/>
            <a:miter lim="800000"/>
            <a:headEnd/>
            <a:tailEnd/>
          </a:ln>
        </p:spPr>
        <p:txBody>
          <a:bodyPr wrap="square" anchor="ctr">
            <a:spAutoFit/>
          </a:bodyPr>
          <a:lstStyle/>
          <a:p>
            <a:pPr algn="l">
              <a:spcBef>
                <a:spcPct val="0"/>
              </a:spcBef>
            </a:pPr>
            <a:r>
              <a:rPr lang="en-US" sz="6600" dirty="0">
                <a:solidFill>
                  <a:srgbClr val="FF0000"/>
                </a:solidFill>
                <a:latin typeface="Comic Sans MS" pitchFamily="66" charset="0"/>
              </a:rPr>
              <a:t>???</a:t>
            </a:r>
          </a:p>
        </p:txBody>
      </p:sp>
      <p:sp>
        <p:nvSpPr>
          <p:cNvPr id="8" name="Down Arrow 7"/>
          <p:cNvSpPr/>
          <p:nvPr/>
        </p:nvSpPr>
        <p:spPr bwMode="auto">
          <a:xfrm>
            <a:off x="3505200" y="3352800"/>
            <a:ext cx="533400" cy="457200"/>
          </a:xfrm>
          <a:prstGeom prst="downArrow">
            <a:avLst/>
          </a:prstGeom>
          <a:solidFill>
            <a:srgbClr val="FF9900"/>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kumimoji="0" lang="en-US" sz="1200" b="1">
              <a:solidFill>
                <a:srgbClr val="FFFF00"/>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324600" y="1504950"/>
            <a:ext cx="3581400" cy="2686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999275" cy="6749592"/>
          </a:xfrm>
          <a:prstGeom prst="rect">
            <a:avLst/>
          </a:prstGeom>
        </p:spPr>
      </p:pic>
    </p:spTree>
    <p:extLst>
      <p:ext uri="{BB962C8B-B14F-4D97-AF65-F5344CB8AC3E}">
        <p14:creationId xmlns:p14="http://schemas.microsoft.com/office/powerpoint/2010/main" val="2097153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5773" y="16335"/>
            <a:ext cx="10515600" cy="1325563"/>
          </a:xfrm>
        </p:spPr>
        <p:txBody>
          <a:bodyPr/>
          <a:lstStyle/>
          <a:p>
            <a:r>
              <a:rPr lang="en-US" dirty="0"/>
              <a:t>History of AI to the present day</a:t>
            </a:r>
          </a:p>
        </p:txBody>
      </p:sp>
      <p:sp>
        <p:nvSpPr>
          <p:cNvPr id="14339" name="Rectangle 3"/>
          <p:cNvSpPr>
            <a:spLocks noGrp="1" noChangeArrowheads="1"/>
          </p:cNvSpPr>
          <p:nvPr>
            <p:ph type="body" idx="1"/>
          </p:nvPr>
        </p:nvSpPr>
        <p:spPr>
          <a:xfrm>
            <a:off x="2199502" y="1458104"/>
            <a:ext cx="8468497" cy="3917089"/>
          </a:xfrm>
        </p:spPr>
        <p:txBody>
          <a:bodyPr/>
          <a:lstStyle/>
          <a:p>
            <a:r>
              <a:rPr lang="en-US" sz="2000" dirty="0">
                <a:solidFill>
                  <a:srgbClr val="0000FF"/>
                </a:solidFill>
              </a:rPr>
              <a:t>1975-1985:</a:t>
            </a:r>
            <a:r>
              <a:rPr lang="en-US" sz="2000" dirty="0"/>
              <a:t>		Expert systems boom </a:t>
            </a:r>
          </a:p>
          <a:p>
            <a:pPr marL="457200" indent="-457200"/>
            <a:r>
              <a:rPr lang="en-US" sz="2000" dirty="0">
                <a:solidFill>
                  <a:srgbClr val="FF0000"/>
                </a:solidFill>
              </a:rPr>
              <a:t>1985-1995: 	</a:t>
            </a:r>
            <a:r>
              <a:rPr lang="en-US" sz="2000" dirty="0">
                <a:solidFill>
                  <a:srgbClr val="FF0000"/>
                </a:solidFill>
                <a:hlinkClick r:id="rId3">
                  <a:extLst>
                    <a:ext uri="{A12FA001-AC4F-418D-AE19-62706E023703}">
                      <ahyp:hlinkClr xmlns:ahyp="http://schemas.microsoft.com/office/drawing/2018/hyperlinkcolor" val="tx"/>
                    </a:ext>
                  </a:extLst>
                </a:hlinkClick>
              </a:rPr>
              <a:t>Expert system bust; the second “AI winter”</a:t>
            </a:r>
            <a:endParaRPr lang="en-US" sz="2000" dirty="0">
              <a:solidFill>
                <a:srgbClr val="FF0000"/>
              </a:solidFill>
            </a:endParaRPr>
          </a:p>
          <a:p>
            <a:pPr marL="457200" indent="-457200"/>
            <a:r>
              <a:rPr lang="en-US" sz="2000" dirty="0">
                <a:solidFill>
                  <a:srgbClr val="FF0000"/>
                </a:solidFill>
              </a:rPr>
              <a:t>Expert system, brief comic explanation: </a:t>
            </a:r>
          </a:p>
          <a:p>
            <a:pPr marL="457200" indent="-457200"/>
            <a:r>
              <a:rPr lang="en-US" sz="2000" dirty="0">
                <a:solidFill>
                  <a:srgbClr val="FF0000"/>
                </a:solidFill>
                <a:hlinkClick r:id="rId3">
                  <a:extLst>
                    <a:ext uri="{A12FA001-AC4F-418D-AE19-62706E023703}">
                      <ahyp:hlinkClr xmlns:ahyp="http://schemas.microsoft.com/office/drawing/2018/hyperlinkcolor" val="tx"/>
                    </a:ext>
                  </a:extLst>
                </a:hlinkClick>
              </a:rPr>
              <a:t>https://www.youtube.com/watch?v=sg6hLmuyQ54</a:t>
            </a:r>
            <a:endParaRPr lang="en-US" sz="2000" dirty="0">
              <a:solidFill>
                <a:srgbClr val="FF0000"/>
              </a:solidFill>
            </a:endParaRPr>
          </a:p>
          <a:p>
            <a:pPr marL="457200" indent="-457200"/>
            <a:endParaRPr lang="en-US" sz="2000" dirty="0">
              <a:solidFill>
                <a:srgbClr val="0000FF"/>
              </a:solidFill>
            </a:endParaRPr>
          </a:p>
          <a:p>
            <a:r>
              <a:rPr lang="en-US" sz="2000" dirty="0">
                <a:solidFill>
                  <a:srgbClr val="0000FF"/>
                </a:solidFill>
              </a:rPr>
              <a:t>1995-2009:</a:t>
            </a:r>
            <a:r>
              <a:rPr lang="en-US" sz="2000" dirty="0"/>
              <a:t>	The probabilistic reasoning/ Bayesian logic boom</a:t>
            </a:r>
          </a:p>
          <a:p>
            <a:r>
              <a:rPr lang="en-US" sz="2000" dirty="0">
                <a:solidFill>
                  <a:srgbClr val="0000FF"/>
                </a:solidFill>
              </a:rPr>
              <a:t>2009-present:</a:t>
            </a:r>
            <a:r>
              <a:rPr lang="en-US" sz="2000" dirty="0"/>
              <a:t>   Deep learning			</a:t>
            </a:r>
          </a:p>
          <a:p>
            <a:r>
              <a:rPr lang="en-US" sz="2000" dirty="0"/>
              <a:t>Neural nets solve the expert system problems:</a:t>
            </a:r>
          </a:p>
          <a:p>
            <a:r>
              <a:rPr lang="en-US" sz="2000" dirty="0">
                <a:hlinkClick r:id="rId4"/>
              </a:rPr>
              <a:t>https://www.youtube.com/watch?v=n-YbJi4EPxc</a:t>
            </a:r>
            <a:endParaRPr lang="en-US" sz="2000" dirty="0"/>
          </a:p>
        </p:txBody>
      </p:sp>
      <p:sp>
        <p:nvSpPr>
          <p:cNvPr id="4" name="TextBox 3"/>
          <p:cNvSpPr txBox="1"/>
          <p:nvPr/>
        </p:nvSpPr>
        <p:spPr>
          <a:xfrm>
            <a:off x="3208692" y="6186845"/>
            <a:ext cx="5040611" cy="400110"/>
          </a:xfrm>
          <a:prstGeom prst="rect">
            <a:avLst/>
          </a:prstGeom>
          <a:noFill/>
        </p:spPr>
        <p:txBody>
          <a:bodyPr wrap="none" rtlCol="0">
            <a:spAutoFit/>
          </a:bodyPr>
          <a:lstStyle/>
          <a:p>
            <a:r>
              <a:rPr lang="en-US" sz="2000" dirty="0">
                <a:hlinkClick r:id="rId5"/>
              </a:rPr>
              <a:t>Building Smarter Machines: NY Times Timeline</a:t>
            </a:r>
            <a:endParaRPr lang="en-US" sz="2000" dirty="0"/>
          </a:p>
        </p:txBody>
      </p:sp>
      <p:sp>
        <p:nvSpPr>
          <p:cNvPr id="6" name="Rectangle 5"/>
          <p:cNvSpPr/>
          <p:nvPr/>
        </p:nvSpPr>
        <p:spPr>
          <a:xfrm>
            <a:off x="4419601" y="5661456"/>
            <a:ext cx="2897653" cy="400110"/>
          </a:xfrm>
          <a:prstGeom prst="rect">
            <a:avLst/>
          </a:prstGeom>
        </p:spPr>
        <p:txBody>
          <a:bodyPr wrap="none">
            <a:spAutoFit/>
          </a:bodyPr>
          <a:lstStyle/>
          <a:p>
            <a:r>
              <a:rPr lang="en-US" sz="2000" dirty="0">
                <a:hlinkClick r:id="rId6"/>
              </a:rPr>
              <a:t>History of AI on Wikipedia</a:t>
            </a:r>
            <a:endParaRPr lang="en-US"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575" y="395925"/>
            <a:ext cx="11441784" cy="838200"/>
          </a:xfrm>
        </p:spPr>
        <p:txBody>
          <a:bodyPr>
            <a:normAutofit/>
          </a:bodyPr>
          <a:lstStyle/>
          <a:p>
            <a:r>
              <a:rPr lang="en-US" dirty="0"/>
              <a:t>What accounts for recent successes in AI?</a:t>
            </a:r>
          </a:p>
        </p:txBody>
      </p:sp>
      <p:sp>
        <p:nvSpPr>
          <p:cNvPr id="3" name="Content Placeholder 2"/>
          <p:cNvSpPr>
            <a:spLocks noGrp="1"/>
          </p:cNvSpPr>
          <p:nvPr>
            <p:ph idx="1"/>
          </p:nvPr>
        </p:nvSpPr>
        <p:spPr/>
        <p:txBody>
          <a:bodyPr/>
          <a:lstStyle/>
          <a:p>
            <a:pPr>
              <a:buFont typeface="Arial" pitchFamily="34" charset="0"/>
              <a:buChar char="•"/>
            </a:pPr>
            <a:r>
              <a:rPr lang="en-US" dirty="0"/>
              <a:t>Faster computers</a:t>
            </a:r>
          </a:p>
          <a:p>
            <a:pPr lvl="1">
              <a:buFont typeface="Arial" pitchFamily="34" charset="0"/>
              <a:buChar char="•"/>
            </a:pPr>
            <a:r>
              <a:rPr lang="en-US" dirty="0"/>
              <a:t>The IBM 704 vacuum tube machine that played chess in 1958 could do about</a:t>
            </a:r>
            <a:r>
              <a:rPr lang="en-US" b="1" dirty="0"/>
              <a:t> 50,000 calculations per second</a:t>
            </a:r>
          </a:p>
          <a:p>
            <a:pPr lvl="1">
              <a:buFont typeface="Arial" pitchFamily="34" charset="0"/>
              <a:buChar char="•"/>
            </a:pPr>
            <a:r>
              <a:rPr lang="en-US" dirty="0"/>
              <a:t>Deep Blue could do </a:t>
            </a:r>
            <a:r>
              <a:rPr lang="en-US" b="1" dirty="0"/>
              <a:t>50 billion calculations per second</a:t>
            </a:r>
            <a:r>
              <a:rPr lang="en-US" dirty="0"/>
              <a:t> </a:t>
            </a:r>
            <a:br>
              <a:rPr lang="en-US" dirty="0"/>
            </a:br>
            <a:r>
              <a:rPr lang="en-US" dirty="0"/>
              <a:t>– a million times faster!</a:t>
            </a:r>
          </a:p>
          <a:p>
            <a:pPr>
              <a:buFont typeface="Arial" pitchFamily="34" charset="0"/>
              <a:buChar char="•"/>
            </a:pPr>
            <a:r>
              <a:rPr lang="en-US" dirty="0"/>
              <a:t>Dominance of statistical approaches, machine learning</a:t>
            </a:r>
          </a:p>
          <a:p>
            <a:pPr>
              <a:buFont typeface="Arial" pitchFamily="34" charset="0"/>
              <a:buChar char="•"/>
            </a:pPr>
            <a:r>
              <a:rPr lang="en-US" dirty="0"/>
              <a:t>Big data</a:t>
            </a:r>
          </a:p>
          <a:p>
            <a:pPr>
              <a:buFont typeface="Arial" pitchFamily="34" charset="0"/>
              <a:buChar char="•"/>
            </a:pPr>
            <a:r>
              <a:rPr lang="en-US" dirty="0"/>
              <a:t>Crowdsourcing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25425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1 at 2.0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0"/>
            <a:ext cx="5664134" cy="6858000"/>
          </a:xfrm>
          <a:prstGeom prst="rect">
            <a:avLst/>
          </a:prstGeom>
        </p:spPr>
      </p:pic>
    </p:spTree>
    <p:extLst>
      <p:ext uri="{BB962C8B-B14F-4D97-AF65-F5344CB8AC3E}">
        <p14:creationId xmlns:p14="http://schemas.microsoft.com/office/powerpoint/2010/main" val="2156312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themes</a:t>
            </a:r>
          </a:p>
        </p:txBody>
      </p:sp>
      <p:sp>
        <p:nvSpPr>
          <p:cNvPr id="3" name="Content Placeholder 2"/>
          <p:cNvSpPr>
            <a:spLocks noGrp="1"/>
          </p:cNvSpPr>
          <p:nvPr>
            <p:ph idx="1"/>
          </p:nvPr>
        </p:nvSpPr>
        <p:spPr>
          <a:xfrm>
            <a:off x="2209800" y="1385739"/>
            <a:ext cx="8001000" cy="5257800"/>
          </a:xfrm>
        </p:spPr>
        <p:txBody>
          <a:bodyPr/>
          <a:lstStyle/>
          <a:p>
            <a:pPr>
              <a:buFont typeface="Arial" pitchFamily="34" charset="0"/>
              <a:buChar char="•"/>
            </a:pPr>
            <a:r>
              <a:rPr lang="en-US" dirty="0"/>
              <a:t>Boom and bust cycles</a:t>
            </a:r>
          </a:p>
          <a:p>
            <a:pPr lvl="1">
              <a:buFont typeface="Arial" pitchFamily="34" charset="0"/>
              <a:buChar char="•"/>
            </a:pPr>
            <a:r>
              <a:rPr lang="en-US" dirty="0"/>
              <a:t>Periods of (unjustified) optimism followed by periods of disillusionment and reduced funding</a:t>
            </a:r>
          </a:p>
          <a:p>
            <a:pPr>
              <a:buFont typeface="Arial" pitchFamily="34" charset="0"/>
              <a:buChar char="•"/>
            </a:pPr>
            <a:r>
              <a:rPr lang="en-US" dirty="0"/>
              <a:t>Silver </a:t>
            </a:r>
            <a:r>
              <a:rPr lang="en-US" dirty="0" err="1"/>
              <a:t>bulletism</a:t>
            </a:r>
            <a:r>
              <a:rPr lang="en-US" dirty="0"/>
              <a:t> (</a:t>
            </a:r>
            <a:r>
              <a:rPr lang="en-US" dirty="0">
                <a:hlinkClick r:id="rId3"/>
              </a:rPr>
              <a:t>Levesque, 2013</a:t>
            </a:r>
            <a:r>
              <a:rPr lang="en-US" dirty="0"/>
              <a:t>):</a:t>
            </a:r>
          </a:p>
          <a:p>
            <a:pPr lvl="1">
              <a:buFont typeface="Arial" pitchFamily="34" charset="0"/>
              <a:buChar char="•"/>
            </a:pPr>
            <a:r>
              <a:rPr lang="en-US" i="1" dirty="0"/>
              <a:t>“The tendency to believe in a silver bullet for AI, coupled with the belief that previous beliefs about silver bullets were hopelessly naïve”</a:t>
            </a:r>
          </a:p>
          <a:p>
            <a:pPr>
              <a:buFont typeface="Arial" pitchFamily="34" charset="0"/>
              <a:buChar char="•"/>
            </a:pPr>
            <a:r>
              <a:rPr lang="en-US" dirty="0"/>
              <a:t>Image problems</a:t>
            </a:r>
          </a:p>
          <a:p>
            <a:pPr lvl="1">
              <a:buFont typeface="Arial" pitchFamily="34" charset="0"/>
              <a:buChar char="•"/>
            </a:pPr>
            <a:r>
              <a:rPr lang="en-US" dirty="0">
                <a:hlinkClick r:id="rId4"/>
              </a:rPr>
              <a:t>“AI effect</a:t>
            </a:r>
            <a:r>
              <a:rPr lang="en-US" dirty="0"/>
              <a:t>”/Moravec’s paradox: As soon as a machine gets good at performing some task, the task is no longer considered to require much intelligence </a:t>
            </a:r>
          </a:p>
          <a:p>
            <a:pPr lvl="1">
              <a:buFont typeface="Arial" pitchFamily="34" charset="0"/>
              <a:buChar char="•"/>
            </a:pPr>
            <a:r>
              <a:rPr lang="en-US" dirty="0"/>
              <a:t>AI as a threat to safety?</a:t>
            </a:r>
          </a:p>
          <a:p>
            <a:pPr lvl="1">
              <a:buFont typeface="Arial" pitchFamily="34" charset="0"/>
              <a:buChar char="•"/>
            </a:pPr>
            <a:r>
              <a:rPr lang="en-US" dirty="0"/>
              <a:t>AI as a threat to jobs?</a:t>
            </a:r>
          </a:p>
          <a:p>
            <a:pPr>
              <a:buFont typeface="Arial" pitchFamily="34" charset="0"/>
              <a:buChar cha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Effect/Moravec’s paradox</a:t>
            </a:r>
          </a:p>
        </p:txBody>
      </p:sp>
      <p:sp>
        <p:nvSpPr>
          <p:cNvPr id="3" name="Content Placeholder 2"/>
          <p:cNvSpPr>
            <a:spLocks noGrp="1"/>
          </p:cNvSpPr>
          <p:nvPr>
            <p:ph idx="1"/>
          </p:nvPr>
        </p:nvSpPr>
        <p:spPr/>
        <p:txBody>
          <a:bodyPr/>
          <a:lstStyle/>
          <a:p>
            <a:pPr>
              <a:buFont typeface="Arial" pitchFamily="34" charset="0"/>
              <a:buChar char="•"/>
            </a:pPr>
            <a:r>
              <a:rPr lang="en-US" dirty="0">
                <a:hlinkClick r:id="rId3"/>
              </a:rPr>
              <a:t>Moravec’s paradox</a:t>
            </a:r>
            <a:endParaRPr lang="en-US" dirty="0"/>
          </a:p>
          <a:p>
            <a:pPr lvl="1">
              <a:buFont typeface="Arial" pitchFamily="34" charset="0"/>
              <a:buChar char="•"/>
            </a:pPr>
            <a:r>
              <a:rPr lang="en-US" i="1" dirty="0">
                <a:solidFill>
                  <a:srgbClr val="7030A0"/>
                </a:solidFill>
              </a:rPr>
              <a:t>“It is comparatively easy to make computers exhibit adult level performance on intelligence tests or playing checkers, and difficult or impossible to give them the skills of a one-year-old when it comes to perception and mobility” </a:t>
            </a:r>
            <a:br>
              <a:rPr lang="en-US" i="1" dirty="0">
                <a:solidFill>
                  <a:srgbClr val="7030A0"/>
                </a:solidFill>
              </a:rPr>
            </a:br>
            <a:r>
              <a:rPr lang="en-US" dirty="0"/>
              <a:t>[Hans </a:t>
            </a:r>
            <a:r>
              <a:rPr lang="en-US" dirty="0" err="1"/>
              <a:t>Moravec</a:t>
            </a:r>
            <a:r>
              <a:rPr lang="en-US" dirty="0"/>
              <a:t>, 1988]</a:t>
            </a:r>
          </a:p>
          <a:p>
            <a:pPr>
              <a:buFont typeface="Arial" pitchFamily="34" charset="0"/>
              <a:buChar char="•"/>
            </a:pPr>
            <a:r>
              <a:rPr lang="en-US" dirty="0"/>
              <a:t>Why is this?</a:t>
            </a:r>
          </a:p>
          <a:p>
            <a:pPr lvl="1">
              <a:buFont typeface="Arial" pitchFamily="34" charset="0"/>
              <a:buChar char="•"/>
            </a:pPr>
            <a:r>
              <a:rPr lang="en-US" dirty="0"/>
              <a:t>Early AI researchers concentrated on the tasks that they themselves found the most challenging, abilities of animals and two-year-olds were overlooked</a:t>
            </a:r>
          </a:p>
          <a:p>
            <a:pPr lvl="1">
              <a:buFont typeface="Arial" pitchFamily="34" charset="0"/>
              <a:buChar char="•"/>
            </a:pPr>
            <a:r>
              <a:rPr lang="en-US" dirty="0"/>
              <a:t>We are least conscious of what our brain does best</a:t>
            </a:r>
          </a:p>
          <a:p>
            <a:pPr lvl="1">
              <a:buFont typeface="Arial" pitchFamily="34" charset="0"/>
              <a:buChar char="•"/>
            </a:pPr>
            <a:r>
              <a:rPr lang="en-US" dirty="0"/>
              <a:t>Sensorimotor skills took millions of years to evolve, whereas abstract thinking is a relatively recent development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History and themes</a:t>
            </a:r>
          </a:p>
        </p:txBody>
      </p:sp>
      <p:pic>
        <p:nvPicPr>
          <p:cNvPr id="1026" name="Picture 2">
            <a:hlinkClick r:id="rId3"/>
          </p:cNvPr>
          <p:cNvPicPr>
            <a:picLocks noChangeAspect="1" noChangeArrowheads="1"/>
          </p:cNvPicPr>
          <p:nvPr/>
        </p:nvPicPr>
        <p:blipFill>
          <a:blip r:embed="rId4" cstate="print"/>
          <a:srcRect/>
          <a:stretch>
            <a:fillRect/>
          </a:stretch>
        </p:blipFill>
        <p:spPr bwMode="auto">
          <a:xfrm>
            <a:off x="2869670" y="1905000"/>
            <a:ext cx="6350530" cy="4267200"/>
          </a:xfrm>
          <a:prstGeom prst="rect">
            <a:avLst/>
          </a:prstGeom>
          <a:noFill/>
          <a:ln w="9525">
            <a:noFill/>
            <a:miter lim="800000"/>
            <a:headEnd/>
            <a:tailEnd/>
          </a:ln>
        </p:spPr>
      </p:pic>
      <p:sp>
        <p:nvSpPr>
          <p:cNvPr id="5" name="TextBox 4"/>
          <p:cNvSpPr txBox="1"/>
          <p:nvPr/>
        </p:nvSpPr>
        <p:spPr>
          <a:xfrm>
            <a:off x="5562601" y="6248400"/>
            <a:ext cx="1436099" cy="369332"/>
          </a:xfrm>
          <a:prstGeom prst="rect">
            <a:avLst/>
          </a:prstGeom>
          <a:noFill/>
        </p:spPr>
        <p:txBody>
          <a:bodyPr wrap="none" rtlCol="0">
            <a:spAutoFit/>
          </a:bodyPr>
          <a:lstStyle/>
          <a:p>
            <a:r>
              <a:rPr lang="en-US" dirty="0">
                <a:hlinkClick r:id="rId5"/>
              </a:rPr>
              <a:t>Image source</a:t>
            </a:r>
            <a:endParaRPr lang="en-US" dirty="0"/>
          </a:p>
        </p:txBody>
      </p:sp>
      <p:sp>
        <p:nvSpPr>
          <p:cNvPr id="3" name="Rectangle 2"/>
          <p:cNvSpPr/>
          <p:nvPr/>
        </p:nvSpPr>
        <p:spPr>
          <a:xfrm>
            <a:off x="1908410" y="1076980"/>
            <a:ext cx="7451592" cy="523220"/>
          </a:xfrm>
          <a:prstGeom prst="rect">
            <a:avLst/>
          </a:prstGeom>
        </p:spPr>
        <p:txBody>
          <a:bodyPr wrap="none">
            <a:spAutoFit/>
          </a:bodyPr>
          <a:lstStyle/>
          <a:p>
            <a:r>
              <a:rPr lang="en-US" sz="2800" dirty="0">
                <a:hlinkClick r:id="rId3"/>
              </a:rPr>
              <a:t>https://www.youtube.com/watch?v=BFWt5Bxfcjo</a:t>
            </a: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25 at 1.4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018" y="76200"/>
            <a:ext cx="5259983" cy="6744018"/>
          </a:xfrm>
          <a:prstGeom prst="rect">
            <a:avLst/>
          </a:prstGeom>
        </p:spPr>
      </p:pic>
      <p:sp>
        <p:nvSpPr>
          <p:cNvPr id="5" name="Rectangle 4"/>
          <p:cNvSpPr/>
          <p:nvPr/>
        </p:nvSpPr>
        <p:spPr>
          <a:xfrm>
            <a:off x="7696200" y="5303107"/>
            <a:ext cx="2667000" cy="1477328"/>
          </a:xfrm>
          <a:prstGeom prst="rect">
            <a:avLst/>
          </a:prstGeom>
        </p:spPr>
        <p:txBody>
          <a:bodyPr wrap="square">
            <a:spAutoFit/>
          </a:bodyPr>
          <a:lstStyle/>
          <a:p>
            <a:r>
              <a:rPr lang="en-US" dirty="0">
                <a:solidFill>
                  <a:srgbClr val="000000"/>
                </a:solidFill>
                <a:hlinkClick r:id="rId3"/>
              </a:rPr>
              <a:t>http://www.v3.co.uk/v3-uk/news/2419567/ai-weapons-are-a-threat-to-humanity-warn-hawking-musk-and-wozniak</a:t>
            </a:r>
            <a:endParaRPr lang="en-US" dirty="0">
              <a:solidFill>
                <a:srgbClr val="000000"/>
              </a:solidFill>
            </a:endParaRPr>
          </a:p>
        </p:txBody>
      </p:sp>
    </p:spTree>
    <p:extLst>
      <p:ext uri="{BB962C8B-B14F-4D97-AF65-F5344CB8AC3E}">
        <p14:creationId xmlns:p14="http://schemas.microsoft.com/office/powerpoint/2010/main" val="307048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18 at 6.5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38" y="685800"/>
            <a:ext cx="3777525" cy="5638800"/>
          </a:xfrm>
          <a:prstGeom prst="rect">
            <a:avLst/>
          </a:prstGeom>
        </p:spPr>
      </p:pic>
      <p:pic>
        <p:nvPicPr>
          <p:cNvPr id="5" name="Picture 4" descr="Screen Shot 2015-01-18 at 6.55.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420" y="76201"/>
            <a:ext cx="2615380" cy="609600"/>
          </a:xfrm>
          <a:prstGeom prst="rect">
            <a:avLst/>
          </a:prstGeom>
        </p:spPr>
      </p:pic>
      <p:sp>
        <p:nvSpPr>
          <p:cNvPr id="6" name="Rectangle 5"/>
          <p:cNvSpPr/>
          <p:nvPr/>
        </p:nvSpPr>
        <p:spPr>
          <a:xfrm>
            <a:off x="1752601" y="6504801"/>
            <a:ext cx="4876335" cy="369332"/>
          </a:xfrm>
          <a:prstGeom prst="rect">
            <a:avLst/>
          </a:prstGeom>
        </p:spPr>
        <p:txBody>
          <a:bodyPr wrap="none">
            <a:spAutoFit/>
          </a:bodyPr>
          <a:lstStyle/>
          <a:p>
            <a:r>
              <a:rPr lang="en-US" dirty="0">
                <a:solidFill>
                  <a:srgbClr val="000000"/>
                </a:solidFill>
                <a:hlinkClick r:id="rId5"/>
              </a:rPr>
              <a:t>http://</a:t>
            </a:r>
            <a:r>
              <a:rPr lang="en-US" dirty="0" err="1">
                <a:solidFill>
                  <a:srgbClr val="000000"/>
                </a:solidFill>
                <a:hlinkClick r:id="rId5"/>
              </a:rPr>
              <a:t>www.bbc.com</a:t>
            </a:r>
            <a:r>
              <a:rPr lang="en-US" dirty="0">
                <a:solidFill>
                  <a:srgbClr val="000000"/>
                </a:solidFill>
                <a:hlinkClick r:id="rId5"/>
              </a:rPr>
              <a:t>/news/technology-30290540</a:t>
            </a:r>
            <a:endParaRPr lang="en-US" dirty="0">
              <a:solidFill>
                <a:srgbClr val="000000"/>
              </a:solidFill>
            </a:endParaRPr>
          </a:p>
        </p:txBody>
      </p:sp>
      <p:pic>
        <p:nvPicPr>
          <p:cNvPr id="7" name="Picture 6" descr="Screen Shot 2015-01-18 at 7.00.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152400"/>
            <a:ext cx="2146300" cy="571500"/>
          </a:xfrm>
          <a:prstGeom prst="rect">
            <a:avLst/>
          </a:prstGeom>
        </p:spPr>
      </p:pic>
      <p:pic>
        <p:nvPicPr>
          <p:cNvPr id="8" name="Picture 7" descr="Screen Shot 2015-01-18 at 7.01.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761598"/>
            <a:ext cx="4572000" cy="838603"/>
          </a:xfrm>
          <a:prstGeom prst="rect">
            <a:avLst/>
          </a:prstGeom>
        </p:spPr>
      </p:pic>
      <p:pic>
        <p:nvPicPr>
          <p:cNvPr id="9" name="Picture 8" descr="Screen Shot 2015-01-18 at 7.02.3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1" y="1600200"/>
            <a:ext cx="4138823" cy="4876800"/>
          </a:xfrm>
          <a:prstGeom prst="rect">
            <a:avLst/>
          </a:prstGeom>
        </p:spPr>
      </p:pic>
      <p:sp>
        <p:nvSpPr>
          <p:cNvPr id="10" name="Rectangle 9"/>
          <p:cNvSpPr/>
          <p:nvPr/>
        </p:nvSpPr>
        <p:spPr>
          <a:xfrm>
            <a:off x="6083252" y="6504801"/>
            <a:ext cx="5246757" cy="369332"/>
          </a:xfrm>
          <a:prstGeom prst="rect">
            <a:avLst/>
          </a:prstGeom>
        </p:spPr>
        <p:txBody>
          <a:bodyPr wrap="none">
            <a:spAutoFit/>
          </a:bodyPr>
          <a:lstStyle/>
          <a:p>
            <a:r>
              <a:rPr lang="en-US" dirty="0">
                <a:solidFill>
                  <a:srgbClr val="000000"/>
                </a:solidFill>
                <a:hlinkClick r:id="rId9"/>
              </a:rPr>
              <a:t>http://</a:t>
            </a:r>
            <a:r>
              <a:rPr lang="en-US" dirty="0" err="1">
                <a:solidFill>
                  <a:srgbClr val="000000"/>
                </a:solidFill>
                <a:hlinkClick r:id="rId9"/>
              </a:rPr>
              <a:t>www.wired.com</a:t>
            </a:r>
            <a:r>
              <a:rPr lang="en-US" dirty="0">
                <a:solidFill>
                  <a:srgbClr val="000000"/>
                </a:solidFill>
                <a:hlinkClick r:id="rId9"/>
              </a:rPr>
              <a:t>/2015/01/</a:t>
            </a:r>
            <a:r>
              <a:rPr lang="en-US" dirty="0" err="1">
                <a:solidFill>
                  <a:srgbClr val="000000"/>
                </a:solidFill>
                <a:hlinkClick r:id="rId9"/>
              </a:rPr>
              <a:t>elon</a:t>
            </a:r>
            <a:r>
              <a:rPr lang="en-US" dirty="0">
                <a:solidFill>
                  <a:srgbClr val="000000"/>
                </a:solidFill>
                <a:hlinkClick r:id="rId9"/>
              </a:rPr>
              <a:t>-musk-</a:t>
            </a:r>
            <a:r>
              <a:rPr lang="en-US" dirty="0" err="1">
                <a:solidFill>
                  <a:srgbClr val="000000"/>
                </a:solidFill>
                <a:hlinkClick r:id="rId9"/>
              </a:rPr>
              <a:t>ai</a:t>
            </a:r>
            <a:r>
              <a:rPr lang="en-US" dirty="0">
                <a:solidFill>
                  <a:srgbClr val="000000"/>
                </a:solidFill>
                <a:hlinkClick r:id="rId9"/>
              </a:rPr>
              <a:t>-safety/</a:t>
            </a:r>
            <a:endParaRPr lang="en-US" dirty="0">
              <a:solidFill>
                <a:srgbClr val="000000"/>
              </a:solidFill>
            </a:endParaRPr>
          </a:p>
        </p:txBody>
      </p:sp>
    </p:spTree>
    <p:extLst>
      <p:ext uri="{BB962C8B-B14F-4D97-AF65-F5344CB8AC3E}">
        <p14:creationId xmlns:p14="http://schemas.microsoft.com/office/powerpoint/2010/main" val="1310387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28 at 10.30.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81000"/>
            <a:ext cx="5654278" cy="5610446"/>
          </a:xfrm>
          <a:prstGeom prst="rect">
            <a:avLst/>
          </a:prstGeom>
        </p:spPr>
      </p:pic>
      <p:pic>
        <p:nvPicPr>
          <p:cNvPr id="3" name="Picture 2" descr="Screen Shot 2015-08-28 at 10.3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133601"/>
            <a:ext cx="1981200" cy="1012613"/>
          </a:xfrm>
          <a:prstGeom prst="rect">
            <a:avLst/>
          </a:prstGeom>
        </p:spPr>
      </p:pic>
      <p:pic>
        <p:nvPicPr>
          <p:cNvPr id="4" name="Picture 3" descr="Screen Shot 2015-08-28 at 10.30.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431800"/>
            <a:ext cx="2748882" cy="635000"/>
          </a:xfrm>
          <a:prstGeom prst="rect">
            <a:avLst/>
          </a:prstGeom>
        </p:spPr>
      </p:pic>
      <p:sp>
        <p:nvSpPr>
          <p:cNvPr id="5" name="Rectangle 4"/>
          <p:cNvSpPr/>
          <p:nvPr/>
        </p:nvSpPr>
        <p:spPr>
          <a:xfrm>
            <a:off x="2057400" y="6091535"/>
            <a:ext cx="5105400" cy="646331"/>
          </a:xfrm>
          <a:prstGeom prst="rect">
            <a:avLst/>
          </a:prstGeom>
        </p:spPr>
        <p:txBody>
          <a:bodyPr wrap="square">
            <a:spAutoFit/>
          </a:bodyPr>
          <a:lstStyle/>
          <a:p>
            <a:r>
              <a:rPr lang="en-US" dirty="0">
                <a:hlinkClick r:id="rId5"/>
              </a:rPr>
              <a:t>http://</a:t>
            </a:r>
            <a:r>
              <a:rPr lang="en-US" dirty="0" err="1">
                <a:hlinkClick r:id="rId5"/>
              </a:rPr>
              <a:t>www.theguardian.com</a:t>
            </a:r>
            <a:r>
              <a:rPr lang="en-US" dirty="0">
                <a:hlinkClick r:id="rId5"/>
              </a:rPr>
              <a:t>/technology/2014/</a:t>
            </a:r>
            <a:r>
              <a:rPr lang="en-US" dirty="0" err="1">
                <a:hlinkClick r:id="rId5"/>
              </a:rPr>
              <a:t>aug</a:t>
            </a:r>
            <a:r>
              <a:rPr lang="en-US" dirty="0">
                <a:hlinkClick r:id="rId5"/>
              </a:rPr>
              <a:t>/06/robots-jobs-artificial-intelligence-pew</a:t>
            </a:r>
            <a:endParaRPr lang="en-US" dirty="0"/>
          </a:p>
        </p:txBody>
      </p:sp>
    </p:spTree>
    <p:extLst>
      <p:ext uri="{BB962C8B-B14F-4D97-AF65-F5344CB8AC3E}">
        <p14:creationId xmlns:p14="http://schemas.microsoft.com/office/powerpoint/2010/main" val="3129305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this class</a:t>
            </a:r>
          </a:p>
        </p:txBody>
      </p:sp>
      <p:sp>
        <p:nvSpPr>
          <p:cNvPr id="3" name="Content Placeholder 2"/>
          <p:cNvSpPr>
            <a:spLocks noGrp="1"/>
          </p:cNvSpPr>
          <p:nvPr>
            <p:ph idx="1"/>
          </p:nvPr>
        </p:nvSpPr>
        <p:spPr>
          <a:xfrm>
            <a:off x="838200" y="1344858"/>
            <a:ext cx="10515600" cy="4351338"/>
          </a:xfrm>
        </p:spPr>
        <p:txBody>
          <a:bodyPr/>
          <a:lstStyle/>
          <a:p>
            <a:pPr marL="457200" indent="-457200">
              <a:buFont typeface="Arial"/>
              <a:buChar char="•"/>
            </a:pPr>
            <a:r>
              <a:rPr lang="en-US" dirty="0"/>
              <a:t>Part 1: sequential reasoning (MP1, MP2)</a:t>
            </a:r>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r>
              <a:rPr lang="en-US" dirty="0"/>
              <a:t>Part 2: pattern recognition and learning (MP3, MP4)</a:t>
            </a:r>
          </a:p>
        </p:txBody>
      </p:sp>
      <p:pic>
        <p:nvPicPr>
          <p:cNvPr id="4" name="Picture 10" descr="http://upload.wikimedia.org/wikipedia/commons/thumb/a/a6/Rubik's_cube.svg/220px-Rubik's_cub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468" y="2091179"/>
            <a:ext cx="1618075" cy="168427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p:cNvPicPr>
            <a:picLocks noChangeAspect="1" noChangeArrowheads="1"/>
          </p:cNvPicPr>
          <p:nvPr/>
        </p:nvPicPr>
        <p:blipFill>
          <a:blip r:embed="rId3" cstate="print"/>
          <a:srcRect/>
          <a:stretch>
            <a:fillRect/>
          </a:stretch>
        </p:blipFill>
        <p:spPr bwMode="auto">
          <a:xfrm>
            <a:off x="5655143" y="2243580"/>
            <a:ext cx="1378039" cy="1378039"/>
          </a:xfrm>
          <a:prstGeom prst="rect">
            <a:avLst/>
          </a:prstGeom>
          <a:noFill/>
          <a:ln w="9525">
            <a:noFill/>
            <a:miter lim="800000"/>
            <a:headEnd/>
            <a:tailEnd/>
          </a:ln>
        </p:spPr>
      </p:pic>
      <p:pic>
        <p:nvPicPr>
          <p:cNvPr id="6" name="Picture 12" descr="http://www.uefap.com/images/maz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480" y="2160940"/>
            <a:ext cx="1598656" cy="159865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4" descr="http://uunions.umich.edu/billiards/files/billiards/field/image/chesspiec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0287" y="2199837"/>
            <a:ext cx="2351615" cy="156774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a:blip r:embed="rId6" cstate="print"/>
          <a:srcRect/>
          <a:stretch>
            <a:fillRect/>
          </a:stretch>
        </p:blipFill>
        <p:spPr bwMode="auto">
          <a:xfrm>
            <a:off x="6214000" y="5139181"/>
            <a:ext cx="1848275" cy="1573531"/>
          </a:xfrm>
          <a:prstGeom prst="rect">
            <a:avLst/>
          </a:prstGeom>
          <a:noFill/>
          <a:ln w="9525">
            <a:noFill/>
            <a:miter lim="800000"/>
            <a:headEnd/>
            <a:tailEnd/>
          </a:ln>
        </p:spPr>
      </p:pic>
      <p:pic>
        <p:nvPicPr>
          <p:cNvPr id="9" name="Picture 4" descr="https://s3.amazonaws.com/coursera/topics/ml/large-icon.png"/>
          <p:cNvPicPr>
            <a:picLocks noChangeAspect="1" noChangeArrowheads="1"/>
          </p:cNvPicPr>
          <p:nvPr/>
        </p:nvPicPr>
        <p:blipFill rotWithShape="1">
          <a:blip r:embed="rId7">
            <a:extLst>
              <a:ext uri="{28A0092B-C50C-407E-A947-70E740481C1C}">
                <a14:useLocalDpi xmlns:a14="http://schemas.microsoft.com/office/drawing/2010/main" val="0"/>
              </a:ext>
            </a:extLst>
          </a:blip>
          <a:srcRect l="20536" r="19852"/>
          <a:stretch/>
        </p:blipFill>
        <p:spPr bwMode="auto">
          <a:xfrm>
            <a:off x="8282120" y="5156311"/>
            <a:ext cx="1608955" cy="151956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6" descr="http://algoval.essex.ac.uk:8080/icdar2005/images/digit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3784" y="5139181"/>
            <a:ext cx="1578690" cy="157353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0" descr="http://static2.businessinsider.com/image/517fb1f1eab8ea7968000004/this-is-what-a-google-self-driving-car-sees-at-a-stopligh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2726" y="5156311"/>
            <a:ext cx="2175660" cy="15734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7990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this class</a:t>
            </a:r>
          </a:p>
        </p:txBody>
      </p:sp>
      <p:sp>
        <p:nvSpPr>
          <p:cNvPr id="3" name="Content Placeholder 2"/>
          <p:cNvSpPr>
            <a:spLocks noGrp="1"/>
          </p:cNvSpPr>
          <p:nvPr>
            <p:ph idx="1"/>
          </p:nvPr>
        </p:nvSpPr>
        <p:spPr/>
        <p:txBody>
          <a:bodyPr/>
          <a:lstStyle/>
          <a:p>
            <a:pPr>
              <a:buFont typeface="Arial" pitchFamily="34" charset="0"/>
              <a:buChar char="•"/>
            </a:pPr>
            <a:r>
              <a:rPr lang="en-US" sz="2400" dirty="0"/>
              <a:t>Goal: use machines to solve hard problems that are traditionally thought to require human intelligence</a:t>
            </a:r>
          </a:p>
          <a:p>
            <a:pPr>
              <a:buFont typeface="Arial" pitchFamily="34" charset="0"/>
              <a:buChar char="•"/>
            </a:pPr>
            <a:r>
              <a:rPr lang="en-US" sz="2400" dirty="0"/>
              <a:t>We will try to follow a sound scientific/engineering methodology</a:t>
            </a:r>
          </a:p>
          <a:p>
            <a:pPr lvl="1">
              <a:buFont typeface="Arial" pitchFamily="34" charset="0"/>
              <a:buChar char="•"/>
            </a:pPr>
            <a:r>
              <a:rPr lang="en-US" dirty="0"/>
              <a:t>Consider relatively limited application domains</a:t>
            </a:r>
          </a:p>
          <a:p>
            <a:pPr lvl="1">
              <a:buFont typeface="Arial" pitchFamily="34" charset="0"/>
              <a:buChar char="•"/>
            </a:pPr>
            <a:r>
              <a:rPr lang="en-US" dirty="0"/>
              <a:t>Use well-defined input/output specifications </a:t>
            </a:r>
          </a:p>
          <a:p>
            <a:pPr lvl="1"/>
            <a:r>
              <a:rPr lang="en-US" dirty="0"/>
              <a:t>Define operational criteria amenable to objective validation</a:t>
            </a:r>
          </a:p>
          <a:p>
            <a:pPr lvl="1">
              <a:buFont typeface="Arial" pitchFamily="34" charset="0"/>
              <a:buChar char="•"/>
            </a:pPr>
            <a:r>
              <a:rPr lang="en-US" dirty="0"/>
              <a:t>Zero in on essential problem features</a:t>
            </a:r>
          </a:p>
          <a:p>
            <a:pPr lvl="1">
              <a:buFont typeface="Arial" pitchFamily="34" charset="0"/>
              <a:buChar char="•"/>
            </a:pPr>
            <a:r>
              <a:rPr lang="en-US" dirty="0"/>
              <a:t>Focus on principles and basic building blocks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a:t>What are some successes of AI today?</a:t>
            </a:r>
          </a:p>
        </p:txBody>
      </p:sp>
      <p:sp>
        <p:nvSpPr>
          <p:cNvPr id="16387" name="Content Placeholder 2"/>
          <p:cNvSpPr>
            <a:spLocks noGrp="1"/>
          </p:cNvSpPr>
          <p:nvPr>
            <p:ph idx="1"/>
          </p:nvPr>
        </p:nvSpPr>
        <p:spPr>
          <a:xfrm>
            <a:off x="498834" y="1533393"/>
            <a:ext cx="11039573" cy="4791991"/>
          </a:xfrm>
        </p:spPr>
        <p:txBody>
          <a:bodyPr>
            <a:normAutofit/>
          </a:bodyPr>
          <a:lstStyle/>
          <a:p>
            <a:r>
              <a:rPr lang="en-US" dirty="0"/>
              <a:t>…</a:t>
            </a:r>
          </a:p>
          <a:p>
            <a:r>
              <a:rPr lang="en-US" dirty="0"/>
              <a:t>…</a:t>
            </a:r>
          </a:p>
          <a:p>
            <a:r>
              <a:rPr lang="en-US" dirty="0"/>
              <a:t>…</a:t>
            </a:r>
          </a:p>
          <a:p>
            <a:r>
              <a:rPr lang="en-US" dirty="0"/>
              <a:t>…</a:t>
            </a:r>
          </a:p>
          <a:p>
            <a:r>
              <a:rPr lang="en-US" dirty="0"/>
              <a:t>…</a:t>
            </a:r>
          </a:p>
        </p:txBody>
      </p:sp>
    </p:spTree>
    <p:extLst>
      <p:ext uri="{BB962C8B-B14F-4D97-AF65-F5344CB8AC3E}">
        <p14:creationId xmlns:p14="http://schemas.microsoft.com/office/powerpoint/2010/main" val="2050421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IBM Watson and “cognitive computing”</a:t>
            </a:r>
          </a:p>
        </p:txBody>
      </p:sp>
      <p:sp>
        <p:nvSpPr>
          <p:cNvPr id="21507" name="Content Placeholder 2"/>
          <p:cNvSpPr>
            <a:spLocks noGrp="1"/>
          </p:cNvSpPr>
          <p:nvPr>
            <p:ph idx="1"/>
          </p:nvPr>
        </p:nvSpPr>
        <p:spPr>
          <a:xfrm>
            <a:off x="2209800" y="4595816"/>
            <a:ext cx="7772400" cy="2209800"/>
          </a:xfrm>
        </p:spPr>
        <p:txBody>
          <a:bodyPr/>
          <a:lstStyle/>
          <a:p>
            <a:pPr>
              <a:buFontTx/>
              <a:buChar char="•"/>
            </a:pPr>
            <a:r>
              <a:rPr lang="en-US" sz="2400" dirty="0">
                <a:hlinkClick r:id="rId3"/>
              </a:rPr>
              <a:t>2010 NY Times article</a:t>
            </a:r>
            <a:r>
              <a:rPr lang="en-US" sz="2400" dirty="0"/>
              <a:t>, </a:t>
            </a:r>
            <a:r>
              <a:rPr lang="en-US" sz="2400" dirty="0">
                <a:hlinkClick r:id="rId4"/>
              </a:rPr>
              <a:t>trivia demo</a:t>
            </a:r>
            <a:endParaRPr lang="en-US" sz="2400" dirty="0"/>
          </a:p>
          <a:p>
            <a:pPr>
              <a:buFontTx/>
              <a:buChar char="•"/>
            </a:pPr>
            <a:r>
              <a:rPr lang="en-US" sz="2400" dirty="0"/>
              <a:t>February 2011: </a:t>
            </a:r>
            <a:r>
              <a:rPr lang="en-US" sz="2400" dirty="0">
                <a:hlinkClick r:id="rId5"/>
              </a:rPr>
              <a:t>IBM Watson wins on Jeopardy</a:t>
            </a:r>
            <a:r>
              <a:rPr lang="en-US" sz="2400" dirty="0"/>
              <a:t> </a:t>
            </a:r>
          </a:p>
          <a:p>
            <a:pPr>
              <a:buFontTx/>
              <a:buChar char="•"/>
            </a:pPr>
            <a:r>
              <a:rPr lang="en-US" sz="2400" dirty="0"/>
              <a:t>Since then: </a:t>
            </a:r>
            <a:r>
              <a:rPr lang="en-US" sz="2400" dirty="0">
                <a:hlinkClick r:id="rId6"/>
              </a:rPr>
              <a:t>Watson Analytics</a:t>
            </a:r>
            <a:r>
              <a:rPr lang="en-US" sz="2400" dirty="0"/>
              <a:t>, </a:t>
            </a:r>
            <a:r>
              <a:rPr lang="en-US" sz="2400" dirty="0">
                <a:hlinkClick r:id="rId7"/>
              </a:rPr>
              <a:t>social services</a:t>
            </a:r>
            <a:r>
              <a:rPr lang="en-US" sz="2400" dirty="0"/>
              <a:t>, </a:t>
            </a:r>
            <a:r>
              <a:rPr lang="en-US" sz="2400" dirty="0">
                <a:hlinkClick r:id="rId8"/>
              </a:rPr>
              <a:t>personal shopping</a:t>
            </a:r>
            <a:r>
              <a:rPr lang="en-US" sz="2400" dirty="0"/>
              <a:t>, </a:t>
            </a:r>
            <a:r>
              <a:rPr lang="en-US" sz="2400" dirty="0">
                <a:hlinkClick r:id="rId9"/>
              </a:rPr>
              <a:t>health care</a:t>
            </a:r>
            <a:endParaRPr lang="en-US" sz="2400" dirty="0"/>
          </a:p>
        </p:txBody>
      </p:sp>
      <p:pic>
        <p:nvPicPr>
          <p:cNvPr id="6" name="Picture 2">
            <a:hlinkClick r:id="rId10"/>
          </p:cNvPr>
          <p:cNvPicPr>
            <a:picLocks noChangeAspect="1" noChangeArrowheads="1"/>
          </p:cNvPicPr>
          <p:nvPr/>
        </p:nvPicPr>
        <p:blipFill>
          <a:blip r:embed="rId11" cstate="print"/>
          <a:srcRect/>
          <a:stretch>
            <a:fillRect/>
          </a:stretch>
        </p:blipFill>
        <p:spPr bwMode="auto">
          <a:xfrm>
            <a:off x="3733800" y="1471616"/>
            <a:ext cx="4973724" cy="2971800"/>
          </a:xfrm>
          <a:prstGeom prst="rect">
            <a:avLst/>
          </a:prstGeom>
          <a:noFill/>
          <a:ln w="9525">
            <a:noFill/>
            <a:miter lim="800000"/>
            <a:headEnd/>
            <a:tailEnd/>
          </a:ln>
        </p:spPr>
      </p:pic>
    </p:spTree>
    <p:extLst>
      <p:ext uri="{BB962C8B-B14F-4D97-AF65-F5344CB8AC3E}">
        <p14:creationId xmlns:p14="http://schemas.microsoft.com/office/powerpoint/2010/main" val="211043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Self-driving cars</a:t>
            </a:r>
          </a:p>
        </p:txBody>
      </p:sp>
      <p:pic>
        <p:nvPicPr>
          <p:cNvPr id="4" name="Picture 3" descr="Screen Shot 2016-08-22 at 12.01.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395414"/>
            <a:ext cx="4712044" cy="5029200"/>
          </a:xfrm>
          <a:prstGeom prst="rect">
            <a:avLst/>
          </a:prstGeom>
        </p:spPr>
      </p:pic>
      <p:pic>
        <p:nvPicPr>
          <p:cNvPr id="3" name="Picture 2" descr="Screen Shot 2016-08-22 at 12.01.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95416"/>
            <a:ext cx="4572000" cy="4998329"/>
          </a:xfrm>
          <a:prstGeom prst="rect">
            <a:avLst/>
          </a:prstGeom>
        </p:spPr>
      </p:pic>
      <p:sp>
        <p:nvSpPr>
          <p:cNvPr id="5" name="TextBox 4"/>
          <p:cNvSpPr txBox="1"/>
          <p:nvPr/>
        </p:nvSpPr>
        <p:spPr>
          <a:xfrm>
            <a:off x="2866486" y="6320136"/>
            <a:ext cx="5778057" cy="461665"/>
          </a:xfrm>
          <a:prstGeom prst="rect">
            <a:avLst/>
          </a:prstGeom>
          <a:noFill/>
        </p:spPr>
        <p:txBody>
          <a:bodyPr wrap="none" rtlCol="0">
            <a:spAutoFit/>
          </a:bodyPr>
          <a:lstStyle/>
          <a:p>
            <a:r>
              <a:rPr lang="en-US" sz="2400" dirty="0"/>
              <a:t>Google News snapshot as of August 22, 2016</a:t>
            </a:r>
          </a:p>
        </p:txBody>
      </p:sp>
    </p:spTree>
    <p:extLst>
      <p:ext uri="{BB962C8B-B14F-4D97-AF65-F5344CB8AC3E}">
        <p14:creationId xmlns:p14="http://schemas.microsoft.com/office/powerpoint/2010/main" val="628033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61" y="-134941"/>
            <a:ext cx="10515600" cy="1325563"/>
          </a:xfrm>
        </p:spPr>
        <p:txBody>
          <a:bodyPr/>
          <a:lstStyle/>
          <a:p>
            <a:r>
              <a:rPr lang="en-US" dirty="0"/>
              <a:t>Speech and natural language</a:t>
            </a:r>
          </a:p>
        </p:txBody>
      </p:sp>
      <p:sp>
        <p:nvSpPr>
          <p:cNvPr id="6" name="Rectangle 5"/>
          <p:cNvSpPr/>
          <p:nvPr/>
        </p:nvSpPr>
        <p:spPr>
          <a:xfrm>
            <a:off x="1609848" y="6257923"/>
            <a:ext cx="5318764" cy="369332"/>
          </a:xfrm>
          <a:prstGeom prst="rect">
            <a:avLst/>
          </a:prstGeom>
        </p:spPr>
        <p:txBody>
          <a:bodyPr wrap="none">
            <a:spAutoFit/>
          </a:bodyPr>
          <a:lstStyle/>
          <a:p>
            <a:r>
              <a:rPr lang="en-US" dirty="0">
                <a:solidFill>
                  <a:srgbClr val="000000"/>
                </a:solidFill>
                <a:hlinkClick r:id="rId2"/>
              </a:rPr>
              <a:t>https://www.skype.com/en/features/skype-translator/</a:t>
            </a:r>
            <a:endParaRPr lang="en-US" dirty="0">
              <a:solidFill>
                <a:srgbClr val="000000"/>
              </a:solidFill>
            </a:endParaRPr>
          </a:p>
        </p:txBody>
      </p:sp>
      <p:sp>
        <p:nvSpPr>
          <p:cNvPr id="7" name="Rectangle 6"/>
          <p:cNvSpPr/>
          <p:nvPr/>
        </p:nvSpPr>
        <p:spPr>
          <a:xfrm>
            <a:off x="5715000" y="6257924"/>
            <a:ext cx="4572000" cy="646331"/>
          </a:xfrm>
          <a:prstGeom prst="rect">
            <a:avLst/>
          </a:prstGeom>
        </p:spPr>
        <p:txBody>
          <a:bodyPr>
            <a:spAutoFit/>
          </a:bodyPr>
          <a:lstStyle/>
          <a:p>
            <a:r>
              <a:rPr lang="en-US" dirty="0">
                <a:solidFill>
                  <a:srgbClr val="000000"/>
                </a:solidFill>
                <a:hlinkClick r:id="rId3"/>
              </a:rPr>
              <a:t>http://</a:t>
            </a:r>
            <a:r>
              <a:rPr lang="en-US" dirty="0" err="1">
                <a:solidFill>
                  <a:srgbClr val="000000"/>
                </a:solidFill>
                <a:hlinkClick r:id="rId3"/>
              </a:rPr>
              <a:t>googleblog.blogspot.com</a:t>
            </a:r>
            <a:r>
              <a:rPr lang="en-US" dirty="0">
                <a:solidFill>
                  <a:srgbClr val="000000"/>
                </a:solidFill>
                <a:hlinkClick r:id="rId3"/>
              </a:rPr>
              <a:t>/2015/01/hallo-</a:t>
            </a:r>
            <a:r>
              <a:rPr lang="en-US" dirty="0" err="1">
                <a:solidFill>
                  <a:srgbClr val="000000"/>
                </a:solidFill>
                <a:hlinkClick r:id="rId3"/>
              </a:rPr>
              <a:t>hola</a:t>
            </a:r>
            <a:r>
              <a:rPr lang="en-US" dirty="0">
                <a:solidFill>
                  <a:srgbClr val="000000"/>
                </a:solidFill>
                <a:hlinkClick r:id="rId3"/>
              </a:rPr>
              <a:t>-</a:t>
            </a:r>
            <a:r>
              <a:rPr lang="en-US" dirty="0" err="1">
                <a:solidFill>
                  <a:srgbClr val="000000"/>
                </a:solidFill>
                <a:hlinkClick r:id="rId3"/>
              </a:rPr>
              <a:t>ola</a:t>
            </a:r>
            <a:r>
              <a:rPr lang="en-US" dirty="0">
                <a:solidFill>
                  <a:srgbClr val="000000"/>
                </a:solidFill>
                <a:hlinkClick r:id="rId3"/>
              </a:rPr>
              <a:t>-more-powerful-</a:t>
            </a:r>
            <a:r>
              <a:rPr lang="en-US" dirty="0" err="1">
                <a:solidFill>
                  <a:srgbClr val="000000"/>
                </a:solidFill>
                <a:hlinkClick r:id="rId3"/>
              </a:rPr>
              <a:t>translate.html</a:t>
            </a:r>
            <a:endParaRPr lang="en-US" dirty="0">
              <a:solidFill>
                <a:srgbClr val="000000"/>
              </a:solidFill>
            </a:endParaRPr>
          </a:p>
        </p:txBody>
      </p:sp>
      <p:pic>
        <p:nvPicPr>
          <p:cNvPr id="8" name="Picture 7" descr="Screen Shot 2015-01-18 at 5.58.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632" y="990600"/>
            <a:ext cx="3823368" cy="2095500"/>
          </a:xfrm>
          <a:prstGeom prst="rect">
            <a:avLst/>
          </a:prstGeom>
        </p:spPr>
      </p:pic>
      <p:pic>
        <p:nvPicPr>
          <p:cNvPr id="9" name="Picture 8" descr="Screen Shot 2015-01-18 at 5.59.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3124200"/>
            <a:ext cx="3655906" cy="1295400"/>
          </a:xfrm>
          <a:prstGeom prst="rect">
            <a:avLst/>
          </a:prstGeom>
        </p:spPr>
      </p:pic>
      <p:sp>
        <p:nvSpPr>
          <p:cNvPr id="10" name="TextBox 9"/>
          <p:cNvSpPr txBox="1"/>
          <p:nvPr/>
        </p:nvSpPr>
        <p:spPr>
          <a:xfrm>
            <a:off x="6096000" y="4800600"/>
            <a:ext cx="3454472" cy="523220"/>
          </a:xfrm>
          <a:prstGeom prst="rect">
            <a:avLst/>
          </a:prstGeom>
          <a:noFill/>
        </p:spPr>
        <p:txBody>
          <a:bodyPr wrap="none" rtlCol="0">
            <a:spAutoFit/>
          </a:bodyPr>
          <a:lstStyle/>
          <a:p>
            <a:pPr marL="171450" indent="-171450">
              <a:buFont typeface="Arial"/>
              <a:buChar char="•"/>
            </a:pPr>
            <a:r>
              <a:rPr lang="en-US" sz="1400" dirty="0">
                <a:solidFill>
                  <a:srgbClr val="000000"/>
                </a:solidFill>
              </a:rPr>
              <a:t>Instant translation with Word Lens</a:t>
            </a:r>
          </a:p>
          <a:p>
            <a:pPr marL="171450" indent="-171450">
              <a:buFont typeface="Arial"/>
              <a:buChar char="•"/>
            </a:pPr>
            <a:r>
              <a:rPr lang="en-US" sz="1400" dirty="0">
                <a:solidFill>
                  <a:srgbClr val="000000"/>
                </a:solidFill>
              </a:rPr>
              <a:t>Have a conversation with Google Translate</a:t>
            </a:r>
          </a:p>
        </p:txBody>
      </p:sp>
      <p:pic>
        <p:nvPicPr>
          <p:cNvPr id="3" name="Picture 2" descr="Screen Shot 2016-08-22 at 12.09.21 PM.p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263" y="990600"/>
            <a:ext cx="3282720" cy="2057399"/>
          </a:xfrm>
          <a:prstGeom prst="rect">
            <a:avLst/>
          </a:prstGeom>
        </p:spPr>
      </p:pic>
      <p:pic>
        <p:nvPicPr>
          <p:cNvPr id="11" name="Picture 10" descr="Screen Shot 2016-08-22 at 12.09.4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4601" y="3200400"/>
            <a:ext cx="2585545" cy="3124200"/>
          </a:xfrm>
          <a:prstGeom prst="rect">
            <a:avLst/>
          </a:prstGeom>
        </p:spPr>
      </p:pic>
      <p:pic>
        <p:nvPicPr>
          <p:cNvPr id="12" name="Picture 11" descr="Screen Shot 2016-08-22 at 12.09.54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0" y="1143001"/>
            <a:ext cx="838200" cy="435535"/>
          </a:xfrm>
          <a:prstGeom prst="rect">
            <a:avLst/>
          </a:prstGeom>
        </p:spPr>
      </p:pic>
    </p:spTree>
    <p:extLst>
      <p:ext uri="{BB962C8B-B14F-4D97-AF65-F5344CB8AC3E}">
        <p14:creationId xmlns:p14="http://schemas.microsoft.com/office/powerpoint/2010/main" val="257966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256917" cy="6894516"/>
          </a:xfrm>
        </p:spPr>
      </p:pic>
      <p:sp>
        <p:nvSpPr>
          <p:cNvPr id="2" name="Title 1"/>
          <p:cNvSpPr>
            <a:spLocks noGrp="1"/>
          </p:cNvSpPr>
          <p:nvPr>
            <p:ph type="title"/>
          </p:nvPr>
        </p:nvSpPr>
        <p:spPr>
          <a:xfrm>
            <a:off x="153275" y="248177"/>
            <a:ext cx="10515600" cy="1325563"/>
          </a:xfrm>
        </p:spPr>
        <p:txBody>
          <a:bodyPr>
            <a:normAutofit/>
          </a:bodyPr>
          <a:lstStyle/>
          <a:p>
            <a:r>
              <a:rPr lang="en-US" sz="4800" b="1" u="sng" dirty="0">
                <a:solidFill>
                  <a:schemeClr val="bg1"/>
                </a:solidFill>
              </a:rPr>
              <a:t>Computer Vision</a:t>
            </a:r>
          </a:p>
        </p:txBody>
      </p:sp>
    </p:spTree>
    <p:extLst>
      <p:ext uri="{BB962C8B-B14F-4D97-AF65-F5344CB8AC3E}">
        <p14:creationId xmlns:p14="http://schemas.microsoft.com/office/powerpoint/2010/main" val="407511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494" y="72894"/>
            <a:ext cx="10515600" cy="1325563"/>
          </a:xfrm>
        </p:spPr>
        <p:txBody>
          <a:bodyPr/>
          <a:lstStyle/>
          <a:p>
            <a:r>
              <a:rPr lang="en-US" dirty="0"/>
              <a:t>Games</a:t>
            </a:r>
          </a:p>
        </p:txBody>
      </p:sp>
      <p:sp>
        <p:nvSpPr>
          <p:cNvPr id="15363" name="Rectangle 3"/>
          <p:cNvSpPr>
            <a:spLocks noGrp="1" noChangeArrowheads="1"/>
          </p:cNvSpPr>
          <p:nvPr>
            <p:ph type="body" idx="1"/>
          </p:nvPr>
        </p:nvSpPr>
        <p:spPr>
          <a:xfrm>
            <a:off x="2133600" y="914400"/>
            <a:ext cx="8077200" cy="5257800"/>
          </a:xfrm>
        </p:spPr>
        <p:txBody>
          <a:bodyPr>
            <a:normAutofit lnSpcReduction="10000"/>
          </a:bodyPr>
          <a:lstStyle/>
          <a:p>
            <a:pPr>
              <a:buFont typeface="Arial" pitchFamily="34" charset="0"/>
              <a:buChar char="•"/>
              <a:defRPr/>
            </a:pPr>
            <a:r>
              <a:rPr lang="en-US" sz="2400" dirty="0"/>
              <a:t>1997: IBM’s Deep Blue defeats the reigning world chess champion Garry Kasparov</a:t>
            </a:r>
          </a:p>
          <a:p>
            <a:pPr lvl="1">
              <a:buFont typeface="Arial" pitchFamily="34" charset="0"/>
              <a:buChar char="•"/>
              <a:defRPr/>
            </a:pPr>
            <a:r>
              <a:rPr lang="en-US" b="1" dirty="0">
                <a:ea typeface="+mn-ea"/>
                <a:cs typeface="+mn-cs"/>
              </a:rPr>
              <a:t>1996: Kasparov Beats Deep Blue</a:t>
            </a:r>
            <a:br>
              <a:rPr lang="en-US" dirty="0">
                <a:ea typeface="+mn-ea"/>
                <a:cs typeface="+mn-cs"/>
              </a:rPr>
            </a:br>
            <a:r>
              <a:rPr lang="en-US" dirty="0">
                <a:ea typeface="+mn-ea"/>
                <a:cs typeface="+mn-cs"/>
              </a:rPr>
              <a:t>“I could feel – I could smell – a new kind </a:t>
            </a:r>
            <a:br>
              <a:rPr lang="en-US" dirty="0">
                <a:ea typeface="+mn-ea"/>
                <a:cs typeface="+mn-cs"/>
              </a:rPr>
            </a:br>
            <a:r>
              <a:rPr lang="en-US" dirty="0">
                <a:ea typeface="+mn-ea"/>
                <a:cs typeface="+mn-cs"/>
              </a:rPr>
              <a:t>of intelligence across the table.”</a:t>
            </a:r>
          </a:p>
          <a:p>
            <a:pPr lvl="1">
              <a:buFont typeface="Arial" pitchFamily="34" charset="0"/>
              <a:buChar char="•"/>
              <a:defRPr/>
            </a:pPr>
            <a:r>
              <a:rPr lang="en-US" b="1" dirty="0">
                <a:ea typeface="+mn-ea"/>
                <a:cs typeface="+mn-cs"/>
              </a:rPr>
              <a:t>1997: Deep Blue Beats Kasparov</a:t>
            </a:r>
            <a:br>
              <a:rPr lang="en-US" dirty="0">
                <a:ea typeface="+mn-ea"/>
                <a:cs typeface="+mn-cs"/>
              </a:rPr>
            </a:br>
            <a:r>
              <a:rPr lang="en-US" dirty="0">
                <a:ea typeface="+mn-ea"/>
                <a:cs typeface="+mn-cs"/>
              </a:rPr>
              <a:t>“Deep Blue hasn't proven anything.”</a:t>
            </a:r>
            <a:endParaRPr lang="en-US" dirty="0"/>
          </a:p>
          <a:p>
            <a:pPr>
              <a:buFont typeface="Arial" pitchFamily="34" charset="0"/>
              <a:buChar char="•"/>
              <a:defRPr/>
            </a:pPr>
            <a:r>
              <a:rPr lang="en-US" sz="2400" dirty="0"/>
              <a:t>2007: </a:t>
            </a:r>
            <a:r>
              <a:rPr lang="en-US" sz="2400" dirty="0">
                <a:hlinkClick r:id="rId3"/>
              </a:rPr>
              <a:t>Checkers is solved</a:t>
            </a:r>
            <a:r>
              <a:rPr lang="en-US" sz="2400" dirty="0"/>
              <a:t> </a:t>
            </a:r>
          </a:p>
          <a:p>
            <a:pPr lvl="1">
              <a:buFont typeface="Arial" pitchFamily="34" charset="0"/>
              <a:buChar char="•"/>
              <a:defRPr/>
            </a:pPr>
            <a:r>
              <a:rPr lang="en-US" dirty="0"/>
              <a:t>Though checkers programs had been beating the best human players for at least a decade before then</a:t>
            </a:r>
          </a:p>
          <a:p>
            <a:pPr>
              <a:buFont typeface="Arial" pitchFamily="34" charset="0"/>
              <a:buChar char="•"/>
              <a:defRPr/>
            </a:pPr>
            <a:r>
              <a:rPr lang="en-US" sz="2400" dirty="0"/>
              <a:t>2014: </a:t>
            </a:r>
            <a:r>
              <a:rPr lang="en-US" sz="2400" dirty="0">
                <a:hlinkClick r:id="rId4"/>
              </a:rPr>
              <a:t>Heads-up limit Texas Hold-em poker is solved</a:t>
            </a:r>
            <a:endParaRPr lang="en-US" sz="2400" dirty="0"/>
          </a:p>
          <a:p>
            <a:pPr lvl="1">
              <a:buFont typeface="Arial" pitchFamily="34" charset="0"/>
              <a:buChar char="•"/>
              <a:defRPr/>
            </a:pPr>
            <a:r>
              <a:rPr lang="en-US" dirty="0"/>
              <a:t>First game of imperfect information</a:t>
            </a:r>
          </a:p>
          <a:p>
            <a:pPr>
              <a:buFont typeface="Arial" pitchFamily="34" charset="0"/>
              <a:buChar char="•"/>
              <a:defRPr/>
            </a:pPr>
            <a:r>
              <a:rPr lang="en-US" sz="2400" dirty="0"/>
              <a:t>2016: </a:t>
            </a:r>
            <a:r>
              <a:rPr lang="en-US" sz="2400" dirty="0">
                <a:hlinkClick r:id="rId5"/>
              </a:rPr>
              <a:t>AlphaGo computer beats </a:t>
            </a:r>
            <a:br>
              <a:rPr lang="en-US" sz="2400" dirty="0">
                <a:hlinkClick r:id="rId5"/>
              </a:rPr>
            </a:br>
            <a:r>
              <a:rPr lang="en-US" sz="2400" dirty="0">
                <a:hlinkClick r:id="rId5"/>
              </a:rPr>
              <a:t>Go grandmaster Lee Sedol 4-1</a:t>
            </a:r>
            <a:endParaRPr lang="en-US" sz="2400" dirty="0"/>
          </a:p>
        </p:txBody>
      </p:sp>
      <p:pic>
        <p:nvPicPr>
          <p:cNvPr id="3074" name="Picture 2" descr="http://www.adrianpei.com/wp-content/uploads/2010/01/kasparov-deepblu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1752600"/>
            <a:ext cx="2362200" cy="152543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7"/>
          <a:stretch>
            <a:fillRect/>
          </a:stretch>
        </p:blipFill>
        <p:spPr>
          <a:xfrm>
            <a:off x="7543800" y="5181600"/>
            <a:ext cx="2971800" cy="1485900"/>
          </a:xfrm>
          <a:prstGeom prst="rect">
            <a:avLst/>
          </a:prstGeom>
        </p:spPr>
      </p:pic>
    </p:spTree>
    <p:extLst>
      <p:ext uri="{BB962C8B-B14F-4D97-AF65-F5344CB8AC3E}">
        <p14:creationId xmlns:p14="http://schemas.microsoft.com/office/powerpoint/2010/main" val="1271528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TotalTime>
  <Words>1271</Words>
  <Application>Microsoft Macintosh PowerPoint</Application>
  <PresentationFormat>Widescreen</PresentationFormat>
  <Paragraphs>184</Paragraphs>
  <Slides>34</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Comic Sans MS</vt:lpstr>
      <vt:lpstr>Times New Roman</vt:lpstr>
      <vt:lpstr>Office Theme</vt:lpstr>
      <vt:lpstr>CS440/ECE448: Artificial Intelligence Lecture 2: History and Themes</vt:lpstr>
      <vt:lpstr>Last time: What is AI?</vt:lpstr>
      <vt:lpstr>AI: History and themes</vt:lpstr>
      <vt:lpstr>What are some successes of AI today?</vt:lpstr>
      <vt:lpstr>IBM Watson and “cognitive computing”</vt:lpstr>
      <vt:lpstr>Self-driving cars</vt:lpstr>
      <vt:lpstr>Speech and natural language</vt:lpstr>
      <vt:lpstr>Computer Vision</vt:lpstr>
      <vt:lpstr>Games</vt:lpstr>
      <vt:lpstr>Mathematics</vt:lpstr>
      <vt:lpstr>Logistics, scheduling, planning</vt:lpstr>
      <vt:lpstr>Robotics</vt:lpstr>
      <vt:lpstr>Origins of AI: Early excitement</vt:lpstr>
      <vt:lpstr>1939: Hodgkin &amp; Huxley Measure the…</vt:lpstr>
      <vt:lpstr>1943: McCulloch-Pitts Neuron Model</vt:lpstr>
      <vt:lpstr>An Electronic Model of Neural Learning:  the Perceptron, 1957, Rosenblatt</vt:lpstr>
      <vt:lpstr>PowerPoint Presentation</vt:lpstr>
      <vt:lpstr>Herbert Simon, 1957</vt:lpstr>
      <vt:lpstr>Harder than originally thought</vt:lpstr>
      <vt:lpstr>The ALPAC Report of 1966</vt:lpstr>
      <vt:lpstr>The Lighthill Report, 1973: combinatorial explosion is the key problem</vt:lpstr>
      <vt:lpstr>Blocks world (1960s – 1970s)</vt:lpstr>
      <vt:lpstr>PowerPoint Presentation</vt:lpstr>
      <vt:lpstr>History of AI to the present day</vt:lpstr>
      <vt:lpstr>What accounts for recent successes in AI?</vt:lpstr>
      <vt:lpstr>PowerPoint Presentation</vt:lpstr>
      <vt:lpstr>PowerPoint Presentation</vt:lpstr>
      <vt:lpstr>Historical themes</vt:lpstr>
      <vt:lpstr>AI Effect/Moravec’s paradox</vt:lpstr>
      <vt:lpstr>PowerPoint Presentation</vt:lpstr>
      <vt:lpstr>PowerPoint Presentation</vt:lpstr>
      <vt:lpstr>PowerPoint Presentation</vt:lpstr>
      <vt:lpstr>In this class</vt:lpstr>
      <vt:lpstr>Philosophy of this class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CS440/ECE448: Artificial Intelligence</dc:title>
  <dc:creator>Mark Hasegawa-Johnson</dc:creator>
  <cp:lastModifiedBy>Hasegawa-Johnson, Mark Allan</cp:lastModifiedBy>
  <cp:revision>24</cp:revision>
  <cp:lastPrinted>2018-01-23T12:59:17Z</cp:lastPrinted>
  <dcterms:created xsi:type="dcterms:W3CDTF">2017-08-29T20:41:32Z</dcterms:created>
  <dcterms:modified xsi:type="dcterms:W3CDTF">2019-01-09T11:10:58Z</dcterms:modified>
</cp:coreProperties>
</file>