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8"/>
  </p:notesMasterIdLst>
  <p:sldIdLst>
    <p:sldId id="256" r:id="rId2"/>
    <p:sldId id="257" r:id="rId3"/>
    <p:sldId id="258" r:id="rId4"/>
    <p:sldId id="263" r:id="rId5"/>
    <p:sldId id="302" r:id="rId6"/>
    <p:sldId id="303" r:id="rId7"/>
    <p:sldId id="259" r:id="rId8"/>
    <p:sldId id="304" r:id="rId9"/>
    <p:sldId id="305" r:id="rId10"/>
    <p:sldId id="260" r:id="rId11"/>
    <p:sldId id="342" r:id="rId12"/>
    <p:sldId id="264" r:id="rId13"/>
    <p:sldId id="265" r:id="rId14"/>
    <p:sldId id="343" r:id="rId15"/>
    <p:sldId id="344" r:id="rId16"/>
    <p:sldId id="266" r:id="rId17"/>
    <p:sldId id="267" r:id="rId18"/>
    <p:sldId id="268" r:id="rId19"/>
    <p:sldId id="345" r:id="rId20"/>
    <p:sldId id="346" r:id="rId21"/>
    <p:sldId id="347" r:id="rId22"/>
    <p:sldId id="348" r:id="rId23"/>
    <p:sldId id="349" r:id="rId24"/>
    <p:sldId id="350" r:id="rId25"/>
    <p:sldId id="388" r:id="rId26"/>
    <p:sldId id="389" r:id="rId27"/>
    <p:sldId id="272" r:id="rId28"/>
    <p:sldId id="351" r:id="rId29"/>
    <p:sldId id="274" r:id="rId30"/>
    <p:sldId id="275" r:id="rId31"/>
    <p:sldId id="276" r:id="rId32"/>
    <p:sldId id="370" r:id="rId33"/>
    <p:sldId id="278" r:id="rId34"/>
    <p:sldId id="279" r:id="rId35"/>
    <p:sldId id="280" r:id="rId36"/>
    <p:sldId id="281" r:id="rId37"/>
    <p:sldId id="282" r:id="rId38"/>
    <p:sldId id="390" r:id="rId39"/>
    <p:sldId id="283" r:id="rId40"/>
    <p:sldId id="284" r:id="rId41"/>
    <p:sldId id="285" r:id="rId42"/>
    <p:sldId id="461" r:id="rId43"/>
    <p:sldId id="462" r:id="rId44"/>
    <p:sldId id="463" r:id="rId45"/>
    <p:sldId id="464" r:id="rId46"/>
    <p:sldId id="465" r:id="rId47"/>
    <p:sldId id="466" r:id="rId48"/>
    <p:sldId id="467" r:id="rId49"/>
    <p:sldId id="468" r:id="rId50"/>
    <p:sldId id="469" r:id="rId51"/>
    <p:sldId id="470" r:id="rId52"/>
    <p:sldId id="471" r:id="rId53"/>
    <p:sldId id="472" r:id="rId54"/>
    <p:sldId id="474" r:id="rId55"/>
    <p:sldId id="473" r:id="rId56"/>
    <p:sldId id="475" r:id="rId57"/>
    <p:sldId id="476" r:id="rId58"/>
    <p:sldId id="291" r:id="rId59"/>
    <p:sldId id="292" r:id="rId60"/>
    <p:sldId id="306" r:id="rId61"/>
    <p:sldId id="477" r:id="rId62"/>
    <p:sldId id="478" r:id="rId63"/>
    <p:sldId id="479" r:id="rId64"/>
    <p:sldId id="480" r:id="rId65"/>
    <p:sldId id="481" r:id="rId66"/>
    <p:sldId id="482" r:id="rId67"/>
    <p:sldId id="483" r:id="rId68"/>
    <p:sldId id="484" r:id="rId69"/>
    <p:sldId id="294" r:id="rId70"/>
    <p:sldId id="295" r:id="rId71"/>
    <p:sldId id="296" r:id="rId72"/>
    <p:sldId id="297" r:id="rId73"/>
    <p:sldId id="298" r:id="rId74"/>
    <p:sldId id="299" r:id="rId75"/>
    <p:sldId id="300" r:id="rId76"/>
    <p:sldId id="301" r:id="rId7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49"/>
    <p:restoredTop sz="94694"/>
  </p:normalViewPr>
  <p:slideViewPr>
    <p:cSldViewPr snapToGrid="0" snapToObjects="1" showGuides="1">
      <p:cViewPr varScale="1">
        <p:scale>
          <a:sx n="117" d="100"/>
          <a:sy n="117" d="100"/>
        </p:scale>
        <p:origin x="544" y="168"/>
      </p:cViewPr>
      <p:guideLst>
        <p:guide orient="horz" pos="2136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E79F9E-BF14-B442-AF07-7031467BB30B}" type="datetimeFigureOut">
              <a:rPr lang="en-US" smtClean="0"/>
              <a:t>4/16/19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FB8982-9392-C94E-807D-FEB16D9C9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663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B8982-9392-C94E-807D-FEB16D9C9C6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671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2815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B8982-9392-C94E-807D-FEB16D9C9C6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993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2EA70-8A4C-40BF-A25E-4BD4BBF0DDA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80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2EA70-8A4C-40BF-A25E-4BD4BBF0DDA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31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2EA70-8A4C-40BF-A25E-4BD4BBF0DDA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276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2EA70-8A4C-40BF-A25E-4BD4BBF0DDA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551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423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Shape 2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1717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7354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4306C-FB12-A647-BEFC-CB2E566E06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81D5A4-B70F-1846-9F57-1DC03CA542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65825-682C-074A-A80E-F6940722D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1FD3B-D554-ED45-BD22-BCE534E52045}" type="datetimeFigureOut">
              <a:rPr lang="en-US" smtClean="0"/>
              <a:t>4/16/19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67E16-99E2-704A-A280-4E0B0BDC0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4F233-5E9F-CE43-B811-DC2B3664D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7C5E7-BAB9-4343-83B8-AF31E82C5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404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EBBA6-AB3F-0848-B81C-EE5400D75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C5BF1B-0D54-5940-B010-E5FE2EAC7E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7FE063-6551-1A4E-9B65-178D8EFCC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1FD3B-D554-ED45-BD22-BCE534E52045}" type="datetimeFigureOut">
              <a:rPr lang="en-US" smtClean="0"/>
              <a:t>4/16/19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194A03-882A-A34C-984D-32A9B8B22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5E8821-5814-7148-A660-0D4DD6687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7C5E7-BAB9-4343-83B8-AF31E82C5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721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9335D8-983D-4A46-963B-AFF67D0BAA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F899ED-C125-8549-B174-4CF82AA7DA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33592E-7100-5044-99FE-A6FA64696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1FD3B-D554-ED45-BD22-BCE534E52045}" type="datetimeFigureOut">
              <a:rPr lang="en-US" smtClean="0"/>
              <a:t>4/16/19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78B52-C5D5-2F4A-8F05-44B9C23B0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57310-A232-4D42-A929-97C00D7A2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7C5E7-BAB9-4343-83B8-AF31E82C5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359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856458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1F868-3C8A-334B-811F-7C75E76D8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C0C5F-7359-214A-A918-FBAD9F360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B91476-B14C-E340-99AA-0EF19939F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1FD3B-D554-ED45-BD22-BCE534E52045}" type="datetimeFigureOut">
              <a:rPr lang="en-US" smtClean="0"/>
              <a:t>4/16/19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5F2FF5-1494-8845-9CB3-CEBF0B274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45A47-AFEE-6146-BDB8-46653BAE5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7C5E7-BAB9-4343-83B8-AF31E82C5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382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41991-AC1C-2A40-8419-C484C3DF4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6E6523-96D7-6C44-AD76-841F8CE8DA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7FB0AF-BC8E-F048-AABC-906166B09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1FD3B-D554-ED45-BD22-BCE534E52045}" type="datetimeFigureOut">
              <a:rPr lang="en-US" smtClean="0"/>
              <a:t>4/16/19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875D7-68E3-E748-8984-3C1620D9E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5D496D-697E-D447-A317-E2335FEDB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7C5E7-BAB9-4343-83B8-AF31E82C5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004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7A3CE-50DD-1341-AE9B-B0F7472B7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2CAB7-E5F5-2A48-B710-12543D62A8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179A3A-739C-CE43-BBFA-1338B7C24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53945B-F602-BE4C-A764-055AE9B87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1FD3B-D554-ED45-BD22-BCE534E52045}" type="datetimeFigureOut">
              <a:rPr lang="en-US" smtClean="0"/>
              <a:t>4/16/19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8E7A31-7573-444D-A4F2-7CC65188D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8EA9CB-004B-1B46-913F-9D7E5CF87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7C5E7-BAB9-4343-83B8-AF31E82C5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693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99FC9-5859-8944-8329-B8F145F20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393634-A025-264C-8287-594132A618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A83A44-A778-DF4A-B2B7-3B6F7A4320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9D4B7D-822C-544D-9A71-932373C25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DEC0FF-7C90-284D-A135-D5629590CC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57A801-B1B2-4C43-8284-E99CB5AF4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1FD3B-D554-ED45-BD22-BCE534E52045}" type="datetimeFigureOut">
              <a:rPr lang="en-US" smtClean="0"/>
              <a:t>4/16/19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C69EB3-53C5-5849-8E43-0775501ED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5813AB-6B50-F647-A473-EE3D5CAF3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7C5E7-BAB9-4343-83B8-AF31E82C5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692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3836B-C526-C942-A633-09FBC07B3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288CE-639A-9642-A3A2-B5A094B12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1FD3B-D554-ED45-BD22-BCE534E52045}" type="datetimeFigureOut">
              <a:rPr lang="en-US" smtClean="0"/>
              <a:t>4/16/19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786B97-015D-6645-B908-8BBC61F87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4A8927-A8D4-9F4C-B231-A669470CD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7C5E7-BAB9-4343-83B8-AF31E82C5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393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EDB917-9A6F-F447-BA86-17A276744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1FD3B-D554-ED45-BD22-BCE534E52045}" type="datetimeFigureOut">
              <a:rPr lang="en-US" smtClean="0"/>
              <a:t>4/16/19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6CCEF6-5909-594D-A939-B7A73EB8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386C3-2407-0F4C-A864-1AB94B20E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7C5E7-BAB9-4343-83B8-AF31E82C5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033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3E13F-9116-A047-B3AB-05021C15A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F31932-354D-5842-A16D-CD827FD0D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9F986C-1556-0940-BE28-DF68631555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4973D8-2361-ED4D-BBBC-42551868B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1FD3B-D554-ED45-BD22-BCE534E52045}" type="datetimeFigureOut">
              <a:rPr lang="en-US" smtClean="0"/>
              <a:t>4/16/19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AFE44B-3F64-0A44-B2F9-F6C85AEE8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0CC346-EF21-B141-8028-ACC65D985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7C5E7-BAB9-4343-83B8-AF31E82C5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159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4FA7F-ADF8-5D48-BFFE-75C9B8CB1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D0FFE7-26AB-5643-B4F1-F72EF60E14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F586BB-B7C7-B948-86AF-7ABD7C7CF8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7EB248-EA3D-A642-AA19-1E9EF9D86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1FD3B-D554-ED45-BD22-BCE534E52045}" type="datetimeFigureOut">
              <a:rPr lang="en-US" smtClean="0"/>
              <a:t>4/16/19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900375-9161-A340-9CA8-62F701909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93144B-5949-F94B-B579-D0883AA6D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7C5E7-BAB9-4343-83B8-AF31E82C5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408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D833EB-7FE9-984D-9F47-B1F7AFACE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4C3E06-2508-8846-931F-FC039B046C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936D0-13F8-CA40-88EF-037DB46005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1FD3B-D554-ED45-BD22-BCE534E52045}" type="datetimeFigureOut">
              <a:rPr lang="en-US" smtClean="0"/>
              <a:t>4/16/19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FF2BF-E693-3042-80D4-20F3752F2B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C96FB-0301-7B45-BC40-28FD836FFC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7C5E7-BAB9-4343-83B8-AF31E82C5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04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creativecommons.org/licenses/by/3.0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svg"/><Relationship Id="rId12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jp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17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19.jpg"/><Relationship Id="rId9" Type="http://schemas.openxmlformats.org/officeDocument/2006/relationships/image" Target="../media/image3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iff"/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tif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tiff"/><Relationship Id="rId3" Type="http://schemas.openxmlformats.org/officeDocument/2006/relationships/image" Target="../media/image85.tiff"/><Relationship Id="rId7" Type="http://schemas.openxmlformats.org/officeDocument/2006/relationships/image" Target="../media/image89.tiff"/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tiff"/><Relationship Id="rId5" Type="http://schemas.openxmlformats.org/officeDocument/2006/relationships/image" Target="../media/image87.tiff"/><Relationship Id="rId4" Type="http://schemas.openxmlformats.org/officeDocument/2006/relationships/image" Target="../media/image86.tiff"/><Relationship Id="rId9" Type="http://schemas.openxmlformats.org/officeDocument/2006/relationships/image" Target="../media/image91.tif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tiff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groups.csail.mit.edu/sls/downloads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mage-net.org/" TargetMode="External"/><Relationship Id="rId2" Type="http://schemas.openxmlformats.org/officeDocument/2006/relationships/image" Target="NUL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0.png"/><Relationship Id="rId4" Type="http://schemas.openxmlformats.org/officeDocument/2006/relationships/hyperlink" Target="https://arxiv.org/abs/1409.1556" TargetMode="Externa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microsoft.com/office/2007/relationships/media" Target="../media/media8.wav"/><Relationship Id="rId18" Type="http://schemas.openxmlformats.org/officeDocument/2006/relationships/audio" Target="../media/media10.wav"/><Relationship Id="rId26" Type="http://schemas.openxmlformats.org/officeDocument/2006/relationships/image" Target="../media/image104.jpg"/><Relationship Id="rId3" Type="http://schemas.microsoft.com/office/2007/relationships/media" Target="../media/media3.wav"/><Relationship Id="rId21" Type="http://schemas.microsoft.com/office/2007/relationships/media" Target="../media/media12.wav"/><Relationship Id="rId7" Type="http://schemas.microsoft.com/office/2007/relationships/media" Target="../media/media5.wav"/><Relationship Id="rId12" Type="http://schemas.openxmlformats.org/officeDocument/2006/relationships/audio" Target="../media/media7.wav"/><Relationship Id="rId17" Type="http://schemas.microsoft.com/office/2007/relationships/media" Target="../media/media10.wav"/><Relationship Id="rId25" Type="http://schemas.openxmlformats.org/officeDocument/2006/relationships/slideLayout" Target="../slideLayouts/slideLayout12.xml"/><Relationship Id="rId2" Type="http://schemas.openxmlformats.org/officeDocument/2006/relationships/audio" Target="../media/media2.wav"/><Relationship Id="rId16" Type="http://schemas.openxmlformats.org/officeDocument/2006/relationships/audio" Target="../media/media9.wav"/><Relationship Id="rId20" Type="http://schemas.openxmlformats.org/officeDocument/2006/relationships/audio" Target="../media/media11.wav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microsoft.com/office/2007/relationships/media" Target="../media/media7.wav"/><Relationship Id="rId24" Type="http://schemas.openxmlformats.org/officeDocument/2006/relationships/audio" Target="../media/media13.wav"/><Relationship Id="rId5" Type="http://schemas.microsoft.com/office/2007/relationships/media" Target="../media/media4.wav"/><Relationship Id="rId15" Type="http://schemas.microsoft.com/office/2007/relationships/media" Target="../media/media9.wav"/><Relationship Id="rId23" Type="http://schemas.microsoft.com/office/2007/relationships/media" Target="../media/media13.wav"/><Relationship Id="rId28" Type="http://schemas.openxmlformats.org/officeDocument/2006/relationships/image" Target="../media/image106.png"/><Relationship Id="rId10" Type="http://schemas.openxmlformats.org/officeDocument/2006/relationships/audio" Target="../media/media6.wav"/><Relationship Id="rId19" Type="http://schemas.microsoft.com/office/2007/relationships/media" Target="../media/media11.wav"/><Relationship Id="rId4" Type="http://schemas.openxmlformats.org/officeDocument/2006/relationships/audio" Target="../media/media3.wav"/><Relationship Id="rId9" Type="http://schemas.microsoft.com/office/2007/relationships/media" Target="../media/media6.wav"/><Relationship Id="rId14" Type="http://schemas.openxmlformats.org/officeDocument/2006/relationships/audio" Target="../media/media8.wav"/><Relationship Id="rId22" Type="http://schemas.openxmlformats.org/officeDocument/2006/relationships/audio" Target="../media/media12.wav"/><Relationship Id="rId27" Type="http://schemas.openxmlformats.org/officeDocument/2006/relationships/image" Target="../media/image105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98EDD-4B68-BA49-AC81-B221101F43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CS440/ECE448 Lecture 26:</a:t>
            </a:r>
            <a:br>
              <a:rPr lang="en-US" dirty="0"/>
            </a:br>
            <a:r>
              <a:rPr lang="en-US" dirty="0"/>
              <a:t>Speech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615771-E731-C046-B56A-614EE76782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Mark Hasegawa-Johnson, 4/17/2019, </a:t>
            </a:r>
            <a:r>
              <a:rPr lang="en-US" dirty="0">
                <a:hlinkClick r:id="rId2"/>
              </a:rPr>
              <a:t>CC-By 3.0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064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906BD-050C-D743-827C-E61B3A23E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868"/>
            <a:ext cx="10515600" cy="1006475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FDBD9-8D4C-BF41-934A-29566AEE44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1851"/>
            <a:ext cx="10515600" cy="4874078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Human speech processing</a:t>
            </a:r>
          </a:p>
          <a:p>
            <a:r>
              <a:rPr lang="en-US" dirty="0"/>
              <a:t>Modeling the ear: Fourier transforms and </a:t>
            </a:r>
            <a:r>
              <a:rPr lang="en-US" dirty="0" err="1"/>
              <a:t>filterbanks</a:t>
            </a:r>
            <a:endParaRPr lang="en-US" dirty="0"/>
          </a:p>
          <a:p>
            <a:r>
              <a:rPr lang="en-US" dirty="0"/>
              <a:t>Speech-to-text-to-speech (S2T2S)</a:t>
            </a:r>
          </a:p>
          <a:p>
            <a:pPr lvl="1"/>
            <a:r>
              <a:rPr lang="en-US" u="sng" dirty="0"/>
              <a:t>Hybrid DNN-HMM</a:t>
            </a:r>
            <a:r>
              <a:rPr lang="en-US" dirty="0"/>
              <a:t> systems (*)</a:t>
            </a:r>
          </a:p>
          <a:p>
            <a:pPr lvl="1"/>
            <a:r>
              <a:rPr lang="en-US" dirty="0"/>
              <a:t>Recurrent neural nets (RNNs): Connectionist Temporal Classification, Trajectory nets</a:t>
            </a:r>
          </a:p>
          <a:p>
            <a:pPr lvl="1"/>
            <a:r>
              <a:rPr lang="en-US" dirty="0"/>
              <a:t>Sequence-to-sequence RNNs with attention</a:t>
            </a:r>
          </a:p>
          <a:p>
            <a:r>
              <a:rPr lang="en-US" dirty="0"/>
              <a:t>Languages other than English</a:t>
            </a:r>
          </a:p>
          <a:p>
            <a:pPr lvl="1"/>
            <a:r>
              <a:rPr lang="en-US" dirty="0"/>
              <a:t>Training and testing on 300 languages</a:t>
            </a:r>
          </a:p>
          <a:p>
            <a:pPr lvl="1"/>
            <a:r>
              <a:rPr lang="en-US" dirty="0"/>
              <a:t>Transfer learning: from languages with data, to languages without</a:t>
            </a:r>
          </a:p>
          <a:p>
            <a:pPr lvl="1"/>
            <a:r>
              <a:rPr lang="en-US" dirty="0"/>
              <a:t>Dialog systems for unwritten languages</a:t>
            </a:r>
          </a:p>
          <a:p>
            <a:r>
              <a:rPr lang="en-US" dirty="0"/>
              <a:t>Distorted speech</a:t>
            </a:r>
          </a:p>
          <a:p>
            <a:pPr lvl="1"/>
            <a:r>
              <a:rPr lang="en-US" dirty="0"/>
              <a:t>Motor disability</a:t>
            </a:r>
          </a:p>
          <a:p>
            <a:pPr lvl="1"/>
            <a:r>
              <a:rPr lang="en-US" dirty="0"/>
              <a:t>Second-language learners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419AC5-7E09-A346-AA3E-C4B55E50D1E1}"/>
              </a:ext>
            </a:extLst>
          </p:cNvPr>
          <p:cNvSpPr txBox="1"/>
          <p:nvPr/>
        </p:nvSpPr>
        <p:spPr>
          <a:xfrm>
            <a:off x="587831" y="6030686"/>
            <a:ext cx="11016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(*): </a:t>
            </a:r>
            <a:r>
              <a:rPr lang="en-US" u="sng" dirty="0"/>
              <a:t>Underline</a:t>
            </a:r>
            <a:r>
              <a:rPr lang="en-US" dirty="0"/>
              <a:t> shows which topic you need to understand for the exam.  </a:t>
            </a:r>
          </a:p>
          <a:p>
            <a:r>
              <a:rPr lang="en-US" dirty="0"/>
              <a:t>Everything else in today’s lecture is considered optional background knowledge.</a:t>
            </a:r>
          </a:p>
        </p:txBody>
      </p:sp>
    </p:spTree>
    <p:extLst>
      <p:ext uri="{BB962C8B-B14F-4D97-AF65-F5344CB8AC3E}">
        <p14:creationId xmlns:p14="http://schemas.microsoft.com/office/powerpoint/2010/main" val="3946703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p Arrow 9"/>
          <p:cNvSpPr/>
          <p:nvPr/>
        </p:nvSpPr>
        <p:spPr>
          <a:xfrm>
            <a:off x="3271197" y="4723244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213518" y="6324600"/>
            <a:ext cx="2513164" cy="49250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Input Image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213518" y="5124228"/>
            <a:ext cx="2513164" cy="74317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Convolution (Learned)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213518" y="4191000"/>
            <a:ext cx="2513164" cy="49250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Non-linearity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30393" y="3241296"/>
            <a:ext cx="2492926" cy="49250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Spatial pooling</a:t>
            </a:r>
          </a:p>
        </p:txBody>
      </p:sp>
      <p:sp>
        <p:nvSpPr>
          <p:cNvPr id="9" name="Up Arrow 8"/>
          <p:cNvSpPr/>
          <p:nvPr/>
        </p:nvSpPr>
        <p:spPr>
          <a:xfrm>
            <a:off x="3267429" y="5915726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Up Arrow 10"/>
          <p:cNvSpPr/>
          <p:nvPr/>
        </p:nvSpPr>
        <p:spPr>
          <a:xfrm>
            <a:off x="3274965" y="3782126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Up Arrow 13"/>
          <p:cNvSpPr/>
          <p:nvPr/>
        </p:nvSpPr>
        <p:spPr>
          <a:xfrm>
            <a:off x="3278733" y="2819400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210155" y="2250696"/>
            <a:ext cx="2513164" cy="49250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Normalization</a:t>
            </a:r>
          </a:p>
        </p:txBody>
      </p:sp>
      <p:sp>
        <p:nvSpPr>
          <p:cNvPr id="20" name="Up Arrow 19"/>
          <p:cNvSpPr/>
          <p:nvPr/>
        </p:nvSpPr>
        <p:spPr>
          <a:xfrm>
            <a:off x="3276601" y="1828800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209800" y="1260096"/>
            <a:ext cx="2513164" cy="49250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Feature maps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181601" y="3276600"/>
            <a:ext cx="5313363" cy="3218788"/>
            <a:chOff x="77788" y="1524001"/>
            <a:chExt cx="8969375" cy="5433568"/>
          </a:xfrm>
        </p:grpSpPr>
        <p:pic>
          <p:nvPicPr>
            <p:cNvPr id="17" name="Picture 16" descr="filter_z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71" t="7861" r="9666" b="12045"/>
            <a:stretch>
              <a:fillRect/>
            </a:stretch>
          </p:blipFill>
          <p:spPr bwMode="auto">
            <a:xfrm>
              <a:off x="4953000" y="1524001"/>
              <a:ext cx="4094163" cy="2728913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"/>
            <p:cNvPicPr>
              <a:picLocks noChangeAspect="1"/>
            </p:cNvPicPr>
            <p:nvPr/>
          </p:nvPicPr>
          <p:blipFill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88" y="3581400"/>
              <a:ext cx="4114800" cy="27432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filter_z1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12" t="8075" r="9827" b="11832"/>
            <a:stretch>
              <a:fillRect/>
            </a:stretch>
          </p:blipFill>
          <p:spPr bwMode="auto">
            <a:xfrm>
              <a:off x="4802189" y="3581400"/>
              <a:ext cx="4113212" cy="277653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1676400" y="6334124"/>
              <a:ext cx="1155968" cy="623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0" tIns="45715" rIns="91430" bIns="45715">
              <a:spAutoFit/>
            </a:bodyPr>
            <a:lstStyle/>
            <a:p>
              <a:r>
                <a:rPr lang="en-US" dirty="0"/>
                <a:t>Input</a:t>
              </a: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5918284" y="6324600"/>
              <a:ext cx="2337621" cy="623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0" tIns="45715" rIns="91430" bIns="45715">
              <a:spAutoFit/>
            </a:bodyPr>
            <a:lstStyle/>
            <a:p>
              <a:r>
                <a:rPr lang="en-US"/>
                <a:t>Feature Map</a:t>
              </a:r>
            </a:p>
          </p:txBody>
        </p:sp>
        <p:sp>
          <p:nvSpPr>
            <p:cNvPr id="25" name="Right Arrow 24"/>
            <p:cNvSpPr>
              <a:spLocks noChangeArrowheads="1"/>
            </p:cNvSpPr>
            <p:nvPr/>
          </p:nvSpPr>
          <p:spPr bwMode="auto">
            <a:xfrm>
              <a:off x="4268788" y="4800600"/>
              <a:ext cx="457200" cy="304800"/>
            </a:xfrm>
            <a:prstGeom prst="rightArrow">
              <a:avLst>
                <a:gd name="adj1" fmla="val 50000"/>
                <a:gd name="adj2" fmla="val 50000"/>
              </a:avLst>
            </a:prstGeom>
            <a:gradFill rotWithShape="1">
              <a:gsLst>
                <a:gs pos="0">
                  <a:srgbClr val="3A7CCB"/>
                </a:gs>
                <a:gs pos="20000">
                  <a:srgbClr val="3C7BC7"/>
                </a:gs>
                <a:gs pos="100000">
                  <a:srgbClr val="2C5D98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lIns="91430" tIns="45715" rIns="91430" bIns="45715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Right Arrow 25"/>
            <p:cNvSpPr>
              <a:spLocks noChangeArrowheads="1"/>
            </p:cNvSpPr>
            <p:nvPr/>
          </p:nvSpPr>
          <p:spPr bwMode="auto">
            <a:xfrm rot="19622137">
              <a:off x="4317928" y="3618382"/>
              <a:ext cx="457200" cy="321730"/>
            </a:xfrm>
            <a:prstGeom prst="rightArrow">
              <a:avLst>
                <a:gd name="adj1" fmla="val 50000"/>
                <a:gd name="adj2" fmla="val 50000"/>
              </a:avLst>
            </a:prstGeom>
            <a:gradFill rotWithShape="1">
              <a:gsLst>
                <a:gs pos="0">
                  <a:srgbClr val="3A7CCB"/>
                </a:gs>
                <a:gs pos="20000">
                  <a:srgbClr val="3C7BC7"/>
                </a:gs>
                <a:gs pos="100000">
                  <a:srgbClr val="2C5D98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lIns="91430" tIns="45715" rIns="91430" bIns="45715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246475" y="3733801"/>
              <a:ext cx="204788" cy="1558637"/>
            </a:xfrm>
            <a:prstGeom prst="rect">
              <a:avLst/>
            </a:prstGeom>
          </p:spPr>
          <p:txBody>
            <a:bodyPr lIns="91430" tIns="45715" rIns="91430" bIns="45715">
              <a:spAutoFit/>
            </a:bodyPr>
            <a:lstStyle/>
            <a:p>
              <a:pPr>
                <a:defRPr/>
              </a:pPr>
              <a:r>
                <a:rPr lang="en-US" dirty="0"/>
                <a:t>...</a:t>
              </a:r>
            </a:p>
          </p:txBody>
        </p:sp>
      </p:grp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155711" y="106016"/>
            <a:ext cx="11492949" cy="8382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Reminder: Image Features</a:t>
            </a:r>
            <a:br>
              <a:rPr lang="en-US" dirty="0">
                <a:solidFill>
                  <a:schemeClr val="tx1"/>
                </a:solidFill>
                <a:latin typeface="+mn-lt"/>
              </a:rPr>
            </a:br>
            <a:r>
              <a:rPr lang="en-US" sz="3100" dirty="0">
                <a:solidFill>
                  <a:schemeClr val="tx1"/>
                </a:solidFill>
                <a:latin typeface="+mn-lt"/>
              </a:rPr>
              <a:t>You’ve seen this slide before, in lecture 24, on Deep Learning…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67BAAA-0DFB-344B-BEC5-F0BF744933F6}"/>
              </a:ext>
            </a:extLst>
          </p:cNvPr>
          <p:cNvSpPr/>
          <p:nvPr/>
        </p:nvSpPr>
        <p:spPr>
          <a:xfrm>
            <a:off x="1976284" y="1061884"/>
            <a:ext cx="3008671" cy="507828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40F5AB-FEDF-234A-85D4-11782BF57FD9}"/>
              </a:ext>
            </a:extLst>
          </p:cNvPr>
          <p:cNvSpPr txBox="1"/>
          <p:nvPr/>
        </p:nvSpPr>
        <p:spPr>
          <a:xfrm rot="16200000">
            <a:off x="-383459" y="3491287"/>
            <a:ext cx="4302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One layer of a convolutional neural network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263EC775-0D9F-C847-BF53-51A9EEEAE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1300" y="1673220"/>
            <a:ext cx="2419784" cy="20903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Image features are calculated by convolution, followed by </a:t>
            </a:r>
            <a:r>
              <a:rPr lang="en-US" dirty="0" err="1"/>
              <a:t>ReLU</a:t>
            </a:r>
            <a:r>
              <a:rPr lang="en-US" dirty="0"/>
              <a:t>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0CF8EB3-03A1-434A-882D-86A4FA18B5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66" t="5805" r="6355" b="595"/>
          <a:stretch/>
        </p:blipFill>
        <p:spPr>
          <a:xfrm>
            <a:off x="8422787" y="1722779"/>
            <a:ext cx="1502093" cy="1208153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FE4539B-987A-C742-94E1-58B8872BD824}"/>
              </a:ext>
            </a:extLst>
          </p:cNvPr>
          <p:cNvCxnSpPr>
            <a:cxnSpLocks/>
          </p:cNvCxnSpPr>
          <p:nvPr/>
        </p:nvCxnSpPr>
        <p:spPr>
          <a:xfrm flipV="1">
            <a:off x="9183758" y="2774392"/>
            <a:ext cx="0" cy="505524"/>
          </a:xfrm>
          <a:prstGeom prst="straightConnector1">
            <a:avLst/>
          </a:prstGeom>
          <a:ln w="1016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5171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6183D-1395-214E-B270-EE6833D0A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658"/>
            <a:ext cx="10515600" cy="1325563"/>
          </a:xfrm>
        </p:spPr>
        <p:txBody>
          <a:bodyPr/>
          <a:lstStyle/>
          <a:p>
            <a:r>
              <a:rPr lang="en-US" dirty="0"/>
              <a:t>Speech features as computed by the 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50FFF-8361-0C44-AEFB-10DFE4F9C5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311270"/>
            <a:ext cx="2930322" cy="5418143"/>
          </a:xfrm>
        </p:spPr>
        <p:txBody>
          <a:bodyPr>
            <a:noAutofit/>
          </a:bodyPr>
          <a:lstStyle/>
          <a:p>
            <a:r>
              <a:rPr lang="en-US" sz="3200" dirty="0"/>
              <a:t>The basilar membrane is like convolution with a bank of bandpass filters</a:t>
            </a:r>
          </a:p>
          <a:p>
            <a:r>
              <a:rPr lang="en-US" sz="3200" dirty="0"/>
              <a:t>The hair cell performs half-wave rectification (</a:t>
            </a:r>
            <a:r>
              <a:rPr lang="en-US" sz="3200" dirty="0" err="1"/>
              <a:t>ReLU</a:t>
            </a:r>
            <a:r>
              <a:rPr lang="en-US" sz="3200" dirty="0"/>
              <a:t>)</a:t>
            </a:r>
          </a:p>
        </p:txBody>
      </p:sp>
      <p:pic>
        <p:nvPicPr>
          <p:cNvPr id="4" name="Picture 4" descr="https://upload.wikimedia.org/wikipedia/en/b/b3/Cochlea_Traveling_Wave.png">
            <a:extLst>
              <a:ext uri="{FF2B5EF4-FFF2-40B4-BE49-F238E27FC236}">
                <a16:creationId xmlns:a16="http://schemas.microsoft.com/office/drawing/2014/main" id="{CA9A0E1D-E994-4146-BFDD-B9B618119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0" y="1759131"/>
            <a:ext cx="1889690" cy="226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BBC99B7-2ACE-B747-B0D9-D120DA136514}"/>
              </a:ext>
            </a:extLst>
          </p:cNvPr>
          <p:cNvGrpSpPr/>
          <p:nvPr/>
        </p:nvGrpSpPr>
        <p:grpSpPr>
          <a:xfrm>
            <a:off x="8015294" y="1890710"/>
            <a:ext cx="3808418" cy="2269938"/>
            <a:chOff x="77788" y="1524001"/>
            <a:chExt cx="8969375" cy="5433568"/>
          </a:xfrm>
        </p:grpSpPr>
        <p:pic>
          <p:nvPicPr>
            <p:cNvPr id="6" name="Picture 5" descr="filter_z2.png">
              <a:extLst>
                <a:ext uri="{FF2B5EF4-FFF2-40B4-BE49-F238E27FC236}">
                  <a16:creationId xmlns:a16="http://schemas.microsoft.com/office/drawing/2014/main" id="{B14FFA64-6469-7440-9E7F-61C7D0140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71" t="7861" r="9666" b="12045"/>
            <a:stretch>
              <a:fillRect/>
            </a:stretch>
          </p:blipFill>
          <p:spPr bwMode="auto">
            <a:xfrm>
              <a:off x="4953000" y="1524001"/>
              <a:ext cx="4094163" cy="2728913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5A530EE7-A709-CE48-BEBE-EBAC1E7EF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88" y="3581400"/>
              <a:ext cx="4114800" cy="27432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filter_z1.png">
              <a:extLst>
                <a:ext uri="{FF2B5EF4-FFF2-40B4-BE49-F238E27FC236}">
                  <a16:creationId xmlns:a16="http://schemas.microsoft.com/office/drawing/2014/main" id="{46FC37F7-3FE1-0346-9C66-8F31FF302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12" t="8075" r="9827" b="11832"/>
            <a:stretch>
              <a:fillRect/>
            </a:stretch>
          </p:blipFill>
          <p:spPr bwMode="auto">
            <a:xfrm>
              <a:off x="4802189" y="3581400"/>
              <a:ext cx="4113212" cy="277653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2A63D359-F415-8B48-AECA-18B7FFDB79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6400" y="6334124"/>
              <a:ext cx="1155968" cy="623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0" tIns="45715" rIns="91430" bIns="45715">
              <a:spAutoFit/>
            </a:bodyPr>
            <a:lstStyle/>
            <a:p>
              <a:r>
                <a:rPr lang="en-US" dirty="0"/>
                <a:t>Input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1164BA8-C996-8148-9144-953D19D35A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8284" y="6324600"/>
              <a:ext cx="2337621" cy="623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0" tIns="45715" rIns="91430" bIns="45715">
              <a:spAutoFit/>
            </a:bodyPr>
            <a:lstStyle/>
            <a:p>
              <a:r>
                <a:rPr lang="en-US"/>
                <a:t>Feature Map</a:t>
              </a:r>
            </a:p>
          </p:txBody>
        </p:sp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D3BFF38A-EADD-6F43-88CF-4CAEB53C9A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8788" y="4800600"/>
              <a:ext cx="457200" cy="304800"/>
            </a:xfrm>
            <a:prstGeom prst="rightArrow">
              <a:avLst>
                <a:gd name="adj1" fmla="val 50000"/>
                <a:gd name="adj2" fmla="val 50000"/>
              </a:avLst>
            </a:prstGeom>
            <a:gradFill rotWithShape="1">
              <a:gsLst>
                <a:gs pos="0">
                  <a:srgbClr val="3A7CCB"/>
                </a:gs>
                <a:gs pos="20000">
                  <a:srgbClr val="3C7BC7"/>
                </a:gs>
                <a:gs pos="100000">
                  <a:srgbClr val="2C5D98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lIns="91430" tIns="45715" rIns="91430" bIns="45715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Right Arrow 11">
              <a:extLst>
                <a:ext uri="{FF2B5EF4-FFF2-40B4-BE49-F238E27FC236}">
                  <a16:creationId xmlns:a16="http://schemas.microsoft.com/office/drawing/2014/main" id="{FF937ED3-0FF2-ED4F-824F-4A3C0B26B78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622137">
              <a:off x="4317928" y="3618382"/>
              <a:ext cx="457200" cy="321730"/>
            </a:xfrm>
            <a:prstGeom prst="rightArrow">
              <a:avLst>
                <a:gd name="adj1" fmla="val 50000"/>
                <a:gd name="adj2" fmla="val 50000"/>
              </a:avLst>
            </a:prstGeom>
            <a:gradFill rotWithShape="1">
              <a:gsLst>
                <a:gs pos="0">
                  <a:srgbClr val="3A7CCB"/>
                </a:gs>
                <a:gs pos="20000">
                  <a:srgbClr val="3C7BC7"/>
                </a:gs>
                <a:gs pos="100000">
                  <a:srgbClr val="2C5D98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lIns="91430" tIns="45715" rIns="91430" bIns="45715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679E2A-3C41-C64D-9997-882296378B44}"/>
                </a:ext>
              </a:extLst>
            </p:cNvPr>
            <p:cNvSpPr/>
            <p:nvPr/>
          </p:nvSpPr>
          <p:spPr>
            <a:xfrm>
              <a:off x="4246475" y="3733801"/>
              <a:ext cx="204788" cy="1558637"/>
            </a:xfrm>
            <a:prstGeom prst="rect">
              <a:avLst/>
            </a:prstGeom>
          </p:spPr>
          <p:txBody>
            <a:bodyPr lIns="91430" tIns="45715" rIns="91430" bIns="45715">
              <a:spAutoFit/>
            </a:bodyPr>
            <a:lstStyle/>
            <a:p>
              <a:pPr>
                <a:defRPr/>
              </a:pPr>
              <a:r>
                <a:rPr lang="en-US" dirty="0"/>
                <a:t>...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02EB4D9-1A5B-774D-86B9-4DC6A18C7159}"/>
              </a:ext>
            </a:extLst>
          </p:cNvPr>
          <p:cNvSpPr txBox="1"/>
          <p:nvPr/>
        </p:nvSpPr>
        <p:spPr>
          <a:xfrm>
            <a:off x="6843712" y="2884914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=</a:t>
            </a:r>
          </a:p>
        </p:txBody>
      </p:sp>
      <p:pic>
        <p:nvPicPr>
          <p:cNvPr id="15" name="Picture 2" descr="https://upload.wikimedia.org/wikipedia/commons/f/fd/Stereocilia_of_frog_inner_ear.01.jpg">
            <a:extLst>
              <a:ext uri="{FF2B5EF4-FFF2-40B4-BE49-F238E27FC236}">
                <a16:creationId xmlns:a16="http://schemas.microsoft.com/office/drawing/2014/main" id="{139901C3-2632-E940-846A-90DF79969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303" y="4616138"/>
            <a:ext cx="2198204" cy="156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B23BFF1-AC78-B040-BBC1-527240A14501}"/>
              </a:ext>
            </a:extLst>
          </p:cNvPr>
          <p:cNvSpPr txBox="1"/>
          <p:nvPr/>
        </p:nvSpPr>
        <p:spPr>
          <a:xfrm>
            <a:off x="6838946" y="4980418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=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BD07DA7-5245-C447-BB90-A23E8E834A7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366" t="5805" r="6355" b="595"/>
          <a:stretch/>
        </p:blipFill>
        <p:spPr>
          <a:xfrm>
            <a:off x="8529704" y="4425405"/>
            <a:ext cx="2530046" cy="203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69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7A439-EAB4-BC43-8995-C754379EC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Artificial speech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6B045-6878-6540-AB17-21E3AEA052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Option 1: Exact matching of the filter/rectify operations of the basilar membrane</a:t>
            </a:r>
          </a:p>
          <a:p>
            <a:r>
              <a:rPr lang="en-US" dirty="0"/>
              <a:t>Option 2: Learned filters, by applying a convolution directly to the input speech signal</a:t>
            </a:r>
          </a:p>
          <a:p>
            <a:r>
              <a:rPr lang="en-US" dirty="0"/>
              <a:t>Option 3: Fast Fourier transform of the input speech signal, then compute the magnitude</a:t>
            </a:r>
          </a:p>
        </p:txBody>
      </p:sp>
    </p:spTree>
    <p:extLst>
      <p:ext uri="{BB962C8B-B14F-4D97-AF65-F5344CB8AC3E}">
        <p14:creationId xmlns:p14="http://schemas.microsoft.com/office/powerpoint/2010/main" val="564158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7A439-EAB4-BC43-8995-C754379EC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34713" cy="1325563"/>
          </a:xfrm>
        </p:spPr>
        <p:txBody>
          <a:bodyPr/>
          <a:lstStyle/>
          <a:p>
            <a:r>
              <a:rPr lang="en-US" dirty="0"/>
              <a:t>Artificial speech features: Experimental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6B045-6878-6540-AB17-21E3AEA05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1307"/>
            <a:ext cx="10515600" cy="4918075"/>
          </a:xfrm>
        </p:spPr>
        <p:txBody>
          <a:bodyPr>
            <a:normAutofit/>
          </a:bodyPr>
          <a:lstStyle/>
          <a:p>
            <a:r>
              <a:rPr lang="en-US" dirty="0"/>
              <a:t>Option 1: Exact matching of the filter/rectify operations of the basilar membrane</a:t>
            </a:r>
          </a:p>
          <a:p>
            <a:pPr lvl="1"/>
            <a:r>
              <a:rPr lang="en-US" dirty="0"/>
              <a:t>Computationally expensive; results are sometimes better than options 2&amp;3, but often not</a:t>
            </a:r>
          </a:p>
          <a:p>
            <a:r>
              <a:rPr lang="en-US" dirty="0"/>
              <a:t>Option 2: Learned filters, by applying a convolution directly to the input speech signal</a:t>
            </a:r>
          </a:p>
          <a:p>
            <a:pPr lvl="1"/>
            <a:r>
              <a:rPr lang="en-US" dirty="0"/>
              <a:t>Computationally cheap during test time, but very expensive during training</a:t>
            </a:r>
          </a:p>
          <a:p>
            <a:pPr lvl="1"/>
            <a:r>
              <a:rPr lang="en-US" dirty="0"/>
              <a:t>Usually turns out to be exactly the same accuracy as option #3 --- in fact, the convolution kernels that are learned usually turn out to look like the kernels of a Fourier transform!</a:t>
            </a:r>
          </a:p>
          <a:p>
            <a:r>
              <a:rPr lang="en-US" dirty="0"/>
              <a:t>Option 3: Fast Fourier transform of the input speech signal, then compute the magnitude</a:t>
            </a:r>
          </a:p>
        </p:txBody>
      </p:sp>
    </p:spTree>
    <p:extLst>
      <p:ext uri="{BB962C8B-B14F-4D97-AF65-F5344CB8AC3E}">
        <p14:creationId xmlns:p14="http://schemas.microsoft.com/office/powerpoint/2010/main" val="1993739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7A439-EAB4-BC43-8995-C754379EC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65111"/>
            <a:ext cx="11034713" cy="977900"/>
          </a:xfrm>
        </p:spPr>
        <p:txBody>
          <a:bodyPr/>
          <a:lstStyle/>
          <a:p>
            <a:r>
              <a:rPr lang="en-US" dirty="0"/>
              <a:t>Artificial speech features: My recommendation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6B045-6878-6540-AB17-21E3AEA05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4115"/>
            <a:ext cx="10515600" cy="83185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Spectrogram = </a:t>
            </a:r>
            <a:r>
              <a:rPr lang="en-US" dirty="0" err="1"/>
              <a:t>log|X</a:t>
            </a:r>
            <a:r>
              <a:rPr lang="en-US" dirty="0"/>
              <a:t>(f)| = log magnitude of the Fourier transform, computed with 25 millisecond windows, overlapping by 15 milliseconds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3E5EE237-8119-EE4F-8C7A-13E3F32FD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7149" y="1889875"/>
            <a:ext cx="7339155" cy="488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697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5C6F8-5AC9-9847-B238-E54039398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" y="22225"/>
            <a:ext cx="9074016" cy="755015"/>
          </a:xfrm>
        </p:spPr>
        <p:txBody>
          <a:bodyPr>
            <a:normAutofit/>
          </a:bodyPr>
          <a:lstStyle/>
          <a:p>
            <a:r>
              <a:rPr lang="en-US" dirty="0"/>
              <a:t>Speech synthesis from the spectrogram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F7755-6A47-0546-9CF8-9B1D51137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" y="808354"/>
            <a:ext cx="5177081" cy="591248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Exact reconstruction is possible from the complex FFT, but not from the FFT magnitude</a:t>
            </a:r>
          </a:p>
          <a:p>
            <a:pPr lvl="1"/>
            <a:r>
              <a:rPr lang="en-US" dirty="0"/>
              <a:t>If you have the </a:t>
            </a:r>
            <a:r>
              <a:rPr lang="en-US" b="1" u="sng" dirty="0"/>
              <a:t>true FFT magnitude</a:t>
            </a:r>
            <a:r>
              <a:rPr lang="en-US" dirty="0"/>
              <a:t>, and your windows </a:t>
            </a:r>
            <a:r>
              <a:rPr lang="en-US" b="1" u="sng" dirty="0"/>
              <a:t>overlap by at least 50%, </a:t>
            </a:r>
            <a:r>
              <a:rPr lang="en-US" dirty="0"/>
              <a:t>then exact reconstruction is possible</a:t>
            </a:r>
          </a:p>
          <a:p>
            <a:pPr lvl="1"/>
            <a:r>
              <a:rPr lang="en-US" dirty="0"/>
              <a:t>But if you have </a:t>
            </a:r>
            <a:r>
              <a:rPr lang="en-US" b="1" u="sng" dirty="0"/>
              <a:t>synthetic FFT magnitude</a:t>
            </a:r>
            <a:r>
              <a:rPr lang="en-US" dirty="0"/>
              <a:t> (e.g., generated by an HMM or a neural net), then it </a:t>
            </a:r>
            <a:r>
              <a:rPr lang="en-US" b="1" u="sng" dirty="0"/>
              <a:t>might not match any true speech signal</a:t>
            </a:r>
            <a:r>
              <a:rPr lang="en-US" dirty="0"/>
              <a:t>.</a:t>
            </a:r>
          </a:p>
          <a:p>
            <a:r>
              <a:rPr lang="en-US" dirty="0"/>
              <a:t>If you have a synthetic FFT magnitude, you need to synthesize speech that is a “good match:”</a:t>
            </a:r>
          </a:p>
          <a:p>
            <a:pPr lvl="1"/>
            <a:r>
              <a:rPr lang="en-US" dirty="0"/>
              <a:t>Reconstruct a signal that matches the FFT with minimum squared error (</a:t>
            </a:r>
            <a:r>
              <a:rPr lang="en-US" b="1" u="sng" dirty="0"/>
              <a:t>Griffin-Lim algorithm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Use a neural net to estimate the signal from the FFTM (e.g., </a:t>
            </a:r>
            <a:r>
              <a:rPr lang="en-US" b="1" u="sng" dirty="0" err="1"/>
              <a:t>wavenet</a:t>
            </a:r>
            <a:r>
              <a:rPr lang="en-US" dirty="0"/>
              <a:t>)</a:t>
            </a:r>
          </a:p>
          <a:p>
            <a:pPr lvl="1"/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911FD0C-5730-3148-8766-721E3B05C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7569" y="2054225"/>
            <a:ext cx="5177081" cy="3443605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4097B235-20AD-0B4F-8C20-8382C32B1578}"/>
              </a:ext>
            </a:extLst>
          </p:cNvPr>
          <p:cNvSpPr/>
          <p:nvPr/>
        </p:nvSpPr>
        <p:spPr>
          <a:xfrm>
            <a:off x="10467274" y="2846070"/>
            <a:ext cx="1040264" cy="1851660"/>
          </a:xfrm>
          <a:custGeom>
            <a:avLst/>
            <a:gdLst>
              <a:gd name="connsiteX0" fmla="*/ 57150 w 1040264"/>
              <a:gd name="connsiteY0" fmla="*/ 1851660 h 1851660"/>
              <a:gd name="connsiteX1" fmla="*/ 1040130 w 1040264"/>
              <a:gd name="connsiteY1" fmla="*/ 822960 h 1851660"/>
              <a:gd name="connsiteX2" fmla="*/ 0 w 1040264"/>
              <a:gd name="connsiteY2" fmla="*/ 0 h 185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0264" h="1851660">
                <a:moveTo>
                  <a:pt x="57150" y="1851660"/>
                </a:moveTo>
                <a:cubicBezTo>
                  <a:pt x="553402" y="1491615"/>
                  <a:pt x="1049655" y="1131570"/>
                  <a:pt x="1040130" y="822960"/>
                </a:cubicBezTo>
                <a:cubicBezTo>
                  <a:pt x="1030605" y="514350"/>
                  <a:pt x="515302" y="257175"/>
                  <a:pt x="0" y="0"/>
                </a:cubicBezTo>
              </a:path>
            </a:pathLst>
          </a:custGeom>
          <a:noFill/>
          <a:ln w="127000">
            <a:solidFill>
              <a:srgbClr val="FF00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756FC5-75CB-904B-967C-02B4A34F46AB}"/>
              </a:ext>
            </a:extLst>
          </p:cNvPr>
          <p:cNvSpPr txBox="1"/>
          <p:nvPr/>
        </p:nvSpPr>
        <p:spPr>
          <a:xfrm>
            <a:off x="10408967" y="4620125"/>
            <a:ext cx="173284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Griffin-Lim</a:t>
            </a:r>
          </a:p>
          <a:p>
            <a:pPr algn="ctr"/>
            <a:r>
              <a:rPr lang="en-US" sz="2800" dirty="0"/>
              <a:t>or</a:t>
            </a:r>
          </a:p>
          <a:p>
            <a:pPr algn="ctr"/>
            <a:r>
              <a:rPr lang="en-US" sz="2800" dirty="0" err="1"/>
              <a:t>wavenet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26324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906BD-050C-D743-827C-E61B3A23E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868"/>
            <a:ext cx="10515600" cy="1006475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FDBD9-8D4C-BF41-934A-29566AEE44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1851"/>
            <a:ext cx="10515600" cy="4874078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Human speech processing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Modeling the ear: Fourier transforms and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filterbanks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/>
              <a:t>Speech-to-text-to-speech (S2T2S)</a:t>
            </a:r>
          </a:p>
          <a:p>
            <a:pPr lvl="1"/>
            <a:r>
              <a:rPr lang="en-US" u="sng" dirty="0"/>
              <a:t>Hybrid DNN-HMM</a:t>
            </a:r>
            <a:r>
              <a:rPr lang="en-US" dirty="0"/>
              <a:t> systems (*)</a:t>
            </a:r>
          </a:p>
          <a:p>
            <a:pPr lvl="1"/>
            <a:r>
              <a:rPr lang="en-US" dirty="0"/>
              <a:t>Recurrent neural nets (RNNs): Connectionist Temporal Classification, Trajectory nets</a:t>
            </a:r>
          </a:p>
          <a:p>
            <a:pPr lvl="1"/>
            <a:r>
              <a:rPr lang="en-US" dirty="0"/>
              <a:t>Sequence-to-sequence RNNs with attention</a:t>
            </a:r>
          </a:p>
          <a:p>
            <a:r>
              <a:rPr lang="en-US" dirty="0"/>
              <a:t>Languages other than English</a:t>
            </a:r>
          </a:p>
          <a:p>
            <a:pPr lvl="1"/>
            <a:r>
              <a:rPr lang="en-US" dirty="0"/>
              <a:t>Training and testing on 300 languages</a:t>
            </a:r>
          </a:p>
          <a:p>
            <a:pPr lvl="1"/>
            <a:r>
              <a:rPr lang="en-US" dirty="0"/>
              <a:t>Transfer learning: from languages with data, to languages without</a:t>
            </a:r>
          </a:p>
          <a:p>
            <a:pPr lvl="1"/>
            <a:r>
              <a:rPr lang="en-US" dirty="0"/>
              <a:t>Dialog systems for unwritten languages</a:t>
            </a:r>
          </a:p>
          <a:p>
            <a:r>
              <a:rPr lang="en-US" dirty="0"/>
              <a:t>Distorted speech</a:t>
            </a:r>
          </a:p>
          <a:p>
            <a:pPr lvl="1"/>
            <a:r>
              <a:rPr lang="en-US" dirty="0"/>
              <a:t>Motor disability</a:t>
            </a:r>
          </a:p>
          <a:p>
            <a:pPr lvl="1"/>
            <a:r>
              <a:rPr lang="en-US" dirty="0"/>
              <a:t>Second-language learners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419AC5-7E09-A346-AA3E-C4B55E50D1E1}"/>
              </a:ext>
            </a:extLst>
          </p:cNvPr>
          <p:cNvSpPr txBox="1"/>
          <p:nvPr/>
        </p:nvSpPr>
        <p:spPr>
          <a:xfrm>
            <a:off x="587831" y="6030686"/>
            <a:ext cx="11016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(*): </a:t>
            </a:r>
            <a:r>
              <a:rPr lang="en-US" u="sng" dirty="0"/>
              <a:t>Underline</a:t>
            </a:r>
            <a:r>
              <a:rPr lang="en-US" dirty="0"/>
              <a:t> shows which topic you need to understand for the exam.  </a:t>
            </a:r>
          </a:p>
          <a:p>
            <a:r>
              <a:rPr lang="en-US" dirty="0"/>
              <a:t>Everything else in today’s lecture is considered optional background knowledge.</a:t>
            </a:r>
          </a:p>
        </p:txBody>
      </p:sp>
    </p:spTree>
    <p:extLst>
      <p:ext uri="{BB962C8B-B14F-4D97-AF65-F5344CB8AC3E}">
        <p14:creationId xmlns:p14="http://schemas.microsoft.com/office/powerpoint/2010/main" val="327336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6A025-B65A-F64B-8E5E-2C9980F93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725" y="204706"/>
            <a:ext cx="10515600" cy="837364"/>
          </a:xfrm>
        </p:spPr>
        <p:txBody>
          <a:bodyPr/>
          <a:lstStyle/>
          <a:p>
            <a:r>
              <a:rPr lang="en-US" dirty="0"/>
              <a:t>The speech-to-text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479C1B5-1555-2D41-926A-56421DC4EE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6726" y="1009574"/>
                <a:ext cx="11703240" cy="837364"/>
              </a:xfrm>
            </p:spPr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:r>
                  <a:rPr lang="en-US" dirty="0"/>
                  <a:t>From a spectrogram input (sequence of T vector observations,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), compute a word sequence output (sequence of L label outputs,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479C1B5-1555-2D41-926A-56421DC4EE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6726" y="1009574"/>
                <a:ext cx="11703240" cy="837364"/>
              </a:xfrm>
              <a:blipFill>
                <a:blip r:embed="rId2"/>
                <a:stretch>
                  <a:fillRect l="-868" t="-8955" b="-14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830C139B-13B2-8B4A-B398-CCC28AD42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464" y="3002953"/>
            <a:ext cx="9857607" cy="32144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33F279-BE93-6548-922E-9F0E5C6316B6}"/>
              </a:ext>
            </a:extLst>
          </p:cNvPr>
          <p:cNvSpPr/>
          <p:nvPr/>
        </p:nvSpPr>
        <p:spPr>
          <a:xfrm>
            <a:off x="1338943" y="3134136"/>
            <a:ext cx="108857" cy="31786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9F0585-E061-3B47-9894-C6BA49DFC4E6}"/>
              </a:ext>
            </a:extLst>
          </p:cNvPr>
          <p:cNvSpPr/>
          <p:nvPr/>
        </p:nvSpPr>
        <p:spPr>
          <a:xfrm>
            <a:off x="1451587" y="3127512"/>
            <a:ext cx="108857" cy="31786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309F66-201D-1344-A43A-BC476F50B546}"/>
              </a:ext>
            </a:extLst>
          </p:cNvPr>
          <p:cNvSpPr/>
          <p:nvPr/>
        </p:nvSpPr>
        <p:spPr>
          <a:xfrm>
            <a:off x="1577483" y="3120885"/>
            <a:ext cx="108857" cy="318525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7EBB52-92B1-6C48-BA22-1EBB46420CC9}"/>
              </a:ext>
            </a:extLst>
          </p:cNvPr>
          <p:cNvSpPr/>
          <p:nvPr/>
        </p:nvSpPr>
        <p:spPr>
          <a:xfrm>
            <a:off x="1690125" y="3127511"/>
            <a:ext cx="108857" cy="31786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C54F67-AC95-7646-93B5-6418197F1CBF}"/>
              </a:ext>
            </a:extLst>
          </p:cNvPr>
          <p:cNvSpPr/>
          <p:nvPr/>
        </p:nvSpPr>
        <p:spPr>
          <a:xfrm>
            <a:off x="1802769" y="3134139"/>
            <a:ext cx="108857" cy="31786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83D520-A167-F94D-B382-EAC79CACD272}"/>
              </a:ext>
            </a:extLst>
          </p:cNvPr>
          <p:cNvSpPr/>
          <p:nvPr/>
        </p:nvSpPr>
        <p:spPr>
          <a:xfrm>
            <a:off x="1915413" y="3127512"/>
            <a:ext cx="108857" cy="318525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0797C0-7C5B-3044-AB0B-6DE235A5CA9D}"/>
              </a:ext>
            </a:extLst>
          </p:cNvPr>
          <p:cNvSpPr/>
          <p:nvPr/>
        </p:nvSpPr>
        <p:spPr>
          <a:xfrm>
            <a:off x="2047936" y="3127511"/>
            <a:ext cx="108857" cy="31786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4E48A2-51F8-F14D-B346-C36512187229}"/>
              </a:ext>
            </a:extLst>
          </p:cNvPr>
          <p:cNvSpPr/>
          <p:nvPr/>
        </p:nvSpPr>
        <p:spPr>
          <a:xfrm>
            <a:off x="2160580" y="3134139"/>
            <a:ext cx="108857" cy="31786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0C85568-D08C-124E-9F29-0BAB5141C296}"/>
              </a:ext>
            </a:extLst>
          </p:cNvPr>
          <p:cNvSpPr/>
          <p:nvPr/>
        </p:nvSpPr>
        <p:spPr>
          <a:xfrm>
            <a:off x="2286476" y="3127512"/>
            <a:ext cx="108857" cy="318525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7A19D2-5ECB-7943-A3CE-9F1F8BC82805}"/>
              </a:ext>
            </a:extLst>
          </p:cNvPr>
          <p:cNvSpPr/>
          <p:nvPr/>
        </p:nvSpPr>
        <p:spPr>
          <a:xfrm>
            <a:off x="2399118" y="3134138"/>
            <a:ext cx="108857" cy="31786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2868C0-1944-4C41-8CB8-70A53D4A4B9A}"/>
              </a:ext>
            </a:extLst>
          </p:cNvPr>
          <p:cNvSpPr/>
          <p:nvPr/>
        </p:nvSpPr>
        <p:spPr>
          <a:xfrm>
            <a:off x="2511762" y="3127514"/>
            <a:ext cx="108857" cy="31786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45DE86-447A-0F4E-8DDD-FCD106207EE3}"/>
              </a:ext>
            </a:extLst>
          </p:cNvPr>
          <p:cNvSpPr/>
          <p:nvPr/>
        </p:nvSpPr>
        <p:spPr>
          <a:xfrm>
            <a:off x="2624406" y="3134139"/>
            <a:ext cx="108857" cy="318525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B618AF-ADAB-4441-8636-E1A18C676A7D}"/>
              </a:ext>
            </a:extLst>
          </p:cNvPr>
          <p:cNvSpPr/>
          <p:nvPr/>
        </p:nvSpPr>
        <p:spPr>
          <a:xfrm>
            <a:off x="2763552" y="3140764"/>
            <a:ext cx="108857" cy="31786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59CD70-AF1A-0C47-8D98-4ECC506ED3F4}"/>
              </a:ext>
            </a:extLst>
          </p:cNvPr>
          <p:cNvSpPr/>
          <p:nvPr/>
        </p:nvSpPr>
        <p:spPr>
          <a:xfrm>
            <a:off x="2876196" y="3147392"/>
            <a:ext cx="108857" cy="31786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447A3C7-B61A-954E-BD35-743542195FCB}"/>
              </a:ext>
            </a:extLst>
          </p:cNvPr>
          <p:cNvSpPr/>
          <p:nvPr/>
        </p:nvSpPr>
        <p:spPr>
          <a:xfrm>
            <a:off x="3002092" y="3140765"/>
            <a:ext cx="108857" cy="318525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ACB40F6-C76D-7741-B305-8BAAB3749470}"/>
              </a:ext>
            </a:extLst>
          </p:cNvPr>
          <p:cNvSpPr/>
          <p:nvPr/>
        </p:nvSpPr>
        <p:spPr>
          <a:xfrm>
            <a:off x="3114734" y="3147391"/>
            <a:ext cx="108857" cy="31786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458D1B3-5209-7949-961A-FF110A26ED94}"/>
              </a:ext>
            </a:extLst>
          </p:cNvPr>
          <p:cNvSpPr/>
          <p:nvPr/>
        </p:nvSpPr>
        <p:spPr>
          <a:xfrm>
            <a:off x="3227378" y="3154019"/>
            <a:ext cx="108857" cy="31786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10E387F-EF8C-4C43-BB10-8331083A21C9}"/>
              </a:ext>
            </a:extLst>
          </p:cNvPr>
          <p:cNvSpPr/>
          <p:nvPr/>
        </p:nvSpPr>
        <p:spPr>
          <a:xfrm>
            <a:off x="3340022" y="3147392"/>
            <a:ext cx="108857" cy="318525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E87528A-C31A-AF4B-9808-795D63504737}"/>
              </a:ext>
            </a:extLst>
          </p:cNvPr>
          <p:cNvSpPr/>
          <p:nvPr/>
        </p:nvSpPr>
        <p:spPr>
          <a:xfrm>
            <a:off x="3472545" y="3160643"/>
            <a:ext cx="108857" cy="31786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BFAE753-B3E5-4849-8870-4CA44708517D}"/>
              </a:ext>
            </a:extLst>
          </p:cNvPr>
          <p:cNvSpPr/>
          <p:nvPr/>
        </p:nvSpPr>
        <p:spPr>
          <a:xfrm>
            <a:off x="3585189" y="3154019"/>
            <a:ext cx="108857" cy="31786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55835DE-15CE-7B41-85AF-51055A24C9BC}"/>
              </a:ext>
            </a:extLst>
          </p:cNvPr>
          <p:cNvSpPr/>
          <p:nvPr/>
        </p:nvSpPr>
        <p:spPr>
          <a:xfrm>
            <a:off x="3711085" y="3147392"/>
            <a:ext cx="108857" cy="318525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5E4D6FF-B8F4-C044-96D0-62B3583B06A5}"/>
              </a:ext>
            </a:extLst>
          </p:cNvPr>
          <p:cNvSpPr/>
          <p:nvPr/>
        </p:nvSpPr>
        <p:spPr>
          <a:xfrm>
            <a:off x="3823727" y="3154018"/>
            <a:ext cx="108857" cy="31786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49C6B97-8050-7444-85DE-B4BF08D0C232}"/>
              </a:ext>
            </a:extLst>
          </p:cNvPr>
          <p:cNvSpPr/>
          <p:nvPr/>
        </p:nvSpPr>
        <p:spPr>
          <a:xfrm>
            <a:off x="3936371" y="3160646"/>
            <a:ext cx="108857" cy="31786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55D4FD7-6D2E-9642-91BC-6C8E4265A8E3}"/>
              </a:ext>
            </a:extLst>
          </p:cNvPr>
          <p:cNvSpPr/>
          <p:nvPr/>
        </p:nvSpPr>
        <p:spPr>
          <a:xfrm>
            <a:off x="4049015" y="3154019"/>
            <a:ext cx="108857" cy="318525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086F033-D08A-DB42-9645-26C055C9BFF3}"/>
              </a:ext>
            </a:extLst>
          </p:cNvPr>
          <p:cNvSpPr/>
          <p:nvPr/>
        </p:nvSpPr>
        <p:spPr>
          <a:xfrm>
            <a:off x="4155032" y="3140764"/>
            <a:ext cx="108857" cy="31786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938CC9B-D3EC-1D40-9572-4B6498C55555}"/>
              </a:ext>
            </a:extLst>
          </p:cNvPr>
          <p:cNvSpPr/>
          <p:nvPr/>
        </p:nvSpPr>
        <p:spPr>
          <a:xfrm>
            <a:off x="4267676" y="3134140"/>
            <a:ext cx="108857" cy="31786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F78707E-E8ED-8C47-927A-6EB3755D2196}"/>
              </a:ext>
            </a:extLst>
          </p:cNvPr>
          <p:cNvSpPr/>
          <p:nvPr/>
        </p:nvSpPr>
        <p:spPr>
          <a:xfrm>
            <a:off x="4393572" y="3127513"/>
            <a:ext cx="108857" cy="318525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7C37D45-2DD2-674F-8857-390F0A06D3C2}"/>
              </a:ext>
            </a:extLst>
          </p:cNvPr>
          <p:cNvSpPr/>
          <p:nvPr/>
        </p:nvSpPr>
        <p:spPr>
          <a:xfrm>
            <a:off x="4506214" y="3134139"/>
            <a:ext cx="108857" cy="31786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6BBAB76-1E4D-5E40-9245-0D1EE9924D40}"/>
              </a:ext>
            </a:extLst>
          </p:cNvPr>
          <p:cNvSpPr/>
          <p:nvPr/>
        </p:nvSpPr>
        <p:spPr>
          <a:xfrm>
            <a:off x="4618858" y="3140767"/>
            <a:ext cx="108857" cy="31786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4972CF9-BD01-5940-B466-07B6DFB44AA8}"/>
              </a:ext>
            </a:extLst>
          </p:cNvPr>
          <p:cNvSpPr/>
          <p:nvPr/>
        </p:nvSpPr>
        <p:spPr>
          <a:xfrm>
            <a:off x="4731502" y="3134140"/>
            <a:ext cx="108857" cy="318525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2882D1F-CD02-3C42-8C6B-584543F1A1FD}"/>
              </a:ext>
            </a:extLst>
          </p:cNvPr>
          <p:cNvSpPr/>
          <p:nvPr/>
        </p:nvSpPr>
        <p:spPr>
          <a:xfrm>
            <a:off x="4864025" y="3147391"/>
            <a:ext cx="108857" cy="31786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0E4331E-A71D-4248-8320-42EC25D3173B}"/>
              </a:ext>
            </a:extLst>
          </p:cNvPr>
          <p:cNvSpPr/>
          <p:nvPr/>
        </p:nvSpPr>
        <p:spPr>
          <a:xfrm>
            <a:off x="4976669" y="3140767"/>
            <a:ext cx="108857" cy="31786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C0573A6-809E-D047-B071-C443632B1ECA}"/>
              </a:ext>
            </a:extLst>
          </p:cNvPr>
          <p:cNvSpPr/>
          <p:nvPr/>
        </p:nvSpPr>
        <p:spPr>
          <a:xfrm>
            <a:off x="5102565" y="3134140"/>
            <a:ext cx="108857" cy="318525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5BC3843-5881-9343-84FD-7B26DC962210}"/>
              </a:ext>
            </a:extLst>
          </p:cNvPr>
          <p:cNvSpPr/>
          <p:nvPr/>
        </p:nvSpPr>
        <p:spPr>
          <a:xfrm>
            <a:off x="5215207" y="3140766"/>
            <a:ext cx="108857" cy="31786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E85EBBF-E425-504D-9714-043D4962AC69}"/>
              </a:ext>
            </a:extLst>
          </p:cNvPr>
          <p:cNvSpPr/>
          <p:nvPr/>
        </p:nvSpPr>
        <p:spPr>
          <a:xfrm>
            <a:off x="5327851" y="3147394"/>
            <a:ext cx="108857" cy="31786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5DB3648-8A6B-A444-A4EC-641C1ACC02F8}"/>
              </a:ext>
            </a:extLst>
          </p:cNvPr>
          <p:cNvSpPr/>
          <p:nvPr/>
        </p:nvSpPr>
        <p:spPr>
          <a:xfrm>
            <a:off x="5440495" y="3140767"/>
            <a:ext cx="108857" cy="318525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8D2E732-AF52-2E42-BFC4-F3B7ED4B600C}"/>
              </a:ext>
            </a:extLst>
          </p:cNvPr>
          <p:cNvSpPr/>
          <p:nvPr/>
        </p:nvSpPr>
        <p:spPr>
          <a:xfrm>
            <a:off x="5579641" y="3160644"/>
            <a:ext cx="108857" cy="31786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8098F9C-1388-1942-A5F3-C4197ED81553}"/>
              </a:ext>
            </a:extLst>
          </p:cNvPr>
          <p:cNvSpPr/>
          <p:nvPr/>
        </p:nvSpPr>
        <p:spPr>
          <a:xfrm>
            <a:off x="5692285" y="3154020"/>
            <a:ext cx="108857" cy="31786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782FDA4-FF8E-1A48-A631-7E7C1FA38D44}"/>
              </a:ext>
            </a:extLst>
          </p:cNvPr>
          <p:cNvSpPr/>
          <p:nvPr/>
        </p:nvSpPr>
        <p:spPr>
          <a:xfrm>
            <a:off x="5818181" y="3147393"/>
            <a:ext cx="108857" cy="318525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AB51AF1-CFC7-BC4D-BF4A-8309608F54F2}"/>
              </a:ext>
            </a:extLst>
          </p:cNvPr>
          <p:cNvSpPr/>
          <p:nvPr/>
        </p:nvSpPr>
        <p:spPr>
          <a:xfrm>
            <a:off x="5930823" y="3154019"/>
            <a:ext cx="108857" cy="31786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DCFEE0D-7D8F-BD47-836D-E03B22380D74}"/>
              </a:ext>
            </a:extLst>
          </p:cNvPr>
          <p:cNvSpPr/>
          <p:nvPr/>
        </p:nvSpPr>
        <p:spPr>
          <a:xfrm>
            <a:off x="6043467" y="3160647"/>
            <a:ext cx="108857" cy="31786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858CB1A-31EB-B548-B187-523D789E5408}"/>
              </a:ext>
            </a:extLst>
          </p:cNvPr>
          <p:cNvSpPr/>
          <p:nvPr/>
        </p:nvSpPr>
        <p:spPr>
          <a:xfrm>
            <a:off x="6156111" y="3154020"/>
            <a:ext cx="108857" cy="318525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E0868EC-96CC-4240-8E6B-34C129B645B8}"/>
              </a:ext>
            </a:extLst>
          </p:cNvPr>
          <p:cNvSpPr/>
          <p:nvPr/>
        </p:nvSpPr>
        <p:spPr>
          <a:xfrm>
            <a:off x="6288634" y="3167271"/>
            <a:ext cx="108857" cy="31786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8362619-B49C-8E45-BE5A-5097DEAC7972}"/>
              </a:ext>
            </a:extLst>
          </p:cNvPr>
          <p:cNvSpPr/>
          <p:nvPr/>
        </p:nvSpPr>
        <p:spPr>
          <a:xfrm>
            <a:off x="6401278" y="3160647"/>
            <a:ext cx="108857" cy="31786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B0AAAB8-A39E-8940-BA78-D93E3E72D8E2}"/>
              </a:ext>
            </a:extLst>
          </p:cNvPr>
          <p:cNvSpPr/>
          <p:nvPr/>
        </p:nvSpPr>
        <p:spPr>
          <a:xfrm>
            <a:off x="6527174" y="3154020"/>
            <a:ext cx="108857" cy="318525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C5D6CF6-960E-C245-8D30-9B51DB4D1C1B}"/>
              </a:ext>
            </a:extLst>
          </p:cNvPr>
          <p:cNvSpPr/>
          <p:nvPr/>
        </p:nvSpPr>
        <p:spPr>
          <a:xfrm>
            <a:off x="6639816" y="3160646"/>
            <a:ext cx="108857" cy="31786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AC8BA55-9987-9540-A56C-0BDFB5D67DBD}"/>
              </a:ext>
            </a:extLst>
          </p:cNvPr>
          <p:cNvSpPr/>
          <p:nvPr/>
        </p:nvSpPr>
        <p:spPr>
          <a:xfrm>
            <a:off x="6752460" y="3167274"/>
            <a:ext cx="108857" cy="31786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CA7B16A-12AF-E641-AC7B-65FD76E93302}"/>
              </a:ext>
            </a:extLst>
          </p:cNvPr>
          <p:cNvSpPr/>
          <p:nvPr/>
        </p:nvSpPr>
        <p:spPr>
          <a:xfrm>
            <a:off x="6865104" y="3160647"/>
            <a:ext cx="108857" cy="318525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EE85494-96B2-B744-9A85-1CB1530A9D76}"/>
              </a:ext>
            </a:extLst>
          </p:cNvPr>
          <p:cNvSpPr/>
          <p:nvPr/>
        </p:nvSpPr>
        <p:spPr>
          <a:xfrm>
            <a:off x="6984378" y="3134139"/>
            <a:ext cx="108857" cy="31786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3CD2859-9403-2A41-98D1-AC86A5BEC1A9}"/>
              </a:ext>
            </a:extLst>
          </p:cNvPr>
          <p:cNvSpPr/>
          <p:nvPr/>
        </p:nvSpPr>
        <p:spPr>
          <a:xfrm>
            <a:off x="7097022" y="3127515"/>
            <a:ext cx="108857" cy="31786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E24A639-B683-7246-88D0-CAE111638880}"/>
              </a:ext>
            </a:extLst>
          </p:cNvPr>
          <p:cNvSpPr/>
          <p:nvPr/>
        </p:nvSpPr>
        <p:spPr>
          <a:xfrm>
            <a:off x="7222918" y="3120888"/>
            <a:ext cx="108857" cy="318525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FE6E879-11B6-A04A-B57B-D7CC58C04ED1}"/>
              </a:ext>
            </a:extLst>
          </p:cNvPr>
          <p:cNvSpPr/>
          <p:nvPr/>
        </p:nvSpPr>
        <p:spPr>
          <a:xfrm>
            <a:off x="7335560" y="3127514"/>
            <a:ext cx="108857" cy="31786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17487ACD-B961-F348-AE00-2F075BA0BADC}"/>
              </a:ext>
            </a:extLst>
          </p:cNvPr>
          <p:cNvSpPr/>
          <p:nvPr/>
        </p:nvSpPr>
        <p:spPr>
          <a:xfrm>
            <a:off x="7448204" y="3134142"/>
            <a:ext cx="108857" cy="31786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A3DEA98-7DEB-1745-A736-3379CBE369F6}"/>
              </a:ext>
            </a:extLst>
          </p:cNvPr>
          <p:cNvSpPr/>
          <p:nvPr/>
        </p:nvSpPr>
        <p:spPr>
          <a:xfrm>
            <a:off x="7560848" y="3127515"/>
            <a:ext cx="108857" cy="318525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44AC0D7-6366-5E4D-9B5D-EF7EF37DEF58}"/>
              </a:ext>
            </a:extLst>
          </p:cNvPr>
          <p:cNvSpPr/>
          <p:nvPr/>
        </p:nvSpPr>
        <p:spPr>
          <a:xfrm>
            <a:off x="7693371" y="3140766"/>
            <a:ext cx="108857" cy="31786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F0E431E-F21A-B246-B820-7FA13BE6B2D1}"/>
              </a:ext>
            </a:extLst>
          </p:cNvPr>
          <p:cNvSpPr/>
          <p:nvPr/>
        </p:nvSpPr>
        <p:spPr>
          <a:xfrm>
            <a:off x="7806015" y="3134142"/>
            <a:ext cx="108857" cy="31786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C5AC66E-AC91-7B45-BE1C-F721370601E9}"/>
              </a:ext>
            </a:extLst>
          </p:cNvPr>
          <p:cNvSpPr/>
          <p:nvPr/>
        </p:nvSpPr>
        <p:spPr>
          <a:xfrm>
            <a:off x="7931911" y="3127515"/>
            <a:ext cx="108857" cy="318525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2CE38502-6A2C-9D44-81C8-5DA221910A81}"/>
              </a:ext>
            </a:extLst>
          </p:cNvPr>
          <p:cNvSpPr/>
          <p:nvPr/>
        </p:nvSpPr>
        <p:spPr>
          <a:xfrm>
            <a:off x="8044553" y="3134141"/>
            <a:ext cx="108857" cy="31786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9FC4410-B2C0-7B43-B143-C1E52EE4BC62}"/>
              </a:ext>
            </a:extLst>
          </p:cNvPr>
          <p:cNvSpPr/>
          <p:nvPr/>
        </p:nvSpPr>
        <p:spPr>
          <a:xfrm>
            <a:off x="8157197" y="3127517"/>
            <a:ext cx="108857" cy="31786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DFA1B685-ED4A-4742-B867-6B7143E6530F}"/>
              </a:ext>
            </a:extLst>
          </p:cNvPr>
          <p:cNvSpPr/>
          <p:nvPr/>
        </p:nvSpPr>
        <p:spPr>
          <a:xfrm>
            <a:off x="8269841" y="3134142"/>
            <a:ext cx="108857" cy="318525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8B0D5227-4922-8546-8380-36ABA342E512}"/>
              </a:ext>
            </a:extLst>
          </p:cNvPr>
          <p:cNvSpPr/>
          <p:nvPr/>
        </p:nvSpPr>
        <p:spPr>
          <a:xfrm>
            <a:off x="8375858" y="3120887"/>
            <a:ext cx="108857" cy="31786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418E9EFF-F196-CD4B-88E1-C35400C5E31C}"/>
              </a:ext>
            </a:extLst>
          </p:cNvPr>
          <p:cNvSpPr/>
          <p:nvPr/>
        </p:nvSpPr>
        <p:spPr>
          <a:xfrm>
            <a:off x="8488502" y="3114263"/>
            <a:ext cx="108857" cy="31786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8FC75DE3-4320-A34B-9863-3E46B56E0E01}"/>
              </a:ext>
            </a:extLst>
          </p:cNvPr>
          <p:cNvSpPr/>
          <p:nvPr/>
        </p:nvSpPr>
        <p:spPr>
          <a:xfrm>
            <a:off x="8614398" y="3107636"/>
            <a:ext cx="108857" cy="318525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1D340FC6-71FC-C74D-A0A3-B625D15B6143}"/>
              </a:ext>
            </a:extLst>
          </p:cNvPr>
          <p:cNvSpPr/>
          <p:nvPr/>
        </p:nvSpPr>
        <p:spPr>
          <a:xfrm>
            <a:off x="8727040" y="3114262"/>
            <a:ext cx="108857" cy="31786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87C3E1D7-5991-274D-B83A-5472F20DFB39}"/>
              </a:ext>
            </a:extLst>
          </p:cNvPr>
          <p:cNvSpPr/>
          <p:nvPr/>
        </p:nvSpPr>
        <p:spPr>
          <a:xfrm>
            <a:off x="8839684" y="3120890"/>
            <a:ext cx="108857" cy="31786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464FFC94-DEF6-3649-B51F-3597C0FC7F21}"/>
              </a:ext>
            </a:extLst>
          </p:cNvPr>
          <p:cNvSpPr/>
          <p:nvPr/>
        </p:nvSpPr>
        <p:spPr>
          <a:xfrm>
            <a:off x="8952328" y="3114263"/>
            <a:ext cx="108857" cy="318525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29ACF42F-A009-A94C-820D-DF868F20D994}"/>
              </a:ext>
            </a:extLst>
          </p:cNvPr>
          <p:cNvSpPr/>
          <p:nvPr/>
        </p:nvSpPr>
        <p:spPr>
          <a:xfrm>
            <a:off x="9084851" y="3127514"/>
            <a:ext cx="108857" cy="31786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86B49AB-E3E8-BC4E-B3C4-741F8238B06B}"/>
              </a:ext>
            </a:extLst>
          </p:cNvPr>
          <p:cNvSpPr/>
          <p:nvPr/>
        </p:nvSpPr>
        <p:spPr>
          <a:xfrm>
            <a:off x="9197495" y="3120890"/>
            <a:ext cx="108857" cy="31786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B3EE61D-8319-CC41-A39A-D4B690C85046}"/>
              </a:ext>
            </a:extLst>
          </p:cNvPr>
          <p:cNvSpPr/>
          <p:nvPr/>
        </p:nvSpPr>
        <p:spPr>
          <a:xfrm>
            <a:off x="9323391" y="3114263"/>
            <a:ext cx="108857" cy="318525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8E47BEDB-8107-0842-AA88-91982DF05FBC}"/>
              </a:ext>
            </a:extLst>
          </p:cNvPr>
          <p:cNvSpPr/>
          <p:nvPr/>
        </p:nvSpPr>
        <p:spPr>
          <a:xfrm>
            <a:off x="9436033" y="3120889"/>
            <a:ext cx="108857" cy="31786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20CECB4D-5B49-9D42-B39D-96CF7D5F2D68}"/>
              </a:ext>
            </a:extLst>
          </p:cNvPr>
          <p:cNvSpPr/>
          <p:nvPr/>
        </p:nvSpPr>
        <p:spPr>
          <a:xfrm>
            <a:off x="9548677" y="3127517"/>
            <a:ext cx="108857" cy="31786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5BD04BA4-7D7C-1442-8998-8FEE16EF96FD}"/>
              </a:ext>
            </a:extLst>
          </p:cNvPr>
          <p:cNvSpPr/>
          <p:nvPr/>
        </p:nvSpPr>
        <p:spPr>
          <a:xfrm>
            <a:off x="9661321" y="3120890"/>
            <a:ext cx="108857" cy="318525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0FB85EF6-8000-D84D-9441-C0889D52EFA9}"/>
              </a:ext>
            </a:extLst>
          </p:cNvPr>
          <p:cNvSpPr/>
          <p:nvPr/>
        </p:nvSpPr>
        <p:spPr>
          <a:xfrm>
            <a:off x="9800467" y="3127515"/>
            <a:ext cx="108857" cy="31786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80E2BF23-0A46-0444-A3A7-E84CF63613DE}"/>
              </a:ext>
            </a:extLst>
          </p:cNvPr>
          <p:cNvSpPr/>
          <p:nvPr/>
        </p:nvSpPr>
        <p:spPr>
          <a:xfrm>
            <a:off x="9913111" y="3134143"/>
            <a:ext cx="108857" cy="31786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995DC55D-633C-B646-83A7-4FC9B5D8BFDD}"/>
              </a:ext>
            </a:extLst>
          </p:cNvPr>
          <p:cNvSpPr/>
          <p:nvPr/>
        </p:nvSpPr>
        <p:spPr>
          <a:xfrm>
            <a:off x="10039007" y="3127516"/>
            <a:ext cx="108857" cy="318525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EEF43DEB-4344-BE4D-84B7-1F63FDFD3548}"/>
              </a:ext>
            </a:extLst>
          </p:cNvPr>
          <p:cNvSpPr/>
          <p:nvPr/>
        </p:nvSpPr>
        <p:spPr>
          <a:xfrm>
            <a:off x="10151649" y="3134142"/>
            <a:ext cx="108857" cy="31786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0BF9D493-1E53-A943-9E4B-4A3F45CBF756}"/>
              </a:ext>
            </a:extLst>
          </p:cNvPr>
          <p:cNvSpPr/>
          <p:nvPr/>
        </p:nvSpPr>
        <p:spPr>
          <a:xfrm>
            <a:off x="10264293" y="3140770"/>
            <a:ext cx="108857" cy="31786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11CED95D-9E5D-1140-AC48-486F30AEAA66}"/>
              </a:ext>
            </a:extLst>
          </p:cNvPr>
          <p:cNvSpPr/>
          <p:nvPr/>
        </p:nvSpPr>
        <p:spPr>
          <a:xfrm>
            <a:off x="10376937" y="3134143"/>
            <a:ext cx="108857" cy="318525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75081AB7-0105-C44D-82E8-FF3D224B5F8C}"/>
              </a:ext>
            </a:extLst>
          </p:cNvPr>
          <p:cNvSpPr/>
          <p:nvPr/>
        </p:nvSpPr>
        <p:spPr>
          <a:xfrm>
            <a:off x="10509460" y="3134142"/>
            <a:ext cx="108857" cy="31786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725B9098-A0F6-A04F-8376-2C2AF97CA131}"/>
                  </a:ext>
                </a:extLst>
              </p:cNvPr>
              <p:cNvSpPr txBox="1"/>
              <p:nvPr/>
            </p:nvSpPr>
            <p:spPr>
              <a:xfrm>
                <a:off x="1252322" y="6526695"/>
                <a:ext cx="29386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725B9098-A0F6-A04F-8376-2C2AF97CA1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2322" y="6526695"/>
                <a:ext cx="293863" cy="276999"/>
              </a:xfrm>
              <a:prstGeom prst="rect">
                <a:avLst/>
              </a:prstGeom>
              <a:blipFill>
                <a:blip r:embed="rId4"/>
                <a:stretch>
                  <a:fillRect l="-12500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D0FC9E2B-2763-A44C-964B-B55532093AC0}"/>
              </a:ext>
            </a:extLst>
          </p:cNvPr>
          <p:cNvCxnSpPr>
            <a:stCxn id="6" idx="2"/>
            <a:endCxn id="90" idx="0"/>
          </p:cNvCxnSpPr>
          <p:nvPr/>
        </p:nvCxnSpPr>
        <p:spPr>
          <a:xfrm>
            <a:off x="1393372" y="6312765"/>
            <a:ext cx="5882" cy="2139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CC6CC5AF-A645-1643-AB67-71038F4BC8CD}"/>
                  </a:ext>
                </a:extLst>
              </p:cNvPr>
              <p:cNvSpPr txBox="1"/>
              <p:nvPr/>
            </p:nvSpPr>
            <p:spPr>
              <a:xfrm>
                <a:off x="2372124" y="6546575"/>
                <a:ext cx="39696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CC6CC5AF-A645-1643-AB67-71038F4BC8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2124" y="6546575"/>
                <a:ext cx="396968" cy="276999"/>
              </a:xfrm>
              <a:prstGeom prst="rect">
                <a:avLst/>
              </a:prstGeom>
              <a:blipFill>
                <a:blip r:embed="rId5"/>
                <a:stretch>
                  <a:fillRect l="-12500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8B594BA3-75AB-FA4E-8329-B93BA6356437}"/>
              </a:ext>
            </a:extLst>
          </p:cNvPr>
          <p:cNvCxnSpPr>
            <a:cxnSpLocks/>
            <a:stCxn id="16" idx="2"/>
            <a:endCxn id="93" idx="0"/>
          </p:cNvCxnSpPr>
          <p:nvPr/>
        </p:nvCxnSpPr>
        <p:spPr>
          <a:xfrm>
            <a:off x="2566191" y="6306143"/>
            <a:ext cx="4417" cy="2404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D9655023-44F1-4246-9B39-EA7E9840C4CB}"/>
                  </a:ext>
                </a:extLst>
              </p:cNvPr>
              <p:cNvSpPr txBox="1"/>
              <p:nvPr/>
            </p:nvSpPr>
            <p:spPr>
              <a:xfrm>
                <a:off x="1795651" y="6553203"/>
                <a:ext cx="2260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D9655023-44F1-4246-9B39-EA7E9840C4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651" y="6553203"/>
                <a:ext cx="226023" cy="276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864F6BB3-58DF-9A44-9903-3D56628580A0}"/>
                  </a:ext>
                </a:extLst>
              </p:cNvPr>
              <p:cNvSpPr txBox="1"/>
              <p:nvPr/>
            </p:nvSpPr>
            <p:spPr>
              <a:xfrm>
                <a:off x="3021476" y="6546579"/>
                <a:ext cx="2260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864F6BB3-58DF-9A44-9903-3D56628580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1476" y="6546579"/>
                <a:ext cx="226023" cy="276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3A7A1D57-3910-9E4C-8247-2FB054CE0F6D}"/>
                  </a:ext>
                </a:extLst>
              </p:cNvPr>
              <p:cNvSpPr txBox="1"/>
              <p:nvPr/>
            </p:nvSpPr>
            <p:spPr>
              <a:xfrm>
                <a:off x="10436086" y="6553201"/>
                <a:ext cx="48237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150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3A7A1D57-3910-9E4C-8247-2FB054CE0F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6" y="6553201"/>
                <a:ext cx="482376" cy="276999"/>
              </a:xfrm>
              <a:prstGeom prst="rect">
                <a:avLst/>
              </a:prstGeom>
              <a:blipFill>
                <a:blip r:embed="rId8"/>
                <a:stretch>
                  <a:fillRect l="-10256" r="-2564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EE37002F-36B1-294E-983E-469318F386E1}"/>
              </a:ext>
            </a:extLst>
          </p:cNvPr>
          <p:cNvCxnSpPr>
            <a:cxnSpLocks/>
            <a:stCxn id="118" idx="2"/>
            <a:endCxn id="98" idx="0"/>
          </p:cNvCxnSpPr>
          <p:nvPr/>
        </p:nvCxnSpPr>
        <p:spPr>
          <a:xfrm flipH="1">
            <a:off x="10677274" y="6306147"/>
            <a:ext cx="12511" cy="247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5C9FAD49-91DA-7143-B38A-C0129651A2F1}"/>
              </a:ext>
            </a:extLst>
          </p:cNvPr>
          <p:cNvCxnSpPr>
            <a:stCxn id="13" idx="0"/>
          </p:cNvCxnSpPr>
          <p:nvPr/>
        </p:nvCxnSpPr>
        <p:spPr>
          <a:xfrm flipV="1">
            <a:off x="2215009" y="2252870"/>
            <a:ext cx="806467" cy="8812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D8ABFC20-0AA5-6B41-96D8-04DDD549EA50}"/>
              </a:ext>
            </a:extLst>
          </p:cNvPr>
          <p:cNvCxnSpPr/>
          <p:nvPr/>
        </p:nvCxnSpPr>
        <p:spPr>
          <a:xfrm flipV="1">
            <a:off x="3957667" y="2286002"/>
            <a:ext cx="806467" cy="8812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9043DBE6-A1AA-0E41-AD24-80874646A78C}"/>
              </a:ext>
            </a:extLst>
          </p:cNvPr>
          <p:cNvCxnSpPr>
            <a:cxnSpLocks/>
          </p:cNvCxnSpPr>
          <p:nvPr/>
        </p:nvCxnSpPr>
        <p:spPr>
          <a:xfrm flipV="1">
            <a:off x="5978621" y="2279376"/>
            <a:ext cx="806467" cy="8812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A0FFD8F9-0381-3446-BCAA-2FFE7DFA48EF}"/>
              </a:ext>
            </a:extLst>
          </p:cNvPr>
          <p:cNvCxnSpPr/>
          <p:nvPr/>
        </p:nvCxnSpPr>
        <p:spPr>
          <a:xfrm flipV="1">
            <a:off x="8079088" y="2272751"/>
            <a:ext cx="806467" cy="8812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AFA53A35-4972-0D4B-8FB1-14836E03DEFB}"/>
                  </a:ext>
                </a:extLst>
              </p:cNvPr>
              <p:cNvSpPr txBox="1"/>
              <p:nvPr/>
            </p:nvSpPr>
            <p:spPr>
              <a:xfrm rot="18802570">
                <a:off x="2051220" y="2392226"/>
                <a:ext cx="87902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A</a:t>
                </a:r>
              </a:p>
            </p:txBody>
          </p:sp>
        </mc:Choice>
        <mc:Fallback xmlns="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AFA53A35-4972-0D4B-8FB1-14836E03DE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802570">
                <a:off x="2051220" y="2392226"/>
                <a:ext cx="879023" cy="369332"/>
              </a:xfrm>
              <a:prstGeom prst="rect">
                <a:avLst/>
              </a:prstGeom>
              <a:blipFill>
                <a:blip r:embed="rId9"/>
                <a:stretch>
                  <a:fillRect l="-4348" t="-19718" r="-28986" b="-98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5F58F780-3F94-3D40-B774-D9D404C1DB80}"/>
                  </a:ext>
                </a:extLst>
              </p:cNvPr>
              <p:cNvSpPr txBox="1"/>
              <p:nvPr/>
            </p:nvSpPr>
            <p:spPr>
              <a:xfrm rot="18802570">
                <a:off x="3570150" y="2345846"/>
                <a:ext cx="151201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yellow</a:t>
                </a:r>
              </a:p>
            </p:txBody>
          </p:sp>
        </mc:Choice>
        <mc:Fallback xmlns="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5F58F780-3F94-3D40-B774-D9D404C1DB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802570">
                <a:off x="3570150" y="2345846"/>
                <a:ext cx="1512017" cy="369332"/>
              </a:xfrm>
              <a:prstGeom prst="rect">
                <a:avLst/>
              </a:prstGeom>
              <a:blipFill>
                <a:blip r:embed="rId10"/>
                <a:stretch>
                  <a:fillRect l="-2885" t="-13084" r="-19231" b="-65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7F402460-F559-C548-920D-63F27D0BAD75}"/>
                  </a:ext>
                </a:extLst>
              </p:cNvPr>
              <p:cNvSpPr txBox="1"/>
              <p:nvPr/>
            </p:nvSpPr>
            <p:spPr>
              <a:xfrm rot="18802570">
                <a:off x="5691923" y="2299464"/>
                <a:ext cx="128387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river</a:t>
                </a:r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7F402460-F559-C548-920D-63F27D0BAD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802570">
                <a:off x="5691923" y="2299464"/>
                <a:ext cx="1283878" cy="369332"/>
              </a:xfrm>
              <a:prstGeom prst="rect">
                <a:avLst/>
              </a:prstGeom>
              <a:blipFill>
                <a:blip r:embed="rId11"/>
                <a:stretch>
                  <a:fillRect l="-4396" t="-14894" r="-21978" b="-74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DDEB0546-DDDD-2642-A7FA-B0CC0611E0A3}"/>
                  </a:ext>
                </a:extLst>
              </p:cNvPr>
              <p:cNvSpPr txBox="1"/>
              <p:nvPr/>
            </p:nvSpPr>
            <p:spPr>
              <a:xfrm rot="18802570">
                <a:off x="7799222" y="2292840"/>
                <a:ext cx="142923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winds</a:t>
                </a:r>
              </a:p>
            </p:txBody>
          </p:sp>
        </mc:Choice>
        <mc:Fallback xmlns="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DDEB0546-DDDD-2642-A7FA-B0CC0611E0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802570">
                <a:off x="7799222" y="2292840"/>
                <a:ext cx="1429237" cy="369332"/>
              </a:xfrm>
              <a:prstGeom prst="rect">
                <a:avLst/>
              </a:prstGeom>
              <a:blipFill>
                <a:blip r:embed="rId12"/>
                <a:stretch>
                  <a:fillRect l="-4040" t="-13725" r="-19192" b="-68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CA0032A1-3180-7C4D-9FC3-95AEDDAC7EFC}"/>
                  </a:ext>
                </a:extLst>
              </p:cNvPr>
              <p:cNvSpPr txBox="1"/>
              <p:nvPr/>
            </p:nvSpPr>
            <p:spPr>
              <a:xfrm rot="18802570">
                <a:off x="8882217" y="2272964"/>
                <a:ext cx="155587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among</a:t>
                </a:r>
              </a:p>
            </p:txBody>
          </p:sp>
        </mc:Choice>
        <mc:Fallback xmlns="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CA0032A1-3180-7C4D-9FC3-95AEDDAC7E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802570">
                <a:off x="8882217" y="2272964"/>
                <a:ext cx="1555875" cy="369332"/>
              </a:xfrm>
              <a:prstGeom prst="rect">
                <a:avLst/>
              </a:prstGeom>
              <a:blipFill>
                <a:blip r:embed="rId13"/>
                <a:stretch>
                  <a:fillRect l="-3810" t="-13636" r="-19048" b="-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96E67482-76E8-3C46-810E-93F04826B054}"/>
              </a:ext>
            </a:extLst>
          </p:cNvPr>
          <p:cNvCxnSpPr/>
          <p:nvPr/>
        </p:nvCxnSpPr>
        <p:spPr>
          <a:xfrm flipV="1">
            <a:off x="9258557" y="2246246"/>
            <a:ext cx="806467" cy="8812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30BDEFB2-A22C-854B-A0AC-196D5D3B8D36}"/>
              </a:ext>
            </a:extLst>
          </p:cNvPr>
          <p:cNvCxnSpPr/>
          <p:nvPr/>
        </p:nvCxnSpPr>
        <p:spPr>
          <a:xfrm flipV="1">
            <a:off x="9835025" y="2266126"/>
            <a:ext cx="806467" cy="8812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9DD30AD-99D4-3348-BAC6-80C11C83D3B1}"/>
                  </a:ext>
                </a:extLst>
              </p:cNvPr>
              <p:cNvSpPr txBox="1"/>
              <p:nvPr/>
            </p:nvSpPr>
            <p:spPr>
              <a:xfrm rot="18802570">
                <a:off x="9514306" y="2478372"/>
                <a:ext cx="112659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the</a:t>
                </a:r>
              </a:p>
            </p:txBody>
          </p:sp>
        </mc:Choice>
        <mc:Fallback xmlns="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9DD30AD-99D4-3348-BAC6-80C11C83D3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802570">
                <a:off x="9514306" y="2478372"/>
                <a:ext cx="1126590" cy="369332"/>
              </a:xfrm>
              <a:prstGeom prst="rect">
                <a:avLst/>
              </a:prstGeom>
              <a:blipFill>
                <a:blip r:embed="rId14"/>
                <a:stretch>
                  <a:fillRect l="-4878" t="-16471" r="-24390" b="-8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3B450CA9-0380-6542-9A51-B375DFC13CA2}"/>
                  </a:ext>
                </a:extLst>
              </p:cNvPr>
              <p:cNvSpPr txBox="1"/>
              <p:nvPr/>
            </p:nvSpPr>
            <p:spPr>
              <a:xfrm rot="18802570">
                <a:off x="10153499" y="2272967"/>
                <a:ext cx="163724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willows</a:t>
                </a:r>
              </a:p>
            </p:txBody>
          </p:sp>
        </mc:Choice>
        <mc:Fallback xmlns="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3B450CA9-0380-6542-9A51-B375DFC13C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802570">
                <a:off x="10153499" y="2272967"/>
                <a:ext cx="1637243" cy="369332"/>
              </a:xfrm>
              <a:prstGeom prst="rect">
                <a:avLst/>
              </a:prstGeom>
              <a:blipFill>
                <a:blip r:embed="rId15"/>
                <a:stretch>
                  <a:fillRect l="-2703" t="-12281" r="-17117" b="-6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FB8DF4DC-D6D1-E646-B457-2B86D4E663DF}"/>
              </a:ext>
            </a:extLst>
          </p:cNvPr>
          <p:cNvCxnSpPr/>
          <p:nvPr/>
        </p:nvCxnSpPr>
        <p:spPr>
          <a:xfrm flipV="1">
            <a:off x="10663283" y="2232994"/>
            <a:ext cx="806467" cy="8812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Rectangle 117">
            <a:extLst>
              <a:ext uri="{FF2B5EF4-FFF2-40B4-BE49-F238E27FC236}">
                <a16:creationId xmlns:a16="http://schemas.microsoft.com/office/drawing/2014/main" id="{88B71D19-7DCA-BC43-A9FE-49CE4DB43F0B}"/>
              </a:ext>
            </a:extLst>
          </p:cNvPr>
          <p:cNvSpPr/>
          <p:nvPr/>
        </p:nvSpPr>
        <p:spPr>
          <a:xfrm>
            <a:off x="10635356" y="3127518"/>
            <a:ext cx="108857" cy="31786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8497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052" y="225284"/>
            <a:ext cx="9892748" cy="792162"/>
          </a:xfrm>
        </p:spPr>
        <p:txBody>
          <a:bodyPr>
            <a:normAutofit fontScale="90000"/>
          </a:bodyPr>
          <a:lstStyle/>
          <a:p>
            <a:r>
              <a:rPr lang="en-US" dirty="0"/>
              <a:t>A Sequence Model you Know: HMM</a:t>
            </a:r>
            <a:br>
              <a:rPr lang="en-US" dirty="0"/>
            </a:br>
            <a:r>
              <a:rPr lang="en-US" sz="2800" dirty="0"/>
              <a:t>You’ve seen this slide before, in lecture 20, on HMMs…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235769"/>
            <a:ext cx="8763000" cy="5135563"/>
          </a:xfrm>
        </p:spPr>
        <p:txBody>
          <a:bodyPr/>
          <a:lstStyle/>
          <a:p>
            <a:r>
              <a:rPr lang="en-US" b="1" u="sng" dirty="0"/>
              <a:t>Markov assumption for state transitions</a:t>
            </a:r>
          </a:p>
          <a:p>
            <a:pPr lvl="1"/>
            <a:r>
              <a:rPr lang="en-US" dirty="0"/>
              <a:t>The current state is conditionally independent of all the other states given the state in the previous time step</a:t>
            </a:r>
          </a:p>
          <a:p>
            <a:pPr lvl="1">
              <a:buNone/>
            </a:pPr>
            <a:r>
              <a:rPr lang="en-US" dirty="0">
                <a:solidFill>
                  <a:srgbClr val="0000FF"/>
                </a:solidFill>
              </a:rPr>
              <a:t>	P(Q</a:t>
            </a:r>
            <a:r>
              <a:rPr lang="en-US" i="1" baseline="-25000" dirty="0">
                <a:solidFill>
                  <a:srgbClr val="0000FF"/>
                </a:solidFill>
              </a:rPr>
              <a:t>t</a:t>
            </a:r>
            <a:r>
              <a:rPr lang="en-US" dirty="0">
                <a:solidFill>
                  <a:srgbClr val="0000FF"/>
                </a:solidFill>
              </a:rPr>
              <a:t> | </a:t>
            </a:r>
            <a:r>
              <a:rPr lang="en-US" b="1" dirty="0">
                <a:solidFill>
                  <a:srgbClr val="0000FF"/>
                </a:solidFill>
              </a:rPr>
              <a:t>Q</a:t>
            </a:r>
            <a:r>
              <a:rPr lang="en-US" baseline="-25000" dirty="0">
                <a:solidFill>
                  <a:srgbClr val="0000FF"/>
                </a:solidFill>
              </a:rPr>
              <a:t>0:</a:t>
            </a:r>
            <a:r>
              <a:rPr lang="en-US" i="1" baseline="-25000" dirty="0">
                <a:solidFill>
                  <a:srgbClr val="0000FF"/>
                </a:solidFill>
              </a:rPr>
              <a:t>t</a:t>
            </a:r>
            <a:r>
              <a:rPr lang="en-US" baseline="-25000" dirty="0">
                <a:solidFill>
                  <a:srgbClr val="0000FF"/>
                </a:solidFill>
              </a:rPr>
              <a:t>-1</a:t>
            </a:r>
            <a:r>
              <a:rPr lang="en-US" dirty="0">
                <a:solidFill>
                  <a:srgbClr val="0000FF"/>
                </a:solidFill>
              </a:rPr>
              <a:t>) = P(Q</a:t>
            </a:r>
            <a:r>
              <a:rPr lang="en-US" i="1" baseline="-25000" dirty="0">
                <a:solidFill>
                  <a:srgbClr val="0000FF"/>
                </a:solidFill>
              </a:rPr>
              <a:t>t</a:t>
            </a:r>
            <a:r>
              <a:rPr lang="en-US" dirty="0">
                <a:solidFill>
                  <a:srgbClr val="0000FF"/>
                </a:solidFill>
              </a:rPr>
              <a:t> | Q</a:t>
            </a:r>
            <a:r>
              <a:rPr lang="en-US" i="1" baseline="-25000" dirty="0">
                <a:solidFill>
                  <a:srgbClr val="0000FF"/>
                </a:solidFill>
              </a:rPr>
              <a:t>t</a:t>
            </a:r>
            <a:r>
              <a:rPr lang="en-US" baseline="-25000" dirty="0">
                <a:solidFill>
                  <a:srgbClr val="0000FF"/>
                </a:solidFill>
              </a:rPr>
              <a:t>-1</a:t>
            </a:r>
            <a:r>
              <a:rPr lang="en-US" dirty="0">
                <a:solidFill>
                  <a:srgbClr val="0000FF"/>
                </a:solidFill>
              </a:rPr>
              <a:t>) </a:t>
            </a:r>
            <a:endParaRPr lang="en-US" dirty="0"/>
          </a:p>
          <a:p>
            <a:r>
              <a:rPr lang="en-US" b="1" u="sng" dirty="0"/>
              <a:t>Markov assumption for observations</a:t>
            </a:r>
          </a:p>
          <a:p>
            <a:pPr lvl="1"/>
            <a:r>
              <a:rPr lang="en-US" dirty="0"/>
              <a:t>The evidence at time </a:t>
            </a:r>
            <a:r>
              <a:rPr lang="en-US" i="1" dirty="0"/>
              <a:t>t</a:t>
            </a:r>
            <a:r>
              <a:rPr lang="en-US" dirty="0"/>
              <a:t> depends only on the state at time </a:t>
            </a:r>
            <a:r>
              <a:rPr lang="en-US" i="1" dirty="0"/>
              <a:t>t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00FF"/>
                </a:solidFill>
              </a:rPr>
              <a:t>P(E</a:t>
            </a:r>
            <a:r>
              <a:rPr lang="en-US" i="1" baseline="-25000" dirty="0">
                <a:solidFill>
                  <a:srgbClr val="0000FF"/>
                </a:solidFill>
              </a:rPr>
              <a:t>t</a:t>
            </a:r>
            <a:r>
              <a:rPr lang="en-US" dirty="0">
                <a:solidFill>
                  <a:srgbClr val="0000FF"/>
                </a:solidFill>
              </a:rPr>
              <a:t> | </a:t>
            </a:r>
            <a:r>
              <a:rPr lang="en-US" b="1" dirty="0">
                <a:solidFill>
                  <a:srgbClr val="0000FF"/>
                </a:solidFill>
              </a:rPr>
              <a:t>Q</a:t>
            </a:r>
            <a:r>
              <a:rPr lang="en-US" baseline="-25000" dirty="0">
                <a:solidFill>
                  <a:srgbClr val="0000FF"/>
                </a:solidFill>
              </a:rPr>
              <a:t>0:</a:t>
            </a:r>
            <a:r>
              <a:rPr lang="en-US" i="1" baseline="-25000" dirty="0">
                <a:solidFill>
                  <a:srgbClr val="0000FF"/>
                </a:solidFill>
              </a:rPr>
              <a:t>t</a:t>
            </a:r>
            <a:r>
              <a:rPr lang="en-US" dirty="0">
                <a:solidFill>
                  <a:srgbClr val="0000FF"/>
                </a:solidFill>
              </a:rPr>
              <a:t>, </a:t>
            </a:r>
            <a:r>
              <a:rPr lang="en-US" b="1" dirty="0">
                <a:solidFill>
                  <a:srgbClr val="0000FF"/>
                </a:solidFill>
              </a:rPr>
              <a:t>E</a:t>
            </a:r>
            <a:r>
              <a:rPr lang="en-US" baseline="-25000" dirty="0">
                <a:solidFill>
                  <a:srgbClr val="0000FF"/>
                </a:solidFill>
              </a:rPr>
              <a:t>1:</a:t>
            </a:r>
            <a:r>
              <a:rPr lang="en-US" i="1" baseline="-25000" dirty="0">
                <a:solidFill>
                  <a:srgbClr val="0000FF"/>
                </a:solidFill>
              </a:rPr>
              <a:t>t</a:t>
            </a:r>
            <a:r>
              <a:rPr lang="en-US" baseline="-25000" dirty="0">
                <a:solidFill>
                  <a:srgbClr val="0000FF"/>
                </a:solidFill>
              </a:rPr>
              <a:t>-1</a:t>
            </a:r>
            <a:r>
              <a:rPr lang="en-US" dirty="0">
                <a:solidFill>
                  <a:srgbClr val="0000FF"/>
                </a:solidFill>
              </a:rPr>
              <a:t>)  = P(E</a:t>
            </a:r>
            <a:r>
              <a:rPr lang="en-US" i="1" baseline="-25000" dirty="0">
                <a:solidFill>
                  <a:srgbClr val="0000FF"/>
                </a:solidFill>
              </a:rPr>
              <a:t>t</a:t>
            </a:r>
            <a:r>
              <a:rPr lang="en-US" dirty="0">
                <a:solidFill>
                  <a:srgbClr val="0000FF"/>
                </a:solidFill>
              </a:rPr>
              <a:t> | Q</a:t>
            </a:r>
            <a:r>
              <a:rPr lang="en-US" i="1" baseline="-25000" dirty="0">
                <a:solidFill>
                  <a:srgbClr val="0000FF"/>
                </a:solidFill>
              </a:rPr>
              <a:t>t</a:t>
            </a:r>
            <a:r>
              <a:rPr lang="en-US" dirty="0">
                <a:solidFill>
                  <a:srgbClr val="0000FF"/>
                </a:solidFill>
              </a:rPr>
              <a:t>) 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2362200" y="4556387"/>
            <a:ext cx="914400" cy="5225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Q</a:t>
            </a:r>
            <a:r>
              <a:rPr lang="en-US" sz="2400" baseline="-25000" dirty="0">
                <a:solidFill>
                  <a:srgbClr val="0000FF"/>
                </a:solidFill>
              </a:rPr>
              <a:t>0</a:t>
            </a:r>
            <a:endParaRPr lang="en-US" sz="2400" dirty="0"/>
          </a:p>
        </p:txBody>
      </p:sp>
      <p:sp>
        <p:nvSpPr>
          <p:cNvPr id="12" name="Oval 11"/>
          <p:cNvSpPr/>
          <p:nvPr/>
        </p:nvSpPr>
        <p:spPr>
          <a:xfrm>
            <a:off x="3657600" y="5470787"/>
            <a:ext cx="914400" cy="5225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E</a:t>
            </a:r>
            <a:r>
              <a:rPr lang="en-US" sz="2400" baseline="-25000" dirty="0">
                <a:solidFill>
                  <a:srgbClr val="0000FF"/>
                </a:solidFill>
              </a:rPr>
              <a:t>1</a:t>
            </a:r>
            <a:endParaRPr lang="en-US" sz="2400" dirty="0"/>
          </a:p>
        </p:txBody>
      </p:sp>
      <p:sp>
        <p:nvSpPr>
          <p:cNvPr id="13" name="Oval 12"/>
          <p:cNvSpPr/>
          <p:nvPr/>
        </p:nvSpPr>
        <p:spPr>
          <a:xfrm>
            <a:off x="3657600" y="4556387"/>
            <a:ext cx="914400" cy="5225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Q</a:t>
            </a:r>
            <a:r>
              <a:rPr lang="en-US" sz="2400" baseline="-25000" dirty="0">
                <a:solidFill>
                  <a:srgbClr val="0000FF"/>
                </a:solidFill>
              </a:rPr>
              <a:t>1</a:t>
            </a:r>
            <a:endParaRPr lang="en-US" sz="2400" dirty="0"/>
          </a:p>
        </p:txBody>
      </p:sp>
      <p:sp>
        <p:nvSpPr>
          <p:cNvPr id="14" name="Oval 13"/>
          <p:cNvSpPr/>
          <p:nvPr/>
        </p:nvSpPr>
        <p:spPr>
          <a:xfrm>
            <a:off x="7315200" y="5459901"/>
            <a:ext cx="914400" cy="5225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E</a:t>
            </a:r>
            <a:r>
              <a:rPr lang="en-US" sz="2400" i="1" baseline="-25000" dirty="0">
                <a:solidFill>
                  <a:srgbClr val="0000FF"/>
                </a:solidFill>
              </a:rPr>
              <a:t>t</a:t>
            </a:r>
            <a:r>
              <a:rPr lang="en-US" sz="2400" baseline="-25000" dirty="0">
                <a:solidFill>
                  <a:srgbClr val="0000FF"/>
                </a:solidFill>
              </a:rPr>
              <a:t>-1</a:t>
            </a:r>
            <a:endParaRPr lang="en-US" sz="2400" dirty="0"/>
          </a:p>
        </p:txBody>
      </p:sp>
      <p:sp>
        <p:nvSpPr>
          <p:cNvPr id="15" name="Oval 14"/>
          <p:cNvSpPr/>
          <p:nvPr/>
        </p:nvSpPr>
        <p:spPr>
          <a:xfrm>
            <a:off x="7315200" y="4545501"/>
            <a:ext cx="914400" cy="5225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Q</a:t>
            </a:r>
            <a:r>
              <a:rPr lang="en-US" sz="2400" i="1" baseline="-25000" dirty="0">
                <a:solidFill>
                  <a:srgbClr val="0000FF"/>
                </a:solidFill>
              </a:rPr>
              <a:t>t</a:t>
            </a:r>
            <a:r>
              <a:rPr lang="en-US" sz="2400" baseline="-25000" dirty="0">
                <a:solidFill>
                  <a:srgbClr val="0000FF"/>
                </a:solidFill>
              </a:rPr>
              <a:t>-1</a:t>
            </a:r>
            <a:endParaRPr lang="en-US" sz="2400" dirty="0"/>
          </a:p>
        </p:txBody>
      </p:sp>
      <p:sp>
        <p:nvSpPr>
          <p:cNvPr id="16" name="Oval 15"/>
          <p:cNvSpPr/>
          <p:nvPr/>
        </p:nvSpPr>
        <p:spPr>
          <a:xfrm>
            <a:off x="8610600" y="5459901"/>
            <a:ext cx="914400" cy="5225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E</a:t>
            </a:r>
            <a:r>
              <a:rPr lang="en-US" sz="2400" i="1" baseline="-25000" dirty="0">
                <a:solidFill>
                  <a:srgbClr val="0000FF"/>
                </a:solidFill>
              </a:rPr>
              <a:t>t</a:t>
            </a:r>
            <a:endParaRPr lang="en-US" sz="2400" i="1" dirty="0"/>
          </a:p>
        </p:txBody>
      </p:sp>
      <p:sp>
        <p:nvSpPr>
          <p:cNvPr id="17" name="Oval 16"/>
          <p:cNvSpPr/>
          <p:nvPr/>
        </p:nvSpPr>
        <p:spPr>
          <a:xfrm>
            <a:off x="8610600" y="4545501"/>
            <a:ext cx="914400" cy="5225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Q</a:t>
            </a:r>
            <a:r>
              <a:rPr lang="en-US" sz="2400" i="1" baseline="-25000" dirty="0">
                <a:solidFill>
                  <a:srgbClr val="0000FF"/>
                </a:solidFill>
              </a:rPr>
              <a:t>t</a:t>
            </a:r>
            <a:endParaRPr lang="en-US" sz="2400" i="1" dirty="0"/>
          </a:p>
        </p:txBody>
      </p:sp>
      <p:cxnSp>
        <p:nvCxnSpPr>
          <p:cNvPr id="19" name="Straight Arrow Connector 18"/>
          <p:cNvCxnSpPr>
            <a:stCxn id="11" idx="6"/>
            <a:endCxn id="13" idx="2"/>
          </p:cNvCxnSpPr>
          <p:nvPr/>
        </p:nvCxnSpPr>
        <p:spPr>
          <a:xfrm>
            <a:off x="3276600" y="4817644"/>
            <a:ext cx="3810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8229600" y="4774101"/>
            <a:ext cx="3810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3" idx="4"/>
            <a:endCxn id="12" idx="0"/>
          </p:cNvCxnSpPr>
          <p:nvPr/>
        </p:nvCxnSpPr>
        <p:spPr>
          <a:xfrm rot="5400000">
            <a:off x="3918857" y="5274844"/>
            <a:ext cx="391886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5400000">
            <a:off x="7577251" y="5274050"/>
            <a:ext cx="391886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5400000">
            <a:off x="8872651" y="5274050"/>
            <a:ext cx="391886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4572000" y="4816773"/>
            <a:ext cx="3810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6934200" y="4816773"/>
            <a:ext cx="3810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210181" y="4393102"/>
            <a:ext cx="6094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…</a:t>
            </a:r>
          </a:p>
        </p:txBody>
      </p:sp>
      <p:sp>
        <p:nvSpPr>
          <p:cNvPr id="38" name="Oval 37"/>
          <p:cNvSpPr/>
          <p:nvPr/>
        </p:nvSpPr>
        <p:spPr>
          <a:xfrm>
            <a:off x="4953000" y="5459901"/>
            <a:ext cx="914400" cy="5225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E</a:t>
            </a:r>
            <a:r>
              <a:rPr lang="en-US" sz="2400" baseline="-25000" dirty="0">
                <a:solidFill>
                  <a:srgbClr val="0000FF"/>
                </a:solidFill>
              </a:rPr>
              <a:t>2</a:t>
            </a:r>
            <a:endParaRPr lang="en-US" sz="2400" dirty="0"/>
          </a:p>
        </p:txBody>
      </p:sp>
      <p:sp>
        <p:nvSpPr>
          <p:cNvPr id="39" name="Oval 38"/>
          <p:cNvSpPr/>
          <p:nvPr/>
        </p:nvSpPr>
        <p:spPr>
          <a:xfrm>
            <a:off x="4953000" y="4545501"/>
            <a:ext cx="914400" cy="5225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Q</a:t>
            </a:r>
            <a:r>
              <a:rPr lang="en-US" sz="2400" baseline="-25000" dirty="0">
                <a:solidFill>
                  <a:srgbClr val="0000FF"/>
                </a:solidFill>
              </a:rPr>
              <a:t>2</a:t>
            </a:r>
            <a:endParaRPr lang="en-US" sz="2400" dirty="0"/>
          </a:p>
        </p:txBody>
      </p:sp>
      <p:cxnSp>
        <p:nvCxnSpPr>
          <p:cNvPr id="40" name="Straight Arrow Connector 39"/>
          <p:cNvCxnSpPr>
            <a:stCxn id="39" idx="4"/>
            <a:endCxn id="38" idx="0"/>
          </p:cNvCxnSpPr>
          <p:nvPr/>
        </p:nvCxnSpPr>
        <p:spPr>
          <a:xfrm rot="5400000">
            <a:off x="5214257" y="5263958"/>
            <a:ext cx="391886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5867400" y="4805887"/>
            <a:ext cx="3810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6209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906BD-050C-D743-827C-E61B3A23E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868"/>
            <a:ext cx="10515600" cy="1006475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FDBD9-8D4C-BF41-934A-29566AEE44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1851"/>
            <a:ext cx="10515600" cy="487407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Human speech processing</a:t>
            </a:r>
          </a:p>
          <a:p>
            <a:r>
              <a:rPr lang="en-US" dirty="0"/>
              <a:t>Modeling the ear: Fourier transforms and </a:t>
            </a:r>
            <a:r>
              <a:rPr lang="en-US" dirty="0" err="1"/>
              <a:t>filterbanks</a:t>
            </a:r>
            <a:endParaRPr lang="en-US" dirty="0"/>
          </a:p>
          <a:p>
            <a:r>
              <a:rPr lang="en-US" dirty="0"/>
              <a:t>Speech-to-text-to-speech (S2T2S)</a:t>
            </a:r>
          </a:p>
          <a:p>
            <a:pPr lvl="1"/>
            <a:r>
              <a:rPr lang="en-US" u="sng" dirty="0"/>
              <a:t>Hybrid DNN-HMM</a:t>
            </a:r>
            <a:r>
              <a:rPr lang="en-US" dirty="0"/>
              <a:t> systems (*)</a:t>
            </a:r>
          </a:p>
          <a:p>
            <a:pPr lvl="1"/>
            <a:r>
              <a:rPr lang="en-US" dirty="0"/>
              <a:t>Recurrent neural nets (RNNs): Connectionist Temporal Classification, Trajectory nets</a:t>
            </a:r>
          </a:p>
          <a:p>
            <a:pPr lvl="1"/>
            <a:r>
              <a:rPr lang="en-US" dirty="0"/>
              <a:t>Sequence-to-sequence RNNs with attention</a:t>
            </a:r>
          </a:p>
          <a:p>
            <a:r>
              <a:rPr lang="en-US" dirty="0"/>
              <a:t>Languages other than English</a:t>
            </a:r>
          </a:p>
          <a:p>
            <a:pPr lvl="1"/>
            <a:r>
              <a:rPr lang="en-US" dirty="0"/>
              <a:t>Training and testing on 300 languages</a:t>
            </a:r>
          </a:p>
          <a:p>
            <a:pPr lvl="1"/>
            <a:r>
              <a:rPr lang="en-US" dirty="0"/>
              <a:t>Transfer learning: from languages with data, to languages without</a:t>
            </a:r>
          </a:p>
          <a:p>
            <a:pPr lvl="1"/>
            <a:r>
              <a:rPr lang="en-US" dirty="0"/>
              <a:t>Dialog systems for unwritten languages</a:t>
            </a:r>
          </a:p>
          <a:p>
            <a:r>
              <a:rPr lang="en-US" dirty="0"/>
              <a:t>Distorted speech</a:t>
            </a:r>
          </a:p>
          <a:p>
            <a:pPr lvl="1"/>
            <a:r>
              <a:rPr lang="en-US" dirty="0"/>
              <a:t>Motor disability</a:t>
            </a:r>
          </a:p>
          <a:p>
            <a:pPr lvl="1"/>
            <a:r>
              <a:rPr lang="en-US" dirty="0"/>
              <a:t>Second-language learners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419AC5-7E09-A346-AA3E-C4B55E50D1E1}"/>
              </a:ext>
            </a:extLst>
          </p:cNvPr>
          <p:cNvSpPr txBox="1"/>
          <p:nvPr/>
        </p:nvSpPr>
        <p:spPr>
          <a:xfrm>
            <a:off x="587831" y="6030686"/>
            <a:ext cx="11016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(*): </a:t>
            </a:r>
            <a:r>
              <a:rPr lang="en-US" u="sng" dirty="0"/>
              <a:t>Underline</a:t>
            </a:r>
            <a:r>
              <a:rPr lang="en-US" dirty="0"/>
              <a:t> shows which topic you need to understand for the exam.  </a:t>
            </a:r>
          </a:p>
          <a:p>
            <a:r>
              <a:rPr lang="en-US" dirty="0"/>
              <a:t>Everything else in today’s lecture is considered optional background knowledge.</a:t>
            </a:r>
          </a:p>
        </p:txBody>
      </p:sp>
    </p:spTree>
    <p:extLst>
      <p:ext uri="{BB962C8B-B14F-4D97-AF65-F5344CB8AC3E}">
        <p14:creationId xmlns:p14="http://schemas.microsoft.com/office/powerpoint/2010/main" val="18610956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142F9-F9F8-ED49-8B71-78CF8138F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55" y="232603"/>
            <a:ext cx="10515600" cy="942890"/>
          </a:xfrm>
        </p:spPr>
        <p:txBody>
          <a:bodyPr/>
          <a:lstStyle/>
          <a:p>
            <a:r>
              <a:rPr lang="en-US" dirty="0"/>
              <a:t>HMMs for Speech Recognition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2B059-48B1-9A4A-B7BB-44A9B0982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148" y="1110015"/>
            <a:ext cx="10515600" cy="215002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u="sng" dirty="0"/>
              <a:t>Decide, in advance, how many states each word will have</a:t>
            </a:r>
            <a:r>
              <a:rPr lang="en-US" dirty="0"/>
              <a:t>.   For example, choosing # states = three times # phonemes usually works well.  (Get phonemes from an online dictionary, like </a:t>
            </a:r>
            <a:r>
              <a:rPr lang="en-US" dirty="0" err="1"/>
              <a:t>ISLEdict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“yellow” = j </a:t>
            </a:r>
            <a:r>
              <a:rPr lang="en-US" dirty="0" err="1"/>
              <a:t>ɛ</a:t>
            </a:r>
            <a:r>
              <a:rPr lang="en-US" dirty="0"/>
              <a:t> l </a:t>
            </a:r>
            <a:r>
              <a:rPr lang="en-US" dirty="0" err="1"/>
              <a:t>oʊ</a:t>
            </a:r>
            <a:r>
              <a:rPr lang="en-US" dirty="0"/>
              <a:t>, 4 phonemes = 12 states</a:t>
            </a:r>
          </a:p>
          <a:p>
            <a:pPr lvl="1"/>
            <a:r>
              <a:rPr lang="en-US" dirty="0"/>
              <a:t>“winds” = </a:t>
            </a:r>
            <a:r>
              <a:rPr lang="pl" dirty="0"/>
              <a:t>w ɑɪ n d z, 5 phonemes = 15 states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63B924AB-2B6F-8B46-AA41-65D13F19C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47568"/>
            <a:ext cx="12192000" cy="326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824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142F9-F9F8-ED49-8B71-78CF8138F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55" y="232603"/>
            <a:ext cx="10515600" cy="942890"/>
          </a:xfrm>
        </p:spPr>
        <p:txBody>
          <a:bodyPr/>
          <a:lstStyle/>
          <a:p>
            <a:r>
              <a:rPr lang="en-US" dirty="0"/>
              <a:t>HMMs for Speech Recognition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2B059-48B1-9A4A-B7BB-44A9B0982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148" y="1110015"/>
            <a:ext cx="10515600" cy="551538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u="sng" dirty="0"/>
              <a:t>Decide, in advance, how many states each word will have</a:t>
            </a:r>
            <a:r>
              <a:rPr lang="en-US" dirty="0"/>
              <a:t>.   For example, choosing # states = three times # phonemes usually works well.  (Get phonemes from an online dictionary, like </a:t>
            </a:r>
            <a:r>
              <a:rPr lang="en-US" dirty="0" err="1"/>
              <a:t>ISLEdict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“yellow” = j </a:t>
            </a:r>
            <a:r>
              <a:rPr lang="en-US" dirty="0" err="1"/>
              <a:t>ɛ</a:t>
            </a:r>
            <a:r>
              <a:rPr lang="en-US" dirty="0"/>
              <a:t> l </a:t>
            </a:r>
            <a:r>
              <a:rPr lang="en-US" dirty="0" err="1"/>
              <a:t>oʊ</a:t>
            </a:r>
            <a:r>
              <a:rPr lang="en-US" dirty="0"/>
              <a:t>, 4 phonemes = 12 states</a:t>
            </a:r>
          </a:p>
          <a:p>
            <a:pPr lvl="1"/>
            <a:r>
              <a:rPr lang="en-US" dirty="0"/>
              <a:t>“winds” = </a:t>
            </a:r>
            <a:r>
              <a:rPr lang="pl" dirty="0"/>
              <a:t>w ɑɪ n d z, 5 phonemes = 15 states</a:t>
            </a:r>
          </a:p>
          <a:p>
            <a:pPr marL="514350" indent="-514350">
              <a:buFont typeface="+mj-lt"/>
              <a:buAutoNum type="arabicPeriod"/>
            </a:pPr>
            <a:r>
              <a:rPr lang="en-US" u="sng" dirty="0"/>
              <a:t>Pool together, across words, the HMM states that sound similar</a:t>
            </a:r>
            <a:r>
              <a:rPr lang="en-US" dirty="0"/>
              <a:t>.  For example, the 4</a:t>
            </a:r>
            <a:r>
              <a:rPr lang="en-US" baseline="30000" dirty="0"/>
              <a:t>th</a:t>
            </a:r>
            <a:r>
              <a:rPr lang="en-US" dirty="0"/>
              <a:t> state in the word “winds” might be called “</a:t>
            </a:r>
            <a:r>
              <a:rPr lang="en-US" i="1" dirty="0">
                <a:solidFill>
                  <a:srgbClr val="0070C0"/>
                </a:solidFill>
              </a:rPr>
              <a:t>the 1</a:t>
            </a:r>
            <a:r>
              <a:rPr lang="en-US" i="1" baseline="30000" dirty="0">
                <a:solidFill>
                  <a:srgbClr val="0070C0"/>
                </a:solidFill>
              </a:rPr>
              <a:t>st</a:t>
            </a:r>
            <a:r>
              <a:rPr lang="en-US" i="1" dirty="0">
                <a:solidFill>
                  <a:srgbClr val="0070C0"/>
                </a:solidFill>
              </a:rPr>
              <a:t> state of the phoneme </a:t>
            </a:r>
            <a:r>
              <a:rPr lang="pl" i="1" dirty="0">
                <a:solidFill>
                  <a:srgbClr val="0070C0"/>
                </a:solidFill>
              </a:rPr>
              <a:t>ɑɪ, in words where that phoneme follows w and precedes n</a:t>
            </a:r>
            <a:r>
              <a:rPr lang="pl" dirty="0"/>
              <a:t>” (denoted Q=w-ɑɪ+n_1), and it would share parameters with all other words that have a similar-sounding ɑɪ.</a:t>
            </a:r>
          </a:p>
          <a:p>
            <a:pPr marL="514350" indent="-514350">
              <a:buFont typeface="+mj-lt"/>
              <a:buAutoNum type="arabicPeriod"/>
            </a:pPr>
            <a:r>
              <a:rPr lang="pl" u="sng" dirty="0"/>
              <a:t>Those pooled HMM-states are called </a:t>
            </a:r>
            <a:r>
              <a:rPr lang="pl" b="1" i="1" u="sng" dirty="0"/>
              <a:t>senones</a:t>
            </a:r>
            <a:r>
              <a:rPr lang="pl" dirty="0"/>
              <a:t>.  You’ll have more or less senones, depending on how you define „similar-sounding,” but most speech recognizers have about 3000-5000 of them.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8457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052" y="225284"/>
            <a:ext cx="9892748" cy="792162"/>
          </a:xfrm>
        </p:spPr>
        <p:txBody>
          <a:bodyPr>
            <a:normAutofit/>
          </a:bodyPr>
          <a:lstStyle/>
          <a:p>
            <a:r>
              <a:rPr lang="en-US" dirty="0"/>
              <a:t>HMMs for Speech Recognition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18052" y="1235769"/>
                <a:ext cx="11396870" cy="2615851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Now the HMM parameters depend on which word you’re recognizing!  </a:t>
                </a:r>
              </a:p>
              <a:p>
                <a:r>
                  <a:rPr lang="en-US" dirty="0"/>
                  <a:t>For example, the transition probabilities for word W are now 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m:rPr>
                          <m:nor/>
                        </m:rPr>
                        <a:rPr lang="en-US" dirty="0"/>
                        <m:t>|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W = the word being spoken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= the senone being spoken at time t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8052" y="1235769"/>
                <a:ext cx="11396870" cy="2615851"/>
              </a:xfrm>
              <a:blipFill>
                <a:blip r:embed="rId3"/>
                <a:stretch>
                  <a:fillRect l="-891" t="-33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/>
          <p:cNvSpPr/>
          <p:nvPr/>
        </p:nvSpPr>
        <p:spPr>
          <a:xfrm>
            <a:off x="387626" y="4715410"/>
            <a:ext cx="914400" cy="5225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Q</a:t>
            </a:r>
            <a:r>
              <a:rPr lang="en-US" sz="2400" baseline="-25000" dirty="0">
                <a:solidFill>
                  <a:srgbClr val="0000FF"/>
                </a:solidFill>
              </a:rPr>
              <a:t>0</a:t>
            </a:r>
            <a:endParaRPr lang="en-US" sz="2400" dirty="0"/>
          </a:p>
        </p:txBody>
      </p:sp>
      <p:sp>
        <p:nvSpPr>
          <p:cNvPr id="12" name="Oval 11"/>
          <p:cNvSpPr/>
          <p:nvPr/>
        </p:nvSpPr>
        <p:spPr>
          <a:xfrm>
            <a:off x="1683026" y="5629810"/>
            <a:ext cx="914400" cy="5225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E</a:t>
            </a:r>
            <a:r>
              <a:rPr lang="en-US" sz="2400" baseline="-25000" dirty="0">
                <a:solidFill>
                  <a:srgbClr val="0000FF"/>
                </a:solidFill>
              </a:rPr>
              <a:t>1</a:t>
            </a:r>
            <a:endParaRPr lang="en-US" sz="2400" dirty="0"/>
          </a:p>
        </p:txBody>
      </p:sp>
      <p:sp>
        <p:nvSpPr>
          <p:cNvPr id="13" name="Oval 12"/>
          <p:cNvSpPr/>
          <p:nvPr/>
        </p:nvSpPr>
        <p:spPr>
          <a:xfrm>
            <a:off x="1683026" y="4715410"/>
            <a:ext cx="914400" cy="5225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Q</a:t>
            </a:r>
            <a:r>
              <a:rPr lang="en-US" sz="2400" baseline="-25000" dirty="0">
                <a:solidFill>
                  <a:srgbClr val="0000FF"/>
                </a:solidFill>
              </a:rPr>
              <a:t>1</a:t>
            </a:r>
            <a:endParaRPr lang="en-US" sz="2400" dirty="0"/>
          </a:p>
        </p:txBody>
      </p:sp>
      <p:sp>
        <p:nvSpPr>
          <p:cNvPr id="14" name="Oval 13"/>
          <p:cNvSpPr/>
          <p:nvPr/>
        </p:nvSpPr>
        <p:spPr>
          <a:xfrm>
            <a:off x="5340626" y="5618924"/>
            <a:ext cx="914400" cy="5225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E</a:t>
            </a:r>
            <a:r>
              <a:rPr lang="en-US" sz="2400" i="1" baseline="-25000" dirty="0">
                <a:solidFill>
                  <a:srgbClr val="0000FF"/>
                </a:solidFill>
              </a:rPr>
              <a:t>t</a:t>
            </a:r>
            <a:r>
              <a:rPr lang="en-US" sz="2400" baseline="-25000" dirty="0">
                <a:solidFill>
                  <a:srgbClr val="0000FF"/>
                </a:solidFill>
              </a:rPr>
              <a:t>-1</a:t>
            </a:r>
            <a:endParaRPr lang="en-US" sz="2400" dirty="0"/>
          </a:p>
        </p:txBody>
      </p:sp>
      <p:sp>
        <p:nvSpPr>
          <p:cNvPr id="15" name="Oval 14"/>
          <p:cNvSpPr/>
          <p:nvPr/>
        </p:nvSpPr>
        <p:spPr>
          <a:xfrm>
            <a:off x="5340626" y="4704524"/>
            <a:ext cx="914400" cy="5225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Q</a:t>
            </a:r>
            <a:r>
              <a:rPr lang="en-US" sz="2400" i="1" baseline="-25000" dirty="0">
                <a:solidFill>
                  <a:srgbClr val="0000FF"/>
                </a:solidFill>
              </a:rPr>
              <a:t>t</a:t>
            </a:r>
            <a:r>
              <a:rPr lang="en-US" sz="2400" baseline="-25000" dirty="0">
                <a:solidFill>
                  <a:srgbClr val="0000FF"/>
                </a:solidFill>
              </a:rPr>
              <a:t>-1</a:t>
            </a:r>
            <a:endParaRPr lang="en-US" sz="2400" dirty="0"/>
          </a:p>
        </p:txBody>
      </p:sp>
      <p:sp>
        <p:nvSpPr>
          <p:cNvPr id="16" name="Oval 15"/>
          <p:cNvSpPr/>
          <p:nvPr/>
        </p:nvSpPr>
        <p:spPr>
          <a:xfrm>
            <a:off x="6636026" y="5618924"/>
            <a:ext cx="914400" cy="5225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E</a:t>
            </a:r>
            <a:r>
              <a:rPr lang="en-US" sz="2400" i="1" baseline="-25000" dirty="0">
                <a:solidFill>
                  <a:srgbClr val="0000FF"/>
                </a:solidFill>
              </a:rPr>
              <a:t>t</a:t>
            </a:r>
            <a:endParaRPr lang="en-US" sz="2400" i="1" dirty="0"/>
          </a:p>
        </p:txBody>
      </p:sp>
      <p:sp>
        <p:nvSpPr>
          <p:cNvPr id="17" name="Oval 16"/>
          <p:cNvSpPr/>
          <p:nvPr/>
        </p:nvSpPr>
        <p:spPr>
          <a:xfrm>
            <a:off x="6636026" y="4704524"/>
            <a:ext cx="914400" cy="5225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Q</a:t>
            </a:r>
            <a:r>
              <a:rPr lang="en-US" sz="2400" i="1" baseline="-25000" dirty="0">
                <a:solidFill>
                  <a:srgbClr val="0000FF"/>
                </a:solidFill>
              </a:rPr>
              <a:t>t</a:t>
            </a:r>
            <a:endParaRPr lang="en-US" sz="2400" i="1" dirty="0"/>
          </a:p>
        </p:txBody>
      </p:sp>
      <p:cxnSp>
        <p:nvCxnSpPr>
          <p:cNvPr id="19" name="Straight Arrow Connector 18"/>
          <p:cNvCxnSpPr>
            <a:stCxn id="11" idx="6"/>
            <a:endCxn id="13" idx="2"/>
          </p:cNvCxnSpPr>
          <p:nvPr/>
        </p:nvCxnSpPr>
        <p:spPr>
          <a:xfrm>
            <a:off x="1302026" y="4976667"/>
            <a:ext cx="3810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255026" y="4933124"/>
            <a:ext cx="3810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3" idx="4"/>
            <a:endCxn id="12" idx="0"/>
          </p:cNvCxnSpPr>
          <p:nvPr/>
        </p:nvCxnSpPr>
        <p:spPr>
          <a:xfrm rot="5400000">
            <a:off x="1944283" y="5433867"/>
            <a:ext cx="391886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5400000">
            <a:off x="5602677" y="5433073"/>
            <a:ext cx="391886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5400000">
            <a:off x="6898077" y="5433073"/>
            <a:ext cx="391886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597426" y="4975796"/>
            <a:ext cx="3810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4959626" y="4975796"/>
            <a:ext cx="3810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235607" y="4552125"/>
            <a:ext cx="6094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…</a:t>
            </a:r>
          </a:p>
        </p:txBody>
      </p:sp>
      <p:sp>
        <p:nvSpPr>
          <p:cNvPr id="38" name="Oval 37"/>
          <p:cNvSpPr/>
          <p:nvPr/>
        </p:nvSpPr>
        <p:spPr>
          <a:xfrm>
            <a:off x="2978426" y="5618924"/>
            <a:ext cx="914400" cy="5225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E</a:t>
            </a:r>
            <a:r>
              <a:rPr lang="en-US" sz="2400" baseline="-25000" dirty="0">
                <a:solidFill>
                  <a:srgbClr val="0000FF"/>
                </a:solidFill>
              </a:rPr>
              <a:t>2</a:t>
            </a:r>
            <a:endParaRPr lang="en-US" sz="2400" dirty="0"/>
          </a:p>
        </p:txBody>
      </p:sp>
      <p:sp>
        <p:nvSpPr>
          <p:cNvPr id="39" name="Oval 38"/>
          <p:cNvSpPr/>
          <p:nvPr/>
        </p:nvSpPr>
        <p:spPr>
          <a:xfrm>
            <a:off x="2978426" y="4704524"/>
            <a:ext cx="914400" cy="5225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Q</a:t>
            </a:r>
            <a:r>
              <a:rPr lang="en-US" sz="2400" baseline="-25000" dirty="0">
                <a:solidFill>
                  <a:srgbClr val="0000FF"/>
                </a:solidFill>
              </a:rPr>
              <a:t>2</a:t>
            </a:r>
            <a:endParaRPr lang="en-US" sz="2400" dirty="0"/>
          </a:p>
        </p:txBody>
      </p:sp>
      <p:cxnSp>
        <p:nvCxnSpPr>
          <p:cNvPr id="40" name="Straight Arrow Connector 39"/>
          <p:cNvCxnSpPr>
            <a:stCxn id="39" idx="4"/>
            <a:endCxn id="38" idx="0"/>
          </p:cNvCxnSpPr>
          <p:nvPr/>
        </p:nvCxnSpPr>
        <p:spPr>
          <a:xfrm rot="5400000">
            <a:off x="3239683" y="5422981"/>
            <a:ext cx="391886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3892826" y="4964910"/>
            <a:ext cx="3810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989CDB5C-C090-4546-B94C-DD443513347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404" y="3932587"/>
                <a:ext cx="4489174" cy="261585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Every word has the same </a:t>
                </a:r>
                <a:r>
                  <a:rPr lang="en-US" b="1" i="1" u="sng" dirty="0"/>
                  <a:t>structure</a:t>
                </a:r>
                <a:r>
                  <a:rPr lang="en-US" dirty="0"/>
                  <a:t>, but</a:t>
                </a:r>
              </a:p>
              <a:p>
                <a:r>
                  <a:rPr lang="en-US" dirty="0"/>
                  <a:t>Different words have different </a:t>
                </a:r>
                <a:r>
                  <a:rPr lang="en-US" b="1" i="1" u="sng" dirty="0"/>
                  <a:t>parameters</a:t>
                </a:r>
                <a:r>
                  <a:rPr lang="en-US" dirty="0"/>
                  <a:t>, for example, 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m:rPr>
                          <m:nor/>
                        </m:rPr>
                        <a:rPr lang="en-US" dirty="0"/>
                        <m:t>|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989CDB5C-C090-4546-B94C-DD44351334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9404" y="3932587"/>
                <a:ext cx="4489174" cy="2615851"/>
              </a:xfrm>
              <a:prstGeom prst="rect">
                <a:avLst/>
              </a:prstGeom>
              <a:blipFill>
                <a:blip r:embed="rId4"/>
                <a:stretch>
                  <a:fillRect l="-2260" t="-3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92726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052" y="225284"/>
            <a:ext cx="9892748" cy="792162"/>
          </a:xfrm>
        </p:spPr>
        <p:txBody>
          <a:bodyPr>
            <a:normAutofit/>
          </a:bodyPr>
          <a:lstStyle/>
          <a:p>
            <a:r>
              <a:rPr lang="en-US" dirty="0"/>
              <a:t>The Problem of Continuous Observations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18052" y="1235769"/>
                <a:ext cx="11396870" cy="2615851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But what about the likelihood?  How can we model  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dirty="0"/>
                            <m:t>|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The big problem: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is continuous, not discrete, so we can’t model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m:rPr>
                        <m:nor/>
                      </m:rPr>
                      <a:rPr lang="en-US" dirty="0"/>
                      <m:t>|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using a lookup table!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8052" y="1235769"/>
                <a:ext cx="11396870" cy="2615851"/>
              </a:xfrm>
              <a:blipFill>
                <a:blip r:embed="rId3"/>
                <a:stretch>
                  <a:fillRect l="-891" t="-33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/>
          <p:cNvSpPr/>
          <p:nvPr/>
        </p:nvSpPr>
        <p:spPr>
          <a:xfrm>
            <a:off x="387626" y="4715410"/>
            <a:ext cx="914400" cy="5225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Q</a:t>
            </a:r>
            <a:r>
              <a:rPr lang="en-US" sz="2400" baseline="-25000" dirty="0">
                <a:solidFill>
                  <a:srgbClr val="0000FF"/>
                </a:solidFill>
              </a:rPr>
              <a:t>0</a:t>
            </a:r>
            <a:endParaRPr lang="en-US" sz="2400" dirty="0"/>
          </a:p>
        </p:txBody>
      </p:sp>
      <p:sp>
        <p:nvSpPr>
          <p:cNvPr id="12" name="Oval 11"/>
          <p:cNvSpPr/>
          <p:nvPr/>
        </p:nvSpPr>
        <p:spPr>
          <a:xfrm>
            <a:off x="1683026" y="5629810"/>
            <a:ext cx="914400" cy="5225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E</a:t>
            </a:r>
            <a:r>
              <a:rPr lang="en-US" sz="2400" baseline="-25000" dirty="0">
                <a:solidFill>
                  <a:srgbClr val="0000FF"/>
                </a:solidFill>
              </a:rPr>
              <a:t>1</a:t>
            </a:r>
            <a:endParaRPr lang="en-US" sz="2400" dirty="0"/>
          </a:p>
        </p:txBody>
      </p:sp>
      <p:sp>
        <p:nvSpPr>
          <p:cNvPr id="13" name="Oval 12"/>
          <p:cNvSpPr/>
          <p:nvPr/>
        </p:nvSpPr>
        <p:spPr>
          <a:xfrm>
            <a:off x="1683026" y="4715410"/>
            <a:ext cx="914400" cy="5225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Q</a:t>
            </a:r>
            <a:r>
              <a:rPr lang="en-US" sz="2400" baseline="-25000" dirty="0">
                <a:solidFill>
                  <a:srgbClr val="0000FF"/>
                </a:solidFill>
              </a:rPr>
              <a:t>1</a:t>
            </a:r>
            <a:endParaRPr lang="en-US" sz="2400" dirty="0"/>
          </a:p>
        </p:txBody>
      </p:sp>
      <p:sp>
        <p:nvSpPr>
          <p:cNvPr id="14" name="Oval 13"/>
          <p:cNvSpPr/>
          <p:nvPr/>
        </p:nvSpPr>
        <p:spPr>
          <a:xfrm>
            <a:off x="5340626" y="5618924"/>
            <a:ext cx="914400" cy="5225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E</a:t>
            </a:r>
            <a:r>
              <a:rPr lang="en-US" sz="2400" i="1" baseline="-25000" dirty="0">
                <a:solidFill>
                  <a:srgbClr val="0000FF"/>
                </a:solidFill>
              </a:rPr>
              <a:t>t</a:t>
            </a:r>
            <a:r>
              <a:rPr lang="en-US" sz="2400" baseline="-25000" dirty="0">
                <a:solidFill>
                  <a:srgbClr val="0000FF"/>
                </a:solidFill>
              </a:rPr>
              <a:t>-1</a:t>
            </a:r>
            <a:endParaRPr lang="en-US" sz="2400" dirty="0"/>
          </a:p>
        </p:txBody>
      </p:sp>
      <p:sp>
        <p:nvSpPr>
          <p:cNvPr id="15" name="Oval 14"/>
          <p:cNvSpPr/>
          <p:nvPr/>
        </p:nvSpPr>
        <p:spPr>
          <a:xfrm>
            <a:off x="5340626" y="4704524"/>
            <a:ext cx="914400" cy="5225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Q</a:t>
            </a:r>
            <a:r>
              <a:rPr lang="en-US" sz="2400" i="1" baseline="-25000" dirty="0">
                <a:solidFill>
                  <a:srgbClr val="0000FF"/>
                </a:solidFill>
              </a:rPr>
              <a:t>t</a:t>
            </a:r>
            <a:r>
              <a:rPr lang="en-US" sz="2400" baseline="-25000" dirty="0">
                <a:solidFill>
                  <a:srgbClr val="0000FF"/>
                </a:solidFill>
              </a:rPr>
              <a:t>-1</a:t>
            </a:r>
            <a:endParaRPr lang="en-US" sz="2400" dirty="0"/>
          </a:p>
        </p:txBody>
      </p:sp>
      <p:sp>
        <p:nvSpPr>
          <p:cNvPr id="16" name="Oval 15"/>
          <p:cNvSpPr/>
          <p:nvPr/>
        </p:nvSpPr>
        <p:spPr>
          <a:xfrm>
            <a:off x="6636026" y="5618924"/>
            <a:ext cx="914400" cy="5225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E</a:t>
            </a:r>
            <a:r>
              <a:rPr lang="en-US" sz="2400" i="1" baseline="-25000" dirty="0">
                <a:solidFill>
                  <a:srgbClr val="0000FF"/>
                </a:solidFill>
              </a:rPr>
              <a:t>t</a:t>
            </a:r>
            <a:endParaRPr lang="en-US" sz="2400" i="1" dirty="0"/>
          </a:p>
        </p:txBody>
      </p:sp>
      <p:sp>
        <p:nvSpPr>
          <p:cNvPr id="17" name="Oval 16"/>
          <p:cNvSpPr/>
          <p:nvPr/>
        </p:nvSpPr>
        <p:spPr>
          <a:xfrm>
            <a:off x="6636026" y="4704524"/>
            <a:ext cx="914400" cy="5225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Q</a:t>
            </a:r>
            <a:r>
              <a:rPr lang="en-US" sz="2400" i="1" baseline="-25000" dirty="0">
                <a:solidFill>
                  <a:srgbClr val="0000FF"/>
                </a:solidFill>
              </a:rPr>
              <a:t>t</a:t>
            </a:r>
            <a:endParaRPr lang="en-US" sz="2400" i="1" dirty="0"/>
          </a:p>
        </p:txBody>
      </p:sp>
      <p:cxnSp>
        <p:nvCxnSpPr>
          <p:cNvPr id="19" name="Straight Arrow Connector 18"/>
          <p:cNvCxnSpPr>
            <a:stCxn id="11" idx="6"/>
            <a:endCxn id="13" idx="2"/>
          </p:cNvCxnSpPr>
          <p:nvPr/>
        </p:nvCxnSpPr>
        <p:spPr>
          <a:xfrm>
            <a:off x="1302026" y="4976667"/>
            <a:ext cx="3810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255026" y="4933124"/>
            <a:ext cx="3810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3" idx="4"/>
            <a:endCxn id="12" idx="0"/>
          </p:cNvCxnSpPr>
          <p:nvPr/>
        </p:nvCxnSpPr>
        <p:spPr>
          <a:xfrm rot="5400000">
            <a:off x="1944283" y="5433867"/>
            <a:ext cx="391886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5400000">
            <a:off x="5602677" y="5433073"/>
            <a:ext cx="391886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5400000">
            <a:off x="6898077" y="5433073"/>
            <a:ext cx="391886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597426" y="4975796"/>
            <a:ext cx="3810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4959626" y="4975796"/>
            <a:ext cx="3810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235607" y="4552125"/>
            <a:ext cx="6094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…</a:t>
            </a:r>
          </a:p>
        </p:txBody>
      </p:sp>
      <p:sp>
        <p:nvSpPr>
          <p:cNvPr id="38" name="Oval 37"/>
          <p:cNvSpPr/>
          <p:nvPr/>
        </p:nvSpPr>
        <p:spPr>
          <a:xfrm>
            <a:off x="2978426" y="5618924"/>
            <a:ext cx="914400" cy="5225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E</a:t>
            </a:r>
            <a:r>
              <a:rPr lang="en-US" sz="2400" baseline="-25000" dirty="0">
                <a:solidFill>
                  <a:srgbClr val="0000FF"/>
                </a:solidFill>
              </a:rPr>
              <a:t>2</a:t>
            </a:r>
            <a:endParaRPr lang="en-US" sz="2400" dirty="0"/>
          </a:p>
        </p:txBody>
      </p:sp>
      <p:sp>
        <p:nvSpPr>
          <p:cNvPr id="39" name="Oval 38"/>
          <p:cNvSpPr/>
          <p:nvPr/>
        </p:nvSpPr>
        <p:spPr>
          <a:xfrm>
            <a:off x="2978426" y="4704524"/>
            <a:ext cx="914400" cy="5225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Q</a:t>
            </a:r>
            <a:r>
              <a:rPr lang="en-US" sz="2400" baseline="-25000" dirty="0">
                <a:solidFill>
                  <a:srgbClr val="0000FF"/>
                </a:solidFill>
              </a:rPr>
              <a:t>2</a:t>
            </a:r>
            <a:endParaRPr lang="en-US" sz="2400" dirty="0"/>
          </a:p>
        </p:txBody>
      </p:sp>
      <p:cxnSp>
        <p:nvCxnSpPr>
          <p:cNvPr id="40" name="Straight Arrow Connector 39"/>
          <p:cNvCxnSpPr>
            <a:stCxn id="39" idx="4"/>
            <a:endCxn id="38" idx="0"/>
          </p:cNvCxnSpPr>
          <p:nvPr/>
        </p:nvCxnSpPr>
        <p:spPr>
          <a:xfrm rot="5400000">
            <a:off x="3239683" y="5422981"/>
            <a:ext cx="391886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3892826" y="4964910"/>
            <a:ext cx="3810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58164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052" y="225284"/>
            <a:ext cx="11701670" cy="792162"/>
          </a:xfrm>
        </p:spPr>
        <p:txBody>
          <a:bodyPr>
            <a:normAutofit fontScale="90000"/>
          </a:bodyPr>
          <a:lstStyle/>
          <a:p>
            <a:r>
              <a:rPr lang="en-US" dirty="0"/>
              <a:t>Solutions to the Problem of Continuous Observations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18052" y="1235769"/>
                <a:ext cx="11396870" cy="331251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Most systems model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m:rPr>
                            <m:nor/>
                          </m:rPr>
                          <a:rPr lang="en-US" dirty="0"/>
                          <m:t>|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d>
                  </m:oMath>
                </a14:m>
                <a:r>
                  <a:rPr lang="en-US" dirty="0"/>
                  <a:t> using one of these three standard methods: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Use a parameterized probability density, such as a Gaussian.  In this case you learn senone-dependent parameters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/>
                  <a:t>).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Quantize E (using vector quantization) to one of K different code vectors.  Then you can learn the lookup table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𝑊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m:rPr>
                            <m:nor/>
                          </m:rPr>
                          <a:rPr lang="en-US" dirty="0"/>
                          <m:t>|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d>
                  </m:oMath>
                </a14:m>
                <a:r>
                  <a:rPr lang="en-US" dirty="0"/>
                  <a:t>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. 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u="sng" dirty="0"/>
                  <a:t>Use a neural net with a </a:t>
                </a:r>
                <a:r>
                  <a:rPr lang="en-US" u="sng" dirty="0" err="1"/>
                  <a:t>softmax</a:t>
                </a:r>
                <a:r>
                  <a:rPr lang="en-US" u="sng" dirty="0"/>
                  <a:t> output to compute </a:t>
                </a:r>
                <a14:m>
                  <m:oMath xmlns:m="http://schemas.openxmlformats.org/officeDocument/2006/math">
                    <m:r>
                      <a:rPr lang="en-US" b="0" i="1" u="sng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 u="sng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u="sng" smtClean="0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m:rPr>
                            <m:nor/>
                          </m:rPr>
                          <a:rPr lang="en-US" u="sng" dirty="0"/>
                          <m:t>|</m:t>
                        </m:r>
                        <m:r>
                          <a:rPr lang="en-US" b="0" i="1" u="sng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en-US" u="sng" dirty="0"/>
                  <a:t>, then use Bayes’ rule to get </a:t>
                </a:r>
                <a14:m>
                  <m:oMath xmlns:m="http://schemas.openxmlformats.org/officeDocument/2006/math">
                    <m:r>
                      <a:rPr lang="en-US" i="1" u="sng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 u="sng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u="sng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m:rPr>
                            <m:nor/>
                          </m:rPr>
                          <a:rPr lang="en-US" u="sng" dirty="0"/>
                          <m:t>|</m:t>
                        </m:r>
                        <m:r>
                          <a:rPr lang="en-US" i="1" u="sng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d>
                  </m:oMath>
                </a14:m>
                <a:r>
                  <a:rPr lang="en-US" u="sng" dirty="0"/>
                  <a:t> from </a:t>
                </a:r>
                <a14:m>
                  <m:oMath xmlns:m="http://schemas.openxmlformats.org/officeDocument/2006/math">
                    <m:r>
                      <a:rPr lang="en-US" i="1" u="sng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 u="sng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u="sng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m:rPr>
                            <m:nor/>
                          </m:rPr>
                          <a:rPr lang="en-US" u="sng" dirty="0"/>
                          <m:t>|</m:t>
                        </m:r>
                        <m:r>
                          <a:rPr lang="en-US" i="1" u="sng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en-US" u="sng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8052" y="1235769"/>
                <a:ext cx="11396870" cy="3312517"/>
              </a:xfrm>
              <a:blipFill>
                <a:blip r:embed="rId3"/>
                <a:stretch>
                  <a:fillRect l="-1114" t="-2672" r="-445" b="-1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/>
          <p:cNvSpPr/>
          <p:nvPr/>
        </p:nvSpPr>
        <p:spPr>
          <a:xfrm>
            <a:off x="387626" y="4715410"/>
            <a:ext cx="914400" cy="5225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Q</a:t>
            </a:r>
            <a:r>
              <a:rPr lang="en-US" sz="2400" baseline="-25000" dirty="0">
                <a:solidFill>
                  <a:srgbClr val="0000FF"/>
                </a:solidFill>
              </a:rPr>
              <a:t>0</a:t>
            </a:r>
            <a:endParaRPr lang="en-US" sz="2400" dirty="0"/>
          </a:p>
        </p:txBody>
      </p:sp>
      <p:sp>
        <p:nvSpPr>
          <p:cNvPr id="12" name="Oval 11"/>
          <p:cNvSpPr/>
          <p:nvPr/>
        </p:nvSpPr>
        <p:spPr>
          <a:xfrm>
            <a:off x="1683026" y="5629810"/>
            <a:ext cx="914400" cy="5225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E</a:t>
            </a:r>
            <a:r>
              <a:rPr lang="en-US" sz="2400" baseline="-25000" dirty="0">
                <a:solidFill>
                  <a:srgbClr val="0000FF"/>
                </a:solidFill>
              </a:rPr>
              <a:t>1</a:t>
            </a:r>
            <a:endParaRPr lang="en-US" sz="2400" dirty="0"/>
          </a:p>
        </p:txBody>
      </p:sp>
      <p:sp>
        <p:nvSpPr>
          <p:cNvPr id="13" name="Oval 12"/>
          <p:cNvSpPr/>
          <p:nvPr/>
        </p:nvSpPr>
        <p:spPr>
          <a:xfrm>
            <a:off x="1683026" y="4715410"/>
            <a:ext cx="914400" cy="5225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Q</a:t>
            </a:r>
            <a:r>
              <a:rPr lang="en-US" sz="2400" baseline="-25000" dirty="0">
                <a:solidFill>
                  <a:srgbClr val="0000FF"/>
                </a:solidFill>
              </a:rPr>
              <a:t>1</a:t>
            </a:r>
            <a:endParaRPr lang="en-US" sz="2400" dirty="0"/>
          </a:p>
        </p:txBody>
      </p:sp>
      <p:sp>
        <p:nvSpPr>
          <p:cNvPr id="14" name="Oval 13"/>
          <p:cNvSpPr/>
          <p:nvPr/>
        </p:nvSpPr>
        <p:spPr>
          <a:xfrm>
            <a:off x="5340626" y="5618924"/>
            <a:ext cx="914400" cy="5225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E</a:t>
            </a:r>
            <a:r>
              <a:rPr lang="en-US" sz="2400" i="1" baseline="-25000" dirty="0">
                <a:solidFill>
                  <a:srgbClr val="0000FF"/>
                </a:solidFill>
              </a:rPr>
              <a:t>t</a:t>
            </a:r>
            <a:r>
              <a:rPr lang="en-US" sz="2400" baseline="-25000" dirty="0">
                <a:solidFill>
                  <a:srgbClr val="0000FF"/>
                </a:solidFill>
              </a:rPr>
              <a:t>-1</a:t>
            </a:r>
            <a:endParaRPr lang="en-US" sz="2400" dirty="0"/>
          </a:p>
        </p:txBody>
      </p:sp>
      <p:sp>
        <p:nvSpPr>
          <p:cNvPr id="15" name="Oval 14"/>
          <p:cNvSpPr/>
          <p:nvPr/>
        </p:nvSpPr>
        <p:spPr>
          <a:xfrm>
            <a:off x="5340626" y="4704524"/>
            <a:ext cx="914400" cy="5225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Q</a:t>
            </a:r>
            <a:r>
              <a:rPr lang="en-US" sz="2400" i="1" baseline="-25000" dirty="0">
                <a:solidFill>
                  <a:srgbClr val="0000FF"/>
                </a:solidFill>
              </a:rPr>
              <a:t>t</a:t>
            </a:r>
            <a:r>
              <a:rPr lang="en-US" sz="2400" baseline="-25000" dirty="0">
                <a:solidFill>
                  <a:srgbClr val="0000FF"/>
                </a:solidFill>
              </a:rPr>
              <a:t>-1</a:t>
            </a:r>
            <a:endParaRPr lang="en-US" sz="2400" dirty="0"/>
          </a:p>
        </p:txBody>
      </p:sp>
      <p:sp>
        <p:nvSpPr>
          <p:cNvPr id="16" name="Oval 15"/>
          <p:cNvSpPr/>
          <p:nvPr/>
        </p:nvSpPr>
        <p:spPr>
          <a:xfrm>
            <a:off x="6636026" y="5618924"/>
            <a:ext cx="914400" cy="5225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E</a:t>
            </a:r>
            <a:r>
              <a:rPr lang="en-US" sz="2400" i="1" baseline="-25000" dirty="0">
                <a:solidFill>
                  <a:srgbClr val="0000FF"/>
                </a:solidFill>
              </a:rPr>
              <a:t>t</a:t>
            </a:r>
            <a:endParaRPr lang="en-US" sz="2400" i="1" dirty="0"/>
          </a:p>
        </p:txBody>
      </p:sp>
      <p:sp>
        <p:nvSpPr>
          <p:cNvPr id="17" name="Oval 16"/>
          <p:cNvSpPr/>
          <p:nvPr/>
        </p:nvSpPr>
        <p:spPr>
          <a:xfrm>
            <a:off x="6636026" y="4704524"/>
            <a:ext cx="914400" cy="5225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Q</a:t>
            </a:r>
            <a:r>
              <a:rPr lang="en-US" sz="2400" i="1" baseline="-25000" dirty="0">
                <a:solidFill>
                  <a:srgbClr val="0000FF"/>
                </a:solidFill>
              </a:rPr>
              <a:t>t</a:t>
            </a:r>
            <a:endParaRPr lang="en-US" sz="2400" i="1" dirty="0"/>
          </a:p>
        </p:txBody>
      </p:sp>
      <p:cxnSp>
        <p:nvCxnSpPr>
          <p:cNvPr id="19" name="Straight Arrow Connector 18"/>
          <p:cNvCxnSpPr>
            <a:stCxn id="11" idx="6"/>
            <a:endCxn id="13" idx="2"/>
          </p:cNvCxnSpPr>
          <p:nvPr/>
        </p:nvCxnSpPr>
        <p:spPr>
          <a:xfrm>
            <a:off x="1302026" y="4976667"/>
            <a:ext cx="3810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255026" y="4933124"/>
            <a:ext cx="3810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3" idx="4"/>
            <a:endCxn id="12" idx="0"/>
          </p:cNvCxnSpPr>
          <p:nvPr/>
        </p:nvCxnSpPr>
        <p:spPr>
          <a:xfrm rot="5400000">
            <a:off x="1944283" y="5433867"/>
            <a:ext cx="391886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5400000">
            <a:off x="5602677" y="5433073"/>
            <a:ext cx="391886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5400000">
            <a:off x="6898077" y="5433073"/>
            <a:ext cx="391886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597426" y="4975796"/>
            <a:ext cx="3810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4959626" y="4975796"/>
            <a:ext cx="3810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235607" y="4552125"/>
            <a:ext cx="6094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…</a:t>
            </a:r>
          </a:p>
        </p:txBody>
      </p:sp>
      <p:sp>
        <p:nvSpPr>
          <p:cNvPr id="38" name="Oval 37"/>
          <p:cNvSpPr/>
          <p:nvPr/>
        </p:nvSpPr>
        <p:spPr>
          <a:xfrm>
            <a:off x="2978426" y="5618924"/>
            <a:ext cx="914400" cy="5225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E</a:t>
            </a:r>
            <a:r>
              <a:rPr lang="en-US" sz="2400" baseline="-25000" dirty="0">
                <a:solidFill>
                  <a:srgbClr val="0000FF"/>
                </a:solidFill>
              </a:rPr>
              <a:t>2</a:t>
            </a:r>
            <a:endParaRPr lang="en-US" sz="2400" dirty="0"/>
          </a:p>
        </p:txBody>
      </p:sp>
      <p:sp>
        <p:nvSpPr>
          <p:cNvPr id="39" name="Oval 38"/>
          <p:cNvSpPr/>
          <p:nvPr/>
        </p:nvSpPr>
        <p:spPr>
          <a:xfrm>
            <a:off x="2978426" y="4704524"/>
            <a:ext cx="914400" cy="5225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Q</a:t>
            </a:r>
            <a:r>
              <a:rPr lang="en-US" sz="2400" baseline="-25000" dirty="0">
                <a:solidFill>
                  <a:srgbClr val="0000FF"/>
                </a:solidFill>
              </a:rPr>
              <a:t>2</a:t>
            </a:r>
            <a:endParaRPr lang="en-US" sz="2400" dirty="0"/>
          </a:p>
        </p:txBody>
      </p:sp>
      <p:cxnSp>
        <p:nvCxnSpPr>
          <p:cNvPr id="40" name="Straight Arrow Connector 39"/>
          <p:cNvCxnSpPr>
            <a:stCxn id="39" idx="4"/>
            <a:endCxn id="38" idx="0"/>
          </p:cNvCxnSpPr>
          <p:nvPr/>
        </p:nvCxnSpPr>
        <p:spPr>
          <a:xfrm rot="5400000">
            <a:off x="3239683" y="5422981"/>
            <a:ext cx="391886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3892826" y="4964910"/>
            <a:ext cx="3810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66886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5CEBB-F8F2-814F-93DF-2CB3808F6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Classifier output: </a:t>
            </a:r>
            <a:r>
              <a:rPr lang="en-US" dirty="0" err="1"/>
              <a:t>Softmax</a:t>
            </a:r>
            <a:br>
              <a:rPr lang="en-US" dirty="0"/>
            </a:br>
            <a:r>
              <a:rPr lang="en-US" sz="2800" dirty="0"/>
              <a:t>You’ve seen this slide before, in lecture 24, on Deep Learning….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EDCCFF3-C68F-A94A-B601-B427E51CEF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34553"/>
                <a:ext cx="10515600" cy="4834482"/>
              </a:xfrm>
            </p:spPr>
            <p:txBody>
              <a:bodyPr>
                <a:normAutofit fontScale="85000" lnSpcReduction="10000"/>
              </a:bodyPr>
              <a:lstStyle/>
              <a:p>
                <a:r>
                  <a:rPr lang="en-US" dirty="0"/>
                  <a:t>We want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 to be a senone, for example,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=“</m:t>
                    </m:r>
                    <m:r>
                      <m:rPr>
                        <m:nor/>
                      </m:rPr>
                      <a:rPr lang="en-US" b="0" i="0" dirty="0" smtClean="0"/>
                      <m:t>the</m:t>
                    </m:r>
                    <m:r>
                      <m:rPr>
                        <m:nor/>
                      </m:rPr>
                      <a:rPr lang="en-US" b="0" i="0" dirty="0" smtClean="0"/>
                      <m:t> </m:t>
                    </m:r>
                    <m:r>
                      <m:rPr>
                        <m:nor/>
                      </m:rPr>
                      <a:rPr lang="en-US" b="0" i="0" dirty="0" smtClean="0"/>
                      <m:t>jth</m:t>
                    </m:r>
                    <m:r>
                      <m:rPr>
                        <m:nor/>
                      </m:rPr>
                      <a:rPr lang="en-US" b="0" i="0" dirty="0" smtClean="0"/>
                      <m:t> </m:t>
                    </m:r>
                    <m:r>
                      <m:rPr>
                        <m:nor/>
                      </m:rPr>
                      <a:rPr lang="en-US" b="0" i="0" dirty="0" smtClean="0"/>
                      <m:t>type</m:t>
                    </m:r>
                    <m:r>
                      <m:rPr>
                        <m:nor/>
                      </m:rPr>
                      <a:rPr lang="en-US" b="0" i="0" dirty="0" smtClean="0"/>
                      <m:t> </m:t>
                    </m:r>
                    <m:r>
                      <m:rPr>
                        <m:nor/>
                      </m:rPr>
                      <a:rPr lang="en-US" b="0" i="0" dirty="0" smtClean="0"/>
                      <m:t>of</m:t>
                    </m:r>
                    <m:r>
                      <m:rPr>
                        <m:nor/>
                      </m:rPr>
                      <a:rPr lang="en-US" b="0" i="0" dirty="0" smtClean="0"/>
                      <m:t> </m:t>
                    </m:r>
                    <m:r>
                      <m:rPr>
                        <m:nor/>
                      </m:rPr>
                      <a:rPr lang="en-US" b="0" i="0" dirty="0" smtClean="0"/>
                      <m:t>phoneme</m:t>
                    </m:r>
                    <m:r>
                      <m:rPr>
                        <m:nor/>
                      </m:rPr>
                      <a:rPr lang="en-US" b="0" i="0" dirty="0" smtClean="0"/>
                      <m:t> </m:t>
                    </m:r>
                    <m:r>
                      <m:rPr>
                        <m:nor/>
                      </m:rPr>
                      <a:rPr lang="pl" dirty="0"/>
                      <m:t>ɑɪ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”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In that case, we can force the neural net to learn want the neural net to compute a probability, 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m:rPr>
                              <m:nor/>
                            </m:rPr>
                            <a:rPr lang="en-US" dirty="0"/>
                            <m:t>|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…if we just force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to meet the criteria for a probability, i.e., we need 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0,    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In order to do that, we use a special kind of nonlinearity in the last layer of the neural net, called a </a:t>
                </a:r>
                <a:r>
                  <a:rPr lang="en-US" dirty="0" err="1"/>
                  <a:t>softmax</a:t>
                </a:r>
                <a:r>
                  <a:rPr lang="en-US" dirty="0"/>
                  <a:t>:</a:t>
                </a:r>
              </a:p>
              <a:p>
                <a:endParaRPr lang="en-US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𝑍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EDCCFF3-C68F-A94A-B601-B427E51CEF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34553"/>
                <a:ext cx="10515600" cy="4834482"/>
              </a:xfrm>
              <a:blipFill>
                <a:blip r:embed="rId2"/>
                <a:stretch>
                  <a:fillRect l="-844" t="-2100" r="-483" b="-14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53605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1739B4-ECD8-BD43-A2C6-5DC13B3ADB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4000" dirty="0"/>
                  <a:t>The </a:t>
                </a:r>
                <a:r>
                  <a:rPr lang="en-US" sz="4000" dirty="0" err="1"/>
                  <a:t>softmax</a:t>
                </a:r>
                <a:r>
                  <a:rPr lang="en-US" sz="4000" dirty="0"/>
                  <a:t> computes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m:rPr>
                            <m:nor/>
                          </m:rPr>
                          <a:rPr lang="en-US" sz="4000" dirty="0"/>
                          <m:t>|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endParaRPr lang="en-US" sz="4000" dirty="0"/>
              </a:p>
              <a:p>
                <a:r>
                  <a:rPr lang="en-US" sz="4000" dirty="0"/>
                  <a:t>The HMM needs to know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m:rPr>
                            <m:nor/>
                          </m:rPr>
                          <a:rPr lang="en-US" sz="4000" dirty="0"/>
                          <m:t>|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d>
                  </m:oMath>
                </a14:m>
                <a:endParaRPr lang="en-US" sz="4000" dirty="0"/>
              </a:p>
              <a:p>
                <a:r>
                  <a:rPr lang="en-US" sz="4000" dirty="0"/>
                  <a:t>How can we get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m:rPr>
                            <m:nor/>
                          </m:rPr>
                          <a:rPr lang="en-US" sz="4000" dirty="0"/>
                          <m:t>|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d>
                  </m:oMath>
                </a14:m>
                <a:r>
                  <a:rPr lang="en-US" sz="4000" dirty="0"/>
                  <a:t> from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m:rPr>
                            <m:nor/>
                          </m:rPr>
                          <a:rPr lang="en-US" sz="4000" dirty="0"/>
                          <m:t>|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en-US" sz="4000" dirty="0"/>
                  <a:t>? </a:t>
                </a:r>
              </a:p>
              <a:p>
                <a:r>
                  <a:rPr lang="en-US" sz="4000" dirty="0"/>
                  <a:t>Answer: Bayes’ rule!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1739B4-ECD8-BD43-A2C6-5DC13B3ADB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809" t="-3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197E8AC6-3437-AD42-A52F-587A1F576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Hybrid DNN-HMM: the problem</a:t>
            </a:r>
          </a:p>
        </p:txBody>
      </p:sp>
    </p:spTree>
    <p:extLst>
      <p:ext uri="{BB962C8B-B14F-4D97-AF65-F5344CB8AC3E}">
        <p14:creationId xmlns:p14="http://schemas.microsoft.com/office/powerpoint/2010/main" val="25491648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8AF35-C0C5-AF47-AF92-2A26FFFEE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p(E|Q) from p(Q|E)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60D0A6-FCFF-694C-BB98-11E4CCCDE85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Bayes rule: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… but notice, if our goal is to find the best possible state sequence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, then we don’t care about the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en-US" dirty="0"/>
                  <a:t> factor:</a:t>
                </a:r>
              </a:p>
              <a:p>
                <a:pPr marL="0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m:rPr>
                                  <m:sty m:val="p"/>
                                </m:rPr>
                                <a:rPr lang="en-US" i="0" dirty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lim>
                          </m:limLow>
                        </m:fName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dirty="0"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</m:d>
                            </m:den>
                          </m:f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60D0A6-FCFF-694C-BB98-11E4CCCDE8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20598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8AF35-C0C5-AF47-AF92-2A26FFFEE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DNN-HMM: the solution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60D0A6-FCFF-694C-BB98-11E4CCCDE85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8783" y="1825625"/>
                <a:ext cx="11155017" cy="4351338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,…</m:t>
                          </m:r>
                        </m:e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dirty="0"/>
                            <m:t>|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dirty="0"/>
                            <m:t>|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dirty="0"/>
                            <m:t>|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dirty="0"/>
                            <m:t>|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60D0A6-FCFF-694C-BB98-11E4CCCDE8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8783" y="1825625"/>
                <a:ext cx="11155017" cy="4351338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E5B300EA-F765-A049-A886-98F8EBC73F05}"/>
              </a:ext>
            </a:extLst>
          </p:cNvPr>
          <p:cNvSpPr txBox="1"/>
          <p:nvPr/>
        </p:nvSpPr>
        <p:spPr>
          <a:xfrm>
            <a:off x="5168348" y="2676939"/>
            <a:ext cx="3090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From the neural net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1533C4-EF91-0E41-9C33-9DB2B22B037C}"/>
              </a:ext>
            </a:extLst>
          </p:cNvPr>
          <p:cNvSpPr txBox="1"/>
          <p:nvPr/>
        </p:nvSpPr>
        <p:spPr>
          <a:xfrm>
            <a:off x="4538869" y="5599044"/>
            <a:ext cx="27625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HMM Parameters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D6B496E-358D-E54F-862F-E4D2FA59AFC7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4538871" y="3200159"/>
            <a:ext cx="2174612" cy="590203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3DD0546-9C6F-3343-861D-BCA5F2232340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6713483" y="3200159"/>
            <a:ext cx="1370344" cy="590203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B32CEF8-CBB6-264F-9551-C10D02FC69C3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5920145" y="4598504"/>
            <a:ext cx="361389" cy="100054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F26E5B7-0F53-6743-AA99-8EDB4C280814}"/>
              </a:ext>
            </a:extLst>
          </p:cNvPr>
          <p:cNvCxnSpPr>
            <a:cxnSpLocks/>
            <a:stCxn id="5" idx="0"/>
          </p:cNvCxnSpPr>
          <p:nvPr/>
        </p:nvCxnSpPr>
        <p:spPr>
          <a:xfrm flipH="1" flipV="1">
            <a:off x="2796209" y="4426226"/>
            <a:ext cx="3123936" cy="117281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3E9045D-CD17-474B-95C9-E5F0DA93311C}"/>
              </a:ext>
            </a:extLst>
          </p:cNvPr>
          <p:cNvCxnSpPr>
            <a:cxnSpLocks/>
            <a:stCxn id="5" idx="0"/>
          </p:cNvCxnSpPr>
          <p:nvPr/>
        </p:nvCxnSpPr>
        <p:spPr>
          <a:xfrm flipH="1" flipV="1">
            <a:off x="4664767" y="4651514"/>
            <a:ext cx="1255378" cy="94753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728D6D9-7E21-8C43-902E-9FD24D1FD4A6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5920145" y="4651514"/>
            <a:ext cx="2547994" cy="94753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47700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4220C-5D17-0D4E-9D74-002018A2D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DNN-HMM: intuitive explanation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E728B-D3C4-DB4C-ADA1-5CA5165F0D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Prior probability, p(Q), tells how frequently HMM state Q is, in normal conversations, </a:t>
            </a:r>
            <a:r>
              <a:rPr lang="en-US" b="1" i="1" u="sng" dirty="0"/>
              <a:t>if we don’t hear the speech</a:t>
            </a:r>
          </a:p>
          <a:p>
            <a:r>
              <a:rPr lang="en-US" dirty="0"/>
              <a:t>DNN computes a posterior probability, p(Q|E), saying how probable Q is </a:t>
            </a:r>
            <a:r>
              <a:rPr lang="en-US" b="1" i="1" u="sng" dirty="0"/>
              <a:t>given the available evidence</a:t>
            </a:r>
          </a:p>
          <a:p>
            <a:r>
              <a:rPr lang="en-US" dirty="0"/>
              <a:t>If p(Q|E) &gt; p(Q), that means that </a:t>
            </a:r>
            <a:r>
              <a:rPr lang="en-US" b="1" i="1" u="sng" dirty="0"/>
              <a:t>the evidence favors Q more than usual</a:t>
            </a:r>
            <a:r>
              <a:rPr lang="en-US" dirty="0"/>
              <a:t>, so we should consider the possibility that this rare word has been spoken.  </a:t>
            </a:r>
          </a:p>
          <a:p>
            <a:r>
              <a:rPr lang="en-US" dirty="0"/>
              <a:t>If p(Q|E) is still a small number, that doesn’t really matter; what really matters is whether p(Q|E) &gt; p(Q)</a:t>
            </a:r>
          </a:p>
        </p:txBody>
      </p:sp>
    </p:spTree>
    <p:extLst>
      <p:ext uri="{BB962C8B-B14F-4D97-AF65-F5344CB8AC3E}">
        <p14:creationId xmlns:p14="http://schemas.microsoft.com/office/powerpoint/2010/main" val="4200238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E37DE-512E-D447-B16E-6C912C3E4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Speech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BF65E-5163-4A41-91FF-8FD0A972BD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Speech communication: a message, stored in Alice’s brain, is converted to language, then converted to speech.  Bob hears the speech, and decodes it to get the message.</a:t>
            </a:r>
          </a:p>
        </p:txBody>
      </p:sp>
      <p:pic>
        <p:nvPicPr>
          <p:cNvPr id="7" name="Graphic 6" descr="Upward trend">
            <a:extLst>
              <a:ext uri="{FF2B5EF4-FFF2-40B4-BE49-F238E27FC236}">
                <a16:creationId xmlns:a16="http://schemas.microsoft.com/office/drawing/2014/main" id="{61F7BEB5-AE55-4743-87F2-3F337FC43C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63445" y="3766680"/>
            <a:ext cx="818369" cy="818369"/>
          </a:xfrm>
          <a:prstGeom prst="rect">
            <a:avLst/>
          </a:prstGeom>
        </p:spPr>
      </p:pic>
      <p:pic>
        <p:nvPicPr>
          <p:cNvPr id="9" name="Graphic 8" descr="Pig">
            <a:extLst>
              <a:ext uri="{FF2B5EF4-FFF2-40B4-BE49-F238E27FC236}">
                <a16:creationId xmlns:a16="http://schemas.microsoft.com/office/drawing/2014/main" id="{14FD2B34-AF1B-3A4D-BA72-F96847BBFA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59689" y="3708227"/>
            <a:ext cx="914400" cy="914400"/>
          </a:xfrm>
          <a:prstGeom prst="rect">
            <a:avLst/>
          </a:prstGeom>
        </p:spPr>
      </p:pic>
      <p:pic>
        <p:nvPicPr>
          <p:cNvPr id="11" name="Graphic 10" descr="Lion">
            <a:extLst>
              <a:ext uri="{FF2B5EF4-FFF2-40B4-BE49-F238E27FC236}">
                <a16:creationId xmlns:a16="http://schemas.microsoft.com/office/drawing/2014/main" id="{897024CB-F55E-6142-A9DE-90F88EBE3A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02482" y="3700918"/>
            <a:ext cx="914400" cy="914400"/>
          </a:xfrm>
          <a:prstGeom prst="rect">
            <a:avLst/>
          </a:prstGeom>
        </p:spPr>
      </p:pic>
      <p:pic>
        <p:nvPicPr>
          <p:cNvPr id="13" name="Graphic 12" descr="Boot">
            <a:extLst>
              <a:ext uri="{FF2B5EF4-FFF2-40B4-BE49-F238E27FC236}">
                <a16:creationId xmlns:a16="http://schemas.microsoft.com/office/drawing/2014/main" id="{5B9B821A-E417-5046-B1AC-0D0D3825A9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50285" y="3718664"/>
            <a:ext cx="914400" cy="914400"/>
          </a:xfrm>
          <a:prstGeom prst="rect">
            <a:avLst/>
          </a:prstGeom>
        </p:spPr>
      </p:pic>
      <p:pic>
        <p:nvPicPr>
          <p:cNvPr id="15" name="Graphic 14" descr="Drum set">
            <a:extLst>
              <a:ext uri="{FF2B5EF4-FFF2-40B4-BE49-F238E27FC236}">
                <a16:creationId xmlns:a16="http://schemas.microsoft.com/office/drawing/2014/main" id="{EC33B3B1-F9B5-C749-8BE5-A159892045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008837" y="3646357"/>
            <a:ext cx="914400" cy="914400"/>
          </a:xfrm>
          <a:prstGeom prst="rect">
            <a:avLst/>
          </a:prstGeom>
        </p:spPr>
      </p:pic>
      <p:pic>
        <p:nvPicPr>
          <p:cNvPr id="17" name="Graphic 16" descr="Dollar">
            <a:extLst>
              <a:ext uri="{FF2B5EF4-FFF2-40B4-BE49-F238E27FC236}">
                <a16:creationId xmlns:a16="http://schemas.microsoft.com/office/drawing/2014/main" id="{668AB798-A771-B947-901E-F844B81289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859569" y="3838707"/>
            <a:ext cx="674314" cy="674314"/>
          </a:xfrm>
          <a:prstGeom prst="rect">
            <a:avLst/>
          </a:prstGeom>
        </p:spPr>
      </p:pic>
      <p:pic>
        <p:nvPicPr>
          <p:cNvPr id="21" name="Graphic 20" descr="DJ">
            <a:extLst>
              <a:ext uri="{FF2B5EF4-FFF2-40B4-BE49-F238E27FC236}">
                <a16:creationId xmlns:a16="http://schemas.microsoft.com/office/drawing/2014/main" id="{04D69772-905B-FF4A-9425-72A66BDB97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747872" y="2896644"/>
            <a:ext cx="4334526" cy="4334526"/>
          </a:xfrm>
          <a:prstGeom prst="rect">
            <a:avLst/>
          </a:prstGeom>
        </p:spPr>
      </p:pic>
      <p:pic>
        <p:nvPicPr>
          <p:cNvPr id="23" name="Graphic 22" descr="Judge">
            <a:extLst>
              <a:ext uri="{FF2B5EF4-FFF2-40B4-BE49-F238E27FC236}">
                <a16:creationId xmlns:a16="http://schemas.microsoft.com/office/drawing/2014/main" id="{3897026E-FD50-304A-BFE0-706F8BF4043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7687" y="2846539"/>
            <a:ext cx="4386197" cy="438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816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5A451-D0A7-1A44-A9CE-3C92F7CDE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Speech synthesis using an HMM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CF1EC8-9463-4846-B499-FE0B462C37B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dirty="0"/>
                  <a:t>Given the word sequence, W:</a:t>
                </a:r>
              </a:p>
              <a:p>
                <a:r>
                  <a:rPr lang="en-US" dirty="0"/>
                  <a:t>Use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𝑊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dirty="0"/>
                          <m:t>|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, with a random number generator, to generate a random state sequence that matches the given word sequence</a:t>
                </a:r>
              </a:p>
              <a:p>
                <a:r>
                  <a:rPr lang="en-US" dirty="0"/>
                  <a:t>Run the neural net backward to generate a spectrum: </a:t>
                </a:r>
              </a:p>
              <a:p>
                <a:pPr lvl="1"/>
                <a:r>
                  <a:rPr lang="en-US" dirty="0"/>
                  <a:t>Set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dirty="0"/>
                  <a:t> to a vector with all zeros, except some gain G in the </a:t>
                </a:r>
                <a:r>
                  <a:rPr lang="en-US" dirty="0" err="1"/>
                  <a:t>Q’th</a:t>
                </a:r>
                <a:r>
                  <a:rPr lang="en-US" dirty="0"/>
                  <a:t> entry</a:t>
                </a:r>
              </a:p>
              <a:p>
                <a:pPr lvl="1"/>
                <a:r>
                  <a:rPr lang="en-US" dirty="0"/>
                  <a:t>Invert the matrix at each level to find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−1)</m:t>
                        </m:r>
                      </m:sup>
                    </m:sSup>
                  </m:oMath>
                </a14:m>
                <a:r>
                  <a:rPr lang="en-US" dirty="0"/>
                  <a:t>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The last level (going backward!),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dirty="0"/>
                  <a:t>, is the spectrum</a:t>
                </a:r>
              </a:p>
              <a:p>
                <a:r>
                  <a:rPr lang="en-US" dirty="0"/>
                  <a:t>Use Griffin-Lim or </a:t>
                </a:r>
                <a:r>
                  <a:rPr lang="en-US" dirty="0" err="1"/>
                  <a:t>wavenet</a:t>
                </a:r>
                <a:r>
                  <a:rPr lang="en-US" dirty="0"/>
                  <a:t> to generate signal from spectrogram</a:t>
                </a:r>
              </a:p>
              <a:p>
                <a:r>
                  <a:rPr lang="en-US" dirty="0"/>
                  <a:t>This method results in discontinuous jumps at HMM-state boundaries.  Solution: recurrent neural net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CF1EC8-9463-4846-B499-FE0B462C37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22432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906BD-050C-D743-827C-E61B3A23E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868"/>
            <a:ext cx="10515600" cy="1006475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FDBD9-8D4C-BF41-934A-29566AEE44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1851"/>
            <a:ext cx="10515600" cy="4874078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Human speech processing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Modeling the ear: Fourier transforms and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filterbanks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Speech-to-text-to-speech (S2T2S)</a:t>
            </a:r>
          </a:p>
          <a:p>
            <a:pPr lvl="1"/>
            <a:r>
              <a:rPr lang="en-US" u="sng" dirty="0">
                <a:solidFill>
                  <a:schemeClr val="bg1">
                    <a:lumMod val="75000"/>
                  </a:schemeClr>
                </a:solidFill>
              </a:rPr>
              <a:t>Hybrid DNN-HMM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systems (*)</a:t>
            </a:r>
          </a:p>
          <a:p>
            <a:pPr lvl="1"/>
            <a:r>
              <a:rPr lang="en-US" dirty="0"/>
              <a:t>Recurrent neural nets (RNNs): Connectionist Temporal Classification, Trajectory nets</a:t>
            </a:r>
          </a:p>
          <a:p>
            <a:pPr lvl="1"/>
            <a:r>
              <a:rPr lang="en-US" dirty="0"/>
              <a:t>Sequence-to-sequence RNNs with attention</a:t>
            </a:r>
          </a:p>
          <a:p>
            <a:r>
              <a:rPr lang="en-US" dirty="0"/>
              <a:t>Languages other than English</a:t>
            </a:r>
          </a:p>
          <a:p>
            <a:pPr lvl="1"/>
            <a:r>
              <a:rPr lang="en-US" dirty="0"/>
              <a:t>Training and testing on 300 languages</a:t>
            </a:r>
          </a:p>
          <a:p>
            <a:pPr lvl="1"/>
            <a:r>
              <a:rPr lang="en-US" dirty="0"/>
              <a:t>Transfer learning: from languages with data, to languages without</a:t>
            </a:r>
          </a:p>
          <a:p>
            <a:pPr lvl="1"/>
            <a:r>
              <a:rPr lang="en-US" dirty="0"/>
              <a:t>Dialog systems for unwritten languages</a:t>
            </a:r>
          </a:p>
          <a:p>
            <a:r>
              <a:rPr lang="en-US" dirty="0"/>
              <a:t>Distorted speech</a:t>
            </a:r>
          </a:p>
          <a:p>
            <a:pPr lvl="1"/>
            <a:r>
              <a:rPr lang="en-US" dirty="0"/>
              <a:t>Motor disability</a:t>
            </a:r>
          </a:p>
          <a:p>
            <a:pPr lvl="1"/>
            <a:r>
              <a:rPr lang="en-US" dirty="0"/>
              <a:t>Second-language learners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419AC5-7E09-A346-AA3E-C4B55E50D1E1}"/>
              </a:ext>
            </a:extLst>
          </p:cNvPr>
          <p:cNvSpPr txBox="1"/>
          <p:nvPr/>
        </p:nvSpPr>
        <p:spPr>
          <a:xfrm>
            <a:off x="587831" y="6030686"/>
            <a:ext cx="11016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(*): </a:t>
            </a:r>
            <a:r>
              <a:rPr lang="en-US" u="sng" dirty="0"/>
              <a:t>Underline</a:t>
            </a:r>
            <a:r>
              <a:rPr lang="en-US" dirty="0"/>
              <a:t> shows which topic you need to understand for the exam.  </a:t>
            </a:r>
          </a:p>
          <a:p>
            <a:r>
              <a:rPr lang="en-US" dirty="0"/>
              <a:t>Everything else in today’s lecture is considered optional background knowledge.</a:t>
            </a:r>
          </a:p>
        </p:txBody>
      </p:sp>
    </p:spTree>
    <p:extLst>
      <p:ext uri="{BB962C8B-B14F-4D97-AF65-F5344CB8AC3E}">
        <p14:creationId xmlns:p14="http://schemas.microsoft.com/office/powerpoint/2010/main" val="25649649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Basic RN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latin typeface="Georgia" panose="02040502050405020303" pitchFamily="18" charset="0"/>
              </a:rPr>
              <a:t>Basic RNNs</a:t>
            </a:r>
          </a:p>
        </p:txBody>
      </p:sp>
      <p:sp>
        <p:nvSpPr>
          <p:cNvPr id="552" name="Each time step corresponds to a feedforward net where the hidden layer gets its input not just from the layer below but also from the activations of the hidden layer at the previous time step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dirty="0">
                <a:latin typeface="Georgia" panose="02040502050405020303" pitchFamily="18" charset="0"/>
              </a:rPr>
              <a:t>Each time step corresponds to a feedforward net where the hidden layer gets its input not just from the layer below but also from the activations of the hidden layer at the previous time step</a:t>
            </a:r>
          </a:p>
        </p:txBody>
      </p:sp>
      <p:sp>
        <p:nvSpPr>
          <p:cNvPr id="5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defTabSz="410751" hangingPunct="0">
              <a:tabLst>
                <a:tab pos="750067" algn="l"/>
              </a:tabLst>
            </a:pPr>
            <a:fld id="{86CB4B4D-7CA3-9044-876B-883B54F8677D}" type="slidenum">
              <a:rPr kern="0">
                <a:solidFill>
                  <a:srgbClr val="000000"/>
                </a:solidFill>
                <a:latin typeface="Helvetica"/>
                <a:sym typeface="Helvetica"/>
              </a:rPr>
              <a:pPr defTabSz="410751" hangingPunct="0">
                <a:tabLst>
                  <a:tab pos="750067" algn="l"/>
                </a:tabLst>
              </a:pPr>
              <a:t>32</a:t>
            </a:fld>
            <a:endParaRPr kern="0">
              <a:solidFill>
                <a:srgbClr val="000000"/>
              </a:solidFill>
              <a:latin typeface="Helvetica"/>
              <a:sym typeface="Helvetica"/>
            </a:endParaRPr>
          </a:p>
        </p:txBody>
      </p:sp>
      <p:sp>
        <p:nvSpPr>
          <p:cNvPr id="554" name="Rectangle"/>
          <p:cNvSpPr/>
          <p:nvPr/>
        </p:nvSpPr>
        <p:spPr>
          <a:xfrm>
            <a:off x="4095750" y="3235546"/>
            <a:ext cx="1018368" cy="489389"/>
          </a:xfrm>
          <a:prstGeom prst="rect">
            <a:avLst/>
          </a:prstGeom>
          <a:solidFill>
            <a:srgbClr val="FFFFFF">
              <a:alpha val="77443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lnSpc>
                <a:spcPts val="3023"/>
              </a:lnSpc>
              <a:tabLst>
                <a:tab pos="750067" algn="l"/>
              </a:tabLst>
              <a:defRPr sz="3600"/>
            </a:pPr>
            <a:endParaRPr sz="2531" b="1" kern="0">
              <a:solidFill>
                <a:srgbClr val="000000"/>
              </a:solidFill>
              <a:latin typeface="Helvetica"/>
              <a:sym typeface="Helvetica"/>
            </a:endParaRPr>
          </a:p>
        </p:txBody>
      </p:sp>
      <p:sp>
        <p:nvSpPr>
          <p:cNvPr id="555" name="Rectangle"/>
          <p:cNvSpPr/>
          <p:nvPr/>
        </p:nvSpPr>
        <p:spPr>
          <a:xfrm>
            <a:off x="4015383" y="4032626"/>
            <a:ext cx="1018368" cy="567419"/>
          </a:xfrm>
          <a:prstGeom prst="rect">
            <a:avLst/>
          </a:prstGeom>
          <a:solidFill>
            <a:srgbClr val="FFFFFF">
              <a:alpha val="77443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lnSpc>
                <a:spcPts val="3023"/>
              </a:lnSpc>
              <a:tabLst>
                <a:tab pos="750067" algn="l"/>
              </a:tabLst>
              <a:defRPr sz="3600"/>
            </a:pPr>
            <a:endParaRPr sz="2531" b="1" kern="0">
              <a:solidFill>
                <a:srgbClr val="000000"/>
              </a:solidFill>
              <a:latin typeface="Helvetica"/>
              <a:sym typeface="Helvetica"/>
            </a:endParaRPr>
          </a:p>
        </p:txBody>
      </p:sp>
      <p:sp>
        <p:nvSpPr>
          <p:cNvPr id="556" name="Rectangle"/>
          <p:cNvSpPr/>
          <p:nvPr/>
        </p:nvSpPr>
        <p:spPr>
          <a:xfrm>
            <a:off x="6236887" y="3184305"/>
            <a:ext cx="2177693" cy="1293933"/>
          </a:xfrm>
          <a:prstGeom prst="rect">
            <a:avLst/>
          </a:prstGeom>
          <a:solidFill>
            <a:srgbClr val="FFFFFF">
              <a:alpha val="77443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lnSpc>
                <a:spcPts val="3023"/>
              </a:lnSpc>
              <a:tabLst>
                <a:tab pos="750067" algn="l"/>
              </a:tabLst>
              <a:defRPr sz="3600"/>
            </a:pPr>
            <a:endParaRPr sz="2531" b="1" kern="0">
              <a:solidFill>
                <a:srgbClr val="000000"/>
              </a:solidFill>
              <a:latin typeface="Helvetica"/>
              <a:sym typeface="Helvetica"/>
            </a:endParaRPr>
          </a:p>
        </p:txBody>
      </p:sp>
      <p:sp>
        <p:nvSpPr>
          <p:cNvPr id="557" name="Rectangle"/>
          <p:cNvSpPr/>
          <p:nvPr/>
        </p:nvSpPr>
        <p:spPr>
          <a:xfrm>
            <a:off x="4095750" y="3235546"/>
            <a:ext cx="1018368" cy="489389"/>
          </a:xfrm>
          <a:prstGeom prst="rect">
            <a:avLst/>
          </a:prstGeom>
          <a:solidFill>
            <a:srgbClr val="FFFFFF">
              <a:alpha val="77443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lnSpc>
                <a:spcPts val="3023"/>
              </a:lnSpc>
              <a:tabLst>
                <a:tab pos="750067" algn="l"/>
              </a:tabLst>
              <a:defRPr sz="3600"/>
            </a:pPr>
            <a:endParaRPr sz="2531" b="1" kern="0">
              <a:solidFill>
                <a:srgbClr val="000000"/>
              </a:solidFill>
              <a:latin typeface="Helvetica"/>
              <a:sym typeface="Helvetica"/>
            </a:endParaRPr>
          </a:p>
        </p:txBody>
      </p:sp>
      <p:pic>
        <p:nvPicPr>
          <p:cNvPr id="558" name="Screen Shot 2018-11-30 at 11.56.39 AM.png" descr="Screen Shot 2018-11-30 at 11.56.39 AM.png"/>
          <p:cNvPicPr>
            <a:picLocks noChangeAspect="1"/>
          </p:cNvPicPr>
          <p:nvPr/>
        </p:nvPicPr>
        <p:blipFill>
          <a:blip r:embed="rId2">
            <a:extLst/>
          </a:blip>
          <a:srcRect l="9098" t="13099" r="10479" b="5128"/>
          <a:stretch>
            <a:fillRect/>
          </a:stretch>
        </p:blipFill>
        <p:spPr>
          <a:xfrm>
            <a:off x="2775999" y="3184306"/>
            <a:ext cx="6202582" cy="282558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94029210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D1994-E02C-834F-85B3-65109D4A6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recurrent net for speech synthesis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07D958-083B-F841-ACE6-320D457355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Output #1 is the magnitude FFT</a:t>
                </a:r>
              </a:p>
              <a:p>
                <a:r>
                  <a:rPr lang="en-US" dirty="0"/>
                  <a:t>Output #2 is the state vector, which is an input to the next time step</a:t>
                </a:r>
              </a:p>
              <a:p>
                <a:r>
                  <a:rPr lang="en-US" dirty="0"/>
                  <a:t>Input is a list of all of the HMM states within a window of +/-D frames of the current frame,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=[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This is called a “trajectory mixture density network” (</a:t>
                </a:r>
                <a:r>
                  <a:rPr lang="en-US" dirty="0" err="1"/>
                  <a:t>Korin</a:t>
                </a:r>
                <a:r>
                  <a:rPr lang="en-US" dirty="0"/>
                  <a:t> Richmond, 2007)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07D958-083B-F841-ACE6-320D457355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2632" r="-13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24045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E9615-953A-C845-8106-CB9DC6614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recurrent net for speech recognition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C122A-D1CC-2C4D-8A67-99931A05E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#1 is a </a:t>
            </a:r>
            <a:r>
              <a:rPr lang="en-US" dirty="0" err="1"/>
              <a:t>softmax</a:t>
            </a:r>
            <a:r>
              <a:rPr lang="en-US" dirty="0"/>
              <a:t> over </a:t>
            </a:r>
          </a:p>
          <a:p>
            <a:pPr lvl="1"/>
            <a:r>
              <a:rPr lang="en-US" dirty="0"/>
              <a:t>HMM states, Q, for DNN-HMM hybrid speech recognition</a:t>
            </a:r>
          </a:p>
          <a:p>
            <a:pPr lvl="1"/>
            <a:r>
              <a:rPr lang="en-US" dirty="0"/>
              <a:t>Words, if the RNN is being used by itself for stand-alone speech recognition</a:t>
            </a:r>
          </a:p>
          <a:p>
            <a:r>
              <a:rPr lang="en-US" dirty="0"/>
              <a:t>Output #2 is a state vector, which is fed back as input to the same neural net at time t+1</a:t>
            </a:r>
          </a:p>
        </p:txBody>
      </p:sp>
    </p:spTree>
    <p:extLst>
      <p:ext uri="{BB962C8B-B14F-4D97-AF65-F5344CB8AC3E}">
        <p14:creationId xmlns:p14="http://schemas.microsoft.com/office/powerpoint/2010/main" val="21612572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7D499-4D4D-E24D-A4BF-5F97BFC3D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Connectionist temporal classification: Speech recognition using a stand-alone RNN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C55D811-8B12-CA41-9C93-A7097C4A9D4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The problem solved by CTC: T input frames, K&lt;T output words</a:t>
                </a:r>
              </a:p>
              <a:p>
                <a:r>
                  <a:rPr lang="en-US" dirty="0"/>
                  <a:t>The solution:</a:t>
                </a:r>
              </a:p>
              <a:p>
                <a:pPr lvl="1"/>
                <a:r>
                  <a:rPr lang="en-US" dirty="0" err="1"/>
                  <a:t>Softmax</a:t>
                </a:r>
                <a:r>
                  <a:rPr lang="en-US" dirty="0"/>
                  <a:t> outputs = {set of all known words, or “blank”}</a:t>
                </a:r>
              </a:p>
              <a:p>
                <a:pPr lvl="1"/>
                <a:r>
                  <a:rPr lang="en-US" dirty="0"/>
                  <a:t>State sequence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Q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Label sequence is the set of words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W</m:t>
                    </m:r>
                    <m:r>
                      <a:rPr lang="en-US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The set of all state sequences that match W includes all state sequences that produce the words in W, with any combination of blanks in between them.  This set is called B(W)</a:t>
                </a:r>
              </a:p>
              <a:p>
                <a:pPr lvl="1"/>
                <a:r>
                  <a:rPr lang="en-US" dirty="0"/>
                  <a:t>Neural net training criterion is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–</m:t>
                    </m:r>
                    <m:func>
                      <m:func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i="0" dirty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  <m:d>
                          <m:d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d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US" i="1" dirty="0">
                        <a:latin typeface="Cambria Math" panose="02040503050406030204" pitchFamily="18" charset="0"/>
                      </a:rPr>
                      <m:t>=–</m:t>
                    </m:r>
                    <m:func>
                      <m:func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i="0" dirty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sub>
                          <m:sup/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e>
                    </m:func>
                  </m:oMath>
                </a14:m>
                <a:endParaRPr lang="en-US" dirty="0"/>
              </a:p>
              <a:p>
                <a:r>
                  <a:rPr lang="en-US" dirty="0"/>
                  <a:t>Training algorithm: Graves et al., 2006</a:t>
                </a:r>
              </a:p>
              <a:p>
                <a:r>
                  <a:rPr lang="en-US" dirty="0"/>
                  <a:t>Speech recognition application: Miao and </a:t>
                </a:r>
                <a:r>
                  <a:rPr lang="en-US" dirty="0" err="1"/>
                  <a:t>Metze</a:t>
                </a:r>
                <a:r>
                  <a:rPr lang="en-US" dirty="0"/>
                  <a:t>, 2014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C55D811-8B12-CA41-9C93-A7097C4A9D4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3509" b="-1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77816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906BD-050C-D743-827C-E61B3A23E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868"/>
            <a:ext cx="10515600" cy="1006475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FDBD9-8D4C-BF41-934A-29566AEE44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1851"/>
            <a:ext cx="10515600" cy="4874078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Human speech processing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Modeling the ear: Fourier transforms and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filterbanks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Speech-to-text-to-speech (S2T2S)</a:t>
            </a:r>
          </a:p>
          <a:p>
            <a:pPr lvl="1"/>
            <a:r>
              <a:rPr lang="en-US" u="sng" dirty="0">
                <a:solidFill>
                  <a:schemeClr val="bg1">
                    <a:lumMod val="75000"/>
                  </a:schemeClr>
                </a:solidFill>
              </a:rPr>
              <a:t>Hybrid DNN-HMM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systems (*)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Recurrent neural nets (RNNs): Connectionist Temporal Classification, Trajectory nets</a:t>
            </a:r>
          </a:p>
          <a:p>
            <a:pPr lvl="1"/>
            <a:r>
              <a:rPr lang="en-US" dirty="0"/>
              <a:t>Sequence-to-sequence RNNs with attention</a:t>
            </a:r>
          </a:p>
          <a:p>
            <a:r>
              <a:rPr lang="en-US" dirty="0"/>
              <a:t>Languages other than English</a:t>
            </a:r>
          </a:p>
          <a:p>
            <a:pPr lvl="1"/>
            <a:r>
              <a:rPr lang="en-US" dirty="0"/>
              <a:t>Training and testing on 300 languages</a:t>
            </a:r>
          </a:p>
          <a:p>
            <a:pPr lvl="1"/>
            <a:r>
              <a:rPr lang="en-US" dirty="0"/>
              <a:t>Transfer learning: from languages with data, to languages without</a:t>
            </a:r>
          </a:p>
          <a:p>
            <a:pPr lvl="1"/>
            <a:r>
              <a:rPr lang="en-US" dirty="0"/>
              <a:t>Dialog systems for unwritten languages</a:t>
            </a:r>
          </a:p>
          <a:p>
            <a:r>
              <a:rPr lang="en-US" dirty="0"/>
              <a:t>Distorted speech</a:t>
            </a:r>
          </a:p>
          <a:p>
            <a:pPr lvl="1"/>
            <a:r>
              <a:rPr lang="en-US" dirty="0"/>
              <a:t>Motor disability</a:t>
            </a:r>
          </a:p>
          <a:p>
            <a:pPr lvl="1"/>
            <a:r>
              <a:rPr lang="en-US" dirty="0"/>
              <a:t>Second-language learners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419AC5-7E09-A346-AA3E-C4B55E50D1E1}"/>
              </a:ext>
            </a:extLst>
          </p:cNvPr>
          <p:cNvSpPr txBox="1"/>
          <p:nvPr/>
        </p:nvSpPr>
        <p:spPr>
          <a:xfrm>
            <a:off x="587831" y="6030686"/>
            <a:ext cx="11016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(*): </a:t>
            </a:r>
            <a:r>
              <a:rPr lang="en-US" u="sng" dirty="0"/>
              <a:t>Underline</a:t>
            </a:r>
            <a:r>
              <a:rPr lang="en-US" dirty="0"/>
              <a:t> shows which topic you need to understand for the exam.  </a:t>
            </a:r>
          </a:p>
          <a:p>
            <a:r>
              <a:rPr lang="en-US" dirty="0"/>
              <a:t>Everything else in today’s lecture is considered optional background knowledge.</a:t>
            </a:r>
          </a:p>
        </p:txBody>
      </p:sp>
    </p:spTree>
    <p:extLst>
      <p:ext uri="{BB962C8B-B14F-4D97-AF65-F5344CB8AC3E}">
        <p14:creationId xmlns:p14="http://schemas.microsoft.com/office/powerpoint/2010/main" val="40479397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9F319-2ABA-0B4C-984E-69363B070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Sequence-to-sequence with attention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053F6-7029-B94C-9901-ACFF19B2FC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Input encoder is an RNN</a:t>
            </a:r>
          </a:p>
          <a:p>
            <a:r>
              <a:rPr lang="en-US" dirty="0"/>
              <a:t>Output decoder is an RNN</a:t>
            </a:r>
          </a:p>
          <a:p>
            <a:r>
              <a:rPr lang="en-US" dirty="0"/>
              <a:t>Each cell of the output decoder takes, as input, a weighted summation of the input encoder hidden nodes vectors, concatenated to the previous output-time state vector, concatenated to a unit indicator showing which output was generated in the previous time</a:t>
            </a:r>
          </a:p>
          <a:p>
            <a:r>
              <a:rPr lang="en-US" dirty="0"/>
              <a:t>Weights for the weighted summation change, from one output-time to the next.  The weights themselves are computed by another neural net.</a:t>
            </a:r>
          </a:p>
        </p:txBody>
      </p:sp>
    </p:spTree>
    <p:extLst>
      <p:ext uri="{BB962C8B-B14F-4D97-AF65-F5344CB8AC3E}">
        <p14:creationId xmlns:p14="http://schemas.microsoft.com/office/powerpoint/2010/main" val="42080117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Decoder"/>
          <p:cNvSpPr/>
          <p:nvPr/>
        </p:nvSpPr>
        <p:spPr>
          <a:xfrm>
            <a:off x="5829016" y="4183000"/>
            <a:ext cx="4073405" cy="2270489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/>
          <a:lstStyle>
            <a:lvl1pPr>
              <a:lnSpc>
                <a:spcPts val="4300"/>
              </a:lnSpc>
              <a:defRPr sz="3600"/>
            </a:lvl1pPr>
          </a:lstStyle>
          <a:p>
            <a:pPr algn="ctr" defTabSz="410751" hangingPunct="0">
              <a:lnSpc>
                <a:spcPts val="3023"/>
              </a:lnSpc>
              <a:tabLst>
                <a:tab pos="750067" algn="l"/>
              </a:tabLst>
            </a:pPr>
            <a:r>
              <a:rPr sz="2531" b="1" kern="0">
                <a:solidFill>
                  <a:srgbClr val="000000"/>
                </a:solidFill>
                <a:latin typeface="Helvetica"/>
                <a:sym typeface="Helvetica"/>
              </a:rPr>
              <a:t>Decoder</a:t>
            </a:r>
          </a:p>
        </p:txBody>
      </p:sp>
      <p:sp>
        <p:nvSpPr>
          <p:cNvPr id="491" name="Encoder"/>
          <p:cNvSpPr/>
          <p:nvPr/>
        </p:nvSpPr>
        <p:spPr>
          <a:xfrm>
            <a:off x="1907976" y="4183000"/>
            <a:ext cx="3835301" cy="2270489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/>
          <a:lstStyle>
            <a:lvl1pPr>
              <a:lnSpc>
                <a:spcPts val="4300"/>
              </a:lnSpc>
              <a:defRPr sz="3600"/>
            </a:lvl1pPr>
          </a:lstStyle>
          <a:p>
            <a:pPr algn="ctr" defTabSz="410751" hangingPunct="0">
              <a:lnSpc>
                <a:spcPts val="3023"/>
              </a:lnSpc>
              <a:tabLst>
                <a:tab pos="750067" algn="l"/>
              </a:tabLst>
            </a:pPr>
            <a:r>
              <a:rPr sz="2531" b="1" kern="0">
                <a:solidFill>
                  <a:srgbClr val="000000"/>
                </a:solidFill>
                <a:latin typeface="Helvetica"/>
                <a:sym typeface="Helvetica"/>
              </a:rPr>
              <a:t>Encoder</a:t>
            </a:r>
          </a:p>
        </p:txBody>
      </p:sp>
      <p:sp>
        <p:nvSpPr>
          <p:cNvPr id="492" name="Encoder-Decoder (seq2seq) mod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>
              <a:lnSpc>
                <a:spcPts val="6600"/>
              </a:lnSpc>
              <a:defRPr sz="5500"/>
            </a:lvl1pPr>
          </a:lstStyle>
          <a:p>
            <a:r>
              <a:rPr dirty="0">
                <a:latin typeface="Georgia" panose="02040502050405020303" pitchFamily="18" charset="0"/>
              </a:rPr>
              <a:t>Encoder-Decoder (seq2seq) model</a:t>
            </a:r>
          </a:p>
        </p:txBody>
      </p:sp>
      <p:sp>
        <p:nvSpPr>
          <p:cNvPr id="493" name="Task: Read an input sequence and return an output sequenc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latin typeface="Georgia" panose="02040502050405020303" pitchFamily="18" charset="0"/>
              </a:rPr>
              <a:t>Task: Read an input sequence and return an output sequence</a:t>
            </a:r>
          </a:p>
          <a:p>
            <a:pPr lvl="2"/>
            <a:r>
              <a:rPr dirty="0">
                <a:latin typeface="Georgia" panose="02040502050405020303" pitchFamily="18" charset="0"/>
              </a:rPr>
              <a:t>Machine translation: translate source into target language</a:t>
            </a:r>
          </a:p>
          <a:p>
            <a:pPr lvl="2"/>
            <a:r>
              <a:rPr dirty="0">
                <a:latin typeface="Georgia" panose="02040502050405020303" pitchFamily="18" charset="0"/>
              </a:rPr>
              <a:t>Dialog system/chatbot: generate a response</a:t>
            </a:r>
          </a:p>
          <a:p>
            <a:r>
              <a:rPr dirty="0">
                <a:latin typeface="Georgia" panose="02040502050405020303" pitchFamily="18" charset="0"/>
              </a:rPr>
              <a:t>Reading the input sequence: RNN Encoder</a:t>
            </a:r>
          </a:p>
          <a:p>
            <a:r>
              <a:rPr dirty="0">
                <a:latin typeface="Georgia" panose="02040502050405020303" pitchFamily="18" charset="0"/>
              </a:rPr>
              <a:t>Generating the output sequence: RNN Decoder</a:t>
            </a:r>
          </a:p>
        </p:txBody>
      </p:sp>
      <p:sp>
        <p:nvSpPr>
          <p:cNvPr id="4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defTabSz="410751" hangingPunct="0">
              <a:tabLst>
                <a:tab pos="750067" algn="l"/>
              </a:tabLst>
            </a:pPr>
            <a:fld id="{86CB4B4D-7CA3-9044-876B-883B54F8677D}" type="slidenum">
              <a:rPr kern="0">
                <a:solidFill>
                  <a:srgbClr val="000000"/>
                </a:solidFill>
                <a:latin typeface="Helvetica"/>
                <a:sym typeface="Helvetica"/>
              </a:rPr>
              <a:pPr defTabSz="410751" hangingPunct="0">
                <a:tabLst>
                  <a:tab pos="750067" algn="l"/>
                </a:tabLst>
              </a:pPr>
              <a:t>38</a:t>
            </a:fld>
            <a:endParaRPr kern="0">
              <a:solidFill>
                <a:srgbClr val="000000"/>
              </a:solidFill>
              <a:latin typeface="Helvetica"/>
              <a:sym typeface="Helvetica"/>
            </a:endParaRPr>
          </a:p>
        </p:txBody>
      </p:sp>
      <p:sp>
        <p:nvSpPr>
          <p:cNvPr id="495" name="input"/>
          <p:cNvSpPr txBox="1"/>
          <p:nvPr/>
        </p:nvSpPr>
        <p:spPr>
          <a:xfrm>
            <a:off x="2135077" y="5802905"/>
            <a:ext cx="384372" cy="446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lnSpc>
                <a:spcPts val="1800"/>
              </a:lnSpc>
              <a:defRPr sz="1500" b="0"/>
            </a:lvl1pPr>
          </a:lstStyle>
          <a:p>
            <a:pPr algn="ctr" defTabSz="410751" hangingPunct="0">
              <a:lnSpc>
                <a:spcPts val="1266"/>
              </a:lnSpc>
              <a:tabLst>
                <a:tab pos="750067" algn="l"/>
              </a:tabLst>
            </a:pPr>
            <a:r>
              <a:rPr sz="1055" kern="0">
                <a:solidFill>
                  <a:srgbClr val="000000"/>
                </a:solidFill>
                <a:latin typeface="Helvetica"/>
                <a:sym typeface="Helvetica"/>
              </a:rPr>
              <a:t>input</a:t>
            </a:r>
          </a:p>
        </p:txBody>
      </p:sp>
      <p:sp>
        <p:nvSpPr>
          <p:cNvPr id="496" name="hidden"/>
          <p:cNvSpPr txBox="1"/>
          <p:nvPr/>
        </p:nvSpPr>
        <p:spPr>
          <a:xfrm>
            <a:off x="2072023" y="5241523"/>
            <a:ext cx="510479" cy="446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lnSpc>
                <a:spcPts val="1800"/>
              </a:lnSpc>
              <a:defRPr sz="1500" b="0"/>
            </a:lvl1pPr>
          </a:lstStyle>
          <a:p>
            <a:pPr algn="ctr" defTabSz="410751" hangingPunct="0">
              <a:lnSpc>
                <a:spcPts val="1266"/>
              </a:lnSpc>
              <a:tabLst>
                <a:tab pos="750067" algn="l"/>
              </a:tabLst>
            </a:pPr>
            <a:r>
              <a:rPr sz="1055" kern="0">
                <a:solidFill>
                  <a:srgbClr val="000000"/>
                </a:solidFill>
                <a:latin typeface="Helvetica"/>
                <a:sym typeface="Helvetica"/>
              </a:rPr>
              <a:t>hidden</a:t>
            </a:r>
          </a:p>
        </p:txBody>
      </p:sp>
      <p:grpSp>
        <p:nvGrpSpPr>
          <p:cNvPr id="508" name="Group"/>
          <p:cNvGrpSpPr/>
          <p:nvPr/>
        </p:nvGrpSpPr>
        <p:grpSpPr>
          <a:xfrm>
            <a:off x="2831886" y="5265669"/>
            <a:ext cx="629674" cy="923563"/>
            <a:chOff x="0" y="798408"/>
            <a:chExt cx="895535" cy="1313511"/>
          </a:xfrm>
        </p:grpSpPr>
        <p:grpSp>
          <p:nvGrpSpPr>
            <p:cNvPr id="501" name="Group"/>
            <p:cNvGrpSpPr/>
            <p:nvPr/>
          </p:nvGrpSpPr>
          <p:grpSpPr>
            <a:xfrm>
              <a:off x="0" y="1596817"/>
              <a:ext cx="895536" cy="515104"/>
              <a:chOff x="0" y="0"/>
              <a:chExt cx="895535" cy="515102"/>
            </a:xfrm>
          </p:grpSpPr>
          <p:sp>
            <p:nvSpPr>
              <p:cNvPr id="497" name="Rectangle"/>
              <p:cNvSpPr/>
              <p:nvPr/>
            </p:nvSpPr>
            <p:spPr>
              <a:xfrm>
                <a:off x="0" y="0"/>
                <a:ext cx="895536" cy="515103"/>
              </a:xfrm>
              <a:prstGeom prst="rect">
                <a:avLst/>
              </a:prstGeom>
              <a:solidFill>
                <a:srgbClr val="AAD3F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127000" dist="762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  <p:sp>
            <p:nvSpPr>
              <p:cNvPr id="498" name="Oval"/>
              <p:cNvSpPr/>
              <p:nvPr/>
            </p:nvSpPr>
            <p:spPr>
              <a:xfrm>
                <a:off x="71642" y="55802"/>
                <a:ext cx="205974" cy="394913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127000" dist="762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  <p:sp>
            <p:nvSpPr>
              <p:cNvPr id="499" name="Oval"/>
              <p:cNvSpPr/>
              <p:nvPr/>
            </p:nvSpPr>
            <p:spPr>
              <a:xfrm>
                <a:off x="344781" y="55802"/>
                <a:ext cx="205974" cy="394913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127000" dist="762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  <p:sp>
            <p:nvSpPr>
              <p:cNvPr id="500" name="Oval"/>
              <p:cNvSpPr/>
              <p:nvPr/>
            </p:nvSpPr>
            <p:spPr>
              <a:xfrm>
                <a:off x="617919" y="55802"/>
                <a:ext cx="205974" cy="394913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127000" dist="762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</p:grpSp>
        <p:grpSp>
          <p:nvGrpSpPr>
            <p:cNvPr id="506" name="Group"/>
            <p:cNvGrpSpPr/>
            <p:nvPr/>
          </p:nvGrpSpPr>
          <p:grpSpPr>
            <a:xfrm>
              <a:off x="0" y="798408"/>
              <a:ext cx="895536" cy="515104"/>
              <a:chOff x="0" y="0"/>
              <a:chExt cx="895535" cy="515102"/>
            </a:xfrm>
          </p:grpSpPr>
          <p:sp>
            <p:nvSpPr>
              <p:cNvPr id="502" name="Rectangle"/>
              <p:cNvSpPr/>
              <p:nvPr/>
            </p:nvSpPr>
            <p:spPr>
              <a:xfrm>
                <a:off x="0" y="0"/>
                <a:ext cx="895536" cy="515103"/>
              </a:xfrm>
              <a:prstGeom prst="rect">
                <a:avLst/>
              </a:prstGeom>
              <a:solidFill>
                <a:srgbClr val="DCDEE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127000" dist="762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  <p:sp>
            <p:nvSpPr>
              <p:cNvPr id="503" name="Oval"/>
              <p:cNvSpPr/>
              <p:nvPr/>
            </p:nvSpPr>
            <p:spPr>
              <a:xfrm>
                <a:off x="71642" y="55802"/>
                <a:ext cx="205974" cy="394913"/>
              </a:xfrm>
              <a:prstGeom prst="ellipse">
                <a:avLst/>
              </a:prstGeom>
              <a:solidFill>
                <a:srgbClr val="A6AAA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  <p:sp>
            <p:nvSpPr>
              <p:cNvPr id="504" name="Oval"/>
              <p:cNvSpPr/>
              <p:nvPr/>
            </p:nvSpPr>
            <p:spPr>
              <a:xfrm>
                <a:off x="344781" y="55802"/>
                <a:ext cx="205974" cy="394913"/>
              </a:xfrm>
              <a:prstGeom prst="ellipse">
                <a:avLst/>
              </a:prstGeom>
              <a:solidFill>
                <a:srgbClr val="A6AAA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  <p:sp>
            <p:nvSpPr>
              <p:cNvPr id="505" name="Oval"/>
              <p:cNvSpPr/>
              <p:nvPr/>
            </p:nvSpPr>
            <p:spPr>
              <a:xfrm>
                <a:off x="617919" y="55802"/>
                <a:ext cx="205974" cy="394913"/>
              </a:xfrm>
              <a:prstGeom prst="ellipse">
                <a:avLst/>
              </a:prstGeom>
              <a:solidFill>
                <a:srgbClr val="A6AAA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</p:grpSp>
        <p:sp>
          <p:nvSpPr>
            <p:cNvPr id="507" name="Line"/>
            <p:cNvSpPr/>
            <p:nvPr/>
          </p:nvSpPr>
          <p:spPr>
            <a:xfrm flipV="1">
              <a:off x="447767" y="1287756"/>
              <a:ext cx="1" cy="30906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lnSpc>
                  <a:spcPts val="3023"/>
                </a:lnSpc>
                <a:tabLst>
                  <a:tab pos="750067" algn="l"/>
                </a:tabLst>
                <a:defRPr sz="3600"/>
              </a:pPr>
              <a:endParaRPr sz="2531" b="1" kern="0">
                <a:solidFill>
                  <a:srgbClr val="000000"/>
                </a:solidFill>
                <a:latin typeface="Helvetica"/>
                <a:sym typeface="Helvetica"/>
              </a:endParaRPr>
            </a:p>
          </p:txBody>
        </p:sp>
      </p:grpSp>
      <p:grpSp>
        <p:nvGrpSpPr>
          <p:cNvPr id="520" name="Group"/>
          <p:cNvGrpSpPr/>
          <p:nvPr/>
        </p:nvGrpSpPr>
        <p:grpSpPr>
          <a:xfrm>
            <a:off x="3580312" y="5265669"/>
            <a:ext cx="629674" cy="923563"/>
            <a:chOff x="0" y="798408"/>
            <a:chExt cx="895535" cy="1313511"/>
          </a:xfrm>
        </p:grpSpPr>
        <p:grpSp>
          <p:nvGrpSpPr>
            <p:cNvPr id="513" name="Group"/>
            <p:cNvGrpSpPr/>
            <p:nvPr/>
          </p:nvGrpSpPr>
          <p:grpSpPr>
            <a:xfrm>
              <a:off x="0" y="1596817"/>
              <a:ext cx="895536" cy="515104"/>
              <a:chOff x="0" y="0"/>
              <a:chExt cx="895535" cy="515102"/>
            </a:xfrm>
          </p:grpSpPr>
          <p:sp>
            <p:nvSpPr>
              <p:cNvPr id="509" name="Rectangle"/>
              <p:cNvSpPr/>
              <p:nvPr/>
            </p:nvSpPr>
            <p:spPr>
              <a:xfrm>
                <a:off x="0" y="0"/>
                <a:ext cx="895536" cy="515103"/>
              </a:xfrm>
              <a:prstGeom prst="rect">
                <a:avLst/>
              </a:prstGeom>
              <a:solidFill>
                <a:srgbClr val="AAD3F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127000" dist="762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  <p:sp>
            <p:nvSpPr>
              <p:cNvPr id="510" name="Oval"/>
              <p:cNvSpPr/>
              <p:nvPr/>
            </p:nvSpPr>
            <p:spPr>
              <a:xfrm>
                <a:off x="71642" y="55802"/>
                <a:ext cx="205974" cy="394913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127000" dist="762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  <p:sp>
            <p:nvSpPr>
              <p:cNvPr id="511" name="Oval"/>
              <p:cNvSpPr/>
              <p:nvPr/>
            </p:nvSpPr>
            <p:spPr>
              <a:xfrm>
                <a:off x="344781" y="55802"/>
                <a:ext cx="205974" cy="394913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127000" dist="762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  <p:sp>
            <p:nvSpPr>
              <p:cNvPr id="512" name="Oval"/>
              <p:cNvSpPr/>
              <p:nvPr/>
            </p:nvSpPr>
            <p:spPr>
              <a:xfrm>
                <a:off x="617919" y="55802"/>
                <a:ext cx="205974" cy="394913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127000" dist="762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</p:grpSp>
        <p:grpSp>
          <p:nvGrpSpPr>
            <p:cNvPr id="518" name="Group"/>
            <p:cNvGrpSpPr/>
            <p:nvPr/>
          </p:nvGrpSpPr>
          <p:grpSpPr>
            <a:xfrm>
              <a:off x="0" y="798408"/>
              <a:ext cx="895536" cy="515104"/>
              <a:chOff x="0" y="0"/>
              <a:chExt cx="895535" cy="515102"/>
            </a:xfrm>
          </p:grpSpPr>
          <p:sp>
            <p:nvSpPr>
              <p:cNvPr id="514" name="Rectangle"/>
              <p:cNvSpPr/>
              <p:nvPr/>
            </p:nvSpPr>
            <p:spPr>
              <a:xfrm>
                <a:off x="0" y="0"/>
                <a:ext cx="895536" cy="515103"/>
              </a:xfrm>
              <a:prstGeom prst="rect">
                <a:avLst/>
              </a:prstGeom>
              <a:solidFill>
                <a:srgbClr val="DCDEE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127000" dist="762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  <p:sp>
            <p:nvSpPr>
              <p:cNvPr id="515" name="Oval"/>
              <p:cNvSpPr/>
              <p:nvPr/>
            </p:nvSpPr>
            <p:spPr>
              <a:xfrm>
                <a:off x="71642" y="55802"/>
                <a:ext cx="205974" cy="394913"/>
              </a:xfrm>
              <a:prstGeom prst="ellipse">
                <a:avLst/>
              </a:prstGeom>
              <a:solidFill>
                <a:srgbClr val="A6AAA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  <p:sp>
            <p:nvSpPr>
              <p:cNvPr id="516" name="Oval"/>
              <p:cNvSpPr/>
              <p:nvPr/>
            </p:nvSpPr>
            <p:spPr>
              <a:xfrm>
                <a:off x="344781" y="55802"/>
                <a:ext cx="205974" cy="394913"/>
              </a:xfrm>
              <a:prstGeom prst="ellipse">
                <a:avLst/>
              </a:prstGeom>
              <a:solidFill>
                <a:srgbClr val="A6AAA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  <p:sp>
            <p:nvSpPr>
              <p:cNvPr id="517" name="Oval"/>
              <p:cNvSpPr/>
              <p:nvPr/>
            </p:nvSpPr>
            <p:spPr>
              <a:xfrm>
                <a:off x="617919" y="55802"/>
                <a:ext cx="205974" cy="394913"/>
              </a:xfrm>
              <a:prstGeom prst="ellipse">
                <a:avLst/>
              </a:prstGeom>
              <a:solidFill>
                <a:srgbClr val="A6AAA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</p:grpSp>
        <p:sp>
          <p:nvSpPr>
            <p:cNvPr id="519" name="Line"/>
            <p:cNvSpPr/>
            <p:nvPr/>
          </p:nvSpPr>
          <p:spPr>
            <a:xfrm flipV="1">
              <a:off x="447767" y="1287756"/>
              <a:ext cx="1" cy="30906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lnSpc>
                  <a:spcPts val="3023"/>
                </a:lnSpc>
                <a:tabLst>
                  <a:tab pos="750067" algn="l"/>
                </a:tabLst>
                <a:defRPr sz="3600"/>
              </a:pPr>
              <a:endParaRPr sz="2531" b="1" kern="0">
                <a:solidFill>
                  <a:srgbClr val="000000"/>
                </a:solidFill>
                <a:latin typeface="Helvetica"/>
                <a:sym typeface="Helvetica"/>
              </a:endParaRPr>
            </a:p>
          </p:txBody>
        </p:sp>
      </p:grpSp>
      <p:grpSp>
        <p:nvGrpSpPr>
          <p:cNvPr id="532" name="Group"/>
          <p:cNvGrpSpPr/>
          <p:nvPr/>
        </p:nvGrpSpPr>
        <p:grpSpPr>
          <a:xfrm>
            <a:off x="4328738" y="5265669"/>
            <a:ext cx="629674" cy="923563"/>
            <a:chOff x="0" y="798408"/>
            <a:chExt cx="895535" cy="1313511"/>
          </a:xfrm>
        </p:grpSpPr>
        <p:grpSp>
          <p:nvGrpSpPr>
            <p:cNvPr id="525" name="Group"/>
            <p:cNvGrpSpPr/>
            <p:nvPr/>
          </p:nvGrpSpPr>
          <p:grpSpPr>
            <a:xfrm>
              <a:off x="0" y="1596817"/>
              <a:ext cx="895536" cy="515104"/>
              <a:chOff x="0" y="0"/>
              <a:chExt cx="895535" cy="515102"/>
            </a:xfrm>
          </p:grpSpPr>
          <p:sp>
            <p:nvSpPr>
              <p:cNvPr id="521" name="Rectangle"/>
              <p:cNvSpPr/>
              <p:nvPr/>
            </p:nvSpPr>
            <p:spPr>
              <a:xfrm>
                <a:off x="0" y="0"/>
                <a:ext cx="895536" cy="515103"/>
              </a:xfrm>
              <a:prstGeom prst="rect">
                <a:avLst/>
              </a:prstGeom>
              <a:solidFill>
                <a:srgbClr val="AAD3F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127000" dist="762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  <p:sp>
            <p:nvSpPr>
              <p:cNvPr id="522" name="Oval"/>
              <p:cNvSpPr/>
              <p:nvPr/>
            </p:nvSpPr>
            <p:spPr>
              <a:xfrm>
                <a:off x="71642" y="55802"/>
                <a:ext cx="205974" cy="394913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127000" dist="762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  <p:sp>
            <p:nvSpPr>
              <p:cNvPr id="523" name="Oval"/>
              <p:cNvSpPr/>
              <p:nvPr/>
            </p:nvSpPr>
            <p:spPr>
              <a:xfrm>
                <a:off x="344781" y="55802"/>
                <a:ext cx="205974" cy="394913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127000" dist="762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  <p:sp>
            <p:nvSpPr>
              <p:cNvPr id="524" name="Oval"/>
              <p:cNvSpPr/>
              <p:nvPr/>
            </p:nvSpPr>
            <p:spPr>
              <a:xfrm>
                <a:off x="617919" y="55802"/>
                <a:ext cx="205974" cy="394913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127000" dist="762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</p:grpSp>
        <p:grpSp>
          <p:nvGrpSpPr>
            <p:cNvPr id="530" name="Group"/>
            <p:cNvGrpSpPr/>
            <p:nvPr/>
          </p:nvGrpSpPr>
          <p:grpSpPr>
            <a:xfrm>
              <a:off x="0" y="798408"/>
              <a:ext cx="895536" cy="515104"/>
              <a:chOff x="0" y="0"/>
              <a:chExt cx="895535" cy="515102"/>
            </a:xfrm>
          </p:grpSpPr>
          <p:sp>
            <p:nvSpPr>
              <p:cNvPr id="526" name="Rectangle"/>
              <p:cNvSpPr/>
              <p:nvPr/>
            </p:nvSpPr>
            <p:spPr>
              <a:xfrm>
                <a:off x="0" y="0"/>
                <a:ext cx="895536" cy="515103"/>
              </a:xfrm>
              <a:prstGeom prst="rect">
                <a:avLst/>
              </a:prstGeom>
              <a:solidFill>
                <a:srgbClr val="DCDEE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127000" dist="762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  <p:sp>
            <p:nvSpPr>
              <p:cNvPr id="527" name="Oval"/>
              <p:cNvSpPr/>
              <p:nvPr/>
            </p:nvSpPr>
            <p:spPr>
              <a:xfrm>
                <a:off x="71642" y="55802"/>
                <a:ext cx="205974" cy="394913"/>
              </a:xfrm>
              <a:prstGeom prst="ellipse">
                <a:avLst/>
              </a:prstGeom>
              <a:solidFill>
                <a:srgbClr val="A6AAA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  <p:sp>
            <p:nvSpPr>
              <p:cNvPr id="528" name="Oval"/>
              <p:cNvSpPr/>
              <p:nvPr/>
            </p:nvSpPr>
            <p:spPr>
              <a:xfrm>
                <a:off x="344781" y="55802"/>
                <a:ext cx="205974" cy="394913"/>
              </a:xfrm>
              <a:prstGeom prst="ellipse">
                <a:avLst/>
              </a:prstGeom>
              <a:solidFill>
                <a:srgbClr val="A6AAA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  <p:sp>
            <p:nvSpPr>
              <p:cNvPr id="529" name="Oval"/>
              <p:cNvSpPr/>
              <p:nvPr/>
            </p:nvSpPr>
            <p:spPr>
              <a:xfrm>
                <a:off x="617919" y="55802"/>
                <a:ext cx="205974" cy="394913"/>
              </a:xfrm>
              <a:prstGeom prst="ellipse">
                <a:avLst/>
              </a:prstGeom>
              <a:solidFill>
                <a:srgbClr val="A6AAA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</p:grpSp>
        <p:sp>
          <p:nvSpPr>
            <p:cNvPr id="531" name="Line"/>
            <p:cNvSpPr/>
            <p:nvPr/>
          </p:nvSpPr>
          <p:spPr>
            <a:xfrm flipV="1">
              <a:off x="447767" y="1287756"/>
              <a:ext cx="1" cy="30906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lnSpc>
                  <a:spcPts val="3023"/>
                </a:lnSpc>
                <a:tabLst>
                  <a:tab pos="750067" algn="l"/>
                </a:tabLst>
                <a:defRPr sz="3600"/>
              </a:pPr>
              <a:endParaRPr sz="2531" b="1" kern="0">
                <a:solidFill>
                  <a:srgbClr val="000000"/>
                </a:solidFill>
                <a:latin typeface="Helvetica"/>
                <a:sym typeface="Helvetica"/>
              </a:endParaRPr>
            </a:p>
          </p:txBody>
        </p:sp>
      </p:grpSp>
      <p:grpSp>
        <p:nvGrpSpPr>
          <p:cNvPr id="544" name="Group"/>
          <p:cNvGrpSpPr/>
          <p:nvPr/>
        </p:nvGrpSpPr>
        <p:grpSpPr>
          <a:xfrm>
            <a:off x="5077164" y="5265669"/>
            <a:ext cx="629674" cy="923563"/>
            <a:chOff x="0" y="798408"/>
            <a:chExt cx="895535" cy="1313511"/>
          </a:xfrm>
        </p:grpSpPr>
        <p:grpSp>
          <p:nvGrpSpPr>
            <p:cNvPr id="537" name="Group"/>
            <p:cNvGrpSpPr/>
            <p:nvPr/>
          </p:nvGrpSpPr>
          <p:grpSpPr>
            <a:xfrm>
              <a:off x="0" y="1596817"/>
              <a:ext cx="895536" cy="515104"/>
              <a:chOff x="0" y="0"/>
              <a:chExt cx="895535" cy="515102"/>
            </a:xfrm>
          </p:grpSpPr>
          <p:sp>
            <p:nvSpPr>
              <p:cNvPr id="533" name="Rectangle"/>
              <p:cNvSpPr/>
              <p:nvPr/>
            </p:nvSpPr>
            <p:spPr>
              <a:xfrm>
                <a:off x="0" y="0"/>
                <a:ext cx="895536" cy="515103"/>
              </a:xfrm>
              <a:prstGeom prst="rect">
                <a:avLst/>
              </a:prstGeom>
              <a:solidFill>
                <a:srgbClr val="AAD3F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127000" dist="762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  <p:sp>
            <p:nvSpPr>
              <p:cNvPr id="534" name="Oval"/>
              <p:cNvSpPr/>
              <p:nvPr/>
            </p:nvSpPr>
            <p:spPr>
              <a:xfrm>
                <a:off x="71642" y="55802"/>
                <a:ext cx="205974" cy="394913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127000" dist="762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  <p:sp>
            <p:nvSpPr>
              <p:cNvPr id="535" name="Oval"/>
              <p:cNvSpPr/>
              <p:nvPr/>
            </p:nvSpPr>
            <p:spPr>
              <a:xfrm>
                <a:off x="344781" y="55802"/>
                <a:ext cx="205974" cy="394913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127000" dist="762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  <p:sp>
            <p:nvSpPr>
              <p:cNvPr id="536" name="Oval"/>
              <p:cNvSpPr/>
              <p:nvPr/>
            </p:nvSpPr>
            <p:spPr>
              <a:xfrm>
                <a:off x="617919" y="55802"/>
                <a:ext cx="205974" cy="394913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127000" dist="762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</p:grpSp>
        <p:grpSp>
          <p:nvGrpSpPr>
            <p:cNvPr id="542" name="Group"/>
            <p:cNvGrpSpPr/>
            <p:nvPr/>
          </p:nvGrpSpPr>
          <p:grpSpPr>
            <a:xfrm>
              <a:off x="0" y="798408"/>
              <a:ext cx="895536" cy="515104"/>
              <a:chOff x="0" y="0"/>
              <a:chExt cx="895535" cy="515102"/>
            </a:xfrm>
          </p:grpSpPr>
          <p:sp>
            <p:nvSpPr>
              <p:cNvPr id="538" name="Rectangle"/>
              <p:cNvSpPr/>
              <p:nvPr/>
            </p:nvSpPr>
            <p:spPr>
              <a:xfrm>
                <a:off x="0" y="0"/>
                <a:ext cx="895536" cy="515103"/>
              </a:xfrm>
              <a:prstGeom prst="rect">
                <a:avLst/>
              </a:prstGeom>
              <a:solidFill>
                <a:srgbClr val="DCDEE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127000" dist="762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  <p:sp>
            <p:nvSpPr>
              <p:cNvPr id="539" name="Oval"/>
              <p:cNvSpPr/>
              <p:nvPr/>
            </p:nvSpPr>
            <p:spPr>
              <a:xfrm>
                <a:off x="71642" y="55802"/>
                <a:ext cx="205974" cy="394913"/>
              </a:xfrm>
              <a:prstGeom prst="ellipse">
                <a:avLst/>
              </a:prstGeom>
              <a:solidFill>
                <a:srgbClr val="A6AAA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  <p:sp>
            <p:nvSpPr>
              <p:cNvPr id="540" name="Oval"/>
              <p:cNvSpPr/>
              <p:nvPr/>
            </p:nvSpPr>
            <p:spPr>
              <a:xfrm>
                <a:off x="344781" y="55802"/>
                <a:ext cx="205974" cy="394913"/>
              </a:xfrm>
              <a:prstGeom prst="ellipse">
                <a:avLst/>
              </a:prstGeom>
              <a:solidFill>
                <a:srgbClr val="A6AAA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  <p:sp>
            <p:nvSpPr>
              <p:cNvPr id="541" name="Oval"/>
              <p:cNvSpPr/>
              <p:nvPr/>
            </p:nvSpPr>
            <p:spPr>
              <a:xfrm>
                <a:off x="617919" y="55802"/>
                <a:ext cx="205974" cy="394913"/>
              </a:xfrm>
              <a:prstGeom prst="ellipse">
                <a:avLst/>
              </a:prstGeom>
              <a:solidFill>
                <a:srgbClr val="A6AAA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</p:grpSp>
        <p:sp>
          <p:nvSpPr>
            <p:cNvPr id="543" name="Line"/>
            <p:cNvSpPr/>
            <p:nvPr/>
          </p:nvSpPr>
          <p:spPr>
            <a:xfrm flipV="1">
              <a:off x="447767" y="1287756"/>
              <a:ext cx="1" cy="30906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lnSpc>
                  <a:spcPts val="3023"/>
                </a:lnSpc>
                <a:tabLst>
                  <a:tab pos="750067" algn="l"/>
                </a:tabLst>
                <a:defRPr sz="3600"/>
              </a:pPr>
              <a:endParaRPr sz="2531" b="1" kern="0">
                <a:solidFill>
                  <a:srgbClr val="000000"/>
                </a:solidFill>
                <a:latin typeface="Helvetica"/>
                <a:sym typeface="Helvetica"/>
              </a:endParaRPr>
            </a:p>
          </p:txBody>
        </p:sp>
      </p:grpSp>
      <p:sp>
        <p:nvSpPr>
          <p:cNvPr id="545" name="Line"/>
          <p:cNvSpPr/>
          <p:nvPr/>
        </p:nvSpPr>
        <p:spPr>
          <a:xfrm>
            <a:off x="3453603" y="5452796"/>
            <a:ext cx="13466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 defTabSz="410751" hangingPunct="0">
              <a:lnSpc>
                <a:spcPts val="3023"/>
              </a:lnSpc>
              <a:tabLst>
                <a:tab pos="750067" algn="l"/>
              </a:tabLst>
              <a:defRPr sz="3600"/>
            </a:pPr>
            <a:endParaRPr sz="2531" b="1" kern="0">
              <a:solidFill>
                <a:srgbClr val="000000"/>
              </a:solidFill>
              <a:latin typeface="Helvetica"/>
              <a:sym typeface="Helvetica"/>
            </a:endParaRPr>
          </a:p>
        </p:txBody>
      </p:sp>
      <p:sp>
        <p:nvSpPr>
          <p:cNvPr id="546" name="Line"/>
          <p:cNvSpPr/>
          <p:nvPr/>
        </p:nvSpPr>
        <p:spPr>
          <a:xfrm>
            <a:off x="4194071" y="5452796"/>
            <a:ext cx="13466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 defTabSz="410751" hangingPunct="0">
              <a:lnSpc>
                <a:spcPts val="3023"/>
              </a:lnSpc>
              <a:tabLst>
                <a:tab pos="750067" algn="l"/>
              </a:tabLst>
              <a:defRPr sz="3600"/>
            </a:pPr>
            <a:endParaRPr sz="2531" b="1" kern="0">
              <a:solidFill>
                <a:srgbClr val="000000"/>
              </a:solidFill>
              <a:latin typeface="Helvetica"/>
              <a:sym typeface="Helvetica"/>
            </a:endParaRPr>
          </a:p>
        </p:txBody>
      </p:sp>
      <p:sp>
        <p:nvSpPr>
          <p:cNvPr id="547" name="Line"/>
          <p:cNvSpPr/>
          <p:nvPr/>
        </p:nvSpPr>
        <p:spPr>
          <a:xfrm>
            <a:off x="4942497" y="5452796"/>
            <a:ext cx="13466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 defTabSz="410751" hangingPunct="0">
              <a:lnSpc>
                <a:spcPts val="3023"/>
              </a:lnSpc>
              <a:tabLst>
                <a:tab pos="750067" algn="l"/>
              </a:tabLst>
              <a:defRPr sz="3600"/>
            </a:pPr>
            <a:endParaRPr sz="2531" b="1" kern="0">
              <a:solidFill>
                <a:srgbClr val="000000"/>
              </a:solidFill>
              <a:latin typeface="Helvetica"/>
              <a:sym typeface="Helvetica"/>
            </a:endParaRPr>
          </a:p>
        </p:txBody>
      </p:sp>
      <p:sp>
        <p:nvSpPr>
          <p:cNvPr id="548" name="Line"/>
          <p:cNvSpPr/>
          <p:nvPr/>
        </p:nvSpPr>
        <p:spPr>
          <a:xfrm>
            <a:off x="5706837" y="5452796"/>
            <a:ext cx="194013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 defTabSz="410751" hangingPunct="0">
              <a:lnSpc>
                <a:spcPts val="3023"/>
              </a:lnSpc>
              <a:tabLst>
                <a:tab pos="750067" algn="l"/>
              </a:tabLst>
              <a:defRPr sz="3600"/>
            </a:pPr>
            <a:endParaRPr sz="2531" b="1" kern="0">
              <a:solidFill>
                <a:srgbClr val="000000"/>
              </a:solidFill>
              <a:latin typeface="Helvetica"/>
              <a:sym typeface="Helvetica"/>
            </a:endParaRPr>
          </a:p>
        </p:txBody>
      </p:sp>
      <p:sp>
        <p:nvSpPr>
          <p:cNvPr id="549" name="output"/>
          <p:cNvSpPr txBox="1"/>
          <p:nvPr/>
        </p:nvSpPr>
        <p:spPr>
          <a:xfrm>
            <a:off x="9155179" y="4641948"/>
            <a:ext cx="543862" cy="443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lnSpc>
                <a:spcPts val="2000"/>
              </a:lnSpc>
              <a:defRPr sz="1700" b="0"/>
            </a:lvl1pPr>
          </a:lstStyle>
          <a:p>
            <a:pPr algn="ctr" defTabSz="410751" hangingPunct="0">
              <a:lnSpc>
                <a:spcPts val="1406"/>
              </a:lnSpc>
              <a:tabLst>
                <a:tab pos="750067" algn="l"/>
              </a:tabLst>
            </a:pPr>
            <a:r>
              <a:rPr sz="1195" kern="0">
                <a:solidFill>
                  <a:srgbClr val="000000"/>
                </a:solidFill>
                <a:latin typeface="Helvetica"/>
                <a:sym typeface="Helvetica"/>
              </a:rPr>
              <a:t>output</a:t>
            </a:r>
          </a:p>
        </p:txBody>
      </p:sp>
      <p:grpSp>
        <p:nvGrpSpPr>
          <p:cNvPr id="567" name="Group"/>
          <p:cNvGrpSpPr/>
          <p:nvPr/>
        </p:nvGrpSpPr>
        <p:grpSpPr>
          <a:xfrm>
            <a:off x="5885154" y="4704455"/>
            <a:ext cx="718191" cy="1473702"/>
            <a:chOff x="0" y="0"/>
            <a:chExt cx="1021426" cy="2095931"/>
          </a:xfrm>
        </p:grpSpPr>
        <p:grpSp>
          <p:nvGrpSpPr>
            <p:cNvPr id="554" name="Group"/>
            <p:cNvGrpSpPr/>
            <p:nvPr/>
          </p:nvGrpSpPr>
          <p:grpSpPr>
            <a:xfrm>
              <a:off x="0" y="0"/>
              <a:ext cx="1021427" cy="511203"/>
              <a:chOff x="0" y="0"/>
              <a:chExt cx="1021426" cy="511202"/>
            </a:xfrm>
          </p:grpSpPr>
          <p:sp>
            <p:nvSpPr>
              <p:cNvPr id="550" name="Rectangle"/>
              <p:cNvSpPr/>
              <p:nvPr/>
            </p:nvSpPr>
            <p:spPr>
              <a:xfrm>
                <a:off x="0" y="0"/>
                <a:ext cx="1021427" cy="511203"/>
              </a:xfrm>
              <a:prstGeom prst="rect">
                <a:avLst/>
              </a:prstGeom>
              <a:solidFill>
                <a:srgbClr val="FFD30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127000" dist="762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  <p:sp>
            <p:nvSpPr>
              <p:cNvPr id="551" name="Oval"/>
              <p:cNvSpPr/>
              <p:nvPr/>
            </p:nvSpPr>
            <p:spPr>
              <a:xfrm>
                <a:off x="81714" y="55380"/>
                <a:ext cx="234929" cy="391923"/>
              </a:xfrm>
              <a:prstGeom prst="ellipse">
                <a:avLst/>
              </a:prstGeom>
              <a:solidFill>
                <a:schemeClr val="accent4">
                  <a:hueOff val="384618"/>
                  <a:satOff val="3869"/>
                  <a:lumOff val="5802"/>
                </a:schemeClr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127000" dist="762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  <p:sp>
            <p:nvSpPr>
              <p:cNvPr id="552" name="Oval"/>
              <p:cNvSpPr/>
              <p:nvPr/>
            </p:nvSpPr>
            <p:spPr>
              <a:xfrm>
                <a:off x="393249" y="55380"/>
                <a:ext cx="234929" cy="391923"/>
              </a:xfrm>
              <a:prstGeom prst="ellipse">
                <a:avLst/>
              </a:prstGeom>
              <a:solidFill>
                <a:schemeClr val="accent4">
                  <a:hueOff val="384618"/>
                  <a:satOff val="3869"/>
                  <a:lumOff val="5802"/>
                </a:schemeClr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127000" dist="762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  <p:sp>
            <p:nvSpPr>
              <p:cNvPr id="553" name="Oval"/>
              <p:cNvSpPr/>
              <p:nvPr/>
            </p:nvSpPr>
            <p:spPr>
              <a:xfrm>
                <a:off x="704784" y="55380"/>
                <a:ext cx="234929" cy="391923"/>
              </a:xfrm>
              <a:prstGeom prst="ellipse">
                <a:avLst/>
              </a:prstGeom>
              <a:solidFill>
                <a:schemeClr val="accent4">
                  <a:hueOff val="384618"/>
                  <a:satOff val="3869"/>
                  <a:lumOff val="5802"/>
                </a:schemeClr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127000" dist="762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</p:grpSp>
        <p:grpSp>
          <p:nvGrpSpPr>
            <p:cNvPr id="559" name="Group"/>
            <p:cNvGrpSpPr/>
            <p:nvPr/>
          </p:nvGrpSpPr>
          <p:grpSpPr>
            <a:xfrm>
              <a:off x="0" y="1584728"/>
              <a:ext cx="1021427" cy="511204"/>
              <a:chOff x="0" y="0"/>
              <a:chExt cx="1021426" cy="511202"/>
            </a:xfrm>
          </p:grpSpPr>
          <p:sp>
            <p:nvSpPr>
              <p:cNvPr id="555" name="Rectangle"/>
              <p:cNvSpPr/>
              <p:nvPr/>
            </p:nvSpPr>
            <p:spPr>
              <a:xfrm>
                <a:off x="0" y="0"/>
                <a:ext cx="1021427" cy="511203"/>
              </a:xfrm>
              <a:prstGeom prst="rect">
                <a:avLst/>
              </a:prstGeom>
              <a:solidFill>
                <a:srgbClr val="AAD3F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127000" dist="762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  <p:sp>
            <p:nvSpPr>
              <p:cNvPr id="556" name="Oval"/>
              <p:cNvSpPr/>
              <p:nvPr/>
            </p:nvSpPr>
            <p:spPr>
              <a:xfrm>
                <a:off x="81714" y="55380"/>
                <a:ext cx="234929" cy="391923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127000" dist="762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  <p:sp>
            <p:nvSpPr>
              <p:cNvPr id="557" name="Oval"/>
              <p:cNvSpPr/>
              <p:nvPr/>
            </p:nvSpPr>
            <p:spPr>
              <a:xfrm>
                <a:off x="393249" y="55380"/>
                <a:ext cx="234929" cy="391923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127000" dist="762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  <p:sp>
            <p:nvSpPr>
              <p:cNvPr id="558" name="Oval"/>
              <p:cNvSpPr/>
              <p:nvPr/>
            </p:nvSpPr>
            <p:spPr>
              <a:xfrm>
                <a:off x="704784" y="55380"/>
                <a:ext cx="234929" cy="391923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127000" dist="762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</p:grpSp>
        <p:grpSp>
          <p:nvGrpSpPr>
            <p:cNvPr id="564" name="Group"/>
            <p:cNvGrpSpPr/>
            <p:nvPr/>
          </p:nvGrpSpPr>
          <p:grpSpPr>
            <a:xfrm>
              <a:off x="0" y="792364"/>
              <a:ext cx="1021427" cy="511204"/>
              <a:chOff x="0" y="0"/>
              <a:chExt cx="1021426" cy="511202"/>
            </a:xfrm>
          </p:grpSpPr>
          <p:sp>
            <p:nvSpPr>
              <p:cNvPr id="560" name="Rectangle"/>
              <p:cNvSpPr/>
              <p:nvPr/>
            </p:nvSpPr>
            <p:spPr>
              <a:xfrm>
                <a:off x="0" y="0"/>
                <a:ext cx="1021427" cy="511203"/>
              </a:xfrm>
              <a:prstGeom prst="rect">
                <a:avLst/>
              </a:prstGeom>
              <a:solidFill>
                <a:srgbClr val="DCDEE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127000" dist="762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  <p:sp>
            <p:nvSpPr>
              <p:cNvPr id="561" name="Oval"/>
              <p:cNvSpPr/>
              <p:nvPr/>
            </p:nvSpPr>
            <p:spPr>
              <a:xfrm>
                <a:off x="81714" y="55380"/>
                <a:ext cx="234929" cy="391923"/>
              </a:xfrm>
              <a:prstGeom prst="ellipse">
                <a:avLst/>
              </a:prstGeom>
              <a:solidFill>
                <a:srgbClr val="A6AAA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  <p:sp>
            <p:nvSpPr>
              <p:cNvPr id="562" name="Oval"/>
              <p:cNvSpPr/>
              <p:nvPr/>
            </p:nvSpPr>
            <p:spPr>
              <a:xfrm>
                <a:off x="393249" y="55380"/>
                <a:ext cx="234929" cy="391923"/>
              </a:xfrm>
              <a:prstGeom prst="ellipse">
                <a:avLst/>
              </a:prstGeom>
              <a:solidFill>
                <a:srgbClr val="A6AAA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  <p:sp>
            <p:nvSpPr>
              <p:cNvPr id="563" name="Oval"/>
              <p:cNvSpPr/>
              <p:nvPr/>
            </p:nvSpPr>
            <p:spPr>
              <a:xfrm>
                <a:off x="704784" y="55380"/>
                <a:ext cx="234929" cy="391923"/>
              </a:xfrm>
              <a:prstGeom prst="ellipse">
                <a:avLst/>
              </a:prstGeom>
              <a:solidFill>
                <a:srgbClr val="A6AAA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</p:grpSp>
        <p:sp>
          <p:nvSpPr>
            <p:cNvPr id="565" name="Line"/>
            <p:cNvSpPr/>
            <p:nvPr/>
          </p:nvSpPr>
          <p:spPr>
            <a:xfrm flipV="1">
              <a:off x="510713" y="1278006"/>
              <a:ext cx="1" cy="30672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lnSpc>
                  <a:spcPts val="3023"/>
                </a:lnSpc>
                <a:tabLst>
                  <a:tab pos="750067" algn="l"/>
                </a:tabLst>
                <a:defRPr sz="3600"/>
              </a:pPr>
              <a:endParaRPr sz="2531" b="1" kern="0">
                <a:solidFill>
                  <a:srgbClr val="000000"/>
                </a:solidFill>
                <a:latin typeface="Helvetica"/>
                <a:sym typeface="Helvetica"/>
              </a:endParaRPr>
            </a:p>
          </p:txBody>
        </p:sp>
        <p:sp>
          <p:nvSpPr>
            <p:cNvPr id="566" name="Line"/>
            <p:cNvSpPr/>
            <p:nvPr/>
          </p:nvSpPr>
          <p:spPr>
            <a:xfrm flipV="1">
              <a:off x="512756" y="468602"/>
              <a:ext cx="1" cy="30672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lnSpc>
                  <a:spcPts val="3023"/>
                </a:lnSpc>
                <a:tabLst>
                  <a:tab pos="750067" algn="l"/>
                </a:tabLst>
                <a:defRPr sz="3600"/>
              </a:pPr>
              <a:endParaRPr sz="2531" b="1" kern="0">
                <a:solidFill>
                  <a:srgbClr val="000000"/>
                </a:solidFill>
                <a:latin typeface="Helvetica"/>
                <a:sym typeface="Helvetica"/>
              </a:endParaRPr>
            </a:p>
          </p:txBody>
        </p:sp>
      </p:grpSp>
      <p:grpSp>
        <p:nvGrpSpPr>
          <p:cNvPr id="585" name="Group"/>
          <p:cNvGrpSpPr/>
          <p:nvPr/>
        </p:nvGrpSpPr>
        <p:grpSpPr>
          <a:xfrm>
            <a:off x="6738791" y="4704455"/>
            <a:ext cx="718191" cy="1473702"/>
            <a:chOff x="0" y="0"/>
            <a:chExt cx="1021426" cy="2095931"/>
          </a:xfrm>
        </p:grpSpPr>
        <p:grpSp>
          <p:nvGrpSpPr>
            <p:cNvPr id="572" name="Group"/>
            <p:cNvGrpSpPr/>
            <p:nvPr/>
          </p:nvGrpSpPr>
          <p:grpSpPr>
            <a:xfrm>
              <a:off x="0" y="0"/>
              <a:ext cx="1021427" cy="511203"/>
              <a:chOff x="0" y="0"/>
              <a:chExt cx="1021426" cy="511202"/>
            </a:xfrm>
          </p:grpSpPr>
          <p:sp>
            <p:nvSpPr>
              <p:cNvPr id="568" name="Rectangle"/>
              <p:cNvSpPr/>
              <p:nvPr/>
            </p:nvSpPr>
            <p:spPr>
              <a:xfrm>
                <a:off x="0" y="0"/>
                <a:ext cx="1021427" cy="511203"/>
              </a:xfrm>
              <a:prstGeom prst="rect">
                <a:avLst/>
              </a:prstGeom>
              <a:solidFill>
                <a:srgbClr val="FFD30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127000" dist="762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  <p:sp>
            <p:nvSpPr>
              <p:cNvPr id="569" name="Oval"/>
              <p:cNvSpPr/>
              <p:nvPr/>
            </p:nvSpPr>
            <p:spPr>
              <a:xfrm>
                <a:off x="81714" y="55380"/>
                <a:ext cx="234929" cy="391923"/>
              </a:xfrm>
              <a:prstGeom prst="ellipse">
                <a:avLst/>
              </a:prstGeom>
              <a:solidFill>
                <a:schemeClr val="accent4">
                  <a:hueOff val="384618"/>
                  <a:satOff val="3869"/>
                  <a:lumOff val="5802"/>
                </a:schemeClr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127000" dist="762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  <p:sp>
            <p:nvSpPr>
              <p:cNvPr id="570" name="Oval"/>
              <p:cNvSpPr/>
              <p:nvPr/>
            </p:nvSpPr>
            <p:spPr>
              <a:xfrm>
                <a:off x="393249" y="55380"/>
                <a:ext cx="234929" cy="391923"/>
              </a:xfrm>
              <a:prstGeom prst="ellipse">
                <a:avLst/>
              </a:prstGeom>
              <a:solidFill>
                <a:schemeClr val="accent4">
                  <a:hueOff val="384618"/>
                  <a:satOff val="3869"/>
                  <a:lumOff val="5802"/>
                </a:schemeClr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127000" dist="762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  <p:sp>
            <p:nvSpPr>
              <p:cNvPr id="571" name="Oval"/>
              <p:cNvSpPr/>
              <p:nvPr/>
            </p:nvSpPr>
            <p:spPr>
              <a:xfrm>
                <a:off x="704784" y="55380"/>
                <a:ext cx="234929" cy="391923"/>
              </a:xfrm>
              <a:prstGeom prst="ellipse">
                <a:avLst/>
              </a:prstGeom>
              <a:solidFill>
                <a:schemeClr val="accent4">
                  <a:hueOff val="384618"/>
                  <a:satOff val="3869"/>
                  <a:lumOff val="5802"/>
                </a:schemeClr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127000" dist="762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</p:grpSp>
        <p:grpSp>
          <p:nvGrpSpPr>
            <p:cNvPr id="577" name="Group"/>
            <p:cNvGrpSpPr/>
            <p:nvPr/>
          </p:nvGrpSpPr>
          <p:grpSpPr>
            <a:xfrm>
              <a:off x="0" y="1584728"/>
              <a:ext cx="1021427" cy="511204"/>
              <a:chOff x="0" y="0"/>
              <a:chExt cx="1021426" cy="511202"/>
            </a:xfrm>
          </p:grpSpPr>
          <p:sp>
            <p:nvSpPr>
              <p:cNvPr id="573" name="Rectangle"/>
              <p:cNvSpPr/>
              <p:nvPr/>
            </p:nvSpPr>
            <p:spPr>
              <a:xfrm>
                <a:off x="0" y="0"/>
                <a:ext cx="1021427" cy="511203"/>
              </a:xfrm>
              <a:prstGeom prst="rect">
                <a:avLst/>
              </a:prstGeom>
              <a:solidFill>
                <a:srgbClr val="AAD3F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127000" dist="762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  <p:sp>
            <p:nvSpPr>
              <p:cNvPr id="574" name="Oval"/>
              <p:cNvSpPr/>
              <p:nvPr/>
            </p:nvSpPr>
            <p:spPr>
              <a:xfrm>
                <a:off x="81714" y="55380"/>
                <a:ext cx="234929" cy="391923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127000" dist="762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  <p:sp>
            <p:nvSpPr>
              <p:cNvPr id="575" name="Oval"/>
              <p:cNvSpPr/>
              <p:nvPr/>
            </p:nvSpPr>
            <p:spPr>
              <a:xfrm>
                <a:off x="393249" y="55380"/>
                <a:ext cx="234929" cy="391923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127000" dist="762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  <p:sp>
            <p:nvSpPr>
              <p:cNvPr id="576" name="Oval"/>
              <p:cNvSpPr/>
              <p:nvPr/>
            </p:nvSpPr>
            <p:spPr>
              <a:xfrm>
                <a:off x="704784" y="55380"/>
                <a:ext cx="234929" cy="391923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127000" dist="762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</p:grpSp>
        <p:grpSp>
          <p:nvGrpSpPr>
            <p:cNvPr id="582" name="Group"/>
            <p:cNvGrpSpPr/>
            <p:nvPr/>
          </p:nvGrpSpPr>
          <p:grpSpPr>
            <a:xfrm>
              <a:off x="0" y="792364"/>
              <a:ext cx="1021427" cy="511204"/>
              <a:chOff x="0" y="0"/>
              <a:chExt cx="1021426" cy="511202"/>
            </a:xfrm>
          </p:grpSpPr>
          <p:sp>
            <p:nvSpPr>
              <p:cNvPr id="578" name="Rectangle"/>
              <p:cNvSpPr/>
              <p:nvPr/>
            </p:nvSpPr>
            <p:spPr>
              <a:xfrm>
                <a:off x="0" y="0"/>
                <a:ext cx="1021427" cy="511203"/>
              </a:xfrm>
              <a:prstGeom prst="rect">
                <a:avLst/>
              </a:prstGeom>
              <a:solidFill>
                <a:srgbClr val="DCDEE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127000" dist="762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  <p:sp>
            <p:nvSpPr>
              <p:cNvPr id="579" name="Oval"/>
              <p:cNvSpPr/>
              <p:nvPr/>
            </p:nvSpPr>
            <p:spPr>
              <a:xfrm>
                <a:off x="81714" y="55380"/>
                <a:ext cx="234929" cy="391923"/>
              </a:xfrm>
              <a:prstGeom prst="ellipse">
                <a:avLst/>
              </a:prstGeom>
              <a:solidFill>
                <a:srgbClr val="A6AAA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  <p:sp>
            <p:nvSpPr>
              <p:cNvPr id="580" name="Oval"/>
              <p:cNvSpPr/>
              <p:nvPr/>
            </p:nvSpPr>
            <p:spPr>
              <a:xfrm>
                <a:off x="393249" y="55380"/>
                <a:ext cx="234929" cy="391923"/>
              </a:xfrm>
              <a:prstGeom prst="ellipse">
                <a:avLst/>
              </a:prstGeom>
              <a:solidFill>
                <a:srgbClr val="A6AAA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  <p:sp>
            <p:nvSpPr>
              <p:cNvPr id="581" name="Oval"/>
              <p:cNvSpPr/>
              <p:nvPr/>
            </p:nvSpPr>
            <p:spPr>
              <a:xfrm>
                <a:off x="704784" y="55380"/>
                <a:ext cx="234929" cy="391923"/>
              </a:xfrm>
              <a:prstGeom prst="ellipse">
                <a:avLst/>
              </a:prstGeom>
              <a:solidFill>
                <a:srgbClr val="A6AAA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</p:grpSp>
        <p:sp>
          <p:nvSpPr>
            <p:cNvPr id="583" name="Line"/>
            <p:cNvSpPr/>
            <p:nvPr/>
          </p:nvSpPr>
          <p:spPr>
            <a:xfrm flipV="1">
              <a:off x="510713" y="1278006"/>
              <a:ext cx="1" cy="30672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lnSpc>
                  <a:spcPts val="3023"/>
                </a:lnSpc>
                <a:tabLst>
                  <a:tab pos="750067" algn="l"/>
                </a:tabLst>
                <a:defRPr sz="3600"/>
              </a:pPr>
              <a:endParaRPr sz="2531" b="1" kern="0">
                <a:solidFill>
                  <a:srgbClr val="000000"/>
                </a:solidFill>
                <a:latin typeface="Helvetica"/>
                <a:sym typeface="Helvetica"/>
              </a:endParaRPr>
            </a:p>
          </p:txBody>
        </p:sp>
        <p:sp>
          <p:nvSpPr>
            <p:cNvPr id="584" name="Line"/>
            <p:cNvSpPr/>
            <p:nvPr/>
          </p:nvSpPr>
          <p:spPr>
            <a:xfrm flipV="1">
              <a:off x="512756" y="468602"/>
              <a:ext cx="1" cy="30672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lnSpc>
                  <a:spcPts val="3023"/>
                </a:lnSpc>
                <a:tabLst>
                  <a:tab pos="750067" algn="l"/>
                </a:tabLst>
                <a:defRPr sz="3600"/>
              </a:pPr>
              <a:endParaRPr sz="2531" b="1" kern="0">
                <a:solidFill>
                  <a:srgbClr val="000000"/>
                </a:solidFill>
                <a:latin typeface="Helvetica"/>
                <a:sym typeface="Helvetica"/>
              </a:endParaRPr>
            </a:p>
          </p:txBody>
        </p:sp>
      </p:grpSp>
      <p:grpSp>
        <p:nvGrpSpPr>
          <p:cNvPr id="603" name="Group"/>
          <p:cNvGrpSpPr/>
          <p:nvPr/>
        </p:nvGrpSpPr>
        <p:grpSpPr>
          <a:xfrm>
            <a:off x="7592427" y="4704455"/>
            <a:ext cx="718191" cy="1473702"/>
            <a:chOff x="0" y="0"/>
            <a:chExt cx="1021426" cy="2095931"/>
          </a:xfrm>
        </p:grpSpPr>
        <p:grpSp>
          <p:nvGrpSpPr>
            <p:cNvPr id="590" name="Group"/>
            <p:cNvGrpSpPr/>
            <p:nvPr/>
          </p:nvGrpSpPr>
          <p:grpSpPr>
            <a:xfrm>
              <a:off x="0" y="0"/>
              <a:ext cx="1021427" cy="511203"/>
              <a:chOff x="0" y="0"/>
              <a:chExt cx="1021426" cy="511202"/>
            </a:xfrm>
          </p:grpSpPr>
          <p:sp>
            <p:nvSpPr>
              <p:cNvPr id="586" name="Rectangle"/>
              <p:cNvSpPr/>
              <p:nvPr/>
            </p:nvSpPr>
            <p:spPr>
              <a:xfrm>
                <a:off x="0" y="0"/>
                <a:ext cx="1021427" cy="511203"/>
              </a:xfrm>
              <a:prstGeom prst="rect">
                <a:avLst/>
              </a:prstGeom>
              <a:solidFill>
                <a:srgbClr val="FFD30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127000" dist="762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  <p:sp>
            <p:nvSpPr>
              <p:cNvPr id="587" name="Oval"/>
              <p:cNvSpPr/>
              <p:nvPr/>
            </p:nvSpPr>
            <p:spPr>
              <a:xfrm>
                <a:off x="81714" y="55380"/>
                <a:ext cx="234929" cy="391923"/>
              </a:xfrm>
              <a:prstGeom prst="ellipse">
                <a:avLst/>
              </a:prstGeom>
              <a:solidFill>
                <a:schemeClr val="accent4">
                  <a:hueOff val="384618"/>
                  <a:satOff val="3869"/>
                  <a:lumOff val="5802"/>
                </a:schemeClr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127000" dist="762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  <p:sp>
            <p:nvSpPr>
              <p:cNvPr id="588" name="Oval"/>
              <p:cNvSpPr/>
              <p:nvPr/>
            </p:nvSpPr>
            <p:spPr>
              <a:xfrm>
                <a:off x="393249" y="55380"/>
                <a:ext cx="234929" cy="391923"/>
              </a:xfrm>
              <a:prstGeom prst="ellipse">
                <a:avLst/>
              </a:prstGeom>
              <a:solidFill>
                <a:schemeClr val="accent4">
                  <a:hueOff val="384618"/>
                  <a:satOff val="3869"/>
                  <a:lumOff val="5802"/>
                </a:schemeClr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127000" dist="762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  <p:sp>
            <p:nvSpPr>
              <p:cNvPr id="589" name="Oval"/>
              <p:cNvSpPr/>
              <p:nvPr/>
            </p:nvSpPr>
            <p:spPr>
              <a:xfrm>
                <a:off x="704784" y="55380"/>
                <a:ext cx="234929" cy="391923"/>
              </a:xfrm>
              <a:prstGeom prst="ellipse">
                <a:avLst/>
              </a:prstGeom>
              <a:solidFill>
                <a:schemeClr val="accent4">
                  <a:hueOff val="384618"/>
                  <a:satOff val="3869"/>
                  <a:lumOff val="5802"/>
                </a:schemeClr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127000" dist="762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</p:grpSp>
        <p:grpSp>
          <p:nvGrpSpPr>
            <p:cNvPr id="595" name="Group"/>
            <p:cNvGrpSpPr/>
            <p:nvPr/>
          </p:nvGrpSpPr>
          <p:grpSpPr>
            <a:xfrm>
              <a:off x="0" y="1584728"/>
              <a:ext cx="1021427" cy="511204"/>
              <a:chOff x="0" y="0"/>
              <a:chExt cx="1021426" cy="511202"/>
            </a:xfrm>
          </p:grpSpPr>
          <p:sp>
            <p:nvSpPr>
              <p:cNvPr id="591" name="Rectangle"/>
              <p:cNvSpPr/>
              <p:nvPr/>
            </p:nvSpPr>
            <p:spPr>
              <a:xfrm>
                <a:off x="0" y="0"/>
                <a:ext cx="1021427" cy="511203"/>
              </a:xfrm>
              <a:prstGeom prst="rect">
                <a:avLst/>
              </a:prstGeom>
              <a:solidFill>
                <a:srgbClr val="AAD3F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127000" dist="762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  <p:sp>
            <p:nvSpPr>
              <p:cNvPr id="592" name="Oval"/>
              <p:cNvSpPr/>
              <p:nvPr/>
            </p:nvSpPr>
            <p:spPr>
              <a:xfrm>
                <a:off x="81714" y="55380"/>
                <a:ext cx="234929" cy="391923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127000" dist="762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  <p:sp>
            <p:nvSpPr>
              <p:cNvPr id="593" name="Oval"/>
              <p:cNvSpPr/>
              <p:nvPr/>
            </p:nvSpPr>
            <p:spPr>
              <a:xfrm>
                <a:off x="393249" y="55380"/>
                <a:ext cx="234929" cy="391923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127000" dist="762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  <p:sp>
            <p:nvSpPr>
              <p:cNvPr id="594" name="Oval"/>
              <p:cNvSpPr/>
              <p:nvPr/>
            </p:nvSpPr>
            <p:spPr>
              <a:xfrm>
                <a:off x="704784" y="55380"/>
                <a:ext cx="234929" cy="391923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127000" dist="762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</p:grpSp>
        <p:grpSp>
          <p:nvGrpSpPr>
            <p:cNvPr id="600" name="Group"/>
            <p:cNvGrpSpPr/>
            <p:nvPr/>
          </p:nvGrpSpPr>
          <p:grpSpPr>
            <a:xfrm>
              <a:off x="0" y="792364"/>
              <a:ext cx="1021427" cy="511204"/>
              <a:chOff x="0" y="0"/>
              <a:chExt cx="1021426" cy="511202"/>
            </a:xfrm>
          </p:grpSpPr>
          <p:sp>
            <p:nvSpPr>
              <p:cNvPr id="596" name="Rectangle"/>
              <p:cNvSpPr/>
              <p:nvPr/>
            </p:nvSpPr>
            <p:spPr>
              <a:xfrm>
                <a:off x="0" y="0"/>
                <a:ext cx="1021427" cy="511203"/>
              </a:xfrm>
              <a:prstGeom prst="rect">
                <a:avLst/>
              </a:prstGeom>
              <a:solidFill>
                <a:srgbClr val="DCDEE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127000" dist="762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  <p:sp>
            <p:nvSpPr>
              <p:cNvPr id="597" name="Oval"/>
              <p:cNvSpPr/>
              <p:nvPr/>
            </p:nvSpPr>
            <p:spPr>
              <a:xfrm>
                <a:off x="81714" y="55380"/>
                <a:ext cx="234929" cy="391923"/>
              </a:xfrm>
              <a:prstGeom prst="ellipse">
                <a:avLst/>
              </a:prstGeom>
              <a:solidFill>
                <a:srgbClr val="A6AAA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  <p:sp>
            <p:nvSpPr>
              <p:cNvPr id="598" name="Oval"/>
              <p:cNvSpPr/>
              <p:nvPr/>
            </p:nvSpPr>
            <p:spPr>
              <a:xfrm>
                <a:off x="393249" y="55380"/>
                <a:ext cx="234929" cy="391923"/>
              </a:xfrm>
              <a:prstGeom prst="ellipse">
                <a:avLst/>
              </a:prstGeom>
              <a:solidFill>
                <a:srgbClr val="A6AAA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  <p:sp>
            <p:nvSpPr>
              <p:cNvPr id="599" name="Oval"/>
              <p:cNvSpPr/>
              <p:nvPr/>
            </p:nvSpPr>
            <p:spPr>
              <a:xfrm>
                <a:off x="704784" y="55380"/>
                <a:ext cx="234929" cy="391923"/>
              </a:xfrm>
              <a:prstGeom prst="ellipse">
                <a:avLst/>
              </a:prstGeom>
              <a:solidFill>
                <a:srgbClr val="A6AAA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</p:grpSp>
        <p:sp>
          <p:nvSpPr>
            <p:cNvPr id="601" name="Line"/>
            <p:cNvSpPr/>
            <p:nvPr/>
          </p:nvSpPr>
          <p:spPr>
            <a:xfrm flipV="1">
              <a:off x="510713" y="1278006"/>
              <a:ext cx="1" cy="30672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lnSpc>
                  <a:spcPts val="3023"/>
                </a:lnSpc>
                <a:tabLst>
                  <a:tab pos="750067" algn="l"/>
                </a:tabLst>
                <a:defRPr sz="3600"/>
              </a:pPr>
              <a:endParaRPr sz="2531" b="1" kern="0">
                <a:solidFill>
                  <a:srgbClr val="000000"/>
                </a:solidFill>
                <a:latin typeface="Helvetica"/>
                <a:sym typeface="Helvetica"/>
              </a:endParaRPr>
            </a:p>
          </p:txBody>
        </p:sp>
        <p:sp>
          <p:nvSpPr>
            <p:cNvPr id="602" name="Line"/>
            <p:cNvSpPr/>
            <p:nvPr/>
          </p:nvSpPr>
          <p:spPr>
            <a:xfrm flipV="1">
              <a:off x="512756" y="468602"/>
              <a:ext cx="1" cy="30672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lnSpc>
                  <a:spcPts val="3023"/>
                </a:lnSpc>
                <a:tabLst>
                  <a:tab pos="750067" algn="l"/>
                </a:tabLst>
                <a:defRPr sz="3600"/>
              </a:pPr>
              <a:endParaRPr sz="2531" b="1" kern="0">
                <a:solidFill>
                  <a:srgbClr val="000000"/>
                </a:solidFill>
                <a:latin typeface="Helvetica"/>
                <a:sym typeface="Helvetica"/>
              </a:endParaRPr>
            </a:p>
          </p:txBody>
        </p:sp>
      </p:grpSp>
      <p:grpSp>
        <p:nvGrpSpPr>
          <p:cNvPr id="621" name="Group"/>
          <p:cNvGrpSpPr/>
          <p:nvPr/>
        </p:nvGrpSpPr>
        <p:grpSpPr>
          <a:xfrm>
            <a:off x="8446064" y="4704455"/>
            <a:ext cx="718191" cy="1473702"/>
            <a:chOff x="0" y="0"/>
            <a:chExt cx="1021426" cy="2095931"/>
          </a:xfrm>
        </p:grpSpPr>
        <p:grpSp>
          <p:nvGrpSpPr>
            <p:cNvPr id="608" name="Group"/>
            <p:cNvGrpSpPr/>
            <p:nvPr/>
          </p:nvGrpSpPr>
          <p:grpSpPr>
            <a:xfrm>
              <a:off x="0" y="0"/>
              <a:ext cx="1021427" cy="511203"/>
              <a:chOff x="0" y="0"/>
              <a:chExt cx="1021426" cy="511202"/>
            </a:xfrm>
          </p:grpSpPr>
          <p:sp>
            <p:nvSpPr>
              <p:cNvPr id="604" name="Rectangle"/>
              <p:cNvSpPr/>
              <p:nvPr/>
            </p:nvSpPr>
            <p:spPr>
              <a:xfrm>
                <a:off x="0" y="0"/>
                <a:ext cx="1021427" cy="511203"/>
              </a:xfrm>
              <a:prstGeom prst="rect">
                <a:avLst/>
              </a:prstGeom>
              <a:solidFill>
                <a:srgbClr val="FFD30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127000" dist="762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  <p:sp>
            <p:nvSpPr>
              <p:cNvPr id="605" name="Oval"/>
              <p:cNvSpPr/>
              <p:nvPr/>
            </p:nvSpPr>
            <p:spPr>
              <a:xfrm>
                <a:off x="81714" y="55380"/>
                <a:ext cx="234929" cy="391923"/>
              </a:xfrm>
              <a:prstGeom prst="ellipse">
                <a:avLst/>
              </a:prstGeom>
              <a:solidFill>
                <a:schemeClr val="accent4">
                  <a:hueOff val="384618"/>
                  <a:satOff val="3869"/>
                  <a:lumOff val="5802"/>
                </a:schemeClr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127000" dist="762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  <p:sp>
            <p:nvSpPr>
              <p:cNvPr id="606" name="Oval"/>
              <p:cNvSpPr/>
              <p:nvPr/>
            </p:nvSpPr>
            <p:spPr>
              <a:xfrm>
                <a:off x="393249" y="55380"/>
                <a:ext cx="234929" cy="391923"/>
              </a:xfrm>
              <a:prstGeom prst="ellipse">
                <a:avLst/>
              </a:prstGeom>
              <a:solidFill>
                <a:schemeClr val="accent4">
                  <a:hueOff val="384618"/>
                  <a:satOff val="3869"/>
                  <a:lumOff val="5802"/>
                </a:schemeClr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127000" dist="762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  <p:sp>
            <p:nvSpPr>
              <p:cNvPr id="607" name="Oval"/>
              <p:cNvSpPr/>
              <p:nvPr/>
            </p:nvSpPr>
            <p:spPr>
              <a:xfrm>
                <a:off x="704784" y="55380"/>
                <a:ext cx="234929" cy="391923"/>
              </a:xfrm>
              <a:prstGeom prst="ellipse">
                <a:avLst/>
              </a:prstGeom>
              <a:solidFill>
                <a:schemeClr val="accent4">
                  <a:hueOff val="384618"/>
                  <a:satOff val="3869"/>
                  <a:lumOff val="5802"/>
                </a:schemeClr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127000" dist="762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</p:grpSp>
        <p:grpSp>
          <p:nvGrpSpPr>
            <p:cNvPr id="613" name="Group"/>
            <p:cNvGrpSpPr/>
            <p:nvPr/>
          </p:nvGrpSpPr>
          <p:grpSpPr>
            <a:xfrm>
              <a:off x="0" y="1584728"/>
              <a:ext cx="1021427" cy="511204"/>
              <a:chOff x="0" y="0"/>
              <a:chExt cx="1021426" cy="511202"/>
            </a:xfrm>
          </p:grpSpPr>
          <p:sp>
            <p:nvSpPr>
              <p:cNvPr id="609" name="Rectangle"/>
              <p:cNvSpPr/>
              <p:nvPr/>
            </p:nvSpPr>
            <p:spPr>
              <a:xfrm>
                <a:off x="0" y="0"/>
                <a:ext cx="1021427" cy="511203"/>
              </a:xfrm>
              <a:prstGeom prst="rect">
                <a:avLst/>
              </a:prstGeom>
              <a:solidFill>
                <a:srgbClr val="AAD3F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127000" dist="762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  <p:sp>
            <p:nvSpPr>
              <p:cNvPr id="610" name="Oval"/>
              <p:cNvSpPr/>
              <p:nvPr/>
            </p:nvSpPr>
            <p:spPr>
              <a:xfrm>
                <a:off x="81714" y="55380"/>
                <a:ext cx="234929" cy="391923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127000" dist="762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  <p:sp>
            <p:nvSpPr>
              <p:cNvPr id="611" name="Oval"/>
              <p:cNvSpPr/>
              <p:nvPr/>
            </p:nvSpPr>
            <p:spPr>
              <a:xfrm>
                <a:off x="393249" y="55380"/>
                <a:ext cx="234929" cy="391923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127000" dist="762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  <p:sp>
            <p:nvSpPr>
              <p:cNvPr id="612" name="Oval"/>
              <p:cNvSpPr/>
              <p:nvPr/>
            </p:nvSpPr>
            <p:spPr>
              <a:xfrm>
                <a:off x="704784" y="55380"/>
                <a:ext cx="234929" cy="391923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127000" dist="762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</p:grpSp>
        <p:grpSp>
          <p:nvGrpSpPr>
            <p:cNvPr id="618" name="Group"/>
            <p:cNvGrpSpPr/>
            <p:nvPr/>
          </p:nvGrpSpPr>
          <p:grpSpPr>
            <a:xfrm>
              <a:off x="0" y="792364"/>
              <a:ext cx="1021427" cy="511204"/>
              <a:chOff x="0" y="0"/>
              <a:chExt cx="1021426" cy="511202"/>
            </a:xfrm>
          </p:grpSpPr>
          <p:sp>
            <p:nvSpPr>
              <p:cNvPr id="614" name="Rectangle"/>
              <p:cNvSpPr/>
              <p:nvPr/>
            </p:nvSpPr>
            <p:spPr>
              <a:xfrm>
                <a:off x="0" y="0"/>
                <a:ext cx="1021427" cy="511203"/>
              </a:xfrm>
              <a:prstGeom prst="rect">
                <a:avLst/>
              </a:prstGeom>
              <a:solidFill>
                <a:srgbClr val="DCDEE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127000" dist="762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  <p:sp>
            <p:nvSpPr>
              <p:cNvPr id="615" name="Oval"/>
              <p:cNvSpPr/>
              <p:nvPr/>
            </p:nvSpPr>
            <p:spPr>
              <a:xfrm>
                <a:off x="81714" y="55380"/>
                <a:ext cx="234929" cy="391923"/>
              </a:xfrm>
              <a:prstGeom prst="ellipse">
                <a:avLst/>
              </a:prstGeom>
              <a:solidFill>
                <a:srgbClr val="A6AAA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  <p:sp>
            <p:nvSpPr>
              <p:cNvPr id="616" name="Oval"/>
              <p:cNvSpPr/>
              <p:nvPr/>
            </p:nvSpPr>
            <p:spPr>
              <a:xfrm>
                <a:off x="393249" y="55380"/>
                <a:ext cx="234929" cy="391923"/>
              </a:xfrm>
              <a:prstGeom prst="ellipse">
                <a:avLst/>
              </a:prstGeom>
              <a:solidFill>
                <a:srgbClr val="A6AAA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  <p:sp>
            <p:nvSpPr>
              <p:cNvPr id="617" name="Oval"/>
              <p:cNvSpPr/>
              <p:nvPr/>
            </p:nvSpPr>
            <p:spPr>
              <a:xfrm>
                <a:off x="704784" y="55380"/>
                <a:ext cx="234929" cy="391923"/>
              </a:xfrm>
              <a:prstGeom prst="ellipse">
                <a:avLst/>
              </a:prstGeom>
              <a:solidFill>
                <a:srgbClr val="A6AAA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lnSpc>
                    <a:spcPts val="3023"/>
                  </a:lnSpc>
                  <a:tabLst>
                    <a:tab pos="750067" algn="l"/>
                  </a:tabLst>
                  <a:defRPr sz="3600"/>
                </a:pPr>
                <a:endParaRPr sz="2531" b="1" kern="0">
                  <a:solidFill>
                    <a:srgbClr val="000000"/>
                  </a:solidFill>
                  <a:latin typeface="Helvetica"/>
                  <a:sym typeface="Helvetica"/>
                </a:endParaRPr>
              </a:p>
            </p:txBody>
          </p:sp>
        </p:grpSp>
        <p:sp>
          <p:nvSpPr>
            <p:cNvPr id="619" name="Line"/>
            <p:cNvSpPr/>
            <p:nvPr/>
          </p:nvSpPr>
          <p:spPr>
            <a:xfrm flipV="1">
              <a:off x="510713" y="1278006"/>
              <a:ext cx="1" cy="30672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lnSpc>
                  <a:spcPts val="3023"/>
                </a:lnSpc>
                <a:tabLst>
                  <a:tab pos="750067" algn="l"/>
                </a:tabLst>
                <a:defRPr sz="3600"/>
              </a:pPr>
              <a:endParaRPr sz="2531" b="1" kern="0">
                <a:solidFill>
                  <a:srgbClr val="000000"/>
                </a:solidFill>
                <a:latin typeface="Helvetica"/>
                <a:sym typeface="Helvetica"/>
              </a:endParaRPr>
            </a:p>
          </p:txBody>
        </p:sp>
        <p:sp>
          <p:nvSpPr>
            <p:cNvPr id="620" name="Line"/>
            <p:cNvSpPr/>
            <p:nvPr/>
          </p:nvSpPr>
          <p:spPr>
            <a:xfrm flipV="1">
              <a:off x="512756" y="468602"/>
              <a:ext cx="1" cy="30672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lnSpc>
                  <a:spcPts val="3023"/>
                </a:lnSpc>
                <a:tabLst>
                  <a:tab pos="750067" algn="l"/>
                </a:tabLst>
                <a:defRPr sz="3600"/>
              </a:pPr>
              <a:endParaRPr sz="2531" b="1" kern="0">
                <a:solidFill>
                  <a:srgbClr val="000000"/>
                </a:solidFill>
                <a:latin typeface="Helvetica"/>
                <a:sym typeface="Helvetica"/>
              </a:endParaRPr>
            </a:p>
          </p:txBody>
        </p:sp>
      </p:grpSp>
      <p:sp>
        <p:nvSpPr>
          <p:cNvPr id="622" name="Line"/>
          <p:cNvSpPr/>
          <p:nvPr/>
        </p:nvSpPr>
        <p:spPr>
          <a:xfrm>
            <a:off x="6594269" y="5447297"/>
            <a:ext cx="15359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 defTabSz="410751" hangingPunct="0">
              <a:lnSpc>
                <a:spcPts val="3023"/>
              </a:lnSpc>
              <a:tabLst>
                <a:tab pos="750067" algn="l"/>
              </a:tabLst>
              <a:defRPr sz="3600"/>
            </a:pPr>
            <a:endParaRPr sz="2531" b="1" kern="0">
              <a:solidFill>
                <a:srgbClr val="000000"/>
              </a:solidFill>
              <a:latin typeface="Helvetica"/>
              <a:sym typeface="Helvetica"/>
            </a:endParaRPr>
          </a:p>
        </p:txBody>
      </p:sp>
      <p:sp>
        <p:nvSpPr>
          <p:cNvPr id="623" name="Line"/>
          <p:cNvSpPr/>
          <p:nvPr/>
        </p:nvSpPr>
        <p:spPr>
          <a:xfrm>
            <a:off x="7438830" y="5447297"/>
            <a:ext cx="15359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 defTabSz="410751" hangingPunct="0">
              <a:lnSpc>
                <a:spcPts val="3023"/>
              </a:lnSpc>
              <a:tabLst>
                <a:tab pos="750067" algn="l"/>
              </a:tabLst>
              <a:defRPr sz="3600"/>
            </a:pPr>
            <a:endParaRPr sz="2531" b="1" kern="0">
              <a:solidFill>
                <a:srgbClr val="000000"/>
              </a:solidFill>
              <a:latin typeface="Helvetica"/>
              <a:sym typeface="Helvetica"/>
            </a:endParaRPr>
          </a:p>
        </p:txBody>
      </p:sp>
      <p:sp>
        <p:nvSpPr>
          <p:cNvPr id="624" name="Line"/>
          <p:cNvSpPr/>
          <p:nvPr/>
        </p:nvSpPr>
        <p:spPr>
          <a:xfrm>
            <a:off x="8292467" y="5447297"/>
            <a:ext cx="15359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 defTabSz="410751" hangingPunct="0">
              <a:lnSpc>
                <a:spcPts val="3023"/>
              </a:lnSpc>
              <a:tabLst>
                <a:tab pos="750067" algn="l"/>
              </a:tabLst>
              <a:defRPr sz="3600"/>
            </a:pPr>
            <a:endParaRPr sz="2531" b="1" kern="0">
              <a:solidFill>
                <a:srgbClr val="000000"/>
              </a:solidFill>
              <a:latin typeface="Helvetica"/>
              <a:sym typeface="Helvetica"/>
            </a:endParaRPr>
          </a:p>
        </p:txBody>
      </p:sp>
      <p:pic>
        <p:nvPicPr>
          <p:cNvPr id="625" name="Line" descr="Lin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18277" y="4263825"/>
            <a:ext cx="1108074" cy="2354750"/>
          </a:xfrm>
          <a:prstGeom prst="rect">
            <a:avLst/>
          </a:prstGeom>
        </p:spPr>
      </p:pic>
      <p:pic>
        <p:nvPicPr>
          <p:cNvPr id="627" name="Line" descr="Lin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70663" y="4275311"/>
            <a:ext cx="1108074" cy="2354749"/>
          </a:xfrm>
          <a:prstGeom prst="rect">
            <a:avLst/>
          </a:prstGeom>
        </p:spPr>
      </p:pic>
      <p:pic>
        <p:nvPicPr>
          <p:cNvPr id="629" name="Line" descr="Lin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56181" y="4275311"/>
            <a:ext cx="1108074" cy="235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043479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906BD-050C-D743-827C-E61B3A23E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868"/>
            <a:ext cx="10515600" cy="1006475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FDBD9-8D4C-BF41-934A-29566AEE44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1851"/>
            <a:ext cx="10515600" cy="4874078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Human speech processing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Modeling the ear: Fourier transforms and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filterbanks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Speech-to-text-to-speech (S2T2S)</a:t>
            </a:r>
          </a:p>
          <a:p>
            <a:pPr lvl="1"/>
            <a:r>
              <a:rPr lang="en-US" u="sng" dirty="0">
                <a:solidFill>
                  <a:schemeClr val="bg1">
                    <a:lumMod val="75000"/>
                  </a:schemeClr>
                </a:solidFill>
              </a:rPr>
              <a:t>Hybrid DNN-HMM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systems (*)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Recurrent neural nets (RNNs): Connectionist Temporal Classification, Trajectory nets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Sequence-to-sequence RNNs with attention</a:t>
            </a:r>
          </a:p>
          <a:p>
            <a:r>
              <a:rPr lang="en-US" dirty="0"/>
              <a:t>Languages other than English</a:t>
            </a:r>
          </a:p>
          <a:p>
            <a:pPr lvl="1"/>
            <a:r>
              <a:rPr lang="en-US" dirty="0"/>
              <a:t>Training and testing on 300 languages</a:t>
            </a:r>
          </a:p>
          <a:p>
            <a:pPr lvl="1"/>
            <a:r>
              <a:rPr lang="en-US" dirty="0"/>
              <a:t>Transfer learning: from languages with data, to languages without</a:t>
            </a:r>
          </a:p>
          <a:p>
            <a:pPr lvl="1"/>
            <a:r>
              <a:rPr lang="en-US" dirty="0"/>
              <a:t>Dialog systems for unwritten languages</a:t>
            </a:r>
          </a:p>
          <a:p>
            <a:r>
              <a:rPr lang="en-US" dirty="0"/>
              <a:t>Distorted speech</a:t>
            </a:r>
          </a:p>
          <a:p>
            <a:pPr lvl="1"/>
            <a:r>
              <a:rPr lang="en-US" dirty="0"/>
              <a:t>Motor disability</a:t>
            </a:r>
          </a:p>
          <a:p>
            <a:pPr lvl="1"/>
            <a:r>
              <a:rPr lang="en-US" dirty="0"/>
              <a:t>Second-language learners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419AC5-7E09-A346-AA3E-C4B55E50D1E1}"/>
              </a:ext>
            </a:extLst>
          </p:cNvPr>
          <p:cNvSpPr txBox="1"/>
          <p:nvPr/>
        </p:nvSpPr>
        <p:spPr>
          <a:xfrm>
            <a:off x="587831" y="6030686"/>
            <a:ext cx="11016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(*): </a:t>
            </a:r>
            <a:r>
              <a:rPr lang="en-US" u="sng" dirty="0"/>
              <a:t>Underline</a:t>
            </a:r>
            <a:r>
              <a:rPr lang="en-US" dirty="0"/>
              <a:t> shows which topic you need to understand for the exam.  </a:t>
            </a:r>
          </a:p>
          <a:p>
            <a:r>
              <a:rPr lang="en-US" dirty="0"/>
              <a:t>Everything else in today’s lecture is considered optional background knowledge.</a:t>
            </a:r>
          </a:p>
        </p:txBody>
      </p:sp>
    </p:spTree>
    <p:extLst>
      <p:ext uri="{BB962C8B-B14F-4D97-AF65-F5344CB8AC3E}">
        <p14:creationId xmlns:p14="http://schemas.microsoft.com/office/powerpoint/2010/main" val="1634341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E37DE-512E-D447-B16E-6C912C3E4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22" y="365125"/>
            <a:ext cx="10515600" cy="1325563"/>
          </a:xfrm>
        </p:spPr>
        <p:txBody>
          <a:bodyPr/>
          <a:lstStyle/>
          <a:p>
            <a:r>
              <a:rPr lang="en-US" dirty="0"/>
              <a:t>What sort of messages do humans send?</a:t>
            </a:r>
            <a:br>
              <a:rPr lang="en-US" dirty="0"/>
            </a:br>
            <a:r>
              <a:rPr lang="en-US" sz="2800" dirty="0"/>
              <a:t>(</a:t>
            </a:r>
            <a:r>
              <a:rPr lang="en-US" sz="2800" dirty="0" err="1"/>
              <a:t>Levelt</a:t>
            </a:r>
            <a:r>
              <a:rPr lang="en-US" sz="2800" dirty="0"/>
              <a:t>, </a:t>
            </a:r>
            <a:r>
              <a:rPr lang="en-US" sz="2800" i="1" dirty="0"/>
              <a:t>Speaking</a:t>
            </a:r>
            <a:r>
              <a:rPr lang="en-US" sz="2800" dirty="0"/>
              <a:t>, 1989)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BF65E-5163-4A41-91FF-8FD0A972B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210" y="1913306"/>
            <a:ext cx="2464300" cy="36608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Experiments have shown at least three different ways that knowledge can be stored in long-term memory:</a:t>
            </a:r>
          </a:p>
        </p:txBody>
      </p:sp>
      <p:pic>
        <p:nvPicPr>
          <p:cNvPr id="1026" name="Picture 2" descr="Speaking: From Intention to Articulation">
            <a:extLst>
              <a:ext uri="{FF2B5EF4-FFF2-40B4-BE49-F238E27FC236}">
                <a16:creationId xmlns:a16="http://schemas.microsoft.com/office/drawing/2014/main" id="{252A1CB8-FD49-364B-B08D-2E93EA16F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2850" y="187543"/>
            <a:ext cx="1604828" cy="2292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80713612-B377-FF4A-8030-1E58DDC1C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7478" y="1102294"/>
            <a:ext cx="1812083" cy="1565753"/>
          </a:xfrm>
          <a:prstGeom prst="rect">
            <a:avLst/>
          </a:prstGeom>
        </p:spPr>
      </p:pic>
      <p:pic>
        <p:nvPicPr>
          <p:cNvPr id="5" name="Picture 4" descr="An orange and white cat lying on a bed&#10;&#10;Description automatically generated">
            <a:extLst>
              <a:ext uri="{FF2B5EF4-FFF2-40B4-BE49-F238E27FC236}">
                <a16:creationId xmlns:a16="http://schemas.microsoft.com/office/drawing/2014/main" id="{3C5F2405-5892-D04C-9FA0-A998CBCF62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9820" y="2513482"/>
            <a:ext cx="1422400" cy="1422400"/>
          </a:xfrm>
          <a:prstGeom prst="rect">
            <a:avLst/>
          </a:prstGeom>
        </p:spPr>
      </p:pic>
      <p:pic>
        <p:nvPicPr>
          <p:cNvPr id="11" name="Graphic 10" descr="Cycling">
            <a:extLst>
              <a:ext uri="{FF2B5EF4-FFF2-40B4-BE49-F238E27FC236}">
                <a16:creationId xmlns:a16="http://schemas.microsoft.com/office/drawing/2014/main" id="{28134908-2649-2E4D-B084-3B6D8C7BB3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10588" y="3948056"/>
            <a:ext cx="914400" cy="914400"/>
          </a:xfrm>
          <a:prstGeom prst="rect">
            <a:avLst/>
          </a:prstGeom>
        </p:spPr>
      </p:pic>
      <p:pic>
        <p:nvPicPr>
          <p:cNvPr id="13" name="Graphic 12" descr="Gymnast: Floor routine">
            <a:extLst>
              <a:ext uri="{FF2B5EF4-FFF2-40B4-BE49-F238E27FC236}">
                <a16:creationId xmlns:a16="http://schemas.microsoft.com/office/drawing/2014/main" id="{7AA7853F-7446-B04E-93A7-1D3D82E03C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064200" y="4678469"/>
            <a:ext cx="914400" cy="914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6234197-9704-7E43-B888-A58D0AE991FC}"/>
              </a:ext>
            </a:extLst>
          </p:cNvPr>
          <p:cNvSpPr txBox="1"/>
          <p:nvPr/>
        </p:nvSpPr>
        <p:spPr>
          <a:xfrm>
            <a:off x="989569" y="5976547"/>
            <a:ext cx="4468787" cy="83099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254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for x in range(0,10):</a:t>
            </a:r>
          </a:p>
          <a:p>
            <a:r>
              <a:rPr lang="en-US" sz="2400" dirty="0"/>
              <a:t>     print(‘This is the %</a:t>
            </a:r>
            <a:r>
              <a:rPr lang="en-US" sz="2400" dirty="0" err="1"/>
              <a:t>sth</a:t>
            </a:r>
            <a:r>
              <a:rPr lang="en-US" sz="2400" dirty="0"/>
              <a:t> line’%(x))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DA1B054-3908-7743-BF7E-D2E86BFCC094}"/>
                  </a:ext>
                </a:extLst>
              </p:cNvPr>
              <p:cNvSpPr txBox="1"/>
              <p:nvPr/>
            </p:nvSpPr>
            <p:spPr>
              <a:xfrm>
                <a:off x="339988" y="5525871"/>
                <a:ext cx="3001847" cy="43088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rgbClr val="00B05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∃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q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Carries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q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DA1B054-3908-7743-BF7E-D2E86BFCC0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988" y="5525871"/>
                <a:ext cx="3001847" cy="430887"/>
              </a:xfrm>
              <a:prstGeom prst="rect">
                <a:avLst/>
              </a:prstGeom>
              <a:blipFill>
                <a:blip r:embed="rId10"/>
                <a:stretch>
                  <a:fillRect l="-2101" r="-3361" b="-27778"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A8728E2C-5F73-564C-AD3B-80B1B832BD49}"/>
              </a:ext>
            </a:extLst>
          </p:cNvPr>
          <p:cNvSpPr/>
          <p:nvPr/>
        </p:nvSpPr>
        <p:spPr>
          <a:xfrm>
            <a:off x="5601120" y="2380040"/>
            <a:ext cx="115127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visual/</a:t>
            </a:r>
          </a:p>
          <a:p>
            <a:r>
              <a:rPr lang="en-US" sz="2800" dirty="0"/>
              <a:t>spatial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990D9B-A26A-F049-A7DA-C851A4377AC9}"/>
              </a:ext>
            </a:extLst>
          </p:cNvPr>
          <p:cNvSpPr/>
          <p:nvPr/>
        </p:nvSpPr>
        <p:spPr>
          <a:xfrm>
            <a:off x="3471651" y="4785032"/>
            <a:ext cx="2256387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800" dirty="0"/>
              <a:t>logical/</a:t>
            </a:r>
          </a:p>
          <a:p>
            <a:pPr algn="r"/>
            <a:r>
              <a:rPr lang="en-US" sz="2800" dirty="0"/>
              <a:t>propositional/</a:t>
            </a:r>
          </a:p>
          <a:p>
            <a:pPr algn="r"/>
            <a:r>
              <a:rPr lang="en-US" sz="2800" dirty="0"/>
              <a:t>linguistic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8B6222-CAD6-AB44-8A2F-5E8BF9D8241C}"/>
              </a:ext>
            </a:extLst>
          </p:cNvPr>
          <p:cNvSpPr/>
          <p:nvPr/>
        </p:nvSpPr>
        <p:spPr>
          <a:xfrm>
            <a:off x="9275949" y="4835136"/>
            <a:ext cx="2484655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procedural/</a:t>
            </a:r>
          </a:p>
          <a:p>
            <a:r>
              <a:rPr lang="en-US" sz="2800" dirty="0"/>
              <a:t>kinematic/</a:t>
            </a:r>
          </a:p>
          <a:p>
            <a:r>
              <a:rPr lang="en-US" sz="2800" dirty="0"/>
              <a:t>somatosensory </a:t>
            </a:r>
          </a:p>
        </p:txBody>
      </p:sp>
      <p:pic>
        <p:nvPicPr>
          <p:cNvPr id="20" name="Graphic 19" descr="Circles with arrows">
            <a:extLst>
              <a:ext uri="{FF2B5EF4-FFF2-40B4-BE49-F238E27FC236}">
                <a16:creationId xmlns:a16="http://schemas.microsoft.com/office/drawing/2014/main" id="{7C7EDB66-E087-904B-9317-749453C8DC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60733" y="2193090"/>
            <a:ext cx="5284092" cy="528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4257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B689C-6E3D-EF4D-BCC3-5E03F649A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speech recognition and speech synthesis be trained for any language?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BDEF6-F61A-6241-9ADE-4842C32FF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 far as we know, the algorithms work for any language, as long as you have labeled training data</a:t>
            </a:r>
          </a:p>
          <a:p>
            <a:r>
              <a:rPr lang="en-US" dirty="0"/>
              <a:t>”Labeled data” = speech files, together with their text transcriptions</a:t>
            </a:r>
          </a:p>
          <a:p>
            <a:r>
              <a:rPr lang="en-US" dirty="0"/>
              <a:t>Having audio is not enough, because usually there is no transcription.  Having text is not enough, because usually you don’t know how it sounds.  You need matched </a:t>
            </a:r>
            <a:r>
              <a:rPr lang="en-US" dirty="0" err="1"/>
              <a:t>text+audio</a:t>
            </a:r>
            <a:r>
              <a:rPr lang="en-US" dirty="0"/>
              <a:t>.</a:t>
            </a:r>
          </a:p>
          <a:p>
            <a:r>
              <a:rPr lang="en-US" dirty="0"/>
              <a:t>In how many languages do we have such corpora?</a:t>
            </a:r>
          </a:p>
        </p:txBody>
      </p:sp>
    </p:spTree>
    <p:extLst>
      <p:ext uri="{BB962C8B-B14F-4D97-AF65-F5344CB8AC3E}">
        <p14:creationId xmlns:p14="http://schemas.microsoft.com/office/powerpoint/2010/main" val="30709922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087A6-C7F6-1B49-94E1-47D29ACD8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“Automatic Speech Recognition” corpora</a:t>
            </a:r>
            <a:br>
              <a:rPr lang="en-US" dirty="0"/>
            </a:br>
            <a:r>
              <a:rPr lang="en-US" dirty="0"/>
              <a:t>available from the Linguistic Data Consortium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32F836-755B-F745-B944-8F0460FA16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English: ~120 distinct corpora!!!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dirty="0"/>
                  <a:t> 10 corpora: Arabic, Chinese, Hindi, Japanese, Korean, Spanish</a:t>
                </a:r>
              </a:p>
              <a:p>
                <a:r>
                  <a:rPr lang="en-US" dirty="0"/>
                  <a:t>2-10 corpora: Czech, French, German, Italian, Portuguese</a:t>
                </a:r>
              </a:p>
              <a:p>
                <a:r>
                  <a:rPr lang="en-US"/>
                  <a:t>1 corpus: </a:t>
                </a:r>
                <a:r>
                  <a:rPr lang="en-US" dirty="0"/>
                  <a:t>24 languages</a:t>
                </a:r>
              </a:p>
              <a:p>
                <a:r>
                  <a:rPr lang="en-US" dirty="0"/>
                  <a:t>What about all of the other languages in the world?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Suggested solution: use transfer learning, from well-resourced languages, to learn speech recognition for under-resourced languages.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32F836-755B-F745-B944-8F0460FA16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35084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815C7-951E-A74A-9703-9CE734E3A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6588" y="69838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Every phoneme system in the world differentiates these two categories of phonemes: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A4ED32C-8D9E-7A4C-8669-E89D2C3EEC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46678" y="2259903"/>
            <a:ext cx="850900" cy="812800"/>
          </a:xfrm>
        </p:spPr>
      </p:pic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4421539E-3841-B34E-970C-34F634F17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0009" y="2267570"/>
            <a:ext cx="812800" cy="8509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D901CB-0B4A-8742-AC8B-5F81340A6C76}"/>
              </a:ext>
            </a:extLst>
          </p:cNvPr>
          <p:cNvSpPr txBox="1"/>
          <p:nvPr/>
        </p:nvSpPr>
        <p:spPr>
          <a:xfrm>
            <a:off x="2916284" y="3211552"/>
            <a:ext cx="293439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Phonemes made with the mouth open, </a:t>
            </a:r>
          </a:p>
          <a:p>
            <a:pPr algn="ctr"/>
            <a:r>
              <a:rPr lang="en-US" dirty="0"/>
              <a:t>e.g.,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Vowels,</a:t>
            </a:r>
          </a:p>
          <a:p>
            <a:pPr algn="ctr"/>
            <a:r>
              <a:rPr lang="en-US" dirty="0"/>
              <a:t>Approximants,</a:t>
            </a:r>
          </a:p>
          <a:p>
            <a:pPr algn="ctr"/>
            <a:r>
              <a:rPr lang="en-US" dirty="0"/>
              <a:t>(Fricatives)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5AAD56-8D0C-2346-AE0E-D25F8DFC0CF3}"/>
              </a:ext>
            </a:extLst>
          </p:cNvPr>
          <p:cNvSpPr txBox="1"/>
          <p:nvPr/>
        </p:nvSpPr>
        <p:spPr>
          <a:xfrm>
            <a:off x="6302534" y="3252439"/>
            <a:ext cx="293439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Phonemes made with the mouth closed, </a:t>
            </a:r>
          </a:p>
          <a:p>
            <a:pPr algn="ctr"/>
            <a:r>
              <a:rPr lang="en-US" dirty="0"/>
              <a:t>e.g.,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Clicks,</a:t>
            </a:r>
          </a:p>
          <a:p>
            <a:pPr algn="ctr"/>
            <a:r>
              <a:rPr lang="en-US" dirty="0"/>
              <a:t>Plosives,</a:t>
            </a:r>
          </a:p>
          <a:p>
            <a:pPr algn="ctr"/>
            <a:r>
              <a:rPr lang="en-US" dirty="0"/>
              <a:t>(Nasals, Taps, Trills)</a:t>
            </a:r>
          </a:p>
        </p:txBody>
      </p:sp>
    </p:spTree>
    <p:extLst>
      <p:ext uri="{BB962C8B-B14F-4D97-AF65-F5344CB8AC3E}">
        <p14:creationId xmlns:p14="http://schemas.microsoft.com/office/powerpoint/2010/main" val="40715188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5255A-0E89-3C4B-BAE4-A09FD6097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6588" y="46420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acoustic consequences of mouth opening and closing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FF2F8D-30D1-B14E-9F29-5FDF61F31F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6588" y="2629135"/>
            <a:ext cx="8229600" cy="393265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A1AF8F-793E-CD4B-89E6-C75EE1B8CC12}"/>
              </a:ext>
            </a:extLst>
          </p:cNvPr>
          <p:cNvSpPr txBox="1"/>
          <p:nvPr/>
        </p:nvSpPr>
        <p:spPr>
          <a:xfrm>
            <a:off x="5644376" y="3774686"/>
            <a:ext cx="6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296966-C84A-1741-96BC-241EEBFF2C4B}"/>
              </a:ext>
            </a:extLst>
          </p:cNvPr>
          <p:cNvSpPr txBox="1"/>
          <p:nvPr/>
        </p:nvSpPr>
        <p:spPr>
          <a:xfrm rot="16200000">
            <a:off x="2121150" y="3612994"/>
            <a:ext cx="1133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Fricative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A235A1-EDD3-5041-9767-3B05BC65654D}"/>
              </a:ext>
            </a:extLst>
          </p:cNvPr>
          <p:cNvSpPr txBox="1"/>
          <p:nvPr/>
        </p:nvSpPr>
        <p:spPr>
          <a:xfrm rot="16200000">
            <a:off x="2780013" y="3609279"/>
            <a:ext cx="834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</a:rPr>
              <a:t>Vowel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36B564-9320-A143-BE97-DA6F596095D4}"/>
              </a:ext>
            </a:extLst>
          </p:cNvPr>
          <p:cNvSpPr txBox="1"/>
          <p:nvPr/>
        </p:nvSpPr>
        <p:spPr>
          <a:xfrm rot="16200000">
            <a:off x="3180426" y="3609279"/>
            <a:ext cx="992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</a:rPr>
              <a:t>Plosive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0C6D53-8E29-3343-8AF5-C5E3FE00A64D}"/>
              </a:ext>
            </a:extLst>
          </p:cNvPr>
          <p:cNvSpPr txBox="1"/>
          <p:nvPr/>
        </p:nvSpPr>
        <p:spPr>
          <a:xfrm rot="16200000">
            <a:off x="3869117" y="3605563"/>
            <a:ext cx="834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</a:rPr>
              <a:t>Vowel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39368A-A204-144A-8815-36188F5EB3EB}"/>
              </a:ext>
            </a:extLst>
          </p:cNvPr>
          <p:cNvSpPr txBox="1"/>
          <p:nvPr/>
        </p:nvSpPr>
        <p:spPr>
          <a:xfrm rot="16200000">
            <a:off x="4622649" y="3601846"/>
            <a:ext cx="992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</a:rPr>
              <a:t>Plosive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3BD9B8-FB9A-0C4C-931C-1EA4ED1100EB}"/>
              </a:ext>
            </a:extLst>
          </p:cNvPr>
          <p:cNvSpPr txBox="1"/>
          <p:nvPr/>
        </p:nvSpPr>
        <p:spPr>
          <a:xfrm rot="16200000">
            <a:off x="5545512" y="3609281"/>
            <a:ext cx="834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</a:rPr>
              <a:t>Vowel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ACC251-C851-184C-BC27-5F7213E6AA81}"/>
              </a:ext>
            </a:extLst>
          </p:cNvPr>
          <p:cNvSpPr txBox="1"/>
          <p:nvPr/>
        </p:nvSpPr>
        <p:spPr>
          <a:xfrm rot="16200000">
            <a:off x="6261411" y="3616714"/>
            <a:ext cx="800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</a:rPr>
              <a:t>Nasal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4DE25C-F5FA-904F-ACD0-D9022F62CFF1}"/>
              </a:ext>
            </a:extLst>
          </p:cNvPr>
          <p:cNvSpPr txBox="1"/>
          <p:nvPr/>
        </p:nvSpPr>
        <p:spPr>
          <a:xfrm rot="16200000">
            <a:off x="7221649" y="3616713"/>
            <a:ext cx="834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</a:rPr>
              <a:t>Vowel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B13FF1-55B6-7F48-A6F0-77BBBD607B55}"/>
              </a:ext>
            </a:extLst>
          </p:cNvPr>
          <p:cNvSpPr txBox="1"/>
          <p:nvPr/>
        </p:nvSpPr>
        <p:spPr>
          <a:xfrm rot="16200000">
            <a:off x="7886236" y="3609280"/>
            <a:ext cx="992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</a:rPr>
              <a:t>Plosive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E3EBAE-01EF-8C43-9A2E-75344B4AE55D}"/>
              </a:ext>
            </a:extLst>
          </p:cNvPr>
          <p:cNvSpPr txBox="1"/>
          <p:nvPr/>
        </p:nvSpPr>
        <p:spPr>
          <a:xfrm rot="16200000">
            <a:off x="9020027" y="3609279"/>
            <a:ext cx="1133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Fricative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B4A99FB-3870-E84F-9036-A04620DA8B1A}"/>
              </a:ext>
            </a:extLst>
          </p:cNvPr>
          <p:cNvCxnSpPr>
            <a:cxnSpLocks/>
          </p:cNvCxnSpPr>
          <p:nvPr/>
        </p:nvCxnSpPr>
        <p:spPr>
          <a:xfrm>
            <a:off x="2945637" y="2531324"/>
            <a:ext cx="0" cy="657922"/>
          </a:xfrm>
          <a:prstGeom prst="straightConnector1">
            <a:avLst/>
          </a:prstGeom>
          <a:ln w="38100">
            <a:solidFill>
              <a:srgbClr val="99D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35B7302-F54B-0041-93CD-205FBD00C5EB}"/>
              </a:ext>
            </a:extLst>
          </p:cNvPr>
          <p:cNvCxnSpPr>
            <a:cxnSpLocks/>
          </p:cNvCxnSpPr>
          <p:nvPr/>
        </p:nvCxnSpPr>
        <p:spPr>
          <a:xfrm>
            <a:off x="3443724" y="2538760"/>
            <a:ext cx="0" cy="657922"/>
          </a:xfrm>
          <a:prstGeom prst="straightConnector1">
            <a:avLst/>
          </a:prstGeom>
          <a:ln w="38100">
            <a:solidFill>
              <a:srgbClr val="99D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7DD124E-42B1-EB40-8FF9-581A57F0A640}"/>
              </a:ext>
            </a:extLst>
          </p:cNvPr>
          <p:cNvCxnSpPr>
            <a:cxnSpLocks/>
          </p:cNvCxnSpPr>
          <p:nvPr/>
        </p:nvCxnSpPr>
        <p:spPr>
          <a:xfrm>
            <a:off x="3952963" y="2546193"/>
            <a:ext cx="0" cy="657922"/>
          </a:xfrm>
          <a:prstGeom prst="straightConnector1">
            <a:avLst/>
          </a:prstGeom>
          <a:ln w="38100">
            <a:solidFill>
              <a:srgbClr val="99D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44B3F68-B2FB-BE46-AAD4-8B24859B0731}"/>
              </a:ext>
            </a:extLst>
          </p:cNvPr>
          <p:cNvCxnSpPr>
            <a:cxnSpLocks/>
          </p:cNvCxnSpPr>
          <p:nvPr/>
        </p:nvCxnSpPr>
        <p:spPr>
          <a:xfrm>
            <a:off x="4685225" y="2542478"/>
            <a:ext cx="0" cy="657922"/>
          </a:xfrm>
          <a:prstGeom prst="straightConnector1">
            <a:avLst/>
          </a:prstGeom>
          <a:ln w="38100">
            <a:solidFill>
              <a:srgbClr val="99D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6424782-4D7C-954E-89B3-11E1A560D27B}"/>
              </a:ext>
            </a:extLst>
          </p:cNvPr>
          <p:cNvCxnSpPr>
            <a:cxnSpLocks/>
          </p:cNvCxnSpPr>
          <p:nvPr/>
        </p:nvCxnSpPr>
        <p:spPr>
          <a:xfrm>
            <a:off x="5618210" y="2538761"/>
            <a:ext cx="0" cy="657922"/>
          </a:xfrm>
          <a:prstGeom prst="straightConnector1">
            <a:avLst/>
          </a:prstGeom>
          <a:ln w="38100">
            <a:solidFill>
              <a:srgbClr val="99D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D061CEC-77DA-1C47-9B57-9EC9FAD2BBB4}"/>
              </a:ext>
            </a:extLst>
          </p:cNvPr>
          <p:cNvCxnSpPr>
            <a:cxnSpLocks/>
          </p:cNvCxnSpPr>
          <p:nvPr/>
        </p:nvCxnSpPr>
        <p:spPr>
          <a:xfrm>
            <a:off x="6205507" y="2546198"/>
            <a:ext cx="0" cy="657922"/>
          </a:xfrm>
          <a:prstGeom prst="straightConnector1">
            <a:avLst/>
          </a:prstGeom>
          <a:ln w="38100">
            <a:solidFill>
              <a:srgbClr val="99D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19A88C8-1389-9349-902B-A7B73FF004ED}"/>
              </a:ext>
            </a:extLst>
          </p:cNvPr>
          <p:cNvCxnSpPr>
            <a:cxnSpLocks/>
          </p:cNvCxnSpPr>
          <p:nvPr/>
        </p:nvCxnSpPr>
        <p:spPr>
          <a:xfrm>
            <a:off x="7238854" y="2542482"/>
            <a:ext cx="0" cy="657922"/>
          </a:xfrm>
          <a:prstGeom prst="straightConnector1">
            <a:avLst/>
          </a:prstGeom>
          <a:ln w="38100">
            <a:solidFill>
              <a:srgbClr val="99D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CC48EF2-807F-0744-98D1-48B83F1B0E7B}"/>
              </a:ext>
            </a:extLst>
          </p:cNvPr>
          <p:cNvCxnSpPr>
            <a:cxnSpLocks/>
          </p:cNvCxnSpPr>
          <p:nvPr/>
        </p:nvCxnSpPr>
        <p:spPr>
          <a:xfrm>
            <a:off x="8205295" y="2538765"/>
            <a:ext cx="0" cy="657922"/>
          </a:xfrm>
          <a:prstGeom prst="straightConnector1">
            <a:avLst/>
          </a:prstGeom>
          <a:ln w="38100">
            <a:solidFill>
              <a:srgbClr val="99D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E79D958-9215-E147-909D-C2C27E6B3296}"/>
              </a:ext>
            </a:extLst>
          </p:cNvPr>
          <p:cNvCxnSpPr>
            <a:cxnSpLocks/>
          </p:cNvCxnSpPr>
          <p:nvPr/>
        </p:nvCxnSpPr>
        <p:spPr>
          <a:xfrm>
            <a:off x="8658775" y="2546202"/>
            <a:ext cx="0" cy="657922"/>
          </a:xfrm>
          <a:prstGeom prst="straightConnector1">
            <a:avLst/>
          </a:prstGeom>
          <a:ln w="38100">
            <a:solidFill>
              <a:srgbClr val="99D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171FA61A-2DA9-6C4F-BEAB-0FF53E584420}"/>
              </a:ext>
            </a:extLst>
          </p:cNvPr>
          <p:cNvSpPr txBox="1"/>
          <p:nvPr/>
        </p:nvSpPr>
        <p:spPr>
          <a:xfrm>
            <a:off x="1590911" y="1481217"/>
            <a:ext cx="9047071" cy="1077218"/>
          </a:xfrm>
          <a:prstGeom prst="rect">
            <a:avLst/>
          </a:prstGeom>
          <a:noFill/>
          <a:ln>
            <a:solidFill>
              <a:srgbClr val="99D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Acoustic Landmark = perceptually salient instantaneous marker of phoneme presence.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3E5964E-0843-594D-B61A-EA75E49749FC}"/>
              </a:ext>
            </a:extLst>
          </p:cNvPr>
          <p:cNvSpPr txBox="1"/>
          <p:nvPr/>
        </p:nvSpPr>
        <p:spPr>
          <a:xfrm>
            <a:off x="2315742" y="6506689"/>
            <a:ext cx="45829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(Stevens, Manuel, Shattuck-</a:t>
            </a:r>
            <a:r>
              <a:rPr lang="en-US" sz="1200" dirty="0" err="1"/>
              <a:t>Hufnagel</a:t>
            </a:r>
            <a:r>
              <a:rPr lang="en-US" sz="1200" dirty="0"/>
              <a:t> &amp; Liu, ICSLP1992).</a:t>
            </a:r>
          </a:p>
        </p:txBody>
      </p:sp>
    </p:spTree>
    <p:extLst>
      <p:ext uri="{BB962C8B-B14F-4D97-AF65-F5344CB8AC3E}">
        <p14:creationId xmlns:p14="http://schemas.microsoft.com/office/powerpoint/2010/main" val="39913009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4C84F-271D-6143-BB7F-6D3BD1076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6588" y="45305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Articulatory Features as Linguistic Universals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C5F62-B594-A946-89E2-34D038DF9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6588" y="1492444"/>
            <a:ext cx="8229600" cy="4689475"/>
          </a:xfrm>
        </p:spPr>
        <p:txBody>
          <a:bodyPr/>
          <a:lstStyle/>
          <a:p>
            <a:r>
              <a:rPr lang="en-US" sz="2400" dirty="0"/>
              <a:t>Articulatory features are designed to be a superset of the phoneme distinctions in every language (universal by design).</a:t>
            </a:r>
          </a:p>
          <a:p>
            <a:r>
              <a:rPr lang="en-US" sz="2400" dirty="0"/>
              <a:t>The universal features “mouth open” and “mouth closed” can be summarized by just two features: [sonorant] and [continuant]</a:t>
            </a:r>
          </a:p>
          <a:p>
            <a:pPr lvl="1"/>
            <a:r>
              <a:rPr lang="en-US" sz="2000" dirty="0"/>
              <a:t>[+continuant]: mouth is unobstructed along midline of the vocal tract</a:t>
            </a:r>
          </a:p>
          <a:p>
            <a:pPr lvl="1"/>
            <a:r>
              <a:rPr lang="en-US" sz="2000" dirty="0"/>
              <a:t>[+sonorant]: mouth is open in the sense that there is a low-acoustic-impedance shunt from vocal folds to air (though the shunt might go through the nose, or around the tongue tip)</a:t>
            </a:r>
          </a:p>
          <a:p>
            <a:pPr lvl="1"/>
            <a:endParaRPr lang="en-US" sz="20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CB9F719-162C-7E43-BFF8-59F418AB2D3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200509" y="4898479"/>
          <a:ext cx="7742664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0888">
                  <a:extLst>
                    <a:ext uri="{9D8B030D-6E8A-4147-A177-3AD203B41FA5}">
                      <a16:colId xmlns:a16="http://schemas.microsoft.com/office/drawing/2014/main" val="1774087372"/>
                    </a:ext>
                  </a:extLst>
                </a:gridCol>
                <a:gridCol w="2580888">
                  <a:extLst>
                    <a:ext uri="{9D8B030D-6E8A-4147-A177-3AD203B41FA5}">
                      <a16:colId xmlns:a16="http://schemas.microsoft.com/office/drawing/2014/main" val="861023995"/>
                    </a:ext>
                  </a:extLst>
                </a:gridCol>
                <a:gridCol w="2580888">
                  <a:extLst>
                    <a:ext uri="{9D8B030D-6E8A-4147-A177-3AD203B41FA5}">
                      <a16:colId xmlns:a16="http://schemas.microsoft.com/office/drawing/2014/main" val="9627431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[-sonorant]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[+sonorant]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99852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[-continuant]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Plosives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Nasals, Flaps, Trills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47447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[+continuant]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Fricatives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Vowels, Approximants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69623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51816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mans face&#10;&#10;Description automatically generated">
            <a:extLst>
              <a:ext uri="{FF2B5EF4-FFF2-40B4-BE49-F238E27FC236}">
                <a16:creationId xmlns:a16="http://schemas.microsoft.com/office/drawing/2014/main" id="{1EEBCB58-C261-E342-90B1-F91F89E23B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3606508"/>
            <a:ext cx="9144000" cy="28342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C6411E-A318-4441-B09C-98A90FA9A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73209" cy="712769"/>
          </a:xfrm>
        </p:spPr>
        <p:txBody>
          <a:bodyPr/>
          <a:lstStyle/>
          <a:p>
            <a:r>
              <a:rPr lang="en-US" dirty="0"/>
              <a:t>“Universal by design”</a:t>
            </a:r>
          </a:p>
        </p:txBody>
      </p:sp>
      <p:pic>
        <p:nvPicPr>
          <p:cNvPr id="5" name="Content Placeholder 4" descr="A picture containing crossword puzzle&#10;&#10;Description automatically generated">
            <a:extLst>
              <a:ext uri="{FF2B5EF4-FFF2-40B4-BE49-F238E27FC236}">
                <a16:creationId xmlns:a16="http://schemas.microsoft.com/office/drawing/2014/main" id="{2D798A37-01FB-E446-8E99-A600B3960F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650111" y="1077894"/>
            <a:ext cx="6880678" cy="3159571"/>
          </a:xfr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7C436B2-3D89-5349-8BBB-B8D215A499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530789" y="890209"/>
          <a:ext cx="1869418" cy="32718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4709">
                  <a:extLst>
                    <a:ext uri="{9D8B030D-6E8A-4147-A177-3AD203B41FA5}">
                      <a16:colId xmlns:a16="http://schemas.microsoft.com/office/drawing/2014/main" val="667088057"/>
                    </a:ext>
                  </a:extLst>
                </a:gridCol>
                <a:gridCol w="934709">
                  <a:extLst>
                    <a:ext uri="{9D8B030D-6E8A-4147-A177-3AD203B41FA5}">
                      <a16:colId xmlns:a16="http://schemas.microsoft.com/office/drawing/2014/main" val="3504083707"/>
                    </a:ext>
                  </a:extLst>
                </a:gridCol>
              </a:tblGrid>
              <a:tr h="336431">
                <a:tc>
                  <a:txBody>
                    <a:bodyPr/>
                    <a:lstStyle/>
                    <a:p>
                      <a:r>
                        <a:rPr lang="en-US" sz="1200" dirty="0"/>
                        <a:t>continuant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sonorant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3128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9854710"/>
                  </a:ext>
                </a:extLst>
              </a:tr>
              <a:tr h="109281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1517539"/>
                  </a:ext>
                </a:extLst>
              </a:tr>
              <a:tr h="71367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5527027"/>
                  </a:ext>
                </a:extLst>
              </a:tr>
              <a:tr h="67168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006514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68822E1-32C9-504C-BE73-D32DBFC3F6DC}"/>
              </a:ext>
            </a:extLst>
          </p:cNvPr>
          <p:cNvSpPr txBox="1"/>
          <p:nvPr/>
        </p:nvSpPr>
        <p:spPr>
          <a:xfrm>
            <a:off x="1791793" y="6449547"/>
            <a:ext cx="55194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Yupik example courtesy Lane Schwartz: </a:t>
            </a:r>
            <a:r>
              <a:rPr lang="it" dirty="0"/>
              <a:t>/li n̥ɑq su ʍɑ ɬɪk/</a:t>
            </a:r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285CDE5-CE60-7E44-BAC0-C0DA3A2454F0}"/>
              </a:ext>
            </a:extLst>
          </p:cNvPr>
          <p:cNvCxnSpPr>
            <a:cxnSpLocks/>
          </p:cNvCxnSpPr>
          <p:nvPr/>
        </p:nvCxnSpPr>
        <p:spPr>
          <a:xfrm flipV="1">
            <a:off x="3023694" y="6222380"/>
            <a:ext cx="0" cy="323387"/>
          </a:xfrm>
          <a:prstGeom prst="straightConnector1">
            <a:avLst/>
          </a:prstGeom>
          <a:ln w="38100">
            <a:solidFill>
              <a:srgbClr val="99D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FC548D5-2F25-DA49-840F-39470C82B964}"/>
              </a:ext>
            </a:extLst>
          </p:cNvPr>
          <p:cNvCxnSpPr>
            <a:cxnSpLocks/>
          </p:cNvCxnSpPr>
          <p:nvPr/>
        </p:nvCxnSpPr>
        <p:spPr>
          <a:xfrm flipV="1">
            <a:off x="3555237" y="6229817"/>
            <a:ext cx="0" cy="323387"/>
          </a:xfrm>
          <a:prstGeom prst="straightConnector1">
            <a:avLst/>
          </a:prstGeom>
          <a:ln w="38100">
            <a:solidFill>
              <a:srgbClr val="99D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66D33F8-FD7F-0D46-B037-E427C778F42A}"/>
              </a:ext>
            </a:extLst>
          </p:cNvPr>
          <p:cNvCxnSpPr>
            <a:cxnSpLocks/>
          </p:cNvCxnSpPr>
          <p:nvPr/>
        </p:nvCxnSpPr>
        <p:spPr>
          <a:xfrm flipV="1">
            <a:off x="3897208" y="6237254"/>
            <a:ext cx="0" cy="323387"/>
          </a:xfrm>
          <a:prstGeom prst="straightConnector1">
            <a:avLst/>
          </a:prstGeom>
          <a:ln w="38100">
            <a:solidFill>
              <a:srgbClr val="99D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7015EDC-DEE0-0C4C-881E-CDFA276E0204}"/>
              </a:ext>
            </a:extLst>
          </p:cNvPr>
          <p:cNvCxnSpPr>
            <a:cxnSpLocks/>
          </p:cNvCxnSpPr>
          <p:nvPr/>
        </p:nvCxnSpPr>
        <p:spPr>
          <a:xfrm flipV="1">
            <a:off x="4239177" y="6233540"/>
            <a:ext cx="0" cy="323387"/>
          </a:xfrm>
          <a:prstGeom prst="straightConnector1">
            <a:avLst/>
          </a:prstGeom>
          <a:ln w="38100">
            <a:solidFill>
              <a:srgbClr val="99D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AE612A5-1949-1D4A-A99E-B53039F695B0}"/>
              </a:ext>
            </a:extLst>
          </p:cNvPr>
          <p:cNvCxnSpPr>
            <a:cxnSpLocks/>
          </p:cNvCxnSpPr>
          <p:nvPr/>
        </p:nvCxnSpPr>
        <p:spPr>
          <a:xfrm flipV="1">
            <a:off x="5027196" y="6229825"/>
            <a:ext cx="0" cy="323387"/>
          </a:xfrm>
          <a:prstGeom prst="straightConnector1">
            <a:avLst/>
          </a:prstGeom>
          <a:ln w="38100">
            <a:solidFill>
              <a:srgbClr val="99D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D52B4A-02D9-624B-8D19-1AB18F1D318A}"/>
              </a:ext>
            </a:extLst>
          </p:cNvPr>
          <p:cNvCxnSpPr>
            <a:cxnSpLocks/>
          </p:cNvCxnSpPr>
          <p:nvPr/>
        </p:nvCxnSpPr>
        <p:spPr>
          <a:xfrm flipV="1">
            <a:off x="5726001" y="6237261"/>
            <a:ext cx="0" cy="323387"/>
          </a:xfrm>
          <a:prstGeom prst="straightConnector1">
            <a:avLst/>
          </a:prstGeom>
          <a:ln w="38100">
            <a:solidFill>
              <a:srgbClr val="99D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9AD7C09-7C2A-3342-AE64-0C59B205925E}"/>
              </a:ext>
            </a:extLst>
          </p:cNvPr>
          <p:cNvCxnSpPr>
            <a:cxnSpLocks/>
          </p:cNvCxnSpPr>
          <p:nvPr/>
        </p:nvCxnSpPr>
        <p:spPr>
          <a:xfrm flipV="1">
            <a:off x="6525173" y="6233547"/>
            <a:ext cx="0" cy="323387"/>
          </a:xfrm>
          <a:prstGeom prst="straightConnector1">
            <a:avLst/>
          </a:prstGeom>
          <a:ln w="38100">
            <a:solidFill>
              <a:srgbClr val="99D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7312E05-0FE5-B04E-B694-747E022914EC}"/>
              </a:ext>
            </a:extLst>
          </p:cNvPr>
          <p:cNvCxnSpPr>
            <a:cxnSpLocks/>
          </p:cNvCxnSpPr>
          <p:nvPr/>
        </p:nvCxnSpPr>
        <p:spPr>
          <a:xfrm flipV="1">
            <a:off x="7536213" y="6229832"/>
            <a:ext cx="0" cy="323387"/>
          </a:xfrm>
          <a:prstGeom prst="straightConnector1">
            <a:avLst/>
          </a:prstGeom>
          <a:ln w="38100">
            <a:solidFill>
              <a:srgbClr val="99D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24E702D-CF6F-464F-A5BC-8ACC862E269B}"/>
              </a:ext>
            </a:extLst>
          </p:cNvPr>
          <p:cNvCxnSpPr>
            <a:cxnSpLocks/>
          </p:cNvCxnSpPr>
          <p:nvPr/>
        </p:nvCxnSpPr>
        <p:spPr>
          <a:xfrm flipV="1">
            <a:off x="8881797" y="6237267"/>
            <a:ext cx="0" cy="323387"/>
          </a:xfrm>
          <a:prstGeom prst="straightConnector1">
            <a:avLst/>
          </a:prstGeom>
          <a:ln w="38100">
            <a:solidFill>
              <a:srgbClr val="99D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8ACB529-D7E8-7744-AA94-0EF494E2D386}"/>
              </a:ext>
            </a:extLst>
          </p:cNvPr>
          <p:cNvCxnSpPr>
            <a:cxnSpLocks/>
          </p:cNvCxnSpPr>
          <p:nvPr/>
        </p:nvCxnSpPr>
        <p:spPr>
          <a:xfrm flipV="1">
            <a:off x="9156859" y="6233553"/>
            <a:ext cx="0" cy="323387"/>
          </a:xfrm>
          <a:prstGeom prst="straightConnector1">
            <a:avLst/>
          </a:prstGeom>
          <a:ln w="38100">
            <a:solidFill>
              <a:srgbClr val="99D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630DA20-7301-944C-A15C-F3175A3FB022}"/>
              </a:ext>
            </a:extLst>
          </p:cNvPr>
          <p:cNvSpPr txBox="1"/>
          <p:nvPr/>
        </p:nvSpPr>
        <p:spPr>
          <a:xfrm>
            <a:off x="2271133" y="4471642"/>
            <a:ext cx="30008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</a:p>
          <a:p>
            <a:r>
              <a:rPr lang="en-US" dirty="0"/>
              <a:t>+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646092-D730-6441-B6D1-D2384A631D92}"/>
              </a:ext>
            </a:extLst>
          </p:cNvPr>
          <p:cNvSpPr txBox="1"/>
          <p:nvPr/>
        </p:nvSpPr>
        <p:spPr>
          <a:xfrm>
            <a:off x="3213733" y="4490229"/>
            <a:ext cx="30008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-</a:t>
            </a:r>
          </a:p>
          <a:p>
            <a:pPr algn="ctr"/>
            <a:r>
              <a:rPr lang="en-US" dirty="0"/>
              <a:t>+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91028C-365F-7744-8714-2D77406E357F}"/>
              </a:ext>
            </a:extLst>
          </p:cNvPr>
          <p:cNvSpPr txBox="1"/>
          <p:nvPr/>
        </p:nvSpPr>
        <p:spPr>
          <a:xfrm>
            <a:off x="3611459" y="4497664"/>
            <a:ext cx="30008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+</a:t>
            </a:r>
          </a:p>
          <a:p>
            <a:pPr algn="ctr"/>
            <a:r>
              <a:rPr lang="en-US" dirty="0"/>
              <a:t>+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9DB107-776E-354E-8E3D-9F590F415142}"/>
              </a:ext>
            </a:extLst>
          </p:cNvPr>
          <p:cNvSpPr txBox="1"/>
          <p:nvPr/>
        </p:nvSpPr>
        <p:spPr>
          <a:xfrm>
            <a:off x="4006118" y="4493948"/>
            <a:ext cx="26161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-</a:t>
            </a:r>
          </a:p>
          <a:p>
            <a:pPr algn="ctr"/>
            <a:r>
              <a:rPr lang="en-US" dirty="0"/>
              <a:t>-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C3C03F-B6EA-7B45-AFDD-A43997CD8C0F}"/>
              </a:ext>
            </a:extLst>
          </p:cNvPr>
          <p:cNvSpPr txBox="1"/>
          <p:nvPr/>
        </p:nvSpPr>
        <p:spPr>
          <a:xfrm>
            <a:off x="4484968" y="4490232"/>
            <a:ext cx="30008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+</a:t>
            </a:r>
          </a:p>
          <a:p>
            <a:pPr algn="ctr"/>
            <a:r>
              <a:rPr lang="en-US" dirty="0"/>
              <a:t>-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B9521C1-5466-B94C-876D-562BDAB89000}"/>
              </a:ext>
            </a:extLst>
          </p:cNvPr>
          <p:cNvSpPr txBox="1"/>
          <p:nvPr/>
        </p:nvSpPr>
        <p:spPr>
          <a:xfrm>
            <a:off x="5200184" y="4479075"/>
            <a:ext cx="30008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</a:p>
          <a:p>
            <a:r>
              <a:rPr lang="en-US" dirty="0"/>
              <a:t>+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E4E39D-FA17-C04B-BE16-30C1E81D2FB5}"/>
              </a:ext>
            </a:extLst>
          </p:cNvPr>
          <p:cNvSpPr txBox="1"/>
          <p:nvPr/>
        </p:nvSpPr>
        <p:spPr>
          <a:xfrm>
            <a:off x="5986669" y="4508813"/>
            <a:ext cx="30008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+</a:t>
            </a:r>
          </a:p>
          <a:p>
            <a:pPr algn="ctr"/>
            <a:r>
              <a:rPr lang="en-US" dirty="0"/>
              <a:t>-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BCA70F3-B9B0-C848-90EE-438C8924E7D1}"/>
              </a:ext>
            </a:extLst>
          </p:cNvPr>
          <p:cNvSpPr txBox="1"/>
          <p:nvPr/>
        </p:nvSpPr>
        <p:spPr>
          <a:xfrm>
            <a:off x="6913752" y="4486511"/>
            <a:ext cx="30008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</a:p>
          <a:p>
            <a:r>
              <a:rPr lang="en-US" dirty="0"/>
              <a:t>+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8269B5-0702-5B4C-9876-02919A07AF4E}"/>
              </a:ext>
            </a:extLst>
          </p:cNvPr>
          <p:cNvSpPr txBox="1"/>
          <p:nvPr/>
        </p:nvSpPr>
        <p:spPr>
          <a:xfrm>
            <a:off x="7990171" y="4505095"/>
            <a:ext cx="30008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+</a:t>
            </a:r>
          </a:p>
          <a:p>
            <a:pPr algn="ctr"/>
            <a:r>
              <a:rPr lang="en-US" dirty="0"/>
              <a:t>-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D5726A4-B5CB-AA41-A334-390F33E65203}"/>
              </a:ext>
            </a:extLst>
          </p:cNvPr>
          <p:cNvSpPr txBox="1"/>
          <p:nvPr/>
        </p:nvSpPr>
        <p:spPr>
          <a:xfrm>
            <a:off x="8894954" y="4482796"/>
            <a:ext cx="30008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</a:p>
          <a:p>
            <a:r>
              <a:rPr lang="en-US" dirty="0"/>
              <a:t>+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8AAC669-AD78-0647-B70E-B2C1F2711FC9}"/>
              </a:ext>
            </a:extLst>
          </p:cNvPr>
          <p:cNvSpPr txBox="1"/>
          <p:nvPr/>
        </p:nvSpPr>
        <p:spPr>
          <a:xfrm>
            <a:off x="9424951" y="4479080"/>
            <a:ext cx="127336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-continuant</a:t>
            </a:r>
          </a:p>
          <a:p>
            <a:r>
              <a:rPr lang="en-US" dirty="0"/>
              <a:t>-sonorant</a:t>
            </a:r>
          </a:p>
        </p:txBody>
      </p:sp>
      <p:pic>
        <p:nvPicPr>
          <p:cNvPr id="32" name="yupik1.wav">
            <a:hlinkClick r:id="" action="ppaction://media"/>
            <a:extLst>
              <a:ext uri="{FF2B5EF4-FFF2-40B4-BE49-F238E27FC236}">
                <a16:creationId xmlns:a16="http://schemas.microsoft.com/office/drawing/2014/main" id="{B1D4E4E3-47CE-D04C-8E66-D7C229E6C2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24952" y="5509266"/>
            <a:ext cx="512337" cy="51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60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537EB-9BE8-0F41-A257-077DDCA1F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6588" y="4419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Landmarks as </a:t>
            </a:r>
            <a:r>
              <a:rPr lang="en-US" dirty="0" err="1"/>
              <a:t>regularizers</a:t>
            </a:r>
            <a:r>
              <a:rPr lang="en-US" dirty="0"/>
              <a:t> for training a DNN-HMM phone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39BDB-9F8E-BD40-ADD8-EB870FAC1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6588" y="1637407"/>
            <a:ext cx="8229600" cy="4689475"/>
          </a:xfrm>
        </p:spPr>
        <p:txBody>
          <a:bodyPr/>
          <a:lstStyle/>
          <a:p>
            <a:r>
              <a:rPr lang="en-US" dirty="0"/>
              <a:t>Train on English (TIMIT, 14 hours): </a:t>
            </a:r>
          </a:p>
          <a:p>
            <a:pPr lvl="1"/>
            <a:r>
              <a:rPr lang="en-US" sz="2800" dirty="0"/>
              <a:t> Train two DNNs, one for phones, one for landmarks. Result: phone models get better time alignment during training.</a:t>
            </a:r>
          </a:p>
          <a:p>
            <a:pPr lvl="1"/>
            <a:r>
              <a:rPr lang="en-US" sz="2800" dirty="0"/>
              <a:t> Test: phone error rate.</a:t>
            </a:r>
          </a:p>
          <a:p>
            <a:r>
              <a:rPr lang="en-US" dirty="0"/>
              <a:t>Adapt to Iban (Juan, </a:t>
            </a:r>
            <a:r>
              <a:rPr lang="en-US" dirty="0" err="1"/>
              <a:t>Besacier</a:t>
            </a:r>
            <a:r>
              <a:rPr lang="en-US" dirty="0"/>
              <a:t> &amp; </a:t>
            </a:r>
            <a:r>
              <a:rPr lang="en-US" dirty="0" err="1"/>
              <a:t>Rossato</a:t>
            </a:r>
            <a:r>
              <a:rPr lang="en-US" dirty="0"/>
              <a:t>, 8 hours):</a:t>
            </a:r>
          </a:p>
          <a:p>
            <a:pPr lvl="1"/>
            <a:r>
              <a:rPr lang="en-US" sz="2800" dirty="0"/>
              <a:t> Automatic landmark detection, phones force-aligned, then adapt both DNNs from English to Iban.</a:t>
            </a:r>
          </a:p>
          <a:p>
            <a:pPr lvl="1"/>
            <a:r>
              <a:rPr lang="en-US" sz="2800" dirty="0"/>
              <a:t> Test: word error rate.  </a:t>
            </a:r>
          </a:p>
        </p:txBody>
      </p:sp>
    </p:spTree>
    <p:extLst>
      <p:ext uri="{BB962C8B-B14F-4D97-AF65-F5344CB8AC3E}">
        <p14:creationId xmlns:p14="http://schemas.microsoft.com/office/powerpoint/2010/main" val="35430479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0FBAC-7FC7-8A48-8D3D-DE4E59F99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Multi-task learning (MTL)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F47A3C-5DB5-7943-8D04-33E51DF626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2344" y="3479294"/>
            <a:ext cx="8229600" cy="339205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D3DF709-5B58-C24A-B8B0-92CB4BBCA876}"/>
              </a:ext>
            </a:extLst>
          </p:cNvPr>
          <p:cNvSpPr txBox="1">
            <a:spLocks/>
          </p:cNvSpPr>
          <p:nvPr/>
        </p:nvSpPr>
        <p:spPr bwMode="auto">
          <a:xfrm>
            <a:off x="1657816" y="1146755"/>
            <a:ext cx="8478373" cy="2299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8" indent="-230188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44577C"/>
              </a:buClr>
              <a:buFont typeface="Arial" pitchFamily="-65" charset="0"/>
              <a:buChar char="•"/>
              <a:defRPr sz="3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60375" indent="-230188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44577C"/>
              </a:buClr>
              <a:buFont typeface="Arial" pitchFamily="-65" charset="0"/>
              <a:buChar char="–"/>
              <a:defRPr sz="3200" kern="1200">
                <a:solidFill>
                  <a:srgbClr val="000000"/>
                </a:solidFill>
                <a:latin typeface="+mn-lt"/>
                <a:ea typeface="ＭＳ Ｐゴシック" pitchFamily="-65" charset="-128"/>
                <a:cs typeface="+mn-cs"/>
              </a:defRPr>
            </a:lvl2pPr>
            <a:lvl3pPr marL="627063" indent="-166688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44577C"/>
              </a:buClr>
              <a:buFont typeface="Arial" pitchFamily="-65" charset="0"/>
              <a:buChar char="•"/>
              <a:defRPr sz="3200" kern="1200">
                <a:solidFill>
                  <a:srgbClr val="000000"/>
                </a:solidFill>
                <a:latin typeface="+mn-lt"/>
                <a:ea typeface="ＭＳ Ｐゴシック" pitchFamily="-65" charset="-128"/>
                <a:cs typeface="+mn-cs"/>
              </a:defRPr>
            </a:lvl3pPr>
            <a:lvl4pPr marL="798513" indent="-171450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44577C"/>
              </a:buClr>
              <a:buFont typeface="Arial" pitchFamily="-65" charset="0"/>
              <a:buChar char="–"/>
              <a:defRPr sz="3200" kern="1200">
                <a:solidFill>
                  <a:srgbClr val="000000"/>
                </a:solidFill>
                <a:latin typeface="+mn-lt"/>
                <a:ea typeface="ＭＳ Ｐゴシック" pitchFamily="-65" charset="-128"/>
                <a:cs typeface="+mn-cs"/>
              </a:defRPr>
            </a:lvl4pPr>
            <a:lvl5pPr marL="971550" indent="-173038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44577C"/>
              </a:buClr>
              <a:buFont typeface="Arial" pitchFamily="-65" charset="0"/>
              <a:buChar char="»"/>
              <a:defRPr sz="3200" kern="1200">
                <a:solidFill>
                  <a:srgbClr val="000000"/>
                </a:solidFill>
                <a:latin typeface="+mn-lt"/>
                <a:ea typeface="ＭＳ Ｐゴシック" pitchFamily="-6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2400" b="1" u="sng" dirty="0"/>
              <a:t>MTL </a:t>
            </a:r>
            <a:r>
              <a:rPr lang="en-US" sz="2400" dirty="0"/>
              <a:t>= Train one neural network on multiple tasks (1 set of inputs vs. multiple sets of labels).  Can reduce overfitting, generalize better to testing data if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2400" dirty="0"/>
              <a:t>	a) training data limited (under-resourced), or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2400" dirty="0"/>
              <a:t>	b) the tasks compliment each other (e.g., landmark detection &amp; phone recognition)</a:t>
            </a:r>
          </a:p>
        </p:txBody>
      </p:sp>
    </p:spTree>
    <p:extLst>
      <p:ext uri="{BB962C8B-B14F-4D97-AF65-F5344CB8AC3E}">
        <p14:creationId xmlns:p14="http://schemas.microsoft.com/office/powerpoint/2010/main" val="37208032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752E4-D730-544B-8464-58CD685BE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6588" y="4530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Experiments: 2 types of landmark definitions, 2 types of ASR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A87C2-8D8C-BC4E-84D0-614033977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6588" y="1581654"/>
            <a:ext cx="8229600" cy="5075625"/>
          </a:xfrm>
        </p:spPr>
        <p:txBody>
          <a:bodyPr/>
          <a:lstStyle/>
          <a:p>
            <a:r>
              <a:rPr lang="en-US" dirty="0"/>
              <a:t>Two types of landmark definitions</a:t>
            </a:r>
          </a:p>
          <a:p>
            <a:pPr lvl="1"/>
            <a:r>
              <a:rPr lang="en-US" dirty="0"/>
              <a:t> </a:t>
            </a:r>
            <a:r>
              <a:rPr lang="en-US" u="sng" dirty="0"/>
              <a:t>Experiment 1</a:t>
            </a:r>
            <a:r>
              <a:rPr lang="en-US" dirty="0"/>
              <a:t>: release/closure/middle notation</a:t>
            </a:r>
          </a:p>
          <a:p>
            <a:pPr lvl="1"/>
            <a:r>
              <a:rPr lang="en-US" dirty="0"/>
              <a:t> </a:t>
            </a:r>
            <a:r>
              <a:rPr lang="en-US" u="sng" dirty="0"/>
              <a:t>Experiment 2</a:t>
            </a:r>
            <a:r>
              <a:rPr lang="en-US" dirty="0"/>
              <a:t>: change in value of the features [continuant] or [sonorant]</a:t>
            </a:r>
          </a:p>
          <a:p>
            <a:r>
              <a:rPr lang="en-US" dirty="0"/>
              <a:t>Two types of ASR</a:t>
            </a:r>
          </a:p>
          <a:p>
            <a:pPr lvl="1"/>
            <a:r>
              <a:rPr lang="en-US" dirty="0"/>
              <a:t> </a:t>
            </a:r>
            <a:r>
              <a:rPr lang="en-US" u="sng" dirty="0"/>
              <a:t>Experiment 1</a:t>
            </a:r>
            <a:r>
              <a:rPr lang="en-US" dirty="0"/>
              <a:t>: TDNN-HMM hybrid</a:t>
            </a:r>
          </a:p>
          <a:p>
            <a:pPr lvl="1"/>
            <a:r>
              <a:rPr lang="en-US" dirty="0"/>
              <a:t> </a:t>
            </a:r>
            <a:r>
              <a:rPr lang="en-US" u="sng" dirty="0"/>
              <a:t>Experiment 2</a:t>
            </a:r>
            <a:r>
              <a:rPr lang="en-US" dirty="0"/>
              <a:t>: CTC </a:t>
            </a:r>
          </a:p>
        </p:txBody>
      </p:sp>
    </p:spTree>
    <p:extLst>
      <p:ext uri="{BB962C8B-B14F-4D97-AF65-F5344CB8AC3E}">
        <p14:creationId xmlns:p14="http://schemas.microsoft.com/office/powerpoint/2010/main" val="39247029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C3DD7-68AB-BB4F-9782-89C96FEE3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6588" y="586870"/>
            <a:ext cx="9066212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Experiment 1: closure/release/middle landmark notation (from phoneme labels)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34EEC78-448F-644C-A3A2-25A6041E35B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048000" y="1787290"/>
          <a:ext cx="6096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32829798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3670393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Landmark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Temporal midpoint of a…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1293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Vowel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275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Glide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894876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7EA816B-6C1C-4C42-BE9E-C607847C536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538762" y="3147745"/>
          <a:ext cx="7259445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9815">
                  <a:extLst>
                    <a:ext uri="{9D8B030D-6E8A-4147-A177-3AD203B41FA5}">
                      <a16:colId xmlns:a16="http://schemas.microsoft.com/office/drawing/2014/main" val="434935309"/>
                    </a:ext>
                  </a:extLst>
                </a:gridCol>
                <a:gridCol w="2419815">
                  <a:extLst>
                    <a:ext uri="{9D8B030D-6E8A-4147-A177-3AD203B41FA5}">
                      <a16:colId xmlns:a16="http://schemas.microsoft.com/office/drawing/2014/main" val="719182934"/>
                    </a:ext>
                  </a:extLst>
                </a:gridCol>
                <a:gridCol w="2419815">
                  <a:extLst>
                    <a:ext uri="{9D8B030D-6E8A-4147-A177-3AD203B41FA5}">
                      <a16:colId xmlns:a16="http://schemas.microsoft.com/office/drawing/2014/main" val="40512796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Landmark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At the end of a…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…and beginning of a…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4741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Sc (Stop Closure)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Vowel or Glide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Stop Closure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90968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Sr (Stop Release)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Stop Closure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Stop Release, Vowel or Glide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82564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Fc (Fricative Closure)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Vowel or Glide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Fricative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56845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 (Fricative Release)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Fricative or Affricate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Vowel or Glide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6706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Nc (Nasal Closure)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Vowel or Glide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Nasal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10209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Nr</a:t>
                      </a:r>
                      <a:r>
                        <a:rPr lang="en-US" dirty="0"/>
                        <a:t> (Nasal Release)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Nasal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Vowel or Glide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42486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MC (Manner Change)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Non-vowel, non-glide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Different type of non-vowel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4753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6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E37DE-512E-D447-B16E-6C912C3E4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66" y="64502"/>
            <a:ext cx="2481196" cy="887478"/>
          </a:xfrm>
        </p:spPr>
        <p:txBody>
          <a:bodyPr/>
          <a:lstStyle/>
          <a:p>
            <a:r>
              <a:rPr lang="en-US" dirty="0"/>
              <a:t>Speaking</a:t>
            </a:r>
          </a:p>
        </p:txBody>
      </p:sp>
      <p:pic>
        <p:nvPicPr>
          <p:cNvPr id="1026" name="Picture 2" descr="Speaking: From Intention to Articulation">
            <a:extLst>
              <a:ext uri="{FF2B5EF4-FFF2-40B4-BE49-F238E27FC236}">
                <a16:creationId xmlns:a16="http://schemas.microsoft.com/office/drawing/2014/main" id="{252A1CB8-FD49-364B-B08D-2E93EA16F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060" y="162491"/>
            <a:ext cx="1036618" cy="148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41B25E-87B4-9C40-B881-694B14FEB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796" y="798492"/>
            <a:ext cx="5800593" cy="59950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Experiments show that speaking consists of the following distinct mental activities, with no feedback from later to earlier activities:</a:t>
            </a:r>
          </a:p>
          <a:p>
            <a:r>
              <a:rPr lang="en-US" dirty="0"/>
              <a:t>Step 1: convert to propositional form.  Experiments show that the </a:t>
            </a:r>
            <a:r>
              <a:rPr lang="en-US" b="1" i="1" dirty="0"/>
              <a:t>starting sound</a:t>
            </a:r>
            <a:r>
              <a:rPr lang="en-US" dirty="0"/>
              <a:t> and </a:t>
            </a:r>
            <a:r>
              <a:rPr lang="en-US" b="1" i="1" dirty="0"/>
              <a:t>meaning</a:t>
            </a:r>
            <a:r>
              <a:rPr lang="en-US" dirty="0"/>
              <a:t> of each word are known before the order of the words is known.</a:t>
            </a:r>
          </a:p>
          <a:p>
            <a:r>
              <a:rPr lang="en-US" dirty="0"/>
              <a:t>Step 2: fill in the pronunciation of each word</a:t>
            </a:r>
          </a:p>
          <a:p>
            <a:r>
              <a:rPr lang="en-US" dirty="0"/>
              <a:t>Step 3: plan a smooth articulatory trajectory</a:t>
            </a:r>
          </a:p>
          <a:p>
            <a:r>
              <a:rPr lang="en-US" dirty="0"/>
              <a:t>Step 4: speak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416B32-0DDA-B546-9506-AE122AB828CC}"/>
              </a:ext>
            </a:extLst>
          </p:cNvPr>
          <p:cNvSpPr txBox="1"/>
          <p:nvPr/>
        </p:nvSpPr>
        <p:spPr>
          <a:xfrm>
            <a:off x="5924813" y="2376816"/>
            <a:ext cx="5230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1.        k….        o………..          b……….</a:t>
            </a:r>
          </a:p>
        </p:txBody>
      </p:sp>
      <p:pic>
        <p:nvPicPr>
          <p:cNvPr id="19" name="Picture 18" descr="An orange and white cat lying on a bed&#10;&#10;Description automatically generated">
            <a:extLst>
              <a:ext uri="{FF2B5EF4-FFF2-40B4-BE49-F238E27FC236}">
                <a16:creationId xmlns:a16="http://schemas.microsoft.com/office/drawing/2014/main" id="{444C849C-171B-F843-AD99-CECD283B9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8772" y="19727"/>
            <a:ext cx="1422400" cy="142240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BB76381-A59A-DF43-811D-0CE6694D7F89}"/>
              </a:ext>
            </a:extLst>
          </p:cNvPr>
          <p:cNvCxnSpPr>
            <a:cxnSpLocks/>
          </p:cNvCxnSpPr>
          <p:nvPr/>
        </p:nvCxnSpPr>
        <p:spPr>
          <a:xfrm>
            <a:off x="9056316" y="1427969"/>
            <a:ext cx="0" cy="463461"/>
          </a:xfrm>
          <a:prstGeom prst="straightConnector1">
            <a:avLst/>
          </a:prstGeom>
          <a:ln w="1270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phic 20" descr="Cat">
            <a:extLst>
              <a:ext uri="{FF2B5EF4-FFF2-40B4-BE49-F238E27FC236}">
                <a16:creationId xmlns:a16="http://schemas.microsoft.com/office/drawing/2014/main" id="{C47D9F8C-1D42-5944-934F-3C442C7BC7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84408" y="1911522"/>
            <a:ext cx="914400" cy="914400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01E9673B-4E8B-AD44-8FA3-000AB5AB5ADC}"/>
              </a:ext>
            </a:extLst>
          </p:cNvPr>
          <p:cNvSpPr/>
          <p:nvPr/>
        </p:nvSpPr>
        <p:spPr>
          <a:xfrm>
            <a:off x="8419578" y="2394564"/>
            <a:ext cx="785428" cy="3382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183FEBE-EC8C-5740-915B-F1EE75CA9523}"/>
              </a:ext>
            </a:extLst>
          </p:cNvPr>
          <p:cNvCxnSpPr>
            <a:cxnSpLocks/>
          </p:cNvCxnSpPr>
          <p:nvPr/>
        </p:nvCxnSpPr>
        <p:spPr>
          <a:xfrm>
            <a:off x="8787240" y="2101244"/>
            <a:ext cx="0" cy="293320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 descr="Bed">
            <a:extLst>
              <a:ext uri="{FF2B5EF4-FFF2-40B4-BE49-F238E27FC236}">
                <a16:creationId xmlns:a16="http://schemas.microsoft.com/office/drawing/2014/main" id="{E72BC3B8-B896-A344-BF10-8676940A50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88763" y="2031308"/>
            <a:ext cx="914400" cy="9144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236D7699-C89F-0A4F-B372-38FA00470868}"/>
              </a:ext>
            </a:extLst>
          </p:cNvPr>
          <p:cNvSpPr/>
          <p:nvPr/>
        </p:nvSpPr>
        <p:spPr>
          <a:xfrm>
            <a:off x="5787025" y="1886388"/>
            <a:ext cx="5649238" cy="1009216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9E76312-8146-884E-9244-4BDFF2F6D85C}"/>
              </a:ext>
            </a:extLst>
          </p:cNvPr>
          <p:cNvSpPr txBox="1"/>
          <p:nvPr/>
        </p:nvSpPr>
        <p:spPr>
          <a:xfrm>
            <a:off x="6578254" y="3355932"/>
            <a:ext cx="3617932" cy="52322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2. the cat is on the bed</a:t>
            </a:r>
          </a:p>
        </p:txBody>
      </p:sp>
      <p:pic>
        <p:nvPicPr>
          <p:cNvPr id="37" name="Picture 36" descr="A close up of a device&#10;&#10;Description automatically generated">
            <a:extLst>
              <a:ext uri="{FF2B5EF4-FFF2-40B4-BE49-F238E27FC236}">
                <a16:creationId xmlns:a16="http://schemas.microsoft.com/office/drawing/2014/main" id="{86975E47-8014-7A41-8E68-38AD39C669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21986" y="4253887"/>
            <a:ext cx="3656452" cy="2581694"/>
          </a:xfrm>
          <a:prstGeom prst="rect">
            <a:avLst/>
          </a:prstGeom>
          <a:ln>
            <a:noFill/>
            <a:prstDash val="dash"/>
          </a:ln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8EFF23C-1559-7342-A00B-FBCFE3A03D1E}"/>
              </a:ext>
            </a:extLst>
          </p:cNvPr>
          <p:cNvCxnSpPr>
            <a:cxnSpLocks/>
          </p:cNvCxnSpPr>
          <p:nvPr/>
        </p:nvCxnSpPr>
        <p:spPr>
          <a:xfrm>
            <a:off x="9095982" y="2883073"/>
            <a:ext cx="0" cy="473900"/>
          </a:xfrm>
          <a:prstGeom prst="straightConnector1">
            <a:avLst/>
          </a:prstGeom>
          <a:ln w="1270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E4E3F72-91BD-DE43-AA56-9B21DE2CF683}"/>
              </a:ext>
            </a:extLst>
          </p:cNvPr>
          <p:cNvCxnSpPr>
            <a:cxnSpLocks/>
          </p:cNvCxnSpPr>
          <p:nvPr/>
        </p:nvCxnSpPr>
        <p:spPr>
          <a:xfrm>
            <a:off x="9085544" y="3887241"/>
            <a:ext cx="0" cy="473900"/>
          </a:xfrm>
          <a:prstGeom prst="straightConnector1">
            <a:avLst/>
          </a:prstGeom>
          <a:ln w="1270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9BB52436-40B1-4B44-A1EE-3F2FFEB6616A}"/>
              </a:ext>
            </a:extLst>
          </p:cNvPr>
          <p:cNvSpPr/>
          <p:nvPr/>
        </p:nvSpPr>
        <p:spPr>
          <a:xfrm>
            <a:off x="6402887" y="4348615"/>
            <a:ext cx="4006241" cy="241543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FB29C18-004D-464F-BA3A-E47F8B30D680}"/>
              </a:ext>
            </a:extLst>
          </p:cNvPr>
          <p:cNvSpPr txBox="1"/>
          <p:nvPr/>
        </p:nvSpPr>
        <p:spPr>
          <a:xfrm>
            <a:off x="6540675" y="5322514"/>
            <a:ext cx="481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3.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664DE70-30B3-7042-B844-0CA58E35CD09}"/>
              </a:ext>
            </a:extLst>
          </p:cNvPr>
          <p:cNvSpPr/>
          <p:nvPr/>
        </p:nvSpPr>
        <p:spPr>
          <a:xfrm>
            <a:off x="5496108" y="363354"/>
            <a:ext cx="282481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800" dirty="0"/>
              <a:t>visual/spatial </a:t>
            </a:r>
          </a:p>
          <a:p>
            <a:pPr algn="r"/>
            <a:r>
              <a:rPr lang="en-US" sz="2800" dirty="0"/>
              <a:t>source knowledge</a:t>
            </a:r>
          </a:p>
        </p:txBody>
      </p:sp>
    </p:spTree>
    <p:extLst>
      <p:ext uri="{BB962C8B-B14F-4D97-AF65-F5344CB8AC3E}">
        <p14:creationId xmlns:p14="http://schemas.microsoft.com/office/powerpoint/2010/main" val="12071835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C3DD7-68AB-BB4F-9782-89C96FEE3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6588" y="586870"/>
            <a:ext cx="9211986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Experiment 1: closure/release/middle landmark notation (from phoneme labels)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050E2F-E519-714B-ACBC-04D03A988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0" y="1699788"/>
            <a:ext cx="8877300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1067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C3DD7-68AB-BB4F-9782-89C96FEE3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0479" y="586870"/>
            <a:ext cx="8731404" cy="693788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latin typeface="+mn-lt"/>
              </a:rPr>
              <a:t>Migrate to the Iban language, step #1: Automatically generate landmark labels in Iban using TIMIT-trained landmark detectors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C383A7-912E-B64E-A844-A762A5DFE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4160" y="1293546"/>
            <a:ext cx="7334057" cy="219833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DF165A7-38AF-C440-B6CA-C1520578B272}"/>
              </a:ext>
            </a:extLst>
          </p:cNvPr>
          <p:cNvSpPr txBox="1">
            <a:spLocks/>
          </p:cNvSpPr>
          <p:nvPr/>
        </p:nvSpPr>
        <p:spPr bwMode="auto">
          <a:xfrm>
            <a:off x="1869420" y="3627434"/>
            <a:ext cx="8605295" cy="6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04040"/>
                </a:solidFill>
                <a:latin typeface="Calibri" pitchFamily="-65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04040"/>
                </a:solidFill>
                <a:latin typeface="Calibri" pitchFamily="-65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04040"/>
                </a:solidFill>
                <a:latin typeface="Calibri" pitchFamily="-65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04040"/>
                </a:solidFill>
                <a:latin typeface="Calibri" pitchFamily="-65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04040"/>
                </a:solidFill>
                <a:latin typeface="Calibri" pitchFamily="-65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04040"/>
                </a:solidFill>
                <a:latin typeface="Calibri" pitchFamily="-65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04040"/>
                </a:solidFill>
                <a:latin typeface="Calibri" pitchFamily="-65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04040"/>
                </a:solidFill>
                <a:latin typeface="Calibri" pitchFamily="-65" charset="0"/>
              </a:defRPr>
            </a:lvl9pPr>
          </a:lstStyle>
          <a:p>
            <a:r>
              <a:rPr lang="en-US" sz="2800" b="0" dirty="0">
                <a:latin typeface="+mn-lt"/>
              </a:rPr>
              <a:t>Migrate to Iban, step #2: Multi-task learning (MTL).  Task 1 = phone labels, Task 2 = landmarks.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5D4987-C0A9-B747-BF89-D4D46F222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9419" y="4274633"/>
            <a:ext cx="3582606" cy="16646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6489E7-7BC5-1545-889A-E4547C29B3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0479" y="5917577"/>
            <a:ext cx="4215628" cy="9408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46349FE-15C4-E34B-A720-50FB3C2971A8}"/>
                  </a:ext>
                </a:extLst>
              </p:cNvPr>
              <p:cNvSpPr txBox="1"/>
              <p:nvPr/>
            </p:nvSpPr>
            <p:spPr>
              <a:xfrm>
                <a:off x="6185205" y="4471636"/>
                <a:ext cx="4367835" cy="203132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𝒍</m:t>
                    </m:r>
                  </m:oMath>
                </a14:m>
                <a:r>
                  <a:rPr lang="en-US" b="1" i="1" baseline="30000" dirty="0">
                    <a:solidFill>
                      <a:srgbClr val="000000"/>
                    </a:solidFill>
                    <a:latin typeface="Lobster" pitchFamily="2" charset="77"/>
                  </a:rPr>
                  <a:t>ph</a:t>
                </a:r>
                <a:r>
                  <a:rPr lang="en-US" b="1" i="1" baseline="-25000" dirty="0">
                    <a:solidFill>
                      <a:srgbClr val="000000"/>
                    </a:solidFill>
                    <a:latin typeface="Lobster" pitchFamily="2" charset="77"/>
                  </a:rPr>
                  <a:t>i</a:t>
                </a:r>
                <a:r>
                  <a:rPr lang="en-US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: 1-hot label for phone recognition of phone state</a:t>
                </a:r>
                <a:r>
                  <a:rPr lang="en-US" i="1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i="1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i</a:t>
                </a:r>
                <a:r>
                  <a:rPr lang="en-US" i="1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(forced alignment)</a:t>
                </a:r>
                <a:endParaRPr lang="en-US" dirty="0">
                  <a:solidFill>
                    <a:srgbClr val="000000"/>
                  </a:solidFill>
                  <a:latin typeface="Lobster" pitchFamily="2" charset="77"/>
                </a:endParaRPr>
              </a:p>
              <a:p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𝑷</m:t>
                    </m:r>
                  </m:oMath>
                </a14:m>
                <a:r>
                  <a:rPr lang="en-US" b="1" i="1" baseline="30000" dirty="0" err="1">
                    <a:solidFill>
                      <a:srgbClr val="000000"/>
                    </a:solidFill>
                    <a:latin typeface="Lobster" pitchFamily="2" charset="77"/>
                  </a:rPr>
                  <a:t>la</a:t>
                </a:r>
                <a:r>
                  <a:rPr lang="en-US" b="1" i="1" baseline="-25000" dirty="0" err="1">
                    <a:solidFill>
                      <a:srgbClr val="000000"/>
                    </a:solidFill>
                    <a:latin typeface="Lobster" pitchFamily="2" charset="77"/>
                  </a:rPr>
                  <a:t>j</a:t>
                </a:r>
                <a:r>
                  <a:rPr lang="en-US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: posterior probability for Landmark detection of Landmark </a:t>
                </a:r>
                <a:r>
                  <a:rPr lang="en-US" dirty="0">
                    <a:solidFill>
                      <a:srgbClr val="000000"/>
                    </a:solidFill>
                    <a:latin typeface="Lobster" pitchFamily="2" charset="77"/>
                  </a:rPr>
                  <a:t>j (automatic)</a:t>
                </a:r>
              </a:p>
              <a:p>
                <a:r>
                  <a:rPr lang="en-US" dirty="0">
                    <a:solidFill>
                      <a:srgbClr val="000000"/>
                    </a:solidFill>
                    <a:latin typeface="Lobster" pitchFamily="2" charset="77"/>
                  </a:rPr>
                  <a:t>𝞪</a:t>
                </a:r>
                <a:r>
                  <a:rPr lang="en-US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: a weighting factor between the 2 tasks</a:t>
                </a:r>
              </a:p>
              <a:p>
                <a:r>
                  <a:rPr lang="en-US" b="1" i="1" dirty="0">
                    <a:solidFill>
                      <a:srgbClr val="000000"/>
                    </a:solidFill>
                    <a:latin typeface="Lobster" pitchFamily="2" charset="77"/>
                  </a:rPr>
                  <a:t>c</a:t>
                </a:r>
                <a:r>
                  <a:rPr lang="en-US" b="1" i="1" baseline="-25000" dirty="0">
                    <a:solidFill>
                      <a:srgbClr val="000000"/>
                    </a:solidFill>
                    <a:latin typeface="Lobster" pitchFamily="2" charset="77"/>
                  </a:rPr>
                  <a:t>x</a:t>
                </a:r>
                <a:r>
                  <a:rPr lang="en-US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: confidence weighting for Landmark detect result on frame </a:t>
                </a:r>
                <a:r>
                  <a:rPr lang="en-US" dirty="0">
                    <a:solidFill>
                      <a:srgbClr val="000000"/>
                    </a:solidFill>
                    <a:latin typeface="Lobster" pitchFamily="2" charset="77"/>
                  </a:rPr>
                  <a:t>x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46349FE-15C4-E34B-A720-50FB3C2971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5205" y="4471636"/>
                <a:ext cx="4367835" cy="2031325"/>
              </a:xfrm>
              <a:prstGeom prst="rect">
                <a:avLst/>
              </a:prstGeom>
              <a:blipFill>
                <a:blip r:embed="rId5"/>
                <a:stretch>
                  <a:fillRect l="-1156" t="-1235" r="-289" b="-308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86622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37FB9CC-01A6-394D-8591-2257D47E5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8235" y="4440971"/>
            <a:ext cx="1329938" cy="23166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0870C4-A1AC-4340-9BB0-50CE6ACCD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3859" y="5708390"/>
            <a:ext cx="5208244" cy="10872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A978B6-68E5-5540-A8F8-E25405643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373139" cy="614367"/>
          </a:xfrm>
        </p:spPr>
        <p:txBody>
          <a:bodyPr>
            <a:normAutofit fontScale="90000"/>
          </a:bodyPr>
          <a:lstStyle/>
          <a:p>
            <a:r>
              <a:rPr lang="en-US" dirty="0"/>
              <a:t>Experiment 1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AC6AD-0B1F-504B-9035-DFA25C3A8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4716" y="979492"/>
            <a:ext cx="8527236" cy="1496082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SzPts val="3600"/>
              <a:buNone/>
            </a:pPr>
            <a:r>
              <a:rPr lang="en-US" sz="2400" dirty="0"/>
              <a:t>Average ASR Error rate:</a:t>
            </a:r>
          </a:p>
          <a:p>
            <a:pPr marL="914400" lvl="1" indent="-457200" algn="just">
              <a:spcBef>
                <a:spcPts val="0"/>
              </a:spcBef>
              <a:buSzPts val="3600"/>
              <a:buChar char="○"/>
            </a:pPr>
            <a:r>
              <a:rPr lang="en-US" dirty="0"/>
              <a:t>PER for TIMIT, WER for Iban</a:t>
            </a:r>
          </a:p>
          <a:p>
            <a:pPr marL="914400" lvl="1" indent="-457200" algn="just">
              <a:spcBef>
                <a:spcPts val="0"/>
              </a:spcBef>
              <a:buSzPts val="3600"/>
              <a:buChar char="○"/>
            </a:pPr>
            <a:r>
              <a:rPr lang="en-US" dirty="0"/>
              <a:t>Some Iban training data was randomly left out to simulate a </a:t>
            </a:r>
            <a:r>
              <a:rPr lang="en-US" b="1" dirty="0"/>
              <a:t>very-low-resource</a:t>
            </a:r>
            <a:r>
              <a:rPr lang="en-US" dirty="0"/>
              <a:t> scenario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266291-B636-D44B-AAAC-102AF19F7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867" y="2460226"/>
            <a:ext cx="6707455" cy="33844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3B8934-D060-474A-A131-02D5758FD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0885" y="3095087"/>
            <a:ext cx="763238" cy="7632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093E82-C4E4-774E-9917-BE14DFD964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3557" y="4168701"/>
            <a:ext cx="410145" cy="15876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4384D5-4169-DD42-9D09-1010B4D3AB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5903" y="5562910"/>
            <a:ext cx="3351256" cy="3963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BD7DB6-C205-2842-8FDA-E082E45B93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2179" y="2515685"/>
            <a:ext cx="1508977" cy="14755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CF5F07-4C2F-BB49-AFE0-B0FD313C24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41419" y="3304944"/>
            <a:ext cx="48260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36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B2F31D5-F3D9-9141-98B0-08EB229A9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442" y="2161475"/>
            <a:ext cx="6419554" cy="47076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BCEAD7-58C1-794B-8791-DCE676365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6588" y="46420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Experiment 2 notation: change in value of [continuant] or [sonorant]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D0CE7-900E-7C42-A5D7-51AD4D58B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0126" y="1648565"/>
            <a:ext cx="3534936" cy="4072012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2000" b="1" u="sng" dirty="0"/>
              <a:t>Phone Label</a:t>
            </a:r>
            <a:r>
              <a:rPr lang="en-US" sz="2000" dirty="0"/>
              <a:t>: CTC is trained to generate only the phone sequence, as given in TIMIT.</a:t>
            </a:r>
          </a:p>
          <a:p>
            <a:r>
              <a:rPr lang="en-US" sz="2000" b="1" u="sng" dirty="0"/>
              <a:t>Mixed Label 1</a:t>
            </a:r>
            <a:r>
              <a:rPr lang="en-US" sz="2000" dirty="0"/>
              <a:t>: CTC also generates a landmark label every time [continuant] or [sonorant] changes value.</a:t>
            </a:r>
          </a:p>
          <a:p>
            <a:r>
              <a:rPr lang="en-US" sz="2000" b="1" u="sng" dirty="0"/>
              <a:t>Mixed Label 2</a:t>
            </a:r>
            <a:r>
              <a:rPr lang="en-US" sz="2000" dirty="0"/>
              <a:t>: CTC generates a landmark label at every phone boundary, even if the values of [continuant] and [sonorant] don’t change.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7500D2-41FC-C74E-8FAC-DD319453033A}"/>
              </a:ext>
            </a:extLst>
          </p:cNvPr>
          <p:cNvCxnSpPr>
            <a:cxnSpLocks/>
          </p:cNvCxnSpPr>
          <p:nvPr/>
        </p:nvCxnSpPr>
        <p:spPr>
          <a:xfrm flipV="1">
            <a:off x="6263268" y="2239531"/>
            <a:ext cx="0" cy="3559104"/>
          </a:xfrm>
          <a:prstGeom prst="line">
            <a:avLst/>
          </a:prstGeom>
          <a:ln>
            <a:solidFill>
              <a:srgbClr val="FFFF00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C8CDB93-5697-B243-9C79-569E2622B614}"/>
              </a:ext>
            </a:extLst>
          </p:cNvPr>
          <p:cNvCxnSpPr>
            <a:cxnSpLocks/>
          </p:cNvCxnSpPr>
          <p:nvPr/>
        </p:nvCxnSpPr>
        <p:spPr>
          <a:xfrm flipV="1">
            <a:off x="7229704" y="2246967"/>
            <a:ext cx="0" cy="3559104"/>
          </a:xfrm>
          <a:prstGeom prst="line">
            <a:avLst/>
          </a:prstGeom>
          <a:ln>
            <a:solidFill>
              <a:srgbClr val="FFFF00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7C4FFEB-848C-7F43-98D5-C5EF5686D878}"/>
              </a:ext>
            </a:extLst>
          </p:cNvPr>
          <p:cNvCxnSpPr>
            <a:cxnSpLocks/>
          </p:cNvCxnSpPr>
          <p:nvPr/>
        </p:nvCxnSpPr>
        <p:spPr>
          <a:xfrm flipV="1">
            <a:off x="8820608" y="2243252"/>
            <a:ext cx="0" cy="3559104"/>
          </a:xfrm>
          <a:prstGeom prst="line">
            <a:avLst/>
          </a:prstGeom>
          <a:ln>
            <a:solidFill>
              <a:srgbClr val="FFFF00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FC602DB-DE5D-0243-905B-EF4F54572252}"/>
              </a:ext>
            </a:extLst>
          </p:cNvPr>
          <p:cNvCxnSpPr>
            <a:cxnSpLocks/>
          </p:cNvCxnSpPr>
          <p:nvPr/>
        </p:nvCxnSpPr>
        <p:spPr>
          <a:xfrm flipV="1">
            <a:off x="7857883" y="2250688"/>
            <a:ext cx="0" cy="4172415"/>
          </a:xfrm>
          <a:prstGeom prst="line">
            <a:avLst/>
          </a:prstGeom>
          <a:ln>
            <a:solidFill>
              <a:srgbClr val="FFFF00"/>
            </a:solidFill>
            <a:prstDash val="dash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2236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bject&#10;&#10;Description automatically generated">
            <a:extLst>
              <a:ext uri="{FF2B5EF4-FFF2-40B4-BE49-F238E27FC236}">
                <a16:creationId xmlns:a16="http://schemas.microsoft.com/office/drawing/2014/main" id="{8FD04AC9-1724-5A49-B4CC-A582D272A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774924"/>
            <a:ext cx="9144000" cy="43627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0B25E6-A5EB-8340-9219-360E49FF8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353" y="274638"/>
            <a:ext cx="8961861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Mixed Label Training + Phone Finetuning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BAC6B7-0FAB-7145-9716-FAE2E274C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4362" y="1146759"/>
            <a:ext cx="8511827" cy="436716"/>
          </a:xfrm>
          <a:ln>
            <a:solidFill>
              <a:srgbClr val="FF000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1. First, Train (until convergence) to reproduce the mixed label set.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D04DB56-D27A-A249-87DA-DBDD21CA76E6}"/>
              </a:ext>
            </a:extLst>
          </p:cNvPr>
          <p:cNvSpPr txBox="1">
            <a:spLocks/>
          </p:cNvSpPr>
          <p:nvPr/>
        </p:nvSpPr>
        <p:spPr bwMode="auto">
          <a:xfrm>
            <a:off x="2326614" y="6239143"/>
            <a:ext cx="8229600" cy="4486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8" indent="-230188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44577C"/>
              </a:buClr>
              <a:buFont typeface="Arial" pitchFamily="-65" charset="0"/>
              <a:buChar char="•"/>
              <a:defRPr sz="3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60375" indent="-230188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44577C"/>
              </a:buClr>
              <a:buFont typeface="Arial" pitchFamily="-65" charset="0"/>
              <a:buChar char="–"/>
              <a:defRPr sz="3200" kern="1200">
                <a:solidFill>
                  <a:srgbClr val="000000"/>
                </a:solidFill>
                <a:latin typeface="+mn-lt"/>
                <a:ea typeface="ＭＳ Ｐゴシック" pitchFamily="-65" charset="-128"/>
                <a:cs typeface="+mn-cs"/>
              </a:defRPr>
            </a:lvl2pPr>
            <a:lvl3pPr marL="627063" indent="-166688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44577C"/>
              </a:buClr>
              <a:buFont typeface="Arial" pitchFamily="-65" charset="0"/>
              <a:buChar char="•"/>
              <a:defRPr sz="3200" kern="1200">
                <a:solidFill>
                  <a:srgbClr val="000000"/>
                </a:solidFill>
                <a:latin typeface="+mn-lt"/>
                <a:ea typeface="ＭＳ Ｐゴシック" pitchFamily="-65" charset="-128"/>
                <a:cs typeface="+mn-cs"/>
              </a:defRPr>
            </a:lvl3pPr>
            <a:lvl4pPr marL="798513" indent="-171450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44577C"/>
              </a:buClr>
              <a:buFont typeface="Arial" pitchFamily="-65" charset="0"/>
              <a:buChar char="–"/>
              <a:defRPr sz="3200" kern="1200">
                <a:solidFill>
                  <a:srgbClr val="000000"/>
                </a:solidFill>
                <a:latin typeface="+mn-lt"/>
                <a:ea typeface="ＭＳ Ｐゴシック" pitchFamily="-65" charset="-128"/>
                <a:cs typeface="+mn-cs"/>
              </a:defRPr>
            </a:lvl4pPr>
            <a:lvl5pPr marL="971550" indent="-173038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44577C"/>
              </a:buClr>
              <a:buFont typeface="Arial" pitchFamily="-65" charset="0"/>
              <a:buChar char="»"/>
              <a:defRPr sz="3200" kern="1200">
                <a:solidFill>
                  <a:srgbClr val="000000"/>
                </a:solidFill>
                <a:latin typeface="+mn-lt"/>
                <a:ea typeface="ＭＳ Ｐゴシック" pitchFamily="-6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2. Then “Finetune:” continue to train, using phone labels only.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A80F9A3-B414-A84E-9A9E-06F7A19E85C1}"/>
              </a:ext>
            </a:extLst>
          </p:cNvPr>
          <p:cNvCxnSpPr>
            <a:stCxn id="3" idx="2"/>
          </p:cNvCxnSpPr>
          <p:nvPr/>
        </p:nvCxnSpPr>
        <p:spPr>
          <a:xfrm>
            <a:off x="5880276" y="1583475"/>
            <a:ext cx="1531569" cy="869794"/>
          </a:xfrm>
          <a:prstGeom prst="line">
            <a:avLst/>
          </a:prstGeom>
          <a:ln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EAA64AE-3A03-0D4C-B650-2DC0F7E30F5A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6441414" y="5369349"/>
            <a:ext cx="970430" cy="869794"/>
          </a:xfrm>
          <a:prstGeom prst="line">
            <a:avLst/>
          </a:prstGeom>
          <a:ln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38305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DD279-6039-F745-8A01-B8F9A1EE0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655" y="5757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Experiment 2 results: PER and WER are reduced on both TIMIT and WSJ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89510F70-C8E2-AB4A-A64F-3184AC2B543F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/>
              </p:nvPr>
            </p:nvGraphicFramePr>
            <p:xfrm>
              <a:off x="1602060" y="1815822"/>
              <a:ext cx="8946721" cy="46634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02341">
                      <a:extLst>
                        <a:ext uri="{9D8B030D-6E8A-4147-A177-3AD203B41FA5}">
                          <a16:colId xmlns:a16="http://schemas.microsoft.com/office/drawing/2014/main" val="416323816"/>
                        </a:ext>
                      </a:extLst>
                    </a:gridCol>
                    <a:gridCol w="1488876">
                      <a:extLst>
                        <a:ext uri="{9D8B030D-6E8A-4147-A177-3AD203B41FA5}">
                          <a16:colId xmlns:a16="http://schemas.microsoft.com/office/drawing/2014/main" val="630320160"/>
                        </a:ext>
                      </a:extLst>
                    </a:gridCol>
                    <a:gridCol w="1488876">
                      <a:extLst>
                        <a:ext uri="{9D8B030D-6E8A-4147-A177-3AD203B41FA5}">
                          <a16:colId xmlns:a16="http://schemas.microsoft.com/office/drawing/2014/main" val="4076249675"/>
                        </a:ext>
                      </a:extLst>
                    </a:gridCol>
                    <a:gridCol w="1488876">
                      <a:extLst>
                        <a:ext uri="{9D8B030D-6E8A-4147-A177-3AD203B41FA5}">
                          <a16:colId xmlns:a16="http://schemas.microsoft.com/office/drawing/2014/main" val="2385332215"/>
                        </a:ext>
                      </a:extLst>
                    </a:gridCol>
                    <a:gridCol w="1488876">
                      <a:extLst>
                        <a:ext uri="{9D8B030D-6E8A-4147-A177-3AD203B41FA5}">
                          <a16:colId xmlns:a16="http://schemas.microsoft.com/office/drawing/2014/main" val="1897996087"/>
                        </a:ext>
                      </a:extLst>
                    </a:gridCol>
                    <a:gridCol w="1488876">
                      <a:extLst>
                        <a:ext uri="{9D8B030D-6E8A-4147-A177-3AD203B41FA5}">
                          <a16:colId xmlns:a16="http://schemas.microsoft.com/office/drawing/2014/main" val="49893185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Training labels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PER (TIMIT)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PER (WSJ eval92)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PER (WSJ dev93)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WER (WSJ eval92)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WER (WSJ dev93)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265132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Phones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30.36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8.7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12.38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8.75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13.15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3582123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Phones + finetuning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30.36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72294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Mixed 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30.98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540229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Mixed 1 + finetuning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28.96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743187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Mixed 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29.10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487667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Mixed 2 + finetuning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27.72</a:t>
                          </a:r>
                        </a:p>
                        <a:p>
                          <a:pPr algn="ctr"/>
                          <a:r>
                            <a:rPr lang="en-US" sz="2400" b="1" dirty="0"/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oMath>
                          </a14:m>
                          <a:r>
                            <a:rPr lang="en-US" sz="2400" b="1" dirty="0"/>
                            <a:t>9% </a:t>
                          </a:r>
                          <a:r>
                            <a:rPr lang="en-US" sz="2400" b="1" dirty="0" err="1"/>
                            <a:t>rel</a:t>
                          </a:r>
                          <a:r>
                            <a:rPr lang="en-US" sz="2400" b="1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8.12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11.49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8.35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12.86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9495382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89510F70-C8E2-AB4A-A64F-3184AC2B543F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/>
              </p:nvPr>
            </p:nvGraphicFramePr>
            <p:xfrm>
              <a:off x="1602060" y="1815822"/>
              <a:ext cx="8946721" cy="46634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02341">
                      <a:extLst>
                        <a:ext uri="{9D8B030D-6E8A-4147-A177-3AD203B41FA5}">
                          <a16:colId xmlns:a16="http://schemas.microsoft.com/office/drawing/2014/main" val="416323816"/>
                        </a:ext>
                      </a:extLst>
                    </a:gridCol>
                    <a:gridCol w="1488876">
                      <a:extLst>
                        <a:ext uri="{9D8B030D-6E8A-4147-A177-3AD203B41FA5}">
                          <a16:colId xmlns:a16="http://schemas.microsoft.com/office/drawing/2014/main" val="630320160"/>
                        </a:ext>
                      </a:extLst>
                    </a:gridCol>
                    <a:gridCol w="1488876">
                      <a:extLst>
                        <a:ext uri="{9D8B030D-6E8A-4147-A177-3AD203B41FA5}">
                          <a16:colId xmlns:a16="http://schemas.microsoft.com/office/drawing/2014/main" val="4076249675"/>
                        </a:ext>
                      </a:extLst>
                    </a:gridCol>
                    <a:gridCol w="1488876">
                      <a:extLst>
                        <a:ext uri="{9D8B030D-6E8A-4147-A177-3AD203B41FA5}">
                          <a16:colId xmlns:a16="http://schemas.microsoft.com/office/drawing/2014/main" val="2385332215"/>
                        </a:ext>
                      </a:extLst>
                    </a:gridCol>
                    <a:gridCol w="1488876">
                      <a:extLst>
                        <a:ext uri="{9D8B030D-6E8A-4147-A177-3AD203B41FA5}">
                          <a16:colId xmlns:a16="http://schemas.microsoft.com/office/drawing/2014/main" val="1897996087"/>
                        </a:ext>
                      </a:extLst>
                    </a:gridCol>
                    <a:gridCol w="1488876">
                      <a:extLst>
                        <a:ext uri="{9D8B030D-6E8A-4147-A177-3AD203B41FA5}">
                          <a16:colId xmlns:a16="http://schemas.microsoft.com/office/drawing/2014/main" val="498931850"/>
                        </a:ext>
                      </a:extLst>
                    </a:gridCol>
                  </a:tblGrid>
                  <a:tr h="82296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Training labels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PER (TIMIT)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PER (WSJ eval92)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PER (WSJ dev93)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WER (WSJ eval92)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WER (WSJ dev93)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2651329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Phones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30.36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8.7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12.38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8.75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13.15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35821232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Phones + finetuning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30.36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72294000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Mixed 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30.98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54022933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Mixed 1 + finetuning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28.96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74318740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Mixed 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29.10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48766776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Mixed 2 + finetuning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847" t="-472308" r="-398305" b="-1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8.12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11.49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8.35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12.86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94953829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E8F8F46F-694A-8D4B-925C-33787CA1E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9166" y="2479292"/>
            <a:ext cx="1167157" cy="11671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0FC69F-2A17-5D40-B1C1-D1375358D8E5}"/>
              </a:ext>
            </a:extLst>
          </p:cNvPr>
          <p:cNvSpPr txBox="1"/>
          <p:nvPr/>
        </p:nvSpPr>
        <p:spPr>
          <a:xfrm>
            <a:off x="4523681" y="3055435"/>
            <a:ext cx="5568769" cy="9233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Train to convergence using </a:t>
            </a:r>
            <a:r>
              <a:rPr lang="en-US" u="sng" dirty="0"/>
              <a:t>phone labels</a:t>
            </a:r>
            <a:r>
              <a:rPr lang="en-US" dirty="0"/>
              <a:t>, then</a:t>
            </a:r>
          </a:p>
          <a:p>
            <a:r>
              <a:rPr lang="en-US" dirty="0"/>
              <a:t>Finetune until convergence using </a:t>
            </a:r>
            <a:r>
              <a:rPr lang="en-US" u="sng" dirty="0"/>
              <a:t>the same phone labels</a:t>
            </a:r>
            <a:r>
              <a:rPr lang="en-US" dirty="0"/>
              <a:t>: </a:t>
            </a:r>
          </a:p>
          <a:p>
            <a:r>
              <a:rPr lang="en-US" dirty="0"/>
              <a:t>PER doesn’t change (confirmed experimentally).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9DF9FD2-65BD-1442-AC38-09EFACEADC31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>
            <a:off x="4436322" y="3062870"/>
            <a:ext cx="87358" cy="45423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9154E6F-1DB6-E04C-AA01-6D9A8628723C}"/>
              </a:ext>
            </a:extLst>
          </p:cNvPr>
          <p:cNvSpPr txBox="1"/>
          <p:nvPr/>
        </p:nvSpPr>
        <p:spPr>
          <a:xfrm>
            <a:off x="6003073" y="4211445"/>
            <a:ext cx="3248721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These numbers not calculated because Mixed 2 + finetuning was best on TIMIT.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6853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DD279-6039-F745-8A01-B8F9A1EE0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655" y="7875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Experiment 2 results: CTC with mixed labels converges faster</a:t>
            </a:r>
          </a:p>
        </p:txBody>
      </p:sp>
      <p:pic>
        <p:nvPicPr>
          <p:cNvPr id="7" name="Content Placeholder 6" descr="A close up of a map&#10;&#10;Description automatically generated">
            <a:extLst>
              <a:ext uri="{FF2B5EF4-FFF2-40B4-BE49-F238E27FC236}">
                <a16:creationId xmlns:a16="http://schemas.microsoft.com/office/drawing/2014/main" id="{1651FC15-F73F-7343-8D73-DE7249403C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6588" y="2277066"/>
            <a:ext cx="8229600" cy="3521675"/>
          </a:xfrm>
        </p:spPr>
      </p:pic>
    </p:spTree>
    <p:extLst>
      <p:ext uri="{BB962C8B-B14F-4D97-AF65-F5344CB8AC3E}">
        <p14:creationId xmlns:p14="http://schemas.microsoft.com/office/powerpoint/2010/main" val="10808734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DD279-6039-F745-8A01-B8F9A1EE0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655" y="787590"/>
            <a:ext cx="8229600" cy="1331142"/>
          </a:xfrm>
        </p:spPr>
        <p:txBody>
          <a:bodyPr>
            <a:normAutofit fontScale="90000"/>
          </a:bodyPr>
          <a:lstStyle/>
          <a:p>
            <a:r>
              <a:rPr lang="en-US" dirty="0"/>
              <a:t>Experiment 2 results: with mixed labels, CTC can be trained using a smaller training corpus.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651FC15-F73F-7343-8D73-DE7249403C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0273" y="2686965"/>
            <a:ext cx="7340949" cy="2987047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F74B67-11A4-CA4D-9605-37D697F02E34}"/>
              </a:ext>
            </a:extLst>
          </p:cNvPr>
          <p:cNvSpPr txBox="1"/>
          <p:nvPr/>
        </p:nvSpPr>
        <p:spPr>
          <a:xfrm rot="16200000">
            <a:off x="1088071" y="3929374"/>
            <a:ext cx="2699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Phone Error Rate (Test Set)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BB4FED-3F1F-9D42-A803-B67A4A122CDD}"/>
              </a:ext>
            </a:extLst>
          </p:cNvPr>
          <p:cNvSpPr txBox="1"/>
          <p:nvPr/>
        </p:nvSpPr>
        <p:spPr>
          <a:xfrm>
            <a:off x="3583265" y="5721004"/>
            <a:ext cx="5021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Percentage of Training Dataset Used (100% = 14hrs)</a:t>
            </a:r>
          </a:p>
        </p:txBody>
      </p:sp>
    </p:spTree>
    <p:extLst>
      <p:ext uri="{BB962C8B-B14F-4D97-AF65-F5344CB8AC3E}">
        <p14:creationId xmlns:p14="http://schemas.microsoft.com/office/powerpoint/2010/main" val="13880366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4CCDE-6FBC-4D44-BAC5-1C1AF573A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Ongoing project: landmark-based ASR for 300 languages simultaneously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5FC7E-662D-A54A-95D5-2A5B4FE0CD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CMU-Wilderness corpus: Bibles, read in about 300 languages, transcribed by Alan Black at CMU</a:t>
            </a:r>
          </a:p>
          <a:p>
            <a:r>
              <a:rPr lang="en-US" dirty="0"/>
              <a:t>General structure of the ongoing project:</a:t>
            </a:r>
          </a:p>
          <a:p>
            <a:pPr lvl="1"/>
            <a:r>
              <a:rPr lang="en-US" dirty="0"/>
              <a:t>Each student develops neural nets for a different type of landmark</a:t>
            </a:r>
          </a:p>
          <a:p>
            <a:pPr lvl="1"/>
            <a:r>
              <a:rPr lang="en-US" dirty="0"/>
              <a:t>We combine them all in a massively multilingual CTC-based system</a:t>
            </a:r>
          </a:p>
          <a:p>
            <a:pPr lvl="1"/>
            <a:r>
              <a:rPr lang="en-US" dirty="0"/>
              <a:t>Planned start: fall 2019, if students are interested</a:t>
            </a:r>
          </a:p>
        </p:txBody>
      </p:sp>
    </p:spTree>
    <p:extLst>
      <p:ext uri="{BB962C8B-B14F-4D97-AF65-F5344CB8AC3E}">
        <p14:creationId xmlns:p14="http://schemas.microsoft.com/office/powerpoint/2010/main" val="32414021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906BD-050C-D743-827C-E61B3A23E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868"/>
            <a:ext cx="10515600" cy="1006475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FDBD9-8D4C-BF41-934A-29566AEE44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1851"/>
            <a:ext cx="10515600" cy="4874078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Human speech processing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Modeling the ear: Fourier transforms and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filterbanks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Speech-to-text-to-speech (S2T2S)</a:t>
            </a:r>
          </a:p>
          <a:p>
            <a:pPr lvl="1"/>
            <a:r>
              <a:rPr lang="en-US" u="sng" dirty="0">
                <a:solidFill>
                  <a:schemeClr val="bg1">
                    <a:lumMod val="75000"/>
                  </a:schemeClr>
                </a:solidFill>
              </a:rPr>
              <a:t>Hybrid DNN-HMM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systems (*)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Recurrent neural nets (RNNs): Connectionist Temporal Classification, Trajectory nets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Sequence-to-sequence RNNs with attention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Languages other than English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Training and testing on 300 languages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Transfer learning: from languages with data, to languages without</a:t>
            </a:r>
          </a:p>
          <a:p>
            <a:pPr lvl="1"/>
            <a:r>
              <a:rPr lang="en-US" dirty="0"/>
              <a:t>Dialog systems for unwritten languages</a:t>
            </a:r>
          </a:p>
          <a:p>
            <a:r>
              <a:rPr lang="en-US" dirty="0"/>
              <a:t>Distorted speech</a:t>
            </a:r>
          </a:p>
          <a:p>
            <a:pPr lvl="1"/>
            <a:r>
              <a:rPr lang="en-US" dirty="0"/>
              <a:t>Motor disability</a:t>
            </a:r>
          </a:p>
          <a:p>
            <a:pPr lvl="1"/>
            <a:r>
              <a:rPr lang="en-US" dirty="0"/>
              <a:t>Second-language learners</a:t>
            </a:r>
          </a:p>
        </p:txBody>
      </p:sp>
    </p:spTree>
    <p:extLst>
      <p:ext uri="{BB962C8B-B14F-4D97-AF65-F5344CB8AC3E}">
        <p14:creationId xmlns:p14="http://schemas.microsoft.com/office/powerpoint/2010/main" val="86294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6010A-9AAB-1F42-B36C-E423309BF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Speech perception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D434D-3A7A-9345-91CF-07410EFE1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Most structures of the ear: protect the basilar membrane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Basilar membrane: a mechanical continuous bank of band-pass filters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Inner hair cell: </a:t>
            </a:r>
            <a:r>
              <a:rPr lang="en-US" dirty="0" err="1"/>
              <a:t>mechanoelectric</a:t>
            </a:r>
            <a:r>
              <a:rPr lang="en-US" dirty="0"/>
              <a:t> transduction; half-wave rectification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Auditory nerve: dynamic range compression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Brainstem: source localization, source separation, echo suppression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Auditory cortex: continuous-to-discrete conversion, from acoustic spectra to probabilities of speech sound categories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Posterior Middle Temporal Gyrus: word sequence candidates compete with each other to see which one can be the most probable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1562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05381085-6B41-CD47-A1EE-D0AB3211D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90" y="0"/>
            <a:ext cx="11585429" cy="6858000"/>
          </a:xfrm>
          <a:prstGeom prst="rect">
            <a:avLst/>
          </a:prstGeom>
        </p:spPr>
      </p:pic>
      <p:sp>
        <p:nvSpPr>
          <p:cNvPr id="304" name="Shape 304"/>
          <p:cNvSpPr txBox="1">
            <a:spLocks noGrp="1"/>
          </p:cNvSpPr>
          <p:nvPr>
            <p:ph type="title"/>
          </p:nvPr>
        </p:nvSpPr>
        <p:spPr>
          <a:xfrm>
            <a:off x="159233" y="-9768"/>
            <a:ext cx="3078237" cy="5446741"/>
          </a:xfrm>
          <a:prstGeom prst="rect">
            <a:avLst/>
          </a:prstGeom>
          <a:solidFill>
            <a:schemeClr val="lt1"/>
          </a:solidFill>
        </p:spPr>
        <p:txBody>
          <a:bodyPr vert="horz" lIns="121900" tIns="121900" rIns="121900" bIns="121900" rtlCol="0" anchor="t" anchorCtr="0">
            <a:noAutofit/>
          </a:bodyPr>
          <a:lstStyle/>
          <a:p>
            <a:r>
              <a:rPr lang="en-US" sz="5400" dirty="0"/>
              <a:t>How many languages are there in the world?</a:t>
            </a:r>
            <a:endParaRPr lang="nl" sz="2000" dirty="0"/>
          </a:p>
        </p:txBody>
      </p:sp>
    </p:spTree>
    <p:extLst>
      <p:ext uri="{BB962C8B-B14F-4D97-AF65-F5344CB8AC3E}">
        <p14:creationId xmlns:p14="http://schemas.microsoft.com/office/powerpoint/2010/main" val="3428072543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F00BA-C1D5-8A4D-92F7-15621539F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033518"/>
          </a:xfrm>
        </p:spPr>
        <p:txBody>
          <a:bodyPr>
            <a:normAutofit/>
          </a:bodyPr>
          <a:lstStyle/>
          <a:p>
            <a:r>
              <a:rPr lang="en-US" b="1" u="sng" dirty="0"/>
              <a:t>Our goal</a:t>
            </a:r>
            <a:r>
              <a:rPr lang="en-US" dirty="0"/>
              <a:t>: Speech technology for unwritten languages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5CB59-DC2F-8144-A342-5B3ED5610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600" y="2883522"/>
            <a:ext cx="11360800" cy="2565810"/>
          </a:xfrm>
        </p:spPr>
        <p:txBody>
          <a:bodyPr/>
          <a:lstStyle/>
          <a:p>
            <a:r>
              <a:rPr lang="en-US" dirty="0"/>
              <a:t> Jelinek, 1976: speech recognition is defined as a transformation from speech to text.</a:t>
            </a:r>
          </a:p>
          <a:p>
            <a:r>
              <a:rPr lang="en-US" dirty="0"/>
              <a:t> The problem: most languages don’t have text.</a:t>
            </a:r>
          </a:p>
          <a:p>
            <a:pPr lvl="1"/>
            <a:r>
              <a:rPr lang="en-US" dirty="0"/>
              <a:t>  About 50% of the world’s languages: no orthography has ever been defined.</a:t>
            </a:r>
          </a:p>
          <a:p>
            <a:pPr lvl="1"/>
            <a:r>
              <a:rPr lang="en-US" dirty="0"/>
              <a:t>  About 40% of the world’s languages: orthography exists with multiple conflicting standards; native speakers type using a “chat alphabet” that has variable spelling.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3703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title"/>
          </p:nvPr>
        </p:nvSpPr>
        <p:spPr>
          <a:xfrm>
            <a:off x="415600" y="160879"/>
            <a:ext cx="11360800" cy="76360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r>
              <a:rPr lang="nl" dirty="0"/>
              <a:t>Datasets</a:t>
            </a:r>
          </a:p>
        </p:txBody>
      </p:sp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415600" y="931143"/>
            <a:ext cx="11360800" cy="2096262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marL="609585" indent="-457189">
              <a:spcAft>
                <a:spcPts val="0"/>
              </a:spcAft>
              <a:buSzPts val="1800"/>
            </a:pPr>
            <a:r>
              <a:rPr lang="nl" sz="2000" dirty="0"/>
              <a:t>Flickr8k: images downloaded by Hodosh, Hockenmaier &amp; Young at UIUC in 2009, Turkers wrote captions for them</a:t>
            </a:r>
          </a:p>
          <a:p>
            <a:pPr marL="609585" indent="-457189">
              <a:spcAft>
                <a:spcPts val="0"/>
              </a:spcAft>
              <a:buSzPts val="1800"/>
            </a:pPr>
            <a:r>
              <a:rPr lang="nl" sz="2000" dirty="0"/>
              <a:t>Flickr-Speech: Te</a:t>
            </a:r>
            <a:r>
              <a:rPr lang="en-US" sz="2000" dirty="0" err="1"/>
              <a:t>xt</a:t>
            </a:r>
            <a:r>
              <a:rPr lang="en-US" sz="2000" dirty="0"/>
              <a:t> transcripts read out loud by </a:t>
            </a:r>
            <a:r>
              <a:rPr lang="en-US" sz="2000" dirty="0" err="1"/>
              <a:t>Turkers</a:t>
            </a:r>
            <a:endParaRPr lang="nl" sz="2000" dirty="0"/>
          </a:p>
          <a:p>
            <a:pPr marL="1828754" indent="-423323">
              <a:spcAft>
                <a:spcPts val="0"/>
              </a:spcAft>
              <a:buSzPts val="1400"/>
            </a:pPr>
            <a:r>
              <a:rPr lang="nl" sz="2000" u="sng" dirty="0">
                <a:solidFill>
                  <a:schemeClr val="hlink"/>
                </a:solidFill>
                <a:hlinkClick r:id="rId3"/>
              </a:rPr>
              <a:t>https://groups.csail.mit.edu/sls/downloads/</a:t>
            </a:r>
            <a:r>
              <a:rPr lang="nl" sz="2000" dirty="0"/>
              <a:t> </a:t>
            </a:r>
          </a:p>
          <a:p>
            <a:pPr marL="1828754" indent="-423323">
              <a:spcAft>
                <a:spcPts val="0"/>
              </a:spcAft>
              <a:buSzPts val="1400"/>
            </a:pPr>
            <a:r>
              <a:rPr lang="nl" sz="2000" dirty="0"/>
              <a:t>D. Harwath and J. Glass, </a:t>
            </a:r>
            <a:r>
              <a:rPr lang="nl" sz="2000" i="1" dirty="0"/>
              <a:t>“Deep multimodal semantic embeddings for speech and images”</a:t>
            </a:r>
            <a:r>
              <a:rPr lang="nl" sz="2000" dirty="0"/>
              <a:t> in IEEE ASRU, Scottsdale, Arizona, USA, December 2015</a:t>
            </a:r>
          </a:p>
          <a:p>
            <a:pPr marL="1405431" lvl="2">
              <a:spcAft>
                <a:spcPts val="0"/>
              </a:spcAft>
              <a:buSzPts val="1400"/>
              <a:buNone/>
            </a:pPr>
            <a:endParaRPr lang="nl" dirty="0"/>
          </a:p>
          <a:p>
            <a:pPr>
              <a:buNone/>
            </a:pPr>
            <a:endParaRPr sz="2000" dirty="0"/>
          </a:p>
          <a:p>
            <a:pPr>
              <a:buNone/>
            </a:pPr>
            <a:endParaRPr sz="2000" dirty="0"/>
          </a:p>
        </p:txBody>
      </p:sp>
      <p:sp>
        <p:nvSpPr>
          <p:cNvPr id="295" name="Shape 295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nl" smtClean="0"/>
              <a:pPr/>
              <a:t>62</a:t>
            </a:fld>
            <a:endParaRPr lang="nl"/>
          </a:p>
        </p:txBody>
      </p:sp>
      <p:pic>
        <p:nvPicPr>
          <p:cNvPr id="296" name="Shape 296" descr="Capture d’écran 2017-08-07 à 21.08.5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1694" y="3651466"/>
            <a:ext cx="3296401" cy="2884333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Shape 297"/>
          <p:cNvSpPr txBox="1"/>
          <p:nvPr/>
        </p:nvSpPr>
        <p:spPr>
          <a:xfrm>
            <a:off x="4128352" y="3667008"/>
            <a:ext cx="8063647" cy="252373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nl" sz="1333" dirty="0"/>
              <a:t>-</a:t>
            </a:r>
            <a:r>
              <a:rPr lang="nl" sz="2000" dirty="0"/>
              <a:t>A brown and white dog is running through the snow</a:t>
            </a:r>
          </a:p>
          <a:p>
            <a:pPr>
              <a:lnSpc>
                <a:spcPct val="115000"/>
              </a:lnSpc>
            </a:pPr>
            <a:r>
              <a:rPr lang="nl" sz="2000" dirty="0"/>
              <a:t>-A dog is running in the snow</a:t>
            </a:r>
          </a:p>
          <a:p>
            <a:pPr>
              <a:lnSpc>
                <a:spcPct val="115000"/>
              </a:lnSpc>
            </a:pPr>
            <a:r>
              <a:rPr lang="nl" sz="2000" dirty="0"/>
              <a:t>-A dog running through snow</a:t>
            </a:r>
          </a:p>
          <a:p>
            <a:pPr>
              <a:lnSpc>
                <a:spcPct val="115000"/>
              </a:lnSpc>
            </a:pPr>
            <a:r>
              <a:rPr lang="nl" sz="2000" dirty="0"/>
              <a:t>-A white and brown dog is running through a snow covered field</a:t>
            </a:r>
          </a:p>
          <a:p>
            <a:pPr>
              <a:lnSpc>
                <a:spcPct val="115000"/>
              </a:lnSpc>
            </a:pPr>
            <a:r>
              <a:rPr lang="nl" sz="2000" dirty="0"/>
              <a:t>-The white and brown dog is running over the surface of the snow</a:t>
            </a:r>
          </a:p>
          <a:p>
            <a:pPr>
              <a:lnSpc>
                <a:spcPct val="115000"/>
              </a:lnSpc>
            </a:pPr>
            <a:endParaRPr sz="1333" dirty="0"/>
          </a:p>
        </p:txBody>
      </p:sp>
      <p:sp>
        <p:nvSpPr>
          <p:cNvPr id="7" name="Shape 294">
            <a:extLst>
              <a:ext uri="{FF2B5EF4-FFF2-40B4-BE49-F238E27FC236}">
                <a16:creationId xmlns:a16="http://schemas.microsoft.com/office/drawing/2014/main" id="{26E91281-0BFF-B644-8EC4-49AAF1C91950}"/>
              </a:ext>
            </a:extLst>
          </p:cNvPr>
          <p:cNvSpPr txBox="1">
            <a:spLocks/>
          </p:cNvSpPr>
          <p:nvPr/>
        </p:nvSpPr>
        <p:spPr>
          <a:xfrm>
            <a:off x="326057" y="3031615"/>
            <a:ext cx="11360800" cy="485764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Proxima Nova"/>
              <a:buChar char="●"/>
              <a:defRPr kumimoji="1"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R="0" lvl="1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buChar char="○"/>
              <a:defRPr kumimoji="1" sz="1867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R="0" lvl="2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buChar char="■"/>
              <a:defRPr kumimoji="1" sz="1867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R="0" lvl="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buChar char="●"/>
              <a:defRPr kumimoji="1" sz="1867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R="0" lvl="4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buChar char="○"/>
              <a:defRPr kumimoji="1" sz="1867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R="0" lvl="5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buChar char="■"/>
              <a:defRPr kumimoji="1" sz="1867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R="0" lvl="6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buChar char="●"/>
              <a:defRPr kumimoji="1" sz="1867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R="0" lvl="7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buChar char="○"/>
              <a:defRPr kumimoji="1" sz="1867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R="0" lvl="8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buChar char="■"/>
              <a:defRPr kumimoji="1" sz="1867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609585" indent="-457189">
              <a:spcAft>
                <a:spcPts val="0"/>
              </a:spcAft>
              <a:buSzPts val="1800"/>
            </a:pPr>
            <a:r>
              <a:rPr lang="en-US" sz="2000" kern="0" dirty="0"/>
              <a:t>Hasegawa-Johnson et al., 2017: throw away the text, keep only the audio.</a:t>
            </a:r>
          </a:p>
          <a:p>
            <a:pPr>
              <a:buFont typeface="Proxima Nova"/>
              <a:buNone/>
            </a:pPr>
            <a:endParaRPr 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277662243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F4313-5560-964F-88A6-1F6249A46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image2speech system components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42BE4A-4651-2045-9559-6D18DDB994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image representation: very large scale convolutional neural net, trained on </a:t>
            </a:r>
            <a:r>
              <a:rPr lang="en-US" dirty="0" err="1"/>
              <a:t>imagenet</a:t>
            </a:r>
            <a:r>
              <a:rPr lang="en-US" dirty="0"/>
              <a:t> classification</a:t>
            </a:r>
          </a:p>
          <a:p>
            <a:r>
              <a:rPr lang="en-US" dirty="0"/>
              <a:t> image-to-phone:  neural machine translation!  Sequence-to-sequence with attention</a:t>
            </a:r>
          </a:p>
          <a:p>
            <a:r>
              <a:rPr lang="en-US" dirty="0"/>
              <a:t> phones-to-speech: </a:t>
            </a:r>
            <a:r>
              <a:rPr lang="en-US" dirty="0" err="1"/>
              <a:t>ClusterGen</a:t>
            </a:r>
            <a:r>
              <a:rPr lang="en-US" dirty="0"/>
              <a:t> speech synthesis, audio frames selected using decision trees</a:t>
            </a:r>
          </a:p>
        </p:txBody>
      </p:sp>
    </p:spTree>
    <p:extLst>
      <p:ext uri="{BB962C8B-B14F-4D97-AF65-F5344CB8AC3E}">
        <p14:creationId xmlns:p14="http://schemas.microsoft.com/office/powerpoint/2010/main" val="1795915116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ja-JP" sz="4800" dirty="0"/>
                  <a:t>Image representation: CNNFEAT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" sz="4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nl" sz="48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800" b="0" i="1" dirty="0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</m:e>
                      <m:sub>
                        <m:r>
                          <a:rPr lang="en-US" sz="4800" i="1" dirty="0">
                            <a:latin typeface="Cambria Math" panose="02040503050406030204" pitchFamily="18" charset="0"/>
                          </a:rPr>
                          <m:t>𝑚𝑛</m:t>
                        </m:r>
                      </m:sub>
                    </m:sSub>
                  </m:oMath>
                </a14:m>
                <a:endParaRPr kumimoji="1" lang="ja-JP" altLang="en-US" sz="48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414" t="-11111" b="-5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7237" y="1545996"/>
            <a:ext cx="4659163" cy="4628561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dirty="0">
                <a:hlinkClick r:id="rId3"/>
              </a:rPr>
              <a:t>ImageNet</a:t>
            </a:r>
            <a:r>
              <a:rPr lang="en-US" altLang="ja-JP" dirty="0"/>
              <a:t> = &gt;500 images/noun of each of the nouns in WordNet. </a:t>
            </a:r>
          </a:p>
          <a:p>
            <a:r>
              <a:rPr lang="en-US" altLang="ja-JP" dirty="0">
                <a:hlinkClick r:id="rId4"/>
              </a:rPr>
              <a:t>VGG</a:t>
            </a:r>
            <a:r>
              <a:rPr lang="en-US" altLang="ja-JP" dirty="0"/>
              <a:t> = 13-layer CNN + 2-layer FCN, trained on 14m images, covering the 1000 most numerous nouns, 92.7% top-5 test accuracy.</a:t>
            </a:r>
          </a:p>
          <a:p>
            <a:r>
              <a:rPr lang="en-US" altLang="ja-JP" b="1" dirty="0">
                <a:solidFill>
                  <a:srgbClr val="C00000"/>
                </a:solidFill>
              </a:rPr>
              <a:t>CNNFEAT: 196 feature vectors/image, 512d/vector, from the last CNN layer. Each receptive field covers about 40x40 pixels in the original 224x224 image.</a:t>
            </a:r>
          </a:p>
          <a:p>
            <a:r>
              <a:rPr lang="en-US" altLang="ja-JP" dirty="0"/>
              <a:t>VGGFEAT </a:t>
            </a:r>
            <a:r>
              <a:rPr kumimoji="1" lang="en-US" altLang="ja-JP" dirty="0"/>
              <a:t>(used later in today’s talk, not right now): 1 vector/image, 4096d/vector, from penultimate FCN layer</a:t>
            </a:r>
            <a:endParaRPr kumimoji="1" lang="ja-JP" altLang="en-US" dirty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9" y="1794841"/>
            <a:ext cx="7018394" cy="41214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312655" y="5912172"/>
            <a:ext cx="6568911" cy="44198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Proxima Nova"/>
              <a:buChar char="●"/>
              <a:defRPr kumimoji="1"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R="0" lvl="1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buChar char="○"/>
              <a:defRPr kumimoji="1" sz="1867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R="0" lvl="2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buChar char="■"/>
              <a:defRPr kumimoji="1" sz="1867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R="0" lvl="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buChar char="●"/>
              <a:defRPr kumimoji="1" sz="1867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R="0" lvl="4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buChar char="○"/>
              <a:defRPr kumimoji="1" sz="1867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R="0" lvl="5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buChar char="■"/>
              <a:defRPr kumimoji="1" sz="1867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R="0" lvl="6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buChar char="●"/>
              <a:defRPr kumimoji="1" sz="1867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R="0" lvl="7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buChar char="○"/>
              <a:defRPr kumimoji="1" sz="1867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R="0" lvl="8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buChar char="■"/>
              <a:defRPr kumimoji="1" sz="1867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>
              <a:buNone/>
            </a:pPr>
            <a:r>
              <a:rPr lang="en-US" altLang="ja-JP" sz="1400" kern="0" dirty="0"/>
              <a:t>Figure copied from </a:t>
            </a:r>
            <a:r>
              <a:rPr lang="en-US" altLang="ja-JP" sz="1400" kern="0" dirty="0" err="1"/>
              <a:t>Simonyan</a:t>
            </a:r>
            <a:r>
              <a:rPr lang="en-US" altLang="ja-JP" sz="1400" kern="0" dirty="0"/>
              <a:t> &amp; Zisserman, 2014.</a:t>
            </a:r>
            <a:endParaRPr lang="ja-JP" altLang="en-US" sz="1400" kern="0" dirty="0"/>
          </a:p>
        </p:txBody>
      </p:sp>
      <p:sp>
        <p:nvSpPr>
          <p:cNvPr id="5" name="Oval 4"/>
          <p:cNvSpPr/>
          <p:nvPr/>
        </p:nvSpPr>
        <p:spPr>
          <a:xfrm>
            <a:off x="4345025" y="3531273"/>
            <a:ext cx="257455" cy="7765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582160" y="4124960"/>
            <a:ext cx="2427713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6310592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7237" y="1545996"/>
            <a:ext cx="4659163" cy="4628561"/>
          </a:xfrm>
        </p:spPr>
        <p:txBody>
          <a:bodyPr>
            <a:normAutofit fontScale="85000" lnSpcReduction="20000"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ja-JP" dirty="0"/>
              <a:t>“Representation:” 196 vectors/image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en-US" altLang="ja-JP" dirty="0"/>
              <a:t>“Encoder:” </a:t>
            </a:r>
            <a:r>
              <a:rPr kumimoji="1" lang="en-US" altLang="ja-JP" dirty="0" err="1"/>
              <a:t>PyramidalLSTM</a:t>
            </a:r>
            <a:r>
              <a:rPr kumimoji="1" lang="en-US" altLang="ja-JP" dirty="0"/>
              <a:t> with one 128d state vector.  Sequence is row-wise raster scan of the image.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ja-JP" dirty="0"/>
              <a:t>“Attention:” </a:t>
            </a:r>
            <a:r>
              <a:rPr lang="en-US" altLang="ja-JP" dirty="0" err="1"/>
              <a:t>StandardAttender</a:t>
            </a:r>
            <a:r>
              <a:rPr lang="en-US" altLang="ja-JP" dirty="0"/>
              <a:t>, 128d input, 128d state vector, N hidden nodes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en-US" altLang="ja-JP" dirty="0"/>
              <a:t>“Decoder:” </a:t>
            </a:r>
            <a:r>
              <a:rPr kumimoji="1" lang="en-US" altLang="ja-JP" dirty="0" err="1"/>
              <a:t>MlpSoftmaxDecoder</a:t>
            </a:r>
            <a:r>
              <a:rPr kumimoji="1" lang="en-US" altLang="ja-JP" dirty="0"/>
              <a:t>, 3 layers, 1024d hidden vectors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ja-JP" dirty="0"/>
              <a:t>Output vocabulary: synthetic phones (MSCOCO), force-aligned phones (flickr8k), or acoustic unit discoveries (both)</a:t>
            </a:r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69" y="1794841"/>
            <a:ext cx="5384013" cy="41214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312655" y="5912172"/>
            <a:ext cx="6606305" cy="63086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Proxima Nova"/>
              <a:buChar char="●"/>
              <a:defRPr kumimoji="1"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R="0" lvl="1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buChar char="○"/>
              <a:defRPr kumimoji="1" sz="1867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R="0" lvl="2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buChar char="■"/>
              <a:defRPr kumimoji="1" sz="1867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R="0" lvl="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buChar char="●"/>
              <a:defRPr kumimoji="1" sz="1867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R="0" lvl="4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buChar char="○"/>
              <a:defRPr kumimoji="1" sz="1867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R="0" lvl="5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buChar char="■"/>
              <a:defRPr kumimoji="1" sz="1867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R="0" lvl="6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buChar char="●"/>
              <a:defRPr kumimoji="1" sz="1867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R="0" lvl="7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buChar char="○"/>
              <a:defRPr kumimoji="1" sz="1867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R="0" lvl="8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buChar char="■"/>
              <a:defRPr kumimoji="1" sz="1867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>
              <a:buNone/>
            </a:pPr>
            <a:r>
              <a:rPr lang="en-US" altLang="ja-JP" sz="1400" kern="0" dirty="0"/>
              <a:t>Figure copied without permission from Duong, </a:t>
            </a:r>
            <a:r>
              <a:rPr lang="en-US" altLang="ja-JP" sz="1400" kern="0" dirty="0" err="1"/>
              <a:t>Anastasopoulos</a:t>
            </a:r>
            <a:r>
              <a:rPr lang="en-US" altLang="ja-JP" sz="1400" kern="0" dirty="0"/>
              <a:t>, Chiang, Bird &amp; Cohn, NAACL-HLT 2016.</a:t>
            </a:r>
            <a:endParaRPr lang="ja-JP" altLang="en-US" sz="1400" kern="0" dirty="0"/>
          </a:p>
        </p:txBody>
      </p:sp>
      <p:sp>
        <p:nvSpPr>
          <p:cNvPr id="8" name="Shape 30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r>
              <a:rPr lang="en-US" sz="4400" dirty="0"/>
              <a:t>I</a:t>
            </a:r>
            <a:r>
              <a:rPr lang="nl" sz="4400" dirty="0"/>
              <a:t>mages to phonemes = machine translation</a:t>
            </a:r>
          </a:p>
        </p:txBody>
      </p:sp>
    </p:spTree>
    <p:extLst>
      <p:ext uri="{BB962C8B-B14F-4D97-AF65-F5344CB8AC3E}">
        <p14:creationId xmlns:p14="http://schemas.microsoft.com/office/powerpoint/2010/main" val="2389780384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6F16BE8-FB87-8443-A499-F4683E69F3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5" y="0"/>
            <a:ext cx="11585429" cy="6858000"/>
          </a:xfrm>
          <a:prstGeom prst="rect">
            <a:avLst/>
          </a:prstGeom>
        </p:spPr>
      </p:pic>
      <p:sp>
        <p:nvSpPr>
          <p:cNvPr id="304" name="Shape 304"/>
          <p:cNvSpPr txBox="1">
            <a:spLocks noGrp="1"/>
          </p:cNvSpPr>
          <p:nvPr>
            <p:ph type="title"/>
          </p:nvPr>
        </p:nvSpPr>
        <p:spPr>
          <a:xfrm>
            <a:off x="159233" y="-9768"/>
            <a:ext cx="11360800" cy="1112704"/>
          </a:xfrm>
          <a:prstGeom prst="rect">
            <a:avLst/>
          </a:prstGeom>
          <a:solidFill>
            <a:schemeClr val="bg1"/>
          </a:solidFill>
        </p:spPr>
        <p:txBody>
          <a:bodyPr vert="horz" lIns="121900" tIns="121900" rIns="121900" bIns="121900" rtlCol="0" anchor="t" anchorCtr="0">
            <a:noAutofit/>
          </a:bodyPr>
          <a:lstStyle/>
          <a:p>
            <a:r>
              <a:rPr lang="en-US" sz="5400" dirty="0"/>
              <a:t>P</a:t>
            </a:r>
            <a:r>
              <a:rPr lang="nl" sz="5400" dirty="0"/>
              <a:t>hones to speech = ”TTS without the T”</a:t>
            </a:r>
          </a:p>
        </p:txBody>
      </p:sp>
    </p:spTree>
    <p:extLst>
      <p:ext uri="{BB962C8B-B14F-4D97-AF65-F5344CB8AC3E}">
        <p14:creationId xmlns:p14="http://schemas.microsoft.com/office/powerpoint/2010/main" val="940115637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 txBox="1">
            <a:spLocks noGrp="1"/>
          </p:cNvSpPr>
          <p:nvPr>
            <p:ph type="title"/>
          </p:nvPr>
        </p:nvSpPr>
        <p:spPr>
          <a:xfrm>
            <a:off x="159233" y="-9768"/>
            <a:ext cx="4516462" cy="886461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r>
              <a:rPr lang="en-US" sz="5400" dirty="0"/>
              <a:t>i</a:t>
            </a:r>
            <a:r>
              <a:rPr lang="nl" sz="5400" dirty="0"/>
              <a:t>mage2speech</a:t>
            </a:r>
            <a:br>
              <a:rPr lang="nl" sz="5400" dirty="0"/>
            </a:br>
            <a:r>
              <a:rPr lang="nl" sz="5400" dirty="0"/>
              <a:t>system</a:t>
            </a:r>
            <a:br>
              <a:rPr lang="nl" sz="5400" dirty="0"/>
            </a:br>
            <a:r>
              <a:rPr lang="nl" sz="5400" dirty="0"/>
              <a:t>overview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217" y="0"/>
            <a:ext cx="77931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154573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600" y="593367"/>
            <a:ext cx="5040319" cy="737593"/>
          </a:xfrm>
        </p:spPr>
        <p:txBody>
          <a:bodyPr>
            <a:normAutofit fontScale="90000"/>
          </a:bodyPr>
          <a:lstStyle/>
          <a:p>
            <a:r>
              <a:rPr lang="en-US" altLang="ja-JP" sz="3200" dirty="0"/>
              <a:t>flickr8K:</a:t>
            </a:r>
            <a:br>
              <a:rPr lang="en-US" altLang="ja-JP" sz="3200" dirty="0"/>
            </a:br>
            <a:r>
              <a:rPr lang="en-US" altLang="ja-JP" sz="3200" dirty="0"/>
              <a:t>American phones</a:t>
            </a:r>
            <a:endParaRPr kumimoji="1" lang="ja-JP" alt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03397" y="509676"/>
            <a:ext cx="6456523" cy="6086978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ja-JP" sz="1600" dirty="0"/>
              <a:t>Reference 1: “The boy +um+ laying face down on a skateboard is being pushed along the ground by +laugh+ another boy.” 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en-US" altLang="ja-JP" sz="1600" dirty="0"/>
              <a:t>Reference 2: “Two girls +um+ play on a skateboard +breath+ in a court +laugh+ yard.”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ja-JP" sz="1600" dirty="0"/>
              <a:t>Hypothesis (128d attender): </a:t>
            </a:r>
            <a:r>
              <a:rPr lang="pt-BR" altLang="ja-JP" sz="1600" dirty="0"/>
              <a:t>SIL +BREATH+ SIL T UW M EH N AA R R AY D IX NG AX R EH D AE N W AY T SIL R EY S SIL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pt-BR" altLang="ja-JP" sz="1600" dirty="0"/>
              <a:t>Hypothesis (64d attender): SIL +BREATH+ SIL T UW W IH M AX N W AO K IX NG AA N AX S T R IY T SIL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pt-BR" altLang="ja-JP" sz="1600" dirty="0"/>
              <a:t>Reference 1: “A boy +laugh+ in a blue top +laugh+ is jumping off some rocks in the woods.”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pt-BR" altLang="ja-JP" sz="1600" dirty="0"/>
              <a:t>Reference 2: “A boy +um+ jumps off a tan rock.”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pt-BR" altLang="ja-JP" sz="1600" dirty="0"/>
              <a:t>Hypothesis (128d attender): SIL +BREATH+ SIL EY M AE N IH Z JH AH M P IX NG IH N DH AX F AO R EH S T SIL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pt-BR" altLang="ja-JP" sz="1600" dirty="0"/>
              <a:t>Hypothesis (64d attender): SIL +BREATH+ SIL EY Y AH NG B OY W EY R IX NG AX B L UW SH ER T SIL IH Z R AY D IX NG AX HH IH L SIL</a:t>
            </a:r>
            <a:endParaRPr kumimoji="1" lang="ja-JP" altLang="en-US" sz="1600" dirty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89" y="1676605"/>
            <a:ext cx="2808291" cy="187032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312655" y="6164396"/>
            <a:ext cx="5616805" cy="36848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Proxima Nova"/>
              <a:buChar char="●"/>
              <a:defRPr kumimoji="1"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R="0" lvl="1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buChar char="○"/>
              <a:defRPr kumimoji="1" sz="1867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R="0" lvl="2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buChar char="■"/>
              <a:defRPr kumimoji="1" sz="1867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R="0" lvl="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buChar char="●"/>
              <a:defRPr kumimoji="1" sz="1867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R="0" lvl="4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buChar char="○"/>
              <a:defRPr kumimoji="1" sz="1867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R="0" lvl="5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buChar char="■"/>
              <a:defRPr kumimoji="1" sz="1867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R="0" lvl="6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buChar char="●"/>
              <a:defRPr kumimoji="1" sz="1867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R="0" lvl="7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buChar char="○"/>
              <a:defRPr kumimoji="1" sz="1867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R="0" lvl="8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buChar char="■"/>
              <a:defRPr kumimoji="1" sz="1867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>
              <a:buNone/>
            </a:pPr>
            <a:r>
              <a:rPr lang="en-US" altLang="ja-JP" sz="1400" kern="0" dirty="0"/>
              <a:t>Images and Reference Texts: </a:t>
            </a:r>
            <a:r>
              <a:rPr lang="en-US" altLang="ja-JP" sz="1400" kern="0" dirty="0" err="1"/>
              <a:t>Hodosh</a:t>
            </a:r>
            <a:r>
              <a:rPr lang="en-US" altLang="ja-JP" sz="1400" kern="0" dirty="0"/>
              <a:t>, Young &amp; Hockenmaier, 2013.  Waveforms: Harwath and Glass, 2015</a:t>
            </a:r>
            <a:endParaRPr lang="ja-JP" altLang="en-US" sz="1400" kern="0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447" y="3404891"/>
            <a:ext cx="1941539" cy="2734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2090545563_a4e66ec76b_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5196997" y="593367"/>
            <a:ext cx="406400" cy="406400"/>
          </a:xfrm>
          <a:prstGeom prst="rect">
            <a:avLst/>
          </a:prstGeom>
        </p:spPr>
      </p:pic>
      <p:pic>
        <p:nvPicPr>
          <p:cNvPr id="9" name="2090545563_a4e66ec76b_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5196997" y="1330960"/>
            <a:ext cx="406400" cy="406400"/>
          </a:xfrm>
          <a:prstGeom prst="rect">
            <a:avLst/>
          </a:prstGeom>
        </p:spPr>
      </p:pic>
      <p:pic>
        <p:nvPicPr>
          <p:cNvPr id="10" name="2090545563_a4e66ec76b_hyp128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5196997" y="2084475"/>
            <a:ext cx="406400" cy="406400"/>
          </a:xfrm>
          <a:prstGeom prst="rect">
            <a:avLst/>
          </a:prstGeom>
        </p:spPr>
      </p:pic>
      <p:pic>
        <p:nvPicPr>
          <p:cNvPr id="11" name="2090545563_a4e66ec76b_hyp6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5196997" y="2837990"/>
            <a:ext cx="406400" cy="406400"/>
          </a:xfrm>
          <a:prstGeom prst="rect">
            <a:avLst/>
          </a:prstGeom>
        </p:spPr>
      </p:pic>
      <p:pic>
        <p:nvPicPr>
          <p:cNvPr id="12" name="3393035454_2d2370ffd4_0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5196997" y="3627049"/>
            <a:ext cx="406400" cy="406400"/>
          </a:xfrm>
          <a:prstGeom prst="rect">
            <a:avLst/>
          </a:prstGeom>
        </p:spPr>
      </p:pic>
      <p:pic>
        <p:nvPicPr>
          <p:cNvPr id="13" name="3393035454_2d2370ffd4_1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5196997" y="4365772"/>
            <a:ext cx="406400" cy="406400"/>
          </a:xfrm>
          <a:prstGeom prst="rect">
            <a:avLst/>
          </a:prstGeom>
        </p:spPr>
      </p:pic>
      <p:pic>
        <p:nvPicPr>
          <p:cNvPr id="14" name="3393035454_2d2370ffd4_hyp128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5196997" y="4917128"/>
            <a:ext cx="406400" cy="406400"/>
          </a:xfrm>
          <a:prstGeom prst="rect">
            <a:avLst/>
          </a:prstGeom>
        </p:spPr>
      </p:pic>
      <p:pic>
        <p:nvPicPr>
          <p:cNvPr id="16" name="3393035454_2d2370ffd4_hyp64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5196997" y="5653680"/>
            <a:ext cx="406400" cy="406400"/>
          </a:xfrm>
          <a:prstGeom prst="rect">
            <a:avLst/>
          </a:prstGeom>
        </p:spPr>
      </p:pic>
      <p:pic>
        <p:nvPicPr>
          <p:cNvPr id="17" name="2090545563_a4e66ec76b_0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587397" y="593367"/>
            <a:ext cx="406400" cy="406400"/>
          </a:xfrm>
          <a:prstGeom prst="rect">
            <a:avLst/>
          </a:prstGeom>
        </p:spPr>
      </p:pic>
      <p:pic>
        <p:nvPicPr>
          <p:cNvPr id="18" name="2090545563_a4e66ec76b_1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587397" y="1311931"/>
            <a:ext cx="406400" cy="406400"/>
          </a:xfrm>
          <a:prstGeom prst="rect">
            <a:avLst/>
          </a:prstGeom>
        </p:spPr>
      </p:pic>
      <p:pic>
        <p:nvPicPr>
          <p:cNvPr id="19" name="3393035454_2d2370ffd4_0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592634" y="3627049"/>
            <a:ext cx="406400" cy="406400"/>
          </a:xfrm>
          <a:prstGeom prst="rect">
            <a:avLst/>
          </a:prstGeom>
        </p:spPr>
      </p:pic>
      <p:pic>
        <p:nvPicPr>
          <p:cNvPr id="20" name="3393035454_2d2370ffd4_1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594100" y="43415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9325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8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65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15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19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1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622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30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7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32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906BD-050C-D743-827C-E61B3A23E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868"/>
            <a:ext cx="10515600" cy="1006475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FDBD9-8D4C-BF41-934A-29566AEE44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1851"/>
            <a:ext cx="10515600" cy="4874078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Human speech processing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Modeling the ear: Fourier transforms and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filterbanks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Speech-to-text-to-speech (S2T2S)</a:t>
            </a:r>
          </a:p>
          <a:p>
            <a:pPr lvl="1"/>
            <a:r>
              <a:rPr lang="en-US" u="sng" dirty="0">
                <a:solidFill>
                  <a:schemeClr val="bg1">
                    <a:lumMod val="75000"/>
                  </a:schemeClr>
                </a:solidFill>
              </a:rPr>
              <a:t>Hybrid DNN-HMM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systems (*)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Recurrent neural nets (RNNs): Connectionist Temporal Classification, Trajectory nets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Sequence-to-sequence RNNs with attention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Languages other than English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Training and testing on 300 languages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Transfer learning: from languages with data, to languages without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Dialog systems for unwritten languages</a:t>
            </a:r>
          </a:p>
          <a:p>
            <a:r>
              <a:rPr lang="en-US" dirty="0"/>
              <a:t>Distorted speech</a:t>
            </a:r>
          </a:p>
          <a:p>
            <a:pPr lvl="1"/>
            <a:r>
              <a:rPr lang="en-US" dirty="0"/>
              <a:t>Motor disability</a:t>
            </a:r>
          </a:p>
          <a:p>
            <a:pPr lvl="1"/>
            <a:r>
              <a:rPr lang="en-US" dirty="0"/>
              <a:t>Second-language learners</a:t>
            </a:r>
          </a:p>
        </p:txBody>
      </p:sp>
    </p:spTree>
    <p:extLst>
      <p:ext uri="{BB962C8B-B14F-4D97-AF65-F5344CB8AC3E}">
        <p14:creationId xmlns:p14="http://schemas.microsoft.com/office/powerpoint/2010/main" val="134268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1/14/Blausen_0329_EarAnatomy_InternalEar.png">
            <a:extLst>
              <a:ext uri="{FF2B5EF4-FFF2-40B4-BE49-F238E27FC236}">
                <a16:creationId xmlns:a16="http://schemas.microsoft.com/office/drawing/2014/main" id="{99CE87FD-BD3A-064B-BBED-3BC746CCA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96" y="0"/>
            <a:ext cx="6142383" cy="61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A72F03-10EC-964E-9115-EB49E98E5986}"/>
              </a:ext>
            </a:extLst>
          </p:cNvPr>
          <p:cNvSpPr/>
          <p:nvPr/>
        </p:nvSpPr>
        <p:spPr>
          <a:xfrm>
            <a:off x="112639" y="6287008"/>
            <a:ext cx="63080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Blausen.com</a:t>
            </a:r>
            <a:r>
              <a:rPr lang="en-US" sz="1200" dirty="0"/>
              <a:t> staff (2014). "Medical gallery of </a:t>
            </a:r>
            <a:r>
              <a:rPr lang="en-US" sz="1200" dirty="0" err="1"/>
              <a:t>Blausen</a:t>
            </a:r>
            <a:r>
              <a:rPr lang="en-US" sz="1200" dirty="0"/>
              <a:t> Medical 2014". </a:t>
            </a:r>
            <a:r>
              <a:rPr lang="en-US" sz="1200" dirty="0" err="1"/>
              <a:t>WikiJournal</a:t>
            </a:r>
            <a:r>
              <a:rPr lang="en-US" sz="1200" dirty="0"/>
              <a:t> of Medicine 1(2). DOI:10.15347/</a:t>
            </a:r>
            <a:r>
              <a:rPr lang="en-US" sz="1200" dirty="0" err="1"/>
              <a:t>wjm</a:t>
            </a:r>
            <a:r>
              <a:rPr lang="en-US" sz="1200" dirty="0"/>
              <a:t>/2014.010. ISSN 2002-4436</a:t>
            </a:r>
          </a:p>
        </p:txBody>
      </p:sp>
      <p:pic>
        <p:nvPicPr>
          <p:cNvPr id="3076" name="Picture 4" descr="https://upload.wikimedia.org/wikipedia/en/b/b3/Cochlea_Traveling_Wave.png">
            <a:extLst>
              <a:ext uri="{FF2B5EF4-FFF2-40B4-BE49-F238E27FC236}">
                <a16:creationId xmlns:a16="http://schemas.microsoft.com/office/drawing/2014/main" id="{E5DA97D3-9D7D-B94E-B965-FD38EAEA2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65735" flipH="1">
            <a:off x="6833165" y="3345050"/>
            <a:ext cx="1868042" cy="277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D434D-3A7A-9345-91CF-07410EFE1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6257" y="672681"/>
            <a:ext cx="3816626" cy="17922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1. The main purpose of most of the structures of the ear is just to protect the basilar membrane.</a:t>
            </a:r>
          </a:p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E97704B-3933-6C4D-94FA-71152ECC3C20}"/>
              </a:ext>
            </a:extLst>
          </p:cNvPr>
          <p:cNvSpPr txBox="1">
            <a:spLocks/>
          </p:cNvSpPr>
          <p:nvPr/>
        </p:nvSpPr>
        <p:spPr>
          <a:xfrm>
            <a:off x="9084365" y="1600333"/>
            <a:ext cx="2855844" cy="3707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2. The basilar membrane, down the center of the cochlea, is like a continuous xylophone: tuned to different frequencies at different locations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835356-164F-474B-BD52-8E4D33284DE5}"/>
              </a:ext>
            </a:extLst>
          </p:cNvPr>
          <p:cNvSpPr/>
          <p:nvPr/>
        </p:nvSpPr>
        <p:spPr>
          <a:xfrm>
            <a:off x="6660507" y="2756382"/>
            <a:ext cx="2125683" cy="841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By </a:t>
            </a:r>
            <a:r>
              <a:rPr lang="en-US" sz="1200" dirty="0" err="1"/>
              <a:t>Dicklyon</a:t>
            </a:r>
            <a:r>
              <a:rPr lang="en-US" sz="1200" dirty="0"/>
              <a:t> (talk) (Uploads) - Own work, Public Domain, https://</a:t>
            </a:r>
            <a:r>
              <a:rPr lang="en-US" sz="1200" dirty="0" err="1"/>
              <a:t>en.wikipedia.org</a:t>
            </a:r>
            <a:r>
              <a:rPr lang="en-US" sz="1200" dirty="0"/>
              <a:t>/w/</a:t>
            </a:r>
            <a:r>
              <a:rPr lang="en-US" sz="1200" dirty="0" err="1"/>
              <a:t>index.php?curid</a:t>
            </a:r>
            <a:r>
              <a:rPr lang="en-US" sz="1200" dirty="0"/>
              <a:t>=12469498</a:t>
            </a:r>
          </a:p>
        </p:txBody>
      </p:sp>
      <p:pic>
        <p:nvPicPr>
          <p:cNvPr id="12" name="Graphic 11" descr="Xylophone">
            <a:extLst>
              <a:ext uri="{FF2B5EF4-FFF2-40B4-BE49-F238E27FC236}">
                <a16:creationId xmlns:a16="http://schemas.microsoft.com/office/drawing/2014/main" id="{A6400703-4AE1-1B46-B361-0568F22EF7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215193">
            <a:off x="8265633" y="530914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06341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D4F99-500B-FC43-B4A8-82FF238C1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motor disability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96835-4DC0-0D42-9445-F20C7840D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Diseases you’re born with, e.g., Cerebral Palsy</a:t>
            </a:r>
          </a:p>
          <a:p>
            <a:pPr lvl="1"/>
            <a:r>
              <a:rPr lang="en-US" dirty="0"/>
              <a:t>It’s hard to walk, to hold a pencil, or to type on a computer</a:t>
            </a:r>
          </a:p>
          <a:p>
            <a:pPr lvl="1"/>
            <a:r>
              <a:rPr lang="en-US" dirty="0"/>
              <a:t>Speech recognition is often faster than typing, but…</a:t>
            </a:r>
          </a:p>
          <a:p>
            <a:pPr lvl="1"/>
            <a:r>
              <a:rPr lang="en-US" dirty="0"/>
              <a:t>Speech is also distorted, because it’s hard to speak clearly</a:t>
            </a:r>
          </a:p>
          <a:p>
            <a:r>
              <a:rPr lang="en-US" dirty="0"/>
              <a:t>Diseases that get worse over time, e.g., Parkinson’s Disease</a:t>
            </a:r>
          </a:p>
          <a:p>
            <a:pPr lvl="1"/>
            <a:r>
              <a:rPr lang="en-US" dirty="0"/>
              <a:t>In the early and mid stages of the disease, speech is still perfectly intelligible, but…</a:t>
            </a:r>
          </a:p>
          <a:p>
            <a:pPr lvl="1"/>
            <a:r>
              <a:rPr lang="en-US" dirty="0"/>
              <a:t>Speech recognition stops working.  For example, you’ve been using speech input on your cell phone all your life, but lately it’s been working less and less well. </a:t>
            </a:r>
          </a:p>
        </p:txBody>
      </p:sp>
    </p:spTree>
    <p:extLst>
      <p:ext uri="{BB962C8B-B14F-4D97-AF65-F5344CB8AC3E}">
        <p14:creationId xmlns:p14="http://schemas.microsoft.com/office/powerpoint/2010/main" val="40933570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D5F25-381C-CC4F-BD66-CE1FF3B9B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Speaker adaptation of neural nets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290AF-D371-7140-9CE7-6055F6389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49346"/>
          </a:xfrm>
        </p:spPr>
        <p:txBody>
          <a:bodyPr>
            <a:normAutofit/>
          </a:bodyPr>
          <a:lstStyle/>
          <a:p>
            <a:r>
              <a:rPr lang="en-US" dirty="0"/>
              <a:t>Stack up all of the network weights in a vector w, then set w=Tv+w0</a:t>
            </a:r>
          </a:p>
          <a:p>
            <a:r>
              <a:rPr lang="en-US" dirty="0"/>
              <a:t>Actually nobody does that, because the weight vector is too huge, e.g., 5 million trained weights.  Methods that have been used instead:</a:t>
            </a:r>
          </a:p>
          <a:p>
            <a:pPr lvl="1"/>
            <a:r>
              <a:rPr lang="en-US" dirty="0"/>
              <a:t>Gaussian </a:t>
            </a:r>
            <a:r>
              <a:rPr lang="en-US" dirty="0" err="1"/>
              <a:t>i</a:t>
            </a:r>
            <a:r>
              <a:rPr lang="en-US" dirty="0"/>
              <a:t>-vector: 40k-dimensional Gaussian supervector, reduced to 300-d </a:t>
            </a:r>
            <a:r>
              <a:rPr lang="en-US" dirty="0" err="1"/>
              <a:t>i</a:t>
            </a:r>
            <a:r>
              <a:rPr lang="en-US" dirty="0"/>
              <a:t>-vector, used as input to a neural net</a:t>
            </a:r>
          </a:p>
          <a:p>
            <a:pPr lvl="1"/>
            <a:r>
              <a:rPr lang="en-US" dirty="0"/>
              <a:t>Neural </a:t>
            </a:r>
            <a:r>
              <a:rPr lang="en-US" dirty="0" err="1"/>
              <a:t>i</a:t>
            </a:r>
            <a:r>
              <a:rPr lang="en-US" dirty="0"/>
              <a:t>-vector: 5000-d hidden node activation vector, averaged over all speech of that talker, then reduced to 300-d </a:t>
            </a:r>
            <a:r>
              <a:rPr lang="en-US" dirty="0" err="1"/>
              <a:t>i</a:t>
            </a:r>
            <a:r>
              <a:rPr lang="en-US" dirty="0"/>
              <a:t>-vector</a:t>
            </a:r>
          </a:p>
          <a:p>
            <a:pPr lvl="1"/>
            <a:r>
              <a:rPr lang="en-US" dirty="0"/>
              <a:t>Auxiliary network: trained to estimate the way a new speaker’s voice has shifted the hidden node activations</a:t>
            </a:r>
          </a:p>
          <a:p>
            <a:r>
              <a:rPr lang="en-US" dirty="0"/>
              <a:t>5-million-d weight vector might be useful with a large enough training database.  Then the </a:t>
            </a:r>
            <a:r>
              <a:rPr lang="en-US" dirty="0" err="1"/>
              <a:t>i</a:t>
            </a:r>
            <a:r>
              <a:rPr lang="en-US" dirty="0"/>
              <a:t>-vector, v, might be 300-d</a:t>
            </a:r>
          </a:p>
        </p:txBody>
      </p:sp>
    </p:spTree>
    <p:extLst>
      <p:ext uri="{BB962C8B-B14F-4D97-AF65-F5344CB8AC3E}">
        <p14:creationId xmlns:p14="http://schemas.microsoft.com/office/powerpoint/2010/main" val="180200671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riangle 26">
            <a:extLst>
              <a:ext uri="{FF2B5EF4-FFF2-40B4-BE49-F238E27FC236}">
                <a16:creationId xmlns:a16="http://schemas.microsoft.com/office/drawing/2014/main" id="{553945B1-5383-004E-84FD-377A74618DF1}"/>
              </a:ext>
            </a:extLst>
          </p:cNvPr>
          <p:cNvSpPr/>
          <p:nvPr/>
        </p:nvSpPr>
        <p:spPr>
          <a:xfrm rot="7021437">
            <a:off x="5239362" y="2103254"/>
            <a:ext cx="1928698" cy="443997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5B2B3B-F034-2F4C-931D-3115352D7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Adaptation to speakers with disability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FA0133F-357A-4349-99D8-431EEA49B78F}"/>
              </a:ext>
            </a:extLst>
          </p:cNvPr>
          <p:cNvCxnSpPr/>
          <p:nvPr/>
        </p:nvCxnSpPr>
        <p:spPr>
          <a:xfrm>
            <a:off x="838200" y="5724939"/>
            <a:ext cx="7258878" cy="0"/>
          </a:xfrm>
          <a:prstGeom prst="straightConnector1">
            <a:avLst/>
          </a:prstGeom>
          <a:ln w="2540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99008C1-23B1-AF4C-AB17-4EFF08D43691}"/>
              </a:ext>
            </a:extLst>
          </p:cNvPr>
          <p:cNvCxnSpPr>
            <a:cxnSpLocks/>
          </p:cNvCxnSpPr>
          <p:nvPr/>
        </p:nvCxnSpPr>
        <p:spPr>
          <a:xfrm flipV="1">
            <a:off x="1404730" y="3737459"/>
            <a:ext cx="6122505" cy="2292281"/>
          </a:xfrm>
          <a:prstGeom prst="straightConnector1">
            <a:avLst/>
          </a:prstGeom>
          <a:ln w="2540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14BDA1A-55A7-7248-B50E-8CBA672BA30F}"/>
              </a:ext>
            </a:extLst>
          </p:cNvPr>
          <p:cNvCxnSpPr>
            <a:cxnSpLocks/>
          </p:cNvCxnSpPr>
          <p:nvPr/>
        </p:nvCxnSpPr>
        <p:spPr>
          <a:xfrm flipV="1">
            <a:off x="2199862" y="1855304"/>
            <a:ext cx="0" cy="4320209"/>
          </a:xfrm>
          <a:prstGeom prst="straightConnector1">
            <a:avLst/>
          </a:prstGeom>
          <a:ln w="2540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C49FE1AE-37B9-AB45-9BE2-C4743ED6C2C8}"/>
              </a:ext>
            </a:extLst>
          </p:cNvPr>
          <p:cNvSpPr/>
          <p:nvPr/>
        </p:nvSpPr>
        <p:spPr>
          <a:xfrm>
            <a:off x="1404730" y="2411896"/>
            <a:ext cx="5062331" cy="17360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The set of all speakers without disability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8EA2BC2-BC1A-404F-A319-BE694F770CB2}"/>
              </a:ext>
            </a:extLst>
          </p:cNvPr>
          <p:cNvSpPr/>
          <p:nvPr/>
        </p:nvSpPr>
        <p:spPr>
          <a:xfrm>
            <a:off x="8044072" y="5227980"/>
            <a:ext cx="450757" cy="2981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E04C71-202C-8D44-8298-69D415000CB8}"/>
              </a:ext>
            </a:extLst>
          </p:cNvPr>
          <p:cNvSpPr txBox="1"/>
          <p:nvPr/>
        </p:nvSpPr>
        <p:spPr>
          <a:xfrm>
            <a:off x="8468141" y="4571996"/>
            <a:ext cx="33793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i</a:t>
            </a:r>
            <a:r>
              <a:rPr lang="en-US" sz="2400" dirty="0"/>
              <a:t>-vector for a speaker with CP,</a:t>
            </a:r>
          </a:p>
          <a:p>
            <a:r>
              <a:rPr lang="en-US" sz="2400" dirty="0"/>
              <a:t>but computed with a very small amount of data, so this estimate is probably kind of noisy 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AAE03F-CC87-0247-8E2B-B811128D43AA}"/>
              </a:ext>
            </a:extLst>
          </p:cNvPr>
          <p:cNvCxnSpPr/>
          <p:nvPr/>
        </p:nvCxnSpPr>
        <p:spPr>
          <a:xfrm flipV="1">
            <a:off x="6467061" y="2703443"/>
            <a:ext cx="1921565" cy="1722783"/>
          </a:xfrm>
          <a:prstGeom prst="line">
            <a:avLst/>
          </a:prstGeom>
          <a:ln w="1270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171CE89-D492-E94C-B0E7-56E716A2EFDF}"/>
              </a:ext>
            </a:extLst>
          </p:cNvPr>
          <p:cNvSpPr txBox="1"/>
          <p:nvPr/>
        </p:nvSpPr>
        <p:spPr>
          <a:xfrm>
            <a:off x="8382001" y="1543874"/>
            <a:ext cx="337930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Linear interpolation between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Big data (multi-speaker) 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Speaker-dependent (but small data)</a:t>
            </a:r>
          </a:p>
          <a:p>
            <a:r>
              <a:rPr lang="en-US" dirty="0"/>
              <a:t>Gives the set of speech recognizers that are likely to work best for this speaker.</a:t>
            </a:r>
          </a:p>
          <a:p>
            <a:r>
              <a:rPr lang="en-US" dirty="0"/>
              <a:t>(Sharma &amp; Hasegawa-Johnson, 2011)</a:t>
            </a:r>
          </a:p>
        </p:txBody>
      </p:sp>
    </p:spTree>
    <p:extLst>
      <p:ext uri="{BB962C8B-B14F-4D97-AF65-F5344CB8AC3E}">
        <p14:creationId xmlns:p14="http://schemas.microsoft.com/office/powerpoint/2010/main" val="165487688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906BD-050C-D743-827C-E61B3A23E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868"/>
            <a:ext cx="10515600" cy="1006475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FDBD9-8D4C-BF41-934A-29566AEE44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1851"/>
            <a:ext cx="10515600" cy="4874078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Human speech processing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Modeling the ear: Fourier transforms and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filterbanks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Speech-to-text-to-speech (S2T2S)</a:t>
            </a:r>
          </a:p>
          <a:p>
            <a:pPr lvl="1"/>
            <a:r>
              <a:rPr lang="en-US" u="sng" dirty="0">
                <a:solidFill>
                  <a:schemeClr val="bg1">
                    <a:lumMod val="75000"/>
                  </a:schemeClr>
                </a:solidFill>
              </a:rPr>
              <a:t>Hybrid DNN-HMM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systems (*)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Recurrent neural nets (RNNs): Connectionist Temporal Classification, Trajectory nets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Sequence-to-sequence RNNs with attention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Languages other than English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Training and testing on 300 languages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Transfer learning: from languages with data, to languages without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Dialog systems for unwritten languages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Distorted speech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Motor disability</a:t>
            </a:r>
          </a:p>
          <a:p>
            <a:pPr lvl="1"/>
            <a:r>
              <a:rPr lang="en-US" dirty="0"/>
              <a:t>Second-language learners</a:t>
            </a:r>
          </a:p>
        </p:txBody>
      </p:sp>
    </p:spTree>
    <p:extLst>
      <p:ext uri="{BB962C8B-B14F-4D97-AF65-F5344CB8AC3E}">
        <p14:creationId xmlns:p14="http://schemas.microsoft.com/office/powerpoint/2010/main" val="193604136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75983-9513-934C-880C-438666B79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Automatic pronunciation scoring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E2AA6-A7AF-E747-97C4-905F276C86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P(</a:t>
            </a:r>
            <a:r>
              <a:rPr lang="en-US" dirty="0" err="1"/>
              <a:t>audio|native</a:t>
            </a:r>
            <a:r>
              <a:rPr lang="en-US" dirty="0"/>
              <a:t> speaker) vs. P(</a:t>
            </a:r>
            <a:r>
              <a:rPr lang="en-US" dirty="0" err="1"/>
              <a:t>audio|non-native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Might work well if we had lots of data from non-native speakers</a:t>
            </a:r>
          </a:p>
          <a:p>
            <a:r>
              <a:rPr lang="en-US" dirty="0"/>
              <a:t>Goodness of pronunciation (</a:t>
            </a:r>
            <a:r>
              <a:rPr lang="en-US" dirty="0" err="1"/>
              <a:t>GoP</a:t>
            </a:r>
            <a:r>
              <a:rPr lang="en-US" dirty="0"/>
              <a:t>):</a:t>
            </a:r>
          </a:p>
          <a:p>
            <a:pPr lvl="1"/>
            <a:r>
              <a:rPr lang="en-US" dirty="0"/>
              <a:t>P(</a:t>
            </a:r>
            <a:r>
              <a:rPr lang="en-US" dirty="0" err="1"/>
              <a:t>audio|correct</a:t>
            </a:r>
            <a:r>
              <a:rPr lang="en-US" dirty="0"/>
              <a:t> transcription) / P(audio| arbitrary phone sequence)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97043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75983-9513-934C-880C-438666B79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Landmark-based pronunciation scoring</a:t>
            </a:r>
            <a:br>
              <a:rPr lang="en-US" dirty="0"/>
            </a:br>
            <a:r>
              <a:rPr lang="en-US" sz="2800" dirty="0"/>
              <a:t>(Yoon, </a:t>
            </a:r>
            <a:r>
              <a:rPr lang="en-US" sz="2800" dirty="0" err="1"/>
              <a:t>Sproat</a:t>
            </a:r>
            <a:r>
              <a:rPr lang="en-US" sz="2800" dirty="0"/>
              <a:t> &amp; H-J, 2010)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E2AA6-A7AF-E747-97C4-905F276C86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Identify the landmarks, first</a:t>
            </a:r>
          </a:p>
          <a:p>
            <a:r>
              <a:rPr lang="en-US" dirty="0"/>
              <a:t>Score whether each landmark was correctly vs. incorrectly pronounced</a:t>
            </a:r>
          </a:p>
          <a:p>
            <a:r>
              <a:rPr lang="en-US" dirty="0"/>
              <a:t>Use information about the speaker’s native language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20250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906BD-050C-D743-827C-E61B3A23E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868"/>
            <a:ext cx="10515600" cy="1006475"/>
          </a:xfrm>
        </p:spPr>
        <p:txBody>
          <a:bodyPr/>
          <a:lstStyle/>
          <a:p>
            <a:r>
              <a:rPr lang="en-US" dirty="0"/>
              <a:t>Conclusions: research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FDBD9-8D4C-BF41-934A-29566AEE44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1851"/>
            <a:ext cx="10515600" cy="4874078"/>
          </a:xfrm>
        </p:spPr>
        <p:txBody>
          <a:bodyPr>
            <a:normAutofit fontScale="92500"/>
          </a:bodyPr>
          <a:lstStyle/>
          <a:p>
            <a:r>
              <a:rPr lang="en-US" dirty="0"/>
              <a:t>Take advanced courses</a:t>
            </a:r>
          </a:p>
          <a:p>
            <a:pPr lvl="1"/>
            <a:r>
              <a:rPr lang="en-US" dirty="0"/>
              <a:t>Audio enhancement: CS 598PS</a:t>
            </a:r>
          </a:p>
          <a:p>
            <a:pPr lvl="1"/>
            <a:r>
              <a:rPr lang="en-US" dirty="0"/>
              <a:t>Speech and video recognition &amp; synthesis: ECE 417</a:t>
            </a:r>
          </a:p>
          <a:p>
            <a:r>
              <a:rPr lang="en-US" dirty="0"/>
              <a:t>Download a software development recipe</a:t>
            </a:r>
          </a:p>
          <a:p>
            <a:pPr lvl="1"/>
            <a:r>
              <a:rPr lang="en-US" dirty="0"/>
              <a:t>Hybrid DNN-HMM: Kaldi (</a:t>
            </a:r>
            <a:r>
              <a:rPr lang="en-US" dirty="0" err="1"/>
              <a:t>kaldi-asr.org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Sequence-to-sequence with attention: XNMT (https://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neulab</a:t>
            </a:r>
            <a:r>
              <a:rPr lang="en-US" dirty="0"/>
              <a:t>/</a:t>
            </a:r>
            <a:r>
              <a:rPr lang="en-US" dirty="0" err="1"/>
              <a:t>xnmt</a:t>
            </a:r>
            <a:r>
              <a:rPr lang="en-US" dirty="0"/>
              <a:t>)</a:t>
            </a:r>
          </a:p>
          <a:p>
            <a:r>
              <a:rPr lang="en-US" dirty="0"/>
              <a:t>Create your own startup company!!</a:t>
            </a:r>
          </a:p>
          <a:p>
            <a:pPr lvl="1"/>
            <a:r>
              <a:rPr lang="en-US" dirty="0"/>
              <a:t>Dialog systems, e.g., for smart glasses, dishwashers, and everything else</a:t>
            </a:r>
          </a:p>
          <a:p>
            <a:pPr lvl="1"/>
            <a:r>
              <a:rPr lang="en-US" dirty="0"/>
              <a:t>Audio search for domains that don’t work yet (rap music?)</a:t>
            </a:r>
          </a:p>
          <a:p>
            <a:r>
              <a:rPr lang="en-US" dirty="0"/>
              <a:t>Join a research group</a:t>
            </a:r>
          </a:p>
          <a:p>
            <a:pPr lvl="1"/>
            <a:r>
              <a:rPr lang="en-US" dirty="0"/>
              <a:t>Landmark-based ASR in 300 languages; dialog system for unwritten languages</a:t>
            </a:r>
          </a:p>
          <a:p>
            <a:pPr lvl="1"/>
            <a:r>
              <a:rPr lang="en-US" dirty="0"/>
              <a:t>Speech interface for disability, or for second-language learners</a:t>
            </a:r>
          </a:p>
        </p:txBody>
      </p:sp>
    </p:spTree>
    <p:extLst>
      <p:ext uri="{BB962C8B-B14F-4D97-AF65-F5344CB8AC3E}">
        <p14:creationId xmlns:p14="http://schemas.microsoft.com/office/powerpoint/2010/main" val="1462888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commons/f/fd/Stereocilia_of_frog_inner_ear.01.jpg">
            <a:extLst>
              <a:ext uri="{FF2B5EF4-FFF2-40B4-BE49-F238E27FC236}">
                <a16:creationId xmlns:a16="http://schemas.microsoft.com/office/drawing/2014/main" id="{15F0C618-D14D-6444-87A4-02FD0A04E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23" y="181939"/>
            <a:ext cx="2198204" cy="156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94303CB-0C79-6743-828A-1B1138CD8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63" y="2938803"/>
            <a:ext cx="5976737" cy="373725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3. The basilar membrane is covered with little hair bundles.  </a:t>
            </a:r>
          </a:p>
          <a:p>
            <a:r>
              <a:rPr lang="en-US" dirty="0"/>
              <a:t>When the membrane moves upward, pores in the tip of each hair cell open, depolarizing the cell.</a:t>
            </a:r>
          </a:p>
          <a:p>
            <a:r>
              <a:rPr lang="en-US" dirty="0"/>
              <a:t>When the membrane moves downward, no response.</a:t>
            </a:r>
          </a:p>
          <a:p>
            <a:r>
              <a:rPr lang="en-US" dirty="0"/>
              <a:t>So the hair cell is like a </a:t>
            </a:r>
            <a:r>
              <a:rPr lang="en-US" dirty="0" err="1"/>
              <a:t>ReLU</a:t>
            </a:r>
            <a:r>
              <a:rPr lang="en-US" dirty="0"/>
              <a:t>: y=max(0,x)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138691-8C61-6C41-BE69-5118857043CE}"/>
              </a:ext>
            </a:extLst>
          </p:cNvPr>
          <p:cNvSpPr/>
          <p:nvPr/>
        </p:nvSpPr>
        <p:spPr>
          <a:xfrm>
            <a:off x="125892" y="1754758"/>
            <a:ext cx="28276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By </a:t>
            </a:r>
            <a:r>
              <a:rPr lang="en-US" sz="1200" dirty="0" err="1"/>
              <a:t>Bechara</a:t>
            </a:r>
            <a:r>
              <a:rPr lang="en-US" sz="1200" dirty="0"/>
              <a:t> </a:t>
            </a:r>
            <a:r>
              <a:rPr lang="en-US" sz="1200" dirty="0" err="1"/>
              <a:t>Kachar</a:t>
            </a:r>
            <a:r>
              <a:rPr lang="en-US" sz="1200" dirty="0"/>
              <a:t> - http://</a:t>
            </a:r>
            <a:r>
              <a:rPr lang="en-US" sz="1200" dirty="0" err="1"/>
              <a:t>irp.nih.gov</a:t>
            </a:r>
            <a:r>
              <a:rPr lang="en-US" sz="1200" dirty="0"/>
              <a:t>/our-research/research-in-action/high-fidelity-stereocilia/slideshow, Public Domain, https://</a:t>
            </a:r>
            <a:r>
              <a:rPr lang="en-US" sz="1200" dirty="0" err="1"/>
              <a:t>commons.wikimedia.org</a:t>
            </a:r>
            <a:r>
              <a:rPr lang="en-US" sz="1200" dirty="0"/>
              <a:t>/w/</a:t>
            </a:r>
            <a:r>
              <a:rPr lang="en-US" sz="1200" dirty="0" err="1"/>
              <a:t>index.php?curid</a:t>
            </a:r>
            <a:r>
              <a:rPr lang="en-US" sz="1200" dirty="0"/>
              <a:t>=24468731</a:t>
            </a:r>
          </a:p>
        </p:txBody>
      </p:sp>
      <p:pic>
        <p:nvPicPr>
          <p:cNvPr id="4100" name="Picture 4" descr="Lateral lemniscus.PNG">
            <a:extLst>
              <a:ext uri="{FF2B5EF4-FFF2-40B4-BE49-F238E27FC236}">
                <a16:creationId xmlns:a16="http://schemas.microsoft.com/office/drawing/2014/main" id="{153E2FB4-6EFF-0441-9914-43D5B230A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340" y="-22918"/>
            <a:ext cx="3147391" cy="412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C00ED42-92FB-8542-929E-13C1361C4A13}"/>
              </a:ext>
            </a:extLst>
          </p:cNvPr>
          <p:cNvSpPr txBox="1">
            <a:spLocks/>
          </p:cNvSpPr>
          <p:nvPr/>
        </p:nvSpPr>
        <p:spPr>
          <a:xfrm>
            <a:off x="2796203" y="109461"/>
            <a:ext cx="5824337" cy="2484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4. Dynamic range compression: each hair cell connected to ~10 neurons, with thresholds distributed so that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# cells that fire ~ log(signal amplitude)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49A7F56-34E9-4D4E-AFEB-CB9F017B2AB2}"/>
              </a:ext>
            </a:extLst>
          </p:cNvPr>
          <p:cNvSpPr txBox="1">
            <a:spLocks/>
          </p:cNvSpPr>
          <p:nvPr/>
        </p:nvSpPr>
        <p:spPr>
          <a:xfrm>
            <a:off x="6115878" y="4184508"/>
            <a:ext cx="6096000" cy="2676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5. Neurons from the ear go to the brainstem, where:</a:t>
            </a:r>
          </a:p>
          <a:p>
            <a:r>
              <a:rPr lang="en-US" dirty="0"/>
              <a:t>Cochlear nucleus does echo cancellation.  </a:t>
            </a:r>
          </a:p>
          <a:p>
            <a:r>
              <a:rPr lang="en-US" dirty="0"/>
              <a:t>Olivary complex, lateral lemniscus, &amp; inferior colliculus do localization. </a:t>
            </a:r>
          </a:p>
        </p:txBody>
      </p:sp>
    </p:spTree>
    <p:extLst>
      <p:ext uri="{BB962C8B-B14F-4D97-AF65-F5344CB8AC3E}">
        <p14:creationId xmlns:p14="http://schemas.microsoft.com/office/powerpoint/2010/main" val="612515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B7794-F270-8A46-9137-9D6EED078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339" y="106709"/>
            <a:ext cx="11287540" cy="887205"/>
          </a:xfrm>
        </p:spPr>
        <p:txBody>
          <a:bodyPr>
            <a:normAutofit fontScale="90000"/>
          </a:bodyPr>
          <a:lstStyle/>
          <a:p>
            <a:r>
              <a:rPr lang="en-US" dirty="0"/>
              <a:t>After the sound reaches the cortex: final processing </a:t>
            </a:r>
            <a:br>
              <a:rPr lang="en-US" dirty="0"/>
            </a:br>
            <a:r>
              <a:rPr lang="en-US" sz="2700" dirty="0"/>
              <a:t>(6. </a:t>
            </a:r>
            <a:r>
              <a:rPr lang="en-US" sz="2700" dirty="0" err="1"/>
              <a:t>Mesgarani</a:t>
            </a:r>
            <a:r>
              <a:rPr lang="en-US" sz="2700" dirty="0"/>
              <a:t> &amp; Chang, 2012; 7. Hickok &amp; </a:t>
            </a:r>
            <a:r>
              <a:rPr lang="en-US" sz="2700" dirty="0" err="1"/>
              <a:t>Poeppel</a:t>
            </a:r>
            <a:r>
              <a:rPr lang="en-US" sz="2700" dirty="0"/>
              <a:t>, 2007;)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54535-C114-194B-A157-FA88E6195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486" y="1129884"/>
            <a:ext cx="10989366" cy="88720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6"/>
            </a:pPr>
            <a:r>
              <a:rPr lang="en-US" dirty="0"/>
              <a:t>Auditory cortex: continuous-to-discrete conversion, from acoustic spectra to probabilities of speech sound categories</a:t>
            </a:r>
          </a:p>
          <a:p>
            <a:endParaRPr lang="en-US" dirty="0"/>
          </a:p>
        </p:txBody>
      </p:sp>
      <p:pic>
        <p:nvPicPr>
          <p:cNvPr id="5122" name="Picture 2" descr="Gray726 middle temporal gyrus.png">
            <a:extLst>
              <a:ext uri="{FF2B5EF4-FFF2-40B4-BE49-F238E27FC236}">
                <a16:creationId xmlns:a16="http://schemas.microsoft.com/office/drawing/2014/main" id="{CD5724A1-8D7C-9C48-A44C-5A66FF632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62" y="1961182"/>
            <a:ext cx="8431489" cy="4870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E02C011-5C20-A84E-8858-26C2DD01068C}"/>
              </a:ext>
            </a:extLst>
          </p:cNvPr>
          <p:cNvSpPr/>
          <p:nvPr/>
        </p:nvSpPr>
        <p:spPr>
          <a:xfrm>
            <a:off x="8335623" y="2967335"/>
            <a:ext cx="364986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 startAt="7"/>
            </a:pPr>
            <a:r>
              <a:rPr lang="en-US" sz="2800" dirty="0"/>
              <a:t>Posterior Middle Temporal Gyrus: word sequence candidates compete with each other to see which one can be the most probable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C4AD0FB-24D2-044C-BE2C-3B2AC1942F6D}"/>
              </a:ext>
            </a:extLst>
          </p:cNvPr>
          <p:cNvSpPr/>
          <p:nvPr/>
        </p:nvSpPr>
        <p:spPr>
          <a:xfrm>
            <a:off x="3578087" y="4929810"/>
            <a:ext cx="2842592" cy="715617"/>
          </a:xfrm>
          <a:prstGeom prst="ellipse">
            <a:avLst/>
          </a:prstGeom>
          <a:noFill/>
          <a:ln w="190500" cmpd="tri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8905370-4949-3340-97F2-8D8EFBDC083D}"/>
              </a:ext>
            </a:extLst>
          </p:cNvPr>
          <p:cNvSpPr/>
          <p:nvPr/>
        </p:nvSpPr>
        <p:spPr>
          <a:xfrm>
            <a:off x="5301769" y="5042454"/>
            <a:ext cx="1814648" cy="887205"/>
          </a:xfrm>
          <a:prstGeom prst="ellipse">
            <a:avLst/>
          </a:prstGeom>
          <a:noFill/>
          <a:ln w="190500" cmpd="tri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114819F-7748-834C-BC38-F5E8B8287250}"/>
              </a:ext>
            </a:extLst>
          </p:cNvPr>
          <p:cNvCxnSpPr>
            <a:stCxn id="7" idx="6"/>
          </p:cNvCxnSpPr>
          <p:nvPr/>
        </p:nvCxnSpPr>
        <p:spPr>
          <a:xfrm flipV="1">
            <a:off x="7116417" y="3429000"/>
            <a:ext cx="1457534" cy="2057057"/>
          </a:xfrm>
          <a:prstGeom prst="line">
            <a:avLst/>
          </a:prstGeom>
          <a:ln w="190500" cmpd="tri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710843-2F1B-224C-A8BF-46F5653A59D4}"/>
              </a:ext>
            </a:extLst>
          </p:cNvPr>
          <p:cNvCxnSpPr>
            <a:cxnSpLocks/>
            <a:stCxn id="5" idx="2"/>
          </p:cNvCxnSpPr>
          <p:nvPr/>
        </p:nvCxnSpPr>
        <p:spPr>
          <a:xfrm flipH="1" flipV="1">
            <a:off x="616226" y="1676950"/>
            <a:ext cx="2961861" cy="3610669"/>
          </a:xfrm>
          <a:prstGeom prst="line">
            <a:avLst/>
          </a:prstGeom>
          <a:ln w="190500" cmpd="tri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18470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5726</Words>
  <Application>Microsoft Macintosh PowerPoint</Application>
  <PresentationFormat>Widescreen</PresentationFormat>
  <Paragraphs>701</Paragraphs>
  <Slides>76</Slides>
  <Notes>10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6" baseType="lpstr">
      <vt:lpstr>Arial</vt:lpstr>
      <vt:lpstr>Calibri</vt:lpstr>
      <vt:lpstr>Calibri Light</vt:lpstr>
      <vt:lpstr>Cambria Math</vt:lpstr>
      <vt:lpstr>Georgia</vt:lpstr>
      <vt:lpstr>Helvetica</vt:lpstr>
      <vt:lpstr>Lobster</vt:lpstr>
      <vt:lpstr>Proxima Nova</vt:lpstr>
      <vt:lpstr>Wingdings</vt:lpstr>
      <vt:lpstr>Office Theme</vt:lpstr>
      <vt:lpstr>CS440/ECE448 Lecture 26: Speech</vt:lpstr>
      <vt:lpstr>Outline</vt:lpstr>
      <vt:lpstr>Speech communication</vt:lpstr>
      <vt:lpstr>What sort of messages do humans send? (Levelt, Speaking, 1989)</vt:lpstr>
      <vt:lpstr>Speaking</vt:lpstr>
      <vt:lpstr>Speech perception</vt:lpstr>
      <vt:lpstr>PowerPoint Presentation</vt:lpstr>
      <vt:lpstr>PowerPoint Presentation</vt:lpstr>
      <vt:lpstr>After the sound reaches the cortex: final processing  (6. Mesgarani &amp; Chang, 2012; 7. Hickok &amp; Poeppel, 2007;)</vt:lpstr>
      <vt:lpstr>Outline</vt:lpstr>
      <vt:lpstr>Reminder: Image Features You’ve seen this slide before, in lecture 24, on Deep Learning…</vt:lpstr>
      <vt:lpstr>Speech features as computed by the ear</vt:lpstr>
      <vt:lpstr>Artificial speech features</vt:lpstr>
      <vt:lpstr>Artificial speech features: Experimental results</vt:lpstr>
      <vt:lpstr>Artificial speech features: My recommendation</vt:lpstr>
      <vt:lpstr>Speech synthesis from the spectrogram</vt:lpstr>
      <vt:lpstr>Outline</vt:lpstr>
      <vt:lpstr>The speech-to-text problem</vt:lpstr>
      <vt:lpstr>A Sequence Model you Know: HMM You’ve seen this slide before, in lecture 20, on HMMs…</vt:lpstr>
      <vt:lpstr>HMMs for Speech Recognition</vt:lpstr>
      <vt:lpstr>HMMs for Speech Recognition</vt:lpstr>
      <vt:lpstr>HMMs for Speech Recognition</vt:lpstr>
      <vt:lpstr>The Problem of Continuous Observations</vt:lpstr>
      <vt:lpstr>Solutions to the Problem of Continuous Observations</vt:lpstr>
      <vt:lpstr>Classifier output: Softmax You’ve seen this slide before, in lecture 24, on Deep Learning….</vt:lpstr>
      <vt:lpstr>Hybrid DNN-HMM: the problem</vt:lpstr>
      <vt:lpstr>Estimating p(E|Q) from p(Q|E)</vt:lpstr>
      <vt:lpstr>Hybrid DNN-HMM: the solution</vt:lpstr>
      <vt:lpstr>Hybrid DNN-HMM: intuitive explanation</vt:lpstr>
      <vt:lpstr>Speech synthesis using an HMM</vt:lpstr>
      <vt:lpstr>Outline</vt:lpstr>
      <vt:lpstr>Basic RNNs</vt:lpstr>
      <vt:lpstr>A recurrent net for speech synthesis</vt:lpstr>
      <vt:lpstr>A recurrent net for speech recognition</vt:lpstr>
      <vt:lpstr>Connectionist temporal classification: Speech recognition using a stand-alone RNN</vt:lpstr>
      <vt:lpstr>Outline</vt:lpstr>
      <vt:lpstr>Sequence-to-sequence with attention</vt:lpstr>
      <vt:lpstr>Encoder-Decoder (seq2seq) model</vt:lpstr>
      <vt:lpstr>Outline</vt:lpstr>
      <vt:lpstr>Can speech recognition and speech synthesis be trained for any language?</vt:lpstr>
      <vt:lpstr>“Automatic Speech Recognition” corpora available from the Linguistic Data Consortium</vt:lpstr>
      <vt:lpstr>Every phoneme system in the world differentiates these two categories of phonemes:</vt:lpstr>
      <vt:lpstr>The acoustic consequences of mouth opening and closing</vt:lpstr>
      <vt:lpstr>Articulatory Features as Linguistic Universals</vt:lpstr>
      <vt:lpstr>“Universal by design”</vt:lpstr>
      <vt:lpstr>Landmarks as regularizers for training a DNN-HMM phone model</vt:lpstr>
      <vt:lpstr>Multi-task learning (MTL)</vt:lpstr>
      <vt:lpstr>Experiments: 2 types of landmark definitions, 2 types of ASR</vt:lpstr>
      <vt:lpstr>Experiment 1: closure/release/middle landmark notation (from phoneme labels)</vt:lpstr>
      <vt:lpstr>Experiment 1: closure/release/middle landmark notation (from phoneme labels)</vt:lpstr>
      <vt:lpstr>Migrate to the Iban language, step #1: Automatically generate landmark labels in Iban using TIMIT-trained landmark detectors</vt:lpstr>
      <vt:lpstr>Experiment 1 Results</vt:lpstr>
      <vt:lpstr>Experiment 2 notation: change in value of [continuant] or [sonorant]</vt:lpstr>
      <vt:lpstr>Mixed Label Training + Phone Finetuning</vt:lpstr>
      <vt:lpstr>Experiment 2 results: PER and WER are reduced on both TIMIT and WSJ</vt:lpstr>
      <vt:lpstr>Experiment 2 results: CTC with mixed labels converges faster</vt:lpstr>
      <vt:lpstr>Experiment 2 results: with mixed labels, CTC can be trained using a smaller training corpus.</vt:lpstr>
      <vt:lpstr>Ongoing project: landmark-based ASR for 300 languages simultaneously</vt:lpstr>
      <vt:lpstr>Outline</vt:lpstr>
      <vt:lpstr>How many languages are there in the world?</vt:lpstr>
      <vt:lpstr>Our goal: Speech technology for unwritten languages</vt:lpstr>
      <vt:lpstr>Datasets</vt:lpstr>
      <vt:lpstr>image2speech system components</vt:lpstr>
      <vt:lpstr>Image representation: CNNFEAT s ⃗_mn</vt:lpstr>
      <vt:lpstr>Images to phonemes = machine translation</vt:lpstr>
      <vt:lpstr>Phones to speech = ”TTS without the T”</vt:lpstr>
      <vt:lpstr>image2speech system overview</vt:lpstr>
      <vt:lpstr>flickr8K: American phones</vt:lpstr>
      <vt:lpstr>Outline</vt:lpstr>
      <vt:lpstr>Types of motor disability</vt:lpstr>
      <vt:lpstr>Speaker adaptation of neural nets</vt:lpstr>
      <vt:lpstr>Adaptation to speakers with disability</vt:lpstr>
      <vt:lpstr>Outline</vt:lpstr>
      <vt:lpstr>Automatic pronunciation scoring</vt:lpstr>
      <vt:lpstr>Landmark-based pronunciation scoring (Yoon, Sproat &amp; H-J, 2010)</vt:lpstr>
      <vt:lpstr>Conclusions: research opportunities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CS440/ECE448 Lecture 26: Speech</dc:title>
  <dc:creator>Hasegawa-Johnson, Mark Allan</dc:creator>
  <cp:lastModifiedBy>Hasegawa-Johnson, Mark Allan</cp:lastModifiedBy>
  <cp:revision>52</cp:revision>
  <cp:lastPrinted>2019-04-17T02:54:01Z</cp:lastPrinted>
  <dcterms:created xsi:type="dcterms:W3CDTF">2019-04-15T15:53:07Z</dcterms:created>
  <dcterms:modified xsi:type="dcterms:W3CDTF">2019-04-17T02:54:10Z</dcterms:modified>
</cp:coreProperties>
</file>