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8" d="100"/>
          <a:sy n="98" d="100"/>
        </p:scale>
        <p:origin x="208"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F401D-1610-444A-9C9D-3B4C4C22971B}" type="datetimeFigureOut">
              <a:rPr lang="en-US" smtClean="0"/>
              <a:t>3/9/19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FB1E0-EBAD-46B7-8008-0848D7887D58}" type="slidenum">
              <a:rPr lang="en-US" smtClean="0"/>
              <a:t>‹#›</a:t>
            </a:fld>
            <a:endParaRPr lang="en-US"/>
          </a:p>
        </p:txBody>
      </p:sp>
    </p:spTree>
    <p:extLst>
      <p:ext uri="{BB962C8B-B14F-4D97-AF65-F5344CB8AC3E}">
        <p14:creationId xmlns:p14="http://schemas.microsoft.com/office/powerpoint/2010/main" val="295355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a:t>
            </a:fld>
            <a:endParaRPr lang="en-US"/>
          </a:p>
        </p:txBody>
      </p:sp>
    </p:spTree>
    <p:extLst>
      <p:ext uri="{BB962C8B-B14F-4D97-AF65-F5344CB8AC3E}">
        <p14:creationId xmlns:p14="http://schemas.microsoft.com/office/powerpoint/2010/main" val="549025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12</a:t>
            </a:fld>
            <a:endParaRPr lang="en-US"/>
          </a:p>
        </p:txBody>
      </p:sp>
    </p:spTree>
    <p:extLst>
      <p:ext uri="{BB962C8B-B14F-4D97-AF65-F5344CB8AC3E}">
        <p14:creationId xmlns:p14="http://schemas.microsoft.com/office/powerpoint/2010/main" val="120194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13</a:t>
            </a:fld>
            <a:endParaRPr lang="en-US"/>
          </a:p>
        </p:txBody>
      </p:sp>
    </p:spTree>
    <p:extLst>
      <p:ext uri="{BB962C8B-B14F-4D97-AF65-F5344CB8AC3E}">
        <p14:creationId xmlns:p14="http://schemas.microsoft.com/office/powerpoint/2010/main" val="2847433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14</a:t>
            </a:fld>
            <a:endParaRPr lang="en-US"/>
          </a:p>
        </p:txBody>
      </p:sp>
    </p:spTree>
    <p:extLst>
      <p:ext uri="{BB962C8B-B14F-4D97-AF65-F5344CB8AC3E}">
        <p14:creationId xmlns:p14="http://schemas.microsoft.com/office/powerpoint/2010/main" val="786935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15</a:t>
            </a:fld>
            <a:endParaRPr lang="en-US"/>
          </a:p>
        </p:txBody>
      </p:sp>
    </p:spTree>
    <p:extLst>
      <p:ext uri="{BB962C8B-B14F-4D97-AF65-F5344CB8AC3E}">
        <p14:creationId xmlns:p14="http://schemas.microsoft.com/office/powerpoint/2010/main" val="2364928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16</a:t>
            </a:fld>
            <a:endParaRPr lang="en-US"/>
          </a:p>
        </p:txBody>
      </p:sp>
    </p:spTree>
    <p:extLst>
      <p:ext uri="{BB962C8B-B14F-4D97-AF65-F5344CB8AC3E}">
        <p14:creationId xmlns:p14="http://schemas.microsoft.com/office/powerpoint/2010/main" val="2350161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HMMs are used all over the place.</a:t>
            </a:r>
            <a:r>
              <a:rPr lang="en-US" baseline="0" dirty="0"/>
              <a:t> They’re used for speech recognition in HMMs. Here observations are acoustic signals, states are phonemes in words. HMMs are used for machine translation where observations are words and states are translation options (</a:t>
            </a:r>
            <a:r>
              <a:rPr lang="en-US" baseline="0" dirty="0" err="1"/>
              <a:t>ie</a:t>
            </a:r>
            <a:r>
              <a:rPr lang="en-US" baseline="0" dirty="0"/>
              <a:t> what word in </a:t>
            </a:r>
            <a:r>
              <a:rPr lang="en-US" baseline="0" dirty="0" err="1"/>
              <a:t>german</a:t>
            </a:r>
            <a:r>
              <a:rPr lang="en-US" baseline="0" dirty="0"/>
              <a:t> should we translate this word in </a:t>
            </a:r>
            <a:r>
              <a:rPr lang="en-US" baseline="0" dirty="0" err="1"/>
              <a:t>english</a:t>
            </a:r>
            <a:r>
              <a:rPr lang="en-US" baseline="0" dirty="0"/>
              <a:t> to?) in robot tracking </a:t>
            </a:r>
            <a:r>
              <a:rPr lang="en-US" baseline="0" dirty="0" err="1"/>
              <a:t>hmm’s</a:t>
            </a:r>
            <a:r>
              <a:rPr lang="en-US" baseline="0" dirty="0"/>
              <a:t> are used to localize where the robot is located in space. Here observations are range readings and states are positions on a map. We’ll see some of these examples in a little more depth later.</a:t>
            </a:r>
            <a:endParaRPr lang="en-US" dirty="0"/>
          </a:p>
          <a:p>
            <a:endParaRPr lang="en-US" dirty="0"/>
          </a:p>
        </p:txBody>
      </p:sp>
      <p:sp>
        <p:nvSpPr>
          <p:cNvPr id="4" name="Slide Number Placeholder 3"/>
          <p:cNvSpPr>
            <a:spLocks noGrp="1"/>
          </p:cNvSpPr>
          <p:nvPr>
            <p:ph type="sldNum" sz="quarter" idx="10"/>
          </p:nvPr>
        </p:nvSpPr>
        <p:spPr/>
        <p:txBody>
          <a:bodyPr/>
          <a:lstStyle/>
          <a:p>
            <a:fld id="{4C101891-9506-EA48-AA77-8CF087EF26BB}" type="slidenum">
              <a:rPr lang="en-US" smtClean="0"/>
              <a:pPr/>
              <a:t>17</a:t>
            </a:fld>
            <a:endParaRPr lang="en-US"/>
          </a:p>
        </p:txBody>
      </p:sp>
    </p:spTree>
    <p:extLst>
      <p:ext uri="{BB962C8B-B14F-4D97-AF65-F5344CB8AC3E}">
        <p14:creationId xmlns:p14="http://schemas.microsoft.com/office/powerpoint/2010/main" val="3176844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18</a:t>
            </a:fld>
            <a:endParaRPr lang="en-US"/>
          </a:p>
        </p:txBody>
      </p:sp>
    </p:spTree>
    <p:extLst>
      <p:ext uri="{BB962C8B-B14F-4D97-AF65-F5344CB8AC3E}">
        <p14:creationId xmlns:p14="http://schemas.microsoft.com/office/powerpoint/2010/main" val="47019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19</a:t>
            </a:fld>
            <a:endParaRPr lang="en-US"/>
          </a:p>
        </p:txBody>
      </p:sp>
    </p:spTree>
    <p:extLst>
      <p:ext uri="{BB962C8B-B14F-4D97-AF65-F5344CB8AC3E}">
        <p14:creationId xmlns:p14="http://schemas.microsoft.com/office/powerpoint/2010/main" val="3847406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20</a:t>
            </a:fld>
            <a:endParaRPr lang="en-US"/>
          </a:p>
        </p:txBody>
      </p:sp>
    </p:spTree>
    <p:extLst>
      <p:ext uri="{BB962C8B-B14F-4D97-AF65-F5344CB8AC3E}">
        <p14:creationId xmlns:p14="http://schemas.microsoft.com/office/powerpoint/2010/main" val="4232067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21</a:t>
            </a:fld>
            <a:endParaRPr lang="en-US"/>
          </a:p>
        </p:txBody>
      </p:sp>
    </p:spTree>
    <p:extLst>
      <p:ext uri="{BB962C8B-B14F-4D97-AF65-F5344CB8AC3E}">
        <p14:creationId xmlns:p14="http://schemas.microsoft.com/office/powerpoint/2010/main" val="4122857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3</a:t>
            </a:fld>
            <a:endParaRPr lang="en-US"/>
          </a:p>
        </p:txBody>
      </p:sp>
    </p:spTree>
    <p:extLst>
      <p:ext uri="{BB962C8B-B14F-4D97-AF65-F5344CB8AC3E}">
        <p14:creationId xmlns:p14="http://schemas.microsoft.com/office/powerpoint/2010/main" val="4231646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22</a:t>
            </a:fld>
            <a:endParaRPr lang="en-US"/>
          </a:p>
        </p:txBody>
      </p:sp>
    </p:spTree>
    <p:extLst>
      <p:ext uri="{BB962C8B-B14F-4D97-AF65-F5344CB8AC3E}">
        <p14:creationId xmlns:p14="http://schemas.microsoft.com/office/powerpoint/2010/main" val="340463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23</a:t>
            </a:fld>
            <a:endParaRPr lang="en-US"/>
          </a:p>
        </p:txBody>
      </p:sp>
    </p:spTree>
    <p:extLst>
      <p:ext uri="{BB962C8B-B14F-4D97-AF65-F5344CB8AC3E}">
        <p14:creationId xmlns:p14="http://schemas.microsoft.com/office/powerpoint/2010/main" val="1314354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24</a:t>
            </a:fld>
            <a:endParaRPr lang="en-US"/>
          </a:p>
        </p:txBody>
      </p:sp>
    </p:spTree>
    <p:extLst>
      <p:ext uri="{BB962C8B-B14F-4D97-AF65-F5344CB8AC3E}">
        <p14:creationId xmlns:p14="http://schemas.microsoft.com/office/powerpoint/2010/main" val="3156304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25</a:t>
            </a:fld>
            <a:endParaRPr lang="en-US"/>
          </a:p>
        </p:txBody>
      </p:sp>
    </p:spTree>
    <p:extLst>
      <p:ext uri="{BB962C8B-B14F-4D97-AF65-F5344CB8AC3E}">
        <p14:creationId xmlns:p14="http://schemas.microsoft.com/office/powerpoint/2010/main" val="1410793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26</a:t>
            </a:fld>
            <a:endParaRPr lang="en-US"/>
          </a:p>
        </p:txBody>
      </p:sp>
    </p:spTree>
    <p:extLst>
      <p:ext uri="{BB962C8B-B14F-4D97-AF65-F5344CB8AC3E}">
        <p14:creationId xmlns:p14="http://schemas.microsoft.com/office/powerpoint/2010/main" val="2055401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27</a:t>
            </a:fld>
            <a:endParaRPr lang="en-US"/>
          </a:p>
        </p:txBody>
      </p:sp>
    </p:spTree>
    <p:extLst>
      <p:ext uri="{BB962C8B-B14F-4D97-AF65-F5344CB8AC3E}">
        <p14:creationId xmlns:p14="http://schemas.microsoft.com/office/powerpoint/2010/main" val="1826814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28</a:t>
            </a:fld>
            <a:endParaRPr lang="en-US"/>
          </a:p>
        </p:txBody>
      </p:sp>
    </p:spTree>
    <p:extLst>
      <p:ext uri="{BB962C8B-B14F-4D97-AF65-F5344CB8AC3E}">
        <p14:creationId xmlns:p14="http://schemas.microsoft.com/office/powerpoint/2010/main" val="143267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4</a:t>
            </a:fld>
            <a:endParaRPr lang="en-US"/>
          </a:p>
        </p:txBody>
      </p:sp>
    </p:spTree>
    <p:extLst>
      <p:ext uri="{BB962C8B-B14F-4D97-AF65-F5344CB8AC3E}">
        <p14:creationId xmlns:p14="http://schemas.microsoft.com/office/powerpoint/2010/main" val="281598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5</a:t>
            </a:fld>
            <a:endParaRPr lang="en-US"/>
          </a:p>
        </p:txBody>
      </p:sp>
    </p:spTree>
    <p:extLst>
      <p:ext uri="{BB962C8B-B14F-4D97-AF65-F5344CB8AC3E}">
        <p14:creationId xmlns:p14="http://schemas.microsoft.com/office/powerpoint/2010/main" val="333320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6</a:t>
            </a:fld>
            <a:endParaRPr lang="en-US"/>
          </a:p>
        </p:txBody>
      </p:sp>
    </p:spTree>
    <p:extLst>
      <p:ext uri="{BB962C8B-B14F-4D97-AF65-F5344CB8AC3E}">
        <p14:creationId xmlns:p14="http://schemas.microsoft.com/office/powerpoint/2010/main" val="69183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7</a:t>
            </a:fld>
            <a:endParaRPr lang="en-US"/>
          </a:p>
        </p:txBody>
      </p:sp>
    </p:spTree>
    <p:extLst>
      <p:ext uri="{BB962C8B-B14F-4D97-AF65-F5344CB8AC3E}">
        <p14:creationId xmlns:p14="http://schemas.microsoft.com/office/powerpoint/2010/main" val="23541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8</a:t>
            </a:fld>
            <a:endParaRPr lang="en-US"/>
          </a:p>
        </p:txBody>
      </p:sp>
    </p:spTree>
    <p:extLst>
      <p:ext uri="{BB962C8B-B14F-4D97-AF65-F5344CB8AC3E}">
        <p14:creationId xmlns:p14="http://schemas.microsoft.com/office/powerpoint/2010/main" val="158153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9</a:t>
            </a:fld>
            <a:endParaRPr lang="en-US"/>
          </a:p>
        </p:txBody>
      </p:sp>
    </p:spTree>
    <p:extLst>
      <p:ext uri="{BB962C8B-B14F-4D97-AF65-F5344CB8AC3E}">
        <p14:creationId xmlns:p14="http://schemas.microsoft.com/office/powerpoint/2010/main" val="302017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11</a:t>
            </a:fld>
            <a:endParaRPr lang="en-US"/>
          </a:p>
        </p:txBody>
      </p:sp>
    </p:spTree>
    <p:extLst>
      <p:ext uri="{BB962C8B-B14F-4D97-AF65-F5344CB8AC3E}">
        <p14:creationId xmlns:p14="http://schemas.microsoft.com/office/powerpoint/2010/main" val="199297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81B39-DD2D-4291-BD5C-5DC6E296F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7C39FA-C0BE-4E51-9DB3-A9913B7FD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8846A6-CEC1-41EC-81E5-E42115A39937}"/>
              </a:ext>
            </a:extLst>
          </p:cNvPr>
          <p:cNvSpPr>
            <a:spLocks noGrp="1"/>
          </p:cNvSpPr>
          <p:nvPr>
            <p:ph type="dt" sz="half" idx="10"/>
          </p:nvPr>
        </p:nvSpPr>
        <p:spPr/>
        <p:txBody>
          <a:bodyPr/>
          <a:lstStyle/>
          <a:p>
            <a:fld id="{9E32FB6B-A12A-4978-B248-2EF0D31F82CB}" type="datetimeFigureOut">
              <a:rPr lang="en-US" smtClean="0"/>
              <a:t>3/9/19</a:t>
            </a:fld>
            <a:endParaRPr lang="en-US"/>
          </a:p>
        </p:txBody>
      </p:sp>
      <p:sp>
        <p:nvSpPr>
          <p:cNvPr id="5" name="Footer Placeholder 4">
            <a:extLst>
              <a:ext uri="{FF2B5EF4-FFF2-40B4-BE49-F238E27FC236}">
                <a16:creationId xmlns:a16="http://schemas.microsoft.com/office/drawing/2014/main" id="{48CB30C8-8E3A-42F8-A3CA-2DB409702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AD39C-D931-4AD5-B0EE-B9692A880794}"/>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126850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CBE8-583A-4769-BBEC-661A27A422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3F6250-56BE-408D-8039-9D430D6086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1E090-6225-4215-8480-640E0D5DE8C1}"/>
              </a:ext>
            </a:extLst>
          </p:cNvPr>
          <p:cNvSpPr>
            <a:spLocks noGrp="1"/>
          </p:cNvSpPr>
          <p:nvPr>
            <p:ph type="dt" sz="half" idx="10"/>
          </p:nvPr>
        </p:nvSpPr>
        <p:spPr/>
        <p:txBody>
          <a:bodyPr/>
          <a:lstStyle/>
          <a:p>
            <a:fld id="{9E32FB6B-A12A-4978-B248-2EF0D31F82CB}" type="datetimeFigureOut">
              <a:rPr lang="en-US" smtClean="0"/>
              <a:t>3/9/19</a:t>
            </a:fld>
            <a:endParaRPr lang="en-US"/>
          </a:p>
        </p:txBody>
      </p:sp>
      <p:sp>
        <p:nvSpPr>
          <p:cNvPr id="5" name="Footer Placeholder 4">
            <a:extLst>
              <a:ext uri="{FF2B5EF4-FFF2-40B4-BE49-F238E27FC236}">
                <a16:creationId xmlns:a16="http://schemas.microsoft.com/office/drawing/2014/main" id="{0EC2F32F-C29E-466A-B851-900A559E4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6D81D-C114-41EF-9B42-0775A2AA184C}"/>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9620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73A5B3-DCBE-4EFE-B5A9-EB683E1A6C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308B92-171B-407A-9EEC-376FF50578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78094-C31A-4AE8-AF60-17D28F0A82EC}"/>
              </a:ext>
            </a:extLst>
          </p:cNvPr>
          <p:cNvSpPr>
            <a:spLocks noGrp="1"/>
          </p:cNvSpPr>
          <p:nvPr>
            <p:ph type="dt" sz="half" idx="10"/>
          </p:nvPr>
        </p:nvSpPr>
        <p:spPr/>
        <p:txBody>
          <a:bodyPr/>
          <a:lstStyle/>
          <a:p>
            <a:fld id="{9E32FB6B-A12A-4978-B248-2EF0D31F82CB}" type="datetimeFigureOut">
              <a:rPr lang="en-US" smtClean="0"/>
              <a:t>3/9/19</a:t>
            </a:fld>
            <a:endParaRPr lang="en-US"/>
          </a:p>
        </p:txBody>
      </p:sp>
      <p:sp>
        <p:nvSpPr>
          <p:cNvPr id="5" name="Footer Placeholder 4">
            <a:extLst>
              <a:ext uri="{FF2B5EF4-FFF2-40B4-BE49-F238E27FC236}">
                <a16:creationId xmlns:a16="http://schemas.microsoft.com/office/drawing/2014/main" id="{39250AC6-3FF3-4FC7-93E0-23DD5672E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135BB-9311-44B1-B2A5-F9D81800B2F2}"/>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67138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16E1-7B8D-43B0-8AC0-A52A40BFB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FA884-B8CA-4F28-A8EF-224E33B87A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5F64D-2D87-4F15-BA25-E3ADE36579BA}"/>
              </a:ext>
            </a:extLst>
          </p:cNvPr>
          <p:cNvSpPr>
            <a:spLocks noGrp="1"/>
          </p:cNvSpPr>
          <p:nvPr>
            <p:ph type="dt" sz="half" idx="10"/>
          </p:nvPr>
        </p:nvSpPr>
        <p:spPr/>
        <p:txBody>
          <a:bodyPr/>
          <a:lstStyle/>
          <a:p>
            <a:fld id="{9E32FB6B-A12A-4978-B248-2EF0D31F82CB}" type="datetimeFigureOut">
              <a:rPr lang="en-US" smtClean="0"/>
              <a:t>3/9/19</a:t>
            </a:fld>
            <a:endParaRPr lang="en-US"/>
          </a:p>
        </p:txBody>
      </p:sp>
      <p:sp>
        <p:nvSpPr>
          <p:cNvPr id="5" name="Footer Placeholder 4">
            <a:extLst>
              <a:ext uri="{FF2B5EF4-FFF2-40B4-BE49-F238E27FC236}">
                <a16:creationId xmlns:a16="http://schemas.microsoft.com/office/drawing/2014/main" id="{95B9293A-E2CD-4FE2-B02B-89755D8BF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BE29C-BC71-43E2-B5FF-9E14402B9BF5}"/>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5861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88EF-BBC7-46E1-8407-7A08AEB0E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FC5DCE-2F73-40D3-8033-7C7AFF058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6BCA40-B72B-4D2F-8E32-2C589043A35C}"/>
              </a:ext>
            </a:extLst>
          </p:cNvPr>
          <p:cNvSpPr>
            <a:spLocks noGrp="1"/>
          </p:cNvSpPr>
          <p:nvPr>
            <p:ph type="dt" sz="half" idx="10"/>
          </p:nvPr>
        </p:nvSpPr>
        <p:spPr/>
        <p:txBody>
          <a:bodyPr/>
          <a:lstStyle/>
          <a:p>
            <a:fld id="{9E32FB6B-A12A-4978-B248-2EF0D31F82CB}" type="datetimeFigureOut">
              <a:rPr lang="en-US" smtClean="0"/>
              <a:t>3/9/19</a:t>
            </a:fld>
            <a:endParaRPr lang="en-US"/>
          </a:p>
        </p:txBody>
      </p:sp>
      <p:sp>
        <p:nvSpPr>
          <p:cNvPr id="5" name="Footer Placeholder 4">
            <a:extLst>
              <a:ext uri="{FF2B5EF4-FFF2-40B4-BE49-F238E27FC236}">
                <a16:creationId xmlns:a16="http://schemas.microsoft.com/office/drawing/2014/main" id="{782AC0F7-20A1-4B6A-97E8-5A914B5D9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2D59D-DBEF-4A90-A46F-2B86161E505E}"/>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248662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FFE4-9D31-43DB-B362-7DB9BF8DD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F3527E-E31B-467D-853B-828D501C6E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32572-1D6D-4484-9338-784044A3DF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C0912-C49D-46FD-8A71-2494E5781AA6}"/>
              </a:ext>
            </a:extLst>
          </p:cNvPr>
          <p:cNvSpPr>
            <a:spLocks noGrp="1"/>
          </p:cNvSpPr>
          <p:nvPr>
            <p:ph type="dt" sz="half" idx="10"/>
          </p:nvPr>
        </p:nvSpPr>
        <p:spPr/>
        <p:txBody>
          <a:bodyPr/>
          <a:lstStyle/>
          <a:p>
            <a:fld id="{9E32FB6B-A12A-4978-B248-2EF0D31F82CB}" type="datetimeFigureOut">
              <a:rPr lang="en-US" smtClean="0"/>
              <a:t>3/9/19</a:t>
            </a:fld>
            <a:endParaRPr lang="en-US"/>
          </a:p>
        </p:txBody>
      </p:sp>
      <p:sp>
        <p:nvSpPr>
          <p:cNvPr id="6" name="Footer Placeholder 5">
            <a:extLst>
              <a:ext uri="{FF2B5EF4-FFF2-40B4-BE49-F238E27FC236}">
                <a16:creationId xmlns:a16="http://schemas.microsoft.com/office/drawing/2014/main" id="{9D0A6E76-0B74-4E4A-A38A-9A5558D84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13AC2-BDEB-422E-B08A-47A9C7E18A05}"/>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5633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29C7-AE1F-418D-9509-B663A3D93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2B59B3-B143-4977-B224-4EB9F2BC60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7D4FC9-4FCE-4D58-A91C-F8A93509C0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BDA18E-ABE7-444B-88CE-3172D3766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EFEC24-7DCC-4EA3-B3BD-2DF448BB71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26CDCD-D60F-48EB-9C4F-0524919ABA8D}"/>
              </a:ext>
            </a:extLst>
          </p:cNvPr>
          <p:cNvSpPr>
            <a:spLocks noGrp="1"/>
          </p:cNvSpPr>
          <p:nvPr>
            <p:ph type="dt" sz="half" idx="10"/>
          </p:nvPr>
        </p:nvSpPr>
        <p:spPr/>
        <p:txBody>
          <a:bodyPr/>
          <a:lstStyle/>
          <a:p>
            <a:fld id="{9E32FB6B-A12A-4978-B248-2EF0D31F82CB}" type="datetimeFigureOut">
              <a:rPr lang="en-US" smtClean="0"/>
              <a:t>3/9/19</a:t>
            </a:fld>
            <a:endParaRPr lang="en-US"/>
          </a:p>
        </p:txBody>
      </p:sp>
      <p:sp>
        <p:nvSpPr>
          <p:cNvPr id="8" name="Footer Placeholder 7">
            <a:extLst>
              <a:ext uri="{FF2B5EF4-FFF2-40B4-BE49-F238E27FC236}">
                <a16:creationId xmlns:a16="http://schemas.microsoft.com/office/drawing/2014/main" id="{AC8D945B-1E37-4D39-9803-64B2A5FCB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F5D124-C245-40DA-9065-5F3D72E72C6E}"/>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4770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A8FF-7E8C-4DCD-AFAA-B664863B4D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F59A39-07F2-4BBA-B0A3-02546DE020B6}"/>
              </a:ext>
            </a:extLst>
          </p:cNvPr>
          <p:cNvSpPr>
            <a:spLocks noGrp="1"/>
          </p:cNvSpPr>
          <p:nvPr>
            <p:ph type="dt" sz="half" idx="10"/>
          </p:nvPr>
        </p:nvSpPr>
        <p:spPr/>
        <p:txBody>
          <a:bodyPr/>
          <a:lstStyle/>
          <a:p>
            <a:fld id="{9E32FB6B-A12A-4978-B248-2EF0D31F82CB}" type="datetimeFigureOut">
              <a:rPr lang="en-US" smtClean="0"/>
              <a:t>3/9/19</a:t>
            </a:fld>
            <a:endParaRPr lang="en-US"/>
          </a:p>
        </p:txBody>
      </p:sp>
      <p:sp>
        <p:nvSpPr>
          <p:cNvPr id="4" name="Footer Placeholder 3">
            <a:extLst>
              <a:ext uri="{FF2B5EF4-FFF2-40B4-BE49-F238E27FC236}">
                <a16:creationId xmlns:a16="http://schemas.microsoft.com/office/drawing/2014/main" id="{146F47EA-E4E7-43FC-B1C3-28258180A5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D92A2A-A06C-4963-8488-EA99227D1620}"/>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47420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6BCB04-8DCF-4DE2-A482-7EE6FE66A8C4}"/>
              </a:ext>
            </a:extLst>
          </p:cNvPr>
          <p:cNvSpPr>
            <a:spLocks noGrp="1"/>
          </p:cNvSpPr>
          <p:nvPr>
            <p:ph type="dt" sz="half" idx="10"/>
          </p:nvPr>
        </p:nvSpPr>
        <p:spPr/>
        <p:txBody>
          <a:bodyPr/>
          <a:lstStyle/>
          <a:p>
            <a:fld id="{9E32FB6B-A12A-4978-B248-2EF0D31F82CB}" type="datetimeFigureOut">
              <a:rPr lang="en-US" smtClean="0"/>
              <a:t>3/9/19</a:t>
            </a:fld>
            <a:endParaRPr lang="en-US"/>
          </a:p>
        </p:txBody>
      </p:sp>
      <p:sp>
        <p:nvSpPr>
          <p:cNvPr id="3" name="Footer Placeholder 2">
            <a:extLst>
              <a:ext uri="{FF2B5EF4-FFF2-40B4-BE49-F238E27FC236}">
                <a16:creationId xmlns:a16="http://schemas.microsoft.com/office/drawing/2014/main" id="{1766A0AA-C2E4-4D8F-8ADF-42893B5BE8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C3B549-6146-4550-B12E-65B386E465AC}"/>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74482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9CD6-3BF4-43A4-A01F-B4799C3E9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1960D8-11F9-4846-8059-BFC84792AD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A7EBBC-2701-439A-8564-299118392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E58B9A-B27A-4B12-832E-1D54281E4BC1}"/>
              </a:ext>
            </a:extLst>
          </p:cNvPr>
          <p:cNvSpPr>
            <a:spLocks noGrp="1"/>
          </p:cNvSpPr>
          <p:nvPr>
            <p:ph type="dt" sz="half" idx="10"/>
          </p:nvPr>
        </p:nvSpPr>
        <p:spPr/>
        <p:txBody>
          <a:bodyPr/>
          <a:lstStyle/>
          <a:p>
            <a:fld id="{9E32FB6B-A12A-4978-B248-2EF0D31F82CB}" type="datetimeFigureOut">
              <a:rPr lang="en-US" smtClean="0"/>
              <a:t>3/9/19</a:t>
            </a:fld>
            <a:endParaRPr lang="en-US"/>
          </a:p>
        </p:txBody>
      </p:sp>
      <p:sp>
        <p:nvSpPr>
          <p:cNvPr id="6" name="Footer Placeholder 5">
            <a:extLst>
              <a:ext uri="{FF2B5EF4-FFF2-40B4-BE49-F238E27FC236}">
                <a16:creationId xmlns:a16="http://schemas.microsoft.com/office/drawing/2014/main" id="{729BCC49-1AA6-404A-B00F-96FF2BAF3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FF328-48AD-464F-A3CB-33645F7D5A40}"/>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75037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94B3F-B686-41F6-BE21-C93621B49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84CD5-243D-4D00-BEAC-23FFA726F7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F3B7D7-4681-4016-AB63-A00F32A8A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56FBDD-EA30-4C4F-B429-8FFB00ACCEA7}"/>
              </a:ext>
            </a:extLst>
          </p:cNvPr>
          <p:cNvSpPr>
            <a:spLocks noGrp="1"/>
          </p:cNvSpPr>
          <p:nvPr>
            <p:ph type="dt" sz="half" idx="10"/>
          </p:nvPr>
        </p:nvSpPr>
        <p:spPr/>
        <p:txBody>
          <a:bodyPr/>
          <a:lstStyle/>
          <a:p>
            <a:fld id="{9E32FB6B-A12A-4978-B248-2EF0D31F82CB}" type="datetimeFigureOut">
              <a:rPr lang="en-US" smtClean="0"/>
              <a:t>3/9/19</a:t>
            </a:fld>
            <a:endParaRPr lang="en-US"/>
          </a:p>
        </p:txBody>
      </p:sp>
      <p:sp>
        <p:nvSpPr>
          <p:cNvPr id="6" name="Footer Placeholder 5">
            <a:extLst>
              <a:ext uri="{FF2B5EF4-FFF2-40B4-BE49-F238E27FC236}">
                <a16:creationId xmlns:a16="http://schemas.microsoft.com/office/drawing/2014/main" id="{0FA0103D-6829-4B65-BA96-410057B96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B8BCD-40B9-4121-9901-953C1B3844C2}"/>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038636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C36096-6D73-4E20-B96A-50720A321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09E5F8-F18E-4501-A23F-54B955674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5B036-20E2-47E5-BB58-A8F44F1C65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2FB6B-A12A-4978-B248-2EF0D31F82CB}" type="datetimeFigureOut">
              <a:rPr lang="en-US" smtClean="0"/>
              <a:t>3/9/19</a:t>
            </a:fld>
            <a:endParaRPr lang="en-US"/>
          </a:p>
        </p:txBody>
      </p:sp>
      <p:sp>
        <p:nvSpPr>
          <p:cNvPr id="5" name="Footer Placeholder 4">
            <a:extLst>
              <a:ext uri="{FF2B5EF4-FFF2-40B4-BE49-F238E27FC236}">
                <a16:creationId xmlns:a16="http://schemas.microsoft.com/office/drawing/2014/main" id="{8E97649C-0FF9-4E83-8272-600DB696BD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2FD5A3-7305-4123-B406-47E970286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43302-C6DA-44A3-8D10-AE9A36285268}" type="slidenum">
              <a:rPr lang="en-US" smtClean="0"/>
              <a:t>‹#›</a:t>
            </a:fld>
            <a:endParaRPr lang="en-US"/>
          </a:p>
        </p:txBody>
      </p:sp>
    </p:spTree>
    <p:extLst>
      <p:ext uri="{BB962C8B-B14F-4D97-AF65-F5344CB8AC3E}">
        <p14:creationId xmlns:p14="http://schemas.microsoft.com/office/powerpoint/2010/main" val="86144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My Documents\Figs\hmmscore.gif">
            <a:extLst>
              <a:ext uri="{FF2B5EF4-FFF2-40B4-BE49-F238E27FC236}">
                <a16:creationId xmlns:a16="http://schemas.microsoft.com/office/drawing/2014/main" id="{9AF0EAB5-55DB-F641-95CB-F6B02B13B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439" y="1689650"/>
            <a:ext cx="6981825" cy="5076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F1E8BA-1B79-4BFF-9478-CDDBC0D13EEA}"/>
              </a:ext>
            </a:extLst>
          </p:cNvPr>
          <p:cNvSpPr>
            <a:spLocks noGrp="1"/>
          </p:cNvSpPr>
          <p:nvPr>
            <p:ph type="ctrTitle"/>
          </p:nvPr>
        </p:nvSpPr>
        <p:spPr>
          <a:xfrm>
            <a:off x="1524000" y="38996"/>
            <a:ext cx="9144000" cy="1650654"/>
          </a:xfrm>
        </p:spPr>
        <p:txBody>
          <a:bodyPr>
            <a:normAutofit fontScale="90000"/>
          </a:bodyPr>
          <a:lstStyle/>
          <a:p>
            <a:r>
              <a:rPr lang="en-US" dirty="0"/>
              <a:t>CS440/ECE448 Lecture 20:</a:t>
            </a:r>
            <a:br>
              <a:rPr lang="en-US" dirty="0"/>
            </a:br>
            <a:r>
              <a:rPr lang="en-US" dirty="0"/>
              <a:t>Hidden Markov Models</a:t>
            </a:r>
          </a:p>
        </p:txBody>
      </p:sp>
      <p:sp>
        <p:nvSpPr>
          <p:cNvPr id="3" name="Subtitle 2">
            <a:extLst>
              <a:ext uri="{FF2B5EF4-FFF2-40B4-BE49-F238E27FC236}">
                <a16:creationId xmlns:a16="http://schemas.microsoft.com/office/drawing/2014/main" id="{1E4C23BF-0458-4B94-9DF5-1BC3C08A23B2}"/>
              </a:ext>
            </a:extLst>
          </p:cNvPr>
          <p:cNvSpPr>
            <a:spLocks noGrp="1"/>
          </p:cNvSpPr>
          <p:nvPr>
            <p:ph type="subTitle" idx="1"/>
          </p:nvPr>
        </p:nvSpPr>
        <p:spPr>
          <a:xfrm>
            <a:off x="142459" y="1634092"/>
            <a:ext cx="5294243" cy="781119"/>
          </a:xfrm>
        </p:spPr>
        <p:txBody>
          <a:bodyPr>
            <a:normAutofit/>
          </a:bodyPr>
          <a:lstStyle/>
          <a:p>
            <a:pPr algn="l"/>
            <a:r>
              <a:rPr lang="en-US" sz="2000" dirty="0"/>
              <a:t>Slides by Svetlana </a:t>
            </a:r>
            <a:r>
              <a:rPr lang="en-US" sz="2000" dirty="0" err="1"/>
              <a:t>Lazebnik</a:t>
            </a:r>
            <a:r>
              <a:rPr lang="en-US" sz="2000" dirty="0"/>
              <a:t>, 11/2016</a:t>
            </a:r>
          </a:p>
          <a:p>
            <a:pPr algn="l"/>
            <a:r>
              <a:rPr lang="en-US" sz="2000" dirty="0"/>
              <a:t>Modified by Mark Hasegawa-Johnson</a:t>
            </a:r>
            <a:r>
              <a:rPr lang="en-US" sz="2000"/>
              <a:t>, 3/2019</a:t>
            </a:r>
            <a:endParaRPr lang="en-US" sz="2000" dirty="0"/>
          </a:p>
        </p:txBody>
      </p:sp>
    </p:spTree>
    <p:extLst>
      <p:ext uri="{BB962C8B-B14F-4D97-AF65-F5344CB8AC3E}">
        <p14:creationId xmlns:p14="http://schemas.microsoft.com/office/powerpoint/2010/main" val="129185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Bayes net inference</a:t>
            </a:r>
          </a:p>
        </p:txBody>
      </p:sp>
      <p:sp>
        <p:nvSpPr>
          <p:cNvPr id="3" name="Content Placeholder 2"/>
          <p:cNvSpPr>
            <a:spLocks noGrp="1"/>
          </p:cNvSpPr>
          <p:nvPr>
            <p:ph idx="1"/>
          </p:nvPr>
        </p:nvSpPr>
        <p:spPr/>
        <p:txBody>
          <a:bodyPr/>
          <a:lstStyle/>
          <a:p>
            <a:r>
              <a:rPr lang="en-US" dirty="0"/>
              <a:t>Inference: </a:t>
            </a:r>
          </a:p>
          <a:p>
            <a:pPr lvl="1"/>
            <a:r>
              <a:rPr lang="en-US" dirty="0"/>
              <a:t>Trees: Sum-Product Algorithm (Textbook: “Variable Elimination” Algorithm)</a:t>
            </a:r>
          </a:p>
          <a:p>
            <a:pPr lvl="1"/>
            <a:r>
              <a:rPr lang="en-US" dirty="0"/>
              <a:t>Other Nets: Junction Tree Algorithm (Textbook: ”Join Tree” Algorithm)</a:t>
            </a:r>
          </a:p>
          <a:p>
            <a:pPr lvl="1"/>
            <a:r>
              <a:rPr lang="en-US" dirty="0"/>
              <a:t>In General: NP-Complete, because clique size = graph size in general</a:t>
            </a:r>
          </a:p>
          <a:p>
            <a:r>
              <a:rPr lang="en-US" dirty="0"/>
              <a:t>Parameter learning</a:t>
            </a:r>
          </a:p>
          <a:p>
            <a:pPr lvl="1"/>
            <a:r>
              <a:rPr lang="en-US" dirty="0"/>
              <a:t>Fully observed: Count # times each event occurs</a:t>
            </a:r>
          </a:p>
          <a:p>
            <a:pPr lvl="1"/>
            <a:r>
              <a:rPr lang="en-US" dirty="0"/>
              <a:t>Partially observed: Expectation-Maximization algorithm</a:t>
            </a:r>
          </a:p>
          <a:p>
            <a:pPr lvl="2"/>
            <a:r>
              <a:rPr lang="en-US" dirty="0"/>
              <a:t>Estimate Probability of each event at each time</a:t>
            </a:r>
          </a:p>
          <a:p>
            <a:pPr lvl="2"/>
            <a:r>
              <a:rPr lang="en-US" dirty="0"/>
              <a:t>E[# times event occurs] = </a:t>
            </a:r>
            <a:r>
              <a:rPr lang="en-US" dirty="0" err="1"/>
              <a:t>sum_t</a:t>
            </a:r>
            <a:r>
              <a:rPr lang="en-US" dirty="0"/>
              <a:t>(Probability event occurs at time t)</a:t>
            </a:r>
          </a:p>
        </p:txBody>
      </p:sp>
    </p:spTree>
    <p:extLst>
      <p:ext uri="{BB962C8B-B14F-4D97-AF65-F5344CB8AC3E}">
        <p14:creationId xmlns:p14="http://schemas.microsoft.com/office/powerpoint/2010/main" val="287507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0"/>
            <a:ext cx="11774556" cy="792162"/>
          </a:xfrm>
        </p:spPr>
        <p:txBody>
          <a:bodyPr>
            <a:normAutofit/>
          </a:bodyPr>
          <a:lstStyle/>
          <a:p>
            <a:r>
              <a:rPr lang="en-US" dirty="0"/>
              <a:t>Sum-Product Algorithm for HMMs</a:t>
            </a:r>
          </a:p>
        </p:txBody>
      </p:sp>
      <p:sp>
        <p:nvSpPr>
          <p:cNvPr id="3" name="Content Placeholder 2"/>
          <p:cNvSpPr>
            <a:spLocks noGrp="1"/>
          </p:cNvSpPr>
          <p:nvPr>
            <p:ph idx="1"/>
          </p:nvPr>
        </p:nvSpPr>
        <p:spPr>
          <a:xfrm>
            <a:off x="1752600" y="1219201"/>
            <a:ext cx="8763000" cy="4678363"/>
          </a:xfrm>
        </p:spPr>
        <p:txBody>
          <a:bodyPr/>
          <a:lstStyle/>
          <a:p>
            <a:r>
              <a:rPr lang="en-US" dirty="0"/>
              <a:t>An HMM is a tree!</a:t>
            </a:r>
          </a:p>
          <a:p>
            <a:r>
              <a:rPr lang="en-US" dirty="0"/>
              <a:t>For example, suppose we want to find P(X3|E1,E2,E3)</a:t>
            </a:r>
          </a:p>
          <a:p>
            <a:r>
              <a:rPr lang="en-US" dirty="0"/>
              <a:t>Product: P(X0,X1,E1)=P(X0)P(X1|X0)P(E1|X1)</a:t>
            </a:r>
          </a:p>
          <a:p>
            <a:r>
              <a:rPr lang="en-US" dirty="0"/>
              <a:t>Sum: P(X1|E1)=P(X1,E1)/P(E1)</a:t>
            </a:r>
          </a:p>
          <a:p>
            <a:r>
              <a:rPr lang="en-US" dirty="0"/>
              <a:t>Product: P(X1,X2,E2|E1)=P(X1|E1)P(X2|X1)P(E2|X2)</a:t>
            </a:r>
          </a:p>
          <a:p>
            <a:r>
              <a:rPr lang="en-US" dirty="0"/>
              <a:t>Sum: P(X2|E1,E2)=P(X2,E2|E1)/P(E2|E1)</a:t>
            </a:r>
          </a:p>
          <a:p>
            <a:r>
              <a:rPr lang="en-US" dirty="0"/>
              <a:t>…</a:t>
            </a:r>
          </a:p>
        </p:txBody>
      </p:sp>
      <p:sp>
        <p:nvSpPr>
          <p:cNvPr id="11" name="Oval 10"/>
          <p:cNvSpPr/>
          <p:nvPr/>
        </p:nvSpPr>
        <p:spPr>
          <a:xfrm>
            <a:off x="23622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58782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9" name="Straight Arrow Connector 18"/>
          <p:cNvCxnSpPr>
            <a:stCxn id="11" idx="6"/>
            <a:endCxn id="13" idx="2"/>
          </p:cNvCxnSpPr>
          <p:nvPr/>
        </p:nvCxnSpPr>
        <p:spPr>
          <a:xfrm>
            <a:off x="3276600" y="52251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29600" y="5181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3918857" y="56823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5772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88726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342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10181" y="4800601"/>
            <a:ext cx="609462" cy="830997"/>
          </a:xfrm>
          <a:prstGeom prst="rect">
            <a:avLst/>
          </a:prstGeom>
          <a:noFill/>
        </p:spPr>
        <p:txBody>
          <a:bodyPr wrap="none" rtlCol="0">
            <a:spAutoFit/>
          </a:bodyPr>
          <a:lstStyle/>
          <a:p>
            <a:r>
              <a:rPr lang="en-US" sz="4800" dirty="0"/>
              <a:t>…</a:t>
            </a:r>
          </a:p>
        </p:txBody>
      </p:sp>
      <p:sp>
        <p:nvSpPr>
          <p:cNvPr id="38" name="Oval 37"/>
          <p:cNvSpPr/>
          <p:nvPr/>
        </p:nvSpPr>
        <p:spPr>
          <a:xfrm>
            <a:off x="49530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39" name="Oval 38"/>
          <p:cNvSpPr/>
          <p:nvPr/>
        </p:nvSpPr>
        <p:spPr>
          <a:xfrm>
            <a:off x="49530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40" name="Straight Arrow Connector 39"/>
          <p:cNvCxnSpPr>
            <a:stCxn id="39" idx="4"/>
            <a:endCxn id="38" idx="0"/>
          </p:cNvCxnSpPr>
          <p:nvPr/>
        </p:nvCxnSpPr>
        <p:spPr>
          <a:xfrm rot="5400000">
            <a:off x="5214257" y="56714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67400" y="52133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47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HMM inference tasks</a:t>
            </a:r>
          </a:p>
        </p:txBody>
      </p:sp>
      <p:sp>
        <p:nvSpPr>
          <p:cNvPr id="3" name="Content Placeholder 2"/>
          <p:cNvSpPr>
            <a:spLocks noGrp="1"/>
          </p:cNvSpPr>
          <p:nvPr>
            <p:ph idx="1"/>
          </p:nvPr>
        </p:nvSpPr>
        <p:spPr>
          <a:xfrm>
            <a:off x="1752600" y="1143001"/>
            <a:ext cx="8686800" cy="4983163"/>
          </a:xfrm>
        </p:spPr>
        <p:txBody>
          <a:bodyPr/>
          <a:lstStyle/>
          <a:p>
            <a:r>
              <a:rPr lang="en-US" sz="2400" b="1" dirty="0"/>
              <a:t>Filtering: </a:t>
            </a:r>
            <a:r>
              <a:rPr lang="en-US" sz="2400" dirty="0"/>
              <a:t>what is the distribution over the current state </a:t>
            </a:r>
            <a:r>
              <a:rPr lang="en-US" sz="2400" dirty="0" err="1"/>
              <a:t>X</a:t>
            </a:r>
            <a:r>
              <a:rPr lang="en-US" sz="2400" baseline="-25000" dirty="0" err="1"/>
              <a:t>t</a:t>
            </a:r>
            <a:r>
              <a:rPr lang="en-US" sz="2400" dirty="0"/>
              <a:t> given all the evidence so far, </a:t>
            </a:r>
            <a:r>
              <a:rPr lang="en-US" sz="2400" b="1" dirty="0"/>
              <a:t>e</a:t>
            </a:r>
            <a:r>
              <a:rPr lang="en-US" sz="2400" baseline="-25000" dirty="0"/>
              <a:t>1:t</a:t>
            </a:r>
            <a:r>
              <a:rPr lang="en-US" sz="2400" dirty="0"/>
              <a:t> ?</a:t>
            </a:r>
          </a:p>
          <a:p>
            <a:pPr lvl="1"/>
            <a:r>
              <a:rPr lang="en-US" sz="2000" dirty="0"/>
              <a:t>The forward algorithm = sum-product algorithm for </a:t>
            </a:r>
            <a:r>
              <a:rPr lang="en-US" sz="2000" dirty="0" err="1"/>
              <a:t>Xt</a:t>
            </a:r>
            <a:r>
              <a:rPr lang="en-US" sz="2000" dirty="0"/>
              <a:t> given e1:t</a:t>
            </a:r>
          </a:p>
        </p:txBody>
      </p:sp>
      <p:sp>
        <p:nvSpPr>
          <p:cNvPr id="4" name="Oval 3"/>
          <p:cNvSpPr/>
          <p:nvPr/>
        </p:nvSpPr>
        <p:spPr>
          <a:xfrm>
            <a:off x="17526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5" name="Oval 4"/>
          <p:cNvSpPr/>
          <p:nvPr/>
        </p:nvSpPr>
        <p:spPr>
          <a:xfrm>
            <a:off x="3048000" y="5802086"/>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6" name="Oval 5"/>
          <p:cNvSpPr/>
          <p:nvPr/>
        </p:nvSpPr>
        <p:spPr>
          <a:xfrm>
            <a:off x="30480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7" name="Oval 6"/>
          <p:cNvSpPr/>
          <p:nvPr/>
        </p:nvSpPr>
        <p:spPr>
          <a:xfrm>
            <a:off x="81534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8" name="Oval 7"/>
          <p:cNvSpPr/>
          <p:nvPr/>
        </p:nvSpPr>
        <p:spPr>
          <a:xfrm>
            <a:off x="81534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9" name="Oval 8"/>
          <p:cNvSpPr/>
          <p:nvPr/>
        </p:nvSpPr>
        <p:spPr>
          <a:xfrm>
            <a:off x="94488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0" name="Oval 9"/>
          <p:cNvSpPr/>
          <p:nvPr/>
        </p:nvSpPr>
        <p:spPr>
          <a:xfrm>
            <a:off x="94488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1" name="Straight Arrow Connector 10"/>
          <p:cNvCxnSpPr>
            <a:stCxn id="4" idx="6"/>
            <a:endCxn id="6" idx="2"/>
          </p:cNvCxnSpPr>
          <p:nvPr/>
        </p:nvCxnSpPr>
        <p:spPr>
          <a:xfrm>
            <a:off x="2667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067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5" idx="0"/>
          </p:cNvCxnSpPr>
          <p:nvPr/>
        </p:nvCxnSpPr>
        <p:spPr>
          <a:xfrm rot="5400000">
            <a:off x="3309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8415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9710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6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77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48381" y="4724401"/>
            <a:ext cx="609462" cy="830997"/>
          </a:xfrm>
          <a:prstGeom prst="rect">
            <a:avLst/>
          </a:prstGeom>
          <a:noFill/>
        </p:spPr>
        <p:txBody>
          <a:bodyPr wrap="none" rtlCol="0">
            <a:spAutoFit/>
          </a:bodyPr>
          <a:lstStyle/>
          <a:p>
            <a:r>
              <a:rPr lang="en-US" sz="4800" dirty="0"/>
              <a:t>…</a:t>
            </a:r>
          </a:p>
        </p:txBody>
      </p:sp>
      <p:sp>
        <p:nvSpPr>
          <p:cNvPr id="19" name="Oval 18"/>
          <p:cNvSpPr/>
          <p:nvPr/>
        </p:nvSpPr>
        <p:spPr>
          <a:xfrm>
            <a:off x="57912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E</a:t>
            </a:r>
            <a:r>
              <a:rPr lang="en-US" sz="2400" i="1" baseline="-25000" dirty="0" err="1">
                <a:solidFill>
                  <a:srgbClr val="0000FF"/>
                </a:solidFill>
              </a:rPr>
              <a:t>k</a:t>
            </a:r>
            <a:endParaRPr lang="en-US" sz="2400" i="1" dirty="0"/>
          </a:p>
        </p:txBody>
      </p:sp>
      <p:sp>
        <p:nvSpPr>
          <p:cNvPr id="20" name="Oval 19"/>
          <p:cNvSpPr/>
          <p:nvPr/>
        </p:nvSpPr>
        <p:spPr>
          <a:xfrm>
            <a:off x="57912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k</a:t>
            </a:r>
            <a:endParaRPr lang="en-US" sz="2400" i="1" dirty="0"/>
          </a:p>
        </p:txBody>
      </p:sp>
      <p:cxnSp>
        <p:nvCxnSpPr>
          <p:cNvPr id="21" name="Straight Arrow Connector 20"/>
          <p:cNvCxnSpPr>
            <a:stCxn id="20" idx="4"/>
            <a:endCxn id="19" idx="0"/>
          </p:cNvCxnSpPr>
          <p:nvPr/>
        </p:nvCxnSpPr>
        <p:spPr>
          <a:xfrm rot="5400000">
            <a:off x="6052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705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87724" y="3886201"/>
            <a:ext cx="1304077" cy="830997"/>
          </a:xfrm>
          <a:prstGeom prst="rect">
            <a:avLst/>
          </a:prstGeom>
          <a:noFill/>
        </p:spPr>
        <p:txBody>
          <a:bodyPr wrap="square" rtlCol="0">
            <a:spAutoFit/>
          </a:bodyPr>
          <a:lstStyle/>
          <a:p>
            <a:pPr algn="ctr"/>
            <a:r>
              <a:rPr lang="en-US" sz="2400" dirty="0">
                <a:solidFill>
                  <a:srgbClr val="FF0000"/>
                </a:solidFill>
              </a:rPr>
              <a:t>Query variable</a:t>
            </a:r>
          </a:p>
        </p:txBody>
      </p:sp>
      <p:sp>
        <p:nvSpPr>
          <p:cNvPr id="24" name="TextBox 23"/>
          <p:cNvSpPr txBox="1"/>
          <p:nvPr/>
        </p:nvSpPr>
        <p:spPr>
          <a:xfrm>
            <a:off x="4876801" y="6396336"/>
            <a:ext cx="2482859" cy="461665"/>
          </a:xfrm>
          <a:prstGeom prst="rect">
            <a:avLst/>
          </a:prstGeom>
          <a:noFill/>
        </p:spPr>
        <p:txBody>
          <a:bodyPr wrap="none" rtlCol="0">
            <a:spAutoFit/>
          </a:bodyPr>
          <a:lstStyle/>
          <a:p>
            <a:r>
              <a:rPr lang="en-US" sz="2400" dirty="0">
                <a:solidFill>
                  <a:srgbClr val="FF00FF"/>
                </a:solidFill>
              </a:rPr>
              <a:t>Evidence variables</a:t>
            </a:r>
          </a:p>
        </p:txBody>
      </p:sp>
      <p:sp>
        <p:nvSpPr>
          <p:cNvPr id="25" name="TextBox 24"/>
          <p:cNvSpPr txBox="1"/>
          <p:nvPr/>
        </p:nvSpPr>
        <p:spPr>
          <a:xfrm>
            <a:off x="4381381" y="4724401"/>
            <a:ext cx="609462" cy="830997"/>
          </a:xfrm>
          <a:prstGeom prst="rect">
            <a:avLst/>
          </a:prstGeom>
          <a:noFill/>
        </p:spPr>
        <p:txBody>
          <a:bodyPr wrap="none" rtlCol="0">
            <a:spAutoFit/>
          </a:bodyPr>
          <a:lstStyle/>
          <a:p>
            <a:r>
              <a:rPr lang="en-US" sz="4800" dirty="0"/>
              <a:t>…</a:t>
            </a:r>
          </a:p>
        </p:txBody>
      </p:sp>
      <p:cxnSp>
        <p:nvCxnSpPr>
          <p:cNvPr id="26" name="Straight Arrow Connector 25"/>
          <p:cNvCxnSpPr/>
          <p:nvPr/>
        </p:nvCxnSpPr>
        <p:spPr>
          <a:xfrm>
            <a:off x="5385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496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HMM inference tasks</a:t>
            </a:r>
          </a:p>
        </p:txBody>
      </p:sp>
      <p:sp>
        <p:nvSpPr>
          <p:cNvPr id="3" name="Content Placeholder 2"/>
          <p:cNvSpPr>
            <a:spLocks noGrp="1"/>
          </p:cNvSpPr>
          <p:nvPr>
            <p:ph idx="1"/>
          </p:nvPr>
        </p:nvSpPr>
        <p:spPr>
          <a:xfrm>
            <a:off x="1752600" y="1143001"/>
            <a:ext cx="8686800" cy="4983163"/>
          </a:xfrm>
        </p:spPr>
        <p:txBody>
          <a:bodyPr/>
          <a:lstStyle/>
          <a:p>
            <a:r>
              <a:rPr lang="en-US" sz="2400" b="1" dirty="0"/>
              <a:t>Filtering: </a:t>
            </a:r>
            <a:r>
              <a:rPr lang="en-US" sz="2400" dirty="0"/>
              <a:t>what is the distribution over the current state X</a:t>
            </a:r>
            <a:r>
              <a:rPr lang="en-US" sz="2400" baseline="-25000" dirty="0"/>
              <a:t>t</a:t>
            </a:r>
            <a:r>
              <a:rPr lang="en-US" sz="2400" dirty="0"/>
              <a:t> given all the evidence so far, </a:t>
            </a:r>
            <a:r>
              <a:rPr lang="en-US" sz="2400" b="1" dirty="0"/>
              <a:t>e</a:t>
            </a:r>
            <a:r>
              <a:rPr lang="en-US" sz="2400" baseline="-25000" dirty="0"/>
              <a:t>1:t</a:t>
            </a:r>
            <a:r>
              <a:rPr lang="en-US" sz="2400" dirty="0"/>
              <a:t> ?</a:t>
            </a:r>
            <a:endParaRPr lang="en-US" sz="2400" baseline="-25000" dirty="0"/>
          </a:p>
          <a:p>
            <a:r>
              <a:rPr lang="en-US" sz="2400" b="1" dirty="0"/>
              <a:t>Smoothing:</a:t>
            </a:r>
            <a:r>
              <a:rPr lang="en-US" sz="2400" dirty="0"/>
              <a:t> what is the distribution of some state X</a:t>
            </a:r>
            <a:r>
              <a:rPr lang="en-US" sz="2400" baseline="-25000" dirty="0"/>
              <a:t>k</a:t>
            </a:r>
            <a:r>
              <a:rPr lang="en-US" sz="2400" dirty="0"/>
              <a:t> given the entire observation sequence </a:t>
            </a:r>
            <a:r>
              <a:rPr lang="en-US" sz="2400" b="1" dirty="0"/>
              <a:t>e</a:t>
            </a:r>
            <a:r>
              <a:rPr lang="en-US" sz="2400" baseline="-25000" dirty="0"/>
              <a:t>1:t</a:t>
            </a:r>
            <a:r>
              <a:rPr lang="en-US" sz="2400" dirty="0"/>
              <a:t>?</a:t>
            </a:r>
          </a:p>
          <a:p>
            <a:pPr lvl="1"/>
            <a:r>
              <a:rPr lang="en-US" sz="2000" dirty="0"/>
              <a:t>The forward-backward algorithm = sum-product algorithm for </a:t>
            </a:r>
            <a:r>
              <a:rPr lang="en-US" sz="2000" dirty="0" err="1"/>
              <a:t>Xk</a:t>
            </a:r>
            <a:r>
              <a:rPr lang="en-US" sz="2000" dirty="0"/>
              <a:t> given e1:t, when 1 &lt; k &lt; t</a:t>
            </a:r>
          </a:p>
          <a:p>
            <a:pPr lvl="1"/>
            <a:r>
              <a:rPr lang="en-US" sz="2000" dirty="0" err="1"/>
              <a:t>Xk</a:t>
            </a:r>
            <a:r>
              <a:rPr lang="en-US" sz="2000" dirty="0"/>
              <a:t> = query variable, unknown, need to consider all its possible values</a:t>
            </a:r>
          </a:p>
          <a:p>
            <a:pPr lvl="1"/>
            <a:r>
              <a:rPr lang="en-US" sz="2000" dirty="0"/>
              <a:t>E1:t = evidence variables, known, only need to consider the given values</a:t>
            </a:r>
          </a:p>
          <a:p>
            <a:pPr lvl="1"/>
            <a:endParaRPr lang="en-US" sz="2000" dirty="0"/>
          </a:p>
          <a:p>
            <a:pPr lvl="1"/>
            <a:endParaRPr lang="en-US" sz="2000" dirty="0"/>
          </a:p>
        </p:txBody>
      </p:sp>
      <p:sp>
        <p:nvSpPr>
          <p:cNvPr id="23" name="Oval 22"/>
          <p:cNvSpPr/>
          <p:nvPr/>
        </p:nvSpPr>
        <p:spPr>
          <a:xfrm>
            <a:off x="17526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24" name="Oval 23"/>
          <p:cNvSpPr/>
          <p:nvPr/>
        </p:nvSpPr>
        <p:spPr>
          <a:xfrm>
            <a:off x="3048000" y="5802086"/>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25" name="Oval 24"/>
          <p:cNvSpPr/>
          <p:nvPr/>
        </p:nvSpPr>
        <p:spPr>
          <a:xfrm>
            <a:off x="30480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26" name="Oval 25"/>
          <p:cNvSpPr/>
          <p:nvPr/>
        </p:nvSpPr>
        <p:spPr>
          <a:xfrm>
            <a:off x="81534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7" name="Oval 26"/>
          <p:cNvSpPr/>
          <p:nvPr/>
        </p:nvSpPr>
        <p:spPr>
          <a:xfrm>
            <a:off x="81534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8" name="Oval 27"/>
          <p:cNvSpPr/>
          <p:nvPr/>
        </p:nvSpPr>
        <p:spPr>
          <a:xfrm>
            <a:off x="94488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cxnSp>
        <p:nvCxnSpPr>
          <p:cNvPr id="30" name="Straight Arrow Connector 29"/>
          <p:cNvCxnSpPr>
            <a:stCxn id="23" idx="6"/>
            <a:endCxn id="25" idx="2"/>
          </p:cNvCxnSpPr>
          <p:nvPr/>
        </p:nvCxnSpPr>
        <p:spPr>
          <a:xfrm>
            <a:off x="2667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067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rot="5400000">
            <a:off x="3309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8415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9710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6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77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48381" y="4724401"/>
            <a:ext cx="609462" cy="830997"/>
          </a:xfrm>
          <a:prstGeom prst="rect">
            <a:avLst/>
          </a:prstGeom>
          <a:noFill/>
        </p:spPr>
        <p:txBody>
          <a:bodyPr wrap="none" rtlCol="0">
            <a:spAutoFit/>
          </a:bodyPr>
          <a:lstStyle/>
          <a:p>
            <a:r>
              <a:rPr lang="en-US" sz="4800" dirty="0"/>
              <a:t>…</a:t>
            </a:r>
          </a:p>
        </p:txBody>
      </p:sp>
      <p:sp>
        <p:nvSpPr>
          <p:cNvPr id="38" name="Oval 37"/>
          <p:cNvSpPr/>
          <p:nvPr/>
        </p:nvSpPr>
        <p:spPr>
          <a:xfrm>
            <a:off x="57912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E</a:t>
            </a:r>
            <a:r>
              <a:rPr lang="en-US" sz="2400" i="1" baseline="-25000" dirty="0" err="1">
                <a:solidFill>
                  <a:srgbClr val="0000FF"/>
                </a:solidFill>
              </a:rPr>
              <a:t>k</a:t>
            </a:r>
            <a:endParaRPr lang="en-US" sz="2400" i="1" dirty="0"/>
          </a:p>
        </p:txBody>
      </p:sp>
      <p:sp>
        <p:nvSpPr>
          <p:cNvPr id="39" name="Oval 38"/>
          <p:cNvSpPr/>
          <p:nvPr/>
        </p:nvSpPr>
        <p:spPr>
          <a:xfrm>
            <a:off x="57912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k</a:t>
            </a:r>
            <a:endParaRPr lang="en-US" sz="2400" i="1" dirty="0"/>
          </a:p>
        </p:txBody>
      </p:sp>
      <p:cxnSp>
        <p:nvCxnSpPr>
          <p:cNvPr id="40" name="Straight Arrow Connector 39"/>
          <p:cNvCxnSpPr>
            <a:stCxn id="39" idx="4"/>
            <a:endCxn id="38" idx="0"/>
          </p:cNvCxnSpPr>
          <p:nvPr/>
        </p:nvCxnSpPr>
        <p:spPr>
          <a:xfrm rot="5400000">
            <a:off x="6052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705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381381" y="4724401"/>
            <a:ext cx="609462" cy="830997"/>
          </a:xfrm>
          <a:prstGeom prst="rect">
            <a:avLst/>
          </a:prstGeom>
          <a:noFill/>
        </p:spPr>
        <p:txBody>
          <a:bodyPr wrap="none" rtlCol="0">
            <a:spAutoFit/>
          </a:bodyPr>
          <a:lstStyle/>
          <a:p>
            <a:r>
              <a:rPr lang="en-US" sz="4800" dirty="0"/>
              <a:t>…</a:t>
            </a:r>
          </a:p>
        </p:txBody>
      </p:sp>
      <p:cxnSp>
        <p:nvCxnSpPr>
          <p:cNvPr id="45" name="Straight Arrow Connector 44"/>
          <p:cNvCxnSpPr/>
          <p:nvPr/>
        </p:nvCxnSpPr>
        <p:spPr>
          <a:xfrm>
            <a:off x="5385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94488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spTree>
    <p:extLst>
      <p:ext uri="{BB962C8B-B14F-4D97-AF65-F5344CB8AC3E}">
        <p14:creationId xmlns:p14="http://schemas.microsoft.com/office/powerpoint/2010/main" val="149738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HMM inference tasks</a:t>
            </a:r>
          </a:p>
        </p:txBody>
      </p:sp>
      <p:sp>
        <p:nvSpPr>
          <p:cNvPr id="3" name="Content Placeholder 2"/>
          <p:cNvSpPr>
            <a:spLocks noGrp="1"/>
          </p:cNvSpPr>
          <p:nvPr>
            <p:ph idx="1"/>
          </p:nvPr>
        </p:nvSpPr>
        <p:spPr>
          <a:xfrm>
            <a:off x="1752600" y="1143001"/>
            <a:ext cx="8686800" cy="4983163"/>
          </a:xfrm>
        </p:spPr>
        <p:txBody>
          <a:bodyPr/>
          <a:lstStyle/>
          <a:p>
            <a:r>
              <a:rPr lang="en-US" sz="2400" b="1" dirty="0"/>
              <a:t>Filtering: </a:t>
            </a:r>
            <a:r>
              <a:rPr lang="en-US" sz="2400" dirty="0"/>
              <a:t>what is the distribution over the current state X</a:t>
            </a:r>
            <a:r>
              <a:rPr lang="en-US" sz="2400" baseline="-25000" dirty="0"/>
              <a:t>t</a:t>
            </a:r>
            <a:r>
              <a:rPr lang="en-US" sz="2400" dirty="0"/>
              <a:t> given all the evidence so far, </a:t>
            </a:r>
            <a:r>
              <a:rPr lang="en-US" sz="2400" b="1" dirty="0"/>
              <a:t>e</a:t>
            </a:r>
            <a:r>
              <a:rPr lang="en-US" sz="2400" baseline="-25000" dirty="0"/>
              <a:t>1:t</a:t>
            </a:r>
            <a:r>
              <a:rPr lang="en-US" sz="2400" dirty="0"/>
              <a:t> ?</a:t>
            </a:r>
            <a:endParaRPr lang="en-US" sz="2400" baseline="-25000" dirty="0"/>
          </a:p>
          <a:p>
            <a:r>
              <a:rPr lang="en-US" sz="2400" b="1" dirty="0"/>
              <a:t>Smoothing:</a:t>
            </a:r>
            <a:r>
              <a:rPr lang="en-US" sz="2400" dirty="0"/>
              <a:t> what is the distribution of some state X</a:t>
            </a:r>
            <a:r>
              <a:rPr lang="en-US" sz="2400" baseline="-25000" dirty="0"/>
              <a:t>k</a:t>
            </a:r>
            <a:r>
              <a:rPr lang="en-US" sz="2400" dirty="0"/>
              <a:t> given the entire observation sequence </a:t>
            </a:r>
            <a:r>
              <a:rPr lang="en-US" sz="2400" b="1" dirty="0"/>
              <a:t>e</a:t>
            </a:r>
            <a:r>
              <a:rPr lang="en-US" sz="2400" baseline="-25000" dirty="0"/>
              <a:t>1:t</a:t>
            </a:r>
            <a:r>
              <a:rPr lang="en-US" sz="2400" dirty="0"/>
              <a:t>?</a:t>
            </a:r>
          </a:p>
          <a:p>
            <a:r>
              <a:rPr lang="en-US" sz="2400" b="1" dirty="0"/>
              <a:t>Evaluation:</a:t>
            </a:r>
            <a:r>
              <a:rPr lang="en-US" sz="2400" dirty="0"/>
              <a:t> compute the probability of a given observation sequence </a:t>
            </a:r>
            <a:r>
              <a:rPr lang="en-US" sz="2400" b="1" dirty="0"/>
              <a:t>e</a:t>
            </a:r>
            <a:r>
              <a:rPr lang="en-US" sz="2400" baseline="-25000" dirty="0"/>
              <a:t>1:t</a:t>
            </a:r>
            <a:endParaRPr lang="en-US" sz="2400" dirty="0"/>
          </a:p>
        </p:txBody>
      </p:sp>
      <p:sp>
        <p:nvSpPr>
          <p:cNvPr id="23" name="Oval 22"/>
          <p:cNvSpPr/>
          <p:nvPr/>
        </p:nvSpPr>
        <p:spPr>
          <a:xfrm>
            <a:off x="17526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24" name="Oval 23"/>
          <p:cNvSpPr/>
          <p:nvPr/>
        </p:nvSpPr>
        <p:spPr>
          <a:xfrm>
            <a:off x="3048000" y="5802086"/>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25" name="Oval 24"/>
          <p:cNvSpPr/>
          <p:nvPr/>
        </p:nvSpPr>
        <p:spPr>
          <a:xfrm>
            <a:off x="30480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26" name="Oval 25"/>
          <p:cNvSpPr/>
          <p:nvPr/>
        </p:nvSpPr>
        <p:spPr>
          <a:xfrm>
            <a:off x="8153400" y="5791200"/>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7" name="Oval 26"/>
          <p:cNvSpPr/>
          <p:nvPr/>
        </p:nvSpPr>
        <p:spPr>
          <a:xfrm>
            <a:off x="81534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8" name="Oval 27"/>
          <p:cNvSpPr/>
          <p:nvPr/>
        </p:nvSpPr>
        <p:spPr>
          <a:xfrm>
            <a:off x="9448800" y="5791200"/>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cxnSp>
        <p:nvCxnSpPr>
          <p:cNvPr id="30" name="Straight Arrow Connector 29"/>
          <p:cNvCxnSpPr>
            <a:stCxn id="23" idx="6"/>
            <a:endCxn id="25" idx="2"/>
          </p:cNvCxnSpPr>
          <p:nvPr/>
        </p:nvCxnSpPr>
        <p:spPr>
          <a:xfrm>
            <a:off x="2667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067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rot="5400000">
            <a:off x="3309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8415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9710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6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77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48381" y="4724401"/>
            <a:ext cx="609462" cy="830997"/>
          </a:xfrm>
          <a:prstGeom prst="rect">
            <a:avLst/>
          </a:prstGeom>
          <a:noFill/>
        </p:spPr>
        <p:txBody>
          <a:bodyPr wrap="none" rtlCol="0">
            <a:spAutoFit/>
          </a:bodyPr>
          <a:lstStyle/>
          <a:p>
            <a:r>
              <a:rPr lang="en-US" sz="4800" dirty="0"/>
              <a:t>…</a:t>
            </a:r>
          </a:p>
        </p:txBody>
      </p:sp>
      <p:sp>
        <p:nvSpPr>
          <p:cNvPr id="38" name="Oval 37"/>
          <p:cNvSpPr/>
          <p:nvPr/>
        </p:nvSpPr>
        <p:spPr>
          <a:xfrm>
            <a:off x="5791200" y="5791200"/>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E</a:t>
            </a:r>
            <a:r>
              <a:rPr lang="en-US" sz="2400" i="1" baseline="-25000" dirty="0" err="1">
                <a:solidFill>
                  <a:srgbClr val="0000FF"/>
                </a:solidFill>
              </a:rPr>
              <a:t>k</a:t>
            </a:r>
            <a:endParaRPr lang="en-US" sz="2400" i="1" dirty="0"/>
          </a:p>
        </p:txBody>
      </p:sp>
      <p:sp>
        <p:nvSpPr>
          <p:cNvPr id="39" name="Oval 38"/>
          <p:cNvSpPr/>
          <p:nvPr/>
        </p:nvSpPr>
        <p:spPr>
          <a:xfrm>
            <a:off x="57912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k</a:t>
            </a:r>
            <a:endParaRPr lang="en-US" sz="2400" i="1" dirty="0"/>
          </a:p>
        </p:txBody>
      </p:sp>
      <p:cxnSp>
        <p:nvCxnSpPr>
          <p:cNvPr id="40" name="Straight Arrow Connector 39"/>
          <p:cNvCxnSpPr>
            <a:stCxn id="39" idx="4"/>
            <a:endCxn id="38" idx="0"/>
          </p:cNvCxnSpPr>
          <p:nvPr/>
        </p:nvCxnSpPr>
        <p:spPr>
          <a:xfrm rot="5400000">
            <a:off x="6052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705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381381" y="4724401"/>
            <a:ext cx="609462" cy="830997"/>
          </a:xfrm>
          <a:prstGeom prst="rect">
            <a:avLst/>
          </a:prstGeom>
          <a:noFill/>
        </p:spPr>
        <p:txBody>
          <a:bodyPr wrap="none" rtlCol="0">
            <a:spAutoFit/>
          </a:bodyPr>
          <a:lstStyle/>
          <a:p>
            <a:r>
              <a:rPr lang="en-US" sz="4800" dirty="0"/>
              <a:t>…</a:t>
            </a:r>
          </a:p>
        </p:txBody>
      </p:sp>
      <p:cxnSp>
        <p:nvCxnSpPr>
          <p:cNvPr id="45" name="Straight Arrow Connector 44"/>
          <p:cNvCxnSpPr/>
          <p:nvPr/>
        </p:nvCxnSpPr>
        <p:spPr>
          <a:xfrm>
            <a:off x="5385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94488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spTree>
    <p:extLst>
      <p:ext uri="{BB962C8B-B14F-4D97-AF65-F5344CB8AC3E}">
        <p14:creationId xmlns:p14="http://schemas.microsoft.com/office/powerpoint/2010/main" val="1526374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HMM inference tasks</a:t>
            </a:r>
          </a:p>
        </p:txBody>
      </p:sp>
      <p:sp>
        <p:nvSpPr>
          <p:cNvPr id="3" name="Content Placeholder 2"/>
          <p:cNvSpPr>
            <a:spLocks noGrp="1"/>
          </p:cNvSpPr>
          <p:nvPr>
            <p:ph idx="1"/>
          </p:nvPr>
        </p:nvSpPr>
        <p:spPr>
          <a:xfrm>
            <a:off x="1752600" y="1143001"/>
            <a:ext cx="8686800" cy="4983163"/>
          </a:xfrm>
        </p:spPr>
        <p:txBody>
          <a:bodyPr/>
          <a:lstStyle/>
          <a:p>
            <a:r>
              <a:rPr lang="en-US" sz="2400" b="1" dirty="0"/>
              <a:t>Filtering: </a:t>
            </a:r>
            <a:r>
              <a:rPr lang="en-US" sz="2400" dirty="0"/>
              <a:t>what is the distribution over the current state X</a:t>
            </a:r>
            <a:r>
              <a:rPr lang="en-US" sz="2400" baseline="-25000" dirty="0"/>
              <a:t>t</a:t>
            </a:r>
            <a:r>
              <a:rPr lang="en-US" sz="2400" dirty="0"/>
              <a:t> given all the evidence so far, </a:t>
            </a:r>
            <a:r>
              <a:rPr lang="en-US" sz="2400" b="1" dirty="0"/>
              <a:t>e</a:t>
            </a:r>
            <a:r>
              <a:rPr lang="en-US" sz="2400" baseline="-25000" dirty="0"/>
              <a:t>1:t</a:t>
            </a:r>
          </a:p>
          <a:p>
            <a:r>
              <a:rPr lang="en-US" sz="2400" b="1" dirty="0"/>
              <a:t>Smoothing:</a:t>
            </a:r>
            <a:r>
              <a:rPr lang="en-US" sz="2400" dirty="0"/>
              <a:t> what is the distribution of some state X</a:t>
            </a:r>
            <a:r>
              <a:rPr lang="en-US" sz="2400" baseline="-25000" dirty="0"/>
              <a:t>k</a:t>
            </a:r>
            <a:r>
              <a:rPr lang="en-US" sz="2400" dirty="0"/>
              <a:t> given the entire observation sequence </a:t>
            </a:r>
            <a:r>
              <a:rPr lang="en-US" sz="2400" b="1" dirty="0"/>
              <a:t>e</a:t>
            </a:r>
            <a:r>
              <a:rPr lang="en-US" sz="2400" baseline="-25000" dirty="0"/>
              <a:t>1:t</a:t>
            </a:r>
            <a:r>
              <a:rPr lang="en-US" sz="2400" dirty="0"/>
              <a:t>?</a:t>
            </a:r>
          </a:p>
          <a:p>
            <a:r>
              <a:rPr lang="en-US" sz="2400" b="1" dirty="0"/>
              <a:t>Evaluation:</a:t>
            </a:r>
            <a:r>
              <a:rPr lang="en-US" sz="2400" dirty="0"/>
              <a:t> compute the probability of a given observation sequence </a:t>
            </a:r>
            <a:r>
              <a:rPr lang="en-US" sz="2400" b="1" dirty="0"/>
              <a:t>e</a:t>
            </a:r>
            <a:r>
              <a:rPr lang="en-US" sz="2400" baseline="-25000" dirty="0"/>
              <a:t>1:t</a:t>
            </a:r>
            <a:endParaRPr lang="en-US" sz="2400" dirty="0"/>
          </a:p>
          <a:p>
            <a:r>
              <a:rPr lang="en-US" sz="2400" b="1" dirty="0"/>
              <a:t>Decoding: </a:t>
            </a:r>
            <a:r>
              <a:rPr lang="en-US" sz="2400" dirty="0"/>
              <a:t>what is the most likely state sequence </a:t>
            </a:r>
            <a:r>
              <a:rPr lang="en-US" sz="2400" b="1" dirty="0"/>
              <a:t>X</a:t>
            </a:r>
            <a:r>
              <a:rPr lang="en-US" sz="2400" baseline="-25000" dirty="0"/>
              <a:t>0:t</a:t>
            </a:r>
            <a:r>
              <a:rPr lang="en-US" sz="2400" dirty="0"/>
              <a:t> given the observation sequence </a:t>
            </a:r>
            <a:r>
              <a:rPr lang="en-US" sz="2400" b="1" dirty="0"/>
              <a:t>e</a:t>
            </a:r>
            <a:r>
              <a:rPr lang="en-US" sz="2400" baseline="-25000" dirty="0"/>
              <a:t>1:t</a:t>
            </a:r>
            <a:r>
              <a:rPr lang="en-US" sz="2400" dirty="0"/>
              <a:t>?</a:t>
            </a:r>
          </a:p>
          <a:p>
            <a:pPr lvl="1"/>
            <a:r>
              <a:rPr lang="en-US" sz="2000" dirty="0"/>
              <a:t>The Viterbi algorithm</a:t>
            </a:r>
          </a:p>
        </p:txBody>
      </p:sp>
      <p:sp>
        <p:nvSpPr>
          <p:cNvPr id="23" name="Oval 22"/>
          <p:cNvSpPr/>
          <p:nvPr/>
        </p:nvSpPr>
        <p:spPr>
          <a:xfrm>
            <a:off x="1752600" y="4887686"/>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24" name="Oval 23"/>
          <p:cNvSpPr/>
          <p:nvPr/>
        </p:nvSpPr>
        <p:spPr>
          <a:xfrm>
            <a:off x="3048000" y="5802086"/>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25" name="Oval 24"/>
          <p:cNvSpPr/>
          <p:nvPr/>
        </p:nvSpPr>
        <p:spPr>
          <a:xfrm>
            <a:off x="3048000" y="4887686"/>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26" name="Oval 25"/>
          <p:cNvSpPr/>
          <p:nvPr/>
        </p:nvSpPr>
        <p:spPr>
          <a:xfrm>
            <a:off x="81534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7" name="Oval 26"/>
          <p:cNvSpPr/>
          <p:nvPr/>
        </p:nvSpPr>
        <p:spPr>
          <a:xfrm>
            <a:off x="81534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8" name="Oval 27"/>
          <p:cNvSpPr/>
          <p:nvPr/>
        </p:nvSpPr>
        <p:spPr>
          <a:xfrm>
            <a:off x="94488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cxnSp>
        <p:nvCxnSpPr>
          <p:cNvPr id="30" name="Straight Arrow Connector 29"/>
          <p:cNvCxnSpPr>
            <a:stCxn id="23" idx="6"/>
            <a:endCxn id="25" idx="2"/>
          </p:cNvCxnSpPr>
          <p:nvPr/>
        </p:nvCxnSpPr>
        <p:spPr>
          <a:xfrm>
            <a:off x="2667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067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rot="5400000">
            <a:off x="3309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8415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9710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6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77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48381" y="4724401"/>
            <a:ext cx="609462" cy="830997"/>
          </a:xfrm>
          <a:prstGeom prst="rect">
            <a:avLst/>
          </a:prstGeom>
          <a:noFill/>
        </p:spPr>
        <p:txBody>
          <a:bodyPr wrap="none" rtlCol="0">
            <a:spAutoFit/>
          </a:bodyPr>
          <a:lstStyle/>
          <a:p>
            <a:r>
              <a:rPr lang="en-US" sz="4800" dirty="0"/>
              <a:t>…</a:t>
            </a:r>
          </a:p>
        </p:txBody>
      </p:sp>
      <p:sp>
        <p:nvSpPr>
          <p:cNvPr id="38" name="Oval 37"/>
          <p:cNvSpPr/>
          <p:nvPr/>
        </p:nvSpPr>
        <p:spPr>
          <a:xfrm>
            <a:off x="57912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E</a:t>
            </a:r>
            <a:r>
              <a:rPr lang="en-US" sz="2400" i="1" baseline="-25000" dirty="0" err="1">
                <a:solidFill>
                  <a:srgbClr val="0000FF"/>
                </a:solidFill>
              </a:rPr>
              <a:t>k</a:t>
            </a:r>
            <a:endParaRPr lang="en-US" sz="2400" i="1" dirty="0"/>
          </a:p>
        </p:txBody>
      </p:sp>
      <p:sp>
        <p:nvSpPr>
          <p:cNvPr id="39" name="Oval 38"/>
          <p:cNvSpPr/>
          <p:nvPr/>
        </p:nvSpPr>
        <p:spPr>
          <a:xfrm>
            <a:off x="57912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k</a:t>
            </a:r>
            <a:endParaRPr lang="en-US" sz="2400" i="1" dirty="0"/>
          </a:p>
        </p:txBody>
      </p:sp>
      <p:cxnSp>
        <p:nvCxnSpPr>
          <p:cNvPr id="40" name="Straight Arrow Connector 39"/>
          <p:cNvCxnSpPr>
            <a:stCxn id="39" idx="4"/>
            <a:endCxn id="38" idx="0"/>
          </p:cNvCxnSpPr>
          <p:nvPr/>
        </p:nvCxnSpPr>
        <p:spPr>
          <a:xfrm rot="5400000">
            <a:off x="6052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705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381381" y="4724401"/>
            <a:ext cx="609462" cy="830997"/>
          </a:xfrm>
          <a:prstGeom prst="rect">
            <a:avLst/>
          </a:prstGeom>
          <a:noFill/>
        </p:spPr>
        <p:txBody>
          <a:bodyPr wrap="none" rtlCol="0">
            <a:spAutoFit/>
          </a:bodyPr>
          <a:lstStyle/>
          <a:p>
            <a:r>
              <a:rPr lang="en-US" sz="4800" dirty="0"/>
              <a:t>…</a:t>
            </a:r>
          </a:p>
        </p:txBody>
      </p:sp>
      <p:cxnSp>
        <p:nvCxnSpPr>
          <p:cNvPr id="45" name="Straight Arrow Connector 44"/>
          <p:cNvCxnSpPr/>
          <p:nvPr/>
        </p:nvCxnSpPr>
        <p:spPr>
          <a:xfrm>
            <a:off x="5385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94488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spTree>
    <p:extLst>
      <p:ext uri="{BB962C8B-B14F-4D97-AF65-F5344CB8AC3E}">
        <p14:creationId xmlns:p14="http://schemas.microsoft.com/office/powerpoint/2010/main" val="37224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HMM Learning and Inference</a:t>
            </a:r>
          </a:p>
        </p:txBody>
      </p:sp>
      <p:sp>
        <p:nvSpPr>
          <p:cNvPr id="3" name="Content Placeholder 2"/>
          <p:cNvSpPr>
            <a:spLocks noGrp="1"/>
          </p:cNvSpPr>
          <p:nvPr>
            <p:ph idx="1"/>
          </p:nvPr>
        </p:nvSpPr>
        <p:spPr>
          <a:xfrm>
            <a:off x="1752600" y="1447801"/>
            <a:ext cx="8686800" cy="4525963"/>
          </a:xfrm>
        </p:spPr>
        <p:txBody>
          <a:bodyPr>
            <a:normAutofit lnSpcReduction="10000"/>
          </a:bodyPr>
          <a:lstStyle/>
          <a:p>
            <a:r>
              <a:rPr lang="en-US" sz="2400" dirty="0"/>
              <a:t>Inference tasks</a:t>
            </a:r>
          </a:p>
          <a:p>
            <a:pPr lvl="1"/>
            <a:r>
              <a:rPr lang="en-US" b="1" dirty="0"/>
              <a:t>Filtering: </a:t>
            </a:r>
            <a:r>
              <a:rPr lang="en-US" dirty="0"/>
              <a:t>what is the distribution over the current state X</a:t>
            </a:r>
            <a:r>
              <a:rPr lang="en-US" baseline="-25000" dirty="0"/>
              <a:t>t</a:t>
            </a:r>
            <a:r>
              <a:rPr lang="en-US" dirty="0"/>
              <a:t> given all the evidence so far, </a:t>
            </a:r>
            <a:r>
              <a:rPr lang="en-US" b="1" dirty="0"/>
              <a:t>e</a:t>
            </a:r>
            <a:r>
              <a:rPr lang="en-US" baseline="-25000" dirty="0"/>
              <a:t>1:t</a:t>
            </a:r>
          </a:p>
          <a:p>
            <a:pPr lvl="1"/>
            <a:r>
              <a:rPr lang="en-US" b="1" dirty="0"/>
              <a:t>Smoothing:</a:t>
            </a:r>
            <a:r>
              <a:rPr lang="en-US" dirty="0"/>
              <a:t> what is the distribution of some state X</a:t>
            </a:r>
            <a:r>
              <a:rPr lang="en-US" baseline="-25000" dirty="0"/>
              <a:t>k</a:t>
            </a:r>
            <a:r>
              <a:rPr lang="en-US" dirty="0"/>
              <a:t> given the entire observation sequence </a:t>
            </a:r>
            <a:r>
              <a:rPr lang="en-US" b="1" dirty="0"/>
              <a:t>e</a:t>
            </a:r>
            <a:r>
              <a:rPr lang="en-US" baseline="-25000" dirty="0"/>
              <a:t>1:t</a:t>
            </a:r>
            <a:r>
              <a:rPr lang="en-US" dirty="0"/>
              <a:t>?</a:t>
            </a:r>
          </a:p>
          <a:p>
            <a:pPr lvl="1"/>
            <a:r>
              <a:rPr lang="en-US" b="1" dirty="0"/>
              <a:t>Evaluation:</a:t>
            </a:r>
            <a:r>
              <a:rPr lang="en-US" dirty="0"/>
              <a:t> compute the probability of a given observation sequence </a:t>
            </a:r>
            <a:r>
              <a:rPr lang="en-US" b="1" dirty="0"/>
              <a:t>e</a:t>
            </a:r>
            <a:r>
              <a:rPr lang="en-US" baseline="-25000" dirty="0"/>
              <a:t>1:t</a:t>
            </a:r>
            <a:endParaRPr lang="en-US" dirty="0"/>
          </a:p>
          <a:p>
            <a:pPr lvl="1"/>
            <a:r>
              <a:rPr lang="en-US" b="1" dirty="0"/>
              <a:t>Decoding: </a:t>
            </a:r>
            <a:r>
              <a:rPr lang="en-US" dirty="0"/>
              <a:t>what is the most likely state sequence </a:t>
            </a:r>
            <a:r>
              <a:rPr lang="en-US" b="1" dirty="0"/>
              <a:t>X</a:t>
            </a:r>
            <a:r>
              <a:rPr lang="en-US" baseline="-25000" dirty="0"/>
              <a:t>0:t</a:t>
            </a:r>
            <a:r>
              <a:rPr lang="en-US" dirty="0"/>
              <a:t> given the observation sequence </a:t>
            </a:r>
            <a:r>
              <a:rPr lang="en-US" b="1" dirty="0"/>
              <a:t>e</a:t>
            </a:r>
            <a:r>
              <a:rPr lang="en-US" baseline="-25000" dirty="0"/>
              <a:t>1:t</a:t>
            </a:r>
            <a:r>
              <a:rPr lang="en-US" dirty="0"/>
              <a:t>?</a:t>
            </a:r>
          </a:p>
          <a:p>
            <a:r>
              <a:rPr lang="en-US" sz="2400" dirty="0"/>
              <a:t>Learning</a:t>
            </a:r>
          </a:p>
          <a:p>
            <a:pPr lvl="1"/>
            <a:r>
              <a:rPr lang="en-US" dirty="0"/>
              <a:t>Given a training sample of sequences, learn the model parameters (transition and emission probabilities)</a:t>
            </a:r>
          </a:p>
          <a:p>
            <a:pPr lvl="2"/>
            <a:r>
              <a:rPr lang="en-US" dirty="0"/>
              <a:t>EM algorithm</a:t>
            </a:r>
          </a:p>
          <a:p>
            <a:pPr lvl="1"/>
            <a:endParaRPr lang="en-US" dirty="0"/>
          </a:p>
        </p:txBody>
      </p:sp>
    </p:spTree>
    <p:extLst>
      <p:ext uri="{BB962C8B-B14F-4D97-AF65-F5344CB8AC3E}">
        <p14:creationId xmlns:p14="http://schemas.microsoft.com/office/powerpoint/2010/main" val="35129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162800" y="3657600"/>
            <a:ext cx="3200400" cy="858644"/>
          </a:xfrm>
          <a:prstGeom prst="rect">
            <a:avLst/>
          </a:prstGeom>
        </p:spPr>
      </p:pic>
      <p:sp>
        <p:nvSpPr>
          <p:cNvPr id="21506" name="Rectangle 2"/>
          <p:cNvSpPr>
            <a:spLocks noGrp="1" noChangeArrowheads="1"/>
          </p:cNvSpPr>
          <p:nvPr>
            <p:ph type="title"/>
          </p:nvPr>
        </p:nvSpPr>
        <p:spPr/>
        <p:txBody>
          <a:bodyPr/>
          <a:lstStyle/>
          <a:p>
            <a:r>
              <a:rPr lang="en-US" dirty="0">
                <a:latin typeface="Arial" charset="0"/>
              </a:rPr>
              <a:t>Applications of HMMs</a:t>
            </a:r>
          </a:p>
        </p:txBody>
      </p:sp>
      <p:sp>
        <p:nvSpPr>
          <p:cNvPr id="21507" name="Rectangle 3"/>
          <p:cNvSpPr>
            <a:spLocks noGrp="1" noChangeArrowheads="1"/>
          </p:cNvSpPr>
          <p:nvPr>
            <p:ph type="body" idx="1"/>
          </p:nvPr>
        </p:nvSpPr>
        <p:spPr>
          <a:xfrm>
            <a:off x="1600200" y="1600201"/>
            <a:ext cx="5715000" cy="4525963"/>
          </a:xfrm>
        </p:spPr>
        <p:txBody>
          <a:bodyPr>
            <a:normAutofit fontScale="92500" lnSpcReduction="10000"/>
          </a:bodyPr>
          <a:lstStyle/>
          <a:p>
            <a:pPr>
              <a:lnSpc>
                <a:spcPct val="90000"/>
              </a:lnSpc>
            </a:pPr>
            <a:r>
              <a:rPr lang="en-US" sz="2400" dirty="0">
                <a:latin typeface="Arial" charset="0"/>
              </a:rPr>
              <a:t>Speech recognition HMMs:</a:t>
            </a:r>
          </a:p>
          <a:p>
            <a:pPr lvl="1">
              <a:lnSpc>
                <a:spcPct val="90000"/>
              </a:lnSpc>
            </a:pPr>
            <a:r>
              <a:rPr lang="en-US" sz="2000" dirty="0">
                <a:latin typeface="Arial" charset="0"/>
              </a:rPr>
              <a:t>Observations are acoustic signals (continuous valued)</a:t>
            </a:r>
          </a:p>
          <a:p>
            <a:pPr lvl="1">
              <a:lnSpc>
                <a:spcPct val="90000"/>
              </a:lnSpc>
            </a:pPr>
            <a:r>
              <a:rPr lang="en-US" sz="2000" dirty="0">
                <a:latin typeface="Arial" charset="0"/>
              </a:rPr>
              <a:t>States are specific positions in specific words (so, tens of thousands)</a:t>
            </a:r>
          </a:p>
          <a:p>
            <a:pPr lvl="1">
              <a:lnSpc>
                <a:spcPct val="90000"/>
              </a:lnSpc>
            </a:pPr>
            <a:endParaRPr lang="en-US" sz="2000" dirty="0">
              <a:latin typeface="Arial" charset="0"/>
            </a:endParaRPr>
          </a:p>
          <a:p>
            <a:pPr>
              <a:lnSpc>
                <a:spcPct val="90000"/>
              </a:lnSpc>
            </a:pPr>
            <a:r>
              <a:rPr lang="en-US" sz="2400" dirty="0">
                <a:latin typeface="Arial" charset="0"/>
              </a:rPr>
              <a:t>Machine translation HMMs:</a:t>
            </a:r>
          </a:p>
          <a:p>
            <a:pPr lvl="1">
              <a:lnSpc>
                <a:spcPct val="90000"/>
              </a:lnSpc>
            </a:pPr>
            <a:r>
              <a:rPr lang="en-US" sz="2000" dirty="0">
                <a:latin typeface="Arial" charset="0"/>
              </a:rPr>
              <a:t>Observations are words (tens of thousands)</a:t>
            </a:r>
          </a:p>
          <a:p>
            <a:pPr lvl="1">
              <a:lnSpc>
                <a:spcPct val="90000"/>
              </a:lnSpc>
            </a:pPr>
            <a:r>
              <a:rPr lang="en-US" sz="2000" dirty="0">
                <a:latin typeface="Arial" charset="0"/>
              </a:rPr>
              <a:t>States are translation options</a:t>
            </a:r>
          </a:p>
          <a:p>
            <a:pPr lvl="1">
              <a:lnSpc>
                <a:spcPct val="90000"/>
              </a:lnSpc>
            </a:pPr>
            <a:endParaRPr lang="en-US" sz="2000" dirty="0">
              <a:latin typeface="Arial" charset="0"/>
            </a:endParaRPr>
          </a:p>
          <a:p>
            <a:pPr>
              <a:lnSpc>
                <a:spcPct val="90000"/>
              </a:lnSpc>
            </a:pPr>
            <a:r>
              <a:rPr lang="en-US" sz="2400" dirty="0">
                <a:latin typeface="Arial" charset="0"/>
              </a:rPr>
              <a:t>Robot tracking:</a:t>
            </a:r>
          </a:p>
          <a:p>
            <a:pPr lvl="1">
              <a:lnSpc>
                <a:spcPct val="90000"/>
              </a:lnSpc>
            </a:pPr>
            <a:r>
              <a:rPr lang="en-US" sz="2000" dirty="0">
                <a:latin typeface="Arial" charset="0"/>
              </a:rPr>
              <a:t>Observations are range readings (continuous)</a:t>
            </a:r>
          </a:p>
          <a:p>
            <a:pPr lvl="1">
              <a:lnSpc>
                <a:spcPct val="90000"/>
              </a:lnSpc>
            </a:pPr>
            <a:r>
              <a:rPr lang="en-US" sz="2000" dirty="0">
                <a:latin typeface="Arial" charset="0"/>
              </a:rPr>
              <a:t>States are positions on a map (continuous)</a:t>
            </a:r>
          </a:p>
          <a:p>
            <a:pPr lvl="1">
              <a:lnSpc>
                <a:spcPct val="90000"/>
              </a:lnSpc>
            </a:pPr>
            <a:endParaRPr lang="en-US" sz="2000" dirty="0">
              <a:latin typeface="Arial" charset="0"/>
            </a:endParaRPr>
          </a:p>
        </p:txBody>
      </p:sp>
      <p:pic>
        <p:nvPicPr>
          <p:cNvPr id="2" name="Picture 1"/>
          <p:cNvPicPr>
            <a:picLocks noChangeAspect="1"/>
          </p:cNvPicPr>
          <p:nvPr/>
        </p:nvPicPr>
        <p:blipFill>
          <a:blip r:embed="rId4"/>
          <a:stretch>
            <a:fillRect/>
          </a:stretch>
        </p:blipFill>
        <p:spPr>
          <a:xfrm>
            <a:off x="8153400" y="1447801"/>
            <a:ext cx="1905000" cy="1857375"/>
          </a:xfrm>
          <a:prstGeom prst="rect">
            <a:avLst/>
          </a:prstGeom>
        </p:spPr>
      </p:pic>
      <p:pic>
        <p:nvPicPr>
          <p:cNvPr id="4" name="Picture 3"/>
          <p:cNvPicPr>
            <a:picLocks noChangeAspect="1"/>
          </p:cNvPicPr>
          <p:nvPr/>
        </p:nvPicPr>
        <p:blipFill>
          <a:blip r:embed="rId5"/>
          <a:stretch>
            <a:fillRect/>
          </a:stretch>
        </p:blipFill>
        <p:spPr>
          <a:xfrm>
            <a:off x="7772401" y="4800600"/>
            <a:ext cx="2538211" cy="1905000"/>
          </a:xfrm>
          <a:prstGeom prst="rect">
            <a:avLst/>
          </a:prstGeom>
        </p:spPr>
      </p:pic>
      <p:sp>
        <p:nvSpPr>
          <p:cNvPr id="5" name="TextBox 4"/>
          <p:cNvSpPr txBox="1"/>
          <p:nvPr/>
        </p:nvSpPr>
        <p:spPr>
          <a:xfrm>
            <a:off x="1676401" y="6474024"/>
            <a:ext cx="1676741" cy="307777"/>
          </a:xfrm>
          <a:prstGeom prst="rect">
            <a:avLst/>
          </a:prstGeom>
          <a:noFill/>
        </p:spPr>
        <p:txBody>
          <a:bodyPr wrap="none" rtlCol="0">
            <a:spAutoFit/>
          </a:bodyPr>
          <a:lstStyle/>
          <a:p>
            <a:r>
              <a:rPr lang="en-US" sz="1400" dirty="0"/>
              <a:t>Source: Tamara Berg</a:t>
            </a:r>
          </a:p>
        </p:txBody>
      </p:sp>
    </p:spTree>
    <p:extLst>
      <p:ext uri="{BB962C8B-B14F-4D97-AF65-F5344CB8AC3E}">
        <p14:creationId xmlns:p14="http://schemas.microsoft.com/office/powerpoint/2010/main" val="2152665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HMMs: Speech recognition</a:t>
            </a:r>
          </a:p>
        </p:txBody>
      </p:sp>
      <p:sp>
        <p:nvSpPr>
          <p:cNvPr id="3" name="Content Placeholder 2"/>
          <p:cNvSpPr>
            <a:spLocks noGrp="1"/>
          </p:cNvSpPr>
          <p:nvPr>
            <p:ph idx="1"/>
          </p:nvPr>
        </p:nvSpPr>
        <p:spPr>
          <a:xfrm>
            <a:off x="1981200" y="2209801"/>
            <a:ext cx="8229600" cy="3916363"/>
          </a:xfrm>
        </p:spPr>
        <p:txBody>
          <a:bodyPr/>
          <a:lstStyle/>
          <a:p>
            <a:r>
              <a:rPr lang="en-US" dirty="0"/>
              <a:t>“Noisy channel” model of speech</a:t>
            </a:r>
          </a:p>
        </p:txBody>
      </p:sp>
      <p:pic>
        <p:nvPicPr>
          <p:cNvPr id="4" name="Picture 6" descr="noisy"/>
          <p:cNvPicPr>
            <a:picLocks noChangeAspect="1" noChangeArrowheads="1"/>
          </p:cNvPicPr>
          <p:nvPr/>
        </p:nvPicPr>
        <p:blipFill>
          <a:blip r:embed="rId3" cstate="print"/>
          <a:srcRect/>
          <a:stretch>
            <a:fillRect/>
          </a:stretch>
        </p:blipFill>
        <p:spPr bwMode="auto">
          <a:xfrm>
            <a:off x="2032000" y="3262312"/>
            <a:ext cx="8178800" cy="1766888"/>
          </a:xfrm>
          <a:prstGeom prst="rect">
            <a:avLst/>
          </a:prstGeom>
          <a:noFill/>
        </p:spPr>
      </p:pic>
    </p:spTree>
    <p:extLst>
      <p:ext uri="{BB962C8B-B14F-4D97-AF65-F5344CB8AC3E}">
        <p14:creationId xmlns:p14="http://schemas.microsoft.com/office/powerpoint/2010/main" val="345267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Speech feature extraction</a:t>
            </a:r>
          </a:p>
        </p:txBody>
      </p:sp>
      <p:pic>
        <p:nvPicPr>
          <p:cNvPr id="4" name="Picture 7"/>
          <p:cNvPicPr>
            <a:picLocks noChangeAspect="1" noChangeArrowheads="1"/>
          </p:cNvPicPr>
          <p:nvPr/>
        </p:nvPicPr>
        <p:blipFill>
          <a:blip r:embed="rId3" cstate="print"/>
          <a:srcRect/>
          <a:stretch>
            <a:fillRect/>
          </a:stretch>
        </p:blipFill>
        <p:spPr bwMode="auto">
          <a:xfrm>
            <a:off x="3429000" y="1740504"/>
            <a:ext cx="5943600" cy="2374296"/>
          </a:xfrm>
          <a:prstGeom prst="rect">
            <a:avLst/>
          </a:prstGeom>
          <a:noFill/>
        </p:spPr>
      </p:pic>
      <p:sp>
        <p:nvSpPr>
          <p:cNvPr id="5" name="TextBox 4"/>
          <p:cNvSpPr txBox="1"/>
          <p:nvPr/>
        </p:nvSpPr>
        <p:spPr>
          <a:xfrm>
            <a:off x="1905000" y="1066801"/>
            <a:ext cx="8610600" cy="646331"/>
          </a:xfrm>
          <a:prstGeom prst="rect">
            <a:avLst/>
          </a:prstGeom>
          <a:noFill/>
        </p:spPr>
        <p:txBody>
          <a:bodyPr wrap="square" rtlCol="0">
            <a:spAutoFit/>
          </a:bodyPr>
          <a:lstStyle/>
          <a:p>
            <a:pPr algn="ctr"/>
            <a:r>
              <a:rPr lang="en-US" dirty="0"/>
              <a:t>Acoustic wave form</a:t>
            </a:r>
          </a:p>
          <a:p>
            <a:pPr algn="ctr"/>
            <a:r>
              <a:rPr lang="en-US" dirty="0"/>
              <a:t>Sampled at 8KHz, quantized to 8-12 bits</a:t>
            </a:r>
          </a:p>
        </p:txBody>
      </p:sp>
      <p:sp>
        <p:nvSpPr>
          <p:cNvPr id="6" name="TextBox 5"/>
          <p:cNvSpPr txBox="1"/>
          <p:nvPr/>
        </p:nvSpPr>
        <p:spPr>
          <a:xfrm>
            <a:off x="1676400" y="3048000"/>
            <a:ext cx="1752600" cy="369332"/>
          </a:xfrm>
          <a:prstGeom prst="rect">
            <a:avLst/>
          </a:prstGeom>
          <a:noFill/>
        </p:spPr>
        <p:txBody>
          <a:bodyPr wrap="square" rtlCol="0">
            <a:spAutoFit/>
          </a:bodyPr>
          <a:lstStyle/>
          <a:p>
            <a:pPr algn="ctr"/>
            <a:r>
              <a:rPr lang="en-US" dirty="0"/>
              <a:t>Spectrogram</a:t>
            </a:r>
          </a:p>
        </p:txBody>
      </p:sp>
      <p:cxnSp>
        <p:nvCxnSpPr>
          <p:cNvPr id="8" name="Straight Arrow Connector 7"/>
          <p:cNvCxnSpPr/>
          <p:nvPr/>
        </p:nvCxnSpPr>
        <p:spPr>
          <a:xfrm>
            <a:off x="6553200" y="4391799"/>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8800" y="4202668"/>
            <a:ext cx="1143000" cy="369332"/>
          </a:xfrm>
          <a:prstGeom prst="rect">
            <a:avLst/>
          </a:prstGeom>
          <a:noFill/>
        </p:spPr>
        <p:txBody>
          <a:bodyPr wrap="square" rtlCol="0">
            <a:spAutoFit/>
          </a:bodyPr>
          <a:lstStyle/>
          <a:p>
            <a:pPr algn="ctr"/>
            <a:r>
              <a:rPr lang="en-US" dirty="0"/>
              <a:t>Time</a:t>
            </a:r>
          </a:p>
        </p:txBody>
      </p:sp>
      <p:sp>
        <p:nvSpPr>
          <p:cNvPr id="13" name="TextBox 12"/>
          <p:cNvSpPr txBox="1"/>
          <p:nvPr/>
        </p:nvSpPr>
        <p:spPr>
          <a:xfrm rot="16200000">
            <a:off x="8947666" y="3091934"/>
            <a:ext cx="1371600" cy="369332"/>
          </a:xfrm>
          <a:prstGeom prst="rect">
            <a:avLst/>
          </a:prstGeom>
          <a:noFill/>
        </p:spPr>
        <p:txBody>
          <a:bodyPr wrap="square" rtlCol="0">
            <a:spAutoFit/>
          </a:bodyPr>
          <a:lstStyle/>
          <a:p>
            <a:pPr algn="ctr"/>
            <a:r>
              <a:rPr lang="en-US" dirty="0"/>
              <a:t>Frequency</a:t>
            </a:r>
          </a:p>
        </p:txBody>
      </p:sp>
      <p:sp>
        <p:nvSpPr>
          <p:cNvPr id="15" name="TextBox 14"/>
          <p:cNvSpPr txBox="1"/>
          <p:nvPr/>
        </p:nvSpPr>
        <p:spPr>
          <a:xfrm rot="16200000">
            <a:off x="8947666" y="1644134"/>
            <a:ext cx="1371600" cy="369332"/>
          </a:xfrm>
          <a:prstGeom prst="rect">
            <a:avLst/>
          </a:prstGeom>
          <a:noFill/>
        </p:spPr>
        <p:txBody>
          <a:bodyPr wrap="square" rtlCol="0">
            <a:spAutoFit/>
          </a:bodyPr>
          <a:lstStyle/>
          <a:p>
            <a:pPr algn="ctr"/>
            <a:r>
              <a:rPr lang="en-US" dirty="0"/>
              <a:t>Amplitude</a:t>
            </a:r>
          </a:p>
        </p:txBody>
      </p:sp>
      <p:sp>
        <p:nvSpPr>
          <p:cNvPr id="16" name="Rectangle 15"/>
          <p:cNvSpPr/>
          <p:nvPr/>
        </p:nvSpPr>
        <p:spPr>
          <a:xfrm>
            <a:off x="3886200" y="2438400"/>
            <a:ext cx="45720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895600" y="4419601"/>
            <a:ext cx="2514600" cy="646331"/>
          </a:xfrm>
          <a:prstGeom prst="rect">
            <a:avLst/>
          </a:prstGeom>
          <a:noFill/>
        </p:spPr>
        <p:txBody>
          <a:bodyPr wrap="square" rtlCol="0">
            <a:spAutoFit/>
          </a:bodyPr>
          <a:lstStyle/>
          <a:p>
            <a:pPr algn="ctr"/>
            <a:r>
              <a:rPr lang="en-US" dirty="0"/>
              <a:t>Frame</a:t>
            </a:r>
          </a:p>
          <a:p>
            <a:pPr algn="ctr"/>
            <a:r>
              <a:rPr lang="en-US" dirty="0"/>
              <a:t>(10 ms or 80 samples)</a:t>
            </a:r>
          </a:p>
        </p:txBody>
      </p:sp>
      <p:cxnSp>
        <p:nvCxnSpPr>
          <p:cNvPr id="18" name="Straight Arrow Connector 17"/>
          <p:cNvCxnSpPr>
            <a:endCxn id="16" idx="2"/>
          </p:cNvCxnSpPr>
          <p:nvPr/>
        </p:nvCxnSpPr>
        <p:spPr>
          <a:xfrm rot="5400000" flipH="1" flipV="1">
            <a:off x="3962400" y="42672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923903" y="5295503"/>
            <a:ext cx="38100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Double Bracket 23"/>
          <p:cNvSpPr/>
          <p:nvPr/>
        </p:nvSpPr>
        <p:spPr>
          <a:xfrm>
            <a:off x="3886200" y="5638800"/>
            <a:ext cx="457200" cy="9906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p:nvPr/>
        </p:nvCxnSpPr>
        <p:spPr>
          <a:xfrm>
            <a:off x="3962400" y="5791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9436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62400" y="6096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962400" y="6248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962400" y="6400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62400" y="65532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43200" y="5706070"/>
            <a:ext cx="1143000" cy="923330"/>
          </a:xfrm>
          <a:prstGeom prst="rect">
            <a:avLst/>
          </a:prstGeom>
          <a:noFill/>
        </p:spPr>
        <p:txBody>
          <a:bodyPr wrap="square" rtlCol="0">
            <a:spAutoFit/>
          </a:bodyPr>
          <a:lstStyle/>
          <a:p>
            <a:pPr algn="ctr"/>
            <a:r>
              <a:rPr lang="en-US" dirty="0"/>
              <a:t>Feature vector</a:t>
            </a:r>
          </a:p>
          <a:p>
            <a:pPr algn="ctr"/>
            <a:r>
              <a:rPr lang="en-US" dirty="0"/>
              <a:t>~39 dim.</a:t>
            </a:r>
          </a:p>
        </p:txBody>
      </p:sp>
    </p:spTree>
    <p:extLst>
      <p:ext uri="{BB962C8B-B14F-4D97-AF65-F5344CB8AC3E}">
        <p14:creationId xmlns:p14="http://schemas.microsoft.com/office/powerpoint/2010/main" val="29316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4" grpId="0" animBg="1"/>
      <p:bldP spid="24" grpId="1"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458200" cy="1143000"/>
          </a:xfrm>
        </p:spPr>
        <p:txBody>
          <a:bodyPr/>
          <a:lstStyle/>
          <a:p>
            <a:r>
              <a:rPr lang="en-US" dirty="0"/>
              <a:t>Probabilistic reasoning over time</a:t>
            </a:r>
          </a:p>
        </p:txBody>
      </p:sp>
      <p:sp>
        <p:nvSpPr>
          <p:cNvPr id="3" name="Content Placeholder 2"/>
          <p:cNvSpPr>
            <a:spLocks noGrp="1"/>
          </p:cNvSpPr>
          <p:nvPr>
            <p:ph idx="1"/>
          </p:nvPr>
        </p:nvSpPr>
        <p:spPr>
          <a:xfrm>
            <a:off x="1981200" y="1600200"/>
            <a:ext cx="8229600" cy="4800600"/>
          </a:xfrm>
        </p:spPr>
        <p:txBody>
          <a:bodyPr/>
          <a:lstStyle/>
          <a:p>
            <a:r>
              <a:rPr lang="en-US" dirty="0"/>
              <a:t>So far, we’ve mostly dealt with </a:t>
            </a:r>
            <a:r>
              <a:rPr lang="en-US" i="1" dirty="0"/>
              <a:t>episodic</a:t>
            </a:r>
            <a:r>
              <a:rPr lang="en-US" dirty="0"/>
              <a:t> environments</a:t>
            </a:r>
          </a:p>
          <a:p>
            <a:pPr lvl="1"/>
            <a:r>
              <a:rPr lang="en-US" dirty="0"/>
              <a:t>Exceptions: games with multiple moves, planning</a:t>
            </a:r>
          </a:p>
          <a:p>
            <a:r>
              <a:rPr lang="en-US" dirty="0"/>
              <a:t>In particular, the Bayesian networks we’ve seen so far describe static situations</a:t>
            </a:r>
          </a:p>
          <a:p>
            <a:pPr lvl="1"/>
            <a:r>
              <a:rPr lang="en-US" dirty="0"/>
              <a:t>Each random variable gets a single fixed value in a single problem instance</a:t>
            </a:r>
          </a:p>
          <a:p>
            <a:r>
              <a:rPr lang="en-US" dirty="0"/>
              <a:t>Now we consider the problem of describing probabilistic environments that evolve over time</a:t>
            </a:r>
          </a:p>
          <a:p>
            <a:pPr lvl="1"/>
            <a:r>
              <a:rPr lang="en-US" dirty="0"/>
              <a:t>Examples: robot localization, human activity detection, tracking, speech recognition, machine translation, </a:t>
            </a:r>
          </a:p>
        </p:txBody>
      </p:sp>
    </p:spTree>
    <p:extLst>
      <p:ext uri="{BB962C8B-B14F-4D97-AF65-F5344CB8AC3E}">
        <p14:creationId xmlns:p14="http://schemas.microsoft.com/office/powerpoint/2010/main" val="368479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Speech feature extraction</a:t>
            </a:r>
          </a:p>
        </p:txBody>
      </p:sp>
      <p:pic>
        <p:nvPicPr>
          <p:cNvPr id="4" name="Picture 7"/>
          <p:cNvPicPr>
            <a:picLocks noChangeAspect="1" noChangeArrowheads="1"/>
          </p:cNvPicPr>
          <p:nvPr/>
        </p:nvPicPr>
        <p:blipFill>
          <a:blip r:embed="rId3" cstate="print"/>
          <a:srcRect/>
          <a:stretch>
            <a:fillRect/>
          </a:stretch>
        </p:blipFill>
        <p:spPr bwMode="auto">
          <a:xfrm>
            <a:off x="3429000" y="1740504"/>
            <a:ext cx="5943600" cy="2374296"/>
          </a:xfrm>
          <a:prstGeom prst="rect">
            <a:avLst/>
          </a:prstGeom>
          <a:noFill/>
        </p:spPr>
      </p:pic>
      <p:sp>
        <p:nvSpPr>
          <p:cNvPr id="5" name="TextBox 4"/>
          <p:cNvSpPr txBox="1"/>
          <p:nvPr/>
        </p:nvSpPr>
        <p:spPr>
          <a:xfrm>
            <a:off x="1905000" y="1066801"/>
            <a:ext cx="8610600" cy="646331"/>
          </a:xfrm>
          <a:prstGeom prst="rect">
            <a:avLst/>
          </a:prstGeom>
          <a:noFill/>
        </p:spPr>
        <p:txBody>
          <a:bodyPr wrap="square" rtlCol="0">
            <a:spAutoFit/>
          </a:bodyPr>
          <a:lstStyle/>
          <a:p>
            <a:pPr algn="ctr"/>
            <a:r>
              <a:rPr lang="en-US" dirty="0"/>
              <a:t>Acoustic wave form</a:t>
            </a:r>
          </a:p>
          <a:p>
            <a:pPr algn="ctr"/>
            <a:r>
              <a:rPr lang="en-US" dirty="0"/>
              <a:t>Sampled at 8KHz, quantized to 8-12 bits</a:t>
            </a:r>
          </a:p>
        </p:txBody>
      </p:sp>
      <p:sp>
        <p:nvSpPr>
          <p:cNvPr id="6" name="TextBox 5"/>
          <p:cNvSpPr txBox="1"/>
          <p:nvPr/>
        </p:nvSpPr>
        <p:spPr>
          <a:xfrm>
            <a:off x="1676400" y="3048000"/>
            <a:ext cx="1752600" cy="369332"/>
          </a:xfrm>
          <a:prstGeom prst="rect">
            <a:avLst/>
          </a:prstGeom>
          <a:noFill/>
        </p:spPr>
        <p:txBody>
          <a:bodyPr wrap="square" rtlCol="0">
            <a:spAutoFit/>
          </a:bodyPr>
          <a:lstStyle/>
          <a:p>
            <a:pPr algn="ctr"/>
            <a:r>
              <a:rPr lang="en-US" dirty="0"/>
              <a:t>Spectrogram</a:t>
            </a:r>
          </a:p>
        </p:txBody>
      </p:sp>
      <p:cxnSp>
        <p:nvCxnSpPr>
          <p:cNvPr id="8" name="Straight Arrow Connector 7"/>
          <p:cNvCxnSpPr/>
          <p:nvPr/>
        </p:nvCxnSpPr>
        <p:spPr>
          <a:xfrm>
            <a:off x="6553200" y="4391799"/>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8800" y="4202668"/>
            <a:ext cx="1143000" cy="369332"/>
          </a:xfrm>
          <a:prstGeom prst="rect">
            <a:avLst/>
          </a:prstGeom>
          <a:noFill/>
        </p:spPr>
        <p:txBody>
          <a:bodyPr wrap="square" rtlCol="0">
            <a:spAutoFit/>
          </a:bodyPr>
          <a:lstStyle/>
          <a:p>
            <a:pPr algn="ctr"/>
            <a:r>
              <a:rPr lang="en-US" dirty="0"/>
              <a:t>Time</a:t>
            </a:r>
          </a:p>
        </p:txBody>
      </p:sp>
      <p:sp>
        <p:nvSpPr>
          <p:cNvPr id="13" name="TextBox 12"/>
          <p:cNvSpPr txBox="1"/>
          <p:nvPr/>
        </p:nvSpPr>
        <p:spPr>
          <a:xfrm rot="16200000">
            <a:off x="8947666" y="3091934"/>
            <a:ext cx="1371600" cy="369332"/>
          </a:xfrm>
          <a:prstGeom prst="rect">
            <a:avLst/>
          </a:prstGeom>
          <a:noFill/>
        </p:spPr>
        <p:txBody>
          <a:bodyPr wrap="square" rtlCol="0">
            <a:spAutoFit/>
          </a:bodyPr>
          <a:lstStyle/>
          <a:p>
            <a:pPr algn="ctr"/>
            <a:r>
              <a:rPr lang="en-US" dirty="0"/>
              <a:t>Frequency</a:t>
            </a:r>
          </a:p>
        </p:txBody>
      </p:sp>
      <p:sp>
        <p:nvSpPr>
          <p:cNvPr id="15" name="TextBox 14"/>
          <p:cNvSpPr txBox="1"/>
          <p:nvPr/>
        </p:nvSpPr>
        <p:spPr>
          <a:xfrm rot="16200000">
            <a:off x="8947666" y="1644134"/>
            <a:ext cx="1371600" cy="369332"/>
          </a:xfrm>
          <a:prstGeom prst="rect">
            <a:avLst/>
          </a:prstGeom>
          <a:noFill/>
        </p:spPr>
        <p:txBody>
          <a:bodyPr wrap="square" rtlCol="0">
            <a:spAutoFit/>
          </a:bodyPr>
          <a:lstStyle/>
          <a:p>
            <a:pPr algn="ctr"/>
            <a:r>
              <a:rPr lang="en-US" dirty="0"/>
              <a:t>Amplitude</a:t>
            </a:r>
          </a:p>
        </p:txBody>
      </p:sp>
      <p:sp>
        <p:nvSpPr>
          <p:cNvPr id="16" name="Rectangle 15"/>
          <p:cNvSpPr/>
          <p:nvPr/>
        </p:nvSpPr>
        <p:spPr>
          <a:xfrm>
            <a:off x="4114800" y="2438400"/>
            <a:ext cx="45720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124200" y="4419601"/>
            <a:ext cx="2514600" cy="646331"/>
          </a:xfrm>
          <a:prstGeom prst="rect">
            <a:avLst/>
          </a:prstGeom>
          <a:noFill/>
        </p:spPr>
        <p:txBody>
          <a:bodyPr wrap="square" rtlCol="0">
            <a:spAutoFit/>
          </a:bodyPr>
          <a:lstStyle/>
          <a:p>
            <a:pPr algn="ctr"/>
            <a:r>
              <a:rPr lang="en-US" dirty="0"/>
              <a:t>Frame</a:t>
            </a:r>
          </a:p>
          <a:p>
            <a:pPr algn="ctr"/>
            <a:r>
              <a:rPr lang="en-US" dirty="0"/>
              <a:t>(10 ms or 80 samples)</a:t>
            </a:r>
          </a:p>
        </p:txBody>
      </p:sp>
      <p:cxnSp>
        <p:nvCxnSpPr>
          <p:cNvPr id="18" name="Straight Arrow Connector 17"/>
          <p:cNvCxnSpPr>
            <a:endCxn id="16" idx="2"/>
          </p:cNvCxnSpPr>
          <p:nvPr/>
        </p:nvCxnSpPr>
        <p:spPr>
          <a:xfrm rot="5400000" flipH="1" flipV="1">
            <a:off x="4191000" y="42672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152503" y="5295503"/>
            <a:ext cx="38100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Double Bracket 23"/>
          <p:cNvSpPr/>
          <p:nvPr/>
        </p:nvSpPr>
        <p:spPr>
          <a:xfrm>
            <a:off x="4114800" y="5638800"/>
            <a:ext cx="457200" cy="9906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p:nvPr/>
        </p:nvCxnSpPr>
        <p:spPr>
          <a:xfrm>
            <a:off x="4191000" y="5791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91000" y="59436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191000" y="6096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91000" y="6248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191000" y="6400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91000" y="65532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971800" y="5706070"/>
            <a:ext cx="1143000" cy="923330"/>
          </a:xfrm>
          <a:prstGeom prst="rect">
            <a:avLst/>
          </a:prstGeom>
          <a:noFill/>
        </p:spPr>
        <p:txBody>
          <a:bodyPr wrap="square" rtlCol="0">
            <a:spAutoFit/>
          </a:bodyPr>
          <a:lstStyle/>
          <a:p>
            <a:pPr algn="ctr"/>
            <a:r>
              <a:rPr lang="en-US" dirty="0"/>
              <a:t>Feature vector</a:t>
            </a:r>
          </a:p>
          <a:p>
            <a:pPr algn="ctr"/>
            <a:r>
              <a:rPr lang="en-US" dirty="0"/>
              <a:t>~39 dim.</a:t>
            </a:r>
          </a:p>
        </p:txBody>
      </p:sp>
    </p:spTree>
    <p:extLst>
      <p:ext uri="{BB962C8B-B14F-4D97-AF65-F5344CB8AC3E}">
        <p14:creationId xmlns:p14="http://schemas.microsoft.com/office/powerpoint/2010/main" val="1066532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15962"/>
          </a:xfrm>
        </p:spPr>
        <p:txBody>
          <a:bodyPr/>
          <a:lstStyle/>
          <a:p>
            <a:r>
              <a:rPr lang="en-US" dirty="0"/>
              <a:t>Phonetic model</a:t>
            </a:r>
          </a:p>
        </p:txBody>
      </p:sp>
      <p:sp>
        <p:nvSpPr>
          <p:cNvPr id="3" name="Content Placeholder 2"/>
          <p:cNvSpPr>
            <a:spLocks noGrp="1"/>
          </p:cNvSpPr>
          <p:nvPr>
            <p:ph idx="1"/>
          </p:nvPr>
        </p:nvSpPr>
        <p:spPr>
          <a:xfrm>
            <a:off x="1981200" y="1066801"/>
            <a:ext cx="8229600" cy="5059363"/>
          </a:xfrm>
        </p:spPr>
        <p:txBody>
          <a:bodyPr/>
          <a:lstStyle/>
          <a:p>
            <a:r>
              <a:rPr lang="en-US" b="1" dirty="0"/>
              <a:t>Phones:</a:t>
            </a:r>
            <a:r>
              <a:rPr lang="en-US" dirty="0"/>
              <a:t> speech sounds</a:t>
            </a:r>
          </a:p>
          <a:p>
            <a:r>
              <a:rPr lang="en-US" b="1" dirty="0"/>
              <a:t>Phonemes:</a:t>
            </a:r>
            <a:r>
              <a:rPr lang="en-US" dirty="0"/>
              <a:t> groups of speech sounds that have a unique meaning/function in a language (e.g., there are several different ways to pronounce “t”)</a:t>
            </a:r>
          </a:p>
        </p:txBody>
      </p:sp>
    </p:spTree>
    <p:extLst>
      <p:ext uri="{BB962C8B-B14F-4D97-AF65-F5344CB8AC3E}">
        <p14:creationId xmlns:p14="http://schemas.microsoft.com/office/powerpoint/2010/main" val="285651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15962"/>
          </a:xfrm>
        </p:spPr>
        <p:txBody>
          <a:bodyPr/>
          <a:lstStyle/>
          <a:p>
            <a:r>
              <a:rPr lang="en-US" dirty="0"/>
              <a:t>Phonetic model</a:t>
            </a:r>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a:blip r:embed="rId3" cstate="print"/>
          <a:srcRect/>
          <a:stretch>
            <a:fillRect/>
          </a:stretch>
        </p:blipFill>
        <p:spPr bwMode="auto">
          <a:xfrm>
            <a:off x="1600200" y="838201"/>
            <a:ext cx="4571488" cy="6011407"/>
          </a:xfrm>
          <a:prstGeom prst="rect">
            <a:avLst/>
          </a:prstGeom>
          <a:noFill/>
          <a:ln w="9525">
            <a:noFill/>
            <a:miter lim="800000"/>
            <a:headEnd/>
            <a:tailEnd/>
          </a:ln>
        </p:spPr>
      </p:pic>
      <p:pic>
        <p:nvPicPr>
          <p:cNvPr id="32771" name="Picture 3"/>
          <p:cNvPicPr>
            <a:picLocks noChangeAspect="1" noChangeArrowheads="1"/>
          </p:cNvPicPr>
          <p:nvPr/>
        </p:nvPicPr>
        <p:blipFill>
          <a:blip r:embed="rId4" cstate="print"/>
          <a:srcRect/>
          <a:stretch>
            <a:fillRect/>
          </a:stretch>
        </p:blipFill>
        <p:spPr bwMode="auto">
          <a:xfrm>
            <a:off x="6172200" y="1676400"/>
            <a:ext cx="4482548" cy="4343400"/>
          </a:xfrm>
          <a:prstGeom prst="rect">
            <a:avLst/>
          </a:prstGeom>
          <a:noFill/>
          <a:ln w="9525">
            <a:noFill/>
            <a:miter lim="800000"/>
            <a:headEnd/>
            <a:tailEnd/>
          </a:ln>
        </p:spPr>
      </p:pic>
    </p:spTree>
    <p:extLst>
      <p:ext uri="{BB962C8B-B14F-4D97-AF65-F5344CB8AC3E}">
        <p14:creationId xmlns:p14="http://schemas.microsoft.com/office/powerpoint/2010/main" val="3038912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9372600" cy="1143000"/>
          </a:xfrm>
        </p:spPr>
        <p:txBody>
          <a:bodyPr/>
          <a:lstStyle/>
          <a:p>
            <a:r>
              <a:rPr lang="en-US" dirty="0"/>
              <a:t>HMM models for phones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914405"/>
                <a:ext cx="8229600" cy="4906963"/>
              </a:xfrm>
            </p:spPr>
            <p:txBody>
              <a:bodyPr/>
              <a:lstStyle/>
              <a:p>
                <a:pPr marL="0" indent="0">
                  <a:buNone/>
                </a:pPr>
                <a:r>
                  <a:rPr lang="en-US" dirty="0"/>
                  <a:t>HMM states in most speech recognition systems correspond to </a:t>
                </a:r>
                <a:r>
                  <a:rPr lang="en-US" b="1" i="1" u="sng" dirty="0"/>
                  <a:t>subsegments</a:t>
                </a:r>
                <a:r>
                  <a:rPr lang="en-US" i="1" dirty="0"/>
                  <a:t> of </a:t>
                </a:r>
                <a:r>
                  <a:rPr lang="en-US" b="1" i="1" u="sng" dirty="0"/>
                  <a:t>triphones</a:t>
                </a:r>
                <a:endParaRPr lang="en-US" b="1" u="sng" dirty="0"/>
              </a:p>
              <a:p>
                <a:pPr lvl="1"/>
                <a:r>
                  <a:rPr lang="en-US" b="1" i="1" u="sng" dirty="0"/>
                  <a:t>Triphone</a:t>
                </a:r>
                <a:r>
                  <a:rPr lang="en-US" dirty="0"/>
                  <a:t>: the /b/ in “about” (</a:t>
                </a:r>
                <a:r>
                  <a:rPr lang="en-US" dirty="0" err="1"/>
                  <a:t>ax-b+aw</a:t>
                </a:r>
                <a:r>
                  <a:rPr lang="en-US" dirty="0"/>
                  <a:t>) sounds different from the /b/ in “Abdul” (</a:t>
                </a:r>
                <a:r>
                  <a:rPr lang="en-US" dirty="0" err="1"/>
                  <a:t>ae-b+d</a:t>
                </a:r>
                <a:r>
                  <a:rPr lang="en-US" dirty="0"/>
                  <a:t>).  There are around 60 phones and as many as 60</a:t>
                </a:r>
                <a:r>
                  <a:rPr lang="en-US" baseline="30000" dirty="0"/>
                  <a:t>3</a:t>
                </a:r>
                <a:r>
                  <a:rPr lang="en-US" dirty="0"/>
                  <a:t> context-dependent </a:t>
                </a:r>
                <a:r>
                  <a:rPr lang="en-US" i="1" dirty="0"/>
                  <a:t>triphones.</a:t>
                </a:r>
              </a:p>
              <a:p>
                <a:pPr lvl="1"/>
                <a:r>
                  <a:rPr lang="en-US" i="1" dirty="0"/>
                  <a:t> </a:t>
                </a:r>
                <a:r>
                  <a:rPr lang="en-US" b="1" i="1" u="sng" dirty="0"/>
                  <a:t>Subsegments</a:t>
                </a:r>
                <a:r>
                  <a:rPr lang="en-US" dirty="0"/>
                  <a:t>: /b/ has three subsegments: the closure, the silence, and the release.  There are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60</m:t>
                        </m:r>
                      </m:e>
                      <m:sup>
                        <m:r>
                          <a:rPr lang="en-US" b="0" i="1" smtClean="0">
                            <a:latin typeface="Cambria Math" panose="02040503050406030204" pitchFamily="18" charset="0"/>
                            <a:ea typeface="Cambria Math" panose="02040503050406030204" pitchFamily="18" charset="0"/>
                          </a:rPr>
                          <m:t>3</m:t>
                        </m:r>
                      </m:sup>
                    </m:sSup>
                  </m:oMath>
                </a14:m>
                <a:r>
                  <a:rPr lang="en-US" i="1" dirty="0"/>
                  <a:t> </a:t>
                </a:r>
                <a:r>
                  <a:rPr lang="en-US" dirty="0"/>
                  <a:t>subsegments of triphones.</a:t>
                </a:r>
                <a:endParaRPr lang="en-US" i="1" dirty="0"/>
              </a:p>
              <a:p>
                <a:pPr lvl="1"/>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914405"/>
                <a:ext cx="8229600" cy="4906963"/>
              </a:xfrm>
              <a:blipFill>
                <a:blip r:embed="rId3"/>
                <a:stretch>
                  <a:fillRect l="-1481" t="-1988" r="-1111"/>
                </a:stretch>
              </a:blipFill>
            </p:spPr>
            <p:txBody>
              <a:bodyPr/>
              <a:lstStyle/>
              <a:p>
                <a:r>
                  <a:rPr lang="en-US">
                    <a:noFill/>
                  </a:rPr>
                  <a:t> </a:t>
                </a:r>
              </a:p>
            </p:txBody>
          </p:sp>
        </mc:Fallback>
      </mc:AlternateContent>
      <p:pic>
        <p:nvPicPr>
          <p:cNvPr id="34818" name="Picture 2"/>
          <p:cNvPicPr>
            <a:picLocks noChangeAspect="1" noChangeArrowheads="1"/>
          </p:cNvPicPr>
          <p:nvPr/>
        </p:nvPicPr>
        <p:blipFill>
          <a:blip r:embed="rId4" cstate="print"/>
          <a:srcRect/>
          <a:stretch>
            <a:fillRect/>
          </a:stretch>
        </p:blipFill>
        <p:spPr bwMode="auto">
          <a:xfrm>
            <a:off x="2590801" y="3842655"/>
            <a:ext cx="7028865" cy="2971800"/>
          </a:xfrm>
          <a:prstGeom prst="rect">
            <a:avLst/>
          </a:prstGeom>
          <a:noFill/>
          <a:ln w="9525">
            <a:noFill/>
            <a:miter lim="800000"/>
            <a:headEnd/>
            <a:tailEnd/>
          </a:ln>
        </p:spPr>
      </p:pic>
    </p:spTree>
    <p:extLst>
      <p:ext uri="{BB962C8B-B14F-4D97-AF65-F5344CB8AC3E}">
        <p14:creationId xmlns:p14="http://schemas.microsoft.com/office/powerpoint/2010/main" val="1462721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9372600" cy="1143000"/>
          </a:xfrm>
        </p:spPr>
        <p:txBody>
          <a:bodyPr/>
          <a:lstStyle/>
          <a:p>
            <a:r>
              <a:rPr lang="en-US" dirty="0"/>
              <a:t>HMM models for words</a:t>
            </a:r>
          </a:p>
        </p:txBody>
      </p:sp>
      <p:pic>
        <p:nvPicPr>
          <p:cNvPr id="33795" name="Picture 3"/>
          <p:cNvPicPr>
            <a:picLocks noChangeAspect="1" noChangeArrowheads="1"/>
          </p:cNvPicPr>
          <p:nvPr/>
        </p:nvPicPr>
        <p:blipFill>
          <a:blip r:embed="rId3" cstate="print"/>
          <a:srcRect b="1255"/>
          <a:stretch>
            <a:fillRect/>
          </a:stretch>
        </p:blipFill>
        <p:spPr bwMode="auto">
          <a:xfrm>
            <a:off x="2743200" y="1740933"/>
            <a:ext cx="6613292" cy="1730593"/>
          </a:xfrm>
          <a:prstGeom prst="rect">
            <a:avLst/>
          </a:prstGeom>
          <a:noFill/>
          <a:ln w="9525">
            <a:noFill/>
            <a:miter lim="800000"/>
            <a:headEnd/>
            <a:tailEnd/>
          </a:ln>
        </p:spPr>
      </p:pic>
      <p:pic>
        <p:nvPicPr>
          <p:cNvPr id="33796" name="Picture 4"/>
          <p:cNvPicPr>
            <a:picLocks noChangeAspect="1" noChangeArrowheads="1"/>
          </p:cNvPicPr>
          <p:nvPr/>
        </p:nvPicPr>
        <p:blipFill>
          <a:blip r:embed="rId4" cstate="print"/>
          <a:srcRect/>
          <a:stretch>
            <a:fillRect/>
          </a:stretch>
        </p:blipFill>
        <p:spPr bwMode="auto">
          <a:xfrm>
            <a:off x="1752601" y="1676400"/>
            <a:ext cx="8592867" cy="4572000"/>
          </a:xfrm>
          <a:prstGeom prst="rect">
            <a:avLst/>
          </a:prstGeom>
          <a:noFill/>
          <a:ln w="9525">
            <a:noFill/>
            <a:miter lim="800000"/>
            <a:headEnd/>
            <a:tailEnd/>
          </a:ln>
        </p:spPr>
      </p:pic>
    </p:spTree>
    <p:extLst>
      <p:ext uri="{BB962C8B-B14F-4D97-AF65-F5344CB8AC3E}">
        <p14:creationId xmlns:p14="http://schemas.microsoft.com/office/powerpoint/2010/main" val="258424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563562"/>
          </a:xfrm>
        </p:spPr>
        <p:txBody>
          <a:bodyPr>
            <a:normAutofit fontScale="90000"/>
          </a:bodyPr>
          <a:lstStyle/>
          <a:p>
            <a:r>
              <a:rPr lang="en-US" dirty="0"/>
              <a:t>Putting words together</a:t>
            </a:r>
          </a:p>
        </p:txBody>
      </p:sp>
      <p:sp>
        <p:nvSpPr>
          <p:cNvPr id="3" name="Content Placeholder 2"/>
          <p:cNvSpPr>
            <a:spLocks noGrp="1"/>
          </p:cNvSpPr>
          <p:nvPr>
            <p:ph idx="1"/>
          </p:nvPr>
        </p:nvSpPr>
        <p:spPr>
          <a:xfrm>
            <a:off x="1981200" y="5334001"/>
            <a:ext cx="8229600" cy="1447800"/>
          </a:xfrm>
        </p:spPr>
        <p:txBody>
          <a:bodyPr/>
          <a:lstStyle/>
          <a:p>
            <a:r>
              <a:rPr lang="en-US" dirty="0"/>
              <a:t>Given a sequence of acoustic features, how do we find the corresponding word sequence? </a:t>
            </a:r>
          </a:p>
        </p:txBody>
      </p:sp>
      <p:pic>
        <p:nvPicPr>
          <p:cNvPr id="35842" name="Picture 2"/>
          <p:cNvPicPr>
            <a:picLocks noChangeAspect="1" noChangeArrowheads="1"/>
          </p:cNvPicPr>
          <p:nvPr/>
        </p:nvPicPr>
        <p:blipFill>
          <a:blip r:embed="rId3" cstate="print"/>
          <a:srcRect/>
          <a:stretch>
            <a:fillRect/>
          </a:stretch>
        </p:blipFill>
        <p:spPr bwMode="auto">
          <a:xfrm>
            <a:off x="1764896" y="838200"/>
            <a:ext cx="8674505" cy="4191000"/>
          </a:xfrm>
          <a:prstGeom prst="rect">
            <a:avLst/>
          </a:prstGeom>
          <a:noFill/>
          <a:ln w="9525">
            <a:noFill/>
            <a:miter lim="800000"/>
            <a:headEnd/>
            <a:tailEnd/>
          </a:ln>
        </p:spPr>
      </p:pic>
    </p:spTree>
    <p:extLst>
      <p:ext uri="{BB962C8B-B14F-4D97-AF65-F5344CB8AC3E}">
        <p14:creationId xmlns:p14="http://schemas.microsoft.com/office/powerpoint/2010/main" val="212244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lstStyle/>
          <a:p>
            <a:r>
              <a:rPr lang="en-US" dirty="0"/>
              <a:t>The Viterbi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52600" y="1219201"/>
                <a:ext cx="8763000" cy="4678363"/>
              </a:xfrm>
            </p:spPr>
            <p:txBody>
              <a:bodyPr>
                <a:normAutofit/>
              </a:bodyPr>
              <a:lstStyle/>
              <a:p>
                <a:pPr marL="0" indent="0">
                  <a:buNone/>
                </a:pPr>
                <a14:m>
                  <m:oMathPara xmlns:m="http://schemas.openxmlformats.org/officeDocument/2006/math">
                    <m:oMathParaPr>
                      <m:jc m:val="centerGroup"/>
                    </m:oMathParaPr>
                    <m:oMath xmlns:m="http://schemas.openxmlformats.org/officeDocument/2006/math">
                      <m:func>
                        <m:funcPr>
                          <m:ctrlPr>
                            <a:rPr lang="en-US" i="1" dirty="0" smtClean="0">
                              <a:solidFill>
                                <a:srgbClr val="0000FF"/>
                              </a:solidFill>
                              <a:latin typeface="Cambria Math" panose="02040503050406030204" pitchFamily="18" charset="0"/>
                            </a:rPr>
                          </m:ctrlPr>
                        </m:funcPr>
                        <m:fName>
                          <m:limLow>
                            <m:limLowPr>
                              <m:ctrlPr>
                                <a:rPr lang="en-US" i="1" dirty="0" smtClean="0">
                                  <a:solidFill>
                                    <a:schemeClr val="tx1"/>
                                  </a:solidFill>
                                  <a:latin typeface="Cambria Math" panose="02040503050406030204" pitchFamily="18" charset="0"/>
                                </a:rPr>
                              </m:ctrlPr>
                            </m:limLowPr>
                            <m:e>
                              <m:r>
                                <m:rPr>
                                  <m:sty m:val="p"/>
                                </m:rPr>
                                <a:rPr lang="en-US" i="0" dirty="0" smtClean="0">
                                  <a:solidFill>
                                    <a:schemeClr val="tx1"/>
                                  </a:solidFill>
                                  <a:latin typeface="Cambria Math" panose="02040503050406030204" pitchFamily="18" charset="0"/>
                                </a:rPr>
                                <m:t>max</m:t>
                              </m:r>
                            </m:e>
                            <m:lim>
                              <m:sSub>
                                <m:sSubPr>
                                  <m:ctrlPr>
                                    <a:rPr lang="en-US" i="1" dirty="0" smtClean="0">
                                      <a:solidFill>
                                        <a:schemeClr val="tx1"/>
                                      </a:solidFill>
                                      <a:latin typeface="Cambria Math" panose="02040503050406030204" pitchFamily="18" charset="0"/>
                                    </a:rPr>
                                  </m:ctrlPr>
                                </m:sSubPr>
                                <m:e>
                                  <m:r>
                                    <a:rPr lang="en-US" b="1" i="1" dirty="0" smtClean="0">
                                      <a:solidFill>
                                        <a:schemeClr val="tx1"/>
                                      </a:solidFill>
                                      <a:latin typeface="Cambria Math" panose="02040503050406030204" pitchFamily="18" charset="0"/>
                                    </a:rPr>
                                    <m:t>𝑿</m:t>
                                  </m:r>
                                </m:e>
                                <m:sub>
                                  <m:r>
                                    <a:rPr lang="en-US" b="0" i="1" dirty="0" smtClean="0">
                                      <a:solidFill>
                                        <a:schemeClr val="tx1"/>
                                      </a:solidFill>
                                      <a:latin typeface="Cambria Math" panose="02040503050406030204" pitchFamily="18" charset="0"/>
                                    </a:rPr>
                                    <m:t>0:</m:t>
                                  </m:r>
                                  <m:r>
                                    <a:rPr lang="en-US" b="0" i="1" dirty="0" smtClean="0">
                                      <a:solidFill>
                                        <a:schemeClr val="tx1"/>
                                      </a:solidFill>
                                      <a:latin typeface="Cambria Math" panose="02040503050406030204" pitchFamily="18" charset="0"/>
                                    </a:rPr>
                                    <m:t>𝑡</m:t>
                                  </m:r>
                                </m:sub>
                              </m:sSub>
                            </m:lim>
                          </m:limLow>
                        </m:fName>
                        <m:e>
                          <m:r>
                            <a:rPr lang="en-US" b="0" i="1" dirty="0" smtClean="0">
                              <a:solidFill>
                                <a:srgbClr val="0000FF"/>
                              </a:solidFill>
                              <a:latin typeface="Cambria Math" panose="02040503050406030204" pitchFamily="18" charset="0"/>
                            </a:rPr>
                            <m:t>𝑃</m:t>
                          </m:r>
                          <m:d>
                            <m:dPr>
                              <m:ctrlPr>
                                <a:rPr lang="en-US" b="0" i="1" dirty="0" smtClean="0">
                                  <a:solidFill>
                                    <a:srgbClr val="0000FF"/>
                                  </a:solidFill>
                                  <a:latin typeface="Cambria Math" panose="02040503050406030204" pitchFamily="18" charset="0"/>
                                </a:rPr>
                              </m:ctrlPr>
                            </m:dPr>
                            <m:e>
                              <m:sSub>
                                <m:sSubPr>
                                  <m:ctrlPr>
                                    <a:rPr lang="en-US" b="0" i="1" dirty="0" smtClean="0">
                                      <a:solidFill>
                                        <a:srgbClr val="0000FF"/>
                                      </a:solidFill>
                                      <a:latin typeface="Cambria Math" panose="02040503050406030204" pitchFamily="18" charset="0"/>
                                    </a:rPr>
                                  </m:ctrlPr>
                                </m:sSubPr>
                                <m:e>
                                  <m:r>
                                    <a:rPr lang="en-US" b="1" i="1" dirty="0" smtClean="0">
                                      <a:solidFill>
                                        <a:srgbClr val="0000FF"/>
                                      </a:solidFill>
                                      <a:latin typeface="Cambria Math" panose="02040503050406030204" pitchFamily="18" charset="0"/>
                                    </a:rPr>
                                    <m:t>𝑿</m:t>
                                  </m:r>
                                </m:e>
                                <m:sub>
                                  <m:r>
                                    <a:rPr lang="en-US" b="0" i="1" dirty="0" smtClean="0">
                                      <a:solidFill>
                                        <a:srgbClr val="0000FF"/>
                                      </a:solidFill>
                                      <a:latin typeface="Cambria Math" panose="02040503050406030204" pitchFamily="18" charset="0"/>
                                    </a:rPr>
                                    <m:t>0:</m:t>
                                  </m:r>
                                  <m:r>
                                    <a:rPr lang="en-US" b="0" i="1" dirty="0" smtClean="0">
                                      <a:solidFill>
                                        <a:srgbClr val="0000FF"/>
                                      </a:solidFill>
                                      <a:latin typeface="Cambria Math" panose="02040503050406030204" pitchFamily="18" charset="0"/>
                                    </a:rPr>
                                    <m:t>𝑡</m:t>
                                  </m:r>
                                </m:sub>
                              </m:sSub>
                              <m:r>
                                <a:rPr lang="en-US" b="0" i="1" dirty="0" smtClean="0">
                                  <a:solidFill>
                                    <a:srgbClr val="0000FF"/>
                                  </a:solidFill>
                                  <a:latin typeface="Cambria Math" panose="02040503050406030204" pitchFamily="18" charset="0"/>
                                </a:rPr>
                                <m:t>,</m:t>
                              </m:r>
                              <m:sSub>
                                <m:sSubPr>
                                  <m:ctrlPr>
                                    <a:rPr lang="en-US" b="0" i="1" dirty="0" smtClean="0">
                                      <a:solidFill>
                                        <a:srgbClr val="0000FF"/>
                                      </a:solidFill>
                                      <a:latin typeface="Cambria Math" panose="02040503050406030204" pitchFamily="18" charset="0"/>
                                    </a:rPr>
                                  </m:ctrlPr>
                                </m:sSubPr>
                                <m:e>
                                  <m:r>
                                    <a:rPr lang="en-US" b="1" i="1" dirty="0" smtClean="0">
                                      <a:solidFill>
                                        <a:srgbClr val="0000FF"/>
                                      </a:solidFill>
                                      <a:latin typeface="Cambria Math" panose="02040503050406030204" pitchFamily="18" charset="0"/>
                                    </a:rPr>
                                    <m:t>𝑬</m:t>
                                  </m:r>
                                </m:e>
                                <m:sub>
                                  <m:r>
                                    <a:rPr lang="en-US" b="0" i="1" dirty="0" smtClean="0">
                                      <a:solidFill>
                                        <a:srgbClr val="0000FF"/>
                                      </a:solidFill>
                                      <a:latin typeface="Cambria Math" panose="02040503050406030204" pitchFamily="18" charset="0"/>
                                    </a:rPr>
                                    <m:t>0:</m:t>
                                  </m:r>
                                  <m:r>
                                    <a:rPr lang="en-US" b="0" i="1" dirty="0" smtClean="0">
                                      <a:solidFill>
                                        <a:srgbClr val="0000FF"/>
                                      </a:solidFill>
                                      <a:latin typeface="Cambria Math" panose="02040503050406030204" pitchFamily="18" charset="0"/>
                                    </a:rPr>
                                    <m:t>𝑡</m:t>
                                  </m:r>
                                </m:sub>
                              </m:sSub>
                            </m:e>
                          </m:d>
                        </m:e>
                      </m:func>
                      <m:r>
                        <a:rPr lang="en-US" b="0" i="1" dirty="0" smtClean="0">
                          <a:solidFill>
                            <a:srgbClr val="0000FF"/>
                          </a:solidFill>
                          <a:latin typeface="Cambria Math" panose="02040503050406030204" pitchFamily="18" charset="0"/>
                        </a:rPr>
                        <m:t>=</m:t>
                      </m:r>
                      <m:func>
                        <m:funcPr>
                          <m:ctrlPr>
                            <a:rPr lang="en-US" i="1" dirty="0" smtClean="0">
                              <a:solidFill>
                                <a:srgbClr val="0000FF"/>
                              </a:solidFill>
                              <a:latin typeface="Cambria Math" panose="02040503050406030204" pitchFamily="18" charset="0"/>
                            </a:rPr>
                          </m:ctrlPr>
                        </m:funcPr>
                        <m:fName>
                          <m:limLow>
                            <m:limLowPr>
                              <m:ctrlPr>
                                <a:rPr lang="en-US" i="1" dirty="0" smtClean="0">
                                  <a:solidFill>
                                    <a:schemeClr val="tx1"/>
                                  </a:solidFill>
                                  <a:latin typeface="Cambria Math" panose="02040503050406030204" pitchFamily="18" charset="0"/>
                                </a:rPr>
                              </m:ctrlPr>
                            </m:limLowPr>
                            <m:e>
                              <m:r>
                                <m:rPr>
                                  <m:sty m:val="p"/>
                                </m:rPr>
                                <a:rPr lang="en-US" i="0" dirty="0" smtClean="0">
                                  <a:solidFill>
                                    <a:schemeClr val="tx1"/>
                                  </a:solidFill>
                                  <a:latin typeface="Cambria Math" panose="02040503050406030204" pitchFamily="18" charset="0"/>
                                </a:rPr>
                                <m:t>max</m:t>
                              </m:r>
                            </m:e>
                            <m:lim>
                              <m:sSub>
                                <m:sSubPr>
                                  <m:ctrlPr>
                                    <a:rPr lang="en-US"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𝑋</m:t>
                                  </m:r>
                                </m:e>
                                <m:sub>
                                  <m:r>
                                    <a:rPr lang="en-US" b="0" i="1" dirty="0" smtClean="0">
                                      <a:solidFill>
                                        <a:schemeClr val="tx1"/>
                                      </a:solidFill>
                                      <a:latin typeface="Cambria Math" panose="02040503050406030204" pitchFamily="18" charset="0"/>
                                    </a:rPr>
                                    <m:t>𝑡</m:t>
                                  </m:r>
                                </m:sub>
                              </m:sSub>
                            </m:lim>
                          </m:limLow>
                        </m:fName>
                        <m:e>
                          <m:r>
                            <a:rPr lang="en-US" b="0" i="1" dirty="0" smtClean="0">
                              <a:solidFill>
                                <a:srgbClr val="0000FF"/>
                              </a:solidFill>
                              <a:latin typeface="Cambria Math" panose="02040503050406030204" pitchFamily="18" charset="0"/>
                            </a:rPr>
                            <m:t>𝑃</m:t>
                          </m:r>
                          <m:d>
                            <m:dPr>
                              <m:ctrlPr>
                                <a:rPr lang="en-US" b="0" i="1" dirty="0" smtClean="0">
                                  <a:solidFill>
                                    <a:srgbClr val="0000FF"/>
                                  </a:solidFill>
                                  <a:latin typeface="Cambria Math" panose="02040503050406030204" pitchFamily="18" charset="0"/>
                                </a:rPr>
                              </m:ctrlPr>
                            </m:dPr>
                            <m:e>
                              <m:sSub>
                                <m:sSubPr>
                                  <m:ctrlPr>
                                    <a:rPr lang="en-US" b="0"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𝐸</m:t>
                                  </m:r>
                                </m:e>
                                <m:sub>
                                  <m:r>
                                    <a:rPr lang="en-US" b="0" i="1" dirty="0" smtClean="0">
                                      <a:solidFill>
                                        <a:srgbClr val="0000FF"/>
                                      </a:solidFill>
                                      <a:latin typeface="Cambria Math" panose="02040503050406030204" pitchFamily="18" charset="0"/>
                                    </a:rPr>
                                    <m:t>𝑡</m:t>
                                  </m:r>
                                </m:sub>
                              </m:sSub>
                              <m:r>
                                <a:rPr lang="en-US" b="0" i="1" dirty="0" smtClean="0">
                                  <a:solidFill>
                                    <a:srgbClr val="0000FF"/>
                                  </a:solidFill>
                                  <a:latin typeface="Cambria Math" panose="02040503050406030204" pitchFamily="18" charset="0"/>
                                </a:rPr>
                                <m:t>|</m:t>
                              </m:r>
                              <m:sSub>
                                <m:sSubPr>
                                  <m:ctrlPr>
                                    <a:rPr lang="en-US" b="0"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𝑋</m:t>
                                  </m:r>
                                </m:e>
                                <m:sub>
                                  <m:r>
                                    <a:rPr lang="en-US" b="0" i="1" dirty="0" smtClean="0">
                                      <a:solidFill>
                                        <a:srgbClr val="0000FF"/>
                                      </a:solidFill>
                                      <a:latin typeface="Cambria Math" panose="02040503050406030204" pitchFamily="18" charset="0"/>
                                    </a:rPr>
                                    <m:t>𝑡</m:t>
                                  </m:r>
                                </m:sub>
                              </m:sSub>
                            </m:e>
                          </m:d>
                          <m:func>
                            <m:funcPr>
                              <m:ctrlPr>
                                <a:rPr lang="en-US" b="0" i="1" dirty="0" smtClean="0">
                                  <a:solidFill>
                                    <a:srgbClr val="0000FF"/>
                                  </a:solidFill>
                                  <a:latin typeface="Cambria Math" panose="02040503050406030204" pitchFamily="18" charset="0"/>
                                </a:rPr>
                              </m:ctrlPr>
                            </m:funcPr>
                            <m:fName>
                              <m:limLow>
                                <m:limLowPr>
                                  <m:ctrlPr>
                                    <a:rPr lang="en-US" b="0" i="1" dirty="0" smtClean="0">
                                      <a:solidFill>
                                        <a:schemeClr val="tx1"/>
                                      </a:solidFill>
                                      <a:latin typeface="Cambria Math" panose="02040503050406030204" pitchFamily="18" charset="0"/>
                                    </a:rPr>
                                  </m:ctrlPr>
                                </m:limLowPr>
                                <m:e>
                                  <m:r>
                                    <m:rPr>
                                      <m:sty m:val="p"/>
                                    </m:rPr>
                                    <a:rPr lang="en-US" b="0" i="0" dirty="0" smtClean="0">
                                      <a:solidFill>
                                        <a:schemeClr val="tx1"/>
                                      </a:solidFill>
                                      <a:latin typeface="Cambria Math" panose="02040503050406030204" pitchFamily="18" charset="0"/>
                                    </a:rPr>
                                    <m:t>max</m:t>
                                  </m:r>
                                </m:e>
                                <m:lim>
                                  <m:sSub>
                                    <m:sSubPr>
                                      <m:ctrlPr>
                                        <a:rPr lang="en-US" i="1" dirty="0">
                                          <a:latin typeface="Cambria Math" panose="02040503050406030204" pitchFamily="18" charset="0"/>
                                        </a:rPr>
                                      </m:ctrlPr>
                                    </m:sSubPr>
                                    <m:e>
                                      <m:r>
                                        <a:rPr lang="en-US" i="1" dirty="0">
                                          <a:latin typeface="Cambria Math" panose="02040503050406030204" pitchFamily="18" charset="0"/>
                                        </a:rPr>
                                        <m:t>𝑋</m:t>
                                      </m:r>
                                    </m:e>
                                    <m:sub>
                                      <m:r>
                                        <a:rPr lang="en-US" i="1" dirty="0">
                                          <a:latin typeface="Cambria Math" panose="02040503050406030204" pitchFamily="18" charset="0"/>
                                        </a:rPr>
                                        <m:t>𝑡</m:t>
                                      </m:r>
                                      <m:r>
                                        <a:rPr lang="en-US" b="0" i="1" dirty="0" smtClean="0">
                                          <a:latin typeface="Cambria Math" panose="02040503050406030204" pitchFamily="18" charset="0"/>
                                        </a:rPr>
                                        <m:t>−1</m:t>
                                      </m:r>
                                    </m:sub>
                                  </m:sSub>
                                </m:lim>
                              </m:limLow>
                            </m:fName>
                            <m:e>
                              <m:r>
                                <a:rPr lang="en-US" i="1" dirty="0">
                                  <a:solidFill>
                                    <a:srgbClr val="0000FF"/>
                                  </a:solidFill>
                                  <a:latin typeface="Cambria Math" panose="02040503050406030204" pitchFamily="18" charset="0"/>
                                </a:rPr>
                                <m:t>𝑃</m:t>
                              </m:r>
                              <m:d>
                                <m:dPr>
                                  <m:ctrlPr>
                                    <a:rPr lang="en-US" i="1" dirty="0">
                                      <a:solidFill>
                                        <a:srgbClr val="0000FF"/>
                                      </a:solidFill>
                                      <a:latin typeface="Cambria Math" panose="02040503050406030204" pitchFamily="18" charset="0"/>
                                    </a:rPr>
                                  </m:ctrlPr>
                                </m:dPr>
                                <m:e>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𝑋</m:t>
                                      </m:r>
                                    </m:e>
                                    <m:sub>
                                      <m:r>
                                        <a:rPr lang="en-US" i="1" dirty="0">
                                          <a:solidFill>
                                            <a:srgbClr val="0000FF"/>
                                          </a:solidFill>
                                          <a:latin typeface="Cambria Math" panose="02040503050406030204" pitchFamily="18" charset="0"/>
                                        </a:rPr>
                                        <m:t>𝑡</m:t>
                                      </m:r>
                                    </m:sub>
                                  </m:sSub>
                                  <m:r>
                                    <a:rPr lang="en-US" b="0" i="1" dirty="0" smtClean="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𝑋</m:t>
                                      </m:r>
                                    </m:e>
                                    <m:sub>
                                      <m:r>
                                        <a:rPr lang="en-US" i="1" dirty="0">
                                          <a:solidFill>
                                            <a:srgbClr val="0000FF"/>
                                          </a:solidFill>
                                          <a:latin typeface="Cambria Math" panose="02040503050406030204" pitchFamily="18" charset="0"/>
                                        </a:rPr>
                                        <m:t>𝑡</m:t>
                                      </m:r>
                                      <m:r>
                                        <a:rPr lang="en-US" b="0" i="1" dirty="0" smtClean="0">
                                          <a:solidFill>
                                            <a:srgbClr val="0000FF"/>
                                          </a:solidFill>
                                          <a:latin typeface="Cambria Math" panose="02040503050406030204" pitchFamily="18" charset="0"/>
                                        </a:rPr>
                                        <m:t>−1</m:t>
                                      </m:r>
                                    </m:sub>
                                  </m:sSub>
                                </m:e>
                              </m:d>
                              <m:r>
                                <a:rPr lang="en-US" i="1" dirty="0">
                                  <a:solidFill>
                                    <a:srgbClr val="0000FF"/>
                                  </a:solidFill>
                                  <a:latin typeface="Cambria Math" panose="02040503050406030204" pitchFamily="18" charset="0"/>
                                </a:rPr>
                                <m:t>𝑃</m:t>
                              </m:r>
                              <m:d>
                                <m:dPr>
                                  <m:ctrlPr>
                                    <a:rPr lang="en-US" i="1" dirty="0">
                                      <a:solidFill>
                                        <a:srgbClr val="0000FF"/>
                                      </a:solidFill>
                                      <a:latin typeface="Cambria Math" panose="02040503050406030204" pitchFamily="18" charset="0"/>
                                    </a:rPr>
                                  </m:ctrlPr>
                                </m:dPr>
                                <m:e>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𝐸</m:t>
                                      </m:r>
                                    </m:e>
                                    <m:sub>
                                      <m:r>
                                        <a:rPr lang="en-US" i="1" dirty="0">
                                          <a:solidFill>
                                            <a:srgbClr val="0000FF"/>
                                          </a:solidFill>
                                          <a:latin typeface="Cambria Math" panose="02040503050406030204" pitchFamily="18" charset="0"/>
                                        </a:rPr>
                                        <m:t>𝑡</m:t>
                                      </m:r>
                                      <m:r>
                                        <a:rPr lang="en-US" b="0" i="1" dirty="0" smtClean="0">
                                          <a:solidFill>
                                            <a:srgbClr val="0000FF"/>
                                          </a:solidFill>
                                          <a:latin typeface="Cambria Math" panose="02040503050406030204" pitchFamily="18" charset="0"/>
                                        </a:rPr>
                                        <m:t>−1</m:t>
                                      </m:r>
                                    </m:sub>
                                  </m:sSub>
                                  <m:r>
                                    <a:rPr lang="en-US" i="1" dirty="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𝑋</m:t>
                                      </m:r>
                                    </m:e>
                                    <m:sub>
                                      <m:r>
                                        <a:rPr lang="en-US" i="1" dirty="0">
                                          <a:solidFill>
                                            <a:srgbClr val="0000FF"/>
                                          </a:solidFill>
                                          <a:latin typeface="Cambria Math" panose="02040503050406030204" pitchFamily="18" charset="0"/>
                                        </a:rPr>
                                        <m:t>𝑡</m:t>
                                      </m:r>
                                      <m:r>
                                        <a:rPr lang="en-US" b="0" i="1" dirty="0" smtClean="0">
                                          <a:solidFill>
                                            <a:srgbClr val="0000FF"/>
                                          </a:solidFill>
                                          <a:latin typeface="Cambria Math" panose="02040503050406030204" pitchFamily="18" charset="0"/>
                                        </a:rPr>
                                        <m:t>−1</m:t>
                                      </m:r>
                                    </m:sub>
                                  </m:sSub>
                                </m:e>
                              </m:d>
                            </m:e>
                          </m:func>
                          <m:func>
                            <m:funcPr>
                              <m:ctrlPr>
                                <a:rPr lang="en-US" i="1" dirty="0" smtClean="0">
                                  <a:solidFill>
                                    <a:srgbClr val="0000FF"/>
                                  </a:solidFill>
                                  <a:latin typeface="Cambria Math" panose="02040503050406030204" pitchFamily="18" charset="0"/>
                                </a:rPr>
                              </m:ctrlPr>
                            </m:funcPr>
                            <m:fName>
                              <m:limLow>
                                <m:limLowPr>
                                  <m:ctrlPr>
                                    <a:rPr lang="en-US" i="1" dirty="0" smtClean="0">
                                      <a:solidFill>
                                        <a:schemeClr val="tx1"/>
                                      </a:solidFill>
                                      <a:latin typeface="Cambria Math" panose="02040503050406030204" pitchFamily="18" charset="0"/>
                                    </a:rPr>
                                  </m:ctrlPr>
                                </m:limLowPr>
                                <m:e>
                                  <m:r>
                                    <m:rPr>
                                      <m:sty m:val="p"/>
                                    </m:rPr>
                                    <a:rPr lang="en-US" i="0" dirty="0" smtClean="0">
                                      <a:solidFill>
                                        <a:schemeClr val="tx1"/>
                                      </a:solidFill>
                                      <a:latin typeface="Cambria Math" panose="02040503050406030204" pitchFamily="18" charset="0"/>
                                    </a:rPr>
                                    <m:t>max</m:t>
                                  </m:r>
                                </m:e>
                                <m:lim>
                                  <m:sSub>
                                    <m:sSubPr>
                                      <m:ctrlPr>
                                        <a:rPr lang="en-US"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𝑋</m:t>
                                      </m:r>
                                    </m:e>
                                    <m:sub>
                                      <m:r>
                                        <a:rPr lang="en-US" b="0" i="1" dirty="0" smtClean="0">
                                          <a:solidFill>
                                            <a:schemeClr val="tx1"/>
                                          </a:solidFill>
                                          <a:latin typeface="Cambria Math" panose="02040503050406030204" pitchFamily="18" charset="0"/>
                                        </a:rPr>
                                        <m:t>𝑡</m:t>
                                      </m:r>
                                      <m:r>
                                        <a:rPr lang="en-US" b="0" i="1" dirty="0" smtClean="0">
                                          <a:solidFill>
                                            <a:schemeClr val="tx1"/>
                                          </a:solidFill>
                                          <a:latin typeface="Cambria Math" panose="02040503050406030204" pitchFamily="18" charset="0"/>
                                        </a:rPr>
                                        <m:t>−2</m:t>
                                      </m:r>
                                    </m:sub>
                                  </m:sSub>
                                </m:lim>
                              </m:limLow>
                            </m:fName>
                            <m:e>
                              <m:r>
                                <a:rPr lang="en-US" b="0" i="1" dirty="0" smtClean="0">
                                  <a:solidFill>
                                    <a:srgbClr val="0000FF"/>
                                  </a:solidFill>
                                  <a:latin typeface="Cambria Math" panose="02040503050406030204" pitchFamily="18" charset="0"/>
                                </a:rPr>
                                <m:t>…</m:t>
                              </m:r>
                            </m:e>
                          </m:func>
                        </m:e>
                      </m:func>
                    </m:oMath>
                  </m:oMathPara>
                </a14:m>
                <a:endParaRPr lang="en-US" dirty="0"/>
              </a:p>
              <a:p>
                <a:pPr marL="0" indent="0">
                  <a:buNone/>
                </a:pPr>
                <a:endParaRPr lang="en-US" dirty="0"/>
              </a:p>
              <a:p>
                <a:pPr marL="0" indent="0">
                  <a:buNone/>
                </a:pPr>
                <a:r>
                  <a:rPr lang="en-US" dirty="0"/>
                  <a:t>Complexity </a:t>
                </a:r>
                <a:r>
                  <a:rPr lang="en-US"/>
                  <a:t>changes from O{N^T} to O{TN^2}</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52600" y="1219201"/>
                <a:ext cx="8763000" cy="4678363"/>
              </a:xfrm>
              <a:blipFill>
                <a:blip r:embed="rId3"/>
                <a:stretch>
                  <a:fillRect l="-1461"/>
                </a:stretch>
              </a:blipFill>
            </p:spPr>
            <p:txBody>
              <a:bodyPr/>
              <a:lstStyle/>
              <a:p>
                <a:r>
                  <a:rPr lang="en-US">
                    <a:noFill/>
                  </a:rPr>
                  <a:t> </a:t>
                </a:r>
              </a:p>
            </p:txBody>
          </p:sp>
        </mc:Fallback>
      </mc:AlternateContent>
      <p:sp>
        <p:nvSpPr>
          <p:cNvPr id="11" name="Oval 10"/>
          <p:cNvSpPr/>
          <p:nvPr/>
        </p:nvSpPr>
        <p:spPr>
          <a:xfrm>
            <a:off x="23622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58782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9" name="Straight Arrow Connector 18"/>
          <p:cNvCxnSpPr>
            <a:stCxn id="11" idx="6"/>
            <a:endCxn id="13" idx="2"/>
          </p:cNvCxnSpPr>
          <p:nvPr/>
        </p:nvCxnSpPr>
        <p:spPr>
          <a:xfrm>
            <a:off x="3276600" y="52251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29600" y="5181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3918857" y="56823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5772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88726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342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10181" y="4800601"/>
            <a:ext cx="609462" cy="830997"/>
          </a:xfrm>
          <a:prstGeom prst="rect">
            <a:avLst/>
          </a:prstGeom>
          <a:noFill/>
        </p:spPr>
        <p:txBody>
          <a:bodyPr wrap="none" rtlCol="0">
            <a:spAutoFit/>
          </a:bodyPr>
          <a:lstStyle/>
          <a:p>
            <a:r>
              <a:rPr lang="en-US" sz="4800" dirty="0"/>
              <a:t>…</a:t>
            </a:r>
          </a:p>
        </p:txBody>
      </p:sp>
      <p:sp>
        <p:nvSpPr>
          <p:cNvPr id="38" name="Oval 37"/>
          <p:cNvSpPr/>
          <p:nvPr/>
        </p:nvSpPr>
        <p:spPr>
          <a:xfrm>
            <a:off x="49530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39" name="Oval 38"/>
          <p:cNvSpPr/>
          <p:nvPr/>
        </p:nvSpPr>
        <p:spPr>
          <a:xfrm>
            <a:off x="49530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40" name="Straight Arrow Connector 39"/>
          <p:cNvCxnSpPr>
            <a:stCxn id="39" idx="4"/>
            <a:endCxn id="38" idx="0"/>
          </p:cNvCxnSpPr>
          <p:nvPr/>
        </p:nvCxnSpPr>
        <p:spPr>
          <a:xfrm rot="5400000">
            <a:off x="5214257" y="56714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67400" y="52133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48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67800" cy="1143000"/>
          </a:xfrm>
        </p:spPr>
        <p:txBody>
          <a:bodyPr/>
          <a:lstStyle/>
          <a:p>
            <a:r>
              <a:rPr lang="en-US" dirty="0"/>
              <a:t>Decoding with the </a:t>
            </a:r>
            <a:r>
              <a:rPr lang="en-US" dirty="0" err="1"/>
              <a:t>Viterbi</a:t>
            </a:r>
            <a:r>
              <a:rPr lang="en-US" dirty="0"/>
              <a:t> algorithm</a:t>
            </a:r>
          </a:p>
        </p:txBody>
      </p:sp>
      <p:sp>
        <p:nvSpPr>
          <p:cNvPr id="3" name="Content Placeholder 2"/>
          <p:cNvSpPr>
            <a:spLocks noGrp="1"/>
          </p:cNvSpPr>
          <p:nvPr>
            <p:ph idx="1"/>
          </p:nvPr>
        </p:nvSpPr>
        <p:spPr/>
        <p:txBody>
          <a:bodyPr/>
          <a:lstStyle/>
          <a:p>
            <a:endParaRPr lang="en-US"/>
          </a:p>
        </p:txBody>
      </p:sp>
      <p:pic>
        <p:nvPicPr>
          <p:cNvPr id="36866" name="Picture 2"/>
          <p:cNvPicPr>
            <a:picLocks noChangeAspect="1" noChangeArrowheads="1"/>
          </p:cNvPicPr>
          <p:nvPr/>
        </p:nvPicPr>
        <p:blipFill>
          <a:blip r:embed="rId3" cstate="print"/>
          <a:srcRect/>
          <a:stretch>
            <a:fillRect/>
          </a:stretch>
        </p:blipFill>
        <p:spPr bwMode="auto">
          <a:xfrm>
            <a:off x="2743201" y="1002898"/>
            <a:ext cx="6760319" cy="5778902"/>
          </a:xfrm>
          <a:prstGeom prst="rect">
            <a:avLst/>
          </a:prstGeom>
          <a:noFill/>
          <a:ln w="9525">
            <a:noFill/>
            <a:miter lim="800000"/>
            <a:headEnd/>
            <a:tailEnd/>
          </a:ln>
        </p:spPr>
      </p:pic>
    </p:spTree>
    <p:extLst>
      <p:ext uri="{BB962C8B-B14F-4D97-AF65-F5344CB8AC3E}">
        <p14:creationId xmlns:p14="http://schemas.microsoft.com/office/powerpoint/2010/main" val="3356461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p:txBody>
          <a:bodyPr/>
          <a:lstStyle/>
          <a:p>
            <a:r>
              <a:rPr lang="en-US" dirty="0"/>
              <a:t>CS 447: Natural Language Processing</a:t>
            </a:r>
          </a:p>
          <a:p>
            <a:r>
              <a:rPr lang="en-US" dirty="0"/>
              <a:t>ECE 417: Multimedia Signal Processing</a:t>
            </a:r>
          </a:p>
          <a:p>
            <a:r>
              <a:rPr lang="en-US" dirty="0"/>
              <a:t>ECE 594: Mathematical Models of Language</a:t>
            </a:r>
          </a:p>
          <a:p>
            <a:r>
              <a:rPr lang="en-US" dirty="0"/>
              <a:t>Linguistics 506: Computational Linguistics</a:t>
            </a:r>
          </a:p>
          <a:p>
            <a:r>
              <a:rPr lang="en-US" dirty="0"/>
              <a:t>D. </a:t>
            </a:r>
            <a:r>
              <a:rPr lang="en-US" dirty="0" err="1"/>
              <a:t>Jurafsky</a:t>
            </a:r>
            <a:r>
              <a:rPr lang="en-US" dirty="0"/>
              <a:t> and J. Martin, “Speech and Language Processing,” 2</a:t>
            </a:r>
            <a:r>
              <a:rPr lang="en-US" baseline="30000" dirty="0"/>
              <a:t>nd</a:t>
            </a:r>
            <a:r>
              <a:rPr lang="en-US" dirty="0"/>
              <a:t> ed., Prentice Hall, 2008</a:t>
            </a:r>
          </a:p>
        </p:txBody>
      </p:sp>
    </p:spTree>
    <p:extLst>
      <p:ext uri="{BB962C8B-B14F-4D97-AF65-F5344CB8AC3E}">
        <p14:creationId xmlns:p14="http://schemas.microsoft.com/office/powerpoint/2010/main" val="138860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066800"/>
          </a:xfrm>
        </p:spPr>
        <p:txBody>
          <a:bodyPr/>
          <a:lstStyle/>
          <a:p>
            <a:r>
              <a:rPr lang="en-US" dirty="0"/>
              <a:t>Hidden Markov Models</a:t>
            </a:r>
          </a:p>
        </p:txBody>
      </p:sp>
      <p:sp>
        <p:nvSpPr>
          <p:cNvPr id="3" name="Content Placeholder 2"/>
          <p:cNvSpPr>
            <a:spLocks noGrp="1"/>
          </p:cNvSpPr>
          <p:nvPr>
            <p:ph idx="1"/>
          </p:nvPr>
        </p:nvSpPr>
        <p:spPr>
          <a:xfrm>
            <a:off x="1981200" y="1371601"/>
            <a:ext cx="8077200" cy="5334000"/>
          </a:xfrm>
        </p:spPr>
        <p:txBody>
          <a:bodyPr/>
          <a:lstStyle/>
          <a:p>
            <a:r>
              <a:rPr lang="en-US" dirty="0"/>
              <a:t>At each time slice </a:t>
            </a:r>
            <a:r>
              <a:rPr lang="en-US" i="1" dirty="0"/>
              <a:t>t</a:t>
            </a:r>
            <a:r>
              <a:rPr lang="en-US" dirty="0"/>
              <a:t>, the state of the world is described by an unobservable variable </a:t>
            </a:r>
            <a:r>
              <a:rPr lang="en-US" dirty="0">
                <a:solidFill>
                  <a:srgbClr val="0000FF"/>
                </a:solidFill>
              </a:rPr>
              <a:t>X</a:t>
            </a:r>
            <a:r>
              <a:rPr lang="en-US" i="1" baseline="-25000" dirty="0">
                <a:solidFill>
                  <a:srgbClr val="0000FF"/>
                </a:solidFill>
              </a:rPr>
              <a:t>t</a:t>
            </a:r>
            <a:r>
              <a:rPr lang="en-US" dirty="0"/>
              <a:t> and an observable </a:t>
            </a:r>
            <a:r>
              <a:rPr lang="en-US" i="1" dirty="0"/>
              <a:t>evidence</a:t>
            </a:r>
            <a:r>
              <a:rPr lang="en-US" dirty="0"/>
              <a:t> variable </a:t>
            </a:r>
            <a:r>
              <a:rPr lang="en-US" dirty="0">
                <a:solidFill>
                  <a:srgbClr val="0000FF"/>
                </a:solidFill>
              </a:rPr>
              <a:t>E</a:t>
            </a:r>
            <a:r>
              <a:rPr lang="en-US" i="1" baseline="-25000" dirty="0">
                <a:solidFill>
                  <a:srgbClr val="0000FF"/>
                </a:solidFill>
              </a:rPr>
              <a:t>t</a:t>
            </a:r>
            <a:endParaRPr lang="en-US" dirty="0"/>
          </a:p>
          <a:p>
            <a:r>
              <a:rPr lang="en-US" b="1" dirty="0"/>
              <a:t>Transition model:</a:t>
            </a:r>
            <a:r>
              <a:rPr lang="en-US" dirty="0"/>
              <a:t> distribution over the current state given the whole past history:</a:t>
            </a:r>
            <a:br>
              <a:rPr lang="en-US" dirty="0"/>
            </a:br>
            <a:r>
              <a:rPr lang="en-US" dirty="0">
                <a:solidFill>
                  <a:srgbClr val="0000FF"/>
                </a:solidFill>
              </a:rPr>
              <a:t>P(X</a:t>
            </a:r>
            <a:r>
              <a:rPr lang="en-US" i="1" baseline="-25000" dirty="0">
                <a:solidFill>
                  <a:srgbClr val="0000FF"/>
                </a:solidFill>
              </a:rPr>
              <a:t>t</a:t>
            </a:r>
            <a:r>
              <a:rPr lang="en-US" dirty="0">
                <a:solidFill>
                  <a:srgbClr val="0000FF"/>
                </a:solidFill>
              </a:rPr>
              <a:t> | X</a:t>
            </a:r>
            <a:r>
              <a:rPr lang="en-US" baseline="-25000" dirty="0">
                <a:solidFill>
                  <a:srgbClr val="0000FF"/>
                </a:solidFill>
              </a:rPr>
              <a:t>0</a:t>
            </a:r>
            <a:r>
              <a:rPr lang="en-US" dirty="0">
                <a:solidFill>
                  <a:srgbClr val="0000FF"/>
                </a:solidFill>
              </a:rPr>
              <a:t>, …, X</a:t>
            </a:r>
            <a:r>
              <a:rPr lang="en-US" i="1" baseline="-25000" dirty="0">
                <a:solidFill>
                  <a:srgbClr val="0000FF"/>
                </a:solidFill>
              </a:rPr>
              <a:t>t</a:t>
            </a:r>
            <a:r>
              <a:rPr lang="en-US" baseline="-25000" dirty="0">
                <a:solidFill>
                  <a:srgbClr val="0000FF"/>
                </a:solidFill>
              </a:rPr>
              <a:t>-1</a:t>
            </a:r>
            <a:r>
              <a:rPr lang="en-US" dirty="0">
                <a:solidFill>
                  <a:srgbClr val="0000FF"/>
                </a:solidFill>
              </a:rPr>
              <a:t>) = 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a:t>
            </a:r>
            <a:endParaRPr lang="en-US" dirty="0"/>
          </a:p>
          <a:p>
            <a:r>
              <a:rPr lang="en-US" b="1" dirty="0"/>
              <a:t>Observation model: </a:t>
            </a:r>
            <a:r>
              <a:rPr lang="en-US" dirty="0">
                <a:solidFill>
                  <a:srgbClr val="0000FF"/>
                </a:solidFill>
              </a:rPr>
              <a:t>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a:t>
            </a:r>
          </a:p>
        </p:txBody>
      </p:sp>
      <p:sp>
        <p:nvSpPr>
          <p:cNvPr id="11" name="Oval 10"/>
          <p:cNvSpPr/>
          <p:nvPr/>
        </p:nvSpPr>
        <p:spPr>
          <a:xfrm>
            <a:off x="23622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6106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8" name="Straight Arrow Connector 17"/>
          <p:cNvCxnSpPr>
            <a:stCxn id="11" idx="6"/>
            <a:endCxn id="13" idx="2"/>
          </p:cNvCxnSpPr>
          <p:nvPr/>
        </p:nvCxnSpPr>
        <p:spPr>
          <a:xfrm>
            <a:off x="3276600" y="54537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229600" y="5410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a:endCxn id="12" idx="0"/>
          </p:cNvCxnSpPr>
          <p:nvPr/>
        </p:nvCxnSpPr>
        <p:spPr>
          <a:xfrm rot="5400000">
            <a:off x="3918857" y="59109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75772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88726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720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9342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10181" y="5029201"/>
            <a:ext cx="609462" cy="830997"/>
          </a:xfrm>
          <a:prstGeom prst="rect">
            <a:avLst/>
          </a:prstGeom>
          <a:noFill/>
        </p:spPr>
        <p:txBody>
          <a:bodyPr wrap="none" rtlCol="0">
            <a:spAutoFit/>
          </a:bodyPr>
          <a:lstStyle/>
          <a:p>
            <a:r>
              <a:rPr lang="en-US" sz="4800" dirty="0"/>
              <a:t>…</a:t>
            </a:r>
          </a:p>
        </p:txBody>
      </p:sp>
      <p:sp>
        <p:nvSpPr>
          <p:cNvPr id="26" name="Oval 25"/>
          <p:cNvSpPr/>
          <p:nvPr/>
        </p:nvSpPr>
        <p:spPr>
          <a:xfrm>
            <a:off x="49530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27" name="Oval 26"/>
          <p:cNvSpPr/>
          <p:nvPr/>
        </p:nvSpPr>
        <p:spPr>
          <a:xfrm>
            <a:off x="49530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28" name="Straight Arrow Connector 27"/>
          <p:cNvCxnSpPr>
            <a:stCxn id="27" idx="4"/>
            <a:endCxn id="26" idx="0"/>
          </p:cNvCxnSpPr>
          <p:nvPr/>
        </p:nvCxnSpPr>
        <p:spPr>
          <a:xfrm rot="5400000">
            <a:off x="5214257" y="59000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867400" y="54419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36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lstStyle/>
          <a:p>
            <a:r>
              <a:rPr lang="en-US" dirty="0"/>
              <a:t>Hidden Markov Models</a:t>
            </a:r>
          </a:p>
        </p:txBody>
      </p:sp>
      <p:sp>
        <p:nvSpPr>
          <p:cNvPr id="3" name="Content Placeholder 2"/>
          <p:cNvSpPr>
            <a:spLocks noGrp="1"/>
          </p:cNvSpPr>
          <p:nvPr>
            <p:ph idx="1"/>
          </p:nvPr>
        </p:nvSpPr>
        <p:spPr>
          <a:xfrm>
            <a:off x="1752600" y="838201"/>
            <a:ext cx="8763000" cy="5135563"/>
          </a:xfrm>
        </p:spPr>
        <p:txBody>
          <a:bodyPr/>
          <a:lstStyle/>
          <a:p>
            <a:r>
              <a:rPr lang="en-US" b="1" dirty="0">
                <a:solidFill>
                  <a:srgbClr val="7030A0"/>
                </a:solidFill>
              </a:rPr>
              <a:t>Markov assumption </a:t>
            </a:r>
            <a:r>
              <a:rPr lang="en-US" dirty="0"/>
              <a:t>(first order)</a:t>
            </a:r>
          </a:p>
          <a:p>
            <a:pPr lvl="1"/>
            <a:r>
              <a:rPr lang="en-US" dirty="0"/>
              <a:t>The current state is conditionally independent of all the other states given the state in the previous time step</a:t>
            </a:r>
          </a:p>
          <a:p>
            <a:pPr lvl="1"/>
            <a:r>
              <a:rPr lang="en-US" dirty="0"/>
              <a:t>What does </a:t>
            </a:r>
            <a:r>
              <a:rPr lang="en-US" dirty="0">
                <a:solidFill>
                  <a:srgbClr val="0000FF"/>
                </a:solidFill>
              </a:rPr>
              <a:t>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a:t>
            </a:r>
            <a:r>
              <a:rPr lang="en-US" dirty="0"/>
              <a:t>simplify to?</a:t>
            </a:r>
          </a:p>
          <a:p>
            <a:pPr lvl="1">
              <a:buNone/>
            </a:pPr>
            <a:r>
              <a:rPr lang="en-US" dirty="0">
                <a:solidFill>
                  <a:srgbClr val="0000FF"/>
                </a:solidFill>
              </a:rPr>
              <a:t>	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 P(X</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baseline="-25000" dirty="0">
                <a:solidFill>
                  <a:srgbClr val="0000FF"/>
                </a:solidFill>
              </a:rPr>
              <a:t>-1</a:t>
            </a:r>
            <a:r>
              <a:rPr lang="en-US" dirty="0">
                <a:solidFill>
                  <a:srgbClr val="0000FF"/>
                </a:solidFill>
              </a:rPr>
              <a:t>) </a:t>
            </a:r>
            <a:endParaRPr lang="en-US" dirty="0"/>
          </a:p>
          <a:p>
            <a:r>
              <a:rPr lang="en-US" dirty="0"/>
              <a:t>Markov assumption for observations</a:t>
            </a:r>
          </a:p>
          <a:p>
            <a:pPr lvl="1"/>
            <a:r>
              <a:rPr lang="en-US" dirty="0"/>
              <a:t>The evidence at time </a:t>
            </a:r>
            <a:r>
              <a:rPr lang="en-US" i="1" dirty="0"/>
              <a:t>t</a:t>
            </a:r>
            <a:r>
              <a:rPr lang="en-US" dirty="0"/>
              <a:t> depends only on the state at time </a:t>
            </a:r>
            <a:r>
              <a:rPr lang="en-US" i="1" dirty="0"/>
              <a:t>t</a:t>
            </a:r>
          </a:p>
          <a:p>
            <a:pPr lvl="1"/>
            <a:r>
              <a:rPr lang="en-US" dirty="0"/>
              <a:t>What does </a:t>
            </a:r>
            <a:r>
              <a:rPr lang="en-US" dirty="0">
                <a:solidFill>
                  <a:srgbClr val="0000FF"/>
                </a:solidFill>
              </a:rPr>
              <a:t>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a:t>
            </a:r>
            <a:r>
              <a:rPr lang="en-US" dirty="0"/>
              <a:t>simplify to?</a:t>
            </a:r>
          </a:p>
          <a:p>
            <a:pPr lvl="1">
              <a:buNone/>
            </a:pPr>
            <a:r>
              <a:rPr lang="en-US" dirty="0"/>
              <a:t>	</a:t>
            </a:r>
            <a:r>
              <a:rPr lang="en-US" dirty="0">
                <a:solidFill>
                  <a:srgbClr val="0000FF"/>
                </a:solidFill>
              </a:rPr>
              <a:t> 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 P(E</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dirty="0">
                <a:solidFill>
                  <a:srgbClr val="0000FF"/>
                </a:solidFill>
              </a:rPr>
              <a:t>) </a:t>
            </a:r>
            <a:endParaRPr lang="en-US" dirty="0"/>
          </a:p>
        </p:txBody>
      </p:sp>
      <p:sp>
        <p:nvSpPr>
          <p:cNvPr id="11" name="Oval 10"/>
          <p:cNvSpPr/>
          <p:nvPr/>
        </p:nvSpPr>
        <p:spPr>
          <a:xfrm>
            <a:off x="23622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6106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9" name="Straight Arrow Connector 18"/>
          <p:cNvCxnSpPr>
            <a:stCxn id="11" idx="6"/>
            <a:endCxn id="13" idx="2"/>
          </p:cNvCxnSpPr>
          <p:nvPr/>
        </p:nvCxnSpPr>
        <p:spPr>
          <a:xfrm>
            <a:off x="3276600" y="54537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29600" y="5410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3918857" y="59109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5772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88726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342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10181" y="5029201"/>
            <a:ext cx="609462" cy="830997"/>
          </a:xfrm>
          <a:prstGeom prst="rect">
            <a:avLst/>
          </a:prstGeom>
          <a:noFill/>
        </p:spPr>
        <p:txBody>
          <a:bodyPr wrap="none" rtlCol="0">
            <a:spAutoFit/>
          </a:bodyPr>
          <a:lstStyle/>
          <a:p>
            <a:r>
              <a:rPr lang="en-US" sz="4800" dirty="0"/>
              <a:t>…</a:t>
            </a:r>
          </a:p>
        </p:txBody>
      </p:sp>
      <p:sp>
        <p:nvSpPr>
          <p:cNvPr id="38" name="Oval 37"/>
          <p:cNvSpPr/>
          <p:nvPr/>
        </p:nvSpPr>
        <p:spPr>
          <a:xfrm>
            <a:off x="49530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39" name="Oval 38"/>
          <p:cNvSpPr/>
          <p:nvPr/>
        </p:nvSpPr>
        <p:spPr>
          <a:xfrm>
            <a:off x="49530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40" name="Straight Arrow Connector 39"/>
          <p:cNvCxnSpPr>
            <a:stCxn id="39" idx="4"/>
            <a:endCxn id="38" idx="0"/>
          </p:cNvCxnSpPr>
          <p:nvPr/>
        </p:nvCxnSpPr>
        <p:spPr>
          <a:xfrm rot="5400000">
            <a:off x="5214257" y="59000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67400" y="54419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02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3777862" y="1881975"/>
            <a:ext cx="6280539" cy="3051084"/>
          </a:xfrm>
          <a:prstGeom prst="rect">
            <a:avLst/>
          </a:prstGeom>
          <a:noFill/>
          <a:ln w="9525">
            <a:noFill/>
            <a:miter lim="800000"/>
            <a:headEnd/>
            <a:tailEnd/>
          </a:ln>
        </p:spPr>
      </p:pic>
      <p:sp>
        <p:nvSpPr>
          <p:cNvPr id="5" name="TextBox 4"/>
          <p:cNvSpPr txBox="1"/>
          <p:nvPr/>
        </p:nvSpPr>
        <p:spPr>
          <a:xfrm>
            <a:off x="2213866" y="2937547"/>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2213865" y="4405725"/>
            <a:ext cx="1308500" cy="461665"/>
          </a:xfrm>
          <a:prstGeom prst="rect">
            <a:avLst/>
          </a:prstGeom>
          <a:noFill/>
        </p:spPr>
        <p:txBody>
          <a:bodyPr wrap="none" rtlCol="0">
            <a:spAutoFit/>
          </a:bodyPr>
          <a:lstStyle/>
          <a:p>
            <a:r>
              <a:rPr lang="en-US" sz="2400" dirty="0">
                <a:solidFill>
                  <a:srgbClr val="0000FF"/>
                </a:solidFill>
              </a:rPr>
              <a:t>evidence</a:t>
            </a:r>
          </a:p>
        </p:txBody>
      </p:sp>
      <p:sp>
        <p:nvSpPr>
          <p:cNvPr id="7" name="Rectangle 6"/>
          <p:cNvSpPr/>
          <p:nvPr/>
        </p:nvSpPr>
        <p:spPr>
          <a:xfrm>
            <a:off x="5181601" y="1963541"/>
            <a:ext cx="1451052" cy="998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11115" y="3470870"/>
            <a:ext cx="1415976" cy="89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0"/>
            <a:ext cx="8229600" cy="792162"/>
          </a:xfrm>
        </p:spPr>
        <p:txBody>
          <a:bodyPr/>
          <a:lstStyle/>
          <a:p>
            <a:r>
              <a:rPr lang="en-US" dirty="0"/>
              <a:t>Example</a:t>
            </a:r>
          </a:p>
        </p:txBody>
      </p:sp>
    </p:spTree>
    <p:extLst>
      <p:ext uri="{BB962C8B-B14F-4D97-AF65-F5344CB8AC3E}">
        <p14:creationId xmlns:p14="http://schemas.microsoft.com/office/powerpoint/2010/main" val="213392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3701662" y="1881975"/>
            <a:ext cx="6280539" cy="3051074"/>
          </a:xfrm>
          <a:prstGeom prst="rect">
            <a:avLst/>
          </a:prstGeom>
          <a:noFill/>
          <a:ln w="9525">
            <a:noFill/>
            <a:miter lim="800000"/>
            <a:headEnd/>
            <a:tailEnd/>
          </a:ln>
        </p:spPr>
      </p:pic>
      <p:sp>
        <p:nvSpPr>
          <p:cNvPr id="5" name="TextBox 4"/>
          <p:cNvSpPr txBox="1"/>
          <p:nvPr/>
        </p:nvSpPr>
        <p:spPr>
          <a:xfrm>
            <a:off x="2213866" y="2937547"/>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2213865" y="4405725"/>
            <a:ext cx="1308500" cy="461665"/>
          </a:xfrm>
          <a:prstGeom prst="rect">
            <a:avLst/>
          </a:prstGeom>
          <a:noFill/>
        </p:spPr>
        <p:txBody>
          <a:bodyPr wrap="none" rtlCol="0">
            <a:spAutoFit/>
          </a:bodyPr>
          <a:lstStyle/>
          <a:p>
            <a:r>
              <a:rPr lang="en-US" sz="2400" dirty="0">
                <a:solidFill>
                  <a:srgbClr val="0000FF"/>
                </a:solidFill>
              </a:rPr>
              <a:t>evidence</a:t>
            </a:r>
          </a:p>
        </p:txBody>
      </p:sp>
      <p:sp>
        <p:nvSpPr>
          <p:cNvPr id="2" name="Title 1"/>
          <p:cNvSpPr>
            <a:spLocks noGrp="1"/>
          </p:cNvSpPr>
          <p:nvPr>
            <p:ph type="title"/>
          </p:nvPr>
        </p:nvSpPr>
        <p:spPr>
          <a:xfrm>
            <a:off x="1981200" y="0"/>
            <a:ext cx="8229600" cy="792162"/>
          </a:xfrm>
        </p:spPr>
        <p:txBody>
          <a:bodyPr/>
          <a:lstStyle/>
          <a:p>
            <a:r>
              <a:rPr lang="en-US" dirty="0"/>
              <a:t>Example</a:t>
            </a:r>
          </a:p>
        </p:txBody>
      </p:sp>
      <p:sp>
        <p:nvSpPr>
          <p:cNvPr id="12" name="TextBox 11"/>
          <p:cNvSpPr txBox="1"/>
          <p:nvPr/>
        </p:nvSpPr>
        <p:spPr>
          <a:xfrm>
            <a:off x="4648200" y="1595736"/>
            <a:ext cx="2276842" cy="461665"/>
          </a:xfrm>
          <a:prstGeom prst="rect">
            <a:avLst/>
          </a:prstGeom>
          <a:noFill/>
        </p:spPr>
        <p:txBody>
          <a:bodyPr wrap="none" rtlCol="0">
            <a:spAutoFit/>
          </a:bodyPr>
          <a:lstStyle/>
          <a:p>
            <a:r>
              <a:rPr lang="en-US" sz="2400" dirty="0">
                <a:solidFill>
                  <a:srgbClr val="0000FF"/>
                </a:solidFill>
              </a:rPr>
              <a:t>Transition model</a:t>
            </a:r>
          </a:p>
        </p:txBody>
      </p:sp>
      <p:sp>
        <p:nvSpPr>
          <p:cNvPr id="13" name="TextBox 12"/>
          <p:cNvSpPr txBox="1"/>
          <p:nvPr/>
        </p:nvSpPr>
        <p:spPr>
          <a:xfrm>
            <a:off x="6477000" y="5562601"/>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22" name="Straight Arrow Connector 21"/>
          <p:cNvCxnSpPr>
            <a:stCxn id="13" idx="0"/>
          </p:cNvCxnSpPr>
          <p:nvPr/>
        </p:nvCxnSpPr>
        <p:spPr>
          <a:xfrm flipV="1">
            <a:off x="7762993" y="4343400"/>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81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lstStyle/>
          <a:p>
            <a:r>
              <a:rPr lang="en-US" dirty="0"/>
              <a:t>An alternative visualization</a:t>
            </a:r>
          </a:p>
        </p:txBody>
      </p:sp>
      <p:graphicFrame>
        <p:nvGraphicFramePr>
          <p:cNvPr id="20" name="Table 19"/>
          <p:cNvGraphicFramePr>
            <a:graphicFrameLocks noGrp="1"/>
          </p:cNvGraphicFramePr>
          <p:nvPr>
            <p:extLst/>
          </p:nvPr>
        </p:nvGraphicFramePr>
        <p:xfrm>
          <a:off x="3276600" y="5410200"/>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a:t>R</a:t>
                      </a:r>
                      <a:r>
                        <a:rPr lang="en-US" sz="1600" baseline="-25000" dirty="0"/>
                        <a:t>t-1</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R</a:t>
                      </a:r>
                      <a:r>
                        <a:rPr lang="en-US" sz="1600" baseline="-25000" dirty="0"/>
                        <a:t>t-1</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extLst/>
          </p:nvPr>
        </p:nvGraphicFramePr>
        <p:xfrm>
          <a:off x="7924800" y="5410200"/>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err="1"/>
                        <a:t>R</a:t>
                      </a:r>
                      <a:r>
                        <a:rPr lang="en-US" sz="1600" baseline="-25000" dirty="0" err="1"/>
                        <a:t>t</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t>R</a:t>
                      </a:r>
                      <a:r>
                        <a:rPr lang="en-US" sz="1600" baseline="-25000" dirty="0" err="1"/>
                        <a:t>t</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3" name="TextBox 22"/>
          <p:cNvSpPr txBox="1"/>
          <p:nvPr/>
        </p:nvSpPr>
        <p:spPr>
          <a:xfrm>
            <a:off x="1600200" y="5602070"/>
            <a:ext cx="1828800" cy="646331"/>
          </a:xfrm>
          <a:prstGeom prst="rect">
            <a:avLst/>
          </a:prstGeom>
          <a:noFill/>
        </p:spPr>
        <p:txBody>
          <a:bodyPr wrap="square" rtlCol="0">
            <a:spAutoFit/>
          </a:bodyPr>
          <a:lstStyle/>
          <a:p>
            <a:pPr algn="ctr"/>
            <a:r>
              <a:rPr lang="en-US" dirty="0">
                <a:solidFill>
                  <a:srgbClr val="0000FF"/>
                </a:solidFill>
              </a:rPr>
              <a:t>Transition probabilities</a:t>
            </a:r>
          </a:p>
        </p:txBody>
      </p:sp>
      <p:sp>
        <p:nvSpPr>
          <p:cNvPr id="24" name="TextBox 23"/>
          <p:cNvSpPr txBox="1"/>
          <p:nvPr/>
        </p:nvSpPr>
        <p:spPr>
          <a:xfrm>
            <a:off x="5943600" y="5486400"/>
            <a:ext cx="2133600" cy="923330"/>
          </a:xfrm>
          <a:prstGeom prst="rect">
            <a:avLst/>
          </a:prstGeom>
          <a:noFill/>
        </p:spPr>
        <p:txBody>
          <a:bodyPr wrap="square" rtlCol="0">
            <a:spAutoFit/>
          </a:bodyPr>
          <a:lstStyle/>
          <a:p>
            <a:pPr algn="ctr"/>
            <a:r>
              <a:rPr lang="en-US" dirty="0">
                <a:solidFill>
                  <a:srgbClr val="0000FF"/>
                </a:solidFill>
              </a:rPr>
              <a:t>Observation (emission) probabilities</a:t>
            </a:r>
          </a:p>
        </p:txBody>
      </p:sp>
      <p:sp>
        <p:nvSpPr>
          <p:cNvPr id="12" name="Oval 4"/>
          <p:cNvSpPr>
            <a:spLocks noChangeArrowheads="1"/>
          </p:cNvSpPr>
          <p:nvPr/>
        </p:nvSpPr>
        <p:spPr bwMode="auto">
          <a:xfrm>
            <a:off x="4876800" y="2528888"/>
            <a:ext cx="609600" cy="609600"/>
          </a:xfrm>
          <a:prstGeom prst="ellipse">
            <a:avLst/>
          </a:prstGeom>
          <a:solidFill>
            <a:schemeClr val="accent1"/>
          </a:solidFill>
          <a:ln w="28575">
            <a:solidFill>
              <a:schemeClr val="tx1"/>
            </a:solidFill>
            <a:round/>
            <a:headEnd/>
            <a:tailEnd/>
          </a:ln>
        </p:spPr>
        <p:txBody>
          <a:bodyPr wrap="none" anchor="ctr"/>
          <a:lstStyle/>
          <a:p>
            <a:pPr algn="ctr"/>
            <a:r>
              <a:rPr lang="en-US" dirty="0"/>
              <a:t>R=T</a:t>
            </a:r>
          </a:p>
        </p:txBody>
      </p:sp>
      <p:sp>
        <p:nvSpPr>
          <p:cNvPr id="13" name="Oval 5"/>
          <p:cNvSpPr>
            <a:spLocks noChangeArrowheads="1"/>
          </p:cNvSpPr>
          <p:nvPr/>
        </p:nvSpPr>
        <p:spPr bwMode="auto">
          <a:xfrm>
            <a:off x="6324600" y="2528888"/>
            <a:ext cx="609600" cy="609600"/>
          </a:xfrm>
          <a:prstGeom prst="ellipse">
            <a:avLst/>
          </a:prstGeom>
          <a:solidFill>
            <a:srgbClr val="FFCC00"/>
          </a:solidFill>
          <a:ln w="28575">
            <a:solidFill>
              <a:schemeClr val="tx1"/>
            </a:solidFill>
            <a:round/>
            <a:headEnd/>
            <a:tailEnd/>
          </a:ln>
        </p:spPr>
        <p:txBody>
          <a:bodyPr wrap="none" anchor="ctr"/>
          <a:lstStyle/>
          <a:p>
            <a:pPr algn="ctr"/>
            <a:r>
              <a:rPr lang="en-US" dirty="0"/>
              <a:t>R=F</a:t>
            </a:r>
          </a:p>
        </p:txBody>
      </p:sp>
      <p:cxnSp>
        <p:nvCxnSpPr>
          <p:cNvPr id="14" name="AutoShape 6"/>
          <p:cNvCxnSpPr>
            <a:cxnSpLocks noChangeShapeType="1"/>
            <a:stCxn id="12" idx="0"/>
            <a:endCxn id="13" idx="0"/>
          </p:cNvCxnSpPr>
          <p:nvPr/>
        </p:nvCxnSpPr>
        <p:spPr bwMode="auto">
          <a:xfrm rot="5400000" flipV="1">
            <a:off x="5904706" y="1791494"/>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5" name="AutoShape 7"/>
          <p:cNvCxnSpPr>
            <a:cxnSpLocks noChangeShapeType="1"/>
            <a:stCxn id="13" idx="4"/>
            <a:endCxn id="12" idx="4"/>
          </p:cNvCxnSpPr>
          <p:nvPr/>
        </p:nvCxnSpPr>
        <p:spPr bwMode="auto">
          <a:xfrm rot="5400000">
            <a:off x="5904706" y="2429669"/>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6" name="AutoShape 8"/>
          <p:cNvCxnSpPr>
            <a:cxnSpLocks noChangeShapeType="1"/>
            <a:stCxn id="13" idx="7"/>
            <a:endCxn id="13" idx="6"/>
          </p:cNvCxnSpPr>
          <p:nvPr/>
        </p:nvCxnSpPr>
        <p:spPr bwMode="auto">
          <a:xfrm rot="5400000" flipV="1">
            <a:off x="6781800" y="2667001"/>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7" name="AutoShape 9"/>
          <p:cNvCxnSpPr>
            <a:cxnSpLocks noChangeShapeType="1"/>
            <a:stCxn id="12" idx="3"/>
            <a:endCxn id="12" idx="2"/>
          </p:cNvCxnSpPr>
          <p:nvPr/>
        </p:nvCxnSpPr>
        <p:spPr bwMode="auto">
          <a:xfrm rot="16200000" flipV="1">
            <a:off x="4799013" y="2897188"/>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8" name="Text Box 10"/>
          <p:cNvSpPr txBox="1">
            <a:spLocks noChangeArrowheads="1"/>
          </p:cNvSpPr>
          <p:nvPr/>
        </p:nvSpPr>
        <p:spPr bwMode="auto">
          <a:xfrm>
            <a:off x="7253287" y="1905001"/>
            <a:ext cx="533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22" name="Text Box 11"/>
          <p:cNvSpPr txBox="1">
            <a:spLocks noChangeArrowheads="1"/>
          </p:cNvSpPr>
          <p:nvPr/>
        </p:nvSpPr>
        <p:spPr bwMode="auto">
          <a:xfrm>
            <a:off x="4357687" y="3657601"/>
            <a:ext cx="533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25" name="Text Box 12"/>
          <p:cNvSpPr txBox="1">
            <a:spLocks noChangeArrowheads="1"/>
          </p:cNvSpPr>
          <p:nvPr/>
        </p:nvSpPr>
        <p:spPr bwMode="auto">
          <a:xfrm>
            <a:off x="5653087" y="1600201"/>
            <a:ext cx="533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sp>
        <p:nvSpPr>
          <p:cNvPr id="26" name="Text Box 13"/>
          <p:cNvSpPr txBox="1">
            <a:spLocks noChangeArrowheads="1"/>
          </p:cNvSpPr>
          <p:nvPr/>
        </p:nvSpPr>
        <p:spPr bwMode="auto">
          <a:xfrm>
            <a:off x="5653087" y="3671888"/>
            <a:ext cx="533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cxnSp>
        <p:nvCxnSpPr>
          <p:cNvPr id="5" name="Straight Arrow Connector 4"/>
          <p:cNvCxnSpPr>
            <a:stCxn id="12" idx="1"/>
          </p:cNvCxnSpPr>
          <p:nvPr/>
        </p:nvCxnSpPr>
        <p:spPr>
          <a:xfrm flipH="1" flipV="1">
            <a:off x="4495800" y="2133600"/>
            <a:ext cx="470274" cy="4845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2895600" y="990600"/>
            <a:ext cx="1600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U=T: 0.9</a:t>
            </a:r>
          </a:p>
          <a:p>
            <a:pPr algn="ctr"/>
            <a:r>
              <a:rPr lang="en-US" dirty="0">
                <a:solidFill>
                  <a:schemeClr val="tx1"/>
                </a:solidFill>
              </a:rPr>
              <a:t>U=F: 0.1</a:t>
            </a:r>
          </a:p>
        </p:txBody>
      </p:sp>
      <p:cxnSp>
        <p:nvCxnSpPr>
          <p:cNvPr id="27" name="Straight Arrow Connector 26"/>
          <p:cNvCxnSpPr/>
          <p:nvPr/>
        </p:nvCxnSpPr>
        <p:spPr>
          <a:xfrm>
            <a:off x="6934200" y="3124200"/>
            <a:ext cx="4572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7391400" y="3581400"/>
            <a:ext cx="1600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U=T: 0.2</a:t>
            </a:r>
          </a:p>
          <a:p>
            <a:pPr algn="ctr"/>
            <a:r>
              <a:rPr lang="en-US" dirty="0">
                <a:solidFill>
                  <a:schemeClr val="tx1"/>
                </a:solidFill>
              </a:rPr>
              <a:t>U=F: 0.8</a:t>
            </a:r>
          </a:p>
        </p:txBody>
      </p:sp>
    </p:spTree>
    <p:extLst>
      <p:ext uri="{BB962C8B-B14F-4D97-AF65-F5344CB8AC3E}">
        <p14:creationId xmlns:p14="http://schemas.microsoft.com/office/powerpoint/2010/main" val="1379345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563562"/>
          </a:xfrm>
        </p:spPr>
        <p:txBody>
          <a:bodyPr>
            <a:normAutofit fontScale="90000"/>
          </a:bodyPr>
          <a:lstStyle/>
          <a:p>
            <a:r>
              <a:rPr lang="en-US" dirty="0"/>
              <a:t>Another example</a:t>
            </a:r>
          </a:p>
        </p:txBody>
      </p:sp>
      <p:sp>
        <p:nvSpPr>
          <p:cNvPr id="3" name="Content Placeholder 2"/>
          <p:cNvSpPr>
            <a:spLocks noGrp="1"/>
          </p:cNvSpPr>
          <p:nvPr>
            <p:ph idx="1"/>
          </p:nvPr>
        </p:nvSpPr>
        <p:spPr>
          <a:xfrm>
            <a:off x="1981200" y="990601"/>
            <a:ext cx="8229600" cy="5135563"/>
          </a:xfrm>
        </p:spPr>
        <p:txBody>
          <a:bodyPr/>
          <a:lstStyle/>
          <a:p>
            <a:r>
              <a:rPr lang="en-US" sz="2400" b="1" dirty="0"/>
              <a:t>States:</a:t>
            </a:r>
            <a:r>
              <a:rPr lang="en-US" sz="2400" dirty="0"/>
              <a:t> </a:t>
            </a:r>
            <a:r>
              <a:rPr lang="en-US" sz="2400" dirty="0">
                <a:solidFill>
                  <a:srgbClr val="7030A0"/>
                </a:solidFill>
              </a:rPr>
              <a:t>X = {home, office, cafe}</a:t>
            </a:r>
          </a:p>
          <a:p>
            <a:r>
              <a:rPr lang="en-US" sz="2400" b="1" dirty="0"/>
              <a:t>Observations:</a:t>
            </a:r>
            <a:r>
              <a:rPr lang="en-US" sz="2400" dirty="0"/>
              <a:t> </a:t>
            </a:r>
            <a:r>
              <a:rPr lang="en-US" sz="2400" dirty="0">
                <a:solidFill>
                  <a:srgbClr val="7030A0"/>
                </a:solidFill>
              </a:rPr>
              <a:t>E = {</a:t>
            </a:r>
            <a:r>
              <a:rPr lang="en-US" sz="2400" dirty="0" err="1">
                <a:solidFill>
                  <a:srgbClr val="7030A0"/>
                </a:solidFill>
              </a:rPr>
              <a:t>sms</a:t>
            </a:r>
            <a:r>
              <a:rPr lang="en-US" sz="2400" dirty="0">
                <a:solidFill>
                  <a:srgbClr val="7030A0"/>
                </a:solidFill>
              </a:rPr>
              <a:t>, </a:t>
            </a:r>
            <a:r>
              <a:rPr lang="en-US" sz="2400" dirty="0" err="1">
                <a:solidFill>
                  <a:srgbClr val="7030A0"/>
                </a:solidFill>
              </a:rPr>
              <a:t>facebook</a:t>
            </a:r>
            <a:r>
              <a:rPr lang="en-US" sz="2400" dirty="0">
                <a:solidFill>
                  <a:srgbClr val="7030A0"/>
                </a:solidFill>
              </a:rPr>
              <a:t>, email}</a:t>
            </a:r>
          </a:p>
        </p:txBody>
      </p:sp>
      <p:pic>
        <p:nvPicPr>
          <p:cNvPr id="7170" name="Picture 2"/>
          <p:cNvPicPr>
            <a:picLocks noChangeAspect="1" noChangeArrowheads="1"/>
          </p:cNvPicPr>
          <p:nvPr/>
        </p:nvPicPr>
        <p:blipFill>
          <a:blip r:embed="rId3" cstate="print"/>
          <a:srcRect/>
          <a:stretch>
            <a:fillRect/>
          </a:stretch>
        </p:blipFill>
        <p:spPr bwMode="auto">
          <a:xfrm>
            <a:off x="1828800" y="2057400"/>
            <a:ext cx="4654768" cy="457200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6629400" y="2315631"/>
            <a:ext cx="3786248" cy="190500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6477000" y="4449232"/>
            <a:ext cx="3854122" cy="1722968"/>
          </a:xfrm>
          <a:prstGeom prst="rect">
            <a:avLst/>
          </a:prstGeom>
          <a:noFill/>
          <a:ln w="9525">
            <a:noFill/>
            <a:miter lim="800000"/>
            <a:headEnd/>
            <a:tailEnd/>
          </a:ln>
        </p:spPr>
      </p:pic>
      <p:sp>
        <p:nvSpPr>
          <p:cNvPr id="9" name="TextBox 8"/>
          <p:cNvSpPr txBox="1"/>
          <p:nvPr/>
        </p:nvSpPr>
        <p:spPr>
          <a:xfrm>
            <a:off x="8534400" y="6477001"/>
            <a:ext cx="1945276" cy="307777"/>
          </a:xfrm>
          <a:prstGeom prst="rect">
            <a:avLst/>
          </a:prstGeom>
          <a:noFill/>
        </p:spPr>
        <p:txBody>
          <a:bodyPr wrap="none" rtlCol="0">
            <a:spAutoFit/>
          </a:bodyPr>
          <a:lstStyle/>
          <a:p>
            <a:r>
              <a:rPr lang="en-US" sz="1400" dirty="0"/>
              <a:t>Slide credit: Andy White</a:t>
            </a:r>
          </a:p>
        </p:txBody>
      </p:sp>
    </p:spTree>
    <p:extLst>
      <p:ext uri="{BB962C8B-B14F-4D97-AF65-F5344CB8AC3E}">
        <p14:creationId xmlns:p14="http://schemas.microsoft.com/office/powerpoint/2010/main" val="1013515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lstStyle/>
          <a:p>
            <a:r>
              <a:rPr lang="en-US" dirty="0"/>
              <a:t>The Joint Distribution</a:t>
            </a:r>
          </a:p>
        </p:txBody>
      </p:sp>
      <p:sp>
        <p:nvSpPr>
          <p:cNvPr id="3" name="Content Placeholder 2"/>
          <p:cNvSpPr>
            <a:spLocks noGrp="1"/>
          </p:cNvSpPr>
          <p:nvPr>
            <p:ph idx="1"/>
          </p:nvPr>
        </p:nvSpPr>
        <p:spPr>
          <a:xfrm>
            <a:off x="1752600" y="1219201"/>
            <a:ext cx="8763000" cy="4678363"/>
          </a:xfrm>
        </p:spPr>
        <p:txBody>
          <a:bodyPr/>
          <a:lstStyle/>
          <a:p>
            <a:r>
              <a:rPr lang="en-US" dirty="0"/>
              <a:t>Transition model: </a:t>
            </a:r>
            <a:r>
              <a:rPr lang="en-US" dirty="0">
                <a:solidFill>
                  <a:srgbClr val="0000FF"/>
                </a:solidFill>
              </a:rPr>
              <a:t>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 P(X</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baseline="-25000" dirty="0">
                <a:solidFill>
                  <a:srgbClr val="0000FF"/>
                </a:solidFill>
              </a:rPr>
              <a:t>-1</a:t>
            </a:r>
            <a:r>
              <a:rPr lang="en-US" dirty="0">
                <a:solidFill>
                  <a:srgbClr val="0000FF"/>
                </a:solidFill>
              </a:rPr>
              <a:t>) </a:t>
            </a:r>
            <a:endParaRPr lang="en-US" dirty="0"/>
          </a:p>
          <a:p>
            <a:r>
              <a:rPr lang="en-US" dirty="0"/>
              <a:t>Observation model:</a:t>
            </a:r>
            <a:r>
              <a:rPr lang="en-US" dirty="0">
                <a:solidFill>
                  <a:srgbClr val="0000FF"/>
                </a:solidFill>
              </a:rPr>
              <a:t> 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 P(E</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dirty="0">
                <a:solidFill>
                  <a:srgbClr val="0000FF"/>
                </a:solidFill>
              </a:rPr>
              <a:t>) </a:t>
            </a:r>
          </a:p>
          <a:p>
            <a:r>
              <a:rPr lang="en-US" dirty="0"/>
              <a:t>How do we compute the full joint </a:t>
            </a:r>
            <a:r>
              <a:rPr lang="en-US" dirty="0">
                <a:solidFill>
                  <a:srgbClr val="0000FF"/>
                </a:solidFill>
              </a:rPr>
              <a:t>P(</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dirty="0">
                <a:solidFill>
                  <a:srgbClr val="0000FF"/>
                </a:solidFill>
              </a:rPr>
              <a:t>)</a:t>
            </a:r>
            <a:r>
              <a:rPr lang="en-US" dirty="0"/>
              <a:t>?</a:t>
            </a:r>
          </a:p>
        </p:txBody>
      </p:sp>
      <p:sp>
        <p:nvSpPr>
          <p:cNvPr id="11" name="Oval 10"/>
          <p:cNvSpPr/>
          <p:nvPr/>
        </p:nvSpPr>
        <p:spPr>
          <a:xfrm>
            <a:off x="23622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58782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9" name="Straight Arrow Connector 18"/>
          <p:cNvCxnSpPr>
            <a:stCxn id="11" idx="6"/>
            <a:endCxn id="13" idx="2"/>
          </p:cNvCxnSpPr>
          <p:nvPr/>
        </p:nvCxnSpPr>
        <p:spPr>
          <a:xfrm>
            <a:off x="3276600" y="52251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29600" y="5181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3918857" y="56823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5772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88726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342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10181" y="4800601"/>
            <a:ext cx="609462" cy="830997"/>
          </a:xfrm>
          <a:prstGeom prst="rect">
            <a:avLst/>
          </a:prstGeom>
          <a:noFill/>
        </p:spPr>
        <p:txBody>
          <a:bodyPr wrap="none" rtlCol="0">
            <a:spAutoFit/>
          </a:bodyPr>
          <a:lstStyle/>
          <a:p>
            <a:r>
              <a:rPr lang="en-US" sz="4800" dirty="0"/>
              <a:t>…</a:t>
            </a:r>
          </a:p>
        </p:txBody>
      </p:sp>
      <p:sp>
        <p:nvSpPr>
          <p:cNvPr id="38" name="Oval 37"/>
          <p:cNvSpPr/>
          <p:nvPr/>
        </p:nvSpPr>
        <p:spPr>
          <a:xfrm>
            <a:off x="49530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39" name="Oval 38"/>
          <p:cNvSpPr/>
          <p:nvPr/>
        </p:nvSpPr>
        <p:spPr>
          <a:xfrm>
            <a:off x="49530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40" name="Straight Arrow Connector 39"/>
          <p:cNvCxnSpPr>
            <a:stCxn id="39" idx="4"/>
            <a:endCxn id="38" idx="0"/>
          </p:cNvCxnSpPr>
          <p:nvPr/>
        </p:nvCxnSpPr>
        <p:spPr>
          <a:xfrm rot="5400000">
            <a:off x="5214257" y="56714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67400" y="52133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nvGraphicFramePr>
        <p:xfrm>
          <a:off x="2290763" y="3048000"/>
          <a:ext cx="7531100" cy="1219200"/>
        </p:xfrm>
        <a:graphic>
          <a:graphicData uri="http://schemas.openxmlformats.org/presentationml/2006/ole">
            <mc:AlternateContent xmlns:mc="http://schemas.openxmlformats.org/markup-compatibility/2006">
              <mc:Choice xmlns:v="urn:schemas-microsoft-com:vml" Requires="v">
                <p:oleObj spid="_x0000_s1041" name="Equation" r:id="rId4" imgW="2666880" imgH="431640" progId="Equation.3">
                  <p:embed/>
                </p:oleObj>
              </mc:Choice>
              <mc:Fallback>
                <p:oleObj name="Equation" r:id="rId4" imgW="2666880" imgH="431640" progId="Equation.3">
                  <p:embed/>
                  <p:pic>
                    <p:nvPicPr>
                      <p:cNvPr id="23"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763" y="3048000"/>
                        <a:ext cx="7531100" cy="1219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764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1546</Words>
  <Application>Microsoft Macintosh PowerPoint</Application>
  <PresentationFormat>Widescreen</PresentationFormat>
  <Paragraphs>299</Paragraphs>
  <Slides>28</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Calibri</vt:lpstr>
      <vt:lpstr>Calibri Light</vt:lpstr>
      <vt:lpstr>Cambria Math</vt:lpstr>
      <vt:lpstr>Office Theme</vt:lpstr>
      <vt:lpstr>Equation</vt:lpstr>
      <vt:lpstr>CS440/ECE448 Lecture 20: Hidden Markov Models</vt:lpstr>
      <vt:lpstr>Probabilistic reasoning over time</vt:lpstr>
      <vt:lpstr>Hidden Markov Models</vt:lpstr>
      <vt:lpstr>Hidden Markov Models</vt:lpstr>
      <vt:lpstr>Example</vt:lpstr>
      <vt:lpstr>Example</vt:lpstr>
      <vt:lpstr>An alternative visualization</vt:lpstr>
      <vt:lpstr>Another example</vt:lpstr>
      <vt:lpstr>The Joint Distribution</vt:lpstr>
      <vt:lpstr>Review: Bayes net inference</vt:lpstr>
      <vt:lpstr>Sum-Product Algorithm for HMMs</vt:lpstr>
      <vt:lpstr>HMM inference tasks</vt:lpstr>
      <vt:lpstr>HMM inference tasks</vt:lpstr>
      <vt:lpstr>HMM inference tasks</vt:lpstr>
      <vt:lpstr>HMM inference tasks</vt:lpstr>
      <vt:lpstr>HMM Learning and Inference</vt:lpstr>
      <vt:lpstr>Applications of HMMs</vt:lpstr>
      <vt:lpstr>Application of HMMs: Speech recognition</vt:lpstr>
      <vt:lpstr>Speech feature extraction</vt:lpstr>
      <vt:lpstr>Speech feature extraction</vt:lpstr>
      <vt:lpstr>Phonetic model</vt:lpstr>
      <vt:lpstr>Phonetic model</vt:lpstr>
      <vt:lpstr>HMM models for phones</vt:lpstr>
      <vt:lpstr>HMM models for words</vt:lpstr>
      <vt:lpstr>Putting words together</vt:lpstr>
      <vt:lpstr>The Viterbi Algorithm</vt:lpstr>
      <vt:lpstr>Decoding with the Viterbi algorithm</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Lecture 24: Hidden Markov Models</dc:title>
  <dc:creator>Hasegawa-Johnson, Mark Allan</dc:creator>
  <cp:lastModifiedBy>Hasegawa-Johnson, Mark Allan</cp:lastModifiedBy>
  <cp:revision>11</cp:revision>
  <dcterms:created xsi:type="dcterms:W3CDTF">2017-11-16T01:33:32Z</dcterms:created>
  <dcterms:modified xsi:type="dcterms:W3CDTF">2019-03-09T23:55:21Z</dcterms:modified>
</cp:coreProperties>
</file>