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11" r:id="rId3"/>
    <p:sldId id="312" r:id="rId4"/>
    <p:sldId id="313" r:id="rId5"/>
    <p:sldId id="314" r:id="rId6"/>
    <p:sldId id="287" r:id="rId7"/>
    <p:sldId id="288" r:id="rId8"/>
    <p:sldId id="319" r:id="rId9"/>
    <p:sldId id="290" r:id="rId10"/>
    <p:sldId id="291" r:id="rId11"/>
    <p:sldId id="292" r:id="rId12"/>
    <p:sldId id="293" r:id="rId13"/>
    <p:sldId id="294" r:id="rId14"/>
    <p:sldId id="318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6" r:id="rId30"/>
    <p:sldId id="315" r:id="rId31"/>
    <p:sldId id="271" r:id="rId32"/>
    <p:sldId id="272" r:id="rId33"/>
    <p:sldId id="286" r:id="rId34"/>
    <p:sldId id="310" r:id="rId35"/>
    <p:sldId id="317" r:id="rId36"/>
    <p:sldId id="275" r:id="rId37"/>
    <p:sldId id="276" r:id="rId38"/>
    <p:sldId id="320" r:id="rId39"/>
    <p:sldId id="277" r:id="rId40"/>
    <p:sldId id="321" r:id="rId41"/>
    <p:sldId id="322" r:id="rId42"/>
    <p:sldId id="323" r:id="rId43"/>
    <p:sldId id="324" r:id="rId44"/>
    <p:sldId id="325" r:id="rId45"/>
    <p:sldId id="28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B3DD2-61C0-4361-B384-E39ED315966A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CB19-055B-43EC-A681-FE98791A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B22E-B456-4BB1-9503-CB4F643A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977C4-2E03-4FDB-95B8-A09C6CB9F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36F3-C812-4FBF-8DA8-812343A2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CD5-4AF6-4803-9505-406BC0D1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3605-2B88-442D-AF4A-AD537A5A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8AF6-C392-43B1-BF06-0C1AAAA4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42E92-C115-4312-8CB0-066BA924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1D43-67F8-4E5F-950C-91BB487C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4800-5472-4430-87D1-96FBF3F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3EC3-CA8D-4B19-923F-D25741D9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A536A-27CA-4C5D-968E-A0CD80B61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4B90C-D241-4A7A-A3B8-B389F7C4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20C97-68F7-453E-8BDB-10FD5EFF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CF0A-9E3E-4426-A219-9059EA9B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6759-3847-48E9-961A-52D1FE60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FFEB-0536-4017-99D5-F3F10B0C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2627-3F75-49F3-804E-FC22BFC6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9A97-940C-44F3-BEEC-5DD690E1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4BF1F-7BDE-4D7A-A5EA-83E3E71F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426B-DAC0-491C-B63A-49D9DEE8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5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B61A-F884-4ABC-8CD2-4572AB31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1433-CD9B-4704-8927-1A243C13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896C-C8E2-4A70-B4E0-331F1FF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9C2F2-B4FD-4863-B002-7749787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0BBB-909D-4C5D-A76A-BFDB9EB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18A7-1D8A-4379-BB0A-98806D97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C955-C554-4749-B79F-6422354E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FC9D6-1388-4D80-A5BB-AEEAA8A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EF11F-55DB-4390-BF25-0ECB3E99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5D29-320E-4240-99B1-71A22130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C5CC-561A-4F17-81D5-0D7680BB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FD75-106B-4531-B472-098DFC34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B998-4F65-4CCC-B79B-14C7B71FD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6521-1513-4A84-916B-F24C9653E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A9D7D-3BD3-41E6-8E42-CD914380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CD961-817D-40F7-B2E3-C7E9BA4E0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B1A14-D3C9-4C18-B314-AB7FDDA9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A086F-D957-4967-BF49-83B20F6E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F2DE1-8A6D-4549-9F8A-C1EDF39A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4B42-12ED-4908-AA67-A818DC22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5C218-3F1D-4D43-BC2D-D36E26BD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3796-F094-491F-9B22-016456CC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C3EFF-0591-467E-8F8F-3A2929F2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14BCF-DD91-42E3-997E-91CC4EAD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93929-F1A0-4961-B3FB-6B00A39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78A6-1E64-4C06-9AF7-658199B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FBBE-F532-4CD9-AD2C-53AAF989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3955-1921-4A9E-A86F-6FCDE680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30169-E09F-4F08-BED7-B29A4FF2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51ADA-70CA-4DFF-934D-5985D094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07697-A1F7-4DA6-B644-F894FD23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D7F0-9729-4350-993A-0BE2849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EDEA-C9CD-42B3-9DFD-AFF3E75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C7ABC-63F6-4369-A709-366C7A1DE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04E12-68F1-453D-BEB7-5A9A1566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F778-8420-4B6A-A900-1711274C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2A73-8B92-4D40-AF90-8ED019C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00EC-2EC8-4FB3-BC7E-93C80843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DFC88-92A9-40B4-952C-194F918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F270B-1E66-47CE-A1E8-53A422C51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16BA-1231-484D-A19B-18D64307B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8187-88A6-4E77-8070-06BC54FF7FF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6212-1758-42D2-A967-B587AA44C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FD76-DD7E-48B0-B942-BD8D4BBD3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16FC-5B2E-4927-90F9-738ED8F3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5DA3-13AA-4C1B-9203-19BDD91B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971"/>
            <a:ext cx="9144000" cy="1512682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19:</a:t>
            </a:r>
            <a:br>
              <a:rPr lang="en-US" dirty="0"/>
            </a:br>
            <a:r>
              <a:rPr lang="en-US" dirty="0"/>
              <a:t>Bayes Net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8C198-22CB-42E4-9B23-AD7A29C89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89" y="1625748"/>
            <a:ext cx="5338916" cy="77331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3/2019</a:t>
            </a:r>
          </a:p>
          <a:p>
            <a:pPr algn="l"/>
            <a:r>
              <a:rPr lang="en-US" sz="2000" dirty="0"/>
              <a:t>Including slides by Svetlana Lazebnik, 11/2016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7" y="1669948"/>
            <a:ext cx="3714750" cy="4933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57" y="2756493"/>
            <a:ext cx="6413899" cy="35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5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0342" cy="1325563"/>
          </a:xfrm>
        </p:spPr>
        <p:txBody>
          <a:bodyPr/>
          <a:lstStyle/>
          <a:p>
            <a:r>
              <a:rPr lang="en-US" dirty="0"/>
              <a:t>The Sum-Product Algorithm (Belief Propagation)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161" y="1825625"/>
            <a:ext cx="6732639" cy="4351338"/>
          </a:xfrm>
        </p:spPr>
        <p:txBody>
          <a:bodyPr/>
          <a:lstStyle/>
          <a:p>
            <a:r>
              <a:rPr lang="en-US" dirty="0"/>
              <a:t>Find the only undirected path from the evidence variable to the query variable (EDBFGIH)</a:t>
            </a:r>
          </a:p>
          <a:p>
            <a:r>
              <a:rPr lang="en-US" dirty="0"/>
              <a:t>Find the directed root of this path P(F)</a:t>
            </a:r>
          </a:p>
          <a:p>
            <a:r>
              <a:rPr lang="en-US" dirty="0"/>
              <a:t>Find the joint probabilities of root and evidence: P(F=0,E=1) and P(F=1,E=1)</a:t>
            </a:r>
          </a:p>
          <a:p>
            <a:r>
              <a:rPr lang="en-US" dirty="0"/>
              <a:t>Find the joint probabilities of query and evidence: P(H=0,E=1) and P(H=1,E=1)</a:t>
            </a:r>
          </a:p>
          <a:p>
            <a:r>
              <a:rPr lang="en-US" dirty="0"/>
              <a:t>Find the conditional probability P(H=1|E=1)</a:t>
            </a:r>
          </a:p>
        </p:txBody>
      </p:sp>
    </p:spTree>
    <p:extLst>
      <p:ext uri="{BB962C8B-B14F-4D97-AF65-F5344CB8AC3E}">
        <p14:creationId xmlns:p14="http://schemas.microsoft.com/office/powerpoint/2010/main" val="27916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Sum-Product Algorithm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Starting with the root P(F), we find P(F,E) by alternating product steps and sum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P(B,D,F)=P(F)P(B|F)P(D|B)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P(D,E,F)=P(D,F)P(E|D)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>
                <a:blip r:embed="rId3"/>
                <a:stretch>
                  <a:fillRect l="-1883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Sum-Product Algorithm (Belief Propagation)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Sum-Product Algorithm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Starting with the root P(E,F), we find P(E,H) by alternating product steps and sum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P(E,F,G)=P(E,F)P(G|F)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P(E,G,I)=P(E,G)P(I|G)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P(E,H,I)=P(E,I)P(I|G)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>
                <a:blip r:embed="rId3"/>
                <a:stretch>
                  <a:fillRect l="-1883" t="-2632" b="-1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Sum-Product Algorithm (Belief Propagation)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2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r>
                  <a:rPr lang="en-US" dirty="0"/>
                  <a:t>Each product step generates a table with 3 variables</a:t>
                </a:r>
              </a:p>
              <a:p>
                <a:r>
                  <a:rPr lang="en-US" dirty="0"/>
                  <a:t>Each sum step reduces that to a table with 2 variables</a:t>
                </a:r>
              </a:p>
              <a:p>
                <a:r>
                  <a:rPr lang="en-US" dirty="0"/>
                  <a:t>If each variable has K values, and if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variables on the path from evidence to query, then time complexity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629" t="-2241"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970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 Complexity of Belief Propagation</a:t>
            </a:r>
          </a:p>
        </p:txBody>
      </p:sp>
    </p:spTree>
    <p:extLst>
      <p:ext uri="{BB962C8B-B14F-4D97-AF65-F5344CB8AC3E}">
        <p14:creationId xmlns:p14="http://schemas.microsoft.com/office/powerpoint/2010/main" val="207375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Bayes Net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Polytrees: the junction tree algorithm</a:t>
                </a: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for M&lt;N</a:t>
                </a:r>
              </a:p>
              <a:p>
                <a:r>
                  <a:rPr lang="en-US" sz="3200" dirty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lvl="2"/>
                <a:r>
                  <a:rPr lang="en-US" sz="3200" dirty="0"/>
                  <a:t>The SAT problem is a Bayes net!</a:t>
                </a:r>
              </a:p>
              <a:p>
                <a:r>
                  <a:rPr lang="en-US" sz="3200" dirty="0"/>
                  <a:t>Parameter Learning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89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Junction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Moralize the graph (identify each variable’s Markov blanket)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Triangulate the graph (eliminate undirected cycles)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Create the junction tree (form cliques)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Run the sum-product algorithm on the junction tree</a:t>
            </a:r>
          </a:p>
        </p:txBody>
      </p:sp>
    </p:spTree>
    <p:extLst>
      <p:ext uri="{BB962C8B-B14F-4D97-AF65-F5344CB8AC3E}">
        <p14:creationId xmlns:p14="http://schemas.microsoft.com/office/powerpoint/2010/main" val="104953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2.a.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there is a Bayes net with variables A,B,C,D,E,F,G,H</a:t>
            </a:r>
          </a:p>
          <a:p>
            <a:r>
              <a:rPr lang="en-US" dirty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/>
              <a:t>P(F|A,B,C,D,E,G,H) </a:t>
            </a:r>
          </a:p>
          <a:p>
            <a:pPr marL="0" indent="0" algn="ctr">
              <a:buNone/>
            </a:pPr>
            <a:r>
              <a:rPr lang="en-US" dirty="0"/>
              <a:t>= P(F|D,E,G)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394744"/>
            <a:ext cx="4191000" cy="3213100"/>
          </a:xfrm>
        </p:spPr>
      </p:pic>
    </p:spTree>
    <p:extLst>
      <p:ext uri="{BB962C8B-B14F-4D97-AF65-F5344CB8AC3E}">
        <p14:creationId xmlns:p14="http://schemas.microsoft.com/office/powerpoint/2010/main" val="425044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2.a.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there is a Bayes net with variables A,B,C,D,E,F,G,H</a:t>
            </a:r>
          </a:p>
          <a:p>
            <a:r>
              <a:rPr lang="en-US" dirty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/>
              <a:t>P(F|A,B,C,D,E,G,H) </a:t>
            </a:r>
          </a:p>
          <a:p>
            <a:pPr marL="0" indent="0" algn="ctr">
              <a:buNone/>
            </a:pPr>
            <a:r>
              <a:rPr lang="en-US" dirty="0"/>
              <a:t>= P(F|D,E,G)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7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2.a.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351338"/>
          </a:xfrm>
        </p:spPr>
        <p:txBody>
          <a:bodyPr/>
          <a:lstStyle/>
          <a:p>
            <a:r>
              <a:rPr lang="en-US" dirty="0"/>
              <a:t>The “Markov blanket” of variable F is D,E,G if</a:t>
            </a:r>
          </a:p>
          <a:p>
            <a:pPr marL="0" indent="0" algn="ctr">
              <a:buNone/>
            </a:pPr>
            <a:r>
              <a:rPr lang="en-US" dirty="0"/>
              <a:t>P(F|A,B,C,D,E,G,H) </a:t>
            </a:r>
          </a:p>
          <a:p>
            <a:pPr marL="0" indent="0" algn="ctr">
              <a:buNone/>
            </a:pPr>
            <a:r>
              <a:rPr lang="en-US" dirty="0"/>
              <a:t>= P(F|D,E,G)</a:t>
            </a:r>
          </a:p>
          <a:p>
            <a:r>
              <a:rPr lang="en-US" dirty="0"/>
              <a:t>How can we prove that?</a:t>
            </a:r>
          </a:p>
          <a:p>
            <a:r>
              <a:rPr lang="en-US" dirty="0"/>
              <a:t>P(A,…,H) = P(A)P(B|A) …</a:t>
            </a:r>
          </a:p>
          <a:p>
            <a:r>
              <a:rPr lang="en-US" dirty="0"/>
              <a:t>Which of those terms include F?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1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2.a.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351338"/>
          </a:xfrm>
        </p:spPr>
        <p:txBody>
          <a:bodyPr/>
          <a:lstStyle/>
          <a:p>
            <a:r>
              <a:rPr lang="en-US" dirty="0"/>
              <a:t>Which of those terms include F?</a:t>
            </a:r>
          </a:p>
          <a:p>
            <a:r>
              <a:rPr lang="en-US" dirty="0"/>
              <a:t>Only these two:</a:t>
            </a:r>
          </a:p>
          <a:p>
            <a:pPr marL="0" indent="0" algn="ctr">
              <a:buNone/>
            </a:pPr>
            <a:r>
              <a:rPr lang="en-US" dirty="0"/>
              <a:t>P(F|D)</a:t>
            </a:r>
          </a:p>
          <a:p>
            <a:pPr marL="0" indent="0" algn="ctr">
              <a:buNone/>
            </a:pPr>
            <a:r>
              <a:rPr lang="en-US" dirty="0"/>
              <a:t>and</a:t>
            </a:r>
          </a:p>
          <a:p>
            <a:pPr marL="0" indent="0" algn="ctr">
              <a:buNone/>
            </a:pPr>
            <a:r>
              <a:rPr lang="en-US" dirty="0"/>
              <a:t>P(G|E,F)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813307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60227"/>
            <a:ext cx="334943" cy="4344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8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Bayes Network Inference &amp;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Bayes net is a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memory-efficient model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of dependencies among: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Query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variables: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Evidence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observed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 variables and their values: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Unobserved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variables: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answer questions about the query variables given the evidence variables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The posterior can be derived from the full joint 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400" b="1" dirty="0">
                <a:solidFill>
                  <a:srgbClr val="0000FF"/>
                </a:solidFill>
                <a:latin typeface="+mn-lt"/>
              </a:rPr>
              <a:t>Y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How do we make this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computationally efficient?</a:t>
            </a:r>
          </a:p>
          <a:p>
            <a:pPr marL="1587" indent="0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Learning problem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: given some training examples, how do we learn the parameters of the model?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Parameters = p(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</a:rPr>
              <a:t>variable|parents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), for each variable in the net</a:t>
            </a:r>
          </a:p>
        </p:txBody>
      </p:sp>
    </p:spTree>
    <p:extLst>
      <p:ext uri="{BB962C8B-B14F-4D97-AF65-F5344CB8AC3E}">
        <p14:creationId xmlns:p14="http://schemas.microsoft.com/office/powerpoint/2010/main" val="12370208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2.a.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Markov Blanket of variable F includes only its immediate family members: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Its parent, D</a:t>
            </a:r>
          </a:p>
          <a:p>
            <a:r>
              <a:rPr lang="en-US" dirty="0"/>
              <a:t>Its child, G</a:t>
            </a:r>
          </a:p>
          <a:p>
            <a:r>
              <a:rPr lang="en-US" dirty="0"/>
              <a:t>The other parent of its child, 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Because P(F|A,B,C,D,E,G,H) </a:t>
            </a:r>
          </a:p>
          <a:p>
            <a:pPr marL="0" indent="0" algn="ctr">
              <a:buNone/>
            </a:pPr>
            <a:r>
              <a:rPr lang="en-US" dirty="0"/>
              <a:t>= P(F|D,E,G)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373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7" y="2828078"/>
            <a:ext cx="1999653" cy="1533067"/>
          </a:xfrm>
        </p:spPr>
      </p:pic>
    </p:spTree>
    <p:extLst>
      <p:ext uri="{BB962C8B-B14F-4D97-AF65-F5344CB8AC3E}">
        <p14:creationId xmlns:p14="http://schemas.microsoft.com/office/powerpoint/2010/main" val="3042946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2.a. Moralization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156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“Moralization” =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two variables have a child together, force them to get married.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rid of the arrows (not necessary any more).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Markov blanket = the set of variables to which a variable is connected.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87198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7760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62269"/>
            <a:ext cx="15920" cy="43739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8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2.b. Triangulation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31612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Triangulation = draw edges so that there is no unbroken cycle of length &gt; 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usually many different ways to do this.  For example, here’s one:</a:t>
            </a:r>
          </a:p>
        </p:txBody>
      </p:sp>
      <p:sp>
        <p:nvSpPr>
          <p:cNvPr id="6" name="Oval 5"/>
          <p:cNvSpPr/>
          <p:nvPr/>
        </p:nvSpPr>
        <p:spPr>
          <a:xfrm>
            <a:off x="8662954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8665227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7521091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9747953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523363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763873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8665226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8667499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9110322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8284795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9428931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7968459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0195321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8287067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9559961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9112594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8418098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8284795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8415826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62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2.c. Form Cliques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01330" cy="4850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Clique = a group of variables, all of whom are members of each other’s immediate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Junction Tree = a tree in which</a:t>
            </a:r>
          </a:p>
          <a:p>
            <a:r>
              <a:rPr lang="en-US" dirty="0"/>
              <a:t>Each node is a clique from the original graph,</a:t>
            </a:r>
          </a:p>
          <a:p>
            <a:r>
              <a:rPr lang="en-US" dirty="0"/>
              <a:t>Each edge is an “intersection set,” naming the variables that overlap between the two cliques.</a:t>
            </a:r>
          </a:p>
        </p:txBody>
      </p:sp>
      <p:sp>
        <p:nvSpPr>
          <p:cNvPr id="6" name="Oval 5"/>
          <p:cNvSpPr/>
          <p:nvPr/>
        </p:nvSpPr>
        <p:spPr>
          <a:xfrm>
            <a:off x="7434653" y="14660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7436926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6292790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8519652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295062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8535572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7436925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sp>
        <p:nvSpPr>
          <p:cNvPr id="13" name="Oval 12"/>
          <p:cNvSpPr/>
          <p:nvPr/>
        </p:nvSpPr>
        <p:spPr>
          <a:xfrm>
            <a:off x="7439198" y="58013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H</a:t>
            </a:r>
          </a:p>
        </p:txBody>
      </p:sp>
      <p:cxnSp>
        <p:nvCxnSpPr>
          <p:cNvPr id="15" name="Straight Arrow Connector 14"/>
          <p:cNvCxnSpPr>
            <a:stCxn id="6" idx="4"/>
            <a:endCxn id="7" idx="0"/>
          </p:cNvCxnSpPr>
          <p:nvPr/>
        </p:nvCxnSpPr>
        <p:spPr>
          <a:xfrm>
            <a:off x="7882021" y="102167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7056494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8200630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6740158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8967020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7058766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8331660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4"/>
            <a:endCxn id="13" idx="0"/>
          </p:cNvCxnSpPr>
          <p:nvPr/>
        </p:nvCxnSpPr>
        <p:spPr>
          <a:xfrm>
            <a:off x="7884293" y="5432183"/>
            <a:ext cx="2273" cy="36915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7189797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7056494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7187525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826388" y="230759"/>
            <a:ext cx="2101755" cy="736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AB</a:t>
            </a:r>
          </a:p>
        </p:txBody>
      </p:sp>
      <p:sp>
        <p:nvSpPr>
          <p:cNvPr id="25" name="Oval 24"/>
          <p:cNvSpPr/>
          <p:nvPr/>
        </p:nvSpPr>
        <p:spPr>
          <a:xfrm>
            <a:off x="9828660" y="1375245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BCD</a:t>
            </a:r>
          </a:p>
        </p:txBody>
      </p:sp>
      <p:sp>
        <p:nvSpPr>
          <p:cNvPr id="27" name="Oval 26"/>
          <p:cNvSpPr/>
          <p:nvPr/>
        </p:nvSpPr>
        <p:spPr>
          <a:xfrm>
            <a:off x="9833209" y="2519217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CDF</a:t>
            </a:r>
          </a:p>
        </p:txBody>
      </p:sp>
      <p:sp>
        <p:nvSpPr>
          <p:cNvPr id="28" name="Oval 27"/>
          <p:cNvSpPr/>
          <p:nvPr/>
        </p:nvSpPr>
        <p:spPr>
          <a:xfrm>
            <a:off x="9833207" y="3645328"/>
            <a:ext cx="2101755" cy="756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CEF</a:t>
            </a:r>
          </a:p>
        </p:txBody>
      </p:sp>
      <p:sp>
        <p:nvSpPr>
          <p:cNvPr id="29" name="Oval 28"/>
          <p:cNvSpPr/>
          <p:nvPr/>
        </p:nvSpPr>
        <p:spPr>
          <a:xfrm>
            <a:off x="9817288" y="4794017"/>
            <a:ext cx="2133598" cy="80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EFG</a:t>
            </a:r>
          </a:p>
        </p:txBody>
      </p:sp>
      <p:sp>
        <p:nvSpPr>
          <p:cNvPr id="31" name="Oval 30"/>
          <p:cNvSpPr/>
          <p:nvPr/>
        </p:nvSpPr>
        <p:spPr>
          <a:xfrm>
            <a:off x="9819561" y="5929062"/>
            <a:ext cx="2133598" cy="80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GH</a:t>
            </a:r>
          </a:p>
        </p:txBody>
      </p:sp>
      <p:cxnSp>
        <p:nvCxnSpPr>
          <p:cNvPr id="32" name="Straight Arrow Connector 31"/>
          <p:cNvCxnSpPr>
            <a:stCxn id="23" idx="4"/>
            <a:endCxn id="25" idx="0"/>
          </p:cNvCxnSpPr>
          <p:nvPr/>
        </p:nvCxnSpPr>
        <p:spPr>
          <a:xfrm>
            <a:off x="10877266" y="967742"/>
            <a:ext cx="2272" cy="407503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4"/>
            <a:endCxn id="27" idx="0"/>
          </p:cNvCxnSpPr>
          <p:nvPr/>
        </p:nvCxnSpPr>
        <p:spPr>
          <a:xfrm>
            <a:off x="10879538" y="2131687"/>
            <a:ext cx="4549" cy="38753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8" idx="0"/>
          </p:cNvCxnSpPr>
          <p:nvPr/>
        </p:nvCxnSpPr>
        <p:spPr>
          <a:xfrm flipH="1">
            <a:off x="10884085" y="3275659"/>
            <a:ext cx="2" cy="3696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4"/>
            <a:endCxn id="29" idx="0"/>
          </p:cNvCxnSpPr>
          <p:nvPr/>
        </p:nvCxnSpPr>
        <p:spPr>
          <a:xfrm>
            <a:off x="10884085" y="4401770"/>
            <a:ext cx="2" cy="39224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4"/>
            <a:endCxn id="31" idx="0"/>
          </p:cNvCxnSpPr>
          <p:nvPr/>
        </p:nvCxnSpPr>
        <p:spPr>
          <a:xfrm>
            <a:off x="10884087" y="5596617"/>
            <a:ext cx="2273" cy="33244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63617" y="87870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20481" y="2041043"/>
            <a:ext cx="65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36401" y="316243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52321" y="4297482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954595" y="5473468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30046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236" cy="1325563"/>
          </a:xfrm>
        </p:spPr>
        <p:txBody>
          <a:bodyPr/>
          <a:lstStyle/>
          <a:p>
            <a:r>
              <a:rPr lang="en-US" dirty="0"/>
              <a:t>2.d. Sum-Product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5935" y="1429836"/>
                <a:ext cx="7829139" cy="54281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need P(B,G):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P(B,C,D,F)=P(B)P(C|B)P(D|B)P(F|D)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P(B,C,E,F)=P(B,C,F)P(E|C)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Product: P(B,E,F,G) = P(B,E,F)P(G|E,F)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Complexity: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N=# cliques,</a:t>
                </a:r>
              </a:p>
              <a:p>
                <a:pPr marL="0" indent="0">
                  <a:buNone/>
                </a:pPr>
                <a:r>
                  <a:rPr lang="en-US" dirty="0"/>
                  <a:t>K = # values for each variable, </a:t>
                </a:r>
              </a:p>
              <a:p>
                <a:pPr marL="0" indent="0">
                  <a:buNone/>
                </a:pPr>
                <a:r>
                  <a:rPr lang="en-US" dirty="0"/>
                  <a:t>M = 1 + # variables in the largest clique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5935" y="1429836"/>
                <a:ext cx="7829139" cy="5428164"/>
              </a:xfrm>
              <a:blipFill rotWithShape="0">
                <a:blip r:embed="rId2"/>
                <a:stretch>
                  <a:fillRect l="-1636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579628" y="139082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8435492" y="245763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0662354" y="247355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8437764" y="378373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10678274" y="3799659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9579627" y="4557112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</a:t>
            </a:r>
          </a:p>
        </p:txBody>
      </p:sp>
      <p:cxnSp>
        <p:nvCxnSpPr>
          <p:cNvPr id="16" name="Straight Arrow Connector 15"/>
          <p:cNvCxnSpPr>
            <a:stCxn id="7" idx="3"/>
            <a:endCxn id="8" idx="7"/>
          </p:cNvCxnSpPr>
          <p:nvPr/>
        </p:nvCxnSpPr>
        <p:spPr>
          <a:xfrm flipH="1">
            <a:off x="9199196" y="213774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1"/>
          </p:cNvCxnSpPr>
          <p:nvPr/>
        </p:nvCxnSpPr>
        <p:spPr>
          <a:xfrm>
            <a:off x="10343332" y="213774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0"/>
          </p:cNvCxnSpPr>
          <p:nvPr/>
        </p:nvCxnSpPr>
        <p:spPr>
          <a:xfrm>
            <a:off x="8882860" y="3332701"/>
            <a:ext cx="2272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4"/>
            <a:endCxn id="11" idx="0"/>
          </p:cNvCxnSpPr>
          <p:nvPr/>
        </p:nvCxnSpPr>
        <p:spPr>
          <a:xfrm>
            <a:off x="11109722" y="3348621"/>
            <a:ext cx="15920" cy="451038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5"/>
            <a:endCxn id="12" idx="2"/>
          </p:cNvCxnSpPr>
          <p:nvPr/>
        </p:nvCxnSpPr>
        <p:spPr>
          <a:xfrm>
            <a:off x="9201468" y="4530659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6"/>
          </p:cNvCxnSpPr>
          <p:nvPr/>
        </p:nvCxnSpPr>
        <p:spPr>
          <a:xfrm flipH="1">
            <a:off x="10474362" y="4546579"/>
            <a:ext cx="334943" cy="44806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1" idx="2"/>
          </p:cNvCxnSpPr>
          <p:nvPr/>
        </p:nvCxnSpPr>
        <p:spPr>
          <a:xfrm>
            <a:off x="9332499" y="4221275"/>
            <a:ext cx="1345775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5"/>
            <a:endCxn id="11" idx="1"/>
          </p:cNvCxnSpPr>
          <p:nvPr/>
        </p:nvCxnSpPr>
        <p:spPr>
          <a:xfrm>
            <a:off x="9199196" y="3204550"/>
            <a:ext cx="1610109" cy="72326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>
            <a:off x="9330227" y="2895166"/>
            <a:ext cx="1332127" cy="15920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5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57" y="2552131"/>
            <a:ext cx="6784572" cy="37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Tree: Sample Test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028" y="1825625"/>
            <a:ext cx="489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burglar alarm example.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Moralize this graph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Is it already triangulated?  If not, triangulate it.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Draw the junction tree</a:t>
            </a:r>
          </a:p>
        </p:txBody>
      </p:sp>
    </p:spTree>
    <p:extLst>
      <p:ext uri="{BB962C8B-B14F-4D97-AF65-F5344CB8AC3E}">
        <p14:creationId xmlns:p14="http://schemas.microsoft.com/office/powerpoint/2010/main" val="389397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Moralize this graph</a:t>
            </a:r>
          </a:p>
        </p:txBody>
      </p:sp>
      <p:sp>
        <p:nvSpPr>
          <p:cNvPr id="7" name="Oval 6"/>
          <p:cNvSpPr/>
          <p:nvPr/>
        </p:nvSpPr>
        <p:spPr>
          <a:xfrm>
            <a:off x="2077894" y="1791163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332052" y="1793435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3219757" y="25645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cxnSp>
        <p:nvCxnSpPr>
          <p:cNvPr id="10" name="Straight Arrow Connector 9"/>
          <p:cNvCxnSpPr>
            <a:stCxn id="7" idx="5"/>
            <a:endCxn id="9" idx="2"/>
          </p:cNvCxnSpPr>
          <p:nvPr/>
        </p:nvCxnSpPr>
        <p:spPr>
          <a:xfrm>
            <a:off x="2841598" y="2538083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6"/>
          </p:cNvCxnSpPr>
          <p:nvPr/>
        </p:nvCxnSpPr>
        <p:spPr>
          <a:xfrm flipH="1">
            <a:off x="4114492" y="2540355"/>
            <a:ext cx="348591" cy="46171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2972629" y="2228699"/>
            <a:ext cx="1359423" cy="227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61974" y="364499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J</a:t>
            </a:r>
          </a:p>
        </p:txBody>
      </p:sp>
      <p:sp>
        <p:nvSpPr>
          <p:cNvPr id="15" name="Oval 14"/>
          <p:cNvSpPr/>
          <p:nvPr/>
        </p:nvSpPr>
        <p:spPr>
          <a:xfrm>
            <a:off x="4288836" y="366091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</a:t>
            </a:r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825678" y="332510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3969814" y="332510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0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Is it already triangulated?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yes.  There is no unbroken cycle of length &gt; 3.</a:t>
            </a:r>
          </a:p>
        </p:txBody>
      </p:sp>
      <p:sp>
        <p:nvSpPr>
          <p:cNvPr id="7" name="Oval 6"/>
          <p:cNvSpPr/>
          <p:nvPr/>
        </p:nvSpPr>
        <p:spPr>
          <a:xfrm>
            <a:off x="2077894" y="1791163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332052" y="1793435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3219757" y="2564536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</a:p>
        </p:txBody>
      </p:sp>
      <p:cxnSp>
        <p:nvCxnSpPr>
          <p:cNvPr id="10" name="Straight Arrow Connector 9"/>
          <p:cNvCxnSpPr>
            <a:stCxn id="7" idx="5"/>
            <a:endCxn id="9" idx="2"/>
          </p:cNvCxnSpPr>
          <p:nvPr/>
        </p:nvCxnSpPr>
        <p:spPr>
          <a:xfrm>
            <a:off x="2841598" y="2538083"/>
            <a:ext cx="378159" cy="46398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6"/>
          </p:cNvCxnSpPr>
          <p:nvPr/>
        </p:nvCxnSpPr>
        <p:spPr>
          <a:xfrm flipH="1">
            <a:off x="4114492" y="2540355"/>
            <a:ext cx="348591" cy="461717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2972629" y="2228699"/>
            <a:ext cx="1359423" cy="227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61974" y="364499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J</a:t>
            </a:r>
          </a:p>
        </p:txBody>
      </p:sp>
      <p:sp>
        <p:nvSpPr>
          <p:cNvPr id="15" name="Oval 14"/>
          <p:cNvSpPr/>
          <p:nvPr/>
        </p:nvSpPr>
        <p:spPr>
          <a:xfrm>
            <a:off x="4288836" y="3660910"/>
            <a:ext cx="894735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</a:t>
            </a:r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825678" y="3325106"/>
            <a:ext cx="511463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3969814" y="3325106"/>
            <a:ext cx="450053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56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188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Draw the junction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55733" y="2469001"/>
            <a:ext cx="1815699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ABE</a:t>
            </a:r>
          </a:p>
        </p:txBody>
      </p:sp>
      <p:sp>
        <p:nvSpPr>
          <p:cNvPr id="14" name="Oval 13"/>
          <p:cNvSpPr/>
          <p:nvPr/>
        </p:nvSpPr>
        <p:spPr>
          <a:xfrm>
            <a:off x="1751440" y="3644990"/>
            <a:ext cx="1205270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AJ</a:t>
            </a:r>
          </a:p>
        </p:txBody>
      </p:sp>
      <p:sp>
        <p:nvSpPr>
          <p:cNvPr id="15" name="Oval 14"/>
          <p:cNvSpPr/>
          <p:nvPr/>
        </p:nvSpPr>
        <p:spPr>
          <a:xfrm>
            <a:off x="4371557" y="3660910"/>
            <a:ext cx="1428742" cy="87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AM</a:t>
            </a:r>
          </a:p>
        </p:txBody>
      </p:sp>
      <p:cxnSp>
        <p:nvCxnSpPr>
          <p:cNvPr id="17" name="Straight Arrow Connector 16"/>
          <p:cNvCxnSpPr>
            <a:endCxn id="14" idx="7"/>
          </p:cNvCxnSpPr>
          <p:nvPr/>
        </p:nvCxnSpPr>
        <p:spPr>
          <a:xfrm flipH="1">
            <a:off x="2780202" y="3325106"/>
            <a:ext cx="556942" cy="44803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4052535" y="3325106"/>
            <a:ext cx="528256" cy="463955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3448" y="33796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9556" y="31635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118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Bayes Net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Polytrees: the junction tree algorithm</a:t>
                </a: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, for M&lt;N</a:t>
                </a:r>
              </a:p>
              <a:p>
                <a:r>
                  <a:rPr lang="en-US" sz="3200" dirty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lvl="2"/>
                <a:r>
                  <a:rPr lang="en-US" sz="3200" dirty="0"/>
                  <a:t>The SAT problem is a Bayes net!</a:t>
                </a:r>
              </a:p>
              <a:p>
                <a:r>
                  <a:rPr lang="en-US" sz="3200" dirty="0"/>
                  <a:t>Parameter Learning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5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Examples</a:t>
            </a:r>
          </a:p>
          <a:p>
            <a:r>
              <a:rPr lang="en-US" dirty="0"/>
              <a:t>Inference Algorithms</a:t>
            </a:r>
          </a:p>
          <a:p>
            <a:pPr lvl="1"/>
            <a:r>
              <a:rPr lang="en-US" dirty="0"/>
              <a:t>Trees: Sum-product algorithm</a:t>
            </a:r>
          </a:p>
          <a:p>
            <a:pPr lvl="1"/>
            <a:r>
              <a:rPr lang="en-US" dirty="0"/>
              <a:t>Poly-trees: Junction </a:t>
            </a:r>
            <a:r>
              <a:rPr lang="en-US"/>
              <a:t>tree algorithm</a:t>
            </a:r>
            <a:endParaRPr lang="en-US" dirty="0"/>
          </a:p>
          <a:p>
            <a:pPr lvl="1"/>
            <a:r>
              <a:rPr lang="en-US" dirty="0"/>
              <a:t>Graphs: No polynomial-time algorithm</a:t>
            </a:r>
          </a:p>
          <a:p>
            <a:r>
              <a:rPr lang="en-US" dirty="0"/>
              <a:t>Parameter Learning</a:t>
            </a:r>
          </a:p>
        </p:txBody>
      </p:sp>
    </p:spTree>
    <p:extLst>
      <p:ext uri="{BB962C8B-B14F-4D97-AF65-F5344CB8AC3E}">
        <p14:creationId xmlns:p14="http://schemas.microsoft.com/office/powerpoint/2010/main" val="390331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3302000" imgH="215900" progId="Equation.3">
                  <p:embed/>
                </p:oleObj>
              </mc:Choice>
              <mc:Fallback>
                <p:oleObj name="Equation" r:id="rId4" imgW="330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89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15962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1"/>
            <a:ext cx="8915400" cy="5287963"/>
          </a:xfrm>
        </p:spPr>
        <p:txBody>
          <a:bodyPr/>
          <a:lstStyle/>
          <a:p>
            <a:r>
              <a:rPr lang="en-US" sz="2400" dirty="0"/>
              <a:t>In full generality, NP-hard</a:t>
            </a:r>
          </a:p>
          <a:p>
            <a:pPr lvl="1"/>
            <a:r>
              <a:rPr lang="en-US" sz="2000" dirty="0"/>
              <a:t>More precisely, #P-hard: equivalent to counting satisfying assignments</a:t>
            </a:r>
          </a:p>
          <a:p>
            <a:r>
              <a:rPr lang="en-US" sz="2400" dirty="0"/>
              <a:t>We can reduce </a:t>
            </a:r>
            <a:r>
              <a:rPr lang="en-US" sz="2400" dirty="0" err="1">
                <a:solidFill>
                  <a:srgbClr val="0000FF"/>
                </a:solidFill>
              </a:rPr>
              <a:t>satisfiability</a:t>
            </a:r>
            <a:r>
              <a:rPr lang="en-US" sz="2400" dirty="0"/>
              <a:t> to Bayesian network inference</a:t>
            </a:r>
          </a:p>
          <a:p>
            <a:pPr lvl="1"/>
            <a:r>
              <a:rPr lang="en-US" sz="2000" dirty="0"/>
              <a:t>Decision problem: is P(Y) &gt; 0?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38862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90498" y="6488668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Cooper, 1990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03438" y="2571751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3302000" imgH="215900" progId="Equation.3">
                  <p:embed/>
                </p:oleObj>
              </mc:Choice>
              <mc:Fallback>
                <p:oleObj name="Equation" r:id="rId5" imgW="33020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571751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3579167" y="2283769"/>
            <a:ext cx="309267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131867" y="1940869"/>
            <a:ext cx="309267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1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7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8875067" y="2093269"/>
            <a:ext cx="309267" cy="2209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03958" y="33483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728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30476" y="3967164"/>
          <a:ext cx="71850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3048000" imgH="901700" progId="Equation.3">
                  <p:embed/>
                </p:oleObj>
              </mc:Choice>
              <mc:Fallback>
                <p:oleObj name="Equation" r:id="rId4" imgW="3048000" imgH="9017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76" y="3967164"/>
                        <a:ext cx="71850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548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E72FF-5EAE-4E7F-8FFF-C61DD72AC3DA}"/>
              </a:ext>
            </a:extLst>
          </p:cNvPr>
          <p:cNvSpPr txBox="1"/>
          <p:nvPr/>
        </p:nvSpPr>
        <p:spPr>
          <a:xfrm>
            <a:off x="1075451" y="4060164"/>
            <a:ext cx="1031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can’t we use the junction tree algorithm to efficiently compute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(Y)?</a:t>
            </a:r>
          </a:p>
        </p:txBody>
      </p:sp>
    </p:spTree>
    <p:extLst>
      <p:ext uri="{BB962C8B-B14F-4D97-AF65-F5344CB8AC3E}">
        <p14:creationId xmlns:p14="http://schemas.microsoft.com/office/powerpoint/2010/main" val="230058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/>
              <a:t>Bayesian network inference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EE72FF-5EAE-4E7F-8FFF-C61DD72AC3DA}"/>
                  </a:ext>
                </a:extLst>
              </p:cNvPr>
              <p:cNvSpPr txBox="1"/>
              <p:nvPr/>
            </p:nvSpPr>
            <p:spPr>
              <a:xfrm>
                <a:off x="1075451" y="4060164"/>
                <a:ext cx="1031141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Why can’t we use the junction tree algorithm to efficiently compute </a:t>
                </a:r>
                <a:r>
                  <a:rPr lang="en-US" sz="36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</a:t>
                </a:r>
                <a:r>
                  <a:rPr lang="en-US" sz="3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(Y)?</a:t>
                </a:r>
              </a:p>
              <a:p>
                <a:r>
                  <a:rPr lang="en-US" sz="3600" dirty="0"/>
                  <a:t>Answer: after we moralize and triangulate, the size of the largest clique (u2u3c1c2c3)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same order of magnitude as the original problem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4EE72FF-5EAE-4E7F-8FFF-C61DD72AC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51" y="4060164"/>
                <a:ext cx="10311417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773" t="-3191" r="-887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452884" y="2306472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28868" y="2349688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17409" y="2392903"/>
            <a:ext cx="837062" cy="9098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18677" y="2408823"/>
            <a:ext cx="837062" cy="9098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7357" y="1257867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4285" y="1301083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2977" y="1317003"/>
            <a:ext cx="750626" cy="272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19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Bayes Net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Polytrees: the junction tree algorithm</a:t>
                </a: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, for M&lt;N</a:t>
                </a:r>
              </a:p>
              <a:p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The SAT problem is a Bayes net!</a:t>
                </a:r>
              </a:p>
              <a:p>
                <a:r>
                  <a:rPr lang="en-US" sz="3200" dirty="0"/>
                  <a:t>Parameter Learning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124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"/>
            <a:ext cx="8991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Parameter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81200" y="1066800"/>
            <a:ext cx="8229600" cy="25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1313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given values of evidence variables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/>
              <a:t>, answer questions about qu</a:t>
            </a:r>
            <a:r>
              <a:rPr lang="en-US" altLang="en-US" sz="2400" dirty="0">
                <a:solidFill>
                  <a:srgbClr val="000000"/>
                </a:solidFill>
              </a:rPr>
              <a:t>ery </a:t>
            </a:r>
            <a:r>
              <a:rPr lang="en-US" altLang="en-US" sz="2400" i="1" dirty="0">
                <a:solidFill>
                  <a:srgbClr val="000000"/>
                </a:solidFill>
              </a:rPr>
              <a:t>variables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X </a:t>
            </a:r>
            <a:r>
              <a:rPr lang="en-US" altLang="en-US" sz="2400" dirty="0"/>
              <a:t>using the posterior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sz="2400" b="1" dirty="0"/>
              <a:t>Learning problem: </a:t>
            </a:r>
            <a:r>
              <a:rPr lang="en-US" sz="2400" dirty="0"/>
              <a:t>estimate the parameters of the probabilistic model </a:t>
            </a:r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|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given a </a:t>
            </a:r>
            <a:r>
              <a:rPr lang="en-US" sz="2400" i="1" dirty="0"/>
              <a:t>training sample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{(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), …, (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 err="1">
                <a:solidFill>
                  <a:srgbClr val="0000FF"/>
                </a:solidFill>
              </a:rPr>
              <a:t>,</a:t>
            </a:r>
            <a:r>
              <a:rPr lang="en-US" sz="2400" b="1" dirty="0" err="1">
                <a:solidFill>
                  <a:srgbClr val="0000FF"/>
                </a:solidFill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)}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0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9566366" cy="792162"/>
          </a:xfrm>
        </p:spPr>
        <p:txBody>
          <a:bodyPr/>
          <a:lstStyle/>
          <a:p>
            <a:r>
              <a:rPr lang="en-US" dirty="0"/>
              <a:t>Parameter learning: complete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651967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97027"/>
              </p:ext>
            </p:extLst>
          </p:nvPr>
        </p:nvGraphicFramePr>
        <p:xfrm>
          <a:off x="8651967" y="29768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72163" y="2971801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4160520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41513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5404105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1384074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1"/>
                <a:ext cx="8651967" cy="5287963"/>
              </a:xfrm>
            </p:spPr>
            <p:txBody>
              <a:bodyPr/>
              <a:lstStyle/>
              <a:p>
                <a:r>
                  <a:rPr lang="en-US" dirty="0"/>
                  <a:t>Suppose we know the network structure (but not the parameters), and have a training set of </a:t>
                </a:r>
                <a:r>
                  <a:rPr lang="en-US" i="1" dirty="0"/>
                  <a:t>complete</a:t>
                </a:r>
                <a:r>
                  <a:rPr lang="en-US" dirty="0"/>
                  <a:t> observations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samples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samples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1"/>
                <a:ext cx="8651967" cy="5287963"/>
              </a:xfrm>
              <a:blipFill>
                <a:blip r:embed="rId3"/>
                <a:stretch>
                  <a:fillRect l="-1175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51967" y="29768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</p:spTree>
    <p:extLst>
      <p:ext uri="{BB962C8B-B14F-4D97-AF65-F5344CB8AC3E}">
        <p14:creationId xmlns:p14="http://schemas.microsoft.com/office/powerpoint/2010/main" val="4018138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 of </a:t>
            </a:r>
            <a:r>
              <a:rPr lang="en-US" i="1" dirty="0"/>
              <a:t>complete</a:t>
            </a:r>
            <a:r>
              <a:rPr lang="en-US" dirty="0"/>
              <a:t> observations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P(X | Parents(X))</a:t>
            </a:r>
            <a:r>
              <a:rPr lang="en-US" dirty="0"/>
              <a:t> is given by the observed frequencies of the different values of X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9087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0000FF"/>
                </a:solidFill>
              </a:rPr>
              <a:t>Cloudy, Sprinkler, Rain, Wet Grass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55" t="16248" r="16243" b="13751"/>
          <a:stretch/>
        </p:blipFill>
        <p:spPr bwMode="auto">
          <a:xfrm>
            <a:off x="3048001" y="1828801"/>
            <a:ext cx="5931801" cy="46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221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Parameter learning: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651967" cy="5287963"/>
          </a:xfrm>
        </p:spPr>
        <p:txBody>
          <a:bodyPr/>
          <a:lstStyle/>
          <a:p>
            <a:r>
              <a:rPr lang="en-US" dirty="0"/>
              <a:t>Suppose we know the network structure (but not the parameters), and have a training set, but the training set is </a:t>
            </a:r>
            <a:r>
              <a:rPr lang="en-US" b="1" i="1" dirty="0"/>
              <a:t>missing some observations</a:t>
            </a:r>
            <a:r>
              <a:rPr lang="en-US" dirty="0"/>
              <a:t>.</a:t>
            </a:r>
            <a:endParaRPr lang="en-US" sz="24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72163" y="2971801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215" y="4160520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0958" y="4151376"/>
            <a:ext cx="268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8620" y="5404105"/>
            <a:ext cx="268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3BE92E-3C5F-0B41-8739-A9CF90C6D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65637"/>
              </p:ext>
            </p:extLst>
          </p:nvPr>
        </p:nvGraphicFramePr>
        <p:xfrm>
          <a:off x="8730346" y="2924631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127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Missing data: the 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651967" cy="5287963"/>
          </a:xfrm>
        </p:spPr>
        <p:txBody>
          <a:bodyPr/>
          <a:lstStyle/>
          <a:p>
            <a:r>
              <a:rPr lang="en-US" dirty="0"/>
              <a:t>The EM algorithm starts (“Expectation Maximization”) starts with an initial guess for each parameter value.</a:t>
            </a:r>
          </a:p>
          <a:p>
            <a:r>
              <a:rPr lang="en-US" sz="2400" dirty="0"/>
              <a:t>We try to improve the initial guess, using the algorithm on the next two slides:</a:t>
            </a:r>
          </a:p>
          <a:p>
            <a:pPr lvl="1"/>
            <a:r>
              <a:rPr lang="en-US" sz="2000" dirty="0"/>
              <a:t>E-step </a:t>
            </a:r>
          </a:p>
          <a:p>
            <a:pPr lvl="1"/>
            <a:r>
              <a:rPr lang="en-US" sz="2000" dirty="0"/>
              <a:t>M-step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33567" y="2971801"/>
            <a:ext cx="545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7401" y="4160520"/>
            <a:ext cx="49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7144" y="4151376"/>
            <a:ext cx="49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4806" y="5404105"/>
            <a:ext cx="4956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3BE92E-3C5F-0B41-8739-A9CF90C6DFBE}"/>
              </a:ext>
            </a:extLst>
          </p:cNvPr>
          <p:cNvGraphicFramePr>
            <a:graphicFrameLocks noGrp="1"/>
          </p:cNvGraphicFramePr>
          <p:nvPr/>
        </p:nvGraphicFramePr>
        <p:xfrm>
          <a:off x="8730346" y="2924631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20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Missing data: 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1"/>
                <a:ext cx="11939451" cy="5287963"/>
              </a:xfrm>
            </p:spPr>
            <p:txBody>
              <a:bodyPr/>
              <a:lstStyle/>
              <a:p>
                <a:r>
                  <a:rPr lang="en-US" dirty="0"/>
                  <a:t>E-Step (Expectation): Given the model parameters, replace each of the missing numbers with a probability (a number between 0 and 1) using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1"/>
                <a:ext cx="11939451" cy="5287963"/>
              </a:xfrm>
              <a:blipFill>
                <a:blip r:embed="rId3"/>
                <a:stretch>
                  <a:fillRect l="-851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33567" y="2971801"/>
            <a:ext cx="545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7401" y="4160520"/>
            <a:ext cx="49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7144" y="4151376"/>
            <a:ext cx="495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4806" y="5404105"/>
            <a:ext cx="4956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0.5?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0.5?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3BE92E-3C5F-0B41-8739-A9CF90C6D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01569"/>
              </p:ext>
            </p:extLst>
          </p:nvPr>
        </p:nvGraphicFramePr>
        <p:xfrm>
          <a:off x="8730346" y="2924631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51847BD8-962E-A941-923A-EDE35E6DBB85}"/>
              </a:ext>
            </a:extLst>
          </p:cNvPr>
          <p:cNvSpPr/>
          <p:nvPr/>
        </p:nvSpPr>
        <p:spPr>
          <a:xfrm>
            <a:off x="7262949" y="3559628"/>
            <a:ext cx="979714" cy="135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4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Missing data: 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1"/>
                <a:ext cx="11939451" cy="5287963"/>
              </a:xfrm>
            </p:spPr>
            <p:txBody>
              <a:bodyPr/>
              <a:lstStyle/>
              <a:p>
                <a:r>
                  <a:rPr lang="en-US" dirty="0"/>
                  <a:t>M-Step (Maximization): Given the missing data estimates, replace each of the missing model parameters using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Variable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Parents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value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Variable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Parents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value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[#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Parents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value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1"/>
                <a:ext cx="11939451" cy="5287963"/>
              </a:xfrm>
              <a:blipFill>
                <a:blip r:embed="rId3"/>
                <a:stretch>
                  <a:fillRect l="-851" t="-1679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00028" y="297180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9080" y="4160520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3" y="4151376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6485" y="5404105"/>
            <a:ext cx="4122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1.0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1.0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3BE92E-3C5F-0B41-8739-A9CF90C6DFBE}"/>
              </a:ext>
            </a:extLst>
          </p:cNvPr>
          <p:cNvGraphicFramePr>
            <a:graphicFrameLocks noGrp="1"/>
          </p:cNvGraphicFramePr>
          <p:nvPr/>
        </p:nvGraphicFramePr>
        <p:xfrm>
          <a:off x="8730346" y="2924631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0.5?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51847BD8-962E-A941-923A-EDE35E6DBB85}"/>
              </a:ext>
            </a:extLst>
          </p:cNvPr>
          <p:cNvSpPr/>
          <p:nvPr/>
        </p:nvSpPr>
        <p:spPr>
          <a:xfrm rot="10800000">
            <a:off x="7262949" y="3559628"/>
            <a:ext cx="979714" cy="1352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16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Missing data: the 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11939451" cy="5287963"/>
          </a:xfrm>
        </p:spPr>
        <p:txBody>
          <a:bodyPr/>
          <a:lstStyle/>
          <a:p>
            <a:r>
              <a:rPr lang="en-US" dirty="0"/>
              <a:t>Iterate back and forth between E-step and M-step until the model converges.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00028" y="297180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9080" y="4160520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8823" y="4151376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6485" y="5404105"/>
            <a:ext cx="4122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1.0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1.0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0.5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96329" y="2438401"/>
            <a:ext cx="1617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Training set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3BE92E-3C5F-0B41-8739-A9CF90C6DFBE}"/>
              </a:ext>
            </a:extLst>
          </p:cNvPr>
          <p:cNvGraphicFramePr>
            <a:graphicFrameLocks noGrp="1"/>
          </p:cNvGraphicFramePr>
          <p:nvPr/>
        </p:nvGraphicFramePr>
        <p:xfrm>
          <a:off x="8730346" y="2924631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0.5?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AAB036A0-2D75-C341-9978-1C70C86C8C09}"/>
              </a:ext>
            </a:extLst>
          </p:cNvPr>
          <p:cNvSpPr/>
          <p:nvPr/>
        </p:nvSpPr>
        <p:spPr>
          <a:xfrm>
            <a:off x="7040881" y="3683724"/>
            <a:ext cx="1319349" cy="10580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7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Bayesian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Inference</a:t>
            </a:r>
          </a:p>
          <a:p>
            <a:r>
              <a:rPr lang="en-US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15888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068" t="27305" r="31474" b="39397"/>
          <a:stretch/>
        </p:blipFill>
        <p:spPr bwMode="auto">
          <a:xfrm>
            <a:off x="504967" y="3014471"/>
            <a:ext cx="3774425" cy="251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Given that the grass is wet, what is the probability that it has rained?</a:t>
            </a:r>
            <a:endParaRPr lang="en-US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95801" y="2362200"/>
          <a:ext cx="59896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2413000" imgH="1473200" progId="Equation.3">
                  <p:embed/>
                </p:oleObj>
              </mc:Choice>
              <mc:Fallback>
                <p:oleObj name="Equation" r:id="rId5" imgW="24130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1" y="2362200"/>
                        <a:ext cx="59896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Example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an observation, for example, “Jack called” (J=1)</a:t>
                </a:r>
              </a:p>
              <a:p>
                <a:r>
                  <a:rPr lang="en-US" dirty="0"/>
                  <a:t>You want to know: was there a burglary?</a:t>
                </a:r>
              </a:p>
              <a:p>
                <a:r>
                  <a:rPr lang="en-US" dirty="0"/>
                  <a:t>You need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you need to compute the table P(B,J) for all possible settings of (B,J)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89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2" y="188146"/>
            <a:ext cx="4884176" cy="1198202"/>
          </a:xfrm>
        </p:spPr>
        <p:txBody>
          <a:bodyPr>
            <a:normAutofit fontScale="90000"/>
          </a:bodyPr>
          <a:lstStyle/>
          <a:p>
            <a:r>
              <a:rPr lang="en-US" dirty="0"/>
              <a:t>Bayes Net Inference: </a:t>
            </a:r>
            <a:br>
              <a:rPr lang="en-US" dirty="0"/>
            </a:br>
            <a:r>
              <a:rPr lang="en-US" dirty="0"/>
              <a:t>The Hard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6" y="4198361"/>
                <a:ext cx="11019503" cy="2497394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P(B,E,A,J,M)=P(B)P(E)P(A|B,E)P(J|A)P(M|A)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Exponential complexity (#P-hard, actually): N variables, each of which has K possible values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time complexity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6" y="4198361"/>
                <a:ext cx="11019503" cy="2497394"/>
              </a:xfrm>
              <a:blipFill rotWithShape="0">
                <a:blip r:embed="rId2"/>
                <a:stretch>
                  <a:fillRect l="-1162" t="-4401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675" y="188145"/>
            <a:ext cx="6571424" cy="362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25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Tree-structured Bayes nets: the sum-product algorithm</a:t>
                </a: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Quadratic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Polytrees: the junction tree algorithm</a:t>
                </a: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Pseudo-polynomial complexity,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𝑁𝐾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for M&lt;N</a:t>
                </a:r>
              </a:p>
              <a:p>
                <a:r>
                  <a:rPr lang="en-US" sz="3200" dirty="0"/>
                  <a:t>Arbitrary Bayes nets: #P complete,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lvl="2"/>
                <a:r>
                  <a:rPr lang="en-US" sz="3200" dirty="0"/>
                  <a:t>The SAT problem is a Bayes net!</a:t>
                </a:r>
              </a:p>
              <a:p>
                <a:r>
                  <a:rPr lang="en-US" sz="3200" dirty="0"/>
                  <a:t>Parameter Learning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12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Tree-Structured Bayes Nets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" y="2094271"/>
            <a:ext cx="3860776" cy="329920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</p:spPr>
            <p:txBody>
              <a:bodyPr/>
              <a:lstStyle/>
              <a:p>
                <a:r>
                  <a:rPr lang="en-US" dirty="0"/>
                  <a:t>Suppose these are all binary variables.</a:t>
                </a:r>
              </a:p>
              <a:p>
                <a:r>
                  <a:rPr lang="en-US" dirty="0"/>
                  <a:t>We observe E=1</a:t>
                </a:r>
              </a:p>
              <a:p>
                <a:r>
                  <a:rPr lang="en-US" dirty="0"/>
                  <a:t>We want to find P(H=1|E=1)</a:t>
                </a:r>
              </a:p>
              <a:p>
                <a:r>
                  <a:rPr lang="en-US" dirty="0"/>
                  <a:t>Means that we need to find both P(H=0,E=1) and P(H=1,E=1) because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1161" y="1825625"/>
                <a:ext cx="6732639" cy="4351338"/>
              </a:xfrm>
              <a:blipFill rotWithShape="0">
                <a:blip r:embed="rId3"/>
                <a:stretch>
                  <a:fillRect l="-162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05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2700</Words>
  <Application>Microsoft Macintosh PowerPoint</Application>
  <PresentationFormat>Widescreen</PresentationFormat>
  <Paragraphs>676</Paragraphs>
  <Slides>45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CS 440/ECE448 Lecture 19: Bayes Net Inference</vt:lpstr>
      <vt:lpstr>Bayes Network Inference &amp; Learning</vt:lpstr>
      <vt:lpstr>Outline</vt:lpstr>
      <vt:lpstr>Practice example 1</vt:lpstr>
      <vt:lpstr>Practice example 1</vt:lpstr>
      <vt:lpstr>Practice Example #2</vt:lpstr>
      <vt:lpstr>Bayes Net Inference:  The Hard Way</vt:lpstr>
      <vt:lpstr>Is there an easier way?</vt:lpstr>
      <vt:lpstr>1. Tree-Structured Bayes Nets</vt:lpstr>
      <vt:lpstr>The Sum-Product Algorithm (Belief Propagation)</vt:lpstr>
      <vt:lpstr>The Sum-Product Algorithm</vt:lpstr>
      <vt:lpstr>The Sum-Product Algorithm</vt:lpstr>
      <vt:lpstr>PowerPoint Presentation</vt:lpstr>
      <vt:lpstr>Time Complexity of Bayes Net Inference</vt:lpstr>
      <vt:lpstr>2. The Junction Tree Algorithm</vt:lpstr>
      <vt:lpstr>2.a. Markov Blanket</vt:lpstr>
      <vt:lpstr>2.a. Markov Blanket</vt:lpstr>
      <vt:lpstr>2.a. Markov Blanket</vt:lpstr>
      <vt:lpstr>2.a. Markov Blanket</vt:lpstr>
      <vt:lpstr>2.a. Markov Blanket</vt:lpstr>
      <vt:lpstr>2.a. Moralization</vt:lpstr>
      <vt:lpstr>2.b. Triangulation</vt:lpstr>
      <vt:lpstr>2.c. Form Cliques</vt:lpstr>
      <vt:lpstr>2.d. Sum-Product</vt:lpstr>
      <vt:lpstr>Junction Tree: Sample Test Question</vt:lpstr>
      <vt:lpstr>Solution</vt:lpstr>
      <vt:lpstr>Solution</vt:lpstr>
      <vt:lpstr>Solution</vt:lpstr>
      <vt:lpstr>Time Complexity of Bayes Net Inference</vt:lpstr>
      <vt:lpstr>Bayesian network inference</vt:lpstr>
      <vt:lpstr>Bayesian network inference</vt:lpstr>
      <vt:lpstr>Bayesian network inference</vt:lpstr>
      <vt:lpstr>Bayesian network inference</vt:lpstr>
      <vt:lpstr>Bayesian network inference</vt:lpstr>
      <vt:lpstr>Time Complexity of Bayes Net Inference</vt:lpstr>
      <vt:lpstr>Parameter learning</vt:lpstr>
      <vt:lpstr>Parameter learning: complete data</vt:lpstr>
      <vt:lpstr>Parameter learning</vt:lpstr>
      <vt:lpstr>Parameter learning</vt:lpstr>
      <vt:lpstr>Parameter learning: missing data</vt:lpstr>
      <vt:lpstr>Missing data: the EM algorithm</vt:lpstr>
      <vt:lpstr>Missing data: the EM algorithm</vt:lpstr>
      <vt:lpstr>Missing data: the EM algorithm</vt:lpstr>
      <vt:lpstr>Missing data: the EM algorithm</vt:lpstr>
      <vt:lpstr>Summary: 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20: Bayes Net Inference &amp; Learning</dc:title>
  <dc:creator>Hasegawa-Johnson, Mark Allan</dc:creator>
  <cp:lastModifiedBy>Hasegawa-Johnson, Mark Allan</cp:lastModifiedBy>
  <cp:revision>44</cp:revision>
  <cp:lastPrinted>2019-04-22T16:23:52Z</cp:lastPrinted>
  <dcterms:created xsi:type="dcterms:W3CDTF">2017-11-01T23:29:45Z</dcterms:created>
  <dcterms:modified xsi:type="dcterms:W3CDTF">2019-04-22T16:24:03Z</dcterms:modified>
</cp:coreProperties>
</file>