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3"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92" r:id="rId27"/>
    <p:sldId id="282" r:id="rId28"/>
    <p:sldId id="284" r:id="rId29"/>
    <p:sldId id="285" r:id="rId30"/>
    <p:sldId id="288" r:id="rId31"/>
    <p:sldId id="290" r:id="rId32"/>
    <p:sldId id="291" r:id="rId33"/>
    <p:sldId id="287"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5" r:id="rId54"/>
    <p:sldId id="346" r:id="rId55"/>
    <p:sldId id="34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94654"/>
  </p:normalViewPr>
  <p:slideViewPr>
    <p:cSldViewPr snapToGrid="0" snapToObjects="1" showGuides="1">
      <p:cViewPr varScale="1">
        <p:scale>
          <a:sx n="104" d="100"/>
          <a:sy n="104" d="100"/>
        </p:scale>
        <p:origin x="216" y="6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13B6-B49C-3040-8DBD-5FBEA65AB8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0E37DB-CFB9-E443-A339-662BD760C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C5E8E8-E9E5-1D48-ADE2-FDAB8352E95B}"/>
              </a:ext>
            </a:extLst>
          </p:cNvPr>
          <p:cNvSpPr>
            <a:spLocks noGrp="1"/>
          </p:cNvSpPr>
          <p:nvPr>
            <p:ph type="dt" sz="half" idx="10"/>
          </p:nvPr>
        </p:nvSpPr>
        <p:spPr/>
        <p:txBody>
          <a:bodyPr/>
          <a:lstStyle/>
          <a:p>
            <a:fld id="{0436854F-FBEA-0849-BF84-3515764A987A}" type="datetimeFigureOut">
              <a:rPr lang="en-US" smtClean="0"/>
              <a:t>3/9/19</a:t>
            </a:fld>
            <a:endParaRPr lang="en-US"/>
          </a:p>
        </p:txBody>
      </p:sp>
      <p:sp>
        <p:nvSpPr>
          <p:cNvPr id="5" name="Footer Placeholder 4">
            <a:extLst>
              <a:ext uri="{FF2B5EF4-FFF2-40B4-BE49-F238E27FC236}">
                <a16:creationId xmlns:a16="http://schemas.microsoft.com/office/drawing/2014/main" id="{64014380-6C8C-AA43-AD26-0962847CF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4CE3D-F06F-C74A-836A-66108E997781}"/>
              </a:ext>
            </a:extLst>
          </p:cNvPr>
          <p:cNvSpPr>
            <a:spLocks noGrp="1"/>
          </p:cNvSpPr>
          <p:nvPr>
            <p:ph type="sldNum" sz="quarter" idx="12"/>
          </p:nvPr>
        </p:nvSpPr>
        <p:spPr/>
        <p:txBody>
          <a:bodyPr/>
          <a:lstStyle/>
          <a:p>
            <a:fld id="{C97A3F54-C0AB-6446-936C-D5999C1D5866}" type="slidenum">
              <a:rPr lang="en-US" smtClean="0"/>
              <a:t>‹#›</a:t>
            </a:fld>
            <a:endParaRPr lang="en-US"/>
          </a:p>
        </p:txBody>
      </p:sp>
    </p:spTree>
    <p:extLst>
      <p:ext uri="{BB962C8B-B14F-4D97-AF65-F5344CB8AC3E}">
        <p14:creationId xmlns:p14="http://schemas.microsoft.com/office/powerpoint/2010/main" val="220238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3911-037A-CE40-BD50-8B66F759A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E5F99F-526C-3A47-A054-9204A55220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82F3D-6B34-2E46-9032-CAFD7497006D}"/>
              </a:ext>
            </a:extLst>
          </p:cNvPr>
          <p:cNvSpPr>
            <a:spLocks noGrp="1"/>
          </p:cNvSpPr>
          <p:nvPr>
            <p:ph type="dt" sz="half" idx="10"/>
          </p:nvPr>
        </p:nvSpPr>
        <p:spPr/>
        <p:txBody>
          <a:bodyPr/>
          <a:lstStyle/>
          <a:p>
            <a:fld id="{0436854F-FBEA-0849-BF84-3515764A987A}" type="datetimeFigureOut">
              <a:rPr lang="en-US" smtClean="0"/>
              <a:t>3/9/19</a:t>
            </a:fld>
            <a:endParaRPr lang="en-US"/>
          </a:p>
        </p:txBody>
      </p:sp>
      <p:sp>
        <p:nvSpPr>
          <p:cNvPr id="5" name="Footer Placeholder 4">
            <a:extLst>
              <a:ext uri="{FF2B5EF4-FFF2-40B4-BE49-F238E27FC236}">
                <a16:creationId xmlns:a16="http://schemas.microsoft.com/office/drawing/2014/main" id="{2E8C2CCE-78EC-0D46-9613-5DE4F1690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AC2C1-B176-9D41-8355-1F6C123B0B83}"/>
              </a:ext>
            </a:extLst>
          </p:cNvPr>
          <p:cNvSpPr>
            <a:spLocks noGrp="1"/>
          </p:cNvSpPr>
          <p:nvPr>
            <p:ph type="sldNum" sz="quarter" idx="12"/>
          </p:nvPr>
        </p:nvSpPr>
        <p:spPr/>
        <p:txBody>
          <a:bodyPr/>
          <a:lstStyle/>
          <a:p>
            <a:fld id="{C97A3F54-C0AB-6446-936C-D5999C1D5866}" type="slidenum">
              <a:rPr lang="en-US" smtClean="0"/>
              <a:t>‹#›</a:t>
            </a:fld>
            <a:endParaRPr lang="en-US"/>
          </a:p>
        </p:txBody>
      </p:sp>
    </p:spTree>
    <p:extLst>
      <p:ext uri="{BB962C8B-B14F-4D97-AF65-F5344CB8AC3E}">
        <p14:creationId xmlns:p14="http://schemas.microsoft.com/office/powerpoint/2010/main" val="377170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052AFA-748F-4D49-949C-06678E14E9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868862-28C6-C940-868B-997A14B84B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FBE68-FCB7-FE40-9717-5DA40734FAB4}"/>
              </a:ext>
            </a:extLst>
          </p:cNvPr>
          <p:cNvSpPr>
            <a:spLocks noGrp="1"/>
          </p:cNvSpPr>
          <p:nvPr>
            <p:ph type="dt" sz="half" idx="10"/>
          </p:nvPr>
        </p:nvSpPr>
        <p:spPr/>
        <p:txBody>
          <a:bodyPr/>
          <a:lstStyle/>
          <a:p>
            <a:fld id="{0436854F-FBEA-0849-BF84-3515764A987A}" type="datetimeFigureOut">
              <a:rPr lang="en-US" smtClean="0"/>
              <a:t>3/9/19</a:t>
            </a:fld>
            <a:endParaRPr lang="en-US"/>
          </a:p>
        </p:txBody>
      </p:sp>
      <p:sp>
        <p:nvSpPr>
          <p:cNvPr id="5" name="Footer Placeholder 4">
            <a:extLst>
              <a:ext uri="{FF2B5EF4-FFF2-40B4-BE49-F238E27FC236}">
                <a16:creationId xmlns:a16="http://schemas.microsoft.com/office/drawing/2014/main" id="{80B97265-A28A-FC47-B589-03FCC32BA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8FB8C-7F11-9643-9330-2CBF6D5B919D}"/>
              </a:ext>
            </a:extLst>
          </p:cNvPr>
          <p:cNvSpPr>
            <a:spLocks noGrp="1"/>
          </p:cNvSpPr>
          <p:nvPr>
            <p:ph type="sldNum" sz="quarter" idx="12"/>
          </p:nvPr>
        </p:nvSpPr>
        <p:spPr/>
        <p:txBody>
          <a:bodyPr/>
          <a:lstStyle/>
          <a:p>
            <a:fld id="{C97A3F54-C0AB-6446-936C-D5999C1D5866}" type="slidenum">
              <a:rPr lang="en-US" smtClean="0"/>
              <a:t>‹#›</a:t>
            </a:fld>
            <a:endParaRPr lang="en-US"/>
          </a:p>
        </p:txBody>
      </p:sp>
    </p:spTree>
    <p:extLst>
      <p:ext uri="{BB962C8B-B14F-4D97-AF65-F5344CB8AC3E}">
        <p14:creationId xmlns:p14="http://schemas.microsoft.com/office/powerpoint/2010/main" val="102287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DA81-4C80-CE4C-8E72-8A1F82527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8BE67-E9CC-C94D-A07E-0B1370834C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4B881-3F75-9C41-ABE4-51378BC178C4}"/>
              </a:ext>
            </a:extLst>
          </p:cNvPr>
          <p:cNvSpPr>
            <a:spLocks noGrp="1"/>
          </p:cNvSpPr>
          <p:nvPr>
            <p:ph type="dt" sz="half" idx="10"/>
          </p:nvPr>
        </p:nvSpPr>
        <p:spPr/>
        <p:txBody>
          <a:bodyPr/>
          <a:lstStyle/>
          <a:p>
            <a:fld id="{0436854F-FBEA-0849-BF84-3515764A987A}" type="datetimeFigureOut">
              <a:rPr lang="en-US" smtClean="0"/>
              <a:t>3/9/19</a:t>
            </a:fld>
            <a:endParaRPr lang="en-US"/>
          </a:p>
        </p:txBody>
      </p:sp>
      <p:sp>
        <p:nvSpPr>
          <p:cNvPr id="5" name="Footer Placeholder 4">
            <a:extLst>
              <a:ext uri="{FF2B5EF4-FFF2-40B4-BE49-F238E27FC236}">
                <a16:creationId xmlns:a16="http://schemas.microsoft.com/office/drawing/2014/main" id="{92B0CEFE-D4B7-DA48-A807-32C4472AB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6CBBE-7FC1-D84C-B18E-6C5F9BF07E91}"/>
              </a:ext>
            </a:extLst>
          </p:cNvPr>
          <p:cNvSpPr>
            <a:spLocks noGrp="1"/>
          </p:cNvSpPr>
          <p:nvPr>
            <p:ph type="sldNum" sz="quarter" idx="12"/>
          </p:nvPr>
        </p:nvSpPr>
        <p:spPr/>
        <p:txBody>
          <a:bodyPr/>
          <a:lstStyle/>
          <a:p>
            <a:fld id="{C97A3F54-C0AB-6446-936C-D5999C1D5866}" type="slidenum">
              <a:rPr lang="en-US" smtClean="0"/>
              <a:t>‹#›</a:t>
            </a:fld>
            <a:endParaRPr lang="en-US"/>
          </a:p>
        </p:txBody>
      </p:sp>
    </p:spTree>
    <p:extLst>
      <p:ext uri="{BB962C8B-B14F-4D97-AF65-F5344CB8AC3E}">
        <p14:creationId xmlns:p14="http://schemas.microsoft.com/office/powerpoint/2010/main" val="63127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8044-AD1A-704F-81A5-033CA13F2B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D0DBCC-8E79-5A42-BF91-0EBB52E37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27195C-D5C2-6545-8C52-A360745B90CD}"/>
              </a:ext>
            </a:extLst>
          </p:cNvPr>
          <p:cNvSpPr>
            <a:spLocks noGrp="1"/>
          </p:cNvSpPr>
          <p:nvPr>
            <p:ph type="dt" sz="half" idx="10"/>
          </p:nvPr>
        </p:nvSpPr>
        <p:spPr/>
        <p:txBody>
          <a:bodyPr/>
          <a:lstStyle/>
          <a:p>
            <a:fld id="{0436854F-FBEA-0849-BF84-3515764A987A}" type="datetimeFigureOut">
              <a:rPr lang="en-US" smtClean="0"/>
              <a:t>3/9/19</a:t>
            </a:fld>
            <a:endParaRPr lang="en-US"/>
          </a:p>
        </p:txBody>
      </p:sp>
      <p:sp>
        <p:nvSpPr>
          <p:cNvPr id="5" name="Footer Placeholder 4">
            <a:extLst>
              <a:ext uri="{FF2B5EF4-FFF2-40B4-BE49-F238E27FC236}">
                <a16:creationId xmlns:a16="http://schemas.microsoft.com/office/drawing/2014/main" id="{CA19C332-235E-A846-93EF-E656BFAD4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2D729-B55E-094F-8145-5D979E8243C7}"/>
              </a:ext>
            </a:extLst>
          </p:cNvPr>
          <p:cNvSpPr>
            <a:spLocks noGrp="1"/>
          </p:cNvSpPr>
          <p:nvPr>
            <p:ph type="sldNum" sz="quarter" idx="12"/>
          </p:nvPr>
        </p:nvSpPr>
        <p:spPr/>
        <p:txBody>
          <a:bodyPr/>
          <a:lstStyle/>
          <a:p>
            <a:fld id="{C97A3F54-C0AB-6446-936C-D5999C1D5866}" type="slidenum">
              <a:rPr lang="en-US" smtClean="0"/>
              <a:t>‹#›</a:t>
            </a:fld>
            <a:endParaRPr lang="en-US"/>
          </a:p>
        </p:txBody>
      </p:sp>
    </p:spTree>
    <p:extLst>
      <p:ext uri="{BB962C8B-B14F-4D97-AF65-F5344CB8AC3E}">
        <p14:creationId xmlns:p14="http://schemas.microsoft.com/office/powerpoint/2010/main" val="421582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9864-C1CA-A542-87D0-C9920FBAEE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1D6FA2-B013-964E-8BCD-6BA113787F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FFA1CB-E76C-E74E-AAF7-13781A87CE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D1DC16-D333-AD49-A496-F158B9AD59CA}"/>
              </a:ext>
            </a:extLst>
          </p:cNvPr>
          <p:cNvSpPr>
            <a:spLocks noGrp="1"/>
          </p:cNvSpPr>
          <p:nvPr>
            <p:ph type="dt" sz="half" idx="10"/>
          </p:nvPr>
        </p:nvSpPr>
        <p:spPr/>
        <p:txBody>
          <a:bodyPr/>
          <a:lstStyle/>
          <a:p>
            <a:fld id="{0436854F-FBEA-0849-BF84-3515764A987A}" type="datetimeFigureOut">
              <a:rPr lang="en-US" smtClean="0"/>
              <a:t>3/9/19</a:t>
            </a:fld>
            <a:endParaRPr lang="en-US"/>
          </a:p>
        </p:txBody>
      </p:sp>
      <p:sp>
        <p:nvSpPr>
          <p:cNvPr id="6" name="Footer Placeholder 5">
            <a:extLst>
              <a:ext uri="{FF2B5EF4-FFF2-40B4-BE49-F238E27FC236}">
                <a16:creationId xmlns:a16="http://schemas.microsoft.com/office/drawing/2014/main" id="{2D23619F-DEAB-8045-9AFF-D5190CFA8F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534D5-1834-E34E-8E40-DCDC4C3118A3}"/>
              </a:ext>
            </a:extLst>
          </p:cNvPr>
          <p:cNvSpPr>
            <a:spLocks noGrp="1"/>
          </p:cNvSpPr>
          <p:nvPr>
            <p:ph type="sldNum" sz="quarter" idx="12"/>
          </p:nvPr>
        </p:nvSpPr>
        <p:spPr/>
        <p:txBody>
          <a:bodyPr/>
          <a:lstStyle/>
          <a:p>
            <a:fld id="{C97A3F54-C0AB-6446-936C-D5999C1D5866}" type="slidenum">
              <a:rPr lang="en-US" smtClean="0"/>
              <a:t>‹#›</a:t>
            </a:fld>
            <a:endParaRPr lang="en-US"/>
          </a:p>
        </p:txBody>
      </p:sp>
    </p:spTree>
    <p:extLst>
      <p:ext uri="{BB962C8B-B14F-4D97-AF65-F5344CB8AC3E}">
        <p14:creationId xmlns:p14="http://schemas.microsoft.com/office/powerpoint/2010/main" val="375403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7DA3-EF45-AE4B-9ACC-269314FD78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D41435-B851-BD44-8BF7-A1E0F332E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5F767E-AA80-1C42-9DDB-A1631C836C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6E0E30-98F5-9047-BD70-658EF4DAC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2D1F96-9F66-B849-A90C-F78E99F1B4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30DDAD-2477-0C4E-BC95-7634B87C1FA0}"/>
              </a:ext>
            </a:extLst>
          </p:cNvPr>
          <p:cNvSpPr>
            <a:spLocks noGrp="1"/>
          </p:cNvSpPr>
          <p:nvPr>
            <p:ph type="dt" sz="half" idx="10"/>
          </p:nvPr>
        </p:nvSpPr>
        <p:spPr/>
        <p:txBody>
          <a:bodyPr/>
          <a:lstStyle/>
          <a:p>
            <a:fld id="{0436854F-FBEA-0849-BF84-3515764A987A}" type="datetimeFigureOut">
              <a:rPr lang="en-US" smtClean="0"/>
              <a:t>3/9/19</a:t>
            </a:fld>
            <a:endParaRPr lang="en-US"/>
          </a:p>
        </p:txBody>
      </p:sp>
      <p:sp>
        <p:nvSpPr>
          <p:cNvPr id="8" name="Footer Placeholder 7">
            <a:extLst>
              <a:ext uri="{FF2B5EF4-FFF2-40B4-BE49-F238E27FC236}">
                <a16:creationId xmlns:a16="http://schemas.microsoft.com/office/drawing/2014/main" id="{0A7D63B1-007C-9A40-B4FA-BE4DAAEE75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B1989C-BC28-3849-A881-18DF0E6528CB}"/>
              </a:ext>
            </a:extLst>
          </p:cNvPr>
          <p:cNvSpPr>
            <a:spLocks noGrp="1"/>
          </p:cNvSpPr>
          <p:nvPr>
            <p:ph type="sldNum" sz="quarter" idx="12"/>
          </p:nvPr>
        </p:nvSpPr>
        <p:spPr/>
        <p:txBody>
          <a:bodyPr/>
          <a:lstStyle/>
          <a:p>
            <a:fld id="{C97A3F54-C0AB-6446-936C-D5999C1D5866}" type="slidenum">
              <a:rPr lang="en-US" smtClean="0"/>
              <a:t>‹#›</a:t>
            </a:fld>
            <a:endParaRPr lang="en-US"/>
          </a:p>
        </p:txBody>
      </p:sp>
    </p:spTree>
    <p:extLst>
      <p:ext uri="{BB962C8B-B14F-4D97-AF65-F5344CB8AC3E}">
        <p14:creationId xmlns:p14="http://schemas.microsoft.com/office/powerpoint/2010/main" val="190419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A81E-9B68-284F-9FF4-244ED07FC3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9E6E25-4A15-6041-A704-BDA3D3A6B171}"/>
              </a:ext>
            </a:extLst>
          </p:cNvPr>
          <p:cNvSpPr>
            <a:spLocks noGrp="1"/>
          </p:cNvSpPr>
          <p:nvPr>
            <p:ph type="dt" sz="half" idx="10"/>
          </p:nvPr>
        </p:nvSpPr>
        <p:spPr/>
        <p:txBody>
          <a:bodyPr/>
          <a:lstStyle/>
          <a:p>
            <a:fld id="{0436854F-FBEA-0849-BF84-3515764A987A}" type="datetimeFigureOut">
              <a:rPr lang="en-US" smtClean="0"/>
              <a:t>3/9/19</a:t>
            </a:fld>
            <a:endParaRPr lang="en-US"/>
          </a:p>
        </p:txBody>
      </p:sp>
      <p:sp>
        <p:nvSpPr>
          <p:cNvPr id="4" name="Footer Placeholder 3">
            <a:extLst>
              <a:ext uri="{FF2B5EF4-FFF2-40B4-BE49-F238E27FC236}">
                <a16:creationId xmlns:a16="http://schemas.microsoft.com/office/drawing/2014/main" id="{5098D44C-1A22-BD46-891A-7F249EF449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2766B9-9256-7B4E-BB91-DD6BD31A5B1F}"/>
              </a:ext>
            </a:extLst>
          </p:cNvPr>
          <p:cNvSpPr>
            <a:spLocks noGrp="1"/>
          </p:cNvSpPr>
          <p:nvPr>
            <p:ph type="sldNum" sz="quarter" idx="12"/>
          </p:nvPr>
        </p:nvSpPr>
        <p:spPr/>
        <p:txBody>
          <a:bodyPr/>
          <a:lstStyle/>
          <a:p>
            <a:fld id="{C97A3F54-C0AB-6446-936C-D5999C1D5866}" type="slidenum">
              <a:rPr lang="en-US" smtClean="0"/>
              <a:t>‹#›</a:t>
            </a:fld>
            <a:endParaRPr lang="en-US"/>
          </a:p>
        </p:txBody>
      </p:sp>
    </p:spTree>
    <p:extLst>
      <p:ext uri="{BB962C8B-B14F-4D97-AF65-F5344CB8AC3E}">
        <p14:creationId xmlns:p14="http://schemas.microsoft.com/office/powerpoint/2010/main" val="84977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B499E-B7A3-334B-A1A6-9F4EAFC11CDD}"/>
              </a:ext>
            </a:extLst>
          </p:cNvPr>
          <p:cNvSpPr>
            <a:spLocks noGrp="1"/>
          </p:cNvSpPr>
          <p:nvPr>
            <p:ph type="dt" sz="half" idx="10"/>
          </p:nvPr>
        </p:nvSpPr>
        <p:spPr/>
        <p:txBody>
          <a:bodyPr/>
          <a:lstStyle/>
          <a:p>
            <a:fld id="{0436854F-FBEA-0849-BF84-3515764A987A}" type="datetimeFigureOut">
              <a:rPr lang="en-US" smtClean="0"/>
              <a:t>3/9/19</a:t>
            </a:fld>
            <a:endParaRPr lang="en-US"/>
          </a:p>
        </p:txBody>
      </p:sp>
      <p:sp>
        <p:nvSpPr>
          <p:cNvPr id="3" name="Footer Placeholder 2">
            <a:extLst>
              <a:ext uri="{FF2B5EF4-FFF2-40B4-BE49-F238E27FC236}">
                <a16:creationId xmlns:a16="http://schemas.microsoft.com/office/drawing/2014/main" id="{A0EE0CB3-9E95-154F-8BA8-19D8B37A1F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0D1BC4-D5A3-BD42-B6CB-F30F39671998}"/>
              </a:ext>
            </a:extLst>
          </p:cNvPr>
          <p:cNvSpPr>
            <a:spLocks noGrp="1"/>
          </p:cNvSpPr>
          <p:nvPr>
            <p:ph type="sldNum" sz="quarter" idx="12"/>
          </p:nvPr>
        </p:nvSpPr>
        <p:spPr/>
        <p:txBody>
          <a:bodyPr/>
          <a:lstStyle/>
          <a:p>
            <a:fld id="{C97A3F54-C0AB-6446-936C-D5999C1D5866}" type="slidenum">
              <a:rPr lang="en-US" smtClean="0"/>
              <a:t>‹#›</a:t>
            </a:fld>
            <a:endParaRPr lang="en-US"/>
          </a:p>
        </p:txBody>
      </p:sp>
    </p:spTree>
    <p:extLst>
      <p:ext uri="{BB962C8B-B14F-4D97-AF65-F5344CB8AC3E}">
        <p14:creationId xmlns:p14="http://schemas.microsoft.com/office/powerpoint/2010/main" val="75103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01B4-468A-4543-8F79-F3A84B42F0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C6D5EC-EE8E-8A4F-99C7-322F21662F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3A539B-77EA-F640-AE5A-1A6B0EB2E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64F370-D829-DA4E-BB1B-49A061EB76DA}"/>
              </a:ext>
            </a:extLst>
          </p:cNvPr>
          <p:cNvSpPr>
            <a:spLocks noGrp="1"/>
          </p:cNvSpPr>
          <p:nvPr>
            <p:ph type="dt" sz="half" idx="10"/>
          </p:nvPr>
        </p:nvSpPr>
        <p:spPr/>
        <p:txBody>
          <a:bodyPr/>
          <a:lstStyle/>
          <a:p>
            <a:fld id="{0436854F-FBEA-0849-BF84-3515764A987A}" type="datetimeFigureOut">
              <a:rPr lang="en-US" smtClean="0"/>
              <a:t>3/9/19</a:t>
            </a:fld>
            <a:endParaRPr lang="en-US"/>
          </a:p>
        </p:txBody>
      </p:sp>
      <p:sp>
        <p:nvSpPr>
          <p:cNvPr id="6" name="Footer Placeholder 5">
            <a:extLst>
              <a:ext uri="{FF2B5EF4-FFF2-40B4-BE49-F238E27FC236}">
                <a16:creationId xmlns:a16="http://schemas.microsoft.com/office/drawing/2014/main" id="{2878D8A1-27CB-A849-8F24-E66E2BA1A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A57F7-FBC8-F44A-9B57-BB3C42D97CE4}"/>
              </a:ext>
            </a:extLst>
          </p:cNvPr>
          <p:cNvSpPr>
            <a:spLocks noGrp="1"/>
          </p:cNvSpPr>
          <p:nvPr>
            <p:ph type="sldNum" sz="quarter" idx="12"/>
          </p:nvPr>
        </p:nvSpPr>
        <p:spPr/>
        <p:txBody>
          <a:bodyPr/>
          <a:lstStyle/>
          <a:p>
            <a:fld id="{C97A3F54-C0AB-6446-936C-D5999C1D5866}" type="slidenum">
              <a:rPr lang="en-US" smtClean="0"/>
              <a:t>‹#›</a:t>
            </a:fld>
            <a:endParaRPr lang="en-US"/>
          </a:p>
        </p:txBody>
      </p:sp>
    </p:spTree>
    <p:extLst>
      <p:ext uri="{BB962C8B-B14F-4D97-AF65-F5344CB8AC3E}">
        <p14:creationId xmlns:p14="http://schemas.microsoft.com/office/powerpoint/2010/main" val="65780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3E02-CFE3-1C42-AA79-A3599AA9A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63ED35-EA1C-CA4D-A6CC-5F877B09D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A4838A-EB8D-5E4A-8932-3DBC99CB4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F79FB-BFDD-2C48-8F99-E52F77D869C0}"/>
              </a:ext>
            </a:extLst>
          </p:cNvPr>
          <p:cNvSpPr>
            <a:spLocks noGrp="1"/>
          </p:cNvSpPr>
          <p:nvPr>
            <p:ph type="dt" sz="half" idx="10"/>
          </p:nvPr>
        </p:nvSpPr>
        <p:spPr/>
        <p:txBody>
          <a:bodyPr/>
          <a:lstStyle/>
          <a:p>
            <a:fld id="{0436854F-FBEA-0849-BF84-3515764A987A}" type="datetimeFigureOut">
              <a:rPr lang="en-US" smtClean="0"/>
              <a:t>3/9/19</a:t>
            </a:fld>
            <a:endParaRPr lang="en-US"/>
          </a:p>
        </p:txBody>
      </p:sp>
      <p:sp>
        <p:nvSpPr>
          <p:cNvPr id="6" name="Footer Placeholder 5">
            <a:extLst>
              <a:ext uri="{FF2B5EF4-FFF2-40B4-BE49-F238E27FC236}">
                <a16:creationId xmlns:a16="http://schemas.microsoft.com/office/drawing/2014/main" id="{823F3BC3-EBB3-8840-B166-21CA46E68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3D31E-FD83-B944-99D3-9298965B354D}"/>
              </a:ext>
            </a:extLst>
          </p:cNvPr>
          <p:cNvSpPr>
            <a:spLocks noGrp="1"/>
          </p:cNvSpPr>
          <p:nvPr>
            <p:ph type="sldNum" sz="quarter" idx="12"/>
          </p:nvPr>
        </p:nvSpPr>
        <p:spPr/>
        <p:txBody>
          <a:bodyPr/>
          <a:lstStyle/>
          <a:p>
            <a:fld id="{C97A3F54-C0AB-6446-936C-D5999C1D5866}" type="slidenum">
              <a:rPr lang="en-US" smtClean="0"/>
              <a:t>‹#›</a:t>
            </a:fld>
            <a:endParaRPr lang="en-US"/>
          </a:p>
        </p:txBody>
      </p:sp>
    </p:spTree>
    <p:extLst>
      <p:ext uri="{BB962C8B-B14F-4D97-AF65-F5344CB8AC3E}">
        <p14:creationId xmlns:p14="http://schemas.microsoft.com/office/powerpoint/2010/main" val="80362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B76E06-712B-AB40-9DB3-ADBC22DEC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AB3B4-2A0E-DE40-B6A0-37E4A76546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B665F-CEC9-ED46-B731-FA10B8339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6854F-FBEA-0849-BF84-3515764A987A}" type="datetimeFigureOut">
              <a:rPr lang="en-US" smtClean="0"/>
              <a:t>3/9/19</a:t>
            </a:fld>
            <a:endParaRPr lang="en-US"/>
          </a:p>
        </p:txBody>
      </p:sp>
      <p:sp>
        <p:nvSpPr>
          <p:cNvPr id="5" name="Footer Placeholder 4">
            <a:extLst>
              <a:ext uri="{FF2B5EF4-FFF2-40B4-BE49-F238E27FC236}">
                <a16:creationId xmlns:a16="http://schemas.microsoft.com/office/drawing/2014/main" id="{6BE75AB5-67A8-4240-94A7-AF2071BF2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A83E4D-B9E5-314A-A582-F3ABE60BD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A3F54-C0AB-6446-936C-D5999C1D5866}" type="slidenum">
              <a:rPr lang="en-US" smtClean="0"/>
              <a:t>‹#›</a:t>
            </a:fld>
            <a:endParaRPr lang="en-US"/>
          </a:p>
        </p:txBody>
      </p:sp>
    </p:spTree>
    <p:extLst>
      <p:ext uri="{BB962C8B-B14F-4D97-AF65-F5344CB8AC3E}">
        <p14:creationId xmlns:p14="http://schemas.microsoft.com/office/powerpoint/2010/main" val="390970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2.png"/><Relationship Id="rId12"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2.png"/><Relationship Id="rId12"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2.png"/><Relationship Id="rId12"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B2F3-F2FA-C34A-874F-28AEDB1062CB}"/>
              </a:ext>
            </a:extLst>
          </p:cNvPr>
          <p:cNvSpPr>
            <a:spLocks noGrp="1"/>
          </p:cNvSpPr>
          <p:nvPr>
            <p:ph type="ctrTitle"/>
          </p:nvPr>
        </p:nvSpPr>
        <p:spPr>
          <a:xfrm>
            <a:off x="28828" y="-1"/>
            <a:ext cx="12155642" cy="1655762"/>
          </a:xfrm>
        </p:spPr>
        <p:txBody>
          <a:bodyPr>
            <a:normAutofit fontScale="90000"/>
          </a:bodyPr>
          <a:lstStyle/>
          <a:p>
            <a:r>
              <a:rPr lang="en-US" dirty="0" err="1"/>
              <a:t>Polychotomizers</a:t>
            </a:r>
            <a:r>
              <a:rPr lang="en-US" dirty="0"/>
              <a:t>: One-Hot Vectors, </a:t>
            </a:r>
            <a:r>
              <a:rPr lang="en-US" dirty="0" err="1"/>
              <a:t>Softmax</a:t>
            </a:r>
            <a:r>
              <a:rPr lang="en-US" dirty="0"/>
              <a:t>, and Cross-Entropy</a:t>
            </a:r>
          </a:p>
        </p:txBody>
      </p:sp>
      <p:sp>
        <p:nvSpPr>
          <p:cNvPr id="3" name="Subtitle 2">
            <a:extLst>
              <a:ext uri="{FF2B5EF4-FFF2-40B4-BE49-F238E27FC236}">
                <a16:creationId xmlns:a16="http://schemas.microsoft.com/office/drawing/2014/main" id="{F56B5033-03D5-4143-A9C0-7642DAF5560F}"/>
              </a:ext>
            </a:extLst>
          </p:cNvPr>
          <p:cNvSpPr>
            <a:spLocks noGrp="1"/>
          </p:cNvSpPr>
          <p:nvPr>
            <p:ph type="subTitle" idx="1"/>
          </p:nvPr>
        </p:nvSpPr>
        <p:spPr>
          <a:xfrm>
            <a:off x="0" y="1637311"/>
            <a:ext cx="12282616" cy="253274"/>
          </a:xfrm>
        </p:spPr>
        <p:txBody>
          <a:bodyPr>
            <a:normAutofit fontScale="55000" lnSpcReduction="20000"/>
          </a:bodyPr>
          <a:lstStyle/>
          <a:p>
            <a:r>
              <a:rPr lang="en-US" dirty="0"/>
              <a:t>Mark Hasegawa-Johnson, 3/9/2019. CC-BY 3.0: You are free to share and adapt these slides if you cite the original.</a:t>
            </a:r>
          </a:p>
        </p:txBody>
      </p:sp>
      <p:pic>
        <p:nvPicPr>
          <p:cNvPr id="4" name="Picture 3">
            <a:extLst>
              <a:ext uri="{FF2B5EF4-FFF2-40B4-BE49-F238E27FC236}">
                <a16:creationId xmlns:a16="http://schemas.microsoft.com/office/drawing/2014/main" id="{A26CA5D3-FB73-FA45-8D69-180DA3F4C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826" y="2308524"/>
            <a:ext cx="6648643" cy="4549475"/>
          </a:xfrm>
          <a:prstGeom prst="rect">
            <a:avLst/>
          </a:prstGeom>
        </p:spPr>
      </p:pic>
    </p:spTree>
    <p:extLst>
      <p:ext uri="{BB962C8B-B14F-4D97-AF65-F5344CB8AC3E}">
        <p14:creationId xmlns:p14="http://schemas.microsoft.com/office/powerpoint/2010/main" val="1211351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EE8-8E62-7B46-8EE3-49E992E653B6}"/>
              </a:ext>
            </a:extLst>
          </p:cNvPr>
          <p:cNvSpPr>
            <a:spLocks noGrp="1"/>
          </p:cNvSpPr>
          <p:nvPr>
            <p:ph type="title"/>
          </p:nvPr>
        </p:nvSpPr>
        <p:spPr>
          <a:xfrm>
            <a:off x="838200" y="93272"/>
            <a:ext cx="10515600" cy="722270"/>
          </a:xfrm>
        </p:spPr>
        <p:txBody>
          <a:bodyPr/>
          <a:lstStyle/>
          <a:p>
            <a:r>
              <a:rPr lang="en-US" dirty="0"/>
              <a:t>Training a </a:t>
            </a:r>
            <a:r>
              <a:rPr lang="en-US" dirty="0" err="1"/>
              <a:t>Dichotomizer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CA185-AE65-7D48-9594-CC5156E1FE14}"/>
                  </a:ext>
                </a:extLst>
              </p:cNvPr>
              <p:cNvSpPr>
                <a:spLocks noGrp="1"/>
              </p:cNvSpPr>
              <p:nvPr>
                <p:ph idx="1"/>
              </p:nvPr>
            </p:nvSpPr>
            <p:spPr>
              <a:xfrm>
                <a:off x="838200" y="731933"/>
                <a:ext cx="10394092" cy="2925610"/>
              </a:xfrm>
            </p:spPr>
            <p:txBody>
              <a:bodyPr>
                <a:normAutofit/>
              </a:bodyPr>
              <a:lstStyle/>
              <a:p>
                <a:r>
                  <a:rPr lang="en-US" dirty="0"/>
                  <a:t>Training database = n training tokens</a:t>
                </a:r>
              </a:p>
              <a:p>
                <a:r>
                  <a:rPr lang="en-US" dirty="0"/>
                  <a:t>n training feature vectors: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𝑛</m:t>
                            </m:r>
                          </m:sub>
                        </m:sSub>
                      </m:e>
                    </m:d>
                    <m:r>
                      <a:rPr lang="en-US" b="0" i="0" smtClean="0">
                        <a:latin typeface="Cambria Math" panose="02040503050406030204" pitchFamily="18" charset="0"/>
                      </a:rPr>
                      <m:t>,    </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b="0" i="1" smtClean="0">
                            <a:latin typeface="Cambria Math" panose="02040503050406030204" pitchFamily="18" charset="0"/>
                          </a:rPr>
                          <m:t>𝑖𝑑</m:t>
                        </m:r>
                      </m:sub>
                    </m:sSub>
                    <m:r>
                      <a:rPr lang="en-US" b="0" i="1" smtClean="0">
                        <a:latin typeface="Cambria Math" panose="02040503050406030204" pitchFamily="18" charset="0"/>
                      </a:rPr>
                      <m:t>]</m:t>
                    </m:r>
                  </m:oMath>
                </a14:m>
                <a:endParaRPr lang="en-US" dirty="0"/>
              </a:p>
              <a:p>
                <a:r>
                  <a:rPr lang="en-US" dirty="0"/>
                  <a:t>n “ground truth” labels: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𝑛</m:t>
                            </m:r>
                          </m:sub>
                        </m:sSub>
                      </m:e>
                    </m:d>
                  </m:oMath>
                </a14:m>
                <a:r>
                  <a:rPr lang="en-US" dirty="0"/>
                  <a:t> </a:t>
                </a:r>
              </a:p>
              <a:p>
                <a:pPr lvl="1"/>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a14:m>
                <a:r>
                  <a:rPr lang="en-US" dirty="0"/>
                  <a:t> if </a:t>
                </a:r>
                <a:r>
                  <a:rPr lang="en-US" dirty="0" err="1"/>
                  <a:t>i</a:t>
                </a:r>
                <a:r>
                  <a:rPr lang="en-US" baseline="30000" dirty="0" err="1"/>
                  <a:t>th</a:t>
                </a:r>
                <a:r>
                  <a:rPr lang="en-US" dirty="0"/>
                  <a:t> example is from class 1</a:t>
                </a:r>
              </a:p>
              <a:p>
                <a:pPr lvl="1"/>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a14:m>
                <a:r>
                  <a:rPr lang="en-US" dirty="0"/>
                  <a:t> if i</a:t>
                </a:r>
                <a:r>
                  <a:rPr lang="en-US" baseline="30000" dirty="0"/>
                  <a:t>th</a:t>
                </a:r>
                <a:r>
                  <a:rPr lang="en-US" dirty="0"/>
                  <a:t> example is NOT from class 1</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3ECA185-AE65-7D48-9594-CC5156E1FE14}"/>
                  </a:ext>
                </a:extLst>
              </p:cNvPr>
              <p:cNvSpPr>
                <a:spLocks noGrp="1" noRot="1" noChangeAspect="1" noMove="1" noResize="1" noEditPoints="1" noAdjustHandles="1" noChangeArrowheads="1" noChangeShapeType="1" noTextEdit="1"/>
              </p:cNvSpPr>
              <p:nvPr>
                <p:ph idx="1"/>
              </p:nvPr>
            </p:nvSpPr>
            <p:spPr>
              <a:xfrm>
                <a:off x="838200" y="731933"/>
                <a:ext cx="10394092" cy="2925610"/>
              </a:xfrm>
              <a:blipFill>
                <a:blip r:embed="rId2"/>
                <a:stretch>
                  <a:fillRect l="-977" t="-346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A63CDD9-26F7-1141-8FE9-56911F7FDA0E}"/>
              </a:ext>
            </a:extLst>
          </p:cNvPr>
          <p:cNvPicPr>
            <a:picLocks/>
          </p:cNvPicPr>
          <p:nvPr/>
        </p:nvPicPr>
        <p:blipFill>
          <a:blip r:embed="rId3"/>
          <a:stretch>
            <a:fillRect/>
          </a:stretch>
        </p:blipFill>
        <p:spPr>
          <a:xfrm rot="16200000">
            <a:off x="6637242" y="3720350"/>
            <a:ext cx="2743200" cy="27432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BD85908-4436-3545-A5A9-B4DE2200ECE6}"/>
                  </a:ext>
                </a:extLst>
              </p:cNvPr>
              <p:cNvSpPr/>
              <p:nvPr/>
            </p:nvSpPr>
            <p:spPr>
              <a:xfrm>
                <a:off x="5072241" y="5892966"/>
                <a:ext cx="2016321" cy="1077218"/>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i="1">
                          <a:latin typeface="Cambria Math" panose="02040503050406030204" pitchFamily="18" charset="0"/>
                          <a:cs typeface="Times New Roman"/>
                        </a:rPr>
                        <m:t>=</m:t>
                      </m:r>
                      <m:r>
                        <a:rPr lang="en-US" sz="3200" b="0" i="1" smtClean="0">
                          <a:latin typeface="Cambria Math" panose="02040503050406030204" pitchFamily="18" charset="0"/>
                          <a:cs typeface="Times New Roman"/>
                        </a:rPr>
                        <m:t>0</m:t>
                      </m:r>
                    </m:oMath>
                  </m:oMathPara>
                </a14:m>
                <a:endParaRPr lang="en-US" sz="3200" dirty="0"/>
              </a:p>
              <a:p>
                <a:pPr algn="ctr"/>
                <a:r>
                  <a:rPr lang="en-US" sz="3200" dirty="0"/>
                  <a:t>Down here</a:t>
                </a:r>
              </a:p>
            </p:txBody>
          </p:sp>
        </mc:Choice>
        <mc:Fallback xmlns="">
          <p:sp>
            <p:nvSpPr>
              <p:cNvPr id="9" name="Rectangle 8">
                <a:extLst>
                  <a:ext uri="{FF2B5EF4-FFF2-40B4-BE49-F238E27FC236}">
                    <a16:creationId xmlns:a16="http://schemas.microsoft.com/office/drawing/2014/main" id="{CBD85908-4436-3545-A5A9-B4DE2200ECE6}"/>
                  </a:ext>
                </a:extLst>
              </p:cNvPr>
              <p:cNvSpPr>
                <a:spLocks noRot="1" noChangeAspect="1" noMove="1" noResize="1" noEditPoints="1" noAdjustHandles="1" noChangeArrowheads="1" noChangeShapeType="1" noTextEdit="1"/>
              </p:cNvSpPr>
              <p:nvPr/>
            </p:nvSpPr>
            <p:spPr>
              <a:xfrm>
                <a:off x="5072241" y="5892966"/>
                <a:ext cx="2016321" cy="1077218"/>
              </a:xfrm>
              <a:prstGeom prst="rect">
                <a:avLst/>
              </a:prstGeom>
              <a:blipFill>
                <a:blip r:embed="rId4"/>
                <a:stretch>
                  <a:fillRect l="-6250" t="-4651" r="-6875"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BE8C3B9-DFF1-D24F-B785-31B64D329751}"/>
                  </a:ext>
                </a:extLst>
              </p:cNvPr>
              <p:cNvSpPr/>
              <p:nvPr/>
            </p:nvSpPr>
            <p:spPr>
              <a:xfrm>
                <a:off x="9359396" y="3503447"/>
                <a:ext cx="1542858" cy="1077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i="1">
                          <a:latin typeface="Cambria Math" panose="02040503050406030204" pitchFamily="18" charset="0"/>
                          <a:cs typeface="Times New Roman"/>
                        </a:rPr>
                        <m:t>=1</m:t>
                      </m:r>
                    </m:oMath>
                  </m:oMathPara>
                </a14:m>
                <a:endParaRPr lang="en-US" sz="3200" dirty="0"/>
              </a:p>
              <a:p>
                <a:r>
                  <a:rPr lang="en-US" sz="3200" dirty="0"/>
                  <a:t>Up here</a:t>
                </a:r>
              </a:p>
            </p:txBody>
          </p:sp>
        </mc:Choice>
        <mc:Fallback xmlns="">
          <p:sp>
            <p:nvSpPr>
              <p:cNvPr id="11" name="Rectangle 10">
                <a:extLst>
                  <a:ext uri="{FF2B5EF4-FFF2-40B4-BE49-F238E27FC236}">
                    <a16:creationId xmlns:a16="http://schemas.microsoft.com/office/drawing/2014/main" id="{9BE8C3B9-DFF1-D24F-B785-31B64D329751}"/>
                  </a:ext>
                </a:extLst>
              </p:cNvPr>
              <p:cNvSpPr>
                <a:spLocks noRot="1" noChangeAspect="1" noMove="1" noResize="1" noEditPoints="1" noAdjustHandles="1" noChangeArrowheads="1" noChangeShapeType="1" noTextEdit="1"/>
              </p:cNvSpPr>
              <p:nvPr/>
            </p:nvSpPr>
            <p:spPr>
              <a:xfrm>
                <a:off x="9359396" y="3503447"/>
                <a:ext cx="1542858" cy="1077218"/>
              </a:xfrm>
              <a:prstGeom prst="rect">
                <a:avLst/>
              </a:prstGeom>
              <a:blipFill>
                <a:blip r:embed="rId5"/>
                <a:stretch>
                  <a:fillRect l="-9836" t="-5882" r="-7377" b="-1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F5E3734-D080-7744-8B19-FBA46CC13ACA}"/>
                  </a:ext>
                </a:extLst>
              </p:cNvPr>
              <p:cNvSpPr/>
              <p:nvPr/>
            </p:nvSpPr>
            <p:spPr>
              <a:xfrm>
                <a:off x="9350435" y="5233635"/>
                <a:ext cx="2272417" cy="1569660"/>
              </a:xfrm>
              <a:prstGeom prst="rect">
                <a:avLst/>
              </a:prstGeom>
            </p:spPr>
            <p:txBody>
              <a:bodyPr wrap="none">
                <a:spAutoFit/>
              </a:bodyPr>
              <a:lstStyle/>
              <a:p>
                <a:r>
                  <a:rPr lang="en-US" sz="3200" dirty="0">
                    <a:cs typeface="Times New Roman"/>
                  </a:rPr>
                  <a:t>Along the </a:t>
                </a:r>
              </a:p>
              <a:p>
                <a:r>
                  <a:rPr lang="en-US" sz="3200" dirty="0">
                    <a:cs typeface="Times New Roman"/>
                  </a:rPr>
                  <a:t>middle:</a:t>
                </a:r>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Times New Roman"/>
                        </a:rPr>
                        <m:t>0&lt;</m:t>
                      </m:r>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b="0" i="1" smtClean="0">
                          <a:latin typeface="Cambria Math" panose="02040503050406030204" pitchFamily="18" charset="0"/>
                          <a:cs typeface="Times New Roman"/>
                        </a:rPr>
                        <m:t>&lt;</m:t>
                      </m:r>
                      <m:r>
                        <a:rPr lang="en-US" sz="3200" i="1">
                          <a:latin typeface="Cambria Math" panose="02040503050406030204" pitchFamily="18" charset="0"/>
                          <a:cs typeface="Times New Roman"/>
                        </a:rPr>
                        <m:t>1</m:t>
                      </m:r>
                    </m:oMath>
                  </m:oMathPara>
                </a14:m>
                <a:endParaRPr lang="en-US" sz="3200" dirty="0"/>
              </a:p>
            </p:txBody>
          </p:sp>
        </mc:Choice>
        <mc:Fallback xmlns="">
          <p:sp>
            <p:nvSpPr>
              <p:cNvPr id="12" name="Rectangle 11">
                <a:extLst>
                  <a:ext uri="{FF2B5EF4-FFF2-40B4-BE49-F238E27FC236}">
                    <a16:creationId xmlns:a16="http://schemas.microsoft.com/office/drawing/2014/main" id="{0F5E3734-D080-7744-8B19-FBA46CC13ACA}"/>
                  </a:ext>
                </a:extLst>
              </p:cNvPr>
              <p:cNvSpPr>
                <a:spLocks noRot="1" noChangeAspect="1" noMove="1" noResize="1" noEditPoints="1" noAdjustHandles="1" noChangeArrowheads="1" noChangeShapeType="1" noTextEdit="1"/>
              </p:cNvSpPr>
              <p:nvPr/>
            </p:nvSpPr>
            <p:spPr>
              <a:xfrm>
                <a:off x="9350435" y="5233635"/>
                <a:ext cx="2272417" cy="1569660"/>
              </a:xfrm>
              <a:prstGeom prst="rect">
                <a:avLst/>
              </a:prstGeom>
              <a:blipFill>
                <a:blip r:embed="rId6"/>
                <a:stretch>
                  <a:fillRect l="-6111" t="-4000" b="-3200"/>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B0A0728B-766F-D943-BD8A-82EC15C1DB2B}"/>
              </a:ext>
            </a:extLst>
          </p:cNvPr>
          <p:cNvPicPr>
            <a:picLocks noChangeAspect="1"/>
          </p:cNvPicPr>
          <p:nvPr/>
        </p:nvPicPr>
        <p:blipFill>
          <a:blip r:embed="rId7"/>
          <a:stretch>
            <a:fillRect/>
          </a:stretch>
        </p:blipFill>
        <p:spPr>
          <a:xfrm>
            <a:off x="234370" y="2863654"/>
            <a:ext cx="4014901" cy="3996898"/>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D732D46-E303-6E40-8BEE-4CB27E35E3C0}"/>
                  </a:ext>
                </a:extLst>
              </p:cNvPr>
              <p:cNvSpPr txBox="1"/>
              <p:nvPr/>
            </p:nvSpPr>
            <p:spPr>
              <a:xfrm>
                <a:off x="2922495" y="3198649"/>
                <a:ext cx="62023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1</m:t>
                          </m:r>
                        </m:sub>
                      </m:sSub>
                    </m:oMath>
                  </m:oMathPara>
                </a14:m>
                <a:endParaRPr lang="en-US" sz="3200" dirty="0"/>
              </a:p>
            </p:txBody>
          </p:sp>
        </mc:Choice>
        <mc:Fallback xmlns="">
          <p:sp>
            <p:nvSpPr>
              <p:cNvPr id="17" name="TextBox 16">
                <a:extLst>
                  <a:ext uri="{FF2B5EF4-FFF2-40B4-BE49-F238E27FC236}">
                    <a16:creationId xmlns:a16="http://schemas.microsoft.com/office/drawing/2014/main" id="{4D732D46-E303-6E40-8BEE-4CB27E35E3C0}"/>
                  </a:ext>
                </a:extLst>
              </p:cNvPr>
              <p:cNvSpPr txBox="1">
                <a:spLocks noRot="1" noChangeAspect="1" noMove="1" noResize="1" noEditPoints="1" noAdjustHandles="1" noChangeArrowheads="1" noChangeShapeType="1" noTextEdit="1"/>
              </p:cNvSpPr>
              <p:nvPr/>
            </p:nvSpPr>
            <p:spPr>
              <a:xfrm>
                <a:off x="2922495" y="3198649"/>
                <a:ext cx="620234" cy="658898"/>
              </a:xfrm>
              <a:prstGeom prst="rect">
                <a:avLst/>
              </a:prstGeom>
              <a:blipFill>
                <a:blip r:embed="rId8"/>
                <a:stretch>
                  <a:fillRect l="-6000" t="-25000"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AB9C6FF-C37B-0844-918F-A6DE2923885D}"/>
                  </a:ext>
                </a:extLst>
              </p:cNvPr>
              <p:cNvSpPr txBox="1"/>
              <p:nvPr/>
            </p:nvSpPr>
            <p:spPr>
              <a:xfrm>
                <a:off x="2232213" y="5018482"/>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2</m:t>
                          </m:r>
                        </m:sub>
                      </m:sSub>
                    </m:oMath>
                  </m:oMathPara>
                </a14:m>
                <a:endParaRPr lang="en-US" sz="3200" dirty="0"/>
              </a:p>
            </p:txBody>
          </p:sp>
        </mc:Choice>
        <mc:Fallback xmlns="">
          <p:sp>
            <p:nvSpPr>
              <p:cNvPr id="18" name="TextBox 17">
                <a:extLst>
                  <a:ext uri="{FF2B5EF4-FFF2-40B4-BE49-F238E27FC236}">
                    <a16:creationId xmlns:a16="http://schemas.microsoft.com/office/drawing/2014/main" id="{9AB9C6FF-C37B-0844-918F-A6DE2923885D}"/>
                  </a:ext>
                </a:extLst>
              </p:cNvPr>
              <p:cNvSpPr txBox="1">
                <a:spLocks noRot="1" noChangeAspect="1" noMove="1" noResize="1" noEditPoints="1" noAdjustHandles="1" noChangeArrowheads="1" noChangeShapeType="1" noTextEdit="1"/>
              </p:cNvSpPr>
              <p:nvPr/>
            </p:nvSpPr>
            <p:spPr>
              <a:xfrm>
                <a:off x="2232213" y="5018482"/>
                <a:ext cx="629724" cy="658898"/>
              </a:xfrm>
              <a:prstGeom prst="rect">
                <a:avLst/>
              </a:prstGeom>
              <a:blipFill>
                <a:blip r:embed="rId9"/>
                <a:stretch>
                  <a:fillRect l="-8000" t="-22642"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B247197-9856-0F44-A585-052CEAA4A607}"/>
                  </a:ext>
                </a:extLst>
              </p:cNvPr>
              <p:cNvSpPr txBox="1"/>
              <p:nvPr/>
            </p:nvSpPr>
            <p:spPr>
              <a:xfrm>
                <a:off x="1488143" y="3682746"/>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3</m:t>
                          </m:r>
                        </m:sub>
                      </m:sSub>
                    </m:oMath>
                  </m:oMathPara>
                </a14:m>
                <a:endParaRPr lang="en-US" sz="3200" dirty="0"/>
              </a:p>
            </p:txBody>
          </p:sp>
        </mc:Choice>
        <mc:Fallback xmlns="">
          <p:sp>
            <p:nvSpPr>
              <p:cNvPr id="19" name="TextBox 18">
                <a:extLst>
                  <a:ext uri="{FF2B5EF4-FFF2-40B4-BE49-F238E27FC236}">
                    <a16:creationId xmlns:a16="http://schemas.microsoft.com/office/drawing/2014/main" id="{2B247197-9856-0F44-A585-052CEAA4A607}"/>
                  </a:ext>
                </a:extLst>
              </p:cNvPr>
              <p:cNvSpPr txBox="1">
                <a:spLocks noRot="1" noChangeAspect="1" noMove="1" noResize="1" noEditPoints="1" noAdjustHandles="1" noChangeArrowheads="1" noChangeShapeType="1" noTextEdit="1"/>
              </p:cNvSpPr>
              <p:nvPr/>
            </p:nvSpPr>
            <p:spPr>
              <a:xfrm>
                <a:off x="1488143" y="3682746"/>
                <a:ext cx="629724" cy="658898"/>
              </a:xfrm>
              <a:prstGeom prst="rect">
                <a:avLst/>
              </a:prstGeom>
              <a:blipFill>
                <a:blip r:embed="rId10"/>
                <a:stretch>
                  <a:fillRect l="-5882" t="-24528"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7CC829D-4E07-4543-B149-36FB5C5CE2FC}"/>
                  </a:ext>
                </a:extLst>
              </p:cNvPr>
              <p:cNvSpPr txBox="1"/>
              <p:nvPr/>
            </p:nvSpPr>
            <p:spPr>
              <a:xfrm>
                <a:off x="3433480" y="4659897"/>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4</m:t>
                          </m:r>
                        </m:sub>
                      </m:sSub>
                    </m:oMath>
                  </m:oMathPara>
                </a14:m>
                <a:endParaRPr lang="en-US" sz="3200" dirty="0"/>
              </a:p>
            </p:txBody>
          </p:sp>
        </mc:Choice>
        <mc:Fallback xmlns="">
          <p:sp>
            <p:nvSpPr>
              <p:cNvPr id="20" name="TextBox 19">
                <a:extLst>
                  <a:ext uri="{FF2B5EF4-FFF2-40B4-BE49-F238E27FC236}">
                    <a16:creationId xmlns:a16="http://schemas.microsoft.com/office/drawing/2014/main" id="{57CC829D-4E07-4543-B149-36FB5C5CE2FC}"/>
                  </a:ext>
                </a:extLst>
              </p:cNvPr>
              <p:cNvSpPr txBox="1">
                <a:spLocks noRot="1" noChangeAspect="1" noMove="1" noResize="1" noEditPoints="1" noAdjustHandles="1" noChangeArrowheads="1" noChangeShapeType="1" noTextEdit="1"/>
              </p:cNvSpPr>
              <p:nvPr/>
            </p:nvSpPr>
            <p:spPr>
              <a:xfrm>
                <a:off x="3433480" y="4659897"/>
                <a:ext cx="629724" cy="658898"/>
              </a:xfrm>
              <a:prstGeom prst="rect">
                <a:avLst/>
              </a:prstGeom>
              <a:blipFill>
                <a:blip r:embed="rId11"/>
                <a:stretch>
                  <a:fillRect l="-3922" t="-22642"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51576A8-C8CA-164F-9185-AB6A072784E8}"/>
                  </a:ext>
                </a:extLst>
              </p:cNvPr>
              <p:cNvSpPr txBox="1"/>
              <p:nvPr/>
            </p:nvSpPr>
            <p:spPr>
              <a:xfrm>
                <a:off x="2312895" y="5744621"/>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5</m:t>
                          </m:r>
                        </m:sub>
                      </m:sSub>
                    </m:oMath>
                  </m:oMathPara>
                </a14:m>
                <a:endParaRPr lang="en-US" sz="3200" dirty="0"/>
              </a:p>
            </p:txBody>
          </p:sp>
        </mc:Choice>
        <mc:Fallback xmlns="">
          <p:sp>
            <p:nvSpPr>
              <p:cNvPr id="21" name="TextBox 20">
                <a:extLst>
                  <a:ext uri="{FF2B5EF4-FFF2-40B4-BE49-F238E27FC236}">
                    <a16:creationId xmlns:a16="http://schemas.microsoft.com/office/drawing/2014/main" id="{E51576A8-C8CA-164F-9185-AB6A072784E8}"/>
                  </a:ext>
                </a:extLst>
              </p:cNvPr>
              <p:cNvSpPr txBox="1">
                <a:spLocks noRot="1" noChangeAspect="1" noMove="1" noResize="1" noEditPoints="1" noAdjustHandles="1" noChangeArrowheads="1" noChangeShapeType="1" noTextEdit="1"/>
              </p:cNvSpPr>
              <p:nvPr/>
            </p:nvSpPr>
            <p:spPr>
              <a:xfrm>
                <a:off x="2312895" y="5744621"/>
                <a:ext cx="629724" cy="658898"/>
              </a:xfrm>
              <a:prstGeom prst="rect">
                <a:avLst/>
              </a:prstGeom>
              <a:blipFill>
                <a:blip r:embed="rId12"/>
                <a:stretch>
                  <a:fillRect l="-5882" t="-22642"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A2FF70A-B9D4-CB43-9D0A-68BC11FB0028}"/>
                  </a:ext>
                </a:extLst>
              </p:cNvPr>
              <p:cNvSpPr txBox="1"/>
              <p:nvPr/>
            </p:nvSpPr>
            <p:spPr>
              <a:xfrm>
                <a:off x="4078937" y="5502576"/>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6</m:t>
                          </m:r>
                        </m:sub>
                      </m:sSub>
                    </m:oMath>
                  </m:oMathPara>
                </a14:m>
                <a:endParaRPr lang="en-US" sz="3200" dirty="0"/>
              </a:p>
            </p:txBody>
          </p:sp>
        </mc:Choice>
        <mc:Fallback xmlns="">
          <p:sp>
            <p:nvSpPr>
              <p:cNvPr id="22" name="TextBox 21">
                <a:extLst>
                  <a:ext uri="{FF2B5EF4-FFF2-40B4-BE49-F238E27FC236}">
                    <a16:creationId xmlns:a16="http://schemas.microsoft.com/office/drawing/2014/main" id="{8A2FF70A-B9D4-CB43-9D0A-68BC11FB0028}"/>
                  </a:ext>
                </a:extLst>
              </p:cNvPr>
              <p:cNvSpPr txBox="1">
                <a:spLocks noRot="1" noChangeAspect="1" noMove="1" noResize="1" noEditPoints="1" noAdjustHandles="1" noChangeArrowheads="1" noChangeShapeType="1" noTextEdit="1"/>
              </p:cNvSpPr>
              <p:nvPr/>
            </p:nvSpPr>
            <p:spPr>
              <a:xfrm>
                <a:off x="4078937" y="5502576"/>
                <a:ext cx="629724" cy="658898"/>
              </a:xfrm>
              <a:prstGeom prst="rect">
                <a:avLst/>
              </a:prstGeom>
              <a:blipFill>
                <a:blip r:embed="rId13"/>
                <a:stretch>
                  <a:fillRect l="-5882" t="-22642" b="-16981"/>
                </a:stretch>
              </a:blipFill>
            </p:spPr>
            <p:txBody>
              <a:bodyPr/>
              <a:lstStyle/>
              <a:p>
                <a:r>
                  <a:rPr lang="en-US">
                    <a:noFill/>
                  </a:rPr>
                  <a:t> </a:t>
                </a:r>
              </a:p>
            </p:txBody>
          </p:sp>
        </mc:Fallback>
      </mc:AlternateContent>
    </p:spTree>
    <p:extLst>
      <p:ext uri="{BB962C8B-B14F-4D97-AF65-F5344CB8AC3E}">
        <p14:creationId xmlns:p14="http://schemas.microsoft.com/office/powerpoint/2010/main" val="158233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EE8-8E62-7B46-8EE3-49E992E653B6}"/>
              </a:ext>
            </a:extLst>
          </p:cNvPr>
          <p:cNvSpPr>
            <a:spLocks noGrp="1"/>
          </p:cNvSpPr>
          <p:nvPr>
            <p:ph type="title"/>
          </p:nvPr>
        </p:nvSpPr>
        <p:spPr>
          <a:xfrm>
            <a:off x="838200" y="93272"/>
            <a:ext cx="10515600" cy="722270"/>
          </a:xfrm>
        </p:spPr>
        <p:txBody>
          <a:bodyPr/>
          <a:lstStyle/>
          <a:p>
            <a:r>
              <a:rPr lang="en-US" dirty="0"/>
              <a:t>Training a </a:t>
            </a:r>
            <a:r>
              <a:rPr lang="en-US" dirty="0" err="1"/>
              <a:t>Dichotomizer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CA185-AE65-7D48-9594-CC5156E1FE14}"/>
                  </a:ext>
                </a:extLst>
              </p:cNvPr>
              <p:cNvSpPr>
                <a:spLocks noGrp="1"/>
              </p:cNvSpPr>
              <p:nvPr>
                <p:ph idx="1"/>
              </p:nvPr>
            </p:nvSpPr>
            <p:spPr>
              <a:xfrm>
                <a:off x="838200" y="731933"/>
                <a:ext cx="10394092" cy="2925610"/>
              </a:xfrm>
            </p:spPr>
            <p:txBody>
              <a:bodyPr>
                <a:normAutofit/>
              </a:bodyPr>
              <a:lstStyle/>
              <a:p>
                <a:r>
                  <a:rPr lang="en-US" dirty="0"/>
                  <a:t>Training database = n training tokens</a:t>
                </a:r>
              </a:p>
              <a:p>
                <a:r>
                  <a:rPr lang="en-US" dirty="0"/>
                  <a:t>n training feature vectors: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𝑛</m:t>
                            </m:r>
                          </m:sub>
                        </m:sSub>
                      </m:e>
                    </m:d>
                    <m:r>
                      <a:rPr lang="en-US" b="0" i="0" smtClean="0">
                        <a:latin typeface="Cambria Math" panose="02040503050406030204" pitchFamily="18" charset="0"/>
                      </a:rPr>
                      <m:t>,    </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b="0" i="1" smtClean="0">
                            <a:latin typeface="Cambria Math" panose="02040503050406030204" pitchFamily="18" charset="0"/>
                          </a:rPr>
                          <m:t>𝑖𝑑</m:t>
                        </m:r>
                      </m:sub>
                    </m:sSub>
                    <m:r>
                      <a:rPr lang="en-US" b="0" i="1" smtClean="0">
                        <a:latin typeface="Cambria Math" panose="02040503050406030204" pitchFamily="18" charset="0"/>
                      </a:rPr>
                      <m:t>]</m:t>
                    </m:r>
                  </m:oMath>
                </a14:m>
                <a:endParaRPr lang="en-US" dirty="0"/>
              </a:p>
              <a:p>
                <a:r>
                  <a:rPr lang="en-US" dirty="0"/>
                  <a:t>n “ground truth” labels: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𝑛</m:t>
                            </m:r>
                          </m:sub>
                        </m:sSub>
                      </m:e>
                    </m:d>
                  </m:oMath>
                </a14:m>
                <a:endParaRPr lang="en-US" dirty="0"/>
              </a:p>
              <a:p>
                <a:r>
                  <a:rPr lang="en-US" dirty="0"/>
                  <a:t>Example: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1,0,1,1,0,1</m:t>
                        </m:r>
                      </m:e>
                    </m:d>
                  </m:oMath>
                </a14:m>
                <a:r>
                  <a:rPr lang="en-US" dirty="0"/>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3ECA185-AE65-7D48-9594-CC5156E1FE14}"/>
                  </a:ext>
                </a:extLst>
              </p:cNvPr>
              <p:cNvSpPr>
                <a:spLocks noGrp="1" noRot="1" noChangeAspect="1" noMove="1" noResize="1" noEditPoints="1" noAdjustHandles="1" noChangeArrowheads="1" noChangeShapeType="1" noTextEdit="1"/>
              </p:cNvSpPr>
              <p:nvPr>
                <p:ph idx="1"/>
              </p:nvPr>
            </p:nvSpPr>
            <p:spPr>
              <a:xfrm>
                <a:off x="838200" y="731933"/>
                <a:ext cx="10394092" cy="2925610"/>
              </a:xfrm>
              <a:blipFill>
                <a:blip r:embed="rId2"/>
                <a:stretch>
                  <a:fillRect l="-977" t="-346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A63CDD9-26F7-1141-8FE9-56911F7FDA0E}"/>
              </a:ext>
            </a:extLst>
          </p:cNvPr>
          <p:cNvPicPr>
            <a:picLocks/>
          </p:cNvPicPr>
          <p:nvPr/>
        </p:nvPicPr>
        <p:blipFill>
          <a:blip r:embed="rId3"/>
          <a:stretch>
            <a:fillRect/>
          </a:stretch>
        </p:blipFill>
        <p:spPr>
          <a:xfrm rot="16200000">
            <a:off x="6637242" y="3720350"/>
            <a:ext cx="2743200" cy="27432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BD85908-4436-3545-A5A9-B4DE2200ECE6}"/>
                  </a:ext>
                </a:extLst>
              </p:cNvPr>
              <p:cNvSpPr/>
              <p:nvPr/>
            </p:nvSpPr>
            <p:spPr>
              <a:xfrm>
                <a:off x="5072241" y="5892966"/>
                <a:ext cx="2016321" cy="1077218"/>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i="1">
                          <a:latin typeface="Cambria Math" panose="02040503050406030204" pitchFamily="18" charset="0"/>
                          <a:cs typeface="Times New Roman"/>
                        </a:rPr>
                        <m:t>=</m:t>
                      </m:r>
                      <m:r>
                        <a:rPr lang="en-US" sz="3200" b="0" i="1" smtClean="0">
                          <a:latin typeface="Cambria Math" panose="02040503050406030204" pitchFamily="18" charset="0"/>
                          <a:cs typeface="Times New Roman"/>
                        </a:rPr>
                        <m:t>0</m:t>
                      </m:r>
                    </m:oMath>
                  </m:oMathPara>
                </a14:m>
                <a:endParaRPr lang="en-US" sz="3200" dirty="0"/>
              </a:p>
              <a:p>
                <a:pPr algn="ctr"/>
                <a:r>
                  <a:rPr lang="en-US" sz="3200" dirty="0"/>
                  <a:t>Down here</a:t>
                </a:r>
              </a:p>
            </p:txBody>
          </p:sp>
        </mc:Choice>
        <mc:Fallback xmlns="">
          <p:sp>
            <p:nvSpPr>
              <p:cNvPr id="9" name="Rectangle 8">
                <a:extLst>
                  <a:ext uri="{FF2B5EF4-FFF2-40B4-BE49-F238E27FC236}">
                    <a16:creationId xmlns:a16="http://schemas.microsoft.com/office/drawing/2014/main" id="{CBD85908-4436-3545-A5A9-B4DE2200ECE6}"/>
                  </a:ext>
                </a:extLst>
              </p:cNvPr>
              <p:cNvSpPr>
                <a:spLocks noRot="1" noChangeAspect="1" noMove="1" noResize="1" noEditPoints="1" noAdjustHandles="1" noChangeArrowheads="1" noChangeShapeType="1" noTextEdit="1"/>
              </p:cNvSpPr>
              <p:nvPr/>
            </p:nvSpPr>
            <p:spPr>
              <a:xfrm>
                <a:off x="5072241" y="5892966"/>
                <a:ext cx="2016321" cy="1077218"/>
              </a:xfrm>
              <a:prstGeom prst="rect">
                <a:avLst/>
              </a:prstGeom>
              <a:blipFill>
                <a:blip r:embed="rId4"/>
                <a:stretch>
                  <a:fillRect l="-6250" t="-4651" r="-6875"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BE8C3B9-DFF1-D24F-B785-31B64D329751}"/>
                  </a:ext>
                </a:extLst>
              </p:cNvPr>
              <p:cNvSpPr/>
              <p:nvPr/>
            </p:nvSpPr>
            <p:spPr>
              <a:xfrm>
                <a:off x="9359396" y="3503447"/>
                <a:ext cx="1542858" cy="1077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i="1">
                          <a:latin typeface="Cambria Math" panose="02040503050406030204" pitchFamily="18" charset="0"/>
                          <a:cs typeface="Times New Roman"/>
                        </a:rPr>
                        <m:t>=1</m:t>
                      </m:r>
                    </m:oMath>
                  </m:oMathPara>
                </a14:m>
                <a:endParaRPr lang="en-US" sz="3200" dirty="0"/>
              </a:p>
              <a:p>
                <a:r>
                  <a:rPr lang="en-US" sz="3200" dirty="0"/>
                  <a:t>Up here</a:t>
                </a:r>
              </a:p>
            </p:txBody>
          </p:sp>
        </mc:Choice>
        <mc:Fallback xmlns="">
          <p:sp>
            <p:nvSpPr>
              <p:cNvPr id="11" name="Rectangle 10">
                <a:extLst>
                  <a:ext uri="{FF2B5EF4-FFF2-40B4-BE49-F238E27FC236}">
                    <a16:creationId xmlns:a16="http://schemas.microsoft.com/office/drawing/2014/main" id="{9BE8C3B9-DFF1-D24F-B785-31B64D329751}"/>
                  </a:ext>
                </a:extLst>
              </p:cNvPr>
              <p:cNvSpPr>
                <a:spLocks noRot="1" noChangeAspect="1" noMove="1" noResize="1" noEditPoints="1" noAdjustHandles="1" noChangeArrowheads="1" noChangeShapeType="1" noTextEdit="1"/>
              </p:cNvSpPr>
              <p:nvPr/>
            </p:nvSpPr>
            <p:spPr>
              <a:xfrm>
                <a:off x="9359396" y="3503447"/>
                <a:ext cx="1542858" cy="1077218"/>
              </a:xfrm>
              <a:prstGeom prst="rect">
                <a:avLst/>
              </a:prstGeom>
              <a:blipFill>
                <a:blip r:embed="rId5"/>
                <a:stretch>
                  <a:fillRect l="-9836" t="-5882" r="-7377" b="-1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F5E3734-D080-7744-8B19-FBA46CC13ACA}"/>
                  </a:ext>
                </a:extLst>
              </p:cNvPr>
              <p:cNvSpPr/>
              <p:nvPr/>
            </p:nvSpPr>
            <p:spPr>
              <a:xfrm>
                <a:off x="9350435" y="5233635"/>
                <a:ext cx="2272417" cy="1569660"/>
              </a:xfrm>
              <a:prstGeom prst="rect">
                <a:avLst/>
              </a:prstGeom>
            </p:spPr>
            <p:txBody>
              <a:bodyPr wrap="none">
                <a:spAutoFit/>
              </a:bodyPr>
              <a:lstStyle/>
              <a:p>
                <a:r>
                  <a:rPr lang="en-US" sz="3200" dirty="0">
                    <a:cs typeface="Times New Roman"/>
                  </a:rPr>
                  <a:t>Along the </a:t>
                </a:r>
              </a:p>
              <a:p>
                <a:r>
                  <a:rPr lang="en-US" sz="3200" dirty="0">
                    <a:cs typeface="Times New Roman"/>
                  </a:rPr>
                  <a:t>middle:</a:t>
                </a:r>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Times New Roman"/>
                        </a:rPr>
                        <m:t>0&lt;</m:t>
                      </m:r>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b="0" i="1" smtClean="0">
                          <a:latin typeface="Cambria Math" panose="02040503050406030204" pitchFamily="18" charset="0"/>
                          <a:cs typeface="Times New Roman"/>
                        </a:rPr>
                        <m:t>&lt;</m:t>
                      </m:r>
                      <m:r>
                        <a:rPr lang="en-US" sz="3200" i="1">
                          <a:latin typeface="Cambria Math" panose="02040503050406030204" pitchFamily="18" charset="0"/>
                          <a:cs typeface="Times New Roman"/>
                        </a:rPr>
                        <m:t>1</m:t>
                      </m:r>
                    </m:oMath>
                  </m:oMathPara>
                </a14:m>
                <a:endParaRPr lang="en-US" sz="3200" dirty="0"/>
              </a:p>
            </p:txBody>
          </p:sp>
        </mc:Choice>
        <mc:Fallback xmlns="">
          <p:sp>
            <p:nvSpPr>
              <p:cNvPr id="12" name="Rectangle 11">
                <a:extLst>
                  <a:ext uri="{FF2B5EF4-FFF2-40B4-BE49-F238E27FC236}">
                    <a16:creationId xmlns:a16="http://schemas.microsoft.com/office/drawing/2014/main" id="{0F5E3734-D080-7744-8B19-FBA46CC13ACA}"/>
                  </a:ext>
                </a:extLst>
              </p:cNvPr>
              <p:cNvSpPr>
                <a:spLocks noRot="1" noChangeAspect="1" noMove="1" noResize="1" noEditPoints="1" noAdjustHandles="1" noChangeArrowheads="1" noChangeShapeType="1" noTextEdit="1"/>
              </p:cNvSpPr>
              <p:nvPr/>
            </p:nvSpPr>
            <p:spPr>
              <a:xfrm>
                <a:off x="9350435" y="5233635"/>
                <a:ext cx="2272417" cy="1569660"/>
              </a:xfrm>
              <a:prstGeom prst="rect">
                <a:avLst/>
              </a:prstGeom>
              <a:blipFill>
                <a:blip r:embed="rId6"/>
                <a:stretch>
                  <a:fillRect l="-6111" t="-4000" b="-3200"/>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B0A0728B-766F-D943-BD8A-82EC15C1DB2B}"/>
              </a:ext>
            </a:extLst>
          </p:cNvPr>
          <p:cNvPicPr>
            <a:picLocks noChangeAspect="1"/>
          </p:cNvPicPr>
          <p:nvPr/>
        </p:nvPicPr>
        <p:blipFill>
          <a:blip r:embed="rId7"/>
          <a:stretch>
            <a:fillRect/>
          </a:stretch>
        </p:blipFill>
        <p:spPr>
          <a:xfrm>
            <a:off x="234370" y="2863654"/>
            <a:ext cx="4014901" cy="3996898"/>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D732D46-E303-6E40-8BEE-4CB27E35E3C0}"/>
                  </a:ext>
                </a:extLst>
              </p:cNvPr>
              <p:cNvSpPr txBox="1"/>
              <p:nvPr/>
            </p:nvSpPr>
            <p:spPr>
              <a:xfrm>
                <a:off x="2922495" y="3198649"/>
                <a:ext cx="62023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1</m:t>
                          </m:r>
                        </m:sub>
                      </m:sSub>
                    </m:oMath>
                  </m:oMathPara>
                </a14:m>
                <a:endParaRPr lang="en-US" sz="3200" dirty="0"/>
              </a:p>
            </p:txBody>
          </p:sp>
        </mc:Choice>
        <mc:Fallback xmlns="">
          <p:sp>
            <p:nvSpPr>
              <p:cNvPr id="17" name="TextBox 16">
                <a:extLst>
                  <a:ext uri="{FF2B5EF4-FFF2-40B4-BE49-F238E27FC236}">
                    <a16:creationId xmlns:a16="http://schemas.microsoft.com/office/drawing/2014/main" id="{4D732D46-E303-6E40-8BEE-4CB27E35E3C0}"/>
                  </a:ext>
                </a:extLst>
              </p:cNvPr>
              <p:cNvSpPr txBox="1">
                <a:spLocks noRot="1" noChangeAspect="1" noMove="1" noResize="1" noEditPoints="1" noAdjustHandles="1" noChangeArrowheads="1" noChangeShapeType="1" noTextEdit="1"/>
              </p:cNvSpPr>
              <p:nvPr/>
            </p:nvSpPr>
            <p:spPr>
              <a:xfrm>
                <a:off x="2922495" y="3198649"/>
                <a:ext cx="620234" cy="658898"/>
              </a:xfrm>
              <a:prstGeom prst="rect">
                <a:avLst/>
              </a:prstGeom>
              <a:blipFill>
                <a:blip r:embed="rId8"/>
                <a:stretch>
                  <a:fillRect l="-6000" t="-25000"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AB9C6FF-C37B-0844-918F-A6DE2923885D}"/>
                  </a:ext>
                </a:extLst>
              </p:cNvPr>
              <p:cNvSpPr txBox="1"/>
              <p:nvPr/>
            </p:nvSpPr>
            <p:spPr>
              <a:xfrm>
                <a:off x="2232213" y="5018482"/>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2</m:t>
                          </m:r>
                        </m:sub>
                      </m:sSub>
                    </m:oMath>
                  </m:oMathPara>
                </a14:m>
                <a:endParaRPr lang="en-US" sz="3200" dirty="0"/>
              </a:p>
            </p:txBody>
          </p:sp>
        </mc:Choice>
        <mc:Fallback xmlns="">
          <p:sp>
            <p:nvSpPr>
              <p:cNvPr id="18" name="TextBox 17">
                <a:extLst>
                  <a:ext uri="{FF2B5EF4-FFF2-40B4-BE49-F238E27FC236}">
                    <a16:creationId xmlns:a16="http://schemas.microsoft.com/office/drawing/2014/main" id="{9AB9C6FF-C37B-0844-918F-A6DE2923885D}"/>
                  </a:ext>
                </a:extLst>
              </p:cNvPr>
              <p:cNvSpPr txBox="1">
                <a:spLocks noRot="1" noChangeAspect="1" noMove="1" noResize="1" noEditPoints="1" noAdjustHandles="1" noChangeArrowheads="1" noChangeShapeType="1" noTextEdit="1"/>
              </p:cNvSpPr>
              <p:nvPr/>
            </p:nvSpPr>
            <p:spPr>
              <a:xfrm>
                <a:off x="2232213" y="5018482"/>
                <a:ext cx="629724" cy="658898"/>
              </a:xfrm>
              <a:prstGeom prst="rect">
                <a:avLst/>
              </a:prstGeom>
              <a:blipFill>
                <a:blip r:embed="rId9"/>
                <a:stretch>
                  <a:fillRect l="-8000" t="-22642"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B247197-9856-0F44-A585-052CEAA4A607}"/>
                  </a:ext>
                </a:extLst>
              </p:cNvPr>
              <p:cNvSpPr txBox="1"/>
              <p:nvPr/>
            </p:nvSpPr>
            <p:spPr>
              <a:xfrm>
                <a:off x="1488143" y="3682746"/>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3</m:t>
                          </m:r>
                        </m:sub>
                      </m:sSub>
                    </m:oMath>
                  </m:oMathPara>
                </a14:m>
                <a:endParaRPr lang="en-US" sz="3200" dirty="0"/>
              </a:p>
            </p:txBody>
          </p:sp>
        </mc:Choice>
        <mc:Fallback xmlns="">
          <p:sp>
            <p:nvSpPr>
              <p:cNvPr id="19" name="TextBox 18">
                <a:extLst>
                  <a:ext uri="{FF2B5EF4-FFF2-40B4-BE49-F238E27FC236}">
                    <a16:creationId xmlns:a16="http://schemas.microsoft.com/office/drawing/2014/main" id="{2B247197-9856-0F44-A585-052CEAA4A607}"/>
                  </a:ext>
                </a:extLst>
              </p:cNvPr>
              <p:cNvSpPr txBox="1">
                <a:spLocks noRot="1" noChangeAspect="1" noMove="1" noResize="1" noEditPoints="1" noAdjustHandles="1" noChangeArrowheads="1" noChangeShapeType="1" noTextEdit="1"/>
              </p:cNvSpPr>
              <p:nvPr/>
            </p:nvSpPr>
            <p:spPr>
              <a:xfrm>
                <a:off x="1488143" y="3682746"/>
                <a:ext cx="629724" cy="658898"/>
              </a:xfrm>
              <a:prstGeom prst="rect">
                <a:avLst/>
              </a:prstGeom>
              <a:blipFill>
                <a:blip r:embed="rId10"/>
                <a:stretch>
                  <a:fillRect l="-5882" t="-24528"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7CC829D-4E07-4543-B149-36FB5C5CE2FC}"/>
                  </a:ext>
                </a:extLst>
              </p:cNvPr>
              <p:cNvSpPr txBox="1"/>
              <p:nvPr/>
            </p:nvSpPr>
            <p:spPr>
              <a:xfrm>
                <a:off x="3433480" y="4659897"/>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4</m:t>
                          </m:r>
                        </m:sub>
                      </m:sSub>
                    </m:oMath>
                  </m:oMathPara>
                </a14:m>
                <a:endParaRPr lang="en-US" sz="3200" dirty="0"/>
              </a:p>
            </p:txBody>
          </p:sp>
        </mc:Choice>
        <mc:Fallback xmlns="">
          <p:sp>
            <p:nvSpPr>
              <p:cNvPr id="20" name="TextBox 19">
                <a:extLst>
                  <a:ext uri="{FF2B5EF4-FFF2-40B4-BE49-F238E27FC236}">
                    <a16:creationId xmlns:a16="http://schemas.microsoft.com/office/drawing/2014/main" id="{57CC829D-4E07-4543-B149-36FB5C5CE2FC}"/>
                  </a:ext>
                </a:extLst>
              </p:cNvPr>
              <p:cNvSpPr txBox="1">
                <a:spLocks noRot="1" noChangeAspect="1" noMove="1" noResize="1" noEditPoints="1" noAdjustHandles="1" noChangeArrowheads="1" noChangeShapeType="1" noTextEdit="1"/>
              </p:cNvSpPr>
              <p:nvPr/>
            </p:nvSpPr>
            <p:spPr>
              <a:xfrm>
                <a:off x="3433480" y="4659897"/>
                <a:ext cx="629724" cy="658898"/>
              </a:xfrm>
              <a:prstGeom prst="rect">
                <a:avLst/>
              </a:prstGeom>
              <a:blipFill>
                <a:blip r:embed="rId11"/>
                <a:stretch>
                  <a:fillRect l="-3922" t="-22642"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51576A8-C8CA-164F-9185-AB6A072784E8}"/>
                  </a:ext>
                </a:extLst>
              </p:cNvPr>
              <p:cNvSpPr txBox="1"/>
              <p:nvPr/>
            </p:nvSpPr>
            <p:spPr>
              <a:xfrm>
                <a:off x="2312895" y="5744621"/>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5</m:t>
                          </m:r>
                        </m:sub>
                      </m:sSub>
                    </m:oMath>
                  </m:oMathPara>
                </a14:m>
                <a:endParaRPr lang="en-US" sz="3200" dirty="0"/>
              </a:p>
            </p:txBody>
          </p:sp>
        </mc:Choice>
        <mc:Fallback xmlns="">
          <p:sp>
            <p:nvSpPr>
              <p:cNvPr id="21" name="TextBox 20">
                <a:extLst>
                  <a:ext uri="{FF2B5EF4-FFF2-40B4-BE49-F238E27FC236}">
                    <a16:creationId xmlns:a16="http://schemas.microsoft.com/office/drawing/2014/main" id="{E51576A8-C8CA-164F-9185-AB6A072784E8}"/>
                  </a:ext>
                </a:extLst>
              </p:cNvPr>
              <p:cNvSpPr txBox="1">
                <a:spLocks noRot="1" noChangeAspect="1" noMove="1" noResize="1" noEditPoints="1" noAdjustHandles="1" noChangeArrowheads="1" noChangeShapeType="1" noTextEdit="1"/>
              </p:cNvSpPr>
              <p:nvPr/>
            </p:nvSpPr>
            <p:spPr>
              <a:xfrm>
                <a:off x="2312895" y="5744621"/>
                <a:ext cx="629724" cy="658898"/>
              </a:xfrm>
              <a:prstGeom prst="rect">
                <a:avLst/>
              </a:prstGeom>
              <a:blipFill>
                <a:blip r:embed="rId12"/>
                <a:stretch>
                  <a:fillRect l="-5882" t="-22642"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A2FF70A-B9D4-CB43-9D0A-68BC11FB0028}"/>
                  </a:ext>
                </a:extLst>
              </p:cNvPr>
              <p:cNvSpPr txBox="1"/>
              <p:nvPr/>
            </p:nvSpPr>
            <p:spPr>
              <a:xfrm>
                <a:off x="4078937" y="5502576"/>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6</m:t>
                          </m:r>
                        </m:sub>
                      </m:sSub>
                    </m:oMath>
                  </m:oMathPara>
                </a14:m>
                <a:endParaRPr lang="en-US" sz="3200" dirty="0"/>
              </a:p>
            </p:txBody>
          </p:sp>
        </mc:Choice>
        <mc:Fallback xmlns="">
          <p:sp>
            <p:nvSpPr>
              <p:cNvPr id="22" name="TextBox 21">
                <a:extLst>
                  <a:ext uri="{FF2B5EF4-FFF2-40B4-BE49-F238E27FC236}">
                    <a16:creationId xmlns:a16="http://schemas.microsoft.com/office/drawing/2014/main" id="{8A2FF70A-B9D4-CB43-9D0A-68BC11FB0028}"/>
                  </a:ext>
                </a:extLst>
              </p:cNvPr>
              <p:cNvSpPr txBox="1">
                <a:spLocks noRot="1" noChangeAspect="1" noMove="1" noResize="1" noEditPoints="1" noAdjustHandles="1" noChangeArrowheads="1" noChangeShapeType="1" noTextEdit="1"/>
              </p:cNvSpPr>
              <p:nvPr/>
            </p:nvSpPr>
            <p:spPr>
              <a:xfrm>
                <a:off x="4078937" y="5502576"/>
                <a:ext cx="629724" cy="658898"/>
              </a:xfrm>
              <a:prstGeom prst="rect">
                <a:avLst/>
              </a:prstGeom>
              <a:blipFill>
                <a:blip r:embed="rId13"/>
                <a:stretch>
                  <a:fillRect l="-5882" t="-22642" b="-16981"/>
                </a:stretch>
              </a:blipFill>
            </p:spPr>
            <p:txBody>
              <a:bodyPr/>
              <a:lstStyle/>
              <a:p>
                <a:r>
                  <a:rPr lang="en-US">
                    <a:noFill/>
                  </a:rPr>
                  <a:t> </a:t>
                </a:r>
              </a:p>
            </p:txBody>
          </p:sp>
        </mc:Fallback>
      </mc:AlternateContent>
    </p:spTree>
    <p:extLst>
      <p:ext uri="{BB962C8B-B14F-4D97-AF65-F5344CB8AC3E}">
        <p14:creationId xmlns:p14="http://schemas.microsoft.com/office/powerpoint/2010/main" val="3625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EE8-8E62-7B46-8EE3-49E992E653B6}"/>
              </a:ext>
            </a:extLst>
          </p:cNvPr>
          <p:cNvSpPr>
            <a:spLocks noGrp="1"/>
          </p:cNvSpPr>
          <p:nvPr>
            <p:ph type="title"/>
          </p:nvPr>
        </p:nvSpPr>
        <p:spPr>
          <a:xfrm>
            <a:off x="838200" y="93272"/>
            <a:ext cx="10515600" cy="722270"/>
          </a:xfrm>
        </p:spPr>
        <p:txBody>
          <a:bodyPr/>
          <a:lstStyle/>
          <a:p>
            <a:r>
              <a:rPr lang="en-US" dirty="0"/>
              <a:t>Training a </a:t>
            </a:r>
            <a:r>
              <a:rPr lang="en-US" dirty="0" err="1"/>
              <a:t>Dichotomizer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CA185-AE65-7D48-9594-CC5156E1FE14}"/>
                  </a:ext>
                </a:extLst>
              </p:cNvPr>
              <p:cNvSpPr>
                <a:spLocks noGrp="1"/>
              </p:cNvSpPr>
              <p:nvPr>
                <p:ph idx="1"/>
              </p:nvPr>
            </p:nvSpPr>
            <p:spPr>
              <a:xfrm>
                <a:off x="838200" y="731933"/>
                <a:ext cx="10394092" cy="2925610"/>
              </a:xfrm>
            </p:spPr>
            <p:txBody>
              <a:bodyPr>
                <a:normAutofit/>
              </a:bodyPr>
              <a:lstStyle/>
              <a:p>
                <a:r>
                  <a:rPr lang="en-US" dirty="0"/>
                  <a:t>Training database: </a:t>
                </a:r>
                <a14:m>
                  <m:oMath xmlns:m="http://schemas.openxmlformats.org/officeDocument/2006/math">
                    <m:r>
                      <a:rPr lang="en-US" i="1" smtClean="0">
                        <a:latin typeface="Cambria Math" panose="02040503050406030204" pitchFamily="18" charset="0"/>
                        <a:ea typeface="Cambria Math" panose="02040503050406030204" pitchFamily="18" charset="0"/>
                      </a:rPr>
                      <m:t>𝔇</m:t>
                    </m:r>
                    <m:r>
                      <a:rPr lang="en-US" b="0"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𝑛</m:t>
                            </m:r>
                          </m:sub>
                        </m:sSub>
                      </m:e>
                    </m:d>
                  </m:oMath>
                </a14:m>
                <a:endParaRPr lang="en-US" dirty="0"/>
              </a:p>
              <a:p>
                <a:r>
                  <a:rPr lang="en-US" dirty="0"/>
                  <a:t>n training feature vectors: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𝑛</m:t>
                            </m:r>
                          </m:sub>
                        </m:sSub>
                      </m:e>
                    </m:d>
                    <m:r>
                      <a:rPr lang="en-US" b="0" i="0" smtClean="0">
                        <a:latin typeface="Cambria Math" panose="02040503050406030204" pitchFamily="18" charset="0"/>
                      </a:rPr>
                      <m:t>,    </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b="0" i="1" smtClean="0">
                            <a:latin typeface="Cambria Math" panose="02040503050406030204" pitchFamily="18" charset="0"/>
                          </a:rPr>
                          <m:t>𝑖𝑑</m:t>
                        </m:r>
                      </m:sub>
                    </m:sSub>
                    <m:r>
                      <a:rPr lang="en-US" b="0" i="1" smtClean="0">
                        <a:latin typeface="Cambria Math" panose="02040503050406030204" pitchFamily="18" charset="0"/>
                      </a:rPr>
                      <m:t>]</m:t>
                    </m:r>
                  </m:oMath>
                </a14:m>
                <a:endParaRPr lang="en-US" dirty="0"/>
              </a:p>
              <a:p>
                <a:r>
                  <a:rPr lang="en-US" dirty="0"/>
                  <a:t>n “ground truth” labels: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𝑛</m:t>
                            </m:r>
                          </m:sub>
                        </m:sSub>
                      </m:e>
                    </m:d>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E3ECA185-AE65-7D48-9594-CC5156E1FE14}"/>
                  </a:ext>
                </a:extLst>
              </p:cNvPr>
              <p:cNvSpPr>
                <a:spLocks noGrp="1" noRot="1" noChangeAspect="1" noMove="1" noResize="1" noEditPoints="1" noAdjustHandles="1" noChangeArrowheads="1" noChangeShapeType="1" noTextEdit="1"/>
              </p:cNvSpPr>
              <p:nvPr>
                <p:ph idx="1"/>
              </p:nvPr>
            </p:nvSpPr>
            <p:spPr>
              <a:xfrm>
                <a:off x="838200" y="731933"/>
                <a:ext cx="10394092" cy="2925610"/>
              </a:xfrm>
              <a:blipFill>
                <a:blip r:embed="rId2"/>
                <a:stretch>
                  <a:fillRect l="-977" t="-606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A63CDD9-26F7-1141-8FE9-56911F7FDA0E}"/>
              </a:ext>
            </a:extLst>
          </p:cNvPr>
          <p:cNvPicPr>
            <a:picLocks/>
          </p:cNvPicPr>
          <p:nvPr/>
        </p:nvPicPr>
        <p:blipFill>
          <a:blip r:embed="rId3"/>
          <a:stretch>
            <a:fillRect/>
          </a:stretch>
        </p:blipFill>
        <p:spPr>
          <a:xfrm rot="16200000">
            <a:off x="6637242" y="3720350"/>
            <a:ext cx="2743200" cy="27432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BD85908-4436-3545-A5A9-B4DE2200ECE6}"/>
                  </a:ext>
                </a:extLst>
              </p:cNvPr>
              <p:cNvSpPr/>
              <p:nvPr/>
            </p:nvSpPr>
            <p:spPr>
              <a:xfrm>
                <a:off x="5072241" y="5892966"/>
                <a:ext cx="2016321" cy="1077218"/>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i="1">
                          <a:latin typeface="Cambria Math" panose="02040503050406030204" pitchFamily="18" charset="0"/>
                          <a:cs typeface="Times New Roman"/>
                        </a:rPr>
                        <m:t>=</m:t>
                      </m:r>
                      <m:r>
                        <a:rPr lang="en-US" sz="3200" b="0" i="1" smtClean="0">
                          <a:latin typeface="Cambria Math" panose="02040503050406030204" pitchFamily="18" charset="0"/>
                          <a:cs typeface="Times New Roman"/>
                        </a:rPr>
                        <m:t>0</m:t>
                      </m:r>
                    </m:oMath>
                  </m:oMathPara>
                </a14:m>
                <a:endParaRPr lang="en-US" sz="3200" dirty="0"/>
              </a:p>
              <a:p>
                <a:pPr algn="ctr"/>
                <a:r>
                  <a:rPr lang="en-US" sz="3200" dirty="0"/>
                  <a:t>Down here</a:t>
                </a:r>
              </a:p>
            </p:txBody>
          </p:sp>
        </mc:Choice>
        <mc:Fallback xmlns="">
          <p:sp>
            <p:nvSpPr>
              <p:cNvPr id="9" name="Rectangle 8">
                <a:extLst>
                  <a:ext uri="{FF2B5EF4-FFF2-40B4-BE49-F238E27FC236}">
                    <a16:creationId xmlns:a16="http://schemas.microsoft.com/office/drawing/2014/main" id="{CBD85908-4436-3545-A5A9-B4DE2200ECE6}"/>
                  </a:ext>
                </a:extLst>
              </p:cNvPr>
              <p:cNvSpPr>
                <a:spLocks noRot="1" noChangeAspect="1" noMove="1" noResize="1" noEditPoints="1" noAdjustHandles="1" noChangeArrowheads="1" noChangeShapeType="1" noTextEdit="1"/>
              </p:cNvSpPr>
              <p:nvPr/>
            </p:nvSpPr>
            <p:spPr>
              <a:xfrm>
                <a:off x="5072241" y="5892966"/>
                <a:ext cx="2016321" cy="1077218"/>
              </a:xfrm>
              <a:prstGeom prst="rect">
                <a:avLst/>
              </a:prstGeom>
              <a:blipFill>
                <a:blip r:embed="rId4"/>
                <a:stretch>
                  <a:fillRect l="-6250" t="-4651" r="-6875"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BE8C3B9-DFF1-D24F-B785-31B64D329751}"/>
                  </a:ext>
                </a:extLst>
              </p:cNvPr>
              <p:cNvSpPr/>
              <p:nvPr/>
            </p:nvSpPr>
            <p:spPr>
              <a:xfrm>
                <a:off x="9359396" y="3503447"/>
                <a:ext cx="1542858" cy="1077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i="1">
                          <a:latin typeface="Cambria Math" panose="02040503050406030204" pitchFamily="18" charset="0"/>
                          <a:cs typeface="Times New Roman"/>
                        </a:rPr>
                        <m:t>=1</m:t>
                      </m:r>
                    </m:oMath>
                  </m:oMathPara>
                </a14:m>
                <a:endParaRPr lang="en-US" sz="3200" dirty="0"/>
              </a:p>
              <a:p>
                <a:r>
                  <a:rPr lang="en-US" sz="3200" dirty="0"/>
                  <a:t>Up here</a:t>
                </a:r>
              </a:p>
            </p:txBody>
          </p:sp>
        </mc:Choice>
        <mc:Fallback xmlns="">
          <p:sp>
            <p:nvSpPr>
              <p:cNvPr id="11" name="Rectangle 10">
                <a:extLst>
                  <a:ext uri="{FF2B5EF4-FFF2-40B4-BE49-F238E27FC236}">
                    <a16:creationId xmlns:a16="http://schemas.microsoft.com/office/drawing/2014/main" id="{9BE8C3B9-DFF1-D24F-B785-31B64D329751}"/>
                  </a:ext>
                </a:extLst>
              </p:cNvPr>
              <p:cNvSpPr>
                <a:spLocks noRot="1" noChangeAspect="1" noMove="1" noResize="1" noEditPoints="1" noAdjustHandles="1" noChangeArrowheads="1" noChangeShapeType="1" noTextEdit="1"/>
              </p:cNvSpPr>
              <p:nvPr/>
            </p:nvSpPr>
            <p:spPr>
              <a:xfrm>
                <a:off x="9359396" y="3503447"/>
                <a:ext cx="1542858" cy="1077218"/>
              </a:xfrm>
              <a:prstGeom prst="rect">
                <a:avLst/>
              </a:prstGeom>
              <a:blipFill>
                <a:blip r:embed="rId5"/>
                <a:stretch>
                  <a:fillRect l="-9836" t="-5882" r="-7377" b="-1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F5E3734-D080-7744-8B19-FBA46CC13ACA}"/>
                  </a:ext>
                </a:extLst>
              </p:cNvPr>
              <p:cNvSpPr/>
              <p:nvPr/>
            </p:nvSpPr>
            <p:spPr>
              <a:xfrm>
                <a:off x="9350435" y="5233635"/>
                <a:ext cx="2272417" cy="1569660"/>
              </a:xfrm>
              <a:prstGeom prst="rect">
                <a:avLst/>
              </a:prstGeom>
            </p:spPr>
            <p:txBody>
              <a:bodyPr wrap="none">
                <a:spAutoFit/>
              </a:bodyPr>
              <a:lstStyle/>
              <a:p>
                <a:r>
                  <a:rPr lang="en-US" sz="3200" dirty="0">
                    <a:cs typeface="Times New Roman"/>
                  </a:rPr>
                  <a:t>Along the </a:t>
                </a:r>
              </a:p>
              <a:p>
                <a:r>
                  <a:rPr lang="en-US" sz="3200" dirty="0">
                    <a:cs typeface="Times New Roman"/>
                  </a:rPr>
                  <a:t>middle:</a:t>
                </a:r>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Times New Roman"/>
                        </a:rPr>
                        <m:t>0&lt;</m:t>
                      </m:r>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b="0" i="1" smtClean="0">
                          <a:latin typeface="Cambria Math" panose="02040503050406030204" pitchFamily="18" charset="0"/>
                          <a:cs typeface="Times New Roman"/>
                        </a:rPr>
                        <m:t>&lt;</m:t>
                      </m:r>
                      <m:r>
                        <a:rPr lang="en-US" sz="3200" i="1">
                          <a:latin typeface="Cambria Math" panose="02040503050406030204" pitchFamily="18" charset="0"/>
                          <a:cs typeface="Times New Roman"/>
                        </a:rPr>
                        <m:t>1</m:t>
                      </m:r>
                    </m:oMath>
                  </m:oMathPara>
                </a14:m>
                <a:endParaRPr lang="en-US" sz="3200" dirty="0"/>
              </a:p>
            </p:txBody>
          </p:sp>
        </mc:Choice>
        <mc:Fallback xmlns="">
          <p:sp>
            <p:nvSpPr>
              <p:cNvPr id="12" name="Rectangle 11">
                <a:extLst>
                  <a:ext uri="{FF2B5EF4-FFF2-40B4-BE49-F238E27FC236}">
                    <a16:creationId xmlns:a16="http://schemas.microsoft.com/office/drawing/2014/main" id="{0F5E3734-D080-7744-8B19-FBA46CC13ACA}"/>
                  </a:ext>
                </a:extLst>
              </p:cNvPr>
              <p:cNvSpPr>
                <a:spLocks noRot="1" noChangeAspect="1" noMove="1" noResize="1" noEditPoints="1" noAdjustHandles="1" noChangeArrowheads="1" noChangeShapeType="1" noTextEdit="1"/>
              </p:cNvSpPr>
              <p:nvPr/>
            </p:nvSpPr>
            <p:spPr>
              <a:xfrm>
                <a:off x="9350435" y="5233635"/>
                <a:ext cx="2272417" cy="1569660"/>
              </a:xfrm>
              <a:prstGeom prst="rect">
                <a:avLst/>
              </a:prstGeom>
              <a:blipFill>
                <a:blip r:embed="rId6"/>
                <a:stretch>
                  <a:fillRect l="-6111" t="-4000" b="-3200"/>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B0A0728B-766F-D943-BD8A-82EC15C1DB2B}"/>
              </a:ext>
            </a:extLst>
          </p:cNvPr>
          <p:cNvPicPr>
            <a:picLocks noChangeAspect="1"/>
          </p:cNvPicPr>
          <p:nvPr/>
        </p:nvPicPr>
        <p:blipFill>
          <a:blip r:embed="rId7"/>
          <a:stretch>
            <a:fillRect/>
          </a:stretch>
        </p:blipFill>
        <p:spPr>
          <a:xfrm>
            <a:off x="234370" y="2863654"/>
            <a:ext cx="4014901" cy="3996898"/>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D732D46-E303-6E40-8BEE-4CB27E35E3C0}"/>
                  </a:ext>
                </a:extLst>
              </p:cNvPr>
              <p:cNvSpPr txBox="1"/>
              <p:nvPr/>
            </p:nvSpPr>
            <p:spPr>
              <a:xfrm>
                <a:off x="2922495" y="3198649"/>
                <a:ext cx="62023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1</m:t>
                          </m:r>
                        </m:sub>
                      </m:sSub>
                    </m:oMath>
                  </m:oMathPara>
                </a14:m>
                <a:endParaRPr lang="en-US" sz="3200" dirty="0"/>
              </a:p>
            </p:txBody>
          </p:sp>
        </mc:Choice>
        <mc:Fallback xmlns="">
          <p:sp>
            <p:nvSpPr>
              <p:cNvPr id="17" name="TextBox 16">
                <a:extLst>
                  <a:ext uri="{FF2B5EF4-FFF2-40B4-BE49-F238E27FC236}">
                    <a16:creationId xmlns:a16="http://schemas.microsoft.com/office/drawing/2014/main" id="{4D732D46-E303-6E40-8BEE-4CB27E35E3C0}"/>
                  </a:ext>
                </a:extLst>
              </p:cNvPr>
              <p:cNvSpPr txBox="1">
                <a:spLocks noRot="1" noChangeAspect="1" noMove="1" noResize="1" noEditPoints="1" noAdjustHandles="1" noChangeArrowheads="1" noChangeShapeType="1" noTextEdit="1"/>
              </p:cNvSpPr>
              <p:nvPr/>
            </p:nvSpPr>
            <p:spPr>
              <a:xfrm>
                <a:off x="2922495" y="3198649"/>
                <a:ext cx="620234" cy="658898"/>
              </a:xfrm>
              <a:prstGeom prst="rect">
                <a:avLst/>
              </a:prstGeom>
              <a:blipFill>
                <a:blip r:embed="rId8"/>
                <a:stretch>
                  <a:fillRect l="-6000" t="-25000"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AB9C6FF-C37B-0844-918F-A6DE2923885D}"/>
                  </a:ext>
                </a:extLst>
              </p:cNvPr>
              <p:cNvSpPr txBox="1"/>
              <p:nvPr/>
            </p:nvSpPr>
            <p:spPr>
              <a:xfrm>
                <a:off x="2232213" y="5018482"/>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2</m:t>
                          </m:r>
                        </m:sub>
                      </m:sSub>
                    </m:oMath>
                  </m:oMathPara>
                </a14:m>
                <a:endParaRPr lang="en-US" sz="3200" dirty="0"/>
              </a:p>
            </p:txBody>
          </p:sp>
        </mc:Choice>
        <mc:Fallback xmlns="">
          <p:sp>
            <p:nvSpPr>
              <p:cNvPr id="18" name="TextBox 17">
                <a:extLst>
                  <a:ext uri="{FF2B5EF4-FFF2-40B4-BE49-F238E27FC236}">
                    <a16:creationId xmlns:a16="http://schemas.microsoft.com/office/drawing/2014/main" id="{9AB9C6FF-C37B-0844-918F-A6DE2923885D}"/>
                  </a:ext>
                </a:extLst>
              </p:cNvPr>
              <p:cNvSpPr txBox="1">
                <a:spLocks noRot="1" noChangeAspect="1" noMove="1" noResize="1" noEditPoints="1" noAdjustHandles="1" noChangeArrowheads="1" noChangeShapeType="1" noTextEdit="1"/>
              </p:cNvSpPr>
              <p:nvPr/>
            </p:nvSpPr>
            <p:spPr>
              <a:xfrm>
                <a:off x="2232213" y="5018482"/>
                <a:ext cx="629724" cy="658898"/>
              </a:xfrm>
              <a:prstGeom prst="rect">
                <a:avLst/>
              </a:prstGeom>
              <a:blipFill>
                <a:blip r:embed="rId9"/>
                <a:stretch>
                  <a:fillRect l="-8000" t="-22642"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B247197-9856-0F44-A585-052CEAA4A607}"/>
                  </a:ext>
                </a:extLst>
              </p:cNvPr>
              <p:cNvSpPr txBox="1"/>
              <p:nvPr/>
            </p:nvSpPr>
            <p:spPr>
              <a:xfrm>
                <a:off x="1488143" y="3682746"/>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3</m:t>
                          </m:r>
                        </m:sub>
                      </m:sSub>
                    </m:oMath>
                  </m:oMathPara>
                </a14:m>
                <a:endParaRPr lang="en-US" sz="3200" dirty="0"/>
              </a:p>
            </p:txBody>
          </p:sp>
        </mc:Choice>
        <mc:Fallback xmlns="">
          <p:sp>
            <p:nvSpPr>
              <p:cNvPr id="19" name="TextBox 18">
                <a:extLst>
                  <a:ext uri="{FF2B5EF4-FFF2-40B4-BE49-F238E27FC236}">
                    <a16:creationId xmlns:a16="http://schemas.microsoft.com/office/drawing/2014/main" id="{2B247197-9856-0F44-A585-052CEAA4A607}"/>
                  </a:ext>
                </a:extLst>
              </p:cNvPr>
              <p:cNvSpPr txBox="1">
                <a:spLocks noRot="1" noChangeAspect="1" noMove="1" noResize="1" noEditPoints="1" noAdjustHandles="1" noChangeArrowheads="1" noChangeShapeType="1" noTextEdit="1"/>
              </p:cNvSpPr>
              <p:nvPr/>
            </p:nvSpPr>
            <p:spPr>
              <a:xfrm>
                <a:off x="1488143" y="3682746"/>
                <a:ext cx="629724" cy="658898"/>
              </a:xfrm>
              <a:prstGeom prst="rect">
                <a:avLst/>
              </a:prstGeom>
              <a:blipFill>
                <a:blip r:embed="rId10"/>
                <a:stretch>
                  <a:fillRect l="-5882" t="-24528"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7CC829D-4E07-4543-B149-36FB5C5CE2FC}"/>
                  </a:ext>
                </a:extLst>
              </p:cNvPr>
              <p:cNvSpPr txBox="1"/>
              <p:nvPr/>
            </p:nvSpPr>
            <p:spPr>
              <a:xfrm>
                <a:off x="3433480" y="4659897"/>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4</m:t>
                          </m:r>
                        </m:sub>
                      </m:sSub>
                    </m:oMath>
                  </m:oMathPara>
                </a14:m>
                <a:endParaRPr lang="en-US" sz="3200" dirty="0"/>
              </a:p>
            </p:txBody>
          </p:sp>
        </mc:Choice>
        <mc:Fallback xmlns="">
          <p:sp>
            <p:nvSpPr>
              <p:cNvPr id="20" name="TextBox 19">
                <a:extLst>
                  <a:ext uri="{FF2B5EF4-FFF2-40B4-BE49-F238E27FC236}">
                    <a16:creationId xmlns:a16="http://schemas.microsoft.com/office/drawing/2014/main" id="{57CC829D-4E07-4543-B149-36FB5C5CE2FC}"/>
                  </a:ext>
                </a:extLst>
              </p:cNvPr>
              <p:cNvSpPr txBox="1">
                <a:spLocks noRot="1" noChangeAspect="1" noMove="1" noResize="1" noEditPoints="1" noAdjustHandles="1" noChangeArrowheads="1" noChangeShapeType="1" noTextEdit="1"/>
              </p:cNvSpPr>
              <p:nvPr/>
            </p:nvSpPr>
            <p:spPr>
              <a:xfrm>
                <a:off x="3433480" y="4659897"/>
                <a:ext cx="629724" cy="658898"/>
              </a:xfrm>
              <a:prstGeom prst="rect">
                <a:avLst/>
              </a:prstGeom>
              <a:blipFill>
                <a:blip r:embed="rId11"/>
                <a:stretch>
                  <a:fillRect l="-3922" t="-22642"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51576A8-C8CA-164F-9185-AB6A072784E8}"/>
                  </a:ext>
                </a:extLst>
              </p:cNvPr>
              <p:cNvSpPr txBox="1"/>
              <p:nvPr/>
            </p:nvSpPr>
            <p:spPr>
              <a:xfrm>
                <a:off x="2312895" y="5744621"/>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5</m:t>
                          </m:r>
                        </m:sub>
                      </m:sSub>
                    </m:oMath>
                  </m:oMathPara>
                </a14:m>
                <a:endParaRPr lang="en-US" sz="3200" dirty="0"/>
              </a:p>
            </p:txBody>
          </p:sp>
        </mc:Choice>
        <mc:Fallback xmlns="">
          <p:sp>
            <p:nvSpPr>
              <p:cNvPr id="21" name="TextBox 20">
                <a:extLst>
                  <a:ext uri="{FF2B5EF4-FFF2-40B4-BE49-F238E27FC236}">
                    <a16:creationId xmlns:a16="http://schemas.microsoft.com/office/drawing/2014/main" id="{E51576A8-C8CA-164F-9185-AB6A072784E8}"/>
                  </a:ext>
                </a:extLst>
              </p:cNvPr>
              <p:cNvSpPr txBox="1">
                <a:spLocks noRot="1" noChangeAspect="1" noMove="1" noResize="1" noEditPoints="1" noAdjustHandles="1" noChangeArrowheads="1" noChangeShapeType="1" noTextEdit="1"/>
              </p:cNvSpPr>
              <p:nvPr/>
            </p:nvSpPr>
            <p:spPr>
              <a:xfrm>
                <a:off x="2312895" y="5744621"/>
                <a:ext cx="629724" cy="658898"/>
              </a:xfrm>
              <a:prstGeom prst="rect">
                <a:avLst/>
              </a:prstGeom>
              <a:blipFill>
                <a:blip r:embed="rId12"/>
                <a:stretch>
                  <a:fillRect l="-5882" t="-22642"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A2FF70A-B9D4-CB43-9D0A-68BC11FB0028}"/>
                  </a:ext>
                </a:extLst>
              </p:cNvPr>
              <p:cNvSpPr txBox="1"/>
              <p:nvPr/>
            </p:nvSpPr>
            <p:spPr>
              <a:xfrm>
                <a:off x="4078937" y="5502576"/>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6</m:t>
                          </m:r>
                        </m:sub>
                      </m:sSub>
                    </m:oMath>
                  </m:oMathPara>
                </a14:m>
                <a:endParaRPr lang="en-US" sz="3200" dirty="0"/>
              </a:p>
            </p:txBody>
          </p:sp>
        </mc:Choice>
        <mc:Fallback xmlns="">
          <p:sp>
            <p:nvSpPr>
              <p:cNvPr id="22" name="TextBox 21">
                <a:extLst>
                  <a:ext uri="{FF2B5EF4-FFF2-40B4-BE49-F238E27FC236}">
                    <a16:creationId xmlns:a16="http://schemas.microsoft.com/office/drawing/2014/main" id="{8A2FF70A-B9D4-CB43-9D0A-68BC11FB0028}"/>
                  </a:ext>
                </a:extLst>
              </p:cNvPr>
              <p:cNvSpPr txBox="1">
                <a:spLocks noRot="1" noChangeAspect="1" noMove="1" noResize="1" noEditPoints="1" noAdjustHandles="1" noChangeArrowheads="1" noChangeShapeType="1" noTextEdit="1"/>
              </p:cNvSpPr>
              <p:nvPr/>
            </p:nvSpPr>
            <p:spPr>
              <a:xfrm>
                <a:off x="4078937" y="5502576"/>
                <a:ext cx="629724" cy="658898"/>
              </a:xfrm>
              <a:prstGeom prst="rect">
                <a:avLst/>
              </a:prstGeom>
              <a:blipFill>
                <a:blip r:embed="rId13"/>
                <a:stretch>
                  <a:fillRect l="-5882" t="-22642" b="-16981"/>
                </a:stretch>
              </a:blipFill>
            </p:spPr>
            <p:txBody>
              <a:bodyPr/>
              <a:lstStyle/>
              <a:p>
                <a:r>
                  <a:rPr lang="en-US">
                    <a:noFill/>
                  </a:rPr>
                  <a:t> </a:t>
                </a:r>
              </a:p>
            </p:txBody>
          </p:sp>
        </mc:Fallback>
      </mc:AlternateContent>
    </p:spTree>
    <p:extLst>
      <p:ext uri="{BB962C8B-B14F-4D97-AF65-F5344CB8AC3E}">
        <p14:creationId xmlns:p14="http://schemas.microsoft.com/office/powerpoint/2010/main" val="316963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AED2-943B-C04B-B08E-92583FE32B9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7CA2258-4FF2-A145-813C-F1206315E38C}"/>
              </a:ext>
            </a:extLst>
          </p:cNvPr>
          <p:cNvSpPr>
            <a:spLocks noGrp="1"/>
          </p:cNvSpPr>
          <p:nvPr>
            <p:ph idx="1"/>
          </p:nvPr>
        </p:nvSpPr>
        <p:spPr/>
        <p:txBody>
          <a:bodyPr>
            <a:normAutofit fontScale="92500" lnSpcReduction="10000"/>
          </a:bodyPr>
          <a:lstStyle/>
          <a:p>
            <a:r>
              <a:rPr lang="en-US" dirty="0" err="1"/>
              <a:t>Dichotomizers</a:t>
            </a:r>
            <a:r>
              <a:rPr lang="en-US" dirty="0"/>
              <a:t> and </a:t>
            </a:r>
            <a:r>
              <a:rPr lang="en-US" dirty="0" err="1"/>
              <a:t>Polychotomizers</a:t>
            </a:r>
            <a:endParaRPr lang="en-US" dirty="0"/>
          </a:p>
          <a:p>
            <a:pPr lvl="1"/>
            <a:r>
              <a:rPr lang="en-US" dirty="0" err="1">
                <a:solidFill>
                  <a:schemeClr val="bg1">
                    <a:lumMod val="75000"/>
                  </a:schemeClr>
                </a:solidFill>
              </a:rPr>
              <a:t>Dichotomizer</a:t>
            </a:r>
            <a:r>
              <a:rPr lang="en-US" dirty="0">
                <a:solidFill>
                  <a:schemeClr val="bg1">
                    <a:lumMod val="75000"/>
                  </a:schemeClr>
                </a:solidFill>
              </a:rPr>
              <a:t>: what it is; how to train it</a:t>
            </a:r>
          </a:p>
          <a:p>
            <a:pPr lvl="1"/>
            <a:r>
              <a:rPr lang="en-US" dirty="0" err="1"/>
              <a:t>Polychotomizer</a:t>
            </a:r>
            <a:r>
              <a:rPr lang="en-US" dirty="0"/>
              <a:t>: what it is; how to train it</a:t>
            </a:r>
          </a:p>
          <a:p>
            <a:r>
              <a:rPr lang="en-US" dirty="0">
                <a:solidFill>
                  <a:schemeClr val="bg1">
                    <a:lumMod val="75000"/>
                  </a:schemeClr>
                </a:solidFill>
              </a:rPr>
              <a:t>One-Hot Vectors: Training targets for the </a:t>
            </a:r>
            <a:r>
              <a:rPr lang="en-US" dirty="0" err="1">
                <a:solidFill>
                  <a:schemeClr val="bg1">
                    <a:lumMod val="75000"/>
                  </a:schemeClr>
                </a:solidFill>
              </a:rPr>
              <a:t>polychotomizer</a:t>
            </a:r>
            <a:endParaRPr lang="en-US" dirty="0">
              <a:solidFill>
                <a:schemeClr val="bg1">
                  <a:lumMod val="75000"/>
                </a:schemeClr>
              </a:solidFill>
            </a:endParaRPr>
          </a:p>
          <a:p>
            <a:r>
              <a:rPr lang="en-US" dirty="0" err="1">
                <a:solidFill>
                  <a:schemeClr val="bg1">
                    <a:lumMod val="75000"/>
                  </a:schemeClr>
                </a:solidFill>
              </a:rPr>
              <a:t>Softmax</a:t>
            </a:r>
            <a:r>
              <a:rPr lang="en-US" dirty="0">
                <a:solidFill>
                  <a:schemeClr val="bg1">
                    <a:lumMod val="75000"/>
                  </a:schemeClr>
                </a:solidFill>
              </a:rPr>
              <a:t> Function</a:t>
            </a:r>
          </a:p>
          <a:p>
            <a:pPr lvl="1"/>
            <a:r>
              <a:rPr lang="en-US" dirty="0">
                <a:solidFill>
                  <a:schemeClr val="bg1">
                    <a:lumMod val="75000"/>
                  </a:schemeClr>
                </a:solidFill>
              </a:rPr>
              <a:t>A differentiable approximate argmax</a:t>
            </a:r>
          </a:p>
          <a:p>
            <a:pPr lvl="1"/>
            <a:r>
              <a:rPr lang="en-US" dirty="0">
                <a:solidFill>
                  <a:schemeClr val="bg1">
                    <a:lumMod val="75000"/>
                  </a:schemeClr>
                </a:solidFill>
              </a:rPr>
              <a:t>How to differentiate the </a:t>
            </a:r>
            <a:r>
              <a:rPr lang="en-US" dirty="0" err="1">
                <a:solidFill>
                  <a:schemeClr val="bg1">
                    <a:lumMod val="75000"/>
                  </a:schemeClr>
                </a:solidFill>
              </a:rPr>
              <a:t>softmax</a:t>
            </a:r>
            <a:endParaRPr lang="en-US" dirty="0">
              <a:solidFill>
                <a:schemeClr val="bg1">
                  <a:lumMod val="75000"/>
                </a:schemeClr>
              </a:solidFill>
            </a:endParaRPr>
          </a:p>
          <a:p>
            <a:r>
              <a:rPr lang="en-US" dirty="0">
                <a:solidFill>
                  <a:schemeClr val="bg1">
                    <a:lumMod val="75000"/>
                  </a:schemeClr>
                </a:solidFill>
              </a:rPr>
              <a:t>Cross-Entropy</a:t>
            </a:r>
          </a:p>
          <a:p>
            <a:pPr lvl="1"/>
            <a:r>
              <a:rPr lang="en-US" dirty="0">
                <a:solidFill>
                  <a:schemeClr val="bg1">
                    <a:lumMod val="75000"/>
                  </a:schemeClr>
                </a:solidFill>
              </a:rPr>
              <a:t>Cross-entropy = negative log probability of training labels</a:t>
            </a:r>
          </a:p>
          <a:p>
            <a:pPr lvl="1"/>
            <a:r>
              <a:rPr lang="en-US" dirty="0">
                <a:solidFill>
                  <a:schemeClr val="bg1">
                    <a:lumMod val="75000"/>
                  </a:schemeClr>
                </a:solidFill>
              </a:rPr>
              <a:t>Derivative of cross-entropy </a:t>
            </a:r>
            <a:r>
              <a:rPr lang="en-US" dirty="0" err="1">
                <a:solidFill>
                  <a:schemeClr val="bg1">
                    <a:lumMod val="75000"/>
                  </a:schemeClr>
                </a:solidFill>
              </a:rPr>
              <a:t>w.r.t</a:t>
            </a:r>
            <a:r>
              <a:rPr lang="en-US" dirty="0">
                <a:solidFill>
                  <a:schemeClr val="bg1">
                    <a:lumMod val="75000"/>
                  </a:schemeClr>
                </a:solidFill>
              </a:rPr>
              <a:t>. network weights</a:t>
            </a:r>
          </a:p>
          <a:p>
            <a:r>
              <a:rPr lang="en-US" dirty="0">
                <a:solidFill>
                  <a:schemeClr val="bg1">
                    <a:lumMod val="75000"/>
                  </a:schemeClr>
                </a:solidFill>
              </a:rPr>
              <a:t>Putting it all together: a one-layer </a:t>
            </a:r>
            <a:r>
              <a:rPr lang="en-US" dirty="0" err="1">
                <a:solidFill>
                  <a:schemeClr val="bg1">
                    <a:lumMod val="75000"/>
                  </a:schemeClr>
                </a:solidFill>
              </a:rPr>
              <a:t>softmax</a:t>
            </a:r>
            <a:r>
              <a:rPr lang="en-US" dirty="0">
                <a:solidFill>
                  <a:schemeClr val="bg1">
                    <a:lumMod val="75000"/>
                  </a:schemeClr>
                </a:solidFill>
              </a:rPr>
              <a:t> neural net</a:t>
            </a:r>
          </a:p>
          <a:p>
            <a:pPr lvl="1"/>
            <a:endParaRPr lang="en-US" dirty="0"/>
          </a:p>
          <a:p>
            <a:pPr marL="0" indent="0">
              <a:buNone/>
            </a:pPr>
            <a:endParaRPr lang="en-US" dirty="0"/>
          </a:p>
        </p:txBody>
      </p:sp>
    </p:spTree>
    <p:extLst>
      <p:ext uri="{BB962C8B-B14F-4D97-AF65-F5344CB8AC3E}">
        <p14:creationId xmlns:p14="http://schemas.microsoft.com/office/powerpoint/2010/main" val="3681769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EE8-8E62-7B46-8EE3-49E992E653B6}"/>
              </a:ext>
            </a:extLst>
          </p:cNvPr>
          <p:cNvSpPr>
            <a:spLocks noGrp="1"/>
          </p:cNvSpPr>
          <p:nvPr>
            <p:ph type="title"/>
          </p:nvPr>
        </p:nvSpPr>
        <p:spPr>
          <a:xfrm>
            <a:off x="838200" y="93272"/>
            <a:ext cx="10515600" cy="722270"/>
          </a:xfrm>
        </p:spPr>
        <p:txBody>
          <a:bodyPr/>
          <a:lstStyle/>
          <a:p>
            <a:r>
              <a:rPr lang="en-US" dirty="0" err="1"/>
              <a:t>Polychotomizer</a:t>
            </a:r>
            <a:r>
              <a:rPr lang="en-US" dirty="0"/>
              <a:t>: What is it?</a:t>
            </a:r>
          </a:p>
        </p:txBody>
      </p:sp>
      <p:sp>
        <p:nvSpPr>
          <p:cNvPr id="3" name="Content Placeholder 2">
            <a:extLst>
              <a:ext uri="{FF2B5EF4-FFF2-40B4-BE49-F238E27FC236}">
                <a16:creationId xmlns:a16="http://schemas.microsoft.com/office/drawing/2014/main" id="{E3ECA185-AE65-7D48-9594-CC5156E1FE14}"/>
              </a:ext>
            </a:extLst>
          </p:cNvPr>
          <p:cNvSpPr>
            <a:spLocks noGrp="1"/>
          </p:cNvSpPr>
          <p:nvPr>
            <p:ph idx="1"/>
          </p:nvPr>
        </p:nvSpPr>
        <p:spPr>
          <a:xfrm>
            <a:off x="838200" y="911223"/>
            <a:ext cx="9640330" cy="2925610"/>
          </a:xfrm>
        </p:spPr>
        <p:txBody>
          <a:bodyPr>
            <a:normAutofit/>
          </a:bodyPr>
          <a:lstStyle/>
          <a:p>
            <a:r>
              <a:rPr lang="en-US" dirty="0" err="1"/>
              <a:t>Polychotomizer</a:t>
            </a:r>
            <a:r>
              <a:rPr lang="en-US" dirty="0"/>
              <a:t> = a multi-class classifier</a:t>
            </a:r>
          </a:p>
          <a:p>
            <a:pPr lvl="1"/>
            <a:r>
              <a:rPr lang="en-US" dirty="0"/>
              <a:t>From the Greek, poly = “many”</a:t>
            </a:r>
          </a:p>
          <a:p>
            <a:r>
              <a:rPr lang="en-US" dirty="0"/>
              <a:t>Example: classify dots as being purple, red, or green (E.M. </a:t>
            </a:r>
            <a:r>
              <a:rPr lang="en-US" dirty="0" err="1"/>
              <a:t>Mirkes</a:t>
            </a:r>
            <a:r>
              <a:rPr lang="en-US" dirty="0"/>
              <a:t>, KNN and Potential Energy applet, 2011, CC-BY 3.0, https://</a:t>
            </a:r>
            <a:r>
              <a:rPr lang="en-US" dirty="0" err="1"/>
              <a:t>en.wikipedia.org</a:t>
            </a:r>
            <a:r>
              <a:rPr lang="en-US" dirty="0"/>
              <a:t>/wiki/K-</a:t>
            </a:r>
            <a:r>
              <a:rPr lang="en-US" dirty="0" err="1"/>
              <a:t>nearest_neighbors_algorithm</a:t>
            </a:r>
            <a:r>
              <a:rPr lang="en-US" dirty="0"/>
              <a:t>)</a:t>
            </a:r>
          </a:p>
          <a:p>
            <a:endParaRPr lang="en-US" dirty="0"/>
          </a:p>
        </p:txBody>
      </p:sp>
      <p:pic>
        <p:nvPicPr>
          <p:cNvPr id="5" name="Picture 4">
            <a:extLst>
              <a:ext uri="{FF2B5EF4-FFF2-40B4-BE49-F238E27FC236}">
                <a16:creationId xmlns:a16="http://schemas.microsoft.com/office/drawing/2014/main" id="{7B102E67-BDA5-9842-A61E-9EC208363DAC}"/>
              </a:ext>
            </a:extLst>
          </p:cNvPr>
          <p:cNvPicPr>
            <a:picLocks noChangeAspect="1"/>
          </p:cNvPicPr>
          <p:nvPr/>
        </p:nvPicPr>
        <p:blipFill>
          <a:blip r:embed="rId2"/>
          <a:stretch>
            <a:fillRect/>
          </a:stretch>
        </p:blipFill>
        <p:spPr>
          <a:xfrm>
            <a:off x="1995014" y="4394447"/>
            <a:ext cx="3706537" cy="2440890"/>
          </a:xfrm>
          <a:prstGeom prst="rect">
            <a:avLst/>
          </a:prstGeom>
          <a:ln>
            <a:solidFill>
              <a:schemeClr val="accent1"/>
            </a:solidFill>
          </a:ln>
        </p:spPr>
      </p:pic>
      <p:pic>
        <p:nvPicPr>
          <p:cNvPr id="7" name="Picture 6">
            <a:extLst>
              <a:ext uri="{FF2B5EF4-FFF2-40B4-BE49-F238E27FC236}">
                <a16:creationId xmlns:a16="http://schemas.microsoft.com/office/drawing/2014/main" id="{68A6DFAE-33A2-3A46-A524-2079FEA89308}"/>
              </a:ext>
            </a:extLst>
          </p:cNvPr>
          <p:cNvPicPr>
            <a:picLocks noChangeAspect="1"/>
          </p:cNvPicPr>
          <p:nvPr/>
        </p:nvPicPr>
        <p:blipFill>
          <a:blip r:embed="rId3"/>
          <a:stretch>
            <a:fillRect/>
          </a:stretch>
        </p:blipFill>
        <p:spPr>
          <a:xfrm>
            <a:off x="6414609" y="4391996"/>
            <a:ext cx="3706537" cy="2427862"/>
          </a:xfrm>
          <a:prstGeom prst="rect">
            <a:avLst/>
          </a:prstGeom>
          <a:ln>
            <a:solidFill>
              <a:schemeClr val="accent1"/>
            </a:solidFill>
          </a:ln>
        </p:spPr>
      </p:pic>
    </p:spTree>
    <p:extLst>
      <p:ext uri="{BB962C8B-B14F-4D97-AF65-F5344CB8AC3E}">
        <p14:creationId xmlns:p14="http://schemas.microsoft.com/office/powerpoint/2010/main" val="2755351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EE8-8E62-7B46-8EE3-49E992E653B6}"/>
              </a:ext>
            </a:extLst>
          </p:cNvPr>
          <p:cNvSpPr>
            <a:spLocks noGrp="1"/>
          </p:cNvSpPr>
          <p:nvPr>
            <p:ph type="title"/>
          </p:nvPr>
        </p:nvSpPr>
        <p:spPr>
          <a:xfrm>
            <a:off x="838200" y="93272"/>
            <a:ext cx="10515600" cy="722270"/>
          </a:xfrm>
        </p:spPr>
        <p:txBody>
          <a:bodyPr/>
          <a:lstStyle/>
          <a:p>
            <a:r>
              <a:rPr lang="en-US" dirty="0" err="1"/>
              <a:t>Polychotomizer</a:t>
            </a:r>
            <a:r>
              <a:rPr lang="en-US" dirty="0"/>
              <a:t>: What is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CA185-AE65-7D48-9594-CC5156E1FE14}"/>
                  </a:ext>
                </a:extLst>
              </p:cNvPr>
              <p:cNvSpPr>
                <a:spLocks noGrp="1"/>
              </p:cNvSpPr>
              <p:nvPr>
                <p:ph idx="1"/>
              </p:nvPr>
            </p:nvSpPr>
            <p:spPr>
              <a:xfrm>
                <a:off x="838200" y="911222"/>
                <a:ext cx="10080812" cy="3480773"/>
              </a:xfrm>
            </p:spPr>
            <p:txBody>
              <a:bodyPr>
                <a:normAutofit/>
              </a:bodyPr>
              <a:lstStyle/>
              <a:p>
                <a:r>
                  <a:rPr lang="en-US" dirty="0"/>
                  <a:t>Pol</a:t>
                </a:r>
                <a:r>
                  <a:rPr lang="en-US" dirty="0" err="1"/>
                  <a:t>ychotomizer</a:t>
                </a:r>
                <a:r>
                  <a:rPr lang="en-US" dirty="0"/>
                  <a:t> = a multi-class classifier</a:t>
                </a:r>
              </a:p>
              <a:p>
                <a:r>
                  <a:rPr lang="en-US" dirty="0"/>
                  <a:t>Input to the </a:t>
                </a:r>
                <a:r>
                  <a:rPr lang="en-US" dirty="0" err="1"/>
                  <a:t>dichotomizer</a:t>
                </a:r>
                <a:r>
                  <a:rPr lang="en-US" dirty="0"/>
                  <a:t>: a feature vector,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𝑓</m:t>
                        </m:r>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𝑑</m:t>
                        </m:r>
                      </m:sub>
                    </m:sSub>
                    <m:r>
                      <a:rPr lang="en-US" b="0" i="1" dirty="0" smtClean="0">
                        <a:latin typeface="Cambria Math" panose="02040503050406030204" pitchFamily="18" charset="0"/>
                      </a:rPr>
                      <m:t>]</m:t>
                    </m:r>
                  </m:oMath>
                </a14:m>
                <a:endParaRPr lang="en-US" dirty="0"/>
              </a:p>
              <a:p>
                <a:r>
                  <a:rPr lang="en-US" dirty="0"/>
                  <a:t>Output: a label vector,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e>
                      <m:sub>
                        <m:r>
                          <a:rPr lang="en-US" b="0" i="1" dirty="0" smtClean="0">
                            <a:latin typeface="Cambria Math" panose="02040503050406030204" pitchFamily="18" charset="0"/>
                          </a:rPr>
                          <m:t>𝑐</m:t>
                        </m:r>
                      </m:sub>
                    </m:sSub>
                    <m:r>
                      <a:rPr lang="en-US" b="0" i="1" dirty="0" smtClean="0">
                        <a:latin typeface="Cambria Math" panose="02040503050406030204" pitchFamily="18" charset="0"/>
                      </a:rPr>
                      <m:t>]</m:t>
                    </m:r>
                  </m:oMath>
                </a14:m>
                <a:endParaRPr lang="en-US" dirty="0"/>
              </a:p>
              <a:p>
                <a:pPr lvl="1"/>
                <a14:m>
                  <m:oMath xmlns:m="http://schemas.openxmlformats.org/officeDocument/2006/math">
                    <m:sSub>
                      <m:sSubPr>
                        <m:ctrlPr>
                          <a:rPr lang="en-US" sz="2800" b="0" i="1" dirty="0" smtClean="0">
                            <a:latin typeface="Cambria Math" panose="02040503050406030204" pitchFamily="18" charset="0"/>
                          </a:rPr>
                        </m:ctrlPr>
                      </m:sSubPr>
                      <m:e>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b="0" i="1" dirty="0" smtClean="0">
                            <a:latin typeface="Cambria Math" panose="02040503050406030204" pitchFamily="18" charset="0"/>
                          </a:rPr>
                          <m:t>𝑗</m:t>
                        </m:r>
                      </m:sub>
                    </m:sSub>
                    <m:r>
                      <a:rPr lang="en-US" sz="2800" b="0" i="1" dirty="0" smtClean="0">
                        <a:latin typeface="Cambria Math" panose="02040503050406030204" pitchFamily="18" charset="0"/>
                      </a:rPr>
                      <m:t>=</m:t>
                    </m:r>
                    <m:r>
                      <a:rPr lang="en-US" sz="2800" b="0" i="1" dirty="0" smtClean="0">
                        <a:latin typeface="Cambria Math" panose="02040503050406030204" pitchFamily="18" charset="0"/>
                      </a:rPr>
                      <m:t>𝑃</m:t>
                    </m:r>
                    <m:d>
                      <m:dPr>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 </m:t>
                        </m:r>
                        <m:r>
                          <a:rPr lang="en-US" sz="2800" b="0" i="1" dirty="0" smtClean="0">
                            <a:latin typeface="Cambria Math" panose="02040503050406030204" pitchFamily="18" charset="0"/>
                          </a:rPr>
                          <m:t>𝑐𝑙𝑎𝑠𝑠</m:t>
                        </m:r>
                        <m:r>
                          <a:rPr lang="en-US" sz="2800" b="0" i="1" dirty="0" smtClean="0">
                            <a:latin typeface="Cambria Math" panose="02040503050406030204" pitchFamily="18" charset="0"/>
                          </a:rPr>
                          <m:t> </m:t>
                        </m:r>
                        <m:r>
                          <a:rPr lang="en-US" sz="2800" b="0" i="1" dirty="0" smtClean="0">
                            <a:latin typeface="Cambria Math" panose="02040503050406030204" pitchFamily="18" charset="0"/>
                          </a:rPr>
                          <m:t>𝑗</m:t>
                        </m:r>
                        <m:r>
                          <a:rPr lang="en-US" sz="2800" b="0" i="1" dirty="0" smtClean="0">
                            <a:latin typeface="Cambria Math" panose="02040503050406030204" pitchFamily="18" charset="0"/>
                          </a:rPr>
                          <m:t> </m:t>
                        </m:r>
                      </m:e>
                    </m:d>
                    <m:r>
                      <a:rPr lang="en-US" sz="2800" b="0" i="1" dirty="0" smtClean="0">
                        <a:latin typeface="Cambria Math" panose="02040503050406030204" pitchFamily="18" charset="0"/>
                      </a:rPr>
                      <m:t> </m:t>
                    </m:r>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𝑓</m:t>
                        </m:r>
                      </m:e>
                    </m:acc>
                    <m:r>
                      <a:rPr lang="en-US" sz="2800" b="0" i="1" dirty="0" smtClean="0">
                        <a:latin typeface="Cambria Math" panose="02040503050406030204" pitchFamily="18" charset="0"/>
                      </a:rPr>
                      <m:t>)</m:t>
                    </m:r>
                  </m:oMath>
                </a14:m>
                <a:endParaRPr lang="en-US" sz="2800" b="0" dirty="0"/>
              </a:p>
              <a:p>
                <a:pPr lvl="1"/>
                <a:r>
                  <a:rPr lang="en-US" sz="2800" dirty="0"/>
                  <a:t>Example: c=3 possible class labels, so you could define</a:t>
                </a:r>
              </a:p>
              <a:p>
                <a:pPr marL="457200" lvl="1" indent="0">
                  <a:buNone/>
                </a:pPr>
                <a14:m>
                  <m:oMath xmlns:m="http://schemas.openxmlformats.org/officeDocument/2006/math">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𝑦</m:t>
                        </m:r>
                      </m:e>
                    </m:acc>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b="0" i="1" dirty="0" smtClean="0">
                                <a:latin typeface="Cambria Math" panose="02040503050406030204" pitchFamily="18" charset="0"/>
                              </a:rPr>
                              <m:t>3</m:t>
                            </m:r>
                          </m:sub>
                        </m:sSub>
                      </m:e>
                    </m:d>
                    <m:r>
                      <a:rPr lang="en-US" sz="2800" b="0" i="1" dirty="0" smtClean="0">
                        <a:latin typeface="Cambria Math" panose="02040503050406030204" pitchFamily="18" charset="0"/>
                      </a:rPr>
                      <m:t>=[</m:t>
                    </m:r>
                    <m:r>
                      <a:rPr lang="en-US" sz="2800" b="0" i="1" dirty="0" smtClean="0">
                        <a:latin typeface="Cambria Math" panose="02040503050406030204" pitchFamily="18" charset="0"/>
                      </a:rPr>
                      <m:t>𝑃</m:t>
                    </m:r>
                    <m:d>
                      <m:dPr>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𝑝𝑢𝑟𝑝𝑙𝑒</m:t>
                        </m:r>
                      </m:e>
                    </m:d>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𝑓</m:t>
                        </m:r>
                      </m:e>
                    </m:acc>
                    <m:r>
                      <a:rPr lang="en-US" sz="2800" b="0" i="1" dirty="0" smtClean="0">
                        <a:latin typeface="Cambria Math" panose="02040503050406030204" pitchFamily="18" charset="0"/>
                      </a:rPr>
                      <m:t>)</m:t>
                    </m:r>
                  </m:oMath>
                </a14:m>
                <a:r>
                  <a:rPr lang="en-US" sz="2800" b="0" dirty="0"/>
                  <a:t>, </a:t>
                </a:r>
                <a14:m>
                  <m:oMath xmlns:m="http://schemas.openxmlformats.org/officeDocument/2006/math">
                    <m:r>
                      <a:rPr lang="en-US" sz="2800" b="0" i="1" dirty="0" smtClean="0">
                        <a:latin typeface="Cambria Math" panose="02040503050406030204" pitchFamily="18" charset="0"/>
                      </a:rPr>
                      <m:t>𝑃</m:t>
                    </m:r>
                    <m:d>
                      <m:dPr>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𝑟𝑒𝑑</m:t>
                        </m:r>
                      </m:e>
                    </m:d>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𝑓</m:t>
                        </m:r>
                      </m:e>
                    </m:acc>
                    <m:r>
                      <a:rPr lang="en-US" sz="2800" b="0" i="1" dirty="0" smtClean="0">
                        <a:latin typeface="Cambria Math" panose="02040503050406030204" pitchFamily="18" charset="0"/>
                      </a:rPr>
                      <m:t>)</m:t>
                    </m:r>
                  </m:oMath>
                </a14:m>
                <a:r>
                  <a:rPr lang="en-US" sz="2800" b="0" dirty="0"/>
                  <a:t>, </a:t>
                </a:r>
                <a14:m>
                  <m:oMath xmlns:m="http://schemas.openxmlformats.org/officeDocument/2006/math">
                    <m:r>
                      <a:rPr lang="en-US" sz="2800" b="0" i="1" dirty="0" smtClean="0">
                        <a:latin typeface="Cambria Math" panose="02040503050406030204" pitchFamily="18" charset="0"/>
                      </a:rPr>
                      <m:t>𝑃</m:t>
                    </m:r>
                    <m:d>
                      <m:dPr>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𝑔𝑟𝑒𝑒𝑛</m:t>
                        </m:r>
                      </m:e>
                    </m:d>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𝑓</m:t>
                        </m:r>
                      </m:e>
                    </m:acc>
                    <m:r>
                      <a:rPr lang="en-US" sz="2800" b="0" i="1" dirty="0" smtClean="0">
                        <a:latin typeface="Cambria Math" panose="02040503050406030204" pitchFamily="18" charset="0"/>
                      </a:rPr>
                      <m:t>)]</m:t>
                    </m:r>
                  </m:oMath>
                </a14:m>
                <a:endParaRPr lang="en-US" sz="2800" b="0" dirty="0"/>
              </a:p>
              <a:p>
                <a:pPr lvl="1"/>
                <a:endParaRPr lang="en-US" sz="2800" dirty="0"/>
              </a:p>
              <a:p>
                <a:endParaRPr lang="en-US" dirty="0"/>
              </a:p>
            </p:txBody>
          </p:sp>
        </mc:Choice>
        <mc:Fallback xmlns="">
          <p:sp>
            <p:nvSpPr>
              <p:cNvPr id="3" name="Content Placeholder 2">
                <a:extLst>
                  <a:ext uri="{FF2B5EF4-FFF2-40B4-BE49-F238E27FC236}">
                    <a16:creationId xmlns:a16="http://schemas.microsoft.com/office/drawing/2014/main" id="{E3ECA185-AE65-7D48-9594-CC5156E1FE14}"/>
                  </a:ext>
                </a:extLst>
              </p:cNvPr>
              <p:cNvSpPr>
                <a:spLocks noGrp="1" noRot="1" noChangeAspect="1" noMove="1" noResize="1" noEditPoints="1" noAdjustHandles="1" noChangeArrowheads="1" noChangeShapeType="1" noTextEdit="1"/>
              </p:cNvSpPr>
              <p:nvPr>
                <p:ph idx="1"/>
              </p:nvPr>
            </p:nvSpPr>
            <p:spPr>
              <a:xfrm>
                <a:off x="838200" y="911222"/>
                <a:ext cx="10080812" cy="3480773"/>
              </a:xfrm>
              <a:blipFill>
                <a:blip r:embed="rId2"/>
                <a:stretch>
                  <a:fillRect l="-1006" t="-328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B102E67-BDA5-9842-A61E-9EC208363DAC}"/>
              </a:ext>
            </a:extLst>
          </p:cNvPr>
          <p:cNvPicPr>
            <a:picLocks noChangeAspect="1"/>
          </p:cNvPicPr>
          <p:nvPr/>
        </p:nvPicPr>
        <p:blipFill>
          <a:blip r:embed="rId3"/>
          <a:stretch>
            <a:fillRect/>
          </a:stretch>
        </p:blipFill>
        <p:spPr>
          <a:xfrm>
            <a:off x="1995014" y="4394447"/>
            <a:ext cx="3706537" cy="2440890"/>
          </a:xfrm>
          <a:prstGeom prst="rect">
            <a:avLst/>
          </a:prstGeom>
          <a:ln>
            <a:solidFill>
              <a:schemeClr val="accent1"/>
            </a:solidFill>
          </a:ln>
        </p:spPr>
      </p:pic>
      <p:pic>
        <p:nvPicPr>
          <p:cNvPr id="7" name="Picture 6">
            <a:extLst>
              <a:ext uri="{FF2B5EF4-FFF2-40B4-BE49-F238E27FC236}">
                <a16:creationId xmlns:a16="http://schemas.microsoft.com/office/drawing/2014/main" id="{68A6DFAE-33A2-3A46-A524-2079FEA89308}"/>
              </a:ext>
            </a:extLst>
          </p:cNvPr>
          <p:cNvPicPr>
            <a:picLocks noChangeAspect="1"/>
          </p:cNvPicPr>
          <p:nvPr/>
        </p:nvPicPr>
        <p:blipFill>
          <a:blip r:embed="rId4"/>
          <a:stretch>
            <a:fillRect/>
          </a:stretch>
        </p:blipFill>
        <p:spPr>
          <a:xfrm>
            <a:off x="6414609" y="4391996"/>
            <a:ext cx="3706537" cy="2427862"/>
          </a:xfrm>
          <a:prstGeom prst="rect">
            <a:avLst/>
          </a:prstGeom>
          <a:ln>
            <a:solidFill>
              <a:schemeClr val="accent1"/>
            </a:solidFill>
          </a:ln>
        </p:spPr>
      </p:pic>
    </p:spTree>
    <p:extLst>
      <p:ext uri="{BB962C8B-B14F-4D97-AF65-F5344CB8AC3E}">
        <p14:creationId xmlns:p14="http://schemas.microsoft.com/office/powerpoint/2010/main" val="197056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EE8-8E62-7B46-8EE3-49E992E653B6}"/>
              </a:ext>
            </a:extLst>
          </p:cNvPr>
          <p:cNvSpPr>
            <a:spLocks noGrp="1"/>
          </p:cNvSpPr>
          <p:nvPr>
            <p:ph type="title"/>
          </p:nvPr>
        </p:nvSpPr>
        <p:spPr>
          <a:xfrm>
            <a:off x="838200" y="93272"/>
            <a:ext cx="10515600" cy="722270"/>
          </a:xfrm>
        </p:spPr>
        <p:txBody>
          <a:bodyPr/>
          <a:lstStyle/>
          <a:p>
            <a:r>
              <a:rPr lang="en-US" dirty="0" err="1"/>
              <a:t>Polychotomizer</a:t>
            </a:r>
            <a:r>
              <a:rPr lang="en-US" dirty="0"/>
              <a:t>: What is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CA185-AE65-7D48-9594-CC5156E1FE14}"/>
                  </a:ext>
                </a:extLst>
              </p:cNvPr>
              <p:cNvSpPr>
                <a:spLocks noGrp="1"/>
              </p:cNvSpPr>
              <p:nvPr>
                <p:ph idx="1"/>
              </p:nvPr>
            </p:nvSpPr>
            <p:spPr>
              <a:xfrm>
                <a:off x="838200" y="911222"/>
                <a:ext cx="10080812" cy="3480773"/>
              </a:xfrm>
            </p:spPr>
            <p:txBody>
              <a:bodyPr>
                <a:normAutofit/>
              </a:bodyPr>
              <a:lstStyle/>
              <a:p>
                <a:r>
                  <a:rPr lang="en-US" sz="3200" dirty="0"/>
                  <a:t>Pol</a:t>
                </a:r>
                <a:r>
                  <a:rPr lang="en-US" sz="3200" dirty="0" err="1"/>
                  <a:t>ychotomizer</a:t>
                </a:r>
                <a:r>
                  <a:rPr lang="en-US" sz="3200" dirty="0"/>
                  <a:t> = a multi-class classifier</a:t>
                </a:r>
              </a:p>
              <a:p>
                <a:r>
                  <a:rPr lang="en-US" sz="3200" dirty="0"/>
                  <a:t>Input to the </a:t>
                </a:r>
                <a:r>
                  <a:rPr lang="en-US" sz="3200" dirty="0" err="1"/>
                  <a:t>dichotomizer</a:t>
                </a:r>
                <a:r>
                  <a:rPr lang="en-US" sz="3200" dirty="0"/>
                  <a:t>: a feature vector, </a:t>
                </a:r>
                <a14:m>
                  <m:oMath xmlns:m="http://schemas.openxmlformats.org/officeDocument/2006/math">
                    <m:acc>
                      <m:accPr>
                        <m:chr m:val="⃗"/>
                        <m:ctrlPr>
                          <a:rPr lang="en-US" sz="3200" i="1" dirty="0" smtClean="0">
                            <a:latin typeface="Cambria Math" panose="02040503050406030204" pitchFamily="18" charset="0"/>
                          </a:rPr>
                        </m:ctrlPr>
                      </m:accPr>
                      <m:e>
                        <m:r>
                          <a:rPr lang="en-US" sz="3200" b="0" i="1" dirty="0" smtClean="0">
                            <a:latin typeface="Cambria Math" panose="02040503050406030204" pitchFamily="18" charset="0"/>
                          </a:rPr>
                          <m:t>𝑓</m:t>
                        </m:r>
                      </m:e>
                    </m:acc>
                    <m:r>
                      <a:rPr lang="en-US" sz="3200" b="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r>
                          <a:rPr lang="en-US" sz="3200" b="0" i="1" dirty="0" smtClean="0">
                            <a:latin typeface="Cambria Math" panose="02040503050406030204" pitchFamily="18" charset="0"/>
                          </a:rPr>
                          <m:t>𝑓</m:t>
                        </m:r>
                      </m:e>
                      <m:sub>
                        <m:r>
                          <a:rPr lang="en-US" sz="3200" b="0" i="1" dirty="0" smtClean="0">
                            <a:latin typeface="Cambria Math" panose="02040503050406030204" pitchFamily="18" charset="0"/>
                          </a:rPr>
                          <m:t>1</m:t>
                        </m:r>
                      </m:sub>
                    </m:sSub>
                    <m:r>
                      <a:rPr lang="en-US" sz="3200" b="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r>
                          <a:rPr lang="en-US" sz="3200" b="0" i="1" dirty="0" smtClean="0">
                            <a:latin typeface="Cambria Math" panose="02040503050406030204" pitchFamily="18" charset="0"/>
                          </a:rPr>
                          <m:t>𝑓</m:t>
                        </m:r>
                      </m:e>
                      <m:sub>
                        <m:r>
                          <a:rPr lang="en-US" sz="3200" b="0" i="1" dirty="0" smtClean="0">
                            <a:latin typeface="Cambria Math" panose="02040503050406030204" pitchFamily="18" charset="0"/>
                          </a:rPr>
                          <m:t>𝑑</m:t>
                        </m:r>
                      </m:sub>
                    </m:sSub>
                    <m:r>
                      <a:rPr lang="en-US" sz="3200" b="0" i="1" dirty="0" smtClean="0">
                        <a:latin typeface="Cambria Math" panose="02040503050406030204" pitchFamily="18" charset="0"/>
                      </a:rPr>
                      <m:t>]</m:t>
                    </m:r>
                  </m:oMath>
                </a14:m>
                <a:endParaRPr lang="en-US" sz="3200" dirty="0"/>
              </a:p>
              <a:p>
                <a:r>
                  <a:rPr lang="en-US" sz="3200" dirty="0"/>
                  <a:t>Output: a label vector, </a:t>
                </a:r>
                <a14:m>
                  <m:oMath xmlns:m="http://schemas.openxmlformats.org/officeDocument/2006/math">
                    <m:acc>
                      <m:accPr>
                        <m:chr m:val="̂"/>
                        <m:ctrlPr>
                          <a:rPr lang="en-US" sz="3200" i="1" dirty="0" smtClean="0">
                            <a:latin typeface="Cambria Math" panose="02040503050406030204" pitchFamily="18" charset="0"/>
                          </a:rPr>
                        </m:ctrlPr>
                      </m:accPr>
                      <m:e>
                        <m:r>
                          <a:rPr lang="en-US" sz="3200" b="0" i="1" dirty="0" smtClean="0">
                            <a:latin typeface="Cambria Math" panose="02040503050406030204" pitchFamily="18" charset="0"/>
                          </a:rPr>
                          <m:t>𝑦</m:t>
                        </m:r>
                      </m:e>
                    </m:acc>
                    <m:r>
                      <a:rPr lang="en-US" sz="3200" b="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acc>
                          <m:accPr>
                            <m:chr m:val="̂"/>
                            <m:ctrlPr>
                              <a:rPr lang="en-US" sz="3200" i="1" dirty="0" smtClean="0">
                                <a:latin typeface="Cambria Math" panose="02040503050406030204" pitchFamily="18" charset="0"/>
                              </a:rPr>
                            </m:ctrlPr>
                          </m:accPr>
                          <m:e>
                            <m:r>
                              <a:rPr lang="en-US" sz="3200" b="0" i="1" dirty="0" smtClean="0">
                                <a:latin typeface="Cambria Math" panose="02040503050406030204" pitchFamily="18" charset="0"/>
                              </a:rPr>
                              <m:t>𝑦</m:t>
                            </m:r>
                          </m:e>
                        </m:acc>
                      </m:e>
                      <m:sub>
                        <m:r>
                          <a:rPr lang="en-US" sz="3200" b="0" i="1" dirty="0" smtClean="0">
                            <a:latin typeface="Cambria Math" panose="02040503050406030204" pitchFamily="18" charset="0"/>
                          </a:rPr>
                          <m:t>1</m:t>
                        </m:r>
                      </m:sub>
                    </m:sSub>
                    <m:r>
                      <a:rPr lang="en-US" sz="3200" b="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acc>
                          <m:accPr>
                            <m:chr m:val="̂"/>
                            <m:ctrlPr>
                              <a:rPr lang="en-US" sz="3200" i="1" dirty="0" smtClean="0">
                                <a:latin typeface="Cambria Math" panose="02040503050406030204" pitchFamily="18" charset="0"/>
                              </a:rPr>
                            </m:ctrlPr>
                          </m:accPr>
                          <m:e>
                            <m:r>
                              <a:rPr lang="en-US" sz="3200" b="0" i="1" dirty="0" smtClean="0">
                                <a:latin typeface="Cambria Math" panose="02040503050406030204" pitchFamily="18" charset="0"/>
                              </a:rPr>
                              <m:t>𝑦</m:t>
                            </m:r>
                          </m:e>
                        </m:acc>
                      </m:e>
                      <m:sub>
                        <m:r>
                          <a:rPr lang="en-US" sz="3200" b="0" i="1" dirty="0" smtClean="0">
                            <a:latin typeface="Cambria Math" panose="02040503050406030204" pitchFamily="18" charset="0"/>
                          </a:rPr>
                          <m:t>𝑐</m:t>
                        </m:r>
                      </m:sub>
                    </m:sSub>
                    <m:r>
                      <a:rPr lang="en-US" sz="3200" b="0" i="1" dirty="0" smtClean="0">
                        <a:latin typeface="Cambria Math" panose="02040503050406030204" pitchFamily="18" charset="0"/>
                      </a:rPr>
                      <m:t>]</m:t>
                    </m:r>
                  </m:oMath>
                </a14:m>
                <a:endParaRPr lang="en-US" sz="3200" dirty="0"/>
              </a:p>
              <a:p>
                <a:pPr marL="457200" lvl="1" indent="0">
                  <a:buNone/>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rPr>
                        <m:t>0</m:t>
                      </m:r>
                      <m:r>
                        <a:rPr lang="en-US" sz="3200" b="0" i="1" dirty="0" smtClean="0">
                          <a:latin typeface="Cambria Math" panose="02040503050406030204" pitchFamily="18" charset="0"/>
                          <a:ea typeface="Cambria Math" panose="02040503050406030204" pitchFamily="18" charset="0"/>
                        </a:rPr>
                        <m:t>≤</m:t>
                      </m:r>
                      <m:sSub>
                        <m:sSubPr>
                          <m:ctrlPr>
                            <a:rPr lang="en-US" sz="3200" b="0" i="1" dirty="0" smtClean="0">
                              <a:latin typeface="Cambria Math" panose="02040503050406030204" pitchFamily="18" charset="0"/>
                            </a:rPr>
                          </m:ctrlPr>
                        </m:sSubPr>
                        <m:e>
                          <m:acc>
                            <m:accPr>
                              <m:chr m:val="̂"/>
                              <m:ctrlPr>
                                <a:rPr lang="en-US" sz="3200" i="1" dirty="0" smtClean="0">
                                  <a:latin typeface="Cambria Math" panose="02040503050406030204" pitchFamily="18" charset="0"/>
                                </a:rPr>
                              </m:ctrlPr>
                            </m:accPr>
                            <m:e>
                              <m:r>
                                <a:rPr lang="en-US" sz="3200" b="0" i="1" dirty="0" smtClean="0">
                                  <a:latin typeface="Cambria Math" panose="02040503050406030204" pitchFamily="18" charset="0"/>
                                </a:rPr>
                                <m:t>𝑦</m:t>
                              </m:r>
                            </m:e>
                          </m:acc>
                        </m:e>
                        <m:sub>
                          <m:r>
                            <a:rPr lang="en-US" sz="3200" b="0" i="1" dirty="0" smtClean="0">
                              <a:latin typeface="Cambria Math" panose="02040503050406030204" pitchFamily="18" charset="0"/>
                            </a:rPr>
                            <m:t>𝑗</m:t>
                          </m:r>
                        </m:sub>
                      </m:sSub>
                      <m:r>
                        <a:rPr lang="en-US" sz="3200" b="0" i="1" dirty="0" smtClean="0">
                          <a:latin typeface="Cambria Math" panose="02040503050406030204" pitchFamily="18" charset="0"/>
                          <a:ea typeface="Cambria Math" panose="02040503050406030204" pitchFamily="18" charset="0"/>
                        </a:rPr>
                        <m:t>≤1</m:t>
                      </m:r>
                      <m:r>
                        <a:rPr lang="en-US" sz="3200" b="0" i="0" dirty="0" smtClean="0">
                          <a:latin typeface="Cambria Math" panose="02040503050406030204" pitchFamily="18" charset="0"/>
                          <a:ea typeface="Cambria Math" panose="02040503050406030204" pitchFamily="18" charset="0"/>
                        </a:rPr>
                        <m:t>,     </m:t>
                      </m:r>
                      <m:nary>
                        <m:naryPr>
                          <m:chr m:val="∑"/>
                          <m:ctrlPr>
                            <a:rPr lang="en-US" sz="3200" i="1" dirty="0" smtClean="0">
                              <a:latin typeface="Cambria Math" panose="02040503050406030204" pitchFamily="18" charset="0"/>
                            </a:rPr>
                          </m:ctrlPr>
                        </m:naryPr>
                        <m:sub>
                          <m:r>
                            <m:rPr>
                              <m:brk m:alnAt="23"/>
                            </m:rPr>
                            <a:rPr lang="en-US" sz="3200" b="0" i="1" dirty="0" smtClean="0">
                              <a:latin typeface="Cambria Math" panose="02040503050406030204" pitchFamily="18" charset="0"/>
                            </a:rPr>
                            <m:t>𝑗</m:t>
                          </m:r>
                          <m:r>
                            <a:rPr lang="en-US" sz="3200" b="0" i="1" dirty="0" smtClean="0">
                              <a:latin typeface="Cambria Math" panose="02040503050406030204" pitchFamily="18" charset="0"/>
                            </a:rPr>
                            <m:t>=1</m:t>
                          </m:r>
                        </m:sub>
                        <m:sup>
                          <m:r>
                            <a:rPr lang="en-US" sz="3200" b="0" i="1" dirty="0" smtClean="0">
                              <a:latin typeface="Cambria Math" panose="02040503050406030204" pitchFamily="18" charset="0"/>
                            </a:rPr>
                            <m:t>𝑐</m:t>
                          </m:r>
                        </m:sup>
                        <m:e>
                          <m:sSub>
                            <m:sSubPr>
                              <m:ctrlPr>
                                <a:rPr lang="en-US" sz="3200" i="1" dirty="0">
                                  <a:latin typeface="Cambria Math" panose="02040503050406030204" pitchFamily="18" charset="0"/>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𝑦</m:t>
                                  </m:r>
                                </m:e>
                              </m:acc>
                            </m:e>
                            <m:sub>
                              <m:r>
                                <a:rPr lang="en-US" sz="3200" i="1" dirty="0">
                                  <a:latin typeface="Cambria Math" panose="02040503050406030204" pitchFamily="18" charset="0"/>
                                </a:rPr>
                                <m:t>𝑗</m:t>
                              </m:r>
                            </m:sub>
                          </m:sSub>
                        </m:e>
                      </m:nary>
                      <m:r>
                        <a:rPr lang="en-US" sz="3200" b="0" i="1" dirty="0" smtClean="0">
                          <a:latin typeface="Cambria Math" panose="02040503050406030204" pitchFamily="18" charset="0"/>
                        </a:rPr>
                        <m:t>=1</m:t>
                      </m:r>
                    </m:oMath>
                  </m:oMathPara>
                </a14:m>
                <a:endParaRPr lang="en-US" sz="3200" dirty="0"/>
              </a:p>
            </p:txBody>
          </p:sp>
        </mc:Choice>
        <mc:Fallback xmlns="">
          <p:sp>
            <p:nvSpPr>
              <p:cNvPr id="3" name="Content Placeholder 2">
                <a:extLst>
                  <a:ext uri="{FF2B5EF4-FFF2-40B4-BE49-F238E27FC236}">
                    <a16:creationId xmlns:a16="http://schemas.microsoft.com/office/drawing/2014/main" id="{E3ECA185-AE65-7D48-9594-CC5156E1FE14}"/>
                  </a:ext>
                </a:extLst>
              </p:cNvPr>
              <p:cNvSpPr>
                <a:spLocks noGrp="1" noRot="1" noChangeAspect="1" noMove="1" noResize="1" noEditPoints="1" noAdjustHandles="1" noChangeArrowheads="1" noChangeShapeType="1" noTextEdit="1"/>
              </p:cNvSpPr>
              <p:nvPr>
                <p:ph idx="1"/>
              </p:nvPr>
            </p:nvSpPr>
            <p:spPr>
              <a:xfrm>
                <a:off x="838200" y="911222"/>
                <a:ext cx="10080812" cy="3480773"/>
              </a:xfrm>
              <a:blipFill>
                <a:blip r:embed="rId2"/>
                <a:stretch>
                  <a:fillRect l="-1258" t="-4015" r="-629" b="-5438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B102E67-BDA5-9842-A61E-9EC208363DAC}"/>
              </a:ext>
            </a:extLst>
          </p:cNvPr>
          <p:cNvPicPr>
            <a:picLocks noChangeAspect="1"/>
          </p:cNvPicPr>
          <p:nvPr/>
        </p:nvPicPr>
        <p:blipFill>
          <a:blip r:embed="rId3"/>
          <a:stretch>
            <a:fillRect/>
          </a:stretch>
        </p:blipFill>
        <p:spPr>
          <a:xfrm>
            <a:off x="1995014" y="4394447"/>
            <a:ext cx="3706537" cy="2440890"/>
          </a:xfrm>
          <a:prstGeom prst="rect">
            <a:avLst/>
          </a:prstGeom>
          <a:ln>
            <a:solidFill>
              <a:schemeClr val="accent1"/>
            </a:solidFill>
          </a:ln>
        </p:spPr>
      </p:pic>
      <p:pic>
        <p:nvPicPr>
          <p:cNvPr id="7" name="Picture 6">
            <a:extLst>
              <a:ext uri="{FF2B5EF4-FFF2-40B4-BE49-F238E27FC236}">
                <a16:creationId xmlns:a16="http://schemas.microsoft.com/office/drawing/2014/main" id="{68A6DFAE-33A2-3A46-A524-2079FEA89308}"/>
              </a:ext>
            </a:extLst>
          </p:cNvPr>
          <p:cNvPicPr>
            <a:picLocks noChangeAspect="1"/>
          </p:cNvPicPr>
          <p:nvPr/>
        </p:nvPicPr>
        <p:blipFill>
          <a:blip r:embed="rId4"/>
          <a:stretch>
            <a:fillRect/>
          </a:stretch>
        </p:blipFill>
        <p:spPr>
          <a:xfrm>
            <a:off x="6414609" y="4391996"/>
            <a:ext cx="3706537" cy="2427862"/>
          </a:xfrm>
          <a:prstGeom prst="rect">
            <a:avLst/>
          </a:prstGeom>
          <a:ln>
            <a:solidFill>
              <a:schemeClr val="accent1"/>
            </a:solidFill>
          </a:ln>
        </p:spPr>
      </p:pic>
    </p:spTree>
    <p:extLst>
      <p:ext uri="{BB962C8B-B14F-4D97-AF65-F5344CB8AC3E}">
        <p14:creationId xmlns:p14="http://schemas.microsoft.com/office/powerpoint/2010/main" val="3534778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EE8-8E62-7B46-8EE3-49E992E653B6}"/>
              </a:ext>
            </a:extLst>
          </p:cNvPr>
          <p:cNvSpPr>
            <a:spLocks noGrp="1"/>
          </p:cNvSpPr>
          <p:nvPr>
            <p:ph type="title"/>
          </p:nvPr>
        </p:nvSpPr>
        <p:spPr>
          <a:xfrm>
            <a:off x="838200" y="93272"/>
            <a:ext cx="10515600" cy="722270"/>
          </a:xfrm>
        </p:spPr>
        <p:txBody>
          <a:bodyPr/>
          <a:lstStyle/>
          <a:p>
            <a:r>
              <a:rPr lang="en-US" dirty="0"/>
              <a:t>Training a </a:t>
            </a:r>
            <a:r>
              <a:rPr lang="en-US" dirty="0" err="1"/>
              <a:t>Polychotomizer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CA185-AE65-7D48-9594-CC5156E1FE14}"/>
                  </a:ext>
                </a:extLst>
              </p:cNvPr>
              <p:cNvSpPr>
                <a:spLocks noGrp="1"/>
              </p:cNvSpPr>
              <p:nvPr>
                <p:ph idx="1"/>
              </p:nvPr>
            </p:nvSpPr>
            <p:spPr>
              <a:xfrm>
                <a:off x="838200" y="911222"/>
                <a:ext cx="11353800" cy="3480773"/>
              </a:xfrm>
            </p:spPr>
            <p:txBody>
              <a:bodyPr>
                <a:normAutofit/>
              </a:bodyPr>
              <a:lstStyle/>
              <a:p>
                <a:r>
                  <a:rPr lang="en-US" dirty="0"/>
                  <a:t>Training database = n training tokens, </a:t>
                </a:r>
                <a14:m>
                  <m:oMath xmlns:m="http://schemas.openxmlformats.org/officeDocument/2006/math">
                    <m:r>
                      <a:rPr lang="en-US" i="1" smtClean="0">
                        <a:latin typeface="Cambria Math" panose="02040503050406030204" pitchFamily="18" charset="0"/>
                        <a:ea typeface="Cambria Math" panose="02040503050406030204" pitchFamily="18" charset="0"/>
                      </a:rPr>
                      <m:t>𝔇</m:t>
                    </m:r>
                    <m:r>
                      <a:rPr lang="en-US" b="0"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𝑛</m:t>
                            </m:r>
                          </m:sub>
                        </m:sSub>
                      </m:e>
                    </m:d>
                  </m:oMath>
                </a14:m>
                <a:endParaRPr lang="en-US" dirty="0"/>
              </a:p>
              <a:p>
                <a:r>
                  <a:rPr lang="en-US" dirty="0"/>
                  <a:t>n training feature vectors: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𝑛</m:t>
                            </m:r>
                          </m:sub>
                        </m:sSub>
                      </m:e>
                    </m:d>
                    <m:r>
                      <a:rPr lang="en-US" b="0" i="0" smtClean="0">
                        <a:latin typeface="Cambria Math" panose="02040503050406030204" pitchFamily="18" charset="0"/>
                      </a:rPr>
                      <m:t>,    </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b="0" i="1" smtClean="0">
                            <a:latin typeface="Cambria Math" panose="02040503050406030204" pitchFamily="18" charset="0"/>
                          </a:rPr>
                          <m:t>𝑖𝑑</m:t>
                        </m:r>
                      </m:sub>
                    </m:sSub>
                    <m:r>
                      <a:rPr lang="en-US" b="0" i="1" smtClean="0">
                        <a:latin typeface="Cambria Math" panose="02040503050406030204" pitchFamily="18" charset="0"/>
                      </a:rPr>
                      <m:t>]</m:t>
                    </m:r>
                  </m:oMath>
                </a14:m>
                <a:endParaRPr lang="en-US" dirty="0"/>
              </a:p>
              <a:p>
                <a:r>
                  <a:rPr lang="en-US" dirty="0"/>
                  <a:t>n ground truth labels: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𝑛</m:t>
                            </m:r>
                          </m:sub>
                        </m:sSub>
                      </m:e>
                    </m:d>
                  </m:oMath>
                </a14:m>
                <a:r>
                  <a:rPr lang="en-US" dirty="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𝑖𝑐</m:t>
                        </m:r>
                      </m:sub>
                    </m:sSub>
                    <m:r>
                      <a:rPr lang="en-US" b="0" i="1" smtClean="0">
                        <a:latin typeface="Cambria Math" panose="02040503050406030204" pitchFamily="18" charset="0"/>
                      </a:rPr>
                      <m:t>]</m:t>
                    </m:r>
                  </m:oMath>
                </a14:m>
                <a:r>
                  <a:rPr lang="en-US" dirty="0"/>
                  <a:t> </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𝑖𝑗</m:t>
                        </m:r>
                      </m:sub>
                    </m:sSub>
                    <m:r>
                      <a:rPr lang="en-US" b="0" i="1" smtClean="0">
                        <a:latin typeface="Cambria Math" panose="02040503050406030204" pitchFamily="18" charset="0"/>
                      </a:rPr>
                      <m:t>=1</m:t>
                    </m:r>
                  </m:oMath>
                </a14:m>
                <a:r>
                  <a:rPr lang="en-US" dirty="0"/>
                  <a:t> if </a:t>
                </a:r>
                <a:r>
                  <a:rPr lang="en-US" dirty="0" err="1"/>
                  <a:t>i</a:t>
                </a:r>
                <a:r>
                  <a:rPr lang="en-US" baseline="30000" dirty="0" err="1"/>
                  <a:t>th</a:t>
                </a:r>
                <a:r>
                  <a:rPr lang="en-US" dirty="0"/>
                  <a:t> example is from class j</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𝑖𝑗</m:t>
                        </m:r>
                      </m:sub>
                    </m:sSub>
                    <m:r>
                      <a:rPr lang="en-US" b="0" i="1" smtClean="0">
                        <a:latin typeface="Cambria Math" panose="02040503050406030204" pitchFamily="18" charset="0"/>
                      </a:rPr>
                      <m:t>=0</m:t>
                    </m:r>
                  </m:oMath>
                </a14:m>
                <a:r>
                  <a:rPr lang="en-US" dirty="0"/>
                  <a:t> if i</a:t>
                </a:r>
                <a:r>
                  <a:rPr lang="en-US" baseline="30000" dirty="0"/>
                  <a:t>th</a:t>
                </a:r>
                <a:r>
                  <a:rPr lang="en-US" dirty="0"/>
                  <a:t> example is NOT from class j</a:t>
                </a:r>
              </a:p>
              <a:p>
                <a:r>
                  <a:rPr lang="en-US" dirty="0"/>
                  <a:t>Example: if the first example is from class 2 (red), then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smtClean="0">
                        <a:latin typeface="Cambria Math" panose="02040503050406030204" pitchFamily="18" charset="0"/>
                      </a:rPr>
                      <m:t>0</m:t>
                    </m:r>
                    <m:r>
                      <a:rPr lang="en-US" b="0" i="1" smtClean="0">
                        <a:latin typeface="Cambria Math" panose="02040503050406030204" pitchFamily="18" charset="0"/>
                      </a:rPr>
                      <m:t>,1,0]</m:t>
                    </m:r>
                  </m:oMath>
                </a14:m>
                <a:endParaRPr lang="en-US" dirty="0"/>
              </a:p>
            </p:txBody>
          </p:sp>
        </mc:Choice>
        <mc:Fallback xmlns="">
          <p:sp>
            <p:nvSpPr>
              <p:cNvPr id="3" name="Content Placeholder 2">
                <a:extLst>
                  <a:ext uri="{FF2B5EF4-FFF2-40B4-BE49-F238E27FC236}">
                    <a16:creationId xmlns:a16="http://schemas.microsoft.com/office/drawing/2014/main" id="{E3ECA185-AE65-7D48-9594-CC5156E1FE14}"/>
                  </a:ext>
                </a:extLst>
              </p:cNvPr>
              <p:cNvSpPr>
                <a:spLocks noGrp="1" noRot="1" noChangeAspect="1" noMove="1" noResize="1" noEditPoints="1" noAdjustHandles="1" noChangeArrowheads="1" noChangeShapeType="1" noTextEdit="1"/>
              </p:cNvSpPr>
              <p:nvPr>
                <p:ph idx="1"/>
              </p:nvPr>
            </p:nvSpPr>
            <p:spPr>
              <a:xfrm>
                <a:off x="838200" y="911222"/>
                <a:ext cx="11353800" cy="3480773"/>
              </a:xfrm>
              <a:blipFill>
                <a:blip r:embed="rId2"/>
                <a:stretch>
                  <a:fillRect l="-894" t="-547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B102E67-BDA5-9842-A61E-9EC208363DAC}"/>
              </a:ext>
            </a:extLst>
          </p:cNvPr>
          <p:cNvPicPr>
            <a:picLocks noChangeAspect="1"/>
          </p:cNvPicPr>
          <p:nvPr/>
        </p:nvPicPr>
        <p:blipFill>
          <a:blip r:embed="rId3"/>
          <a:stretch>
            <a:fillRect/>
          </a:stretch>
        </p:blipFill>
        <p:spPr>
          <a:xfrm>
            <a:off x="1995014" y="4394447"/>
            <a:ext cx="3706537" cy="2440890"/>
          </a:xfrm>
          <a:prstGeom prst="rect">
            <a:avLst/>
          </a:prstGeom>
          <a:ln>
            <a:solidFill>
              <a:schemeClr val="accent1"/>
            </a:solidFill>
          </a:ln>
        </p:spPr>
      </p:pic>
      <p:pic>
        <p:nvPicPr>
          <p:cNvPr id="7" name="Picture 6">
            <a:extLst>
              <a:ext uri="{FF2B5EF4-FFF2-40B4-BE49-F238E27FC236}">
                <a16:creationId xmlns:a16="http://schemas.microsoft.com/office/drawing/2014/main" id="{68A6DFAE-33A2-3A46-A524-2079FEA89308}"/>
              </a:ext>
            </a:extLst>
          </p:cNvPr>
          <p:cNvPicPr>
            <a:picLocks noChangeAspect="1"/>
          </p:cNvPicPr>
          <p:nvPr/>
        </p:nvPicPr>
        <p:blipFill>
          <a:blip r:embed="rId4"/>
          <a:stretch>
            <a:fillRect/>
          </a:stretch>
        </p:blipFill>
        <p:spPr>
          <a:xfrm>
            <a:off x="6414609" y="4391996"/>
            <a:ext cx="3706537" cy="2427862"/>
          </a:xfrm>
          <a:prstGeom prst="rect">
            <a:avLst/>
          </a:prstGeom>
          <a:ln>
            <a:solidFill>
              <a:schemeClr val="accent1"/>
            </a:solidFill>
          </a:ln>
        </p:spPr>
      </p:pic>
    </p:spTree>
    <p:extLst>
      <p:ext uri="{BB962C8B-B14F-4D97-AF65-F5344CB8AC3E}">
        <p14:creationId xmlns:p14="http://schemas.microsoft.com/office/powerpoint/2010/main" val="3721237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AED2-943B-C04B-B08E-92583FE32B9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7CA2258-4FF2-A145-813C-F1206315E38C}"/>
              </a:ext>
            </a:extLst>
          </p:cNvPr>
          <p:cNvSpPr>
            <a:spLocks noGrp="1"/>
          </p:cNvSpPr>
          <p:nvPr>
            <p:ph idx="1"/>
          </p:nvPr>
        </p:nvSpPr>
        <p:spPr/>
        <p:txBody>
          <a:bodyPr>
            <a:normAutofit fontScale="92500" lnSpcReduction="10000"/>
          </a:bodyPr>
          <a:lstStyle/>
          <a:p>
            <a:r>
              <a:rPr lang="en-US" dirty="0" err="1">
                <a:solidFill>
                  <a:schemeClr val="bg1">
                    <a:lumMod val="75000"/>
                  </a:schemeClr>
                </a:solidFill>
              </a:rPr>
              <a:t>Dichotomizers</a:t>
            </a:r>
            <a:r>
              <a:rPr lang="en-US" dirty="0">
                <a:solidFill>
                  <a:schemeClr val="bg1">
                    <a:lumMod val="75000"/>
                  </a:schemeClr>
                </a:solidFill>
              </a:rPr>
              <a:t> and </a:t>
            </a:r>
            <a:r>
              <a:rPr lang="en-US" dirty="0" err="1">
                <a:solidFill>
                  <a:schemeClr val="bg1">
                    <a:lumMod val="75000"/>
                  </a:schemeClr>
                </a:solidFill>
              </a:rPr>
              <a:t>Polychotomizers</a:t>
            </a:r>
            <a:endParaRPr lang="en-US" dirty="0">
              <a:solidFill>
                <a:schemeClr val="bg1">
                  <a:lumMod val="75000"/>
                </a:schemeClr>
              </a:solidFill>
            </a:endParaRPr>
          </a:p>
          <a:p>
            <a:pPr lvl="1"/>
            <a:r>
              <a:rPr lang="en-US" dirty="0" err="1">
                <a:solidFill>
                  <a:schemeClr val="bg1">
                    <a:lumMod val="75000"/>
                  </a:schemeClr>
                </a:solidFill>
              </a:rPr>
              <a:t>Dichotomizer</a:t>
            </a:r>
            <a:r>
              <a:rPr lang="en-US" dirty="0">
                <a:solidFill>
                  <a:schemeClr val="bg1">
                    <a:lumMod val="75000"/>
                  </a:schemeClr>
                </a:solidFill>
              </a:rPr>
              <a:t>: what it is; how to train it</a:t>
            </a:r>
          </a:p>
          <a:p>
            <a:pPr lvl="1"/>
            <a:r>
              <a:rPr lang="en-US" dirty="0" err="1">
                <a:solidFill>
                  <a:schemeClr val="bg1">
                    <a:lumMod val="75000"/>
                  </a:schemeClr>
                </a:solidFill>
              </a:rPr>
              <a:t>Polychotomizer</a:t>
            </a:r>
            <a:r>
              <a:rPr lang="en-US" dirty="0">
                <a:solidFill>
                  <a:schemeClr val="bg1">
                    <a:lumMod val="75000"/>
                  </a:schemeClr>
                </a:solidFill>
              </a:rPr>
              <a:t>: what it is; how to train it</a:t>
            </a:r>
          </a:p>
          <a:p>
            <a:r>
              <a:rPr lang="en-US" dirty="0"/>
              <a:t>One-Hot Vectors: Training targets for the </a:t>
            </a:r>
            <a:r>
              <a:rPr lang="en-US" dirty="0" err="1"/>
              <a:t>polychotomizer</a:t>
            </a:r>
            <a:endParaRPr lang="en-US" dirty="0"/>
          </a:p>
          <a:p>
            <a:r>
              <a:rPr lang="en-US" dirty="0" err="1">
                <a:solidFill>
                  <a:schemeClr val="bg1">
                    <a:lumMod val="75000"/>
                  </a:schemeClr>
                </a:solidFill>
              </a:rPr>
              <a:t>Softmax</a:t>
            </a:r>
            <a:r>
              <a:rPr lang="en-US" dirty="0">
                <a:solidFill>
                  <a:schemeClr val="bg1">
                    <a:lumMod val="75000"/>
                  </a:schemeClr>
                </a:solidFill>
              </a:rPr>
              <a:t> Function</a:t>
            </a:r>
          </a:p>
          <a:p>
            <a:pPr lvl="1"/>
            <a:r>
              <a:rPr lang="en-US" dirty="0">
                <a:solidFill>
                  <a:schemeClr val="bg1">
                    <a:lumMod val="75000"/>
                  </a:schemeClr>
                </a:solidFill>
              </a:rPr>
              <a:t>A differentiable approximate argmax</a:t>
            </a:r>
          </a:p>
          <a:p>
            <a:pPr lvl="1"/>
            <a:r>
              <a:rPr lang="en-US" dirty="0">
                <a:solidFill>
                  <a:schemeClr val="bg1">
                    <a:lumMod val="75000"/>
                  </a:schemeClr>
                </a:solidFill>
              </a:rPr>
              <a:t>How to differentiate the </a:t>
            </a:r>
            <a:r>
              <a:rPr lang="en-US" dirty="0" err="1">
                <a:solidFill>
                  <a:schemeClr val="bg1">
                    <a:lumMod val="75000"/>
                  </a:schemeClr>
                </a:solidFill>
              </a:rPr>
              <a:t>softmax</a:t>
            </a:r>
            <a:endParaRPr lang="en-US" dirty="0">
              <a:solidFill>
                <a:schemeClr val="bg1">
                  <a:lumMod val="75000"/>
                </a:schemeClr>
              </a:solidFill>
            </a:endParaRPr>
          </a:p>
          <a:p>
            <a:r>
              <a:rPr lang="en-US" dirty="0">
                <a:solidFill>
                  <a:schemeClr val="bg1">
                    <a:lumMod val="75000"/>
                  </a:schemeClr>
                </a:solidFill>
              </a:rPr>
              <a:t>Cross-Entropy</a:t>
            </a:r>
          </a:p>
          <a:p>
            <a:pPr lvl="1"/>
            <a:r>
              <a:rPr lang="en-US" dirty="0">
                <a:solidFill>
                  <a:schemeClr val="bg1">
                    <a:lumMod val="75000"/>
                  </a:schemeClr>
                </a:solidFill>
              </a:rPr>
              <a:t>Cross-entropy = negative log probability of training labels</a:t>
            </a:r>
          </a:p>
          <a:p>
            <a:pPr lvl="1"/>
            <a:r>
              <a:rPr lang="en-US" dirty="0">
                <a:solidFill>
                  <a:schemeClr val="bg1">
                    <a:lumMod val="75000"/>
                  </a:schemeClr>
                </a:solidFill>
              </a:rPr>
              <a:t>Derivative of cross-entropy </a:t>
            </a:r>
            <a:r>
              <a:rPr lang="en-US" dirty="0" err="1">
                <a:solidFill>
                  <a:schemeClr val="bg1">
                    <a:lumMod val="75000"/>
                  </a:schemeClr>
                </a:solidFill>
              </a:rPr>
              <a:t>w.r.t</a:t>
            </a:r>
            <a:r>
              <a:rPr lang="en-US" dirty="0">
                <a:solidFill>
                  <a:schemeClr val="bg1">
                    <a:lumMod val="75000"/>
                  </a:schemeClr>
                </a:solidFill>
              </a:rPr>
              <a:t>. network weights</a:t>
            </a:r>
          </a:p>
          <a:p>
            <a:r>
              <a:rPr lang="en-US" dirty="0">
                <a:solidFill>
                  <a:schemeClr val="bg1">
                    <a:lumMod val="75000"/>
                  </a:schemeClr>
                </a:solidFill>
              </a:rPr>
              <a:t>Putting it all together: a one-layer </a:t>
            </a:r>
            <a:r>
              <a:rPr lang="en-US" dirty="0" err="1">
                <a:solidFill>
                  <a:schemeClr val="bg1">
                    <a:lumMod val="75000"/>
                  </a:schemeClr>
                </a:solidFill>
              </a:rPr>
              <a:t>softmax</a:t>
            </a:r>
            <a:r>
              <a:rPr lang="en-US" dirty="0">
                <a:solidFill>
                  <a:schemeClr val="bg1">
                    <a:lumMod val="75000"/>
                  </a:schemeClr>
                </a:solidFill>
              </a:rPr>
              <a:t> neural net</a:t>
            </a:r>
          </a:p>
          <a:p>
            <a:pPr lvl="1"/>
            <a:endParaRPr lang="en-US" dirty="0"/>
          </a:p>
          <a:p>
            <a:pPr marL="0" indent="0">
              <a:buNone/>
            </a:pPr>
            <a:endParaRPr lang="en-US" dirty="0"/>
          </a:p>
        </p:txBody>
      </p:sp>
    </p:spTree>
    <p:extLst>
      <p:ext uri="{BB962C8B-B14F-4D97-AF65-F5344CB8AC3E}">
        <p14:creationId xmlns:p14="http://schemas.microsoft.com/office/powerpoint/2010/main" val="18710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A1D2-99D9-8A46-B015-E51F7C0AAD92}"/>
              </a:ext>
            </a:extLst>
          </p:cNvPr>
          <p:cNvSpPr>
            <a:spLocks noGrp="1"/>
          </p:cNvSpPr>
          <p:nvPr>
            <p:ph type="title"/>
          </p:nvPr>
        </p:nvSpPr>
        <p:spPr/>
        <p:txBody>
          <a:bodyPr/>
          <a:lstStyle/>
          <a:p>
            <a:r>
              <a:rPr lang="en-US" dirty="0"/>
              <a:t>One-Hot Vector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361DB0-E32C-9449-8B22-29E0DAFD388A}"/>
                  </a:ext>
                </a:extLst>
              </p:cNvPr>
              <p:cNvSpPr>
                <a:spLocks noGrp="1"/>
              </p:cNvSpPr>
              <p:nvPr>
                <p:ph idx="1"/>
              </p:nvPr>
            </p:nvSpPr>
            <p:spPr>
              <a:xfrm>
                <a:off x="838200" y="1395318"/>
                <a:ext cx="10851776" cy="5310282"/>
              </a:xfrm>
            </p:spPr>
            <p:txBody>
              <a:bodyPr>
                <a:normAutofit/>
              </a:bodyPr>
              <a:lstStyle/>
              <a:p>
                <a:r>
                  <a:rPr lang="en-US" dirty="0"/>
                  <a:t>Example: if the first example is from class 2 (red), then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smtClean="0">
                        <a:latin typeface="Cambria Math" panose="02040503050406030204" pitchFamily="18" charset="0"/>
                      </a:rPr>
                      <m:t>0</m:t>
                    </m:r>
                    <m:r>
                      <a:rPr lang="en-US" b="0" i="1" smtClean="0">
                        <a:latin typeface="Cambria Math" panose="02040503050406030204" pitchFamily="18" charset="0"/>
                      </a:rPr>
                      <m:t>,1,0]</m:t>
                    </m:r>
                  </m:oMath>
                </a14:m>
                <a:endParaRPr lang="en-US" i="1" dirty="0">
                  <a:latin typeface="Cambria Math" panose="02040503050406030204" pitchFamily="18" charset="0"/>
                </a:endParaRPr>
              </a:p>
              <a:p>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m:rPr>
                                    <m:nor/>
                                  </m:rPr>
                                  <a:rPr lang="en-US" dirty="0" smtClean="0"/>
                                  <m:t>i</m:t>
                                </m:r>
                                <m:r>
                                  <m:rPr>
                                    <m:nor/>
                                  </m:rPr>
                                  <a:rPr lang="en-US" baseline="30000" dirty="0" smtClean="0"/>
                                  <m:t>th</m:t>
                                </m:r>
                                <m:r>
                                  <m:rPr>
                                    <m:nor/>
                                  </m:rPr>
                                  <a:rPr lang="en-US" dirty="0" smtClean="0"/>
                                  <m:t> </m:t>
                                </m:r>
                                <m:r>
                                  <m:rPr>
                                    <m:nor/>
                                  </m:rPr>
                                  <a:rPr lang="en-US" dirty="0" smtClean="0"/>
                                  <m:t>example</m:t>
                                </m:r>
                                <m:r>
                                  <m:rPr>
                                    <m:nor/>
                                  </m:rPr>
                                  <a:rPr lang="en-US" dirty="0" smtClean="0"/>
                                  <m:t> </m:t>
                                </m:r>
                                <m:r>
                                  <m:rPr>
                                    <m:nor/>
                                  </m:rPr>
                                  <a:rPr lang="en-US" dirty="0" smtClean="0"/>
                                  <m:t>is</m:t>
                                </m:r>
                                <m:r>
                                  <m:rPr>
                                    <m:nor/>
                                  </m:rPr>
                                  <a:rPr lang="en-US" dirty="0" smtClean="0"/>
                                  <m:t> </m:t>
                                </m:r>
                                <m:r>
                                  <m:rPr>
                                    <m:nor/>
                                  </m:rPr>
                                  <a:rPr lang="en-US" dirty="0" smtClean="0"/>
                                  <m:t>from</m:t>
                                </m:r>
                                <m:r>
                                  <m:rPr>
                                    <m:nor/>
                                  </m:rPr>
                                  <a:rPr lang="en-US" dirty="0" smtClean="0"/>
                                  <m:t> </m:t>
                                </m:r>
                                <m:r>
                                  <m:rPr>
                                    <m:nor/>
                                  </m:rPr>
                                  <a:rPr lang="en-US" dirty="0" smtClean="0"/>
                                  <m:t>class</m:t>
                                </m:r>
                                <m:r>
                                  <m:rPr>
                                    <m:nor/>
                                  </m:rPr>
                                  <a:rPr lang="en-US" dirty="0" smtClean="0"/>
                                  <m:t> </m:t>
                                </m:r>
                                <m:r>
                                  <m:rPr>
                                    <m:nor/>
                                  </m:rPr>
                                  <a:rPr lang="en-US" dirty="0" smtClean="0"/>
                                  <m:t>j</m:t>
                                </m:r>
                                <m:r>
                                  <m:rPr>
                                    <m:nor/>
                                  </m:rPr>
                                  <a:rPr lang="en-US" dirty="0" smtClean="0"/>
                                  <m:t> </m:t>
                                </m:r>
                              </m:e>
                            </m:mr>
                            <m:mr>
                              <m:e>
                                <m:r>
                                  <a:rPr lang="en-US" b="0" i="1" smtClean="0">
                                    <a:latin typeface="Cambria Math" panose="02040503050406030204" pitchFamily="18" charset="0"/>
                                  </a:rPr>
                                  <m:t>0</m:t>
                                </m:r>
                              </m:e>
                              <m:e>
                                <m:r>
                                  <m:rPr>
                                    <m:nor/>
                                  </m:rPr>
                                  <a:rPr lang="en-US" dirty="0" smtClean="0"/>
                                  <m:t>i</m:t>
                                </m:r>
                                <m:r>
                                  <m:rPr>
                                    <m:nor/>
                                  </m:rPr>
                                  <a:rPr lang="en-US" baseline="30000" dirty="0" smtClean="0"/>
                                  <m:t>th</m:t>
                                </m:r>
                                <m:r>
                                  <m:rPr>
                                    <m:nor/>
                                  </m:rPr>
                                  <a:rPr lang="en-US" dirty="0" smtClean="0"/>
                                  <m:t> </m:t>
                                </m:r>
                                <m:r>
                                  <m:rPr>
                                    <m:nor/>
                                  </m:rPr>
                                  <a:rPr lang="en-US" dirty="0" smtClean="0"/>
                                  <m:t>example</m:t>
                                </m:r>
                                <m:r>
                                  <m:rPr>
                                    <m:nor/>
                                  </m:rPr>
                                  <a:rPr lang="en-US" dirty="0" smtClean="0"/>
                                  <m:t> </m:t>
                                </m:r>
                                <m:r>
                                  <m:rPr>
                                    <m:nor/>
                                  </m:rPr>
                                  <a:rPr lang="en-US" dirty="0" smtClean="0"/>
                                  <m:t>is</m:t>
                                </m:r>
                                <m:r>
                                  <m:rPr>
                                    <m:nor/>
                                  </m:rPr>
                                  <a:rPr lang="en-US" dirty="0" smtClean="0"/>
                                  <m:t> </m:t>
                                </m:r>
                                <m:r>
                                  <m:rPr>
                                    <m:nor/>
                                  </m:rPr>
                                  <a:rPr lang="en-US" dirty="0" smtClean="0"/>
                                  <m:t>NOT</m:t>
                                </m:r>
                                <m:r>
                                  <m:rPr>
                                    <m:nor/>
                                  </m:rPr>
                                  <a:rPr lang="en-US" dirty="0" smtClean="0"/>
                                  <m:t> </m:t>
                                </m:r>
                                <m:r>
                                  <m:rPr>
                                    <m:nor/>
                                  </m:rPr>
                                  <a:rPr lang="en-US" dirty="0" smtClean="0"/>
                                  <m:t>from</m:t>
                                </m:r>
                                <m:r>
                                  <m:rPr>
                                    <m:nor/>
                                  </m:rPr>
                                  <a:rPr lang="en-US" dirty="0" smtClean="0"/>
                                  <m:t> </m:t>
                                </m:r>
                                <m:r>
                                  <m:rPr>
                                    <m:nor/>
                                  </m:rPr>
                                  <a:rPr lang="en-US" dirty="0" smtClean="0"/>
                                  <m:t>class</m:t>
                                </m:r>
                                <m:r>
                                  <m:rPr>
                                    <m:nor/>
                                  </m:rPr>
                                  <a:rPr lang="en-US" dirty="0" smtClean="0"/>
                                  <m:t> </m:t>
                                </m:r>
                                <m:r>
                                  <m:rPr>
                                    <m:nor/>
                                  </m:rPr>
                                  <a:rPr lang="en-US" dirty="0" smtClean="0"/>
                                  <m:t>j</m:t>
                                </m:r>
                              </m:e>
                            </m:mr>
                          </m:m>
                        </m:e>
                      </m:d>
                    </m:oMath>
                  </m:oMathPara>
                </a14:m>
                <a:endParaRPr lang="en-US" dirty="0"/>
              </a:p>
              <a:p>
                <a:pPr marL="0" indent="0">
                  <a:buNone/>
                </a:pPr>
                <a:endParaRPr lang="en-US" dirty="0"/>
              </a:p>
              <a:p>
                <a:pPr marL="0" indent="0">
                  <a:buNone/>
                </a:pPr>
                <a:r>
                  <a:rPr lang="en-US" dirty="0"/>
                  <a:t>Call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𝑖𝑗</m:t>
                        </m:r>
                      </m:sub>
                    </m:sSub>
                  </m:oMath>
                </a14:m>
                <a:r>
                  <a:rPr lang="en-US" dirty="0"/>
                  <a:t> the </a:t>
                </a:r>
                <a:r>
                  <a:rPr lang="en-US" b="1" u="sng" dirty="0"/>
                  <a:t>reference label</a:t>
                </a:r>
                <a:r>
                  <a:rPr lang="en-US" dirty="0"/>
                  <a:t>, and call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𝑖𝑗</m:t>
                        </m:r>
                      </m:sub>
                    </m:sSub>
                  </m:oMath>
                </a14:m>
                <a:r>
                  <a:rPr lang="en-US" dirty="0"/>
                  <a:t> the </a:t>
                </a:r>
                <a:r>
                  <a:rPr lang="en-US" b="1" u="sng" dirty="0"/>
                  <a:t>hypothesis</a:t>
                </a:r>
                <a:r>
                  <a:rPr lang="en-US" dirty="0"/>
                  <a:t>.  Then notice that: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oMath>
                </a14:m>
                <a:r>
                  <a:rPr lang="en-US" dirty="0"/>
                  <a:t> True value of </a:t>
                </a:r>
                <a14:m>
                  <m:oMath xmlns:m="http://schemas.openxmlformats.org/officeDocument/2006/math">
                    <m:r>
                      <a:rPr lang="en-US" i="1" dirty="0">
                        <a:latin typeface="Cambria Math" panose="02040503050406030204" pitchFamily="18" charset="0"/>
                      </a:rPr>
                      <m:t>𝑃</m:t>
                    </m:r>
                    <m:d>
                      <m:dPr>
                        <m:endChr m:val="|"/>
                        <m:ctrlPr>
                          <a:rPr lang="en-US" i="1" dirty="0">
                            <a:latin typeface="Cambria Math" panose="02040503050406030204" pitchFamily="18" charset="0"/>
                          </a:rPr>
                        </m:ctrlPr>
                      </m:dPr>
                      <m:e>
                        <m:r>
                          <a:rPr lang="en-US" i="1" dirty="0">
                            <a:latin typeface="Cambria Math" panose="02040503050406030204" pitchFamily="18" charset="0"/>
                          </a:rPr>
                          <m:t>𝑐𝑙𝑎𝑠𝑠</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 </m:t>
                        </m:r>
                      </m:e>
                    </m:d>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r>
                      <a:rPr lang="en-US" i="1" dirty="0">
                        <a:latin typeface="Cambria Math" panose="02040503050406030204" pitchFamily="18" charset="0"/>
                      </a:rPr>
                      <m:t>)</m:t>
                    </m:r>
                  </m:oMath>
                </a14:m>
                <a:r>
                  <a:rPr lang="en-US" dirty="0"/>
                  <a:t>, because the true probability is always either 1 or 0!</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𝑖𝑗</m:t>
                        </m:r>
                      </m:sub>
                    </m:sSub>
                    <m:r>
                      <a:rPr lang="en-US" b="0" i="1" smtClean="0">
                        <a:latin typeface="Cambria Math" panose="02040503050406030204" pitchFamily="18" charset="0"/>
                      </a:rPr>
                      <m:t>=</m:t>
                    </m:r>
                  </m:oMath>
                </a14:m>
                <a:r>
                  <a:rPr lang="en-US" dirty="0"/>
                  <a:t> Estimated value of </a:t>
                </a:r>
                <a14:m>
                  <m:oMath xmlns:m="http://schemas.openxmlformats.org/officeDocument/2006/math">
                    <m:r>
                      <a:rPr lang="en-US" i="1" dirty="0" smtClean="0">
                        <a:latin typeface="Cambria Math" panose="02040503050406030204" pitchFamily="18" charset="0"/>
                      </a:rPr>
                      <m:t>𝑃</m:t>
                    </m:r>
                    <m:d>
                      <m:dPr>
                        <m:endChr m:val="|"/>
                        <m:ctrlPr>
                          <a:rPr lang="en-US" i="1" dirty="0">
                            <a:latin typeface="Cambria Math" panose="02040503050406030204" pitchFamily="18" charset="0"/>
                          </a:rPr>
                        </m:ctrlPr>
                      </m:dPr>
                      <m:e>
                        <m:r>
                          <a:rPr lang="en-US" i="1" dirty="0">
                            <a:latin typeface="Cambria Math" panose="02040503050406030204" pitchFamily="18" charset="0"/>
                          </a:rPr>
                          <m:t>𝑐𝑙𝑎𝑠𝑠</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 </m:t>
                        </m:r>
                      </m:e>
                    </m:d>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r>
                      <a:rPr lang="en-US" i="1" dirty="0">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𝑗</m:t>
                        </m:r>
                      </m:sub>
                    </m:sSub>
                    <m:r>
                      <a:rPr lang="en-US" i="1" dirty="0">
                        <a:latin typeface="Cambria Math" panose="02040503050406030204" pitchFamily="18" charset="0"/>
                        <a:ea typeface="Cambria Math" panose="02040503050406030204" pitchFamily="18" charset="0"/>
                      </a:rPr>
                      <m:t>≤1</m:t>
                    </m:r>
                    <m:r>
                      <a:rPr lang="en-US" dirty="0">
                        <a:latin typeface="Cambria Math" panose="02040503050406030204" pitchFamily="18" charset="0"/>
                        <a:ea typeface="Cambria Math" panose="02040503050406030204" pitchFamily="18" charset="0"/>
                      </a:rPr>
                      <m:t>,     </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𝑗</m:t>
                        </m:r>
                        <m:r>
                          <a:rPr lang="en-US" i="1" dirty="0">
                            <a:latin typeface="Cambria Math" panose="02040503050406030204" pitchFamily="18" charset="0"/>
                          </a:rPr>
                          <m:t>=1</m:t>
                        </m:r>
                      </m:sub>
                      <m:sup>
                        <m:r>
                          <a:rPr lang="en-US" i="1" dirty="0">
                            <a:latin typeface="Cambria Math" panose="02040503050406030204" pitchFamily="18" charset="0"/>
                          </a:rPr>
                          <m:t>𝑐</m:t>
                        </m:r>
                      </m:sup>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𝑗</m:t>
                            </m:r>
                          </m:sub>
                        </m:sSub>
                      </m:e>
                    </m:nary>
                    <m:r>
                      <a:rPr lang="en-US" i="1" dirty="0">
                        <a:latin typeface="Cambria Math" panose="02040503050406030204" pitchFamily="18" charset="0"/>
                      </a:rPr>
                      <m:t>=1</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5D361DB0-E32C-9449-8B22-29E0DAFD388A}"/>
                  </a:ext>
                </a:extLst>
              </p:cNvPr>
              <p:cNvSpPr>
                <a:spLocks noGrp="1" noRot="1" noChangeAspect="1" noMove="1" noResize="1" noEditPoints="1" noAdjustHandles="1" noChangeArrowheads="1" noChangeShapeType="1" noTextEdit="1"/>
              </p:cNvSpPr>
              <p:nvPr>
                <p:ph idx="1"/>
              </p:nvPr>
            </p:nvSpPr>
            <p:spPr>
              <a:xfrm>
                <a:off x="838200" y="1395318"/>
                <a:ext cx="10851776" cy="5310282"/>
              </a:xfrm>
              <a:blipFill>
                <a:blip r:embed="rId2"/>
                <a:stretch>
                  <a:fillRect l="-1053" t="-24821" r="-1520" b="-2148"/>
                </a:stretch>
              </a:blipFill>
            </p:spPr>
            <p:txBody>
              <a:bodyPr/>
              <a:lstStyle/>
              <a:p>
                <a:r>
                  <a:rPr lang="en-US">
                    <a:noFill/>
                  </a:rPr>
                  <a:t> </a:t>
                </a:r>
              </a:p>
            </p:txBody>
          </p:sp>
        </mc:Fallback>
      </mc:AlternateContent>
    </p:spTree>
    <p:extLst>
      <p:ext uri="{BB962C8B-B14F-4D97-AF65-F5344CB8AC3E}">
        <p14:creationId xmlns:p14="http://schemas.microsoft.com/office/powerpoint/2010/main" val="195248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AED2-943B-C04B-B08E-92583FE32B9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7CA2258-4FF2-A145-813C-F1206315E38C}"/>
              </a:ext>
            </a:extLst>
          </p:cNvPr>
          <p:cNvSpPr>
            <a:spLocks noGrp="1"/>
          </p:cNvSpPr>
          <p:nvPr>
            <p:ph idx="1"/>
          </p:nvPr>
        </p:nvSpPr>
        <p:spPr/>
        <p:txBody>
          <a:bodyPr>
            <a:normAutofit fontScale="92500" lnSpcReduction="10000"/>
          </a:bodyPr>
          <a:lstStyle/>
          <a:p>
            <a:r>
              <a:rPr lang="en-US" dirty="0" err="1"/>
              <a:t>Dichotomizers</a:t>
            </a:r>
            <a:r>
              <a:rPr lang="en-US" dirty="0"/>
              <a:t> and </a:t>
            </a:r>
            <a:r>
              <a:rPr lang="en-US" dirty="0" err="1"/>
              <a:t>Polychotomizers</a:t>
            </a:r>
            <a:endParaRPr lang="en-US" dirty="0"/>
          </a:p>
          <a:p>
            <a:pPr lvl="1"/>
            <a:r>
              <a:rPr lang="en-US" dirty="0" err="1"/>
              <a:t>Dichotomizer</a:t>
            </a:r>
            <a:r>
              <a:rPr lang="en-US" dirty="0"/>
              <a:t>: what it is; how to train it</a:t>
            </a:r>
          </a:p>
          <a:p>
            <a:pPr lvl="1"/>
            <a:r>
              <a:rPr lang="en-US" dirty="0" err="1"/>
              <a:t>Polychotomizer</a:t>
            </a:r>
            <a:r>
              <a:rPr lang="en-US" dirty="0"/>
              <a:t>: what it is; how to train it</a:t>
            </a:r>
          </a:p>
          <a:p>
            <a:r>
              <a:rPr lang="en-US" dirty="0"/>
              <a:t>One-Hot Vectors: Training targets for the </a:t>
            </a:r>
            <a:r>
              <a:rPr lang="en-US" dirty="0" err="1"/>
              <a:t>polychotomizer</a:t>
            </a:r>
            <a:endParaRPr lang="en-US" dirty="0"/>
          </a:p>
          <a:p>
            <a:r>
              <a:rPr lang="en-US" dirty="0" err="1"/>
              <a:t>Softmax</a:t>
            </a:r>
            <a:r>
              <a:rPr lang="en-US" dirty="0"/>
              <a:t> Function</a:t>
            </a:r>
          </a:p>
          <a:p>
            <a:pPr lvl="1"/>
            <a:r>
              <a:rPr lang="en-US" dirty="0"/>
              <a:t>A differentiable approximate argmax</a:t>
            </a:r>
          </a:p>
          <a:p>
            <a:pPr lvl="1"/>
            <a:r>
              <a:rPr lang="en-US" dirty="0"/>
              <a:t>How to differentiate the </a:t>
            </a:r>
            <a:r>
              <a:rPr lang="en-US" dirty="0" err="1"/>
              <a:t>softmax</a:t>
            </a:r>
            <a:endParaRPr lang="en-US" dirty="0"/>
          </a:p>
          <a:p>
            <a:r>
              <a:rPr lang="en-US" dirty="0"/>
              <a:t>Cross-Entropy</a:t>
            </a:r>
          </a:p>
          <a:p>
            <a:pPr lvl="1"/>
            <a:r>
              <a:rPr lang="en-US" dirty="0"/>
              <a:t>Cross-entropy = negative log probability of training labels</a:t>
            </a:r>
          </a:p>
          <a:p>
            <a:pPr lvl="1"/>
            <a:r>
              <a:rPr lang="en-US" dirty="0"/>
              <a:t>Derivative of cross-entropy </a:t>
            </a:r>
            <a:r>
              <a:rPr lang="en-US" dirty="0" err="1"/>
              <a:t>w.r.t</a:t>
            </a:r>
            <a:r>
              <a:rPr lang="en-US" dirty="0"/>
              <a:t>. network weights</a:t>
            </a:r>
          </a:p>
          <a:p>
            <a:r>
              <a:rPr lang="en-US" dirty="0"/>
              <a:t>Putting it all together: a one-layer </a:t>
            </a:r>
            <a:r>
              <a:rPr lang="en-US" dirty="0" err="1"/>
              <a:t>softmax</a:t>
            </a:r>
            <a:r>
              <a:rPr lang="en-US" dirty="0"/>
              <a:t> neural net</a:t>
            </a:r>
          </a:p>
          <a:p>
            <a:pPr lvl="1"/>
            <a:endParaRPr lang="en-US" dirty="0"/>
          </a:p>
          <a:p>
            <a:pPr marL="0" indent="0">
              <a:buNone/>
            </a:pPr>
            <a:endParaRPr lang="en-US" dirty="0"/>
          </a:p>
        </p:txBody>
      </p:sp>
    </p:spTree>
    <p:extLst>
      <p:ext uri="{BB962C8B-B14F-4D97-AF65-F5344CB8AC3E}">
        <p14:creationId xmlns:p14="http://schemas.microsoft.com/office/powerpoint/2010/main" val="1797304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A1D2-99D9-8A46-B015-E51F7C0AAD92}"/>
              </a:ext>
            </a:extLst>
          </p:cNvPr>
          <p:cNvSpPr>
            <a:spLocks noGrp="1"/>
          </p:cNvSpPr>
          <p:nvPr>
            <p:ph type="title"/>
          </p:nvPr>
        </p:nvSpPr>
        <p:spPr/>
        <p:txBody>
          <a:bodyPr/>
          <a:lstStyle/>
          <a:p>
            <a:r>
              <a:rPr lang="en-US" dirty="0"/>
              <a:t>Wait.  </a:t>
            </a:r>
            <a:r>
              <a:rPr lang="en-US" dirty="0" err="1"/>
              <a:t>Dichotomizer</a:t>
            </a:r>
            <a:r>
              <a:rPr lang="en-US" dirty="0"/>
              <a:t> is just a Special Case of </a:t>
            </a:r>
            <a:r>
              <a:rPr lang="en-US" dirty="0" err="1"/>
              <a:t>Polychotomizer</a:t>
            </a:r>
            <a:r>
              <a:rPr lang="en-US" dirty="0"/>
              <a:t>, isn’t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361DB0-E32C-9449-8B22-29E0DAFD388A}"/>
                  </a:ext>
                </a:extLst>
              </p:cNvPr>
              <p:cNvSpPr>
                <a:spLocks noGrp="1"/>
              </p:cNvSpPr>
              <p:nvPr>
                <p:ph idx="1"/>
              </p:nvPr>
            </p:nvSpPr>
            <p:spPr>
              <a:xfrm>
                <a:off x="838200" y="1771828"/>
                <a:ext cx="10851776" cy="5310282"/>
              </a:xfrm>
            </p:spPr>
            <p:txBody>
              <a:bodyPr>
                <a:normAutofit/>
              </a:bodyPr>
              <a:lstStyle/>
              <a:p>
                <a:pPr marL="0" indent="0">
                  <a:buNone/>
                </a:pPr>
                <a:r>
                  <a:rPr lang="en-US" dirty="0"/>
                  <a:t>Yes.  Yes, it is.</a:t>
                </a:r>
              </a:p>
              <a:p>
                <a:r>
                  <a:rPr lang="en-US" dirty="0" err="1"/>
                  <a:t>Polychotomizer</a:t>
                </a:r>
                <a:r>
                  <a:rPr lang="en-US" dirty="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𝑖𝑐</m:t>
                            </m:r>
                          </m:sub>
                        </m:sSub>
                      </m:e>
                    </m:d>
                    <m:r>
                      <a:rPr lang="en-US" b="0" i="1" smtClean="0">
                        <a:latin typeface="Cambria Math" panose="02040503050406030204" pitchFamily="18" charset="0"/>
                      </a:rPr>
                      <m:t>,  </m:t>
                    </m:r>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r>
                      <a:rPr lang="en-US" i="1" dirty="0">
                        <a:latin typeface="Cambria Math" panose="02040503050406030204" pitchFamily="18" charset="0"/>
                      </a:rPr>
                      <m:t>𝑃</m:t>
                    </m:r>
                    <m:d>
                      <m:dPr>
                        <m:endChr m:val="|"/>
                        <m:ctrlPr>
                          <a:rPr lang="en-US" i="1" dirty="0">
                            <a:latin typeface="Cambria Math" panose="02040503050406030204" pitchFamily="18" charset="0"/>
                          </a:rPr>
                        </m:ctrlPr>
                      </m:dPr>
                      <m:e>
                        <m:r>
                          <a:rPr lang="en-US" i="1" dirty="0">
                            <a:latin typeface="Cambria Math" panose="02040503050406030204" pitchFamily="18" charset="0"/>
                          </a:rPr>
                          <m:t>𝑐𝑙𝑎𝑠𝑠</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 </m:t>
                        </m:r>
                      </m:e>
                    </m:d>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r>
                      <a:rPr lang="en-US" i="1" dirty="0">
                        <a:latin typeface="Cambria Math" panose="02040503050406030204" pitchFamily="18" charset="0"/>
                      </a:rPr>
                      <m:t>)</m:t>
                    </m:r>
                  </m:oMath>
                </a14:m>
                <a:r>
                  <a:rPr lang="en-US" dirty="0"/>
                  <a:t>.</a:t>
                </a:r>
              </a:p>
              <a:p>
                <a:r>
                  <a:rPr lang="en-US" dirty="0" err="1"/>
                  <a:t>Dichotomizer</a:t>
                </a:r>
                <a:r>
                  <a:rPr lang="en-US" dirty="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i="1" dirty="0">
                        <a:latin typeface="Cambria Math" panose="02040503050406030204" pitchFamily="18" charset="0"/>
                      </a:rPr>
                      <m:t>𝑃</m:t>
                    </m:r>
                    <m:d>
                      <m:dPr>
                        <m:endChr m:val="|"/>
                        <m:ctrlPr>
                          <a:rPr lang="en-US" i="1" dirty="0">
                            <a:latin typeface="Cambria Math" panose="02040503050406030204" pitchFamily="18" charset="0"/>
                          </a:rPr>
                        </m:ctrlPr>
                      </m:dPr>
                      <m:e>
                        <m:r>
                          <a:rPr lang="en-US" i="1" dirty="0">
                            <a:latin typeface="Cambria Math" panose="02040503050406030204" pitchFamily="18" charset="0"/>
                          </a:rPr>
                          <m:t>𝑐𝑙𝑎𝑠𝑠</m:t>
                        </m:r>
                        <m:r>
                          <a:rPr lang="en-US" i="1" dirty="0">
                            <a:latin typeface="Cambria Math" panose="02040503050406030204" pitchFamily="18" charset="0"/>
                          </a:rPr>
                          <m:t> 1 </m:t>
                        </m:r>
                      </m:e>
                    </m:d>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r>
                      <a:rPr lang="en-US" i="1" dirty="0">
                        <a:latin typeface="Cambria Math" panose="02040503050406030204" pitchFamily="18" charset="0"/>
                      </a:rPr>
                      <m:t>)</m:t>
                    </m:r>
                  </m:oMath>
                </a14:m>
                <a:endParaRPr lang="en-US" dirty="0"/>
              </a:p>
              <a:p>
                <a:r>
                  <a:rPr lang="en-US" dirty="0"/>
                  <a:t>That’s all you need, because if there are only two classes, then  </a:t>
                </a:r>
                <a14:m>
                  <m:oMath xmlns:m="http://schemas.openxmlformats.org/officeDocument/2006/math">
                    <m:r>
                      <a:rPr lang="en-US" i="1" dirty="0" smtClean="0">
                        <a:latin typeface="Cambria Math" panose="02040503050406030204" pitchFamily="18" charset="0"/>
                      </a:rPr>
                      <m:t>𝑃</m:t>
                    </m:r>
                    <m:d>
                      <m:dPr>
                        <m:endChr m:val="|"/>
                        <m:ctrlPr>
                          <a:rPr lang="en-US" i="1" dirty="0">
                            <a:latin typeface="Cambria Math" panose="02040503050406030204" pitchFamily="18" charset="0"/>
                          </a:rPr>
                        </m:ctrlPr>
                      </m:dPr>
                      <m:e>
                        <m:r>
                          <a:rPr lang="en-US" b="0" i="1" dirty="0" smtClean="0">
                            <a:latin typeface="Cambria Math" panose="02040503050406030204" pitchFamily="18" charset="0"/>
                          </a:rPr>
                          <m:t>𝑜𝑡h𝑒𝑟</m:t>
                        </m:r>
                        <m:r>
                          <a:rPr lang="en-US" b="0" i="1" dirty="0" smtClean="0">
                            <a:latin typeface="Cambria Math" panose="02040503050406030204" pitchFamily="18" charset="0"/>
                          </a:rPr>
                          <m:t> </m:t>
                        </m:r>
                        <m:r>
                          <a:rPr lang="en-US" i="1" dirty="0">
                            <a:latin typeface="Cambria Math" panose="02040503050406030204" pitchFamily="18" charset="0"/>
                          </a:rPr>
                          <m:t>𝑐𝑙𝑎𝑠𝑠</m:t>
                        </m:r>
                        <m:r>
                          <a:rPr lang="en-US" i="1" dirty="0">
                            <a:latin typeface="Cambria Math" panose="02040503050406030204" pitchFamily="18" charset="0"/>
                          </a:rPr>
                          <m:t> </m:t>
                        </m:r>
                      </m:e>
                    </m:d>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r>
                      <a:rPr lang="en-US" i="1" dirty="0">
                        <a:latin typeface="Cambria Math" panose="02040503050406030204" pitchFamily="18" charset="0"/>
                      </a:rPr>
                      <m:t>)</m:t>
                    </m:r>
                    <m:r>
                      <a:rPr lang="en-US" b="0" i="1" dirty="0" smtClean="0">
                        <a:latin typeface="Cambria Math" panose="02040503050406030204" pitchFamily="18" charset="0"/>
                      </a:rPr>
                      <m:t>=1−</m:t>
                    </m:r>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𝑖</m:t>
                        </m:r>
                      </m:sub>
                    </m:sSub>
                  </m:oMath>
                </a14:m>
                <a:endParaRPr lang="en-US" dirty="0"/>
              </a:p>
              <a:p>
                <a:r>
                  <a:rPr lang="en-US" dirty="0"/>
                  <a:t>(One of the two classes in a </a:t>
                </a:r>
                <a:r>
                  <a:rPr lang="en-US" dirty="0" err="1"/>
                  <a:t>dichotomizer</a:t>
                </a:r>
                <a:r>
                  <a:rPr lang="en-US" dirty="0"/>
                  <a:t> is always called “class 1.”  The other might be called “class 2,” or “class 0,” or “class -1”…. Who cares.  They all mean “the class that is not class 1.”)</a:t>
                </a:r>
              </a:p>
            </p:txBody>
          </p:sp>
        </mc:Choice>
        <mc:Fallback xmlns="">
          <p:sp>
            <p:nvSpPr>
              <p:cNvPr id="3" name="Content Placeholder 2">
                <a:extLst>
                  <a:ext uri="{FF2B5EF4-FFF2-40B4-BE49-F238E27FC236}">
                    <a16:creationId xmlns:a16="http://schemas.microsoft.com/office/drawing/2014/main" id="{5D361DB0-E32C-9449-8B22-29E0DAFD388A}"/>
                  </a:ext>
                </a:extLst>
              </p:cNvPr>
              <p:cNvSpPr>
                <a:spLocks noGrp="1" noRot="1" noChangeAspect="1" noMove="1" noResize="1" noEditPoints="1" noAdjustHandles="1" noChangeArrowheads="1" noChangeShapeType="1" noTextEdit="1"/>
              </p:cNvSpPr>
              <p:nvPr>
                <p:ph idx="1"/>
              </p:nvPr>
            </p:nvSpPr>
            <p:spPr>
              <a:xfrm>
                <a:off x="838200" y="1771828"/>
                <a:ext cx="10851776" cy="5310282"/>
              </a:xfrm>
              <a:blipFill>
                <a:blip r:embed="rId2"/>
                <a:stretch>
                  <a:fillRect l="-1053" t="-1909" r="-351"/>
                </a:stretch>
              </a:blipFill>
            </p:spPr>
            <p:txBody>
              <a:bodyPr/>
              <a:lstStyle/>
              <a:p>
                <a:r>
                  <a:rPr lang="en-US">
                    <a:noFill/>
                  </a:rPr>
                  <a:t> </a:t>
                </a:r>
              </a:p>
            </p:txBody>
          </p:sp>
        </mc:Fallback>
      </mc:AlternateContent>
    </p:spTree>
    <p:extLst>
      <p:ext uri="{BB962C8B-B14F-4D97-AF65-F5344CB8AC3E}">
        <p14:creationId xmlns:p14="http://schemas.microsoft.com/office/powerpoint/2010/main" val="325379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AED2-943B-C04B-B08E-92583FE32B9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7CA2258-4FF2-A145-813C-F1206315E38C}"/>
              </a:ext>
            </a:extLst>
          </p:cNvPr>
          <p:cNvSpPr>
            <a:spLocks noGrp="1"/>
          </p:cNvSpPr>
          <p:nvPr>
            <p:ph idx="1"/>
          </p:nvPr>
        </p:nvSpPr>
        <p:spPr/>
        <p:txBody>
          <a:bodyPr>
            <a:normAutofit fontScale="92500" lnSpcReduction="10000"/>
          </a:bodyPr>
          <a:lstStyle/>
          <a:p>
            <a:r>
              <a:rPr lang="en-US" dirty="0" err="1">
                <a:solidFill>
                  <a:schemeClr val="bg1">
                    <a:lumMod val="75000"/>
                  </a:schemeClr>
                </a:solidFill>
              </a:rPr>
              <a:t>Dichotomizers</a:t>
            </a:r>
            <a:r>
              <a:rPr lang="en-US" dirty="0">
                <a:solidFill>
                  <a:schemeClr val="bg1">
                    <a:lumMod val="75000"/>
                  </a:schemeClr>
                </a:solidFill>
              </a:rPr>
              <a:t> and </a:t>
            </a:r>
            <a:r>
              <a:rPr lang="en-US" dirty="0" err="1">
                <a:solidFill>
                  <a:schemeClr val="bg1">
                    <a:lumMod val="75000"/>
                  </a:schemeClr>
                </a:solidFill>
              </a:rPr>
              <a:t>Polychotomizers</a:t>
            </a:r>
            <a:endParaRPr lang="en-US" dirty="0">
              <a:solidFill>
                <a:schemeClr val="bg1">
                  <a:lumMod val="75000"/>
                </a:schemeClr>
              </a:solidFill>
            </a:endParaRPr>
          </a:p>
          <a:p>
            <a:pPr lvl="1"/>
            <a:r>
              <a:rPr lang="en-US" dirty="0" err="1">
                <a:solidFill>
                  <a:schemeClr val="bg1">
                    <a:lumMod val="75000"/>
                  </a:schemeClr>
                </a:solidFill>
              </a:rPr>
              <a:t>Dichotomizer</a:t>
            </a:r>
            <a:r>
              <a:rPr lang="en-US" dirty="0">
                <a:solidFill>
                  <a:schemeClr val="bg1">
                    <a:lumMod val="75000"/>
                  </a:schemeClr>
                </a:solidFill>
              </a:rPr>
              <a:t>: what it is; how to train it</a:t>
            </a:r>
          </a:p>
          <a:p>
            <a:pPr lvl="1"/>
            <a:r>
              <a:rPr lang="en-US" dirty="0" err="1">
                <a:solidFill>
                  <a:schemeClr val="bg1">
                    <a:lumMod val="75000"/>
                  </a:schemeClr>
                </a:solidFill>
              </a:rPr>
              <a:t>Polychotomizer</a:t>
            </a:r>
            <a:r>
              <a:rPr lang="en-US" dirty="0">
                <a:solidFill>
                  <a:schemeClr val="bg1">
                    <a:lumMod val="75000"/>
                  </a:schemeClr>
                </a:solidFill>
              </a:rPr>
              <a:t>: what it is; how to train it</a:t>
            </a:r>
          </a:p>
          <a:p>
            <a:r>
              <a:rPr lang="en-US" dirty="0">
                <a:solidFill>
                  <a:schemeClr val="bg1">
                    <a:lumMod val="75000"/>
                  </a:schemeClr>
                </a:solidFill>
              </a:rPr>
              <a:t>One-Hot Vectors: Training targets for the </a:t>
            </a:r>
            <a:r>
              <a:rPr lang="en-US" dirty="0" err="1">
                <a:solidFill>
                  <a:schemeClr val="bg1">
                    <a:lumMod val="75000"/>
                  </a:schemeClr>
                </a:solidFill>
              </a:rPr>
              <a:t>polychotomizer</a:t>
            </a:r>
            <a:endParaRPr lang="en-US" dirty="0">
              <a:solidFill>
                <a:schemeClr val="bg1">
                  <a:lumMod val="75000"/>
                </a:schemeClr>
              </a:solidFill>
            </a:endParaRPr>
          </a:p>
          <a:p>
            <a:r>
              <a:rPr lang="en-US" dirty="0" err="1"/>
              <a:t>Softmax</a:t>
            </a:r>
            <a:r>
              <a:rPr lang="en-US" dirty="0"/>
              <a:t> Function</a:t>
            </a:r>
          </a:p>
          <a:p>
            <a:pPr lvl="1"/>
            <a:r>
              <a:rPr lang="en-US" dirty="0"/>
              <a:t>A differentiable approximate argmax</a:t>
            </a:r>
          </a:p>
          <a:p>
            <a:pPr lvl="1"/>
            <a:r>
              <a:rPr lang="en-US" dirty="0">
                <a:solidFill>
                  <a:schemeClr val="bg1">
                    <a:lumMod val="75000"/>
                  </a:schemeClr>
                </a:solidFill>
              </a:rPr>
              <a:t>How to differentiate the </a:t>
            </a:r>
            <a:r>
              <a:rPr lang="en-US" dirty="0" err="1">
                <a:solidFill>
                  <a:schemeClr val="bg1">
                    <a:lumMod val="75000"/>
                  </a:schemeClr>
                </a:solidFill>
              </a:rPr>
              <a:t>softmax</a:t>
            </a:r>
            <a:endParaRPr lang="en-US" dirty="0">
              <a:solidFill>
                <a:schemeClr val="bg1">
                  <a:lumMod val="75000"/>
                </a:schemeClr>
              </a:solidFill>
            </a:endParaRPr>
          </a:p>
          <a:p>
            <a:r>
              <a:rPr lang="en-US" dirty="0">
                <a:solidFill>
                  <a:schemeClr val="bg1">
                    <a:lumMod val="75000"/>
                  </a:schemeClr>
                </a:solidFill>
              </a:rPr>
              <a:t>Cross-Entropy</a:t>
            </a:r>
          </a:p>
          <a:p>
            <a:pPr lvl="1"/>
            <a:r>
              <a:rPr lang="en-US" dirty="0">
                <a:solidFill>
                  <a:schemeClr val="bg1">
                    <a:lumMod val="75000"/>
                  </a:schemeClr>
                </a:solidFill>
              </a:rPr>
              <a:t>Cross-entropy = negative log probability of training labels</a:t>
            </a:r>
          </a:p>
          <a:p>
            <a:pPr lvl="1"/>
            <a:r>
              <a:rPr lang="en-US" dirty="0">
                <a:solidFill>
                  <a:schemeClr val="bg1">
                    <a:lumMod val="75000"/>
                  </a:schemeClr>
                </a:solidFill>
              </a:rPr>
              <a:t>Derivative of cross-entropy </a:t>
            </a:r>
            <a:r>
              <a:rPr lang="en-US" dirty="0" err="1">
                <a:solidFill>
                  <a:schemeClr val="bg1">
                    <a:lumMod val="75000"/>
                  </a:schemeClr>
                </a:solidFill>
              </a:rPr>
              <a:t>w.r.t</a:t>
            </a:r>
            <a:r>
              <a:rPr lang="en-US" dirty="0">
                <a:solidFill>
                  <a:schemeClr val="bg1">
                    <a:lumMod val="75000"/>
                  </a:schemeClr>
                </a:solidFill>
              </a:rPr>
              <a:t>. network weights</a:t>
            </a:r>
          </a:p>
          <a:p>
            <a:r>
              <a:rPr lang="en-US" dirty="0">
                <a:solidFill>
                  <a:schemeClr val="bg1">
                    <a:lumMod val="75000"/>
                  </a:schemeClr>
                </a:solidFill>
              </a:rPr>
              <a:t>Putting it all together: a one-layer </a:t>
            </a:r>
            <a:r>
              <a:rPr lang="en-US" dirty="0" err="1">
                <a:solidFill>
                  <a:schemeClr val="bg1">
                    <a:lumMod val="75000"/>
                  </a:schemeClr>
                </a:solidFill>
              </a:rPr>
              <a:t>softmax</a:t>
            </a:r>
            <a:r>
              <a:rPr lang="en-US" dirty="0">
                <a:solidFill>
                  <a:schemeClr val="bg1">
                    <a:lumMod val="75000"/>
                  </a:schemeClr>
                </a:solidFill>
              </a:rPr>
              <a:t> neural net</a:t>
            </a:r>
          </a:p>
          <a:p>
            <a:pPr lvl="1"/>
            <a:endParaRPr lang="en-US" dirty="0"/>
          </a:p>
          <a:p>
            <a:pPr marL="0" indent="0">
              <a:buNone/>
            </a:pPr>
            <a:endParaRPr lang="en-US" dirty="0"/>
          </a:p>
        </p:txBody>
      </p:sp>
    </p:spTree>
    <p:extLst>
      <p:ext uri="{BB962C8B-B14F-4D97-AF65-F5344CB8AC3E}">
        <p14:creationId xmlns:p14="http://schemas.microsoft.com/office/powerpoint/2010/main" val="906803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A1D2-99D9-8A46-B015-E51F7C0AAD92}"/>
              </a:ext>
            </a:extLst>
          </p:cNvPr>
          <p:cNvSpPr>
            <a:spLocks noGrp="1"/>
          </p:cNvSpPr>
          <p:nvPr>
            <p:ph type="title"/>
          </p:nvPr>
        </p:nvSpPr>
        <p:spPr/>
        <p:txBody>
          <a:bodyPr/>
          <a:lstStyle/>
          <a:p>
            <a:r>
              <a:rPr lang="en-US" dirty="0"/>
              <a:t>OK, now we know what the </a:t>
            </a:r>
            <a:r>
              <a:rPr lang="en-US" dirty="0" err="1"/>
              <a:t>polychotomizer</a:t>
            </a:r>
            <a:r>
              <a:rPr lang="en-US" dirty="0"/>
              <a:t> should compute.  How do we compute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361DB0-E32C-9449-8B22-29E0DAFD388A}"/>
                  </a:ext>
                </a:extLst>
              </p:cNvPr>
              <p:cNvSpPr>
                <a:spLocks noGrp="1"/>
              </p:cNvSpPr>
              <p:nvPr>
                <p:ph idx="1"/>
              </p:nvPr>
            </p:nvSpPr>
            <p:spPr>
              <a:xfrm>
                <a:off x="838200" y="1718043"/>
                <a:ext cx="10851776" cy="4611035"/>
              </a:xfrm>
            </p:spPr>
            <p:txBody>
              <a:bodyPr>
                <a:normAutofit/>
              </a:bodyPr>
              <a:lstStyle/>
              <a:p>
                <a:pPr marL="0" indent="0">
                  <a:buNone/>
                </a:pPr>
                <a:r>
                  <a:rPr lang="en-US" dirty="0"/>
                  <a:t>Now you know that </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oMath>
                </a14:m>
                <a:r>
                  <a:rPr lang="en-US" dirty="0"/>
                  <a:t> reference label = True value of </a:t>
                </a:r>
                <a14:m>
                  <m:oMath xmlns:m="http://schemas.openxmlformats.org/officeDocument/2006/math">
                    <m:r>
                      <a:rPr lang="en-US" i="1" dirty="0">
                        <a:latin typeface="Cambria Math" panose="02040503050406030204" pitchFamily="18" charset="0"/>
                      </a:rPr>
                      <m:t>𝑃</m:t>
                    </m:r>
                    <m:d>
                      <m:dPr>
                        <m:endChr m:val="|"/>
                        <m:ctrlPr>
                          <a:rPr lang="en-US" i="1" dirty="0">
                            <a:latin typeface="Cambria Math" panose="02040503050406030204" pitchFamily="18" charset="0"/>
                          </a:rPr>
                        </m:ctrlPr>
                      </m:dPr>
                      <m:e>
                        <m:r>
                          <a:rPr lang="en-US" i="1" dirty="0">
                            <a:latin typeface="Cambria Math" panose="02040503050406030204" pitchFamily="18" charset="0"/>
                          </a:rPr>
                          <m:t>𝑐𝑙𝑎𝑠𝑠</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 </m:t>
                        </m:r>
                      </m:e>
                    </m:d>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r>
                      <a:rPr lang="en-US" i="1" dirty="0">
                        <a:latin typeface="Cambria Math" panose="02040503050406030204" pitchFamily="18" charset="0"/>
                      </a:rPr>
                      <m:t>)</m:t>
                    </m:r>
                  </m:oMath>
                </a14:m>
                <a:r>
                  <a:rPr lang="en-US" dirty="0"/>
                  <a:t>, given to you with the training database.</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𝑖𝑗</m:t>
                        </m:r>
                      </m:sub>
                    </m:sSub>
                    <m:r>
                      <a:rPr lang="en-US" b="0" i="1" smtClean="0">
                        <a:latin typeface="Cambria Math" panose="02040503050406030204" pitchFamily="18" charset="0"/>
                      </a:rPr>
                      <m:t>=</m:t>
                    </m:r>
                  </m:oMath>
                </a14:m>
                <a:r>
                  <a:rPr lang="en-US" dirty="0"/>
                  <a:t> hypothesis = value of </a:t>
                </a:r>
                <a14:m>
                  <m:oMath xmlns:m="http://schemas.openxmlformats.org/officeDocument/2006/math">
                    <m:r>
                      <a:rPr lang="en-US" i="1" dirty="0" smtClean="0">
                        <a:latin typeface="Cambria Math" panose="02040503050406030204" pitchFamily="18" charset="0"/>
                      </a:rPr>
                      <m:t>𝑃</m:t>
                    </m:r>
                    <m:d>
                      <m:dPr>
                        <m:endChr m:val="|"/>
                        <m:ctrlPr>
                          <a:rPr lang="en-US" i="1" dirty="0">
                            <a:latin typeface="Cambria Math" panose="02040503050406030204" pitchFamily="18" charset="0"/>
                          </a:rPr>
                        </m:ctrlPr>
                      </m:dPr>
                      <m:e>
                        <m:r>
                          <a:rPr lang="en-US" i="1" dirty="0">
                            <a:latin typeface="Cambria Math" panose="02040503050406030204" pitchFamily="18" charset="0"/>
                          </a:rPr>
                          <m:t>𝑐𝑙𝑎𝑠𝑠</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 </m:t>
                        </m:r>
                      </m:e>
                    </m:d>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r>
                      <a:rPr lang="en-US" i="1" dirty="0">
                        <a:latin typeface="Cambria Math" panose="02040503050406030204" pitchFamily="18" charset="0"/>
                      </a:rPr>
                      <m:t>)</m:t>
                    </m:r>
                  </m:oMath>
                </a14:m>
                <a:r>
                  <a:rPr lang="en-US" dirty="0"/>
                  <a:t> estimated by the neural net.</a:t>
                </a:r>
              </a:p>
              <a:p>
                <a:pPr marL="0" indent="0">
                  <a:buNone/>
                </a:pPr>
                <a:r>
                  <a:rPr lang="en-US" dirty="0"/>
                  <a:t>How can we do that estimation?</a:t>
                </a:r>
              </a:p>
            </p:txBody>
          </p:sp>
        </mc:Choice>
        <mc:Fallback xmlns="">
          <p:sp>
            <p:nvSpPr>
              <p:cNvPr id="3" name="Content Placeholder 2">
                <a:extLst>
                  <a:ext uri="{FF2B5EF4-FFF2-40B4-BE49-F238E27FC236}">
                    <a16:creationId xmlns:a16="http://schemas.microsoft.com/office/drawing/2014/main" id="{5D361DB0-E32C-9449-8B22-29E0DAFD388A}"/>
                  </a:ext>
                </a:extLst>
              </p:cNvPr>
              <p:cNvSpPr>
                <a:spLocks noGrp="1" noRot="1" noChangeAspect="1" noMove="1" noResize="1" noEditPoints="1" noAdjustHandles="1" noChangeArrowheads="1" noChangeShapeType="1" noTextEdit="1"/>
              </p:cNvSpPr>
              <p:nvPr>
                <p:ph idx="1"/>
              </p:nvPr>
            </p:nvSpPr>
            <p:spPr>
              <a:xfrm>
                <a:off x="838200" y="1718043"/>
                <a:ext cx="10851776" cy="4611035"/>
              </a:xfrm>
              <a:blipFill>
                <a:blip r:embed="rId2"/>
                <a:stretch>
                  <a:fillRect l="-1053" t="-1923"/>
                </a:stretch>
              </a:blipFill>
            </p:spPr>
            <p:txBody>
              <a:bodyPr/>
              <a:lstStyle/>
              <a:p>
                <a:r>
                  <a:rPr lang="en-US">
                    <a:noFill/>
                  </a:rPr>
                  <a:t> </a:t>
                </a:r>
              </a:p>
            </p:txBody>
          </p:sp>
        </mc:Fallback>
      </mc:AlternateContent>
    </p:spTree>
    <p:extLst>
      <p:ext uri="{BB962C8B-B14F-4D97-AF65-F5344CB8AC3E}">
        <p14:creationId xmlns:p14="http://schemas.microsoft.com/office/powerpoint/2010/main" val="1534069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A1D2-99D9-8A46-B015-E51F7C0AAD92}"/>
              </a:ext>
            </a:extLst>
          </p:cNvPr>
          <p:cNvSpPr>
            <a:spLocks noGrp="1"/>
          </p:cNvSpPr>
          <p:nvPr>
            <p:ph type="title"/>
          </p:nvPr>
        </p:nvSpPr>
        <p:spPr/>
        <p:txBody>
          <a:bodyPr/>
          <a:lstStyle/>
          <a:p>
            <a:r>
              <a:rPr lang="en-US" dirty="0"/>
              <a:t>OK, now we know what the </a:t>
            </a:r>
            <a:r>
              <a:rPr lang="en-US" dirty="0" err="1"/>
              <a:t>polychotomizer</a:t>
            </a:r>
            <a:r>
              <a:rPr lang="en-US" dirty="0"/>
              <a:t> should compute.  How do we compute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361DB0-E32C-9449-8B22-29E0DAFD388A}"/>
                  </a:ext>
                </a:extLst>
              </p:cNvPr>
              <p:cNvSpPr>
                <a:spLocks noGrp="1"/>
              </p:cNvSpPr>
              <p:nvPr>
                <p:ph idx="1"/>
              </p:nvPr>
            </p:nvSpPr>
            <p:spPr>
              <a:xfrm>
                <a:off x="838200" y="1807689"/>
                <a:ext cx="8305800" cy="4774832"/>
              </a:xfrm>
            </p:spPr>
            <p:txBody>
              <a:bodyPr>
                <a:normAutofit lnSpcReduction="10000"/>
              </a:bodyPr>
              <a:lstStyle/>
              <a:p>
                <a:pPr marL="0" indent="0">
                  <a:buNone/>
                </a:pP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𝑖𝑗</m:t>
                        </m:r>
                      </m:sub>
                    </m:sSub>
                    <m:r>
                      <a:rPr lang="en-US" b="0" i="1" smtClean="0">
                        <a:latin typeface="Cambria Math" panose="02040503050406030204" pitchFamily="18" charset="0"/>
                      </a:rPr>
                      <m:t>=</m:t>
                    </m:r>
                  </m:oMath>
                </a14:m>
                <a:r>
                  <a:rPr lang="en-US" dirty="0"/>
                  <a:t> value of </a:t>
                </a:r>
                <a14:m>
                  <m:oMath xmlns:m="http://schemas.openxmlformats.org/officeDocument/2006/math">
                    <m:r>
                      <a:rPr lang="en-US" i="1" dirty="0" smtClean="0">
                        <a:latin typeface="Cambria Math" panose="02040503050406030204" pitchFamily="18" charset="0"/>
                      </a:rPr>
                      <m:t>𝑃</m:t>
                    </m:r>
                    <m:d>
                      <m:dPr>
                        <m:endChr m:val="|"/>
                        <m:ctrlPr>
                          <a:rPr lang="en-US" i="1" dirty="0">
                            <a:latin typeface="Cambria Math" panose="02040503050406030204" pitchFamily="18" charset="0"/>
                          </a:rPr>
                        </m:ctrlPr>
                      </m:dPr>
                      <m:e>
                        <m:r>
                          <a:rPr lang="en-US" i="1" dirty="0">
                            <a:latin typeface="Cambria Math" panose="02040503050406030204" pitchFamily="18" charset="0"/>
                          </a:rPr>
                          <m:t>𝑐𝑙𝑎𝑠𝑠</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 </m:t>
                        </m:r>
                      </m:e>
                    </m:d>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r>
                      <a:rPr lang="en-US" i="1" dirty="0">
                        <a:latin typeface="Cambria Math" panose="02040503050406030204" pitchFamily="18" charset="0"/>
                      </a:rPr>
                      <m:t>)</m:t>
                    </m:r>
                  </m:oMath>
                </a14:m>
                <a:r>
                  <a:rPr lang="en-US" dirty="0"/>
                  <a:t> estimated by the neural net.</a:t>
                </a:r>
              </a:p>
              <a:p>
                <a:pPr marL="0" indent="0">
                  <a:buNone/>
                </a:pPr>
                <a:r>
                  <a:rPr lang="en-US" dirty="0"/>
                  <a:t>How can we do that estimation? </a:t>
                </a:r>
              </a:p>
              <a:p>
                <a:pPr marL="0" indent="0">
                  <a:buNone/>
                </a:pPr>
                <a:r>
                  <a:rPr lang="en-US" dirty="0"/>
                  <a:t>Multi-class perceptron example: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argmax</m:t>
                                        </m:r>
                                      </m:e>
                                      <m:lim>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≤ℓ≤</m:t>
                                        </m:r>
                                        <m:r>
                                          <a:rPr lang="en-US" b="0" i="1" smtClean="0">
                                            <a:latin typeface="Cambria Math" panose="02040503050406030204" pitchFamily="18" charset="0"/>
                                            <a:ea typeface="Cambria Math" panose="02040503050406030204" pitchFamily="18" charset="0"/>
                                          </a:rPr>
                                          <m:t>𝑐</m:t>
                                        </m:r>
                                      </m:lim>
                                    </m:limLow>
                                  </m:fName>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smtClean="0">
                                            <a:latin typeface="Cambria Math" panose="02040503050406030204" pitchFamily="18" charset="0"/>
                                            <a:ea typeface="Cambria Math" panose="02040503050406030204" pitchFamily="18" charset="0"/>
                                          </a:rPr>
                                          <m:t>ℓ</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e>
                                </m:func>
                              </m:e>
                            </m:mr>
                            <m:mr>
                              <m:e>
                                <m:r>
                                  <a:rPr lang="en-US" b="0" i="1" smtClean="0">
                                    <a:latin typeface="Cambria Math" panose="02040503050406030204" pitchFamily="18" charset="0"/>
                                  </a:rPr>
                                  <m:t>0</m:t>
                                </m:r>
                              </m:e>
                              <m:e>
                                <m:r>
                                  <m:rPr>
                                    <m:sty m:val="p"/>
                                  </m:rPr>
                                  <a:rPr lang="en-US" b="0" i="0" smtClean="0">
                                    <a:latin typeface="Cambria Math" panose="02040503050406030204" pitchFamily="18" charset="0"/>
                                  </a:rPr>
                                  <m:t>otherwise</m:t>
                                </m:r>
                              </m:e>
                            </m:mr>
                          </m:m>
                        </m:e>
                      </m:d>
                    </m:oMath>
                  </m:oMathPara>
                </a14:m>
                <a:endParaRPr lang="en-US" dirty="0"/>
              </a:p>
              <a:p>
                <a:pPr marL="0" indent="0">
                  <a:buNone/>
                </a:pPr>
                <a:endParaRPr lang="en-US" dirty="0"/>
              </a:p>
              <a:p>
                <a:pPr marL="0" indent="0">
                  <a:buNone/>
                </a:pPr>
                <a:r>
                  <a:rPr lang="en-US" dirty="0"/>
                  <a:t>Differentiable perceptron: we need a differentiable approximation of the argmax function.</a:t>
                </a:r>
              </a:p>
            </p:txBody>
          </p:sp>
        </mc:Choice>
        <mc:Fallback xmlns="">
          <p:sp>
            <p:nvSpPr>
              <p:cNvPr id="3" name="Content Placeholder 2">
                <a:extLst>
                  <a:ext uri="{FF2B5EF4-FFF2-40B4-BE49-F238E27FC236}">
                    <a16:creationId xmlns:a16="http://schemas.microsoft.com/office/drawing/2014/main" id="{5D361DB0-E32C-9449-8B22-29E0DAFD388A}"/>
                  </a:ext>
                </a:extLst>
              </p:cNvPr>
              <p:cNvSpPr>
                <a:spLocks noGrp="1" noRot="1" noChangeAspect="1" noMove="1" noResize="1" noEditPoints="1" noAdjustHandles="1" noChangeArrowheads="1" noChangeShapeType="1" noTextEdit="1"/>
              </p:cNvSpPr>
              <p:nvPr>
                <p:ph idx="1"/>
              </p:nvPr>
            </p:nvSpPr>
            <p:spPr>
              <a:xfrm>
                <a:off x="838200" y="1807689"/>
                <a:ext cx="8305800" cy="4774832"/>
              </a:xfrm>
              <a:blipFill>
                <a:blip r:embed="rId2"/>
                <a:stretch>
                  <a:fillRect l="-1374" t="-23607" b="-6790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2D97F85-3A30-E14A-B82F-35E110FE045C}"/>
              </a:ext>
            </a:extLst>
          </p:cNvPr>
          <p:cNvPicPr>
            <a:picLocks noChangeAspect="1"/>
          </p:cNvPicPr>
          <p:nvPr/>
        </p:nvPicPr>
        <p:blipFill>
          <a:blip r:embed="rId3"/>
          <a:stretch>
            <a:fillRect/>
          </a:stretch>
        </p:blipFill>
        <p:spPr>
          <a:xfrm>
            <a:off x="8767478" y="3058460"/>
            <a:ext cx="3285417" cy="2387600"/>
          </a:xfrm>
          <a:prstGeom prst="rect">
            <a:avLst/>
          </a:prstGeom>
        </p:spPr>
      </p:pic>
      <p:sp>
        <p:nvSpPr>
          <p:cNvPr id="5" name="TextBox 4">
            <a:extLst>
              <a:ext uri="{FF2B5EF4-FFF2-40B4-BE49-F238E27FC236}">
                <a16:creationId xmlns:a16="http://schemas.microsoft.com/office/drawing/2014/main" id="{BD6AA1E2-9027-6B44-99CD-C5C5E2C9D07E}"/>
              </a:ext>
            </a:extLst>
          </p:cNvPr>
          <p:cNvSpPr txBox="1"/>
          <p:nvPr/>
        </p:nvSpPr>
        <p:spPr>
          <a:xfrm>
            <a:off x="8563597" y="5598460"/>
            <a:ext cx="774571" cy="369332"/>
          </a:xfrm>
          <a:prstGeom prst="rect">
            <a:avLst/>
          </a:prstGeom>
          <a:noFill/>
        </p:spPr>
        <p:txBody>
          <a:bodyPr wrap="none" rtlCol="0">
            <a:spAutoFit/>
          </a:bodyPr>
          <a:lstStyle/>
          <a:p>
            <a:r>
              <a:rPr lang="en-US" dirty="0"/>
              <a:t>Inputs</a:t>
            </a:r>
          </a:p>
        </p:txBody>
      </p:sp>
      <p:sp>
        <p:nvSpPr>
          <p:cNvPr id="6" name="TextBox 5">
            <a:extLst>
              <a:ext uri="{FF2B5EF4-FFF2-40B4-BE49-F238E27FC236}">
                <a16:creationId xmlns:a16="http://schemas.microsoft.com/office/drawing/2014/main" id="{4DA52BB3-6E4E-F542-8221-367932F5370F}"/>
              </a:ext>
            </a:extLst>
          </p:cNvPr>
          <p:cNvSpPr txBox="1"/>
          <p:nvPr/>
        </p:nvSpPr>
        <p:spPr>
          <a:xfrm>
            <a:off x="9681877" y="5293661"/>
            <a:ext cx="1676400" cy="646331"/>
          </a:xfrm>
          <a:prstGeom prst="rect">
            <a:avLst/>
          </a:prstGeom>
          <a:noFill/>
        </p:spPr>
        <p:txBody>
          <a:bodyPr wrap="square" rtlCol="0">
            <a:spAutoFit/>
          </a:bodyPr>
          <a:lstStyle/>
          <a:p>
            <a:pPr algn="ctr"/>
            <a:r>
              <a:rPr lang="en-US" dirty="0" err="1"/>
              <a:t>Perceptrons</a:t>
            </a:r>
            <a:r>
              <a:rPr lang="en-US" dirty="0"/>
              <a:t> w/ weights </a:t>
            </a:r>
            <a:r>
              <a:rPr lang="en-US" b="1" dirty="0" err="1"/>
              <a:t>w</a:t>
            </a:r>
            <a:r>
              <a:rPr lang="en-US" b="1" baseline="-25000" dirty="0" err="1"/>
              <a:t>c</a:t>
            </a:r>
            <a:endParaRPr lang="en-US" b="1" baseline="-25000" dirty="0"/>
          </a:p>
        </p:txBody>
      </p:sp>
      <p:sp>
        <p:nvSpPr>
          <p:cNvPr id="7" name="TextBox 6">
            <a:extLst>
              <a:ext uri="{FF2B5EF4-FFF2-40B4-BE49-F238E27FC236}">
                <a16:creationId xmlns:a16="http://schemas.microsoft.com/office/drawing/2014/main" id="{54FDCEF4-A699-C447-8AB3-8DAC1F4AE859}"/>
              </a:ext>
            </a:extLst>
          </p:cNvPr>
          <p:cNvSpPr txBox="1"/>
          <p:nvPr/>
        </p:nvSpPr>
        <p:spPr>
          <a:xfrm>
            <a:off x="11118533" y="4684060"/>
            <a:ext cx="589713" cy="369332"/>
          </a:xfrm>
          <a:prstGeom prst="rect">
            <a:avLst/>
          </a:prstGeom>
          <a:noFill/>
        </p:spPr>
        <p:txBody>
          <a:bodyPr wrap="none" rtlCol="0">
            <a:spAutoFit/>
          </a:bodyPr>
          <a:lstStyle/>
          <a:p>
            <a:r>
              <a:rPr lang="en-US" dirty="0"/>
              <a:t>Max</a:t>
            </a:r>
          </a:p>
        </p:txBody>
      </p:sp>
    </p:spTree>
    <p:extLst>
      <p:ext uri="{BB962C8B-B14F-4D97-AF65-F5344CB8AC3E}">
        <p14:creationId xmlns:p14="http://schemas.microsoft.com/office/powerpoint/2010/main" val="217063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A1D2-99D9-8A46-B015-E51F7C0AAD92}"/>
              </a:ext>
            </a:extLst>
          </p:cNvPr>
          <p:cNvSpPr>
            <a:spLocks noGrp="1"/>
          </p:cNvSpPr>
          <p:nvPr>
            <p:ph type="title"/>
          </p:nvPr>
        </p:nvSpPr>
        <p:spPr>
          <a:xfrm>
            <a:off x="405711" y="142699"/>
            <a:ext cx="10515600" cy="1325563"/>
          </a:xfrm>
        </p:spPr>
        <p:txBody>
          <a:bodyPr/>
          <a:lstStyle/>
          <a:p>
            <a:r>
              <a:rPr lang="en-US" dirty="0" err="1"/>
              <a:t>Softmax</a:t>
            </a:r>
            <a:r>
              <a:rPr lang="en-US" dirty="0"/>
              <a:t> = differentiable approximation of the argmax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361DB0-E32C-9449-8B22-29E0DAFD388A}"/>
                  </a:ext>
                </a:extLst>
              </p:cNvPr>
              <p:cNvSpPr>
                <a:spLocks noGrp="1"/>
              </p:cNvSpPr>
              <p:nvPr>
                <p:ph idx="1"/>
              </p:nvPr>
            </p:nvSpPr>
            <p:spPr>
              <a:xfrm>
                <a:off x="838200" y="1807689"/>
                <a:ext cx="6056870" cy="4774832"/>
              </a:xfrm>
            </p:spPr>
            <p:txBody>
              <a:bodyPr>
                <a:normAutofit fontScale="92500"/>
              </a:bodyPr>
              <a:lstStyle/>
              <a:p>
                <a:pPr marL="0" indent="0">
                  <a:buNone/>
                </a:pPr>
                <a:r>
                  <a:rPr lang="en-US" dirty="0"/>
                  <a:t>The </a:t>
                </a:r>
                <a:r>
                  <a:rPr lang="en-US" dirty="0" err="1"/>
                  <a:t>softmax</a:t>
                </a:r>
                <a:r>
                  <a:rPr lang="en-US" dirty="0"/>
                  <a:t> function is defined as: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𝑖𝑗</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softmax</m:t>
                              </m:r>
                            </m:e>
                            <m:lim>
                              <m:r>
                                <a:rPr lang="en-US" b="0" i="1" smtClean="0">
                                  <a:latin typeface="Cambria Math" panose="02040503050406030204" pitchFamily="18" charset="0"/>
                                </a:rPr>
                                <m:t>𝑗</m:t>
                              </m:r>
                            </m:lim>
                          </m:limLow>
                        </m:fName>
                        <m:e>
                          <m:d>
                            <m:dPr>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smtClean="0">
                                      <a:latin typeface="Cambria Math" panose="02040503050406030204" pitchFamily="18" charset="0"/>
                                      <a:ea typeface="Cambria Math" panose="02040503050406030204" pitchFamily="18" charset="0"/>
                                    </a:rPr>
                                    <m:t>ℓ</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smtClean="0">
                                      <a:latin typeface="Cambria Math" panose="02040503050406030204" pitchFamily="18" charset="0"/>
                                      <a:ea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sup>
                          </m:sSup>
                        </m:num>
                        <m:den>
                          <m:nary>
                            <m:naryPr>
                              <m:chr m:val="∑"/>
                              <m:ctrlPr>
                                <a:rPr lang="en-US" b="0" i="1" smtClean="0">
                                  <a:latin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ℓ=1</m:t>
                              </m:r>
                            </m:sub>
                            <m:sup>
                              <m:r>
                                <a:rPr lang="en-US" b="0" i="1" smtClean="0">
                                  <a:latin typeface="Cambria Math" panose="02040503050406030204" pitchFamily="18" charset="0"/>
                                </a:rPr>
                                <m:t>𝑐</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smtClean="0">
                                          <a:latin typeface="Cambria Math" panose="02040503050406030204" pitchFamily="18" charset="0"/>
                                          <a:ea typeface="Cambria Math" panose="02040503050406030204" pitchFamily="18" charset="0"/>
                                        </a:rPr>
                                        <m:t>ℓ</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sup>
                              </m:sSup>
                            </m:e>
                          </m:nary>
                        </m:den>
                      </m:f>
                    </m:oMath>
                  </m:oMathPara>
                </a14:m>
                <a:endParaRPr lang="en-US" dirty="0"/>
              </a:p>
              <a:p>
                <a:pPr marL="0" indent="0">
                  <a:buNone/>
                </a:pPr>
                <a:endParaRPr lang="en-US" dirty="0"/>
              </a:p>
              <a:p>
                <a:pPr marL="0" indent="0">
                  <a:buNone/>
                </a:pPr>
                <a:r>
                  <a:rPr lang="en-US" dirty="0"/>
                  <a:t>For example, the figure to the right shows </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softmax</m:t>
                              </m:r>
                            </m:e>
                            <m:lim>
                              <m:r>
                                <a:rPr lang="en-US" b="0" i="1" smtClean="0">
                                  <a:latin typeface="Cambria Math" panose="02040503050406030204" pitchFamily="18" charset="0"/>
                                </a:rPr>
                                <m:t>1</m:t>
                              </m:r>
                            </m:lim>
                          </m:limLow>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ℓ</m:t>
                                  </m:r>
                                </m:sub>
                              </m:sSub>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b="0" i="1" smtClean="0">
                                      <a:latin typeface="Cambria Math" panose="02040503050406030204" pitchFamily="18" charset="0"/>
                                    </a:rPr>
                                    <m:t>1</m:t>
                                  </m:r>
                                </m:sub>
                              </m:sSub>
                            </m:sup>
                          </m:sSup>
                        </m:num>
                        <m:den>
                          <m:nary>
                            <m:naryPr>
                              <m:chr m:val="∑"/>
                              <m:ctrlPr>
                                <a:rPr lang="en-US" b="0" i="1" smtClean="0">
                                  <a:latin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ℓ=1</m:t>
                              </m:r>
                            </m:sub>
                            <m:sup>
                              <m:r>
                                <a:rPr lang="en-US" b="0" i="1" smtClean="0">
                                  <a:latin typeface="Cambria Math" panose="02040503050406030204" pitchFamily="18" charset="0"/>
                                </a:rPr>
                                <m:t>2</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ℓ</m:t>
                                      </m:r>
                                    </m:sub>
                                  </m:sSub>
                                </m:sup>
                              </m:sSup>
                            </m:e>
                          </m:nary>
                        </m:den>
                      </m:f>
                    </m:oMath>
                  </m:oMathPara>
                </a14:m>
                <a:endParaRPr lang="en-US" dirty="0"/>
              </a:p>
              <a:p>
                <a:pPr marL="0" indent="0">
                  <a:buNone/>
                </a:pPr>
                <a:r>
                  <a:rPr lang="en-US" dirty="0"/>
                  <a:t>Notice that it’s close to 1 (yellow) when</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max</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ℓ</m:t>
                        </m:r>
                      </m:sub>
                    </m:sSub>
                  </m:oMath>
                </a14:m>
                <a:r>
                  <a:rPr lang="en-US" dirty="0"/>
                  <a:t>, and close to zero (blue) otherwise, with a smooth transition zone in between.  </a:t>
                </a:r>
              </a:p>
            </p:txBody>
          </p:sp>
        </mc:Choice>
        <mc:Fallback xmlns="">
          <p:sp>
            <p:nvSpPr>
              <p:cNvPr id="3" name="Content Placeholder 2">
                <a:extLst>
                  <a:ext uri="{FF2B5EF4-FFF2-40B4-BE49-F238E27FC236}">
                    <a16:creationId xmlns:a16="http://schemas.microsoft.com/office/drawing/2014/main" id="{5D361DB0-E32C-9449-8B22-29E0DAFD388A}"/>
                  </a:ext>
                </a:extLst>
              </p:cNvPr>
              <p:cNvSpPr>
                <a:spLocks noGrp="1" noRot="1" noChangeAspect="1" noMove="1" noResize="1" noEditPoints="1" noAdjustHandles="1" noChangeArrowheads="1" noChangeShapeType="1" noTextEdit="1"/>
              </p:cNvSpPr>
              <p:nvPr>
                <p:ph idx="1"/>
              </p:nvPr>
            </p:nvSpPr>
            <p:spPr>
              <a:xfrm>
                <a:off x="838200" y="1807689"/>
                <a:ext cx="6056870" cy="4774832"/>
              </a:xfrm>
              <a:blipFill>
                <a:blip r:embed="rId2"/>
                <a:stretch>
                  <a:fillRect l="-1674" t="-1857" r="-2092" b="-2653"/>
                </a:stretch>
              </a:blipFill>
            </p:spPr>
            <p:txBody>
              <a:bodyPr/>
              <a:lstStyle/>
              <a:p>
                <a:r>
                  <a:rPr lang="en-US">
                    <a:noFill/>
                  </a:rPr>
                  <a:t> </a:t>
                </a:r>
              </a:p>
            </p:txBody>
          </p:sp>
        </mc:Fallback>
      </mc:AlternateContent>
      <p:pic>
        <p:nvPicPr>
          <p:cNvPr id="11" name="Picture 10" descr="A close up of a logo&#10;&#10;Description automatically generated">
            <a:extLst>
              <a:ext uri="{FF2B5EF4-FFF2-40B4-BE49-F238E27FC236}">
                <a16:creationId xmlns:a16="http://schemas.microsoft.com/office/drawing/2014/main" id="{E702B64D-EEE4-AB44-AD7C-89E4046BA87C}"/>
              </a:ext>
            </a:extLst>
          </p:cNvPr>
          <p:cNvPicPr>
            <a:picLocks noChangeAspect="1"/>
          </p:cNvPicPr>
          <p:nvPr/>
        </p:nvPicPr>
        <p:blipFill>
          <a:blip r:embed="rId3"/>
          <a:stretch>
            <a:fillRect/>
          </a:stretch>
        </p:blipFill>
        <p:spPr>
          <a:xfrm>
            <a:off x="7279161" y="1430808"/>
            <a:ext cx="4879889" cy="483204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CCB8AC4-E6CF-704B-99BE-C392D5C8F2D4}"/>
                  </a:ext>
                </a:extLst>
              </p:cNvPr>
              <p:cNvSpPr txBox="1"/>
              <p:nvPr/>
            </p:nvSpPr>
            <p:spPr>
              <a:xfrm>
                <a:off x="9675345" y="5955957"/>
                <a:ext cx="5663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p>
            </p:txBody>
          </p:sp>
        </mc:Choice>
        <mc:Fallback xmlns="">
          <p:sp>
            <p:nvSpPr>
              <p:cNvPr id="12" name="TextBox 11">
                <a:extLst>
                  <a:ext uri="{FF2B5EF4-FFF2-40B4-BE49-F238E27FC236}">
                    <a16:creationId xmlns:a16="http://schemas.microsoft.com/office/drawing/2014/main" id="{3CCB8AC4-E6CF-704B-99BE-C392D5C8F2D4}"/>
                  </a:ext>
                </a:extLst>
              </p:cNvPr>
              <p:cNvSpPr txBox="1">
                <a:spLocks noRot="1" noChangeAspect="1" noMove="1" noResize="1" noEditPoints="1" noAdjustHandles="1" noChangeArrowheads="1" noChangeShapeType="1" noTextEdit="1"/>
              </p:cNvSpPr>
              <p:nvPr/>
            </p:nvSpPr>
            <p:spPr>
              <a:xfrm>
                <a:off x="9675345" y="5955957"/>
                <a:ext cx="566374" cy="523220"/>
              </a:xfrm>
              <a:prstGeom prst="rect">
                <a:avLst/>
              </a:prstGeom>
              <a:blipFill>
                <a:blip r:embed="rId4"/>
                <a:stretch>
                  <a:fillRect l="-444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5C2401-2BE3-624D-A420-D252F88CD3BF}"/>
                  </a:ext>
                </a:extLst>
              </p:cNvPr>
              <p:cNvSpPr txBox="1"/>
              <p:nvPr/>
            </p:nvSpPr>
            <p:spPr>
              <a:xfrm>
                <a:off x="7245179" y="3513429"/>
                <a:ext cx="57464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p>
            </p:txBody>
          </p:sp>
        </mc:Choice>
        <mc:Fallback xmlns="">
          <p:sp>
            <p:nvSpPr>
              <p:cNvPr id="13" name="TextBox 12">
                <a:extLst>
                  <a:ext uri="{FF2B5EF4-FFF2-40B4-BE49-F238E27FC236}">
                    <a16:creationId xmlns:a16="http://schemas.microsoft.com/office/drawing/2014/main" id="{4F5C2401-2BE3-624D-A420-D252F88CD3BF}"/>
                  </a:ext>
                </a:extLst>
              </p:cNvPr>
              <p:cNvSpPr txBox="1">
                <a:spLocks noRot="1" noChangeAspect="1" noMove="1" noResize="1" noEditPoints="1" noAdjustHandles="1" noChangeArrowheads="1" noChangeShapeType="1" noTextEdit="1"/>
              </p:cNvSpPr>
              <p:nvPr/>
            </p:nvSpPr>
            <p:spPr>
              <a:xfrm>
                <a:off x="7245179" y="3513429"/>
                <a:ext cx="574644" cy="523220"/>
              </a:xfrm>
              <a:prstGeom prst="rect">
                <a:avLst/>
              </a:prstGeom>
              <a:blipFill>
                <a:blip r:embed="rId5"/>
                <a:stretch>
                  <a:fillRect l="-425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807E5F-97AF-4F4A-904A-3955B1853A75}"/>
                  </a:ext>
                </a:extLst>
              </p:cNvPr>
              <p:cNvSpPr txBox="1"/>
              <p:nvPr/>
            </p:nvSpPr>
            <p:spPr>
              <a:xfrm>
                <a:off x="8752709" y="1025595"/>
                <a:ext cx="2078133" cy="653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softmax</m:t>
                              </m:r>
                            </m:e>
                            <m:lim>
                              <m:r>
                                <a:rPr lang="en-US" sz="2800" b="0" i="1" smtClean="0">
                                  <a:latin typeface="Cambria Math" panose="02040503050406030204" pitchFamily="18" charset="0"/>
                                </a:rPr>
                                <m:t>1</m:t>
                              </m:r>
                            </m:lim>
                          </m:limLow>
                        </m:fName>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ea typeface="Cambria Math" panose="02040503050406030204" pitchFamily="18" charset="0"/>
                                    </a:rPr>
                                    <m:t>ℓ</m:t>
                                  </m:r>
                                </m:sub>
                              </m:sSub>
                            </m:e>
                          </m:d>
                        </m:e>
                      </m:func>
                    </m:oMath>
                  </m:oMathPara>
                </a14:m>
                <a:endParaRPr lang="en-US" sz="2800" dirty="0"/>
              </a:p>
            </p:txBody>
          </p:sp>
        </mc:Choice>
        <mc:Fallback xmlns="">
          <p:sp>
            <p:nvSpPr>
              <p:cNvPr id="14" name="TextBox 13">
                <a:extLst>
                  <a:ext uri="{FF2B5EF4-FFF2-40B4-BE49-F238E27FC236}">
                    <a16:creationId xmlns:a16="http://schemas.microsoft.com/office/drawing/2014/main" id="{E5807E5F-97AF-4F4A-904A-3955B1853A75}"/>
                  </a:ext>
                </a:extLst>
              </p:cNvPr>
              <p:cNvSpPr txBox="1">
                <a:spLocks noRot="1" noChangeAspect="1" noMove="1" noResize="1" noEditPoints="1" noAdjustHandles="1" noChangeArrowheads="1" noChangeShapeType="1" noTextEdit="1"/>
              </p:cNvSpPr>
              <p:nvPr/>
            </p:nvSpPr>
            <p:spPr>
              <a:xfrm>
                <a:off x="8752709" y="1025595"/>
                <a:ext cx="2078133" cy="653769"/>
              </a:xfrm>
              <a:prstGeom prst="rect">
                <a:avLst/>
              </a:prstGeom>
              <a:blipFill>
                <a:blip r:embed="rId6"/>
                <a:stretch>
                  <a:fillRect b="-5769"/>
                </a:stretch>
              </a:blipFill>
            </p:spPr>
            <p:txBody>
              <a:bodyPr/>
              <a:lstStyle/>
              <a:p>
                <a:r>
                  <a:rPr lang="en-US">
                    <a:noFill/>
                  </a:rPr>
                  <a:t> </a:t>
                </a:r>
              </a:p>
            </p:txBody>
          </p:sp>
        </mc:Fallback>
      </mc:AlternateContent>
    </p:spTree>
    <p:extLst>
      <p:ext uri="{BB962C8B-B14F-4D97-AF65-F5344CB8AC3E}">
        <p14:creationId xmlns:p14="http://schemas.microsoft.com/office/powerpoint/2010/main" val="79393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A1D2-99D9-8A46-B015-E51F7C0AAD92}"/>
              </a:ext>
            </a:extLst>
          </p:cNvPr>
          <p:cNvSpPr>
            <a:spLocks noGrp="1"/>
          </p:cNvSpPr>
          <p:nvPr>
            <p:ph type="title"/>
          </p:nvPr>
        </p:nvSpPr>
        <p:spPr>
          <a:xfrm>
            <a:off x="405711" y="142699"/>
            <a:ext cx="10515600" cy="1325563"/>
          </a:xfrm>
        </p:spPr>
        <p:txBody>
          <a:bodyPr/>
          <a:lstStyle/>
          <a:p>
            <a:r>
              <a:rPr lang="en-US" dirty="0" err="1"/>
              <a:t>Softmax</a:t>
            </a:r>
            <a:r>
              <a:rPr lang="en-US" dirty="0"/>
              <a:t> = differentiable approximation of the argmax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361DB0-E32C-9449-8B22-29E0DAFD388A}"/>
                  </a:ext>
                </a:extLst>
              </p:cNvPr>
              <p:cNvSpPr>
                <a:spLocks noGrp="1"/>
              </p:cNvSpPr>
              <p:nvPr>
                <p:ph idx="1"/>
              </p:nvPr>
            </p:nvSpPr>
            <p:spPr>
              <a:xfrm>
                <a:off x="838200" y="1807689"/>
                <a:ext cx="6056870" cy="4774832"/>
              </a:xfrm>
            </p:spPr>
            <p:txBody>
              <a:bodyPr>
                <a:normAutofit/>
              </a:bodyPr>
              <a:lstStyle/>
              <a:p>
                <a:pPr marL="0" indent="0">
                  <a:buNone/>
                </a:pPr>
                <a:r>
                  <a:rPr lang="en-US" dirty="0"/>
                  <a:t>The </a:t>
                </a:r>
                <a:r>
                  <a:rPr lang="en-US" dirty="0" err="1"/>
                  <a:t>softmax</a:t>
                </a:r>
                <a:r>
                  <a:rPr lang="en-US" dirty="0"/>
                  <a:t> function is defined as: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𝑖𝑗</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softmax</m:t>
                              </m:r>
                            </m:e>
                            <m:lim>
                              <m:r>
                                <a:rPr lang="en-US" b="0" i="1" smtClean="0">
                                  <a:latin typeface="Cambria Math" panose="02040503050406030204" pitchFamily="18" charset="0"/>
                                </a:rPr>
                                <m:t>𝑗</m:t>
                              </m:r>
                            </m:lim>
                          </m:limLow>
                        </m:fName>
                        <m:e>
                          <m:d>
                            <m:dPr>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smtClean="0">
                                      <a:latin typeface="Cambria Math" panose="02040503050406030204" pitchFamily="18" charset="0"/>
                                      <a:ea typeface="Cambria Math" panose="02040503050406030204" pitchFamily="18" charset="0"/>
                                    </a:rPr>
                                    <m:t>ℓ</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smtClean="0">
                                      <a:latin typeface="Cambria Math" panose="02040503050406030204" pitchFamily="18" charset="0"/>
                                      <a:ea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sup>
                          </m:sSup>
                        </m:num>
                        <m:den>
                          <m:nary>
                            <m:naryPr>
                              <m:chr m:val="∑"/>
                              <m:ctrlPr>
                                <a:rPr lang="en-US" b="0" i="1" smtClean="0">
                                  <a:latin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ℓ=1</m:t>
                              </m:r>
                            </m:sub>
                            <m:sup>
                              <m:r>
                                <a:rPr lang="en-US" b="0" i="1" smtClean="0">
                                  <a:latin typeface="Cambria Math" panose="02040503050406030204" pitchFamily="18" charset="0"/>
                                </a:rPr>
                                <m:t>𝑐</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smtClean="0">
                                          <a:latin typeface="Cambria Math" panose="02040503050406030204" pitchFamily="18" charset="0"/>
                                          <a:ea typeface="Cambria Math" panose="02040503050406030204" pitchFamily="18" charset="0"/>
                                        </a:rPr>
                                        <m:t>ℓ</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sup>
                              </m:sSup>
                            </m:e>
                          </m:nary>
                        </m:den>
                      </m:f>
                    </m:oMath>
                  </m:oMathPara>
                </a14:m>
                <a:endParaRPr lang="en-US" dirty="0"/>
              </a:p>
              <a:p>
                <a:pPr marL="0" indent="0">
                  <a:buNone/>
                </a:pPr>
                <a:endParaRPr lang="en-US" dirty="0"/>
              </a:p>
              <a:p>
                <a:pPr marL="0" indent="0">
                  <a:buNone/>
                </a:pPr>
                <a:r>
                  <a:rPr lang="en-US" dirty="0"/>
                  <a:t>Notice that this gives us</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b="0" i="1" dirty="0" smtClean="0">
                              <a:latin typeface="Cambria Math" panose="02040503050406030204" pitchFamily="18" charset="0"/>
                            </a:rPr>
                            <m:t>𝑖</m:t>
                          </m:r>
                          <m:r>
                            <a:rPr lang="en-US" i="1" dirty="0">
                              <a:latin typeface="Cambria Math" panose="02040503050406030204" pitchFamily="18" charset="0"/>
                            </a:rPr>
                            <m:t>𝑗</m:t>
                          </m:r>
                        </m:sub>
                      </m:sSub>
                      <m:r>
                        <a:rPr lang="en-US" i="1" dirty="0">
                          <a:latin typeface="Cambria Math" panose="02040503050406030204" pitchFamily="18" charset="0"/>
                          <a:ea typeface="Cambria Math" panose="02040503050406030204" pitchFamily="18" charset="0"/>
                        </a:rPr>
                        <m:t>≤1</m:t>
                      </m:r>
                      <m:r>
                        <a:rPr lang="en-US" dirty="0">
                          <a:latin typeface="Cambria Math" panose="02040503050406030204" pitchFamily="18" charset="0"/>
                          <a:ea typeface="Cambria Math" panose="02040503050406030204" pitchFamily="18" charset="0"/>
                        </a:rPr>
                        <m:t>,     </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𝑗</m:t>
                          </m:r>
                          <m:r>
                            <a:rPr lang="en-US" i="1" dirty="0">
                              <a:latin typeface="Cambria Math" panose="02040503050406030204" pitchFamily="18" charset="0"/>
                            </a:rPr>
                            <m:t>=1</m:t>
                          </m:r>
                        </m:sub>
                        <m:sup>
                          <m:r>
                            <a:rPr lang="en-US" i="1" dirty="0">
                              <a:latin typeface="Cambria Math" panose="02040503050406030204" pitchFamily="18" charset="0"/>
                            </a:rPr>
                            <m:t>𝑐</m:t>
                          </m:r>
                        </m:sup>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b="0" i="1" dirty="0" smtClean="0">
                                  <a:latin typeface="Cambria Math" panose="02040503050406030204" pitchFamily="18" charset="0"/>
                                </a:rPr>
                                <m:t>𝑖</m:t>
                              </m:r>
                              <m:r>
                                <a:rPr lang="en-US" i="1" dirty="0">
                                  <a:latin typeface="Cambria Math" panose="02040503050406030204" pitchFamily="18" charset="0"/>
                                </a:rPr>
                                <m:t>𝑗</m:t>
                              </m:r>
                            </m:sub>
                          </m:sSub>
                        </m:e>
                      </m:nary>
                      <m:r>
                        <a:rPr lang="en-US" i="1" dirty="0">
                          <a:latin typeface="Cambria Math" panose="02040503050406030204" pitchFamily="18" charset="0"/>
                        </a:rPr>
                        <m:t>=1</m:t>
                      </m:r>
                    </m:oMath>
                  </m:oMathPara>
                </a14:m>
                <a:endParaRPr lang="en-US" dirty="0"/>
              </a:p>
              <a:p>
                <a:pPr marL="0" indent="0">
                  <a:buNone/>
                </a:pPr>
                <a:r>
                  <a:rPr lang="en-US" dirty="0"/>
                  <a:t>Therefore we can interpret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𝑖𝑗</m:t>
                        </m:r>
                      </m:sub>
                    </m:sSub>
                  </m:oMath>
                </a14:m>
                <a:r>
                  <a:rPr lang="en-US" dirty="0"/>
                  <a:t> as an estimate of </a:t>
                </a:r>
                <a14:m>
                  <m:oMath xmlns:m="http://schemas.openxmlformats.org/officeDocument/2006/math">
                    <m:r>
                      <a:rPr lang="en-US" i="1" dirty="0">
                        <a:latin typeface="Cambria Math" panose="02040503050406030204" pitchFamily="18" charset="0"/>
                      </a:rPr>
                      <m:t>𝑃</m:t>
                    </m:r>
                    <m:d>
                      <m:dPr>
                        <m:endChr m:val="|"/>
                        <m:ctrlPr>
                          <a:rPr lang="en-US" i="1" dirty="0">
                            <a:latin typeface="Cambria Math" panose="02040503050406030204" pitchFamily="18" charset="0"/>
                          </a:rPr>
                        </m:ctrlPr>
                      </m:dPr>
                      <m:e>
                        <m:r>
                          <a:rPr lang="en-US" i="1" dirty="0">
                            <a:latin typeface="Cambria Math" panose="02040503050406030204" pitchFamily="18" charset="0"/>
                          </a:rPr>
                          <m:t>𝑐𝑙𝑎𝑠𝑠</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 </m:t>
                        </m:r>
                      </m:e>
                    </m:d>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r>
                      <a:rPr lang="en-US" i="1" dirty="0">
                        <a:latin typeface="Cambria Math" panose="02040503050406030204" pitchFamily="18" charset="0"/>
                      </a:rPr>
                      <m:t>)</m:t>
                    </m:r>
                  </m:oMath>
                </a14:m>
                <a:r>
                  <a:rPr lang="en-US" dirty="0"/>
                  <a:t>.</a:t>
                </a:r>
              </a:p>
              <a:p>
                <a:pPr marL="0" indent="0">
                  <a:buNone/>
                </a:pPr>
                <a:endParaRPr lang="en-US" dirty="0"/>
              </a:p>
            </p:txBody>
          </p:sp>
        </mc:Choice>
        <mc:Fallback>
          <p:sp>
            <p:nvSpPr>
              <p:cNvPr id="3" name="Content Placeholder 2">
                <a:extLst>
                  <a:ext uri="{FF2B5EF4-FFF2-40B4-BE49-F238E27FC236}">
                    <a16:creationId xmlns:a16="http://schemas.microsoft.com/office/drawing/2014/main" id="{5D361DB0-E32C-9449-8B22-29E0DAFD388A}"/>
                  </a:ext>
                </a:extLst>
              </p:cNvPr>
              <p:cNvSpPr>
                <a:spLocks noGrp="1" noRot="1" noChangeAspect="1" noMove="1" noResize="1" noEditPoints="1" noAdjustHandles="1" noChangeArrowheads="1" noChangeShapeType="1" noTextEdit="1"/>
              </p:cNvSpPr>
              <p:nvPr>
                <p:ph idx="1"/>
              </p:nvPr>
            </p:nvSpPr>
            <p:spPr>
              <a:xfrm>
                <a:off x="838200" y="1807689"/>
                <a:ext cx="6056870" cy="4774832"/>
              </a:xfrm>
              <a:blipFill>
                <a:blip r:embed="rId2"/>
                <a:stretch>
                  <a:fillRect l="-1883" t="-1857" b="-19098"/>
                </a:stretch>
              </a:blipFill>
            </p:spPr>
            <p:txBody>
              <a:bodyPr/>
              <a:lstStyle/>
              <a:p>
                <a:r>
                  <a:rPr lang="en-US">
                    <a:noFill/>
                  </a:rPr>
                  <a:t> </a:t>
                </a:r>
              </a:p>
            </p:txBody>
          </p:sp>
        </mc:Fallback>
      </mc:AlternateContent>
      <p:pic>
        <p:nvPicPr>
          <p:cNvPr id="11" name="Picture 10" descr="A close up of a logo&#10;&#10;Description automatically generated">
            <a:extLst>
              <a:ext uri="{FF2B5EF4-FFF2-40B4-BE49-F238E27FC236}">
                <a16:creationId xmlns:a16="http://schemas.microsoft.com/office/drawing/2014/main" id="{E702B64D-EEE4-AB44-AD7C-89E4046BA87C}"/>
              </a:ext>
            </a:extLst>
          </p:cNvPr>
          <p:cNvPicPr>
            <a:picLocks noChangeAspect="1"/>
          </p:cNvPicPr>
          <p:nvPr/>
        </p:nvPicPr>
        <p:blipFill>
          <a:blip r:embed="rId3"/>
          <a:stretch>
            <a:fillRect/>
          </a:stretch>
        </p:blipFill>
        <p:spPr>
          <a:xfrm>
            <a:off x="7279161" y="1430808"/>
            <a:ext cx="4879889" cy="483204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CCB8AC4-E6CF-704B-99BE-C392D5C8F2D4}"/>
                  </a:ext>
                </a:extLst>
              </p:cNvPr>
              <p:cNvSpPr txBox="1"/>
              <p:nvPr/>
            </p:nvSpPr>
            <p:spPr>
              <a:xfrm>
                <a:off x="9675345" y="5955957"/>
                <a:ext cx="5663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p>
            </p:txBody>
          </p:sp>
        </mc:Choice>
        <mc:Fallback xmlns="">
          <p:sp>
            <p:nvSpPr>
              <p:cNvPr id="12" name="TextBox 11">
                <a:extLst>
                  <a:ext uri="{FF2B5EF4-FFF2-40B4-BE49-F238E27FC236}">
                    <a16:creationId xmlns:a16="http://schemas.microsoft.com/office/drawing/2014/main" id="{3CCB8AC4-E6CF-704B-99BE-C392D5C8F2D4}"/>
                  </a:ext>
                </a:extLst>
              </p:cNvPr>
              <p:cNvSpPr txBox="1">
                <a:spLocks noRot="1" noChangeAspect="1" noMove="1" noResize="1" noEditPoints="1" noAdjustHandles="1" noChangeArrowheads="1" noChangeShapeType="1" noTextEdit="1"/>
              </p:cNvSpPr>
              <p:nvPr/>
            </p:nvSpPr>
            <p:spPr>
              <a:xfrm>
                <a:off x="9675345" y="5955957"/>
                <a:ext cx="566374" cy="523220"/>
              </a:xfrm>
              <a:prstGeom prst="rect">
                <a:avLst/>
              </a:prstGeom>
              <a:blipFill>
                <a:blip r:embed="rId4"/>
                <a:stretch>
                  <a:fillRect l="-444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5C2401-2BE3-624D-A420-D252F88CD3BF}"/>
                  </a:ext>
                </a:extLst>
              </p:cNvPr>
              <p:cNvSpPr txBox="1"/>
              <p:nvPr/>
            </p:nvSpPr>
            <p:spPr>
              <a:xfrm>
                <a:off x="7245179" y="3513429"/>
                <a:ext cx="57464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p>
            </p:txBody>
          </p:sp>
        </mc:Choice>
        <mc:Fallback xmlns="">
          <p:sp>
            <p:nvSpPr>
              <p:cNvPr id="13" name="TextBox 12">
                <a:extLst>
                  <a:ext uri="{FF2B5EF4-FFF2-40B4-BE49-F238E27FC236}">
                    <a16:creationId xmlns:a16="http://schemas.microsoft.com/office/drawing/2014/main" id="{4F5C2401-2BE3-624D-A420-D252F88CD3BF}"/>
                  </a:ext>
                </a:extLst>
              </p:cNvPr>
              <p:cNvSpPr txBox="1">
                <a:spLocks noRot="1" noChangeAspect="1" noMove="1" noResize="1" noEditPoints="1" noAdjustHandles="1" noChangeArrowheads="1" noChangeShapeType="1" noTextEdit="1"/>
              </p:cNvSpPr>
              <p:nvPr/>
            </p:nvSpPr>
            <p:spPr>
              <a:xfrm>
                <a:off x="7245179" y="3513429"/>
                <a:ext cx="574644" cy="523220"/>
              </a:xfrm>
              <a:prstGeom prst="rect">
                <a:avLst/>
              </a:prstGeom>
              <a:blipFill>
                <a:blip r:embed="rId5"/>
                <a:stretch>
                  <a:fillRect l="-425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807E5F-97AF-4F4A-904A-3955B1853A75}"/>
                  </a:ext>
                </a:extLst>
              </p:cNvPr>
              <p:cNvSpPr txBox="1"/>
              <p:nvPr/>
            </p:nvSpPr>
            <p:spPr>
              <a:xfrm>
                <a:off x="8752709" y="1025595"/>
                <a:ext cx="2078133" cy="653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softmax</m:t>
                              </m:r>
                            </m:e>
                            <m:lim>
                              <m:r>
                                <a:rPr lang="en-US" sz="2800" b="0" i="1" smtClean="0">
                                  <a:latin typeface="Cambria Math" panose="02040503050406030204" pitchFamily="18" charset="0"/>
                                </a:rPr>
                                <m:t>1</m:t>
                              </m:r>
                            </m:lim>
                          </m:limLow>
                        </m:fName>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ea typeface="Cambria Math" panose="02040503050406030204" pitchFamily="18" charset="0"/>
                                    </a:rPr>
                                    <m:t>ℓ</m:t>
                                  </m:r>
                                </m:sub>
                              </m:sSub>
                            </m:e>
                          </m:d>
                        </m:e>
                      </m:func>
                    </m:oMath>
                  </m:oMathPara>
                </a14:m>
                <a:endParaRPr lang="en-US" sz="2800" dirty="0"/>
              </a:p>
            </p:txBody>
          </p:sp>
        </mc:Choice>
        <mc:Fallback xmlns="">
          <p:sp>
            <p:nvSpPr>
              <p:cNvPr id="14" name="TextBox 13">
                <a:extLst>
                  <a:ext uri="{FF2B5EF4-FFF2-40B4-BE49-F238E27FC236}">
                    <a16:creationId xmlns:a16="http://schemas.microsoft.com/office/drawing/2014/main" id="{E5807E5F-97AF-4F4A-904A-3955B1853A75}"/>
                  </a:ext>
                </a:extLst>
              </p:cNvPr>
              <p:cNvSpPr txBox="1">
                <a:spLocks noRot="1" noChangeAspect="1" noMove="1" noResize="1" noEditPoints="1" noAdjustHandles="1" noChangeArrowheads="1" noChangeShapeType="1" noTextEdit="1"/>
              </p:cNvSpPr>
              <p:nvPr/>
            </p:nvSpPr>
            <p:spPr>
              <a:xfrm>
                <a:off x="8752709" y="1025595"/>
                <a:ext cx="2078133" cy="653769"/>
              </a:xfrm>
              <a:prstGeom prst="rect">
                <a:avLst/>
              </a:prstGeom>
              <a:blipFill>
                <a:blip r:embed="rId6"/>
                <a:stretch>
                  <a:fillRect b="-5769"/>
                </a:stretch>
              </a:blipFill>
            </p:spPr>
            <p:txBody>
              <a:bodyPr/>
              <a:lstStyle/>
              <a:p>
                <a:r>
                  <a:rPr lang="en-US">
                    <a:noFill/>
                  </a:rPr>
                  <a:t> </a:t>
                </a:r>
              </a:p>
            </p:txBody>
          </p:sp>
        </mc:Fallback>
      </mc:AlternateContent>
    </p:spTree>
    <p:extLst>
      <p:ext uri="{BB962C8B-B14F-4D97-AF65-F5344CB8AC3E}">
        <p14:creationId xmlns:p14="http://schemas.microsoft.com/office/powerpoint/2010/main" val="1023306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AED2-943B-C04B-B08E-92583FE32B9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7CA2258-4FF2-A145-813C-F1206315E38C}"/>
              </a:ext>
            </a:extLst>
          </p:cNvPr>
          <p:cNvSpPr>
            <a:spLocks noGrp="1"/>
          </p:cNvSpPr>
          <p:nvPr>
            <p:ph idx="1"/>
          </p:nvPr>
        </p:nvSpPr>
        <p:spPr/>
        <p:txBody>
          <a:bodyPr>
            <a:normAutofit fontScale="92500" lnSpcReduction="10000"/>
          </a:bodyPr>
          <a:lstStyle/>
          <a:p>
            <a:r>
              <a:rPr lang="en-US" dirty="0" err="1">
                <a:solidFill>
                  <a:schemeClr val="bg1">
                    <a:lumMod val="75000"/>
                  </a:schemeClr>
                </a:solidFill>
              </a:rPr>
              <a:t>Dichotomizers</a:t>
            </a:r>
            <a:r>
              <a:rPr lang="en-US" dirty="0">
                <a:solidFill>
                  <a:schemeClr val="bg1">
                    <a:lumMod val="75000"/>
                  </a:schemeClr>
                </a:solidFill>
              </a:rPr>
              <a:t> and </a:t>
            </a:r>
            <a:r>
              <a:rPr lang="en-US" dirty="0" err="1">
                <a:solidFill>
                  <a:schemeClr val="bg1">
                    <a:lumMod val="75000"/>
                  </a:schemeClr>
                </a:solidFill>
              </a:rPr>
              <a:t>Polychotomizers</a:t>
            </a:r>
            <a:endParaRPr lang="en-US" dirty="0">
              <a:solidFill>
                <a:schemeClr val="bg1">
                  <a:lumMod val="75000"/>
                </a:schemeClr>
              </a:solidFill>
            </a:endParaRPr>
          </a:p>
          <a:p>
            <a:pPr lvl="1"/>
            <a:r>
              <a:rPr lang="en-US" dirty="0" err="1">
                <a:solidFill>
                  <a:schemeClr val="bg1">
                    <a:lumMod val="75000"/>
                  </a:schemeClr>
                </a:solidFill>
              </a:rPr>
              <a:t>Dichotomizer</a:t>
            </a:r>
            <a:r>
              <a:rPr lang="en-US" dirty="0">
                <a:solidFill>
                  <a:schemeClr val="bg1">
                    <a:lumMod val="75000"/>
                  </a:schemeClr>
                </a:solidFill>
              </a:rPr>
              <a:t>: what it is; how to train it</a:t>
            </a:r>
          </a:p>
          <a:p>
            <a:pPr lvl="1"/>
            <a:r>
              <a:rPr lang="en-US" dirty="0" err="1">
                <a:solidFill>
                  <a:schemeClr val="bg1">
                    <a:lumMod val="75000"/>
                  </a:schemeClr>
                </a:solidFill>
              </a:rPr>
              <a:t>Polychotomizer</a:t>
            </a:r>
            <a:r>
              <a:rPr lang="en-US" dirty="0">
                <a:solidFill>
                  <a:schemeClr val="bg1">
                    <a:lumMod val="75000"/>
                  </a:schemeClr>
                </a:solidFill>
              </a:rPr>
              <a:t>: what it is; how to train it</a:t>
            </a:r>
          </a:p>
          <a:p>
            <a:r>
              <a:rPr lang="en-US" dirty="0">
                <a:solidFill>
                  <a:schemeClr val="bg1">
                    <a:lumMod val="75000"/>
                  </a:schemeClr>
                </a:solidFill>
              </a:rPr>
              <a:t>One-Hot Vectors: Training targets for the </a:t>
            </a:r>
            <a:r>
              <a:rPr lang="en-US" dirty="0" err="1">
                <a:solidFill>
                  <a:schemeClr val="bg1">
                    <a:lumMod val="75000"/>
                  </a:schemeClr>
                </a:solidFill>
              </a:rPr>
              <a:t>polychotomizer</a:t>
            </a:r>
            <a:endParaRPr lang="en-US" dirty="0">
              <a:solidFill>
                <a:schemeClr val="bg1">
                  <a:lumMod val="75000"/>
                </a:schemeClr>
              </a:solidFill>
            </a:endParaRPr>
          </a:p>
          <a:p>
            <a:r>
              <a:rPr lang="en-US" dirty="0" err="1"/>
              <a:t>Softmax</a:t>
            </a:r>
            <a:r>
              <a:rPr lang="en-US" dirty="0"/>
              <a:t> Function</a:t>
            </a:r>
          </a:p>
          <a:p>
            <a:pPr lvl="1"/>
            <a:r>
              <a:rPr lang="en-US" dirty="0">
                <a:solidFill>
                  <a:schemeClr val="bg1">
                    <a:lumMod val="75000"/>
                  </a:schemeClr>
                </a:solidFill>
              </a:rPr>
              <a:t>A differentiable approximate argmax</a:t>
            </a:r>
          </a:p>
          <a:p>
            <a:pPr lvl="1"/>
            <a:r>
              <a:rPr lang="en-US" dirty="0"/>
              <a:t>How to differentiate the </a:t>
            </a:r>
            <a:r>
              <a:rPr lang="en-US" dirty="0" err="1"/>
              <a:t>softmax</a:t>
            </a:r>
            <a:endParaRPr lang="en-US" dirty="0"/>
          </a:p>
          <a:p>
            <a:r>
              <a:rPr lang="en-US" dirty="0">
                <a:solidFill>
                  <a:schemeClr val="bg1">
                    <a:lumMod val="75000"/>
                  </a:schemeClr>
                </a:solidFill>
              </a:rPr>
              <a:t>Cross-Entropy</a:t>
            </a:r>
          </a:p>
          <a:p>
            <a:pPr lvl="1"/>
            <a:r>
              <a:rPr lang="en-US" dirty="0">
                <a:solidFill>
                  <a:schemeClr val="bg1">
                    <a:lumMod val="75000"/>
                  </a:schemeClr>
                </a:solidFill>
              </a:rPr>
              <a:t>Cross-entropy = negative log probability of training labels</a:t>
            </a:r>
          </a:p>
          <a:p>
            <a:pPr lvl="1"/>
            <a:r>
              <a:rPr lang="en-US" dirty="0">
                <a:solidFill>
                  <a:schemeClr val="bg1">
                    <a:lumMod val="75000"/>
                  </a:schemeClr>
                </a:solidFill>
              </a:rPr>
              <a:t>Derivative of cross-entropy </a:t>
            </a:r>
            <a:r>
              <a:rPr lang="en-US" dirty="0" err="1">
                <a:solidFill>
                  <a:schemeClr val="bg1">
                    <a:lumMod val="75000"/>
                  </a:schemeClr>
                </a:solidFill>
              </a:rPr>
              <a:t>w.r.t</a:t>
            </a:r>
            <a:r>
              <a:rPr lang="en-US" dirty="0">
                <a:solidFill>
                  <a:schemeClr val="bg1">
                    <a:lumMod val="75000"/>
                  </a:schemeClr>
                </a:solidFill>
              </a:rPr>
              <a:t>. network weights</a:t>
            </a:r>
          </a:p>
          <a:p>
            <a:r>
              <a:rPr lang="en-US" dirty="0">
                <a:solidFill>
                  <a:schemeClr val="bg1">
                    <a:lumMod val="75000"/>
                  </a:schemeClr>
                </a:solidFill>
              </a:rPr>
              <a:t>Putting it all together: a one-layer </a:t>
            </a:r>
            <a:r>
              <a:rPr lang="en-US" dirty="0" err="1">
                <a:solidFill>
                  <a:schemeClr val="bg1">
                    <a:lumMod val="75000"/>
                  </a:schemeClr>
                </a:solidFill>
              </a:rPr>
              <a:t>softmax</a:t>
            </a:r>
            <a:r>
              <a:rPr lang="en-US" dirty="0">
                <a:solidFill>
                  <a:schemeClr val="bg1">
                    <a:lumMod val="75000"/>
                  </a:schemeClr>
                </a:solidFill>
              </a:rPr>
              <a:t> neural net</a:t>
            </a:r>
          </a:p>
          <a:p>
            <a:pPr lvl="1"/>
            <a:endParaRPr lang="en-US" dirty="0"/>
          </a:p>
          <a:p>
            <a:pPr marL="0" indent="0">
              <a:buNone/>
            </a:pPr>
            <a:endParaRPr lang="en-US" dirty="0"/>
          </a:p>
        </p:txBody>
      </p:sp>
    </p:spTree>
    <p:extLst>
      <p:ext uri="{BB962C8B-B14F-4D97-AF65-F5344CB8AC3E}">
        <p14:creationId xmlns:p14="http://schemas.microsoft.com/office/powerpoint/2010/main" val="2397736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361DB0-E32C-9449-8B22-29E0DAFD388A}"/>
                  </a:ext>
                </a:extLst>
              </p:cNvPr>
              <p:cNvSpPr>
                <a:spLocks noGrp="1"/>
              </p:cNvSpPr>
              <p:nvPr>
                <p:ph idx="1"/>
              </p:nvPr>
            </p:nvSpPr>
            <p:spPr>
              <a:xfrm>
                <a:off x="838200" y="1807689"/>
                <a:ext cx="6056870" cy="4774832"/>
              </a:xfrm>
            </p:spPr>
            <p:txBody>
              <a:bodyPr>
                <a:normAutofit/>
              </a:bodyPr>
              <a:lstStyle/>
              <a:p>
                <a:pPr marL="0" indent="0">
                  <a:buNone/>
                </a:pPr>
                <a:r>
                  <a:rPr lang="en-US" dirty="0"/>
                  <a:t>Unlike argmax, the </a:t>
                </a:r>
                <a:r>
                  <a:rPr lang="en-US" dirty="0" err="1"/>
                  <a:t>softmax</a:t>
                </a:r>
                <a:r>
                  <a:rPr lang="en-US" dirty="0"/>
                  <a:t> function is differentiable.  All we need is the chain rule, plus three rules from calculus:</a:t>
                </a:r>
              </a:p>
              <a:p>
                <a:pPr marL="0" indent="0">
                  <a:buNone/>
                </a:pPr>
                <a:endParaRPr lang="en-US" i="1" dirty="0">
                  <a:latin typeface="Cambria Math" panose="02040503050406030204" pitchFamily="18" charset="0"/>
                </a:endParaRPr>
              </a:p>
              <a:p>
                <a:pPr marL="514350" indent="-514350">
                  <a:buFont typeface="+mj-lt"/>
                  <a:buAutoNum type="arabicPeriod"/>
                </a:pP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den>
                    </m:f>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𝑏</m:t>
                            </m:r>
                          </m:den>
                        </m:f>
                      </m:e>
                    </m:d>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𝑤</m:t>
                        </m:r>
                      </m:den>
                    </m:f>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𝑎</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den>
                        </m:f>
                      </m:e>
                    </m:d>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𝑤</m:t>
                        </m:r>
                      </m:den>
                    </m:f>
                  </m:oMath>
                </a14:m>
                <a:endParaRPr lang="en-US" i="1" dirty="0">
                  <a:latin typeface="Cambria Math" panose="02040503050406030204" pitchFamily="18" charset="0"/>
                  <a:ea typeface="Cambria Math" panose="02040503050406030204" pitchFamily="18" charset="0"/>
                </a:endParaRPr>
              </a:p>
              <a:p>
                <a:pPr marL="514350" indent="-514350">
                  <a:buFont typeface="+mj-lt"/>
                  <a:buAutoNum type="arabicPeriod"/>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𝑤</m:t>
                        </m:r>
                      </m:den>
                    </m:f>
                    <m:d>
                      <m:dPr>
                        <m:ctrlPr>
                          <a:rPr lang="en-US" i="1">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𝑎</m:t>
                            </m:r>
                          </m:sup>
                        </m:sSup>
                      </m:e>
                    </m:d>
                    <m:r>
                      <a:rPr lang="en-US" b="0" i="1" smtClean="0">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𝑎</m:t>
                            </m:r>
                          </m:sup>
                        </m:sSup>
                      </m:e>
                    </m:d>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𝑤</m:t>
                        </m:r>
                      </m:den>
                    </m:f>
                  </m:oMath>
                </a14:m>
                <a:endParaRPr lang="en-US" dirty="0"/>
              </a:p>
              <a:p>
                <a:pPr marL="514350" indent="-514350">
                  <a:buFont typeface="+mj-lt"/>
                  <a:buAutoNum type="arabicPeriod"/>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𝑤</m:t>
                        </m:r>
                      </m:den>
                    </m:f>
                    <m:d>
                      <m:dPr>
                        <m:ctrlPr>
                          <a:rPr lang="en-US" i="1">
                            <a:latin typeface="Cambria Math" panose="02040503050406030204" pitchFamily="18" charset="0"/>
                          </a:rPr>
                        </m:ctrlPr>
                      </m:dPr>
                      <m:e>
                        <m:r>
                          <a:rPr lang="en-US" i="1">
                            <a:latin typeface="Cambria Math" panose="02040503050406030204" pitchFamily="18" charset="0"/>
                          </a:rPr>
                          <m:t>𝑤𝑓</m:t>
                        </m:r>
                      </m:e>
                    </m:d>
                    <m:r>
                      <a:rPr lang="en-US" i="1">
                        <a:latin typeface="Cambria Math" panose="02040503050406030204" pitchFamily="18" charset="0"/>
                      </a:rPr>
                      <m:t>=</m:t>
                    </m:r>
                    <m:r>
                      <a:rPr lang="en-US" i="1">
                        <a:latin typeface="Cambria Math" panose="02040503050406030204" pitchFamily="18" charset="0"/>
                      </a:rPr>
                      <m:t>𝑓</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5D361DB0-E32C-9449-8B22-29E0DAFD388A}"/>
                  </a:ext>
                </a:extLst>
              </p:cNvPr>
              <p:cNvSpPr>
                <a:spLocks noGrp="1" noRot="1" noChangeAspect="1" noMove="1" noResize="1" noEditPoints="1" noAdjustHandles="1" noChangeArrowheads="1" noChangeShapeType="1" noTextEdit="1"/>
              </p:cNvSpPr>
              <p:nvPr>
                <p:ph idx="1"/>
              </p:nvPr>
            </p:nvSpPr>
            <p:spPr>
              <a:xfrm>
                <a:off x="838200" y="1807689"/>
                <a:ext cx="6056870" cy="4774832"/>
              </a:xfrm>
              <a:blipFill>
                <a:blip r:embed="rId2"/>
                <a:stretch>
                  <a:fillRect l="-1883" t="-1857"/>
                </a:stretch>
              </a:blipFill>
            </p:spPr>
            <p:txBody>
              <a:bodyPr/>
              <a:lstStyle/>
              <a:p>
                <a:r>
                  <a:rPr lang="en-US">
                    <a:noFill/>
                  </a:rPr>
                  <a:t> </a:t>
                </a:r>
              </a:p>
            </p:txBody>
          </p:sp>
        </mc:Fallback>
      </mc:AlternateContent>
      <p:pic>
        <p:nvPicPr>
          <p:cNvPr id="11" name="Picture 10" descr="A close up of a logo&#10;&#10;Description automatically generated">
            <a:extLst>
              <a:ext uri="{FF2B5EF4-FFF2-40B4-BE49-F238E27FC236}">
                <a16:creationId xmlns:a16="http://schemas.microsoft.com/office/drawing/2014/main" id="{E702B64D-EEE4-AB44-AD7C-89E4046BA87C}"/>
              </a:ext>
            </a:extLst>
          </p:cNvPr>
          <p:cNvPicPr>
            <a:picLocks noChangeAspect="1"/>
          </p:cNvPicPr>
          <p:nvPr/>
        </p:nvPicPr>
        <p:blipFill>
          <a:blip r:embed="rId3"/>
          <a:stretch>
            <a:fillRect/>
          </a:stretch>
        </p:blipFill>
        <p:spPr>
          <a:xfrm>
            <a:off x="7279161" y="1430808"/>
            <a:ext cx="4879889" cy="483204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CCB8AC4-E6CF-704B-99BE-C392D5C8F2D4}"/>
                  </a:ext>
                </a:extLst>
              </p:cNvPr>
              <p:cNvSpPr txBox="1"/>
              <p:nvPr/>
            </p:nvSpPr>
            <p:spPr>
              <a:xfrm>
                <a:off x="9675345" y="5955957"/>
                <a:ext cx="5663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p>
            </p:txBody>
          </p:sp>
        </mc:Choice>
        <mc:Fallback xmlns="">
          <p:sp>
            <p:nvSpPr>
              <p:cNvPr id="12" name="TextBox 11">
                <a:extLst>
                  <a:ext uri="{FF2B5EF4-FFF2-40B4-BE49-F238E27FC236}">
                    <a16:creationId xmlns:a16="http://schemas.microsoft.com/office/drawing/2014/main" id="{3CCB8AC4-E6CF-704B-99BE-C392D5C8F2D4}"/>
                  </a:ext>
                </a:extLst>
              </p:cNvPr>
              <p:cNvSpPr txBox="1">
                <a:spLocks noRot="1" noChangeAspect="1" noMove="1" noResize="1" noEditPoints="1" noAdjustHandles="1" noChangeArrowheads="1" noChangeShapeType="1" noTextEdit="1"/>
              </p:cNvSpPr>
              <p:nvPr/>
            </p:nvSpPr>
            <p:spPr>
              <a:xfrm>
                <a:off x="9675345" y="5955957"/>
                <a:ext cx="566374" cy="523220"/>
              </a:xfrm>
              <a:prstGeom prst="rect">
                <a:avLst/>
              </a:prstGeom>
              <a:blipFill>
                <a:blip r:embed="rId4"/>
                <a:stretch>
                  <a:fillRect l="-444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5C2401-2BE3-624D-A420-D252F88CD3BF}"/>
                  </a:ext>
                </a:extLst>
              </p:cNvPr>
              <p:cNvSpPr txBox="1"/>
              <p:nvPr/>
            </p:nvSpPr>
            <p:spPr>
              <a:xfrm>
                <a:off x="7245179" y="3513429"/>
                <a:ext cx="57464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p>
            </p:txBody>
          </p:sp>
        </mc:Choice>
        <mc:Fallback xmlns="">
          <p:sp>
            <p:nvSpPr>
              <p:cNvPr id="13" name="TextBox 12">
                <a:extLst>
                  <a:ext uri="{FF2B5EF4-FFF2-40B4-BE49-F238E27FC236}">
                    <a16:creationId xmlns:a16="http://schemas.microsoft.com/office/drawing/2014/main" id="{4F5C2401-2BE3-624D-A420-D252F88CD3BF}"/>
                  </a:ext>
                </a:extLst>
              </p:cNvPr>
              <p:cNvSpPr txBox="1">
                <a:spLocks noRot="1" noChangeAspect="1" noMove="1" noResize="1" noEditPoints="1" noAdjustHandles="1" noChangeArrowheads="1" noChangeShapeType="1" noTextEdit="1"/>
              </p:cNvSpPr>
              <p:nvPr/>
            </p:nvSpPr>
            <p:spPr>
              <a:xfrm>
                <a:off x="7245179" y="3513429"/>
                <a:ext cx="574644" cy="523220"/>
              </a:xfrm>
              <a:prstGeom prst="rect">
                <a:avLst/>
              </a:prstGeom>
              <a:blipFill>
                <a:blip r:embed="rId5"/>
                <a:stretch>
                  <a:fillRect l="-425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807E5F-97AF-4F4A-904A-3955B1853A75}"/>
                  </a:ext>
                </a:extLst>
              </p:cNvPr>
              <p:cNvSpPr txBox="1"/>
              <p:nvPr/>
            </p:nvSpPr>
            <p:spPr>
              <a:xfrm>
                <a:off x="8752709" y="1025595"/>
                <a:ext cx="2078133" cy="653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softmax</m:t>
                              </m:r>
                            </m:e>
                            <m:lim>
                              <m:r>
                                <a:rPr lang="en-US" sz="2800" b="0" i="1" smtClean="0">
                                  <a:latin typeface="Cambria Math" panose="02040503050406030204" pitchFamily="18" charset="0"/>
                                </a:rPr>
                                <m:t>1</m:t>
                              </m:r>
                            </m:lim>
                          </m:limLow>
                        </m:fName>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ea typeface="Cambria Math" panose="02040503050406030204" pitchFamily="18" charset="0"/>
                                    </a:rPr>
                                    <m:t>ℓ</m:t>
                                  </m:r>
                                </m:sub>
                              </m:sSub>
                            </m:e>
                          </m:d>
                        </m:e>
                      </m:func>
                    </m:oMath>
                  </m:oMathPara>
                </a14:m>
                <a:endParaRPr lang="en-US" sz="2800" dirty="0"/>
              </a:p>
            </p:txBody>
          </p:sp>
        </mc:Choice>
        <mc:Fallback xmlns="">
          <p:sp>
            <p:nvSpPr>
              <p:cNvPr id="14" name="TextBox 13">
                <a:extLst>
                  <a:ext uri="{FF2B5EF4-FFF2-40B4-BE49-F238E27FC236}">
                    <a16:creationId xmlns:a16="http://schemas.microsoft.com/office/drawing/2014/main" id="{E5807E5F-97AF-4F4A-904A-3955B1853A75}"/>
                  </a:ext>
                </a:extLst>
              </p:cNvPr>
              <p:cNvSpPr txBox="1">
                <a:spLocks noRot="1" noChangeAspect="1" noMove="1" noResize="1" noEditPoints="1" noAdjustHandles="1" noChangeArrowheads="1" noChangeShapeType="1" noTextEdit="1"/>
              </p:cNvSpPr>
              <p:nvPr/>
            </p:nvSpPr>
            <p:spPr>
              <a:xfrm>
                <a:off x="8752709" y="1025595"/>
                <a:ext cx="2078133" cy="653769"/>
              </a:xfrm>
              <a:prstGeom prst="rect">
                <a:avLst/>
              </a:prstGeom>
              <a:blipFill>
                <a:blip r:embed="rId6"/>
                <a:stretch>
                  <a:fillRect b="-5769"/>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C0F0A9F4-3966-1845-9690-F98CFA88F738}"/>
              </a:ext>
            </a:extLst>
          </p:cNvPr>
          <p:cNvSpPr txBox="1">
            <a:spLocks/>
          </p:cNvSpPr>
          <p:nvPr/>
        </p:nvSpPr>
        <p:spPr>
          <a:xfrm>
            <a:off x="113265" y="47964"/>
            <a:ext cx="10515600" cy="992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to differentiate the </a:t>
            </a:r>
            <a:r>
              <a:rPr lang="en-US" dirty="0" err="1"/>
              <a:t>softmax</a:t>
            </a:r>
            <a:r>
              <a:rPr lang="en-US" dirty="0"/>
              <a:t>: 3 steps</a:t>
            </a:r>
          </a:p>
        </p:txBody>
      </p:sp>
    </p:spTree>
    <p:extLst>
      <p:ext uri="{BB962C8B-B14F-4D97-AF65-F5344CB8AC3E}">
        <p14:creationId xmlns:p14="http://schemas.microsoft.com/office/powerpoint/2010/main" val="22613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A1D2-99D9-8A46-B015-E51F7C0AAD92}"/>
              </a:ext>
            </a:extLst>
          </p:cNvPr>
          <p:cNvSpPr>
            <a:spLocks noGrp="1"/>
          </p:cNvSpPr>
          <p:nvPr>
            <p:ph type="title"/>
          </p:nvPr>
        </p:nvSpPr>
        <p:spPr>
          <a:xfrm>
            <a:off x="35006" y="56202"/>
            <a:ext cx="10515600" cy="882896"/>
          </a:xfrm>
        </p:spPr>
        <p:txBody>
          <a:bodyPr/>
          <a:lstStyle/>
          <a:p>
            <a:r>
              <a:rPr lang="en-US" dirty="0"/>
              <a:t>How to differentiate the </a:t>
            </a:r>
            <a:r>
              <a:rPr lang="en-US" dirty="0" err="1"/>
              <a:t>softmax</a:t>
            </a:r>
            <a:r>
              <a:rPr lang="en-US" dirty="0"/>
              <a:t>: step 1</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361DB0-E32C-9449-8B22-29E0DAFD388A}"/>
                  </a:ext>
                </a:extLst>
              </p:cNvPr>
              <p:cNvSpPr>
                <a:spLocks noGrp="1"/>
              </p:cNvSpPr>
              <p:nvPr>
                <p:ph idx="1"/>
              </p:nvPr>
            </p:nvSpPr>
            <p:spPr>
              <a:xfrm>
                <a:off x="1" y="1301057"/>
                <a:ext cx="7154710" cy="5178119"/>
              </a:xfrm>
            </p:spPr>
            <p:txBody>
              <a:bodyPr>
                <a:normAutofit fontScale="92500"/>
              </a:bodyPr>
              <a:lstStyle/>
              <a:p>
                <a:pPr marL="0" indent="0">
                  <a:buNone/>
                </a:pPr>
                <a:r>
                  <a:rPr lang="en-US" sz="2000" dirty="0"/>
                  <a:t>First, we use the rule for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den>
                    </m:f>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𝑎</m:t>
                            </m:r>
                          </m:num>
                          <m:den>
                            <m:r>
                              <a:rPr lang="en-US" sz="2000" i="1">
                                <a:latin typeface="Cambria Math" panose="02040503050406030204" pitchFamily="18" charset="0"/>
                              </a:rPr>
                              <m:t>𝑏</m:t>
                            </m:r>
                          </m:den>
                        </m:f>
                      </m:e>
                    </m:d>
                    <m:r>
                      <a:rPr lang="en-US" sz="2000" b="0" i="1" smtClean="0">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𝑏</m:t>
                            </m:r>
                          </m:den>
                        </m:f>
                      </m:e>
                    </m:d>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den>
                    </m:f>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𝑎</m:t>
                            </m:r>
                          </m:num>
                          <m:den>
                            <m:sSup>
                              <m:sSupPr>
                                <m:ctrlPr>
                                  <a:rPr lang="en-US" sz="2000" i="1">
                                    <a:latin typeface="Cambria Math" panose="02040503050406030204" pitchFamily="18" charset="0"/>
                                  </a:rPr>
                                </m:ctrlPr>
                              </m:sSupPr>
                              <m:e>
                                <m:r>
                                  <a:rPr lang="en-US" sz="2000" i="1">
                                    <a:latin typeface="Cambria Math" panose="02040503050406030204" pitchFamily="18" charset="0"/>
                                  </a:rPr>
                                  <m:t>𝑏</m:t>
                                </m:r>
                              </m:e>
                              <m:sup>
                                <m:r>
                                  <a:rPr lang="en-US" sz="2000" i="1">
                                    <a:latin typeface="Cambria Math" panose="02040503050406030204" pitchFamily="18" charset="0"/>
                                  </a:rPr>
                                  <m:t>2</m:t>
                                </m:r>
                              </m:sup>
                            </m:sSup>
                          </m:den>
                        </m:f>
                      </m:e>
                    </m:d>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den>
                    </m:f>
                  </m:oMath>
                </a14:m>
                <a:r>
                  <a:rPr lang="en-US" sz="2000" dirty="0"/>
                  <a:t>:</a:t>
                </a:r>
              </a:p>
              <a:p>
                <a:pPr marL="0" indent="0">
                  <a:buNone/>
                </a:pPr>
                <a:endParaRPr lang="en-US" sz="2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softmax</m:t>
                              </m:r>
                            </m:e>
                            <m:lim>
                              <m:r>
                                <a:rPr lang="en-US" sz="2000" i="1">
                                  <a:latin typeface="Cambria Math" panose="02040503050406030204" pitchFamily="18" charset="0"/>
                                </a:rPr>
                                <m:t>𝑗</m:t>
                              </m:r>
                            </m:lim>
                          </m:limLow>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e>
                          </m:d>
                        </m:e>
                      </m:func>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num>
                        <m:den>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den>
                      </m:f>
                    </m:oMath>
                  </m:oMathPara>
                </a14:m>
                <a:endParaRPr lang="en-US" sz="2000" dirty="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𝑦</m:t>
                                  </m:r>
                                </m:e>
                              </m:acc>
                            </m:e>
                            <m:sub>
                              <m:r>
                                <a:rPr lang="en-US" sz="1800" i="1">
                                  <a:latin typeface="Cambria Math" panose="02040503050406030204" pitchFamily="18" charset="0"/>
                                </a:rPr>
                                <m:t>𝑖𝑗</m:t>
                              </m:r>
                            </m:sub>
                          </m:sSub>
                        </m:num>
                        <m:den>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ea typeface="Cambria Math" panose="02040503050406030204" pitchFamily="18" charset="0"/>
                                </a:rPr>
                                <m:t>𝑚𝑘</m:t>
                              </m:r>
                            </m:sub>
                          </m:sSub>
                        </m:den>
                      </m:f>
                      <m:r>
                        <a:rPr lang="en-US" sz="1800" i="1" dirty="0">
                          <a:latin typeface="Cambria Math" panose="02040503050406030204" pitchFamily="18" charset="0"/>
                        </a:rPr>
                        <m:t>=</m:t>
                      </m:r>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m:t>
                              </m:r>
                            </m:num>
                            <m:den>
                              <m:nary>
                                <m:naryPr>
                                  <m:chr m:val="∑"/>
                                  <m:ctrlPr>
                                    <a:rPr lang="en-US" sz="1800" i="1">
                                      <a:latin typeface="Cambria Math" panose="02040503050406030204" pitchFamily="18" charset="0"/>
                                    </a:rPr>
                                  </m:ctrlPr>
                                </m:naryPr>
                                <m:sub>
                                  <m:r>
                                    <a:rPr lang="en-US" sz="1800" i="1">
                                      <a:latin typeface="Cambria Math" panose="02040503050406030204" pitchFamily="18" charset="0"/>
                                      <a:ea typeface="Cambria Math" panose="02040503050406030204" pitchFamily="18" charset="0"/>
                                    </a:rPr>
                                    <m:t>ℓ=1</m:t>
                                  </m:r>
                                </m:sub>
                                <m:sup>
                                  <m:r>
                                    <a:rPr lang="en-US" sz="1800" i="1">
                                      <a:latin typeface="Cambria Math" panose="02040503050406030204" pitchFamily="18" charset="0"/>
                                    </a:rPr>
                                    <m:t>𝑐</m:t>
                                  </m:r>
                                </m:sup>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𝑤</m:t>
                                              </m:r>
                                            </m:e>
                                          </m:acc>
                                        </m:e>
                                        <m:sub>
                                          <m:r>
                                            <a:rPr lang="en-US" sz="1800" i="1">
                                              <a:latin typeface="Cambria Math" panose="02040503050406030204" pitchFamily="18" charset="0"/>
                                              <a:ea typeface="Cambria Math" panose="02040503050406030204" pitchFamily="18" charset="0"/>
                                            </a:rPr>
                                            <m:t>ℓ</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𝑓</m:t>
                                              </m:r>
                                            </m:e>
                                          </m:acc>
                                        </m:e>
                                        <m:sub>
                                          <m:r>
                                            <a:rPr lang="en-US" sz="1800" i="1">
                                              <a:latin typeface="Cambria Math" panose="02040503050406030204" pitchFamily="18" charset="0"/>
                                            </a:rPr>
                                            <m:t>𝑖</m:t>
                                          </m:r>
                                        </m:sub>
                                      </m:sSub>
                                    </m:sup>
                                  </m:sSup>
                                </m:e>
                              </m:nary>
                            </m:den>
                          </m:f>
                        </m:e>
                      </m:d>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𝑤</m:t>
                                          </m:r>
                                        </m:e>
                                      </m:acc>
                                    </m:e>
                                    <m:sub>
                                      <m:r>
                                        <a:rPr lang="en-US" sz="1800" i="1">
                                          <a:latin typeface="Cambria Math" panose="02040503050406030204" pitchFamily="18" charset="0"/>
                                          <a:ea typeface="Cambria Math" panose="02040503050406030204" pitchFamily="18" charset="0"/>
                                        </a:rPr>
                                        <m:t>𝑗</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𝑓</m:t>
                                          </m:r>
                                        </m:e>
                                      </m:acc>
                                    </m:e>
                                    <m:sub>
                                      <m:r>
                                        <a:rPr lang="en-US" sz="1800" i="1">
                                          <a:latin typeface="Cambria Math" panose="02040503050406030204" pitchFamily="18" charset="0"/>
                                        </a:rPr>
                                        <m:t>𝑖</m:t>
                                      </m:r>
                                    </m:sub>
                                  </m:sSub>
                                </m:sup>
                              </m:sSup>
                            </m:num>
                            <m:den>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ea typeface="Cambria Math" panose="02040503050406030204" pitchFamily="18" charset="0"/>
                                    </a:rPr>
                                    <m:t>𝑚𝑘</m:t>
                                  </m:r>
                                </m:sub>
                              </m:sSub>
                            </m:den>
                          </m:f>
                        </m:e>
                      </m:d>
                      <m:r>
                        <a:rPr lang="en-US" sz="1800" i="1">
                          <a:latin typeface="Cambria Math" panose="02040503050406030204" pitchFamily="18" charset="0"/>
                          <a:ea typeface="Cambria Math" panose="02040503050406030204" pitchFamily="18" charset="0"/>
                        </a:rPr>
                        <m:t>−</m:t>
                      </m:r>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𝑤</m:t>
                                          </m:r>
                                        </m:e>
                                      </m:acc>
                                    </m:e>
                                    <m:sub>
                                      <m:r>
                                        <a:rPr lang="en-US" sz="1800" i="1">
                                          <a:latin typeface="Cambria Math" panose="02040503050406030204" pitchFamily="18" charset="0"/>
                                          <a:ea typeface="Cambria Math" panose="02040503050406030204" pitchFamily="18" charset="0"/>
                                        </a:rPr>
                                        <m:t>𝑗</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𝑓</m:t>
                                          </m:r>
                                        </m:e>
                                      </m:acc>
                                    </m:e>
                                    <m:sub>
                                      <m:r>
                                        <a:rPr lang="en-US" sz="1800" i="1">
                                          <a:latin typeface="Cambria Math" panose="02040503050406030204" pitchFamily="18" charset="0"/>
                                        </a:rPr>
                                        <m:t>𝑖</m:t>
                                      </m:r>
                                    </m:sub>
                                  </m:sSub>
                                </m:sup>
                              </m:sSup>
                            </m:num>
                            <m:den>
                              <m:sSup>
                                <m:sSupPr>
                                  <m:ctrlPr>
                                    <a:rPr lang="en-US" sz="1800" i="1">
                                      <a:latin typeface="Cambria Math" panose="02040503050406030204" pitchFamily="18" charset="0"/>
                                    </a:rPr>
                                  </m:ctrlPr>
                                </m:sSupPr>
                                <m:e>
                                  <m:d>
                                    <m:dPr>
                                      <m:ctrlPr>
                                        <a:rPr lang="en-US" sz="1800" i="1" smtClean="0">
                                          <a:latin typeface="Cambria Math" panose="02040503050406030204" pitchFamily="18" charset="0"/>
                                        </a:rPr>
                                      </m:ctrlPr>
                                    </m:dPr>
                                    <m:e>
                                      <m:nary>
                                        <m:naryPr>
                                          <m:chr m:val="∑"/>
                                          <m:ctrlPr>
                                            <a:rPr lang="en-US" sz="1800" i="1">
                                              <a:latin typeface="Cambria Math" panose="02040503050406030204" pitchFamily="18" charset="0"/>
                                            </a:rPr>
                                          </m:ctrlPr>
                                        </m:naryPr>
                                        <m:sub>
                                          <m:r>
                                            <a:rPr lang="en-US" sz="1800" i="1">
                                              <a:latin typeface="Cambria Math" panose="02040503050406030204" pitchFamily="18" charset="0"/>
                                              <a:ea typeface="Cambria Math" panose="02040503050406030204" pitchFamily="18" charset="0"/>
                                            </a:rPr>
                                            <m:t>ℓ=1</m:t>
                                          </m:r>
                                        </m:sub>
                                        <m:sup>
                                          <m:r>
                                            <a:rPr lang="en-US" sz="1800" i="1">
                                              <a:latin typeface="Cambria Math" panose="02040503050406030204" pitchFamily="18" charset="0"/>
                                            </a:rPr>
                                            <m:t>𝑐</m:t>
                                          </m:r>
                                        </m:sup>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𝑤</m:t>
                                                      </m:r>
                                                    </m:e>
                                                  </m:acc>
                                                </m:e>
                                                <m:sub>
                                                  <m:r>
                                                    <a:rPr lang="en-US" sz="1800" i="1">
                                                      <a:latin typeface="Cambria Math" panose="02040503050406030204" pitchFamily="18" charset="0"/>
                                                      <a:ea typeface="Cambria Math" panose="02040503050406030204" pitchFamily="18" charset="0"/>
                                                    </a:rPr>
                                                    <m:t>ℓ</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𝑓</m:t>
                                                      </m:r>
                                                    </m:e>
                                                  </m:acc>
                                                </m:e>
                                                <m:sub>
                                                  <m:r>
                                                    <a:rPr lang="en-US" sz="1800" i="1">
                                                      <a:latin typeface="Cambria Math" panose="02040503050406030204" pitchFamily="18" charset="0"/>
                                                    </a:rPr>
                                                    <m:t>𝑖</m:t>
                                                  </m:r>
                                                </m:sub>
                                              </m:sSub>
                                            </m:sup>
                                          </m:sSup>
                                        </m:e>
                                      </m:nary>
                                    </m:e>
                                  </m:d>
                                </m:e>
                                <m:sup>
                                  <m:r>
                                    <a:rPr lang="en-US" sz="1800" i="1">
                                      <a:latin typeface="Cambria Math" panose="02040503050406030204" pitchFamily="18" charset="0"/>
                                    </a:rPr>
                                    <m:t>2</m:t>
                                  </m:r>
                                </m:sup>
                              </m:sSup>
                            </m:den>
                          </m:f>
                        </m:e>
                      </m:d>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d>
                                <m:dPr>
                                  <m:ctrlPr>
                                    <a:rPr lang="en-US" sz="1800" i="1">
                                      <a:latin typeface="Cambria Math" panose="02040503050406030204" pitchFamily="18" charset="0"/>
                                    </a:rPr>
                                  </m:ctrlPr>
                                </m:dPr>
                                <m:e>
                                  <m:nary>
                                    <m:naryPr>
                                      <m:chr m:val="∑"/>
                                      <m:ctrlPr>
                                        <a:rPr lang="en-US" sz="1800" i="1">
                                          <a:latin typeface="Cambria Math" panose="02040503050406030204" pitchFamily="18" charset="0"/>
                                        </a:rPr>
                                      </m:ctrlPr>
                                    </m:naryPr>
                                    <m:sub>
                                      <m:r>
                                        <a:rPr lang="en-US" sz="1800" i="1">
                                          <a:latin typeface="Cambria Math" panose="02040503050406030204" pitchFamily="18" charset="0"/>
                                          <a:ea typeface="Cambria Math" panose="02040503050406030204" pitchFamily="18" charset="0"/>
                                        </a:rPr>
                                        <m:t>ℓ=1</m:t>
                                      </m:r>
                                    </m:sub>
                                    <m:sup>
                                      <m:r>
                                        <a:rPr lang="en-US" sz="1800" i="1">
                                          <a:latin typeface="Cambria Math" panose="02040503050406030204" pitchFamily="18" charset="0"/>
                                        </a:rPr>
                                        <m:t>𝑐</m:t>
                                      </m:r>
                                    </m:sup>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𝑤</m:t>
                                                  </m:r>
                                                </m:e>
                                              </m:acc>
                                            </m:e>
                                            <m:sub>
                                              <m:r>
                                                <a:rPr lang="en-US" sz="1800" i="1">
                                                  <a:latin typeface="Cambria Math" panose="02040503050406030204" pitchFamily="18" charset="0"/>
                                                  <a:ea typeface="Cambria Math" panose="02040503050406030204" pitchFamily="18" charset="0"/>
                                                </a:rPr>
                                                <m:t>ℓ</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𝑓</m:t>
                                                  </m:r>
                                                </m:e>
                                              </m:acc>
                                            </m:e>
                                            <m:sub>
                                              <m:r>
                                                <a:rPr lang="en-US" sz="1800" i="1">
                                                  <a:latin typeface="Cambria Math" panose="02040503050406030204" pitchFamily="18" charset="0"/>
                                                </a:rPr>
                                                <m:t>𝑖</m:t>
                                              </m:r>
                                            </m:sub>
                                          </m:sSub>
                                        </m:sup>
                                      </m:sSup>
                                    </m:e>
                                  </m:nary>
                                </m:e>
                              </m:d>
                            </m:num>
                            <m:den>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ea typeface="Cambria Math" panose="02040503050406030204" pitchFamily="18" charset="0"/>
                                    </a:rPr>
                                    <m:t>𝑚𝑘</m:t>
                                  </m:r>
                                </m:sub>
                              </m:sSub>
                            </m:den>
                          </m:f>
                        </m:e>
                      </m:d>
                    </m:oMath>
                  </m:oMathPara>
                </a14:m>
                <a:endParaRPr lang="en-US" sz="1800" dirty="0"/>
              </a:p>
              <a:p>
                <a:pPr marL="0" indent="0">
                  <a:buNone/>
                </a:pPr>
                <a:endParaRPr lang="en-US" sz="1800" dirty="0"/>
              </a:p>
              <a:p>
                <a:pPr marL="0" indent="0">
                  <a:buNone/>
                </a:pPr>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m:t>
                      </m:r>
                      <m:d>
                        <m:dPr>
                          <m:begChr m:val="{"/>
                          <m:endChr m:val=""/>
                          <m:ctrlPr>
                            <a:rPr lang="en-US" sz="1800" i="1" dirty="0">
                              <a:latin typeface="Cambria Math" panose="02040503050406030204" pitchFamily="18" charset="0"/>
                            </a:rPr>
                          </m:ctrlPr>
                        </m:dPr>
                        <m:e>
                          <m:m>
                            <m:mPr>
                              <m:mcs>
                                <m:mc>
                                  <m:mcPr>
                                    <m:count m:val="2"/>
                                    <m:mcJc m:val="center"/>
                                  </m:mcPr>
                                </m:mc>
                              </m:mcs>
                              <m:ctrlPr>
                                <a:rPr lang="en-US" sz="1800" i="1">
                                  <a:latin typeface="Cambria Math" panose="02040503050406030204" pitchFamily="18" charset="0"/>
                                </a:rPr>
                              </m:ctrlPr>
                            </m:mPr>
                            <m:m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m:t>
                                        </m:r>
                                      </m:num>
                                      <m:den>
                                        <m:nary>
                                          <m:naryPr>
                                            <m:chr m:val="∑"/>
                                            <m:ctrlPr>
                                              <a:rPr lang="en-US" sz="1800" i="1">
                                                <a:latin typeface="Cambria Math" panose="02040503050406030204" pitchFamily="18" charset="0"/>
                                              </a:rPr>
                                            </m:ctrlPr>
                                          </m:naryPr>
                                          <m:sub>
                                            <m:r>
                                              <a:rPr lang="en-US" sz="1800" i="1">
                                                <a:latin typeface="Cambria Math" panose="02040503050406030204" pitchFamily="18" charset="0"/>
                                                <a:ea typeface="Cambria Math" panose="02040503050406030204" pitchFamily="18" charset="0"/>
                                              </a:rPr>
                                              <m:t>ℓ=1</m:t>
                                            </m:r>
                                          </m:sub>
                                          <m:sup>
                                            <m:r>
                                              <a:rPr lang="en-US" sz="1800" i="1">
                                                <a:latin typeface="Cambria Math" panose="02040503050406030204" pitchFamily="18" charset="0"/>
                                              </a:rPr>
                                              <m:t>𝑐</m:t>
                                            </m:r>
                                          </m:sup>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𝑤</m:t>
                                                        </m:r>
                                                      </m:e>
                                                    </m:acc>
                                                  </m:e>
                                                  <m:sub>
                                                    <m:r>
                                                      <a:rPr lang="en-US" sz="1800" i="1">
                                                        <a:latin typeface="Cambria Math" panose="02040503050406030204" pitchFamily="18" charset="0"/>
                                                        <a:ea typeface="Cambria Math" panose="02040503050406030204" pitchFamily="18" charset="0"/>
                                                      </a:rPr>
                                                      <m:t>ℓ</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𝑓</m:t>
                                                        </m:r>
                                                      </m:e>
                                                    </m:acc>
                                                  </m:e>
                                                  <m:sub>
                                                    <m:r>
                                                      <a:rPr lang="en-US" sz="1800" i="1">
                                                        <a:latin typeface="Cambria Math" panose="02040503050406030204" pitchFamily="18" charset="0"/>
                                                      </a:rPr>
                                                      <m:t>𝑖</m:t>
                                                    </m:r>
                                                  </m:sub>
                                                </m:sSub>
                                              </m:sup>
                                            </m:sSup>
                                          </m:e>
                                        </m:nary>
                                      </m:den>
                                    </m:f>
                                  </m:e>
                                </m:d>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𝑤</m:t>
                                                    </m:r>
                                                  </m:e>
                                                </m:acc>
                                              </m:e>
                                              <m:sub>
                                                <m:r>
                                                  <a:rPr lang="en-US" sz="1800" i="1">
                                                    <a:latin typeface="Cambria Math" panose="02040503050406030204" pitchFamily="18" charset="0"/>
                                                    <a:ea typeface="Cambria Math" panose="02040503050406030204" pitchFamily="18" charset="0"/>
                                                  </a:rPr>
                                                  <m:t>𝑗</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𝑓</m:t>
                                                    </m:r>
                                                  </m:e>
                                                </m:acc>
                                              </m:e>
                                              <m:sub>
                                                <m:r>
                                                  <a:rPr lang="en-US" sz="1800" i="1">
                                                    <a:latin typeface="Cambria Math" panose="02040503050406030204" pitchFamily="18" charset="0"/>
                                                  </a:rPr>
                                                  <m:t>𝑖</m:t>
                                                </m:r>
                                              </m:sub>
                                            </m:sSub>
                                          </m:sup>
                                        </m:sSup>
                                      </m:num>
                                      <m:den>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ea typeface="Cambria Math" panose="02040503050406030204" pitchFamily="18" charset="0"/>
                                              </a:rPr>
                                              <m:t>𝑚𝑘</m:t>
                                            </m:r>
                                          </m:sub>
                                        </m:sSub>
                                      </m:den>
                                    </m:f>
                                  </m:e>
                                </m:d>
                                <m:r>
                                  <a:rPr lang="en-US" sz="1800" i="1">
                                    <a:latin typeface="Cambria Math" panose="02040503050406030204" pitchFamily="18" charset="0"/>
                                    <a:ea typeface="Cambria Math" panose="02040503050406030204" pitchFamily="18" charset="0"/>
                                  </a:rPr>
                                  <m:t>−</m:t>
                                </m:r>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𝑤</m:t>
                                                    </m:r>
                                                  </m:e>
                                                </m:acc>
                                              </m:e>
                                              <m:sub>
                                                <m:r>
                                                  <a:rPr lang="en-US" sz="1800" i="1">
                                                    <a:latin typeface="Cambria Math" panose="02040503050406030204" pitchFamily="18" charset="0"/>
                                                    <a:ea typeface="Cambria Math" panose="02040503050406030204" pitchFamily="18" charset="0"/>
                                                  </a:rPr>
                                                  <m:t>𝑗</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𝑓</m:t>
                                                    </m:r>
                                                  </m:e>
                                                </m:acc>
                                              </m:e>
                                              <m:sub>
                                                <m:r>
                                                  <a:rPr lang="en-US" sz="1800" i="1">
                                                    <a:latin typeface="Cambria Math" panose="02040503050406030204" pitchFamily="18" charset="0"/>
                                                  </a:rPr>
                                                  <m:t>𝑖</m:t>
                                                </m:r>
                                              </m:sub>
                                            </m:sSub>
                                          </m:sup>
                                        </m:sSup>
                                      </m:num>
                                      <m:den>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nary>
                                                  <m:naryPr>
                                                    <m:chr m:val="∑"/>
                                                    <m:ctrlPr>
                                                      <a:rPr lang="en-US" sz="1800" i="1">
                                                        <a:latin typeface="Cambria Math" panose="02040503050406030204" pitchFamily="18" charset="0"/>
                                                      </a:rPr>
                                                    </m:ctrlPr>
                                                  </m:naryPr>
                                                  <m:sub>
                                                    <m:r>
                                                      <a:rPr lang="en-US" sz="1800" i="1">
                                                        <a:latin typeface="Cambria Math" panose="02040503050406030204" pitchFamily="18" charset="0"/>
                                                        <a:ea typeface="Cambria Math" panose="02040503050406030204" pitchFamily="18" charset="0"/>
                                                      </a:rPr>
                                                      <m:t>ℓ=1</m:t>
                                                    </m:r>
                                                  </m:sub>
                                                  <m:sup>
                                                    <m:r>
                                                      <a:rPr lang="en-US" sz="1800" i="1">
                                                        <a:latin typeface="Cambria Math" panose="02040503050406030204" pitchFamily="18" charset="0"/>
                                                      </a:rPr>
                                                      <m:t>𝑐</m:t>
                                                    </m:r>
                                                  </m:sup>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𝑤</m:t>
                                                                </m:r>
                                                              </m:e>
                                                            </m:acc>
                                                          </m:e>
                                                          <m:sub>
                                                            <m:r>
                                                              <a:rPr lang="en-US" sz="1800" i="1">
                                                                <a:latin typeface="Cambria Math" panose="02040503050406030204" pitchFamily="18" charset="0"/>
                                                                <a:ea typeface="Cambria Math" panose="02040503050406030204" pitchFamily="18" charset="0"/>
                                                              </a:rPr>
                                                              <m:t>ℓ</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𝑓</m:t>
                                                                </m:r>
                                                              </m:e>
                                                            </m:acc>
                                                          </m:e>
                                                          <m:sub>
                                                            <m:r>
                                                              <a:rPr lang="en-US" sz="1800" i="1">
                                                                <a:latin typeface="Cambria Math" panose="02040503050406030204" pitchFamily="18" charset="0"/>
                                                              </a:rPr>
                                                              <m:t>𝑖</m:t>
                                                            </m:r>
                                                          </m:sub>
                                                        </m:sSub>
                                                      </m:sup>
                                                    </m:sSup>
                                                  </m:e>
                                                </m:nary>
                                              </m:e>
                                            </m:d>
                                          </m:e>
                                          <m:sup>
                                            <m:r>
                                              <a:rPr lang="en-US" sz="1800" i="1">
                                                <a:latin typeface="Cambria Math" panose="02040503050406030204" pitchFamily="18" charset="0"/>
                                              </a:rPr>
                                              <m:t>2</m:t>
                                            </m:r>
                                          </m:sup>
                                        </m:sSup>
                                      </m:den>
                                    </m:f>
                                  </m:e>
                                </m:d>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d>
                                          <m:dPr>
                                            <m:ctrlPr>
                                              <a:rPr lang="en-US" sz="1800" i="1">
                                                <a:latin typeface="Cambria Math" panose="02040503050406030204" pitchFamily="18" charset="0"/>
                                              </a:rPr>
                                            </m:ctrlPr>
                                          </m:dPr>
                                          <m:e>
                                            <m:nary>
                                              <m:naryPr>
                                                <m:chr m:val="∑"/>
                                                <m:ctrlPr>
                                                  <a:rPr lang="en-US" sz="1800" i="1">
                                                    <a:latin typeface="Cambria Math" panose="02040503050406030204" pitchFamily="18" charset="0"/>
                                                  </a:rPr>
                                                </m:ctrlPr>
                                              </m:naryPr>
                                              <m:sub>
                                                <m:r>
                                                  <a:rPr lang="en-US" sz="1800" i="1">
                                                    <a:latin typeface="Cambria Math" panose="02040503050406030204" pitchFamily="18" charset="0"/>
                                                    <a:ea typeface="Cambria Math" panose="02040503050406030204" pitchFamily="18" charset="0"/>
                                                  </a:rPr>
                                                  <m:t>ℓ=1</m:t>
                                                </m:r>
                                              </m:sub>
                                              <m:sup>
                                                <m:r>
                                                  <a:rPr lang="en-US" sz="1800" i="1">
                                                    <a:latin typeface="Cambria Math" panose="02040503050406030204" pitchFamily="18" charset="0"/>
                                                  </a:rPr>
                                                  <m:t>𝑐</m:t>
                                                </m:r>
                                              </m:sup>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𝑤</m:t>
                                                            </m:r>
                                                          </m:e>
                                                        </m:acc>
                                                      </m:e>
                                                      <m:sub>
                                                        <m:r>
                                                          <a:rPr lang="en-US" sz="1800" i="1">
                                                            <a:latin typeface="Cambria Math" panose="02040503050406030204" pitchFamily="18" charset="0"/>
                                                            <a:ea typeface="Cambria Math" panose="02040503050406030204" pitchFamily="18" charset="0"/>
                                                          </a:rPr>
                                                          <m:t>ℓ</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𝑓</m:t>
                                                            </m:r>
                                                          </m:e>
                                                        </m:acc>
                                                      </m:e>
                                                      <m:sub>
                                                        <m:r>
                                                          <a:rPr lang="en-US" sz="1800" i="1">
                                                            <a:latin typeface="Cambria Math" panose="02040503050406030204" pitchFamily="18" charset="0"/>
                                                          </a:rPr>
                                                          <m:t>𝑖</m:t>
                                                        </m:r>
                                                      </m:sub>
                                                    </m:sSub>
                                                  </m:sup>
                                                </m:sSup>
                                              </m:e>
                                            </m:nary>
                                          </m:e>
                                        </m:d>
                                      </m:num>
                                      <m:den>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ea typeface="Cambria Math" panose="02040503050406030204" pitchFamily="18" charset="0"/>
                                              </a:rPr>
                                              <m:t>𝑚𝑘</m:t>
                                            </m:r>
                                          </m:sub>
                                        </m:sSub>
                                      </m:den>
                                    </m:f>
                                  </m:e>
                                </m:d>
                              </m:e>
                              <m:e>
                                <m:r>
                                  <a:rPr lang="en-US" sz="1800" i="1">
                                    <a:latin typeface="Cambria Math" panose="02040503050406030204" pitchFamily="18" charset="0"/>
                                  </a:rPr>
                                  <m:t>𝑚</m:t>
                                </m:r>
                                <m:r>
                                  <a:rPr lang="en-US" sz="1800" i="1">
                                    <a:latin typeface="Cambria Math" panose="02040503050406030204" pitchFamily="18" charset="0"/>
                                  </a:rPr>
                                  <m:t>=</m:t>
                                </m:r>
                                <m:r>
                                  <a:rPr lang="en-US" sz="1800" i="1">
                                    <a:latin typeface="Cambria Math" panose="02040503050406030204" pitchFamily="18" charset="0"/>
                                  </a:rPr>
                                  <m:t>𝑗</m:t>
                                </m:r>
                              </m:e>
                            </m:mr>
                            <m:mr>
                              <m:e>
                                <m:r>
                                  <a:rPr lang="en-US" sz="1800" i="1">
                                    <a:latin typeface="Cambria Math" panose="02040503050406030204" pitchFamily="18" charset="0"/>
                                    <a:ea typeface="Cambria Math" panose="02040503050406030204" pitchFamily="18" charset="0"/>
                                  </a:rPr>
                                  <m:t>−</m:t>
                                </m:r>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𝑤</m:t>
                                                    </m:r>
                                                  </m:e>
                                                </m:acc>
                                              </m:e>
                                              <m:sub>
                                                <m:r>
                                                  <a:rPr lang="en-US" sz="1800" i="1">
                                                    <a:latin typeface="Cambria Math" panose="02040503050406030204" pitchFamily="18" charset="0"/>
                                                    <a:ea typeface="Cambria Math" panose="02040503050406030204" pitchFamily="18" charset="0"/>
                                                  </a:rPr>
                                                  <m:t>𝑗</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𝑓</m:t>
                                                    </m:r>
                                                  </m:e>
                                                </m:acc>
                                              </m:e>
                                              <m:sub>
                                                <m:r>
                                                  <a:rPr lang="en-US" sz="1800" i="1">
                                                    <a:latin typeface="Cambria Math" panose="02040503050406030204" pitchFamily="18" charset="0"/>
                                                  </a:rPr>
                                                  <m:t>𝑖</m:t>
                                                </m:r>
                                              </m:sub>
                                            </m:sSub>
                                          </m:sup>
                                        </m:sSup>
                                      </m:num>
                                      <m:den>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nary>
                                                  <m:naryPr>
                                                    <m:chr m:val="∑"/>
                                                    <m:ctrlPr>
                                                      <a:rPr lang="en-US" sz="1800" i="1">
                                                        <a:latin typeface="Cambria Math" panose="02040503050406030204" pitchFamily="18" charset="0"/>
                                                      </a:rPr>
                                                    </m:ctrlPr>
                                                  </m:naryPr>
                                                  <m:sub>
                                                    <m:r>
                                                      <a:rPr lang="en-US" sz="1800" i="1">
                                                        <a:latin typeface="Cambria Math" panose="02040503050406030204" pitchFamily="18" charset="0"/>
                                                        <a:ea typeface="Cambria Math" panose="02040503050406030204" pitchFamily="18" charset="0"/>
                                                      </a:rPr>
                                                      <m:t>ℓ=1</m:t>
                                                    </m:r>
                                                  </m:sub>
                                                  <m:sup>
                                                    <m:r>
                                                      <a:rPr lang="en-US" sz="1800" i="1">
                                                        <a:latin typeface="Cambria Math" panose="02040503050406030204" pitchFamily="18" charset="0"/>
                                                      </a:rPr>
                                                      <m:t>𝑐</m:t>
                                                    </m:r>
                                                  </m:sup>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𝑤</m:t>
                                                                </m:r>
                                                              </m:e>
                                                            </m:acc>
                                                          </m:e>
                                                          <m:sub>
                                                            <m:r>
                                                              <a:rPr lang="en-US" sz="1800" i="1">
                                                                <a:latin typeface="Cambria Math" panose="02040503050406030204" pitchFamily="18" charset="0"/>
                                                                <a:ea typeface="Cambria Math" panose="02040503050406030204" pitchFamily="18" charset="0"/>
                                                              </a:rPr>
                                                              <m:t>ℓ</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𝑓</m:t>
                                                                </m:r>
                                                              </m:e>
                                                            </m:acc>
                                                          </m:e>
                                                          <m:sub>
                                                            <m:r>
                                                              <a:rPr lang="en-US" sz="1800" i="1">
                                                                <a:latin typeface="Cambria Math" panose="02040503050406030204" pitchFamily="18" charset="0"/>
                                                              </a:rPr>
                                                              <m:t>𝑖</m:t>
                                                            </m:r>
                                                          </m:sub>
                                                        </m:sSub>
                                                      </m:sup>
                                                    </m:sSup>
                                                  </m:e>
                                                </m:nary>
                                              </m:e>
                                            </m:d>
                                          </m:e>
                                          <m:sup>
                                            <m:r>
                                              <a:rPr lang="en-US" sz="1800" i="1">
                                                <a:latin typeface="Cambria Math" panose="02040503050406030204" pitchFamily="18" charset="0"/>
                                              </a:rPr>
                                              <m:t>2</m:t>
                                            </m:r>
                                          </m:sup>
                                        </m:sSup>
                                      </m:den>
                                    </m:f>
                                  </m:e>
                                </m:d>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d>
                                          <m:dPr>
                                            <m:ctrlPr>
                                              <a:rPr lang="en-US" sz="1800" i="1">
                                                <a:latin typeface="Cambria Math" panose="02040503050406030204" pitchFamily="18" charset="0"/>
                                              </a:rPr>
                                            </m:ctrlPr>
                                          </m:dPr>
                                          <m:e>
                                            <m:nary>
                                              <m:naryPr>
                                                <m:chr m:val="∑"/>
                                                <m:ctrlPr>
                                                  <a:rPr lang="en-US" sz="1800" i="1">
                                                    <a:latin typeface="Cambria Math" panose="02040503050406030204" pitchFamily="18" charset="0"/>
                                                  </a:rPr>
                                                </m:ctrlPr>
                                              </m:naryPr>
                                              <m:sub>
                                                <m:r>
                                                  <a:rPr lang="en-US" sz="1800" i="1">
                                                    <a:latin typeface="Cambria Math" panose="02040503050406030204" pitchFamily="18" charset="0"/>
                                                    <a:ea typeface="Cambria Math" panose="02040503050406030204" pitchFamily="18" charset="0"/>
                                                  </a:rPr>
                                                  <m:t>ℓ=1</m:t>
                                                </m:r>
                                              </m:sub>
                                              <m:sup>
                                                <m:r>
                                                  <a:rPr lang="en-US" sz="1800" i="1">
                                                    <a:latin typeface="Cambria Math" panose="02040503050406030204" pitchFamily="18" charset="0"/>
                                                  </a:rPr>
                                                  <m:t>𝑐</m:t>
                                                </m:r>
                                              </m:sup>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𝑤</m:t>
                                                            </m:r>
                                                          </m:e>
                                                        </m:acc>
                                                      </m:e>
                                                      <m:sub>
                                                        <m:r>
                                                          <a:rPr lang="en-US" sz="1800" i="1">
                                                            <a:latin typeface="Cambria Math" panose="02040503050406030204" pitchFamily="18" charset="0"/>
                                                            <a:ea typeface="Cambria Math" panose="02040503050406030204" pitchFamily="18" charset="0"/>
                                                          </a:rPr>
                                                          <m:t>ℓ</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𝑓</m:t>
                                                            </m:r>
                                                          </m:e>
                                                        </m:acc>
                                                      </m:e>
                                                      <m:sub>
                                                        <m:r>
                                                          <a:rPr lang="en-US" sz="1800" i="1">
                                                            <a:latin typeface="Cambria Math" panose="02040503050406030204" pitchFamily="18" charset="0"/>
                                                          </a:rPr>
                                                          <m:t>𝑖</m:t>
                                                        </m:r>
                                                      </m:sub>
                                                    </m:sSub>
                                                  </m:sup>
                                                </m:sSup>
                                              </m:e>
                                            </m:nary>
                                          </m:e>
                                        </m:d>
                                      </m:num>
                                      <m:den>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ea typeface="Cambria Math" panose="02040503050406030204" pitchFamily="18" charset="0"/>
                                              </a:rPr>
                                              <m:t>𝑚𝑘</m:t>
                                            </m:r>
                                          </m:sub>
                                        </m:sSub>
                                      </m:den>
                                    </m:f>
                                  </m:e>
                                </m:d>
                              </m:e>
                              <m:e>
                                <m:r>
                                  <a:rPr lang="en-US" sz="1800" i="1">
                                    <a:latin typeface="Cambria Math" panose="02040503050406030204" pitchFamily="18" charset="0"/>
                                  </a:rPr>
                                  <m:t>𝑚</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𝑗</m:t>
                                </m:r>
                              </m:e>
                            </m:mr>
                          </m:m>
                        </m:e>
                      </m:d>
                    </m:oMath>
                  </m:oMathPara>
                </a14:m>
                <a:endParaRPr lang="en-US" sz="1800" dirty="0"/>
              </a:p>
            </p:txBody>
          </p:sp>
        </mc:Choice>
        <mc:Fallback>
          <p:sp>
            <p:nvSpPr>
              <p:cNvPr id="3" name="Content Placeholder 2">
                <a:extLst>
                  <a:ext uri="{FF2B5EF4-FFF2-40B4-BE49-F238E27FC236}">
                    <a16:creationId xmlns:a16="http://schemas.microsoft.com/office/drawing/2014/main" id="{5D361DB0-E32C-9449-8B22-29E0DAFD388A}"/>
                  </a:ext>
                </a:extLst>
              </p:cNvPr>
              <p:cNvSpPr>
                <a:spLocks noGrp="1" noRot="1" noChangeAspect="1" noMove="1" noResize="1" noEditPoints="1" noAdjustHandles="1" noChangeArrowheads="1" noChangeShapeType="1" noTextEdit="1"/>
              </p:cNvSpPr>
              <p:nvPr>
                <p:ph idx="1"/>
              </p:nvPr>
            </p:nvSpPr>
            <p:spPr>
              <a:xfrm>
                <a:off x="1" y="1301057"/>
                <a:ext cx="7154710" cy="5178119"/>
              </a:xfrm>
              <a:blipFill>
                <a:blip r:embed="rId2"/>
                <a:stretch>
                  <a:fillRect l="-710" b="-2934"/>
                </a:stretch>
              </a:blipFill>
            </p:spPr>
            <p:txBody>
              <a:bodyPr/>
              <a:lstStyle/>
              <a:p>
                <a:r>
                  <a:rPr lang="en-US">
                    <a:noFill/>
                  </a:rPr>
                  <a:t> </a:t>
                </a:r>
              </a:p>
            </p:txBody>
          </p:sp>
        </mc:Fallback>
      </mc:AlternateContent>
      <p:pic>
        <p:nvPicPr>
          <p:cNvPr id="11" name="Picture 10" descr="A close up of a logo&#10;&#10;Description automatically generated">
            <a:extLst>
              <a:ext uri="{FF2B5EF4-FFF2-40B4-BE49-F238E27FC236}">
                <a16:creationId xmlns:a16="http://schemas.microsoft.com/office/drawing/2014/main" id="{E702B64D-EEE4-AB44-AD7C-89E4046BA87C}"/>
              </a:ext>
            </a:extLst>
          </p:cNvPr>
          <p:cNvPicPr>
            <a:picLocks noChangeAspect="1"/>
          </p:cNvPicPr>
          <p:nvPr/>
        </p:nvPicPr>
        <p:blipFill>
          <a:blip r:embed="rId3"/>
          <a:stretch>
            <a:fillRect/>
          </a:stretch>
        </p:blipFill>
        <p:spPr>
          <a:xfrm>
            <a:off x="7279161" y="1430808"/>
            <a:ext cx="4879889" cy="483204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CCB8AC4-E6CF-704B-99BE-C392D5C8F2D4}"/>
                  </a:ext>
                </a:extLst>
              </p:cNvPr>
              <p:cNvSpPr txBox="1"/>
              <p:nvPr/>
            </p:nvSpPr>
            <p:spPr>
              <a:xfrm>
                <a:off x="9675345" y="5955957"/>
                <a:ext cx="5663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p>
            </p:txBody>
          </p:sp>
        </mc:Choice>
        <mc:Fallback xmlns="">
          <p:sp>
            <p:nvSpPr>
              <p:cNvPr id="12" name="TextBox 11">
                <a:extLst>
                  <a:ext uri="{FF2B5EF4-FFF2-40B4-BE49-F238E27FC236}">
                    <a16:creationId xmlns:a16="http://schemas.microsoft.com/office/drawing/2014/main" id="{3CCB8AC4-E6CF-704B-99BE-C392D5C8F2D4}"/>
                  </a:ext>
                </a:extLst>
              </p:cNvPr>
              <p:cNvSpPr txBox="1">
                <a:spLocks noRot="1" noChangeAspect="1" noMove="1" noResize="1" noEditPoints="1" noAdjustHandles="1" noChangeArrowheads="1" noChangeShapeType="1" noTextEdit="1"/>
              </p:cNvSpPr>
              <p:nvPr/>
            </p:nvSpPr>
            <p:spPr>
              <a:xfrm>
                <a:off x="9675345" y="5955957"/>
                <a:ext cx="566374" cy="523220"/>
              </a:xfrm>
              <a:prstGeom prst="rect">
                <a:avLst/>
              </a:prstGeom>
              <a:blipFill>
                <a:blip r:embed="rId4"/>
                <a:stretch>
                  <a:fillRect l="-444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5C2401-2BE3-624D-A420-D252F88CD3BF}"/>
                  </a:ext>
                </a:extLst>
              </p:cNvPr>
              <p:cNvSpPr txBox="1"/>
              <p:nvPr/>
            </p:nvSpPr>
            <p:spPr>
              <a:xfrm>
                <a:off x="7245179" y="3513429"/>
                <a:ext cx="57464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p>
            </p:txBody>
          </p:sp>
        </mc:Choice>
        <mc:Fallback xmlns="">
          <p:sp>
            <p:nvSpPr>
              <p:cNvPr id="13" name="TextBox 12">
                <a:extLst>
                  <a:ext uri="{FF2B5EF4-FFF2-40B4-BE49-F238E27FC236}">
                    <a16:creationId xmlns:a16="http://schemas.microsoft.com/office/drawing/2014/main" id="{4F5C2401-2BE3-624D-A420-D252F88CD3BF}"/>
                  </a:ext>
                </a:extLst>
              </p:cNvPr>
              <p:cNvSpPr txBox="1">
                <a:spLocks noRot="1" noChangeAspect="1" noMove="1" noResize="1" noEditPoints="1" noAdjustHandles="1" noChangeArrowheads="1" noChangeShapeType="1" noTextEdit="1"/>
              </p:cNvSpPr>
              <p:nvPr/>
            </p:nvSpPr>
            <p:spPr>
              <a:xfrm>
                <a:off x="7245179" y="3513429"/>
                <a:ext cx="574644" cy="523220"/>
              </a:xfrm>
              <a:prstGeom prst="rect">
                <a:avLst/>
              </a:prstGeom>
              <a:blipFill>
                <a:blip r:embed="rId5"/>
                <a:stretch>
                  <a:fillRect l="-425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807E5F-97AF-4F4A-904A-3955B1853A75}"/>
                  </a:ext>
                </a:extLst>
              </p:cNvPr>
              <p:cNvSpPr txBox="1"/>
              <p:nvPr/>
            </p:nvSpPr>
            <p:spPr>
              <a:xfrm>
                <a:off x="8752709" y="1025595"/>
                <a:ext cx="2078133" cy="653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softmax</m:t>
                              </m:r>
                            </m:e>
                            <m:lim>
                              <m:r>
                                <a:rPr lang="en-US" sz="2800" b="0" i="1" smtClean="0">
                                  <a:latin typeface="Cambria Math" panose="02040503050406030204" pitchFamily="18" charset="0"/>
                                </a:rPr>
                                <m:t>1</m:t>
                              </m:r>
                            </m:lim>
                          </m:limLow>
                        </m:fName>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ea typeface="Cambria Math" panose="02040503050406030204" pitchFamily="18" charset="0"/>
                                    </a:rPr>
                                    <m:t>ℓ</m:t>
                                  </m:r>
                                </m:sub>
                              </m:sSub>
                            </m:e>
                          </m:d>
                        </m:e>
                      </m:func>
                    </m:oMath>
                  </m:oMathPara>
                </a14:m>
                <a:endParaRPr lang="en-US" sz="2800" dirty="0"/>
              </a:p>
            </p:txBody>
          </p:sp>
        </mc:Choice>
        <mc:Fallback xmlns="">
          <p:sp>
            <p:nvSpPr>
              <p:cNvPr id="14" name="TextBox 13">
                <a:extLst>
                  <a:ext uri="{FF2B5EF4-FFF2-40B4-BE49-F238E27FC236}">
                    <a16:creationId xmlns:a16="http://schemas.microsoft.com/office/drawing/2014/main" id="{E5807E5F-97AF-4F4A-904A-3955B1853A75}"/>
                  </a:ext>
                </a:extLst>
              </p:cNvPr>
              <p:cNvSpPr txBox="1">
                <a:spLocks noRot="1" noChangeAspect="1" noMove="1" noResize="1" noEditPoints="1" noAdjustHandles="1" noChangeArrowheads="1" noChangeShapeType="1" noTextEdit="1"/>
              </p:cNvSpPr>
              <p:nvPr/>
            </p:nvSpPr>
            <p:spPr>
              <a:xfrm>
                <a:off x="8752709" y="1025595"/>
                <a:ext cx="2078133" cy="653769"/>
              </a:xfrm>
              <a:prstGeom prst="rect">
                <a:avLst/>
              </a:prstGeom>
              <a:blipFill>
                <a:blip r:embed="rId6"/>
                <a:stretch>
                  <a:fillRect b="-5769"/>
                </a:stretch>
              </a:blipFill>
            </p:spPr>
            <p:txBody>
              <a:bodyPr/>
              <a:lstStyle/>
              <a:p>
                <a:r>
                  <a:rPr lang="en-US">
                    <a:noFill/>
                  </a:rPr>
                  <a:t> </a:t>
                </a:r>
              </a:p>
            </p:txBody>
          </p:sp>
        </mc:Fallback>
      </mc:AlternateContent>
    </p:spTree>
    <p:extLst>
      <p:ext uri="{BB962C8B-B14F-4D97-AF65-F5344CB8AC3E}">
        <p14:creationId xmlns:p14="http://schemas.microsoft.com/office/powerpoint/2010/main" val="3626719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A1D2-99D9-8A46-B015-E51F7C0AAD92}"/>
              </a:ext>
            </a:extLst>
          </p:cNvPr>
          <p:cNvSpPr>
            <a:spLocks noGrp="1"/>
          </p:cNvSpPr>
          <p:nvPr>
            <p:ph type="title"/>
          </p:nvPr>
        </p:nvSpPr>
        <p:spPr>
          <a:xfrm>
            <a:off x="47361" y="43844"/>
            <a:ext cx="10515600" cy="784058"/>
          </a:xfrm>
        </p:spPr>
        <p:txBody>
          <a:bodyPr/>
          <a:lstStyle/>
          <a:p>
            <a:r>
              <a:rPr lang="en-US" dirty="0"/>
              <a:t>How to differentiate the </a:t>
            </a:r>
            <a:r>
              <a:rPr lang="en-US" dirty="0" err="1"/>
              <a:t>softmax</a:t>
            </a:r>
            <a:r>
              <a:rPr lang="en-US" dirty="0"/>
              <a:t>: step 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361DB0-E32C-9449-8B22-29E0DAFD388A}"/>
                  </a:ext>
                </a:extLst>
              </p:cNvPr>
              <p:cNvSpPr>
                <a:spLocks noGrp="1"/>
              </p:cNvSpPr>
              <p:nvPr>
                <p:ph idx="1"/>
              </p:nvPr>
            </p:nvSpPr>
            <p:spPr>
              <a:xfrm>
                <a:off x="49431" y="1301057"/>
                <a:ext cx="7253564" cy="5178119"/>
              </a:xfrm>
            </p:spPr>
            <p:txBody>
              <a:bodyPr>
                <a:normAutofit fontScale="85000" lnSpcReduction="20000"/>
              </a:bodyPr>
              <a:lstStyle/>
              <a:p>
                <a:pPr marL="0" indent="0">
                  <a:buNone/>
                </a:pPr>
                <a:r>
                  <a:rPr lang="en-US" sz="2000" dirty="0"/>
                  <a:t>Next, we use the rule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den>
                    </m:f>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𝑎</m:t>
                            </m:r>
                          </m:sup>
                        </m:sSup>
                      </m:e>
                    </m:d>
                    <m:r>
                      <a:rPr lang="en-US" sz="2000" i="1">
                        <a:latin typeface="Cambria Math" panose="02040503050406030204" pitchFamily="18" charset="0"/>
                      </a:rPr>
                      <m:t>=</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𝑎</m:t>
                            </m:r>
                          </m:sup>
                        </m:sSup>
                      </m:e>
                    </m:d>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den>
                    </m:f>
                  </m:oMath>
                </a14:m>
                <a:r>
                  <a:rPr lang="en-US" sz="2000" dirty="0"/>
                  <a:t>:</a:t>
                </a:r>
                <a:endParaRPr lang="en-US" sz="2000" i="1" dirty="0">
                  <a:latin typeface="Cambria Math" panose="02040503050406030204" pitchFamily="18" charset="0"/>
                </a:endParaRPr>
              </a:p>
              <a:p>
                <a:pPr marL="0" indent="0">
                  <a:buNone/>
                </a:pPr>
                <a:endParaRPr lang="en-US" sz="2000" i="1" dirty="0">
                  <a:latin typeface="Cambria Math" panose="02040503050406030204" pitchFamily="18" charset="0"/>
                </a:endParaRPr>
              </a:p>
              <a:p>
                <a:pPr marL="0" indent="0">
                  <a:buNone/>
                </a:pP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den>
                    </m:f>
                  </m:oMath>
                </a14:m>
                <a:r>
                  <a:rPr lang="en-US" sz="2000" i="1" dirty="0">
                    <a:latin typeface="Cambria Math" panose="02040503050406030204" pitchFamily="18" charset="0"/>
                    <a:ea typeface="Cambria Math" panose="02040503050406030204" pitchFamily="18" charset="0"/>
                  </a:rPr>
                  <a:t>= </a:t>
                </a:r>
              </a:p>
              <a:p>
                <a:pPr marL="0" indent="0">
                  <a:buNone/>
                </a:pPr>
                <a:endParaRPr lang="en-US" sz="2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2000" i="1" dirty="0">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den>
                                    </m:f>
                                  </m:e>
                                </m:d>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den>
                                    </m:f>
                                  </m:e>
                                </m:d>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e>
                                            </m:d>
                                          </m:e>
                                          <m:sup>
                                            <m:r>
                                              <a:rPr lang="en-US" sz="2000" i="1">
                                                <a:latin typeface="Cambria Math" panose="02040503050406030204" pitchFamily="18" charset="0"/>
                                              </a:rPr>
                                              <m:t>2</m:t>
                                            </m:r>
                                          </m:sup>
                                        </m:sSup>
                                      </m:den>
                                    </m:f>
                                  </m:e>
                                </m:d>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e>
                                        </m:d>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den>
                                    </m:f>
                                  </m:e>
                                </m:d>
                              </m:e>
                              <m:e>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𝑗</m:t>
                                </m:r>
                              </m:e>
                            </m:mr>
                            <m:mr>
                              <m:e>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e>
                                            </m:d>
                                          </m:e>
                                          <m:sup>
                                            <m:r>
                                              <a:rPr lang="en-US" sz="2000" i="1">
                                                <a:latin typeface="Cambria Math" panose="02040503050406030204" pitchFamily="18" charset="0"/>
                                              </a:rPr>
                                              <m:t>2</m:t>
                                            </m:r>
                                          </m:sup>
                                        </m:sSup>
                                      </m:den>
                                    </m:f>
                                  </m:e>
                                </m:d>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e>
                                        </m:d>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den>
                                    </m:f>
                                  </m:e>
                                </m:d>
                              </m:e>
                              <m:e>
                                <m:r>
                                  <a:rPr lang="en-US" sz="2000" i="1">
                                    <a:latin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e>
                            </m:mr>
                          </m:m>
                        </m:e>
                      </m:d>
                    </m:oMath>
                  </m:oMathPara>
                </a14:m>
                <a:endParaRPr lang="en-US" sz="2000" dirty="0"/>
              </a:p>
              <a:p>
                <a:pPr marL="0" indent="0">
                  <a:buNone/>
                </a:pPr>
                <a:endParaRPr lang="en-US" sz="2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dirty="0">
                          <a:latin typeface="Cambria Math" panose="02040503050406030204" pitchFamily="18" charset="0"/>
                        </a:rPr>
                        <m:t>=</m:t>
                      </m:r>
                      <m:d>
                        <m:dPr>
                          <m:begChr m:val="{"/>
                          <m:endChr m:val=""/>
                          <m:ctrlPr>
                            <a:rPr lang="en-US" sz="2000" i="1" dirty="0" smtClean="0">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num>
                                      <m:den>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d>
                                          </m:e>
                                          <m:sup>
                                            <m:r>
                                              <a:rPr lang="en-US" sz="2000" i="1">
                                                <a:latin typeface="Cambria Math" panose="02040503050406030204" pitchFamily="18" charset="0"/>
                                              </a:rPr>
                                              <m:t>2</m:t>
                                            </m:r>
                                          </m:sup>
                                        </m:sSup>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e>
                                            </m:d>
                                          </m:e>
                                          <m:sup>
                                            <m:r>
                                              <a:rPr lang="en-US" sz="2000" i="1">
                                                <a:latin typeface="Cambria Math" panose="02040503050406030204" pitchFamily="18" charset="0"/>
                                              </a:rPr>
                                              <m:t>2</m:t>
                                            </m:r>
                                          </m:sup>
                                        </m:sSup>
                                      </m:den>
                                    </m:f>
                                  </m:e>
                                </m:d>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r>
                                          <a:rPr lang="en-US" sz="2000" i="1">
                                            <a:latin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den>
                                    </m:f>
                                  </m:e>
                                </m:d>
                              </m:e>
                              <m:e>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𝑗</m:t>
                                </m:r>
                              </m:e>
                            </m:mr>
                            <m:mr>
                              <m:e>
                                <m:d>
                                  <m:dPr>
                                    <m:ctrlPr>
                                      <a:rPr lang="en-US" sz="2000" i="1">
                                        <a:latin typeface="Cambria Math" panose="02040503050406030204" pitchFamily="18" charset="0"/>
                                      </a:rPr>
                                    </m:ctrlPr>
                                  </m:dPr>
                                  <m:e>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b="0" i="1" smtClean="0">
                                                    <a:latin typeface="Cambria Math" panose="02040503050406030204" pitchFamily="18" charset="0"/>
                                                    <a:ea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e>
                                            </m:d>
                                          </m:e>
                                          <m:sup>
                                            <m:r>
                                              <a:rPr lang="en-US" sz="2000" i="1">
                                                <a:latin typeface="Cambria Math" panose="02040503050406030204" pitchFamily="18" charset="0"/>
                                              </a:rPr>
                                              <m:t>2</m:t>
                                            </m:r>
                                          </m:sup>
                                        </m:sSup>
                                      </m:den>
                                    </m:f>
                                  </m:e>
                                </m:d>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r>
                                          <a:rPr lang="en-US" sz="2000" i="1">
                                            <a:latin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den>
                                    </m:f>
                                  </m:e>
                                </m:d>
                              </m:e>
                              <m:e>
                                <m:r>
                                  <a:rPr lang="en-US" sz="2000" i="1">
                                    <a:latin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e>
                            </m:mr>
                          </m:m>
                        </m:e>
                      </m:d>
                    </m:oMath>
                  </m:oMathPara>
                </a14:m>
                <a:endParaRPr lang="en-US" sz="2000" dirty="0"/>
              </a:p>
            </p:txBody>
          </p:sp>
        </mc:Choice>
        <mc:Fallback>
          <p:sp>
            <p:nvSpPr>
              <p:cNvPr id="3" name="Content Placeholder 2">
                <a:extLst>
                  <a:ext uri="{FF2B5EF4-FFF2-40B4-BE49-F238E27FC236}">
                    <a16:creationId xmlns:a16="http://schemas.microsoft.com/office/drawing/2014/main" id="{5D361DB0-E32C-9449-8B22-29E0DAFD388A}"/>
                  </a:ext>
                </a:extLst>
              </p:cNvPr>
              <p:cNvSpPr>
                <a:spLocks noGrp="1" noRot="1" noChangeAspect="1" noMove="1" noResize="1" noEditPoints="1" noAdjustHandles="1" noChangeArrowheads="1" noChangeShapeType="1" noTextEdit="1"/>
              </p:cNvSpPr>
              <p:nvPr>
                <p:ph idx="1"/>
              </p:nvPr>
            </p:nvSpPr>
            <p:spPr>
              <a:xfrm>
                <a:off x="49431" y="1301057"/>
                <a:ext cx="7253564" cy="5178119"/>
              </a:xfrm>
              <a:blipFill>
                <a:blip r:embed="rId2"/>
                <a:stretch>
                  <a:fillRect l="-524" t="-489" b="-9535"/>
                </a:stretch>
              </a:blipFill>
            </p:spPr>
            <p:txBody>
              <a:bodyPr/>
              <a:lstStyle/>
              <a:p>
                <a:r>
                  <a:rPr lang="en-US">
                    <a:noFill/>
                  </a:rPr>
                  <a:t> </a:t>
                </a:r>
              </a:p>
            </p:txBody>
          </p:sp>
        </mc:Fallback>
      </mc:AlternateContent>
      <p:pic>
        <p:nvPicPr>
          <p:cNvPr id="11" name="Picture 10" descr="A close up of a logo&#10;&#10;Description automatically generated">
            <a:extLst>
              <a:ext uri="{FF2B5EF4-FFF2-40B4-BE49-F238E27FC236}">
                <a16:creationId xmlns:a16="http://schemas.microsoft.com/office/drawing/2014/main" id="{E702B64D-EEE4-AB44-AD7C-89E4046BA87C}"/>
              </a:ext>
            </a:extLst>
          </p:cNvPr>
          <p:cNvPicPr>
            <a:picLocks noChangeAspect="1"/>
          </p:cNvPicPr>
          <p:nvPr/>
        </p:nvPicPr>
        <p:blipFill>
          <a:blip r:embed="rId3"/>
          <a:stretch>
            <a:fillRect/>
          </a:stretch>
        </p:blipFill>
        <p:spPr>
          <a:xfrm>
            <a:off x="7279161" y="1430808"/>
            <a:ext cx="4879889" cy="483204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CCB8AC4-E6CF-704B-99BE-C392D5C8F2D4}"/>
                  </a:ext>
                </a:extLst>
              </p:cNvPr>
              <p:cNvSpPr txBox="1"/>
              <p:nvPr/>
            </p:nvSpPr>
            <p:spPr>
              <a:xfrm>
                <a:off x="9675345" y="5955957"/>
                <a:ext cx="5663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p>
            </p:txBody>
          </p:sp>
        </mc:Choice>
        <mc:Fallback xmlns="">
          <p:sp>
            <p:nvSpPr>
              <p:cNvPr id="12" name="TextBox 11">
                <a:extLst>
                  <a:ext uri="{FF2B5EF4-FFF2-40B4-BE49-F238E27FC236}">
                    <a16:creationId xmlns:a16="http://schemas.microsoft.com/office/drawing/2014/main" id="{3CCB8AC4-E6CF-704B-99BE-C392D5C8F2D4}"/>
                  </a:ext>
                </a:extLst>
              </p:cNvPr>
              <p:cNvSpPr txBox="1">
                <a:spLocks noRot="1" noChangeAspect="1" noMove="1" noResize="1" noEditPoints="1" noAdjustHandles="1" noChangeArrowheads="1" noChangeShapeType="1" noTextEdit="1"/>
              </p:cNvSpPr>
              <p:nvPr/>
            </p:nvSpPr>
            <p:spPr>
              <a:xfrm>
                <a:off x="9675345" y="5955957"/>
                <a:ext cx="566374" cy="523220"/>
              </a:xfrm>
              <a:prstGeom prst="rect">
                <a:avLst/>
              </a:prstGeom>
              <a:blipFill>
                <a:blip r:embed="rId4"/>
                <a:stretch>
                  <a:fillRect l="-444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5C2401-2BE3-624D-A420-D252F88CD3BF}"/>
                  </a:ext>
                </a:extLst>
              </p:cNvPr>
              <p:cNvSpPr txBox="1"/>
              <p:nvPr/>
            </p:nvSpPr>
            <p:spPr>
              <a:xfrm>
                <a:off x="7245179" y="3513429"/>
                <a:ext cx="57464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p>
            </p:txBody>
          </p:sp>
        </mc:Choice>
        <mc:Fallback xmlns="">
          <p:sp>
            <p:nvSpPr>
              <p:cNvPr id="13" name="TextBox 12">
                <a:extLst>
                  <a:ext uri="{FF2B5EF4-FFF2-40B4-BE49-F238E27FC236}">
                    <a16:creationId xmlns:a16="http://schemas.microsoft.com/office/drawing/2014/main" id="{4F5C2401-2BE3-624D-A420-D252F88CD3BF}"/>
                  </a:ext>
                </a:extLst>
              </p:cNvPr>
              <p:cNvSpPr txBox="1">
                <a:spLocks noRot="1" noChangeAspect="1" noMove="1" noResize="1" noEditPoints="1" noAdjustHandles="1" noChangeArrowheads="1" noChangeShapeType="1" noTextEdit="1"/>
              </p:cNvSpPr>
              <p:nvPr/>
            </p:nvSpPr>
            <p:spPr>
              <a:xfrm>
                <a:off x="7245179" y="3513429"/>
                <a:ext cx="574644" cy="523220"/>
              </a:xfrm>
              <a:prstGeom prst="rect">
                <a:avLst/>
              </a:prstGeom>
              <a:blipFill>
                <a:blip r:embed="rId5"/>
                <a:stretch>
                  <a:fillRect l="-425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807E5F-97AF-4F4A-904A-3955B1853A75}"/>
                  </a:ext>
                </a:extLst>
              </p:cNvPr>
              <p:cNvSpPr txBox="1"/>
              <p:nvPr/>
            </p:nvSpPr>
            <p:spPr>
              <a:xfrm>
                <a:off x="8752709" y="1025595"/>
                <a:ext cx="2078133" cy="653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softmax</m:t>
                              </m:r>
                            </m:e>
                            <m:lim>
                              <m:r>
                                <a:rPr lang="en-US" sz="2800" b="0" i="1" smtClean="0">
                                  <a:latin typeface="Cambria Math" panose="02040503050406030204" pitchFamily="18" charset="0"/>
                                </a:rPr>
                                <m:t>1</m:t>
                              </m:r>
                            </m:lim>
                          </m:limLow>
                        </m:fName>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ea typeface="Cambria Math" panose="02040503050406030204" pitchFamily="18" charset="0"/>
                                    </a:rPr>
                                    <m:t>ℓ</m:t>
                                  </m:r>
                                </m:sub>
                              </m:sSub>
                            </m:e>
                          </m:d>
                        </m:e>
                      </m:func>
                    </m:oMath>
                  </m:oMathPara>
                </a14:m>
                <a:endParaRPr lang="en-US" sz="2800" dirty="0"/>
              </a:p>
            </p:txBody>
          </p:sp>
        </mc:Choice>
        <mc:Fallback xmlns="">
          <p:sp>
            <p:nvSpPr>
              <p:cNvPr id="14" name="TextBox 13">
                <a:extLst>
                  <a:ext uri="{FF2B5EF4-FFF2-40B4-BE49-F238E27FC236}">
                    <a16:creationId xmlns:a16="http://schemas.microsoft.com/office/drawing/2014/main" id="{E5807E5F-97AF-4F4A-904A-3955B1853A75}"/>
                  </a:ext>
                </a:extLst>
              </p:cNvPr>
              <p:cNvSpPr txBox="1">
                <a:spLocks noRot="1" noChangeAspect="1" noMove="1" noResize="1" noEditPoints="1" noAdjustHandles="1" noChangeArrowheads="1" noChangeShapeType="1" noTextEdit="1"/>
              </p:cNvSpPr>
              <p:nvPr/>
            </p:nvSpPr>
            <p:spPr>
              <a:xfrm>
                <a:off x="8752709" y="1025595"/>
                <a:ext cx="2078133" cy="653769"/>
              </a:xfrm>
              <a:prstGeom prst="rect">
                <a:avLst/>
              </a:prstGeom>
              <a:blipFill>
                <a:blip r:embed="rId6"/>
                <a:stretch>
                  <a:fillRect b="-5769"/>
                </a:stretch>
              </a:blipFill>
            </p:spPr>
            <p:txBody>
              <a:bodyPr/>
              <a:lstStyle/>
              <a:p>
                <a:r>
                  <a:rPr lang="en-US">
                    <a:noFill/>
                  </a:rPr>
                  <a:t> </a:t>
                </a:r>
              </a:p>
            </p:txBody>
          </p:sp>
        </mc:Fallback>
      </mc:AlternateContent>
    </p:spTree>
    <p:extLst>
      <p:ext uri="{BB962C8B-B14F-4D97-AF65-F5344CB8AC3E}">
        <p14:creationId xmlns:p14="http://schemas.microsoft.com/office/powerpoint/2010/main" val="275838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AED2-943B-C04B-B08E-92583FE32B9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7CA2258-4FF2-A145-813C-F1206315E38C}"/>
              </a:ext>
            </a:extLst>
          </p:cNvPr>
          <p:cNvSpPr>
            <a:spLocks noGrp="1"/>
          </p:cNvSpPr>
          <p:nvPr>
            <p:ph idx="1"/>
          </p:nvPr>
        </p:nvSpPr>
        <p:spPr/>
        <p:txBody>
          <a:bodyPr>
            <a:normAutofit fontScale="92500" lnSpcReduction="10000"/>
          </a:bodyPr>
          <a:lstStyle/>
          <a:p>
            <a:r>
              <a:rPr lang="en-US" dirty="0" err="1"/>
              <a:t>Dichotomizers</a:t>
            </a:r>
            <a:r>
              <a:rPr lang="en-US" dirty="0"/>
              <a:t> and </a:t>
            </a:r>
            <a:r>
              <a:rPr lang="en-US" dirty="0" err="1"/>
              <a:t>Polychotomizers</a:t>
            </a:r>
            <a:endParaRPr lang="en-US" dirty="0"/>
          </a:p>
          <a:p>
            <a:pPr lvl="1"/>
            <a:r>
              <a:rPr lang="en-US" dirty="0" err="1"/>
              <a:t>Dichotomizer</a:t>
            </a:r>
            <a:r>
              <a:rPr lang="en-US" dirty="0"/>
              <a:t>: what it is; how to train it</a:t>
            </a:r>
          </a:p>
          <a:p>
            <a:pPr lvl="1"/>
            <a:r>
              <a:rPr lang="en-US" dirty="0" err="1">
                <a:solidFill>
                  <a:schemeClr val="bg1">
                    <a:lumMod val="75000"/>
                  </a:schemeClr>
                </a:solidFill>
              </a:rPr>
              <a:t>Polychotomizer</a:t>
            </a:r>
            <a:r>
              <a:rPr lang="en-US" dirty="0">
                <a:solidFill>
                  <a:schemeClr val="bg1">
                    <a:lumMod val="75000"/>
                  </a:schemeClr>
                </a:solidFill>
              </a:rPr>
              <a:t>: what it is; how to train it</a:t>
            </a:r>
          </a:p>
          <a:p>
            <a:r>
              <a:rPr lang="en-US" dirty="0">
                <a:solidFill>
                  <a:schemeClr val="bg1">
                    <a:lumMod val="75000"/>
                  </a:schemeClr>
                </a:solidFill>
              </a:rPr>
              <a:t>One-Hot Vectors: Training targets for the </a:t>
            </a:r>
            <a:r>
              <a:rPr lang="en-US" dirty="0" err="1">
                <a:solidFill>
                  <a:schemeClr val="bg1">
                    <a:lumMod val="75000"/>
                  </a:schemeClr>
                </a:solidFill>
              </a:rPr>
              <a:t>polychotomizer</a:t>
            </a:r>
            <a:endParaRPr lang="en-US" dirty="0">
              <a:solidFill>
                <a:schemeClr val="bg1">
                  <a:lumMod val="75000"/>
                </a:schemeClr>
              </a:solidFill>
            </a:endParaRPr>
          </a:p>
          <a:p>
            <a:r>
              <a:rPr lang="en-US" dirty="0" err="1">
                <a:solidFill>
                  <a:schemeClr val="bg1">
                    <a:lumMod val="75000"/>
                  </a:schemeClr>
                </a:solidFill>
              </a:rPr>
              <a:t>Softmax</a:t>
            </a:r>
            <a:r>
              <a:rPr lang="en-US" dirty="0">
                <a:solidFill>
                  <a:schemeClr val="bg1">
                    <a:lumMod val="75000"/>
                  </a:schemeClr>
                </a:solidFill>
              </a:rPr>
              <a:t> Function</a:t>
            </a:r>
          </a:p>
          <a:p>
            <a:pPr lvl="1"/>
            <a:r>
              <a:rPr lang="en-US" dirty="0">
                <a:solidFill>
                  <a:schemeClr val="bg1">
                    <a:lumMod val="75000"/>
                  </a:schemeClr>
                </a:solidFill>
              </a:rPr>
              <a:t>A differentiable approximate argmax</a:t>
            </a:r>
          </a:p>
          <a:p>
            <a:pPr lvl="1"/>
            <a:r>
              <a:rPr lang="en-US" dirty="0">
                <a:solidFill>
                  <a:schemeClr val="bg1">
                    <a:lumMod val="75000"/>
                  </a:schemeClr>
                </a:solidFill>
              </a:rPr>
              <a:t>How to differentiate the </a:t>
            </a:r>
            <a:r>
              <a:rPr lang="en-US" dirty="0" err="1">
                <a:solidFill>
                  <a:schemeClr val="bg1">
                    <a:lumMod val="75000"/>
                  </a:schemeClr>
                </a:solidFill>
              </a:rPr>
              <a:t>softmax</a:t>
            </a:r>
            <a:endParaRPr lang="en-US" dirty="0">
              <a:solidFill>
                <a:schemeClr val="bg1">
                  <a:lumMod val="75000"/>
                </a:schemeClr>
              </a:solidFill>
            </a:endParaRPr>
          </a:p>
          <a:p>
            <a:r>
              <a:rPr lang="en-US" dirty="0">
                <a:solidFill>
                  <a:schemeClr val="bg1">
                    <a:lumMod val="75000"/>
                  </a:schemeClr>
                </a:solidFill>
              </a:rPr>
              <a:t>Cross-Entropy</a:t>
            </a:r>
          </a:p>
          <a:p>
            <a:pPr lvl="1"/>
            <a:r>
              <a:rPr lang="en-US" dirty="0">
                <a:solidFill>
                  <a:schemeClr val="bg1">
                    <a:lumMod val="75000"/>
                  </a:schemeClr>
                </a:solidFill>
              </a:rPr>
              <a:t>Cross-entropy = negative log probability of training labels</a:t>
            </a:r>
          </a:p>
          <a:p>
            <a:pPr lvl="1"/>
            <a:r>
              <a:rPr lang="en-US" dirty="0">
                <a:solidFill>
                  <a:schemeClr val="bg1">
                    <a:lumMod val="75000"/>
                  </a:schemeClr>
                </a:solidFill>
              </a:rPr>
              <a:t>Derivative of cross-entropy </a:t>
            </a:r>
            <a:r>
              <a:rPr lang="en-US" dirty="0" err="1">
                <a:solidFill>
                  <a:schemeClr val="bg1">
                    <a:lumMod val="75000"/>
                  </a:schemeClr>
                </a:solidFill>
              </a:rPr>
              <a:t>w.r.t</a:t>
            </a:r>
            <a:r>
              <a:rPr lang="en-US" dirty="0">
                <a:solidFill>
                  <a:schemeClr val="bg1">
                    <a:lumMod val="75000"/>
                  </a:schemeClr>
                </a:solidFill>
              </a:rPr>
              <a:t>. network weights</a:t>
            </a:r>
          </a:p>
          <a:p>
            <a:r>
              <a:rPr lang="en-US" dirty="0">
                <a:solidFill>
                  <a:schemeClr val="bg1">
                    <a:lumMod val="75000"/>
                  </a:schemeClr>
                </a:solidFill>
              </a:rPr>
              <a:t>Putting it all together: a one-layer </a:t>
            </a:r>
            <a:r>
              <a:rPr lang="en-US" dirty="0" err="1">
                <a:solidFill>
                  <a:schemeClr val="bg1">
                    <a:lumMod val="75000"/>
                  </a:schemeClr>
                </a:solidFill>
              </a:rPr>
              <a:t>softmax</a:t>
            </a:r>
            <a:r>
              <a:rPr lang="en-US" dirty="0">
                <a:solidFill>
                  <a:schemeClr val="bg1">
                    <a:lumMod val="75000"/>
                  </a:schemeClr>
                </a:solidFill>
              </a:rPr>
              <a:t> neural net</a:t>
            </a:r>
          </a:p>
          <a:p>
            <a:pPr lvl="1"/>
            <a:endParaRPr lang="en-US" dirty="0"/>
          </a:p>
          <a:p>
            <a:pPr marL="0" indent="0">
              <a:buNone/>
            </a:pPr>
            <a:endParaRPr lang="en-US" dirty="0"/>
          </a:p>
        </p:txBody>
      </p:sp>
    </p:spTree>
    <p:extLst>
      <p:ext uri="{BB962C8B-B14F-4D97-AF65-F5344CB8AC3E}">
        <p14:creationId xmlns:p14="http://schemas.microsoft.com/office/powerpoint/2010/main" val="2933192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A1D2-99D9-8A46-B015-E51F7C0AAD92}"/>
              </a:ext>
            </a:extLst>
          </p:cNvPr>
          <p:cNvSpPr>
            <a:spLocks noGrp="1"/>
          </p:cNvSpPr>
          <p:nvPr>
            <p:ph type="title"/>
          </p:nvPr>
        </p:nvSpPr>
        <p:spPr>
          <a:xfrm>
            <a:off x="47365" y="43844"/>
            <a:ext cx="10515600" cy="653770"/>
          </a:xfrm>
        </p:spPr>
        <p:txBody>
          <a:bodyPr>
            <a:normAutofit fontScale="90000"/>
          </a:bodyPr>
          <a:lstStyle/>
          <a:p>
            <a:r>
              <a:rPr lang="en-US" dirty="0"/>
              <a:t>How to differentiate the </a:t>
            </a:r>
            <a:r>
              <a:rPr lang="en-US" dirty="0" err="1"/>
              <a:t>softmax</a:t>
            </a:r>
            <a:r>
              <a:rPr lang="en-US" dirty="0"/>
              <a:t>: step 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361DB0-E32C-9449-8B22-29E0DAFD388A}"/>
                  </a:ext>
                </a:extLst>
              </p:cNvPr>
              <p:cNvSpPr>
                <a:spLocks noGrp="1"/>
              </p:cNvSpPr>
              <p:nvPr>
                <p:ph idx="1"/>
              </p:nvPr>
            </p:nvSpPr>
            <p:spPr>
              <a:xfrm>
                <a:off x="37073" y="1301057"/>
                <a:ext cx="7241207" cy="5178119"/>
              </a:xfrm>
            </p:spPr>
            <p:txBody>
              <a:bodyPr>
                <a:normAutofit fontScale="92500"/>
              </a:bodyPr>
              <a:lstStyle/>
              <a:p>
                <a:pPr marL="0" indent="0">
                  <a:buNone/>
                </a:pPr>
                <a:r>
                  <a:rPr lang="en-US" sz="2000" dirty="0"/>
                  <a:t>Next, we use the rule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den>
                    </m:f>
                    <m:d>
                      <m:dPr>
                        <m:ctrlPr>
                          <a:rPr lang="en-US" sz="2000" i="1">
                            <a:latin typeface="Cambria Math" panose="02040503050406030204" pitchFamily="18" charset="0"/>
                          </a:rPr>
                        </m:ctrlPr>
                      </m:dPr>
                      <m:e>
                        <m:r>
                          <a:rPr lang="en-US" sz="2000" b="0" i="1" smtClean="0">
                            <a:latin typeface="Cambria Math" panose="02040503050406030204" pitchFamily="18" charset="0"/>
                          </a:rPr>
                          <m:t>𝑤𝑓</m:t>
                        </m:r>
                      </m:e>
                    </m:d>
                    <m:r>
                      <a:rPr lang="en-US" sz="2000" i="1">
                        <a:latin typeface="Cambria Math" panose="02040503050406030204" pitchFamily="18" charset="0"/>
                      </a:rPr>
                      <m:t>=</m:t>
                    </m:r>
                    <m:r>
                      <a:rPr lang="en-US" sz="2000" b="0" i="1" smtClean="0">
                        <a:latin typeface="Cambria Math" panose="02040503050406030204" pitchFamily="18" charset="0"/>
                      </a:rPr>
                      <m:t>𝑓</m:t>
                    </m:r>
                  </m:oMath>
                </a14:m>
                <a:r>
                  <a:rPr lang="en-US" sz="2000" dirty="0"/>
                  <a:t>:</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den>
                      </m:f>
                      <m:r>
                        <a:rPr lang="en-US" sz="2000" i="1" dirty="0">
                          <a:latin typeface="Cambria Math" panose="02040503050406030204" pitchFamily="18" charset="0"/>
                        </a:rPr>
                        <m:t>=</m:t>
                      </m:r>
                      <m:d>
                        <m:dPr>
                          <m:begChr m:val="{"/>
                          <m:endChr m:val=""/>
                          <m:ctrlPr>
                            <a:rPr lang="en-US" sz="2000" i="1" dirty="0">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num>
                                      <m:den>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den>
                                    </m:f>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d>
                                          </m:e>
                                          <m:sup>
                                            <m:r>
                                              <a:rPr lang="en-US" sz="2000" i="1">
                                                <a:latin typeface="Cambria Math" panose="02040503050406030204" pitchFamily="18" charset="0"/>
                                              </a:rPr>
                                              <m:t>2</m:t>
                                            </m:r>
                                          </m:sup>
                                        </m:sSup>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e>
                                            </m:d>
                                          </m:e>
                                          <m:sup>
                                            <m:r>
                                              <a:rPr lang="en-US" sz="2000" i="1">
                                                <a:latin typeface="Cambria Math" panose="02040503050406030204" pitchFamily="18" charset="0"/>
                                              </a:rPr>
                                              <m:t>2</m:t>
                                            </m:r>
                                          </m:sup>
                                        </m:sSup>
                                      </m:den>
                                    </m:f>
                                  </m:e>
                                </m:d>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r>
                                          <a:rPr lang="en-US" sz="2000" i="1">
                                            <a:latin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den>
                                    </m:f>
                                  </m:e>
                                </m:d>
                              </m:e>
                              <m:e>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𝑗</m:t>
                                </m:r>
                              </m:e>
                            </m:mr>
                            <m:mr>
                              <m:e>
                                <m:d>
                                  <m:dPr>
                                    <m:ctrlPr>
                                      <a:rPr lang="en-US" sz="2000" i="1">
                                        <a:latin typeface="Cambria Math" panose="02040503050406030204" pitchFamily="18" charset="0"/>
                                      </a:rPr>
                                    </m:ctrlPr>
                                  </m:dPr>
                                  <m:e>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e>
                                            </m:d>
                                          </m:e>
                                          <m:sup>
                                            <m:r>
                                              <a:rPr lang="en-US" sz="2000" i="1">
                                                <a:latin typeface="Cambria Math" panose="02040503050406030204" pitchFamily="18" charset="0"/>
                                              </a:rPr>
                                              <m:t>2</m:t>
                                            </m:r>
                                          </m:sup>
                                        </m:sSup>
                                      </m:den>
                                    </m:f>
                                  </m:e>
                                </m:d>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r>
                                          <a:rPr lang="en-US" sz="2000" i="1">
                                            <a:latin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den>
                                    </m:f>
                                  </m:e>
                                </m:d>
                              </m:e>
                              <m:e>
                                <m:r>
                                  <a:rPr lang="en-US" sz="2000" i="1">
                                    <a:latin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e>
                            </m:mr>
                          </m:m>
                        </m:e>
                      </m:d>
                    </m:oMath>
                  </m:oMathPara>
                </a14:m>
                <a:endParaRPr lang="en-US" sz="2000" i="1" dirty="0">
                  <a:latin typeface="Cambria Math" panose="02040503050406030204" pitchFamily="18" charset="0"/>
                  <a:ea typeface="Cambria Math" panose="02040503050406030204" pitchFamily="18" charset="0"/>
                </a:endParaRPr>
              </a:p>
              <a:p>
                <a:pPr marL="0" indent="0">
                  <a:buNone/>
                </a:pPr>
                <a:endParaRPr lang="en-US" sz="2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dirty="0">
                          <a:latin typeface="Cambria Math" panose="02040503050406030204" pitchFamily="18" charset="0"/>
                        </a:rPr>
                        <m:t>=</m:t>
                      </m:r>
                      <m:d>
                        <m:dPr>
                          <m:begChr m:val="{"/>
                          <m:endChr m:val=""/>
                          <m:ctrlPr>
                            <a:rPr lang="en-US" sz="2000" i="1" dirty="0" smtClean="0">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num>
                                      <m:den>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d>
                                          </m:e>
                                          <m:sup>
                                            <m:r>
                                              <a:rPr lang="en-US" sz="2000" i="1">
                                                <a:latin typeface="Cambria Math" panose="02040503050406030204" pitchFamily="18" charset="0"/>
                                              </a:rPr>
                                              <m:t>2</m:t>
                                            </m:r>
                                          </m:sup>
                                        </m:sSup>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e>
                                            </m:d>
                                          </m:e>
                                          <m:sup>
                                            <m:r>
                                              <a:rPr lang="en-US" sz="2000" i="1">
                                                <a:latin typeface="Cambria Math" panose="02040503050406030204" pitchFamily="18" charset="0"/>
                                              </a:rPr>
                                              <m:t>2</m:t>
                                            </m:r>
                                          </m:sup>
                                        </m:sSup>
                                      </m:den>
                                    </m:f>
                                  </m:e>
                                </m:d>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𝑖𝑘</m:t>
                                    </m:r>
                                  </m:sub>
                                </m:sSub>
                              </m:e>
                              <m:e>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𝑗</m:t>
                                </m:r>
                              </m:e>
                            </m:mr>
                            <m:mr>
                              <m:e>
                                <m:d>
                                  <m:dPr>
                                    <m:ctrlPr>
                                      <a:rPr lang="en-US" sz="2000" i="1">
                                        <a:latin typeface="Cambria Math" panose="02040503050406030204" pitchFamily="18" charset="0"/>
                                      </a:rPr>
                                    </m:ctrlPr>
                                  </m:dPr>
                                  <m:e>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b="0" i="1" smtClean="0">
                                                    <a:latin typeface="Cambria Math" panose="02040503050406030204" pitchFamily="18" charset="0"/>
                                                    <a:ea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e>
                                            </m:d>
                                          </m:e>
                                          <m:sup>
                                            <m:r>
                                              <a:rPr lang="en-US" sz="2000" i="1">
                                                <a:latin typeface="Cambria Math" panose="02040503050406030204" pitchFamily="18" charset="0"/>
                                              </a:rPr>
                                              <m:t>2</m:t>
                                            </m:r>
                                          </m:sup>
                                        </m:sSup>
                                      </m:den>
                                    </m:f>
                                  </m:e>
                                </m:d>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𝑖𝑘</m:t>
                                    </m:r>
                                  </m:sub>
                                </m:sSub>
                              </m:e>
                              <m:e>
                                <m:r>
                                  <a:rPr lang="en-US" sz="2000" i="1">
                                    <a:latin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e>
                            </m:mr>
                          </m:m>
                        </m:e>
                      </m:d>
                    </m:oMath>
                  </m:oMathPara>
                </a14:m>
                <a:endParaRPr lang="en-US" sz="2000" dirty="0"/>
              </a:p>
            </p:txBody>
          </p:sp>
        </mc:Choice>
        <mc:Fallback>
          <p:sp>
            <p:nvSpPr>
              <p:cNvPr id="3" name="Content Placeholder 2">
                <a:extLst>
                  <a:ext uri="{FF2B5EF4-FFF2-40B4-BE49-F238E27FC236}">
                    <a16:creationId xmlns:a16="http://schemas.microsoft.com/office/drawing/2014/main" id="{5D361DB0-E32C-9449-8B22-29E0DAFD388A}"/>
                  </a:ext>
                </a:extLst>
              </p:cNvPr>
              <p:cNvSpPr>
                <a:spLocks noGrp="1" noRot="1" noChangeAspect="1" noMove="1" noResize="1" noEditPoints="1" noAdjustHandles="1" noChangeArrowheads="1" noChangeShapeType="1" noTextEdit="1"/>
              </p:cNvSpPr>
              <p:nvPr>
                <p:ph idx="1"/>
              </p:nvPr>
            </p:nvSpPr>
            <p:spPr>
              <a:xfrm>
                <a:off x="37073" y="1301057"/>
                <a:ext cx="7241207" cy="5178119"/>
              </a:xfrm>
              <a:blipFill>
                <a:blip r:embed="rId2"/>
                <a:stretch>
                  <a:fillRect l="-525" b="-10758"/>
                </a:stretch>
              </a:blipFill>
            </p:spPr>
            <p:txBody>
              <a:bodyPr/>
              <a:lstStyle/>
              <a:p>
                <a:r>
                  <a:rPr lang="en-US">
                    <a:noFill/>
                  </a:rPr>
                  <a:t> </a:t>
                </a:r>
              </a:p>
            </p:txBody>
          </p:sp>
        </mc:Fallback>
      </mc:AlternateContent>
      <p:pic>
        <p:nvPicPr>
          <p:cNvPr id="11" name="Picture 10" descr="A close up of a logo&#10;&#10;Description automatically generated">
            <a:extLst>
              <a:ext uri="{FF2B5EF4-FFF2-40B4-BE49-F238E27FC236}">
                <a16:creationId xmlns:a16="http://schemas.microsoft.com/office/drawing/2014/main" id="{E702B64D-EEE4-AB44-AD7C-89E4046BA87C}"/>
              </a:ext>
            </a:extLst>
          </p:cNvPr>
          <p:cNvPicPr>
            <a:picLocks noChangeAspect="1"/>
          </p:cNvPicPr>
          <p:nvPr/>
        </p:nvPicPr>
        <p:blipFill>
          <a:blip r:embed="rId3"/>
          <a:stretch>
            <a:fillRect/>
          </a:stretch>
        </p:blipFill>
        <p:spPr>
          <a:xfrm>
            <a:off x="7279161" y="1430808"/>
            <a:ext cx="4879889" cy="483204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CCB8AC4-E6CF-704B-99BE-C392D5C8F2D4}"/>
                  </a:ext>
                </a:extLst>
              </p:cNvPr>
              <p:cNvSpPr txBox="1"/>
              <p:nvPr/>
            </p:nvSpPr>
            <p:spPr>
              <a:xfrm>
                <a:off x="9675345" y="5955957"/>
                <a:ext cx="5663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p>
            </p:txBody>
          </p:sp>
        </mc:Choice>
        <mc:Fallback xmlns="">
          <p:sp>
            <p:nvSpPr>
              <p:cNvPr id="12" name="TextBox 11">
                <a:extLst>
                  <a:ext uri="{FF2B5EF4-FFF2-40B4-BE49-F238E27FC236}">
                    <a16:creationId xmlns:a16="http://schemas.microsoft.com/office/drawing/2014/main" id="{3CCB8AC4-E6CF-704B-99BE-C392D5C8F2D4}"/>
                  </a:ext>
                </a:extLst>
              </p:cNvPr>
              <p:cNvSpPr txBox="1">
                <a:spLocks noRot="1" noChangeAspect="1" noMove="1" noResize="1" noEditPoints="1" noAdjustHandles="1" noChangeArrowheads="1" noChangeShapeType="1" noTextEdit="1"/>
              </p:cNvSpPr>
              <p:nvPr/>
            </p:nvSpPr>
            <p:spPr>
              <a:xfrm>
                <a:off x="9675345" y="5955957"/>
                <a:ext cx="566374" cy="523220"/>
              </a:xfrm>
              <a:prstGeom prst="rect">
                <a:avLst/>
              </a:prstGeom>
              <a:blipFill>
                <a:blip r:embed="rId4"/>
                <a:stretch>
                  <a:fillRect l="-444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5C2401-2BE3-624D-A420-D252F88CD3BF}"/>
                  </a:ext>
                </a:extLst>
              </p:cNvPr>
              <p:cNvSpPr txBox="1"/>
              <p:nvPr/>
            </p:nvSpPr>
            <p:spPr>
              <a:xfrm>
                <a:off x="7245179" y="3513429"/>
                <a:ext cx="57464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p>
            </p:txBody>
          </p:sp>
        </mc:Choice>
        <mc:Fallback xmlns="">
          <p:sp>
            <p:nvSpPr>
              <p:cNvPr id="13" name="TextBox 12">
                <a:extLst>
                  <a:ext uri="{FF2B5EF4-FFF2-40B4-BE49-F238E27FC236}">
                    <a16:creationId xmlns:a16="http://schemas.microsoft.com/office/drawing/2014/main" id="{4F5C2401-2BE3-624D-A420-D252F88CD3BF}"/>
                  </a:ext>
                </a:extLst>
              </p:cNvPr>
              <p:cNvSpPr txBox="1">
                <a:spLocks noRot="1" noChangeAspect="1" noMove="1" noResize="1" noEditPoints="1" noAdjustHandles="1" noChangeArrowheads="1" noChangeShapeType="1" noTextEdit="1"/>
              </p:cNvSpPr>
              <p:nvPr/>
            </p:nvSpPr>
            <p:spPr>
              <a:xfrm>
                <a:off x="7245179" y="3513429"/>
                <a:ext cx="574644" cy="523220"/>
              </a:xfrm>
              <a:prstGeom prst="rect">
                <a:avLst/>
              </a:prstGeom>
              <a:blipFill>
                <a:blip r:embed="rId5"/>
                <a:stretch>
                  <a:fillRect l="-425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807E5F-97AF-4F4A-904A-3955B1853A75}"/>
                  </a:ext>
                </a:extLst>
              </p:cNvPr>
              <p:cNvSpPr txBox="1"/>
              <p:nvPr/>
            </p:nvSpPr>
            <p:spPr>
              <a:xfrm>
                <a:off x="8752709" y="1025595"/>
                <a:ext cx="2078133" cy="653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softmax</m:t>
                              </m:r>
                            </m:e>
                            <m:lim>
                              <m:r>
                                <a:rPr lang="en-US" sz="2800" b="0" i="1" smtClean="0">
                                  <a:latin typeface="Cambria Math" panose="02040503050406030204" pitchFamily="18" charset="0"/>
                                </a:rPr>
                                <m:t>1</m:t>
                              </m:r>
                            </m:lim>
                          </m:limLow>
                        </m:fName>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ea typeface="Cambria Math" panose="02040503050406030204" pitchFamily="18" charset="0"/>
                                    </a:rPr>
                                    <m:t>ℓ</m:t>
                                  </m:r>
                                </m:sub>
                              </m:sSub>
                            </m:e>
                          </m:d>
                        </m:e>
                      </m:func>
                    </m:oMath>
                  </m:oMathPara>
                </a14:m>
                <a:endParaRPr lang="en-US" sz="2800" dirty="0"/>
              </a:p>
            </p:txBody>
          </p:sp>
        </mc:Choice>
        <mc:Fallback xmlns="">
          <p:sp>
            <p:nvSpPr>
              <p:cNvPr id="14" name="TextBox 13">
                <a:extLst>
                  <a:ext uri="{FF2B5EF4-FFF2-40B4-BE49-F238E27FC236}">
                    <a16:creationId xmlns:a16="http://schemas.microsoft.com/office/drawing/2014/main" id="{E5807E5F-97AF-4F4A-904A-3955B1853A75}"/>
                  </a:ext>
                </a:extLst>
              </p:cNvPr>
              <p:cNvSpPr txBox="1">
                <a:spLocks noRot="1" noChangeAspect="1" noMove="1" noResize="1" noEditPoints="1" noAdjustHandles="1" noChangeArrowheads="1" noChangeShapeType="1" noTextEdit="1"/>
              </p:cNvSpPr>
              <p:nvPr/>
            </p:nvSpPr>
            <p:spPr>
              <a:xfrm>
                <a:off x="8752709" y="1025595"/>
                <a:ext cx="2078133" cy="653769"/>
              </a:xfrm>
              <a:prstGeom prst="rect">
                <a:avLst/>
              </a:prstGeom>
              <a:blipFill>
                <a:blip r:embed="rId6"/>
                <a:stretch>
                  <a:fillRect b="-5769"/>
                </a:stretch>
              </a:blipFill>
            </p:spPr>
            <p:txBody>
              <a:bodyPr/>
              <a:lstStyle/>
              <a:p>
                <a:r>
                  <a:rPr lang="en-US">
                    <a:noFill/>
                  </a:rPr>
                  <a:t> </a:t>
                </a:r>
              </a:p>
            </p:txBody>
          </p:sp>
        </mc:Fallback>
      </mc:AlternateContent>
    </p:spTree>
    <p:extLst>
      <p:ext uri="{BB962C8B-B14F-4D97-AF65-F5344CB8AC3E}">
        <p14:creationId xmlns:p14="http://schemas.microsoft.com/office/powerpoint/2010/main" val="3705865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A1D2-99D9-8A46-B015-E51F7C0AAD92}"/>
              </a:ext>
            </a:extLst>
          </p:cNvPr>
          <p:cNvSpPr>
            <a:spLocks noGrp="1"/>
          </p:cNvSpPr>
          <p:nvPr>
            <p:ph type="title"/>
          </p:nvPr>
        </p:nvSpPr>
        <p:spPr>
          <a:xfrm>
            <a:off x="405711" y="142699"/>
            <a:ext cx="10515600" cy="1325563"/>
          </a:xfrm>
        </p:spPr>
        <p:txBody>
          <a:bodyPr/>
          <a:lstStyle/>
          <a:p>
            <a:r>
              <a:rPr lang="en-US" dirty="0"/>
              <a:t>Differentiating the </a:t>
            </a:r>
            <a:r>
              <a:rPr lang="en-US" dirty="0" err="1"/>
              <a:t>softmax</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361DB0-E32C-9449-8B22-29E0DAFD388A}"/>
                  </a:ext>
                </a:extLst>
              </p:cNvPr>
              <p:cNvSpPr>
                <a:spLocks noGrp="1"/>
              </p:cNvSpPr>
              <p:nvPr>
                <p:ph idx="1"/>
              </p:nvPr>
            </p:nvSpPr>
            <p:spPr>
              <a:xfrm>
                <a:off x="37073" y="1301057"/>
                <a:ext cx="7241207" cy="5178119"/>
              </a:xfrm>
            </p:spPr>
            <p:txBody>
              <a:bodyPr>
                <a:normAutofit/>
              </a:bodyPr>
              <a:lstStyle/>
              <a:p>
                <a:pPr marL="0" indent="0">
                  <a:buNone/>
                </a:pPr>
                <a:r>
                  <a:rPr lang="en-US" sz="2000" dirty="0"/>
                  <a:t>… and, simplify.</a:t>
                </a:r>
              </a:p>
              <a:p>
                <a:pPr marL="0" indent="0">
                  <a:buNone/>
                </a:pPr>
                <a:endParaRPr lang="en-US" sz="2000" i="1" dirty="0">
                  <a:latin typeface="Cambria Math" panose="02040503050406030204" pitchFamily="18" charset="0"/>
                </a:endParaRP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den>
                      </m:f>
                      <m:r>
                        <a:rPr lang="en-US" sz="2000" i="1" dirty="0">
                          <a:latin typeface="Cambria Math" panose="02040503050406030204" pitchFamily="18" charset="0"/>
                        </a:rPr>
                        <m:t>=</m:t>
                      </m:r>
                      <m:d>
                        <m:dPr>
                          <m:begChr m:val="{"/>
                          <m:endChr m:val=""/>
                          <m:ctrlPr>
                            <a:rPr lang="en-US" sz="2000" i="1" dirty="0">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num>
                                      <m:den>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den>
                                    </m:f>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d>
                                          </m:e>
                                          <m:sup>
                                            <m:r>
                                              <a:rPr lang="en-US" sz="2000" i="1">
                                                <a:latin typeface="Cambria Math" panose="02040503050406030204" pitchFamily="18" charset="0"/>
                                              </a:rPr>
                                              <m:t>2</m:t>
                                            </m:r>
                                          </m:sup>
                                        </m:sSup>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e>
                                            </m:d>
                                          </m:e>
                                          <m:sup>
                                            <m:r>
                                              <a:rPr lang="en-US" sz="2000" i="1">
                                                <a:latin typeface="Cambria Math" panose="02040503050406030204" pitchFamily="18" charset="0"/>
                                              </a:rPr>
                                              <m:t>2</m:t>
                                            </m:r>
                                          </m:sup>
                                        </m:sSup>
                                      </m:den>
                                    </m:f>
                                  </m:e>
                                </m:d>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𝑖𝑘</m:t>
                                    </m:r>
                                  </m:sub>
                                </m:sSub>
                              </m:e>
                              <m:e>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𝑗</m:t>
                                </m:r>
                              </m:e>
                            </m:mr>
                            <m:mr>
                              <m:e>
                                <m:d>
                                  <m:dPr>
                                    <m:ctrlPr>
                                      <a:rPr lang="en-US" sz="2000" i="1">
                                        <a:latin typeface="Cambria Math" panose="02040503050406030204" pitchFamily="18" charset="0"/>
                                      </a:rPr>
                                    </m:ctrlPr>
                                  </m:dPr>
                                  <m:e>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e>
                                            </m:d>
                                          </m:e>
                                          <m:sup>
                                            <m:r>
                                              <a:rPr lang="en-US" sz="2000" i="1">
                                                <a:latin typeface="Cambria Math" panose="02040503050406030204" pitchFamily="18" charset="0"/>
                                              </a:rPr>
                                              <m:t>2</m:t>
                                            </m:r>
                                          </m:sup>
                                        </m:sSup>
                                      </m:den>
                                    </m:f>
                                  </m:e>
                                </m:d>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𝑖𝑘</m:t>
                                    </m:r>
                                  </m:sub>
                                </m:sSub>
                              </m:e>
                              <m:e>
                                <m:r>
                                  <a:rPr lang="en-US" sz="2000" i="1">
                                    <a:latin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e>
                            </m:mr>
                          </m:m>
                        </m:e>
                      </m:d>
                    </m:oMath>
                  </m:oMathPara>
                </a14:m>
                <a:endParaRPr lang="en-US" sz="2000" dirty="0"/>
              </a:p>
              <a:p>
                <a:pPr marL="0" indent="0">
                  <a:buNone/>
                </a:pPr>
                <a:endParaRPr lang="en-US" sz="2000" i="1" dirty="0">
                  <a:latin typeface="Cambria Math" panose="02040503050406030204" pitchFamily="18" charset="0"/>
                  <a:ea typeface="Cambria Math" panose="02040503050406030204" pitchFamily="18" charset="0"/>
                </a:endParaRPr>
              </a:p>
              <a:p>
                <a:pPr marL="0" indent="0">
                  <a:buNone/>
                </a:pPr>
                <a:endParaRPr lang="en-US" sz="2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den>
                      </m:f>
                      <m:r>
                        <a:rPr lang="en-US" sz="2000" i="1" dirty="0">
                          <a:latin typeface="Cambria Math" panose="02040503050406030204" pitchFamily="18" charset="0"/>
                        </a:rPr>
                        <m:t>=</m:t>
                      </m:r>
                      <m:d>
                        <m:dPr>
                          <m:begChr m:val="{"/>
                          <m:endChr m:val=""/>
                          <m:ctrlPr>
                            <a:rPr lang="en-US" sz="2000" i="1" dirty="0" smtClean="0">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e>
                                      <m:sup>
                                        <m:r>
                                          <a:rPr lang="en-US" sz="2000" i="1">
                                            <a:latin typeface="Cambria Math" panose="02040503050406030204" pitchFamily="18" charset="0"/>
                                          </a:rPr>
                                          <m:t>2</m:t>
                                        </m:r>
                                      </m:sup>
                                    </m:sSup>
                                  </m:e>
                                </m:d>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𝑖𝑘</m:t>
                                    </m:r>
                                  </m:sub>
                                </m:sSub>
                              </m:e>
                              <m:e>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𝑗</m:t>
                                </m:r>
                              </m:e>
                            </m:mr>
                            <m:mr>
                              <m:e>
                                <m:r>
                                  <a:rPr lang="en-US"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m:t>
                                    </m:r>
                                    <m:r>
                                      <a:rPr lang="en-US" sz="2000" i="1">
                                        <a:latin typeface="Cambria Math" panose="02040503050406030204" pitchFamily="18" charset="0"/>
                                      </a:rPr>
                                      <m:t>𝑚</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𝑖𝑘</m:t>
                                    </m:r>
                                  </m:sub>
                                </m:sSub>
                              </m:e>
                              <m:e>
                                <m:r>
                                  <a:rPr lang="en-US" sz="2000" i="1">
                                    <a:latin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e>
                            </m:mr>
                          </m:m>
                        </m:e>
                      </m:d>
                    </m:oMath>
                  </m:oMathPara>
                </a14:m>
                <a:endParaRPr lang="en-US" sz="2000" dirty="0"/>
              </a:p>
            </p:txBody>
          </p:sp>
        </mc:Choice>
        <mc:Fallback>
          <p:sp>
            <p:nvSpPr>
              <p:cNvPr id="3" name="Content Placeholder 2">
                <a:extLst>
                  <a:ext uri="{FF2B5EF4-FFF2-40B4-BE49-F238E27FC236}">
                    <a16:creationId xmlns:a16="http://schemas.microsoft.com/office/drawing/2014/main" id="{5D361DB0-E32C-9449-8B22-29E0DAFD388A}"/>
                  </a:ext>
                </a:extLst>
              </p:cNvPr>
              <p:cNvSpPr>
                <a:spLocks noGrp="1" noRot="1" noChangeAspect="1" noMove="1" noResize="1" noEditPoints="1" noAdjustHandles="1" noChangeArrowheads="1" noChangeShapeType="1" noTextEdit="1"/>
              </p:cNvSpPr>
              <p:nvPr>
                <p:ph idx="1"/>
              </p:nvPr>
            </p:nvSpPr>
            <p:spPr>
              <a:xfrm>
                <a:off x="37073" y="1301057"/>
                <a:ext cx="7241207" cy="5178119"/>
              </a:xfrm>
              <a:blipFill>
                <a:blip r:embed="rId2"/>
                <a:stretch>
                  <a:fillRect l="-525" t="-1222" b="-41320"/>
                </a:stretch>
              </a:blipFill>
            </p:spPr>
            <p:txBody>
              <a:bodyPr/>
              <a:lstStyle/>
              <a:p>
                <a:r>
                  <a:rPr lang="en-US">
                    <a:noFill/>
                  </a:rPr>
                  <a:t> </a:t>
                </a:r>
              </a:p>
            </p:txBody>
          </p:sp>
        </mc:Fallback>
      </mc:AlternateContent>
      <p:pic>
        <p:nvPicPr>
          <p:cNvPr id="11" name="Picture 10" descr="A close up of a logo&#10;&#10;Description automatically generated">
            <a:extLst>
              <a:ext uri="{FF2B5EF4-FFF2-40B4-BE49-F238E27FC236}">
                <a16:creationId xmlns:a16="http://schemas.microsoft.com/office/drawing/2014/main" id="{E702B64D-EEE4-AB44-AD7C-89E4046BA87C}"/>
              </a:ext>
            </a:extLst>
          </p:cNvPr>
          <p:cNvPicPr>
            <a:picLocks noChangeAspect="1"/>
          </p:cNvPicPr>
          <p:nvPr/>
        </p:nvPicPr>
        <p:blipFill>
          <a:blip r:embed="rId3"/>
          <a:stretch>
            <a:fillRect/>
          </a:stretch>
        </p:blipFill>
        <p:spPr>
          <a:xfrm>
            <a:off x="7279161" y="1430808"/>
            <a:ext cx="4879889" cy="483204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CCB8AC4-E6CF-704B-99BE-C392D5C8F2D4}"/>
                  </a:ext>
                </a:extLst>
              </p:cNvPr>
              <p:cNvSpPr txBox="1"/>
              <p:nvPr/>
            </p:nvSpPr>
            <p:spPr>
              <a:xfrm>
                <a:off x="9675345" y="5955957"/>
                <a:ext cx="5663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p>
            </p:txBody>
          </p:sp>
        </mc:Choice>
        <mc:Fallback xmlns="">
          <p:sp>
            <p:nvSpPr>
              <p:cNvPr id="12" name="TextBox 11">
                <a:extLst>
                  <a:ext uri="{FF2B5EF4-FFF2-40B4-BE49-F238E27FC236}">
                    <a16:creationId xmlns:a16="http://schemas.microsoft.com/office/drawing/2014/main" id="{3CCB8AC4-E6CF-704B-99BE-C392D5C8F2D4}"/>
                  </a:ext>
                </a:extLst>
              </p:cNvPr>
              <p:cNvSpPr txBox="1">
                <a:spLocks noRot="1" noChangeAspect="1" noMove="1" noResize="1" noEditPoints="1" noAdjustHandles="1" noChangeArrowheads="1" noChangeShapeType="1" noTextEdit="1"/>
              </p:cNvSpPr>
              <p:nvPr/>
            </p:nvSpPr>
            <p:spPr>
              <a:xfrm>
                <a:off x="9675345" y="5955957"/>
                <a:ext cx="566374" cy="523220"/>
              </a:xfrm>
              <a:prstGeom prst="rect">
                <a:avLst/>
              </a:prstGeom>
              <a:blipFill>
                <a:blip r:embed="rId4"/>
                <a:stretch>
                  <a:fillRect l="-444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5C2401-2BE3-624D-A420-D252F88CD3BF}"/>
                  </a:ext>
                </a:extLst>
              </p:cNvPr>
              <p:cNvSpPr txBox="1"/>
              <p:nvPr/>
            </p:nvSpPr>
            <p:spPr>
              <a:xfrm>
                <a:off x="7245179" y="3513429"/>
                <a:ext cx="57464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p>
            </p:txBody>
          </p:sp>
        </mc:Choice>
        <mc:Fallback xmlns="">
          <p:sp>
            <p:nvSpPr>
              <p:cNvPr id="13" name="TextBox 12">
                <a:extLst>
                  <a:ext uri="{FF2B5EF4-FFF2-40B4-BE49-F238E27FC236}">
                    <a16:creationId xmlns:a16="http://schemas.microsoft.com/office/drawing/2014/main" id="{4F5C2401-2BE3-624D-A420-D252F88CD3BF}"/>
                  </a:ext>
                </a:extLst>
              </p:cNvPr>
              <p:cNvSpPr txBox="1">
                <a:spLocks noRot="1" noChangeAspect="1" noMove="1" noResize="1" noEditPoints="1" noAdjustHandles="1" noChangeArrowheads="1" noChangeShapeType="1" noTextEdit="1"/>
              </p:cNvSpPr>
              <p:nvPr/>
            </p:nvSpPr>
            <p:spPr>
              <a:xfrm>
                <a:off x="7245179" y="3513429"/>
                <a:ext cx="574644" cy="523220"/>
              </a:xfrm>
              <a:prstGeom prst="rect">
                <a:avLst/>
              </a:prstGeom>
              <a:blipFill>
                <a:blip r:embed="rId5"/>
                <a:stretch>
                  <a:fillRect l="-425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807E5F-97AF-4F4A-904A-3955B1853A75}"/>
                  </a:ext>
                </a:extLst>
              </p:cNvPr>
              <p:cNvSpPr txBox="1"/>
              <p:nvPr/>
            </p:nvSpPr>
            <p:spPr>
              <a:xfrm>
                <a:off x="8752709" y="1025595"/>
                <a:ext cx="2078133" cy="653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softmax</m:t>
                              </m:r>
                            </m:e>
                            <m:lim>
                              <m:r>
                                <a:rPr lang="en-US" sz="2800" b="0" i="1" smtClean="0">
                                  <a:latin typeface="Cambria Math" panose="02040503050406030204" pitchFamily="18" charset="0"/>
                                </a:rPr>
                                <m:t>1</m:t>
                              </m:r>
                            </m:lim>
                          </m:limLow>
                        </m:fName>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ea typeface="Cambria Math" panose="02040503050406030204" pitchFamily="18" charset="0"/>
                                    </a:rPr>
                                    <m:t>ℓ</m:t>
                                  </m:r>
                                </m:sub>
                              </m:sSub>
                            </m:e>
                          </m:d>
                        </m:e>
                      </m:func>
                    </m:oMath>
                  </m:oMathPara>
                </a14:m>
                <a:endParaRPr lang="en-US" sz="2800" dirty="0"/>
              </a:p>
            </p:txBody>
          </p:sp>
        </mc:Choice>
        <mc:Fallback xmlns="">
          <p:sp>
            <p:nvSpPr>
              <p:cNvPr id="14" name="TextBox 13">
                <a:extLst>
                  <a:ext uri="{FF2B5EF4-FFF2-40B4-BE49-F238E27FC236}">
                    <a16:creationId xmlns:a16="http://schemas.microsoft.com/office/drawing/2014/main" id="{E5807E5F-97AF-4F4A-904A-3955B1853A75}"/>
                  </a:ext>
                </a:extLst>
              </p:cNvPr>
              <p:cNvSpPr txBox="1">
                <a:spLocks noRot="1" noChangeAspect="1" noMove="1" noResize="1" noEditPoints="1" noAdjustHandles="1" noChangeArrowheads="1" noChangeShapeType="1" noTextEdit="1"/>
              </p:cNvSpPr>
              <p:nvPr/>
            </p:nvSpPr>
            <p:spPr>
              <a:xfrm>
                <a:off x="8752709" y="1025595"/>
                <a:ext cx="2078133" cy="653769"/>
              </a:xfrm>
              <a:prstGeom prst="rect">
                <a:avLst/>
              </a:prstGeom>
              <a:blipFill>
                <a:blip r:embed="rId6"/>
                <a:stretch>
                  <a:fillRect b="-5769"/>
                </a:stretch>
              </a:blipFill>
            </p:spPr>
            <p:txBody>
              <a:bodyPr/>
              <a:lstStyle/>
              <a:p>
                <a:r>
                  <a:rPr lang="en-US">
                    <a:noFill/>
                  </a:rPr>
                  <a:t> </a:t>
                </a:r>
              </a:p>
            </p:txBody>
          </p:sp>
        </mc:Fallback>
      </mc:AlternateContent>
    </p:spTree>
    <p:extLst>
      <p:ext uri="{BB962C8B-B14F-4D97-AF65-F5344CB8AC3E}">
        <p14:creationId xmlns:p14="http://schemas.microsoft.com/office/powerpoint/2010/main" val="4069256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A1D2-99D9-8A46-B015-E51F7C0AAD92}"/>
              </a:ext>
            </a:extLst>
          </p:cNvPr>
          <p:cNvSpPr>
            <a:spLocks noGrp="1"/>
          </p:cNvSpPr>
          <p:nvPr>
            <p:ph type="title"/>
          </p:nvPr>
        </p:nvSpPr>
        <p:spPr>
          <a:xfrm>
            <a:off x="-2063" y="6773"/>
            <a:ext cx="10515600" cy="882896"/>
          </a:xfrm>
        </p:spPr>
        <p:txBody>
          <a:bodyPr/>
          <a:lstStyle/>
          <a:p>
            <a:r>
              <a:rPr lang="en-US" dirty="0"/>
              <a:t>Recap: how to differentiate the </a:t>
            </a:r>
            <a:r>
              <a:rPr lang="en-US" dirty="0" err="1"/>
              <a:t>softmax</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361DB0-E32C-9449-8B22-29E0DAFD388A}"/>
                  </a:ext>
                </a:extLst>
              </p:cNvPr>
              <p:cNvSpPr>
                <a:spLocks noGrp="1"/>
              </p:cNvSpPr>
              <p:nvPr>
                <p:ph idx="1"/>
              </p:nvPr>
            </p:nvSpPr>
            <p:spPr>
              <a:xfrm>
                <a:off x="148281" y="893282"/>
                <a:ext cx="7006429" cy="5964718"/>
              </a:xfrm>
            </p:spPr>
            <p:txBody>
              <a:bodyPr>
                <a:normAutofit lnSpcReduction="10000"/>
              </a:bodyPr>
              <a:lstStyle/>
              <a:p>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oMath>
                </a14:m>
                <a:r>
                  <a:rPr lang="en-US" sz="2000" dirty="0"/>
                  <a:t> is the probability of the </a:t>
                </a:r>
                <a14:m>
                  <m:oMath xmlns:m="http://schemas.openxmlformats.org/officeDocument/2006/math">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𝑗</m:t>
                        </m:r>
                      </m:e>
                      <m:sup>
                        <m:r>
                          <m:rPr>
                            <m:sty m:val="p"/>
                          </m:rPr>
                          <a:rPr lang="en-US" sz="2000" b="0" i="0" dirty="0" smtClean="0">
                            <a:latin typeface="Cambria Math" panose="02040503050406030204" pitchFamily="18" charset="0"/>
                          </a:rPr>
                          <m:t>th</m:t>
                        </m:r>
                      </m:sup>
                    </m:sSup>
                  </m:oMath>
                </a14:m>
                <a:r>
                  <a:rPr lang="en-US" sz="2000" dirty="0"/>
                  <a:t> class, estimated by the neural net, in response to the </a:t>
                </a:r>
                <a14:m>
                  <m:oMath xmlns:m="http://schemas.openxmlformats.org/officeDocument/2006/math">
                    <m:sSup>
                      <m:sSupPr>
                        <m:ctrlPr>
                          <a:rPr lang="en-US" sz="2000" i="1" dirty="0">
                            <a:latin typeface="Cambria Math" panose="02040503050406030204" pitchFamily="18" charset="0"/>
                          </a:rPr>
                        </m:ctrlPr>
                      </m:sSupPr>
                      <m:e>
                        <m:r>
                          <a:rPr lang="en-US" sz="2000" b="0" i="1" dirty="0" smtClean="0">
                            <a:latin typeface="Cambria Math" panose="02040503050406030204" pitchFamily="18" charset="0"/>
                          </a:rPr>
                          <m:t>𝑖</m:t>
                        </m:r>
                      </m:e>
                      <m:sup>
                        <m:r>
                          <m:rPr>
                            <m:sty m:val="p"/>
                          </m:rPr>
                          <a:rPr lang="en-US" sz="2000" dirty="0">
                            <a:latin typeface="Cambria Math" panose="02040503050406030204" pitchFamily="18" charset="0"/>
                          </a:rPr>
                          <m:t>th</m:t>
                        </m:r>
                      </m:sup>
                    </m:sSup>
                  </m:oMath>
                </a14:m>
                <a:r>
                  <a:rPr lang="en-US" sz="2000" dirty="0"/>
                  <a:t> training token</a:t>
                </a:r>
              </a:p>
              <a:p>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oMath>
                </a14:m>
                <a:r>
                  <a:rPr lang="en-US" sz="2000" dirty="0"/>
                  <a:t> is the network weight that connects the </a:t>
                </a:r>
                <a14:m>
                  <m:oMath xmlns:m="http://schemas.openxmlformats.org/officeDocument/2006/math">
                    <m:sSup>
                      <m:sSupPr>
                        <m:ctrlPr>
                          <a:rPr lang="en-US" sz="2000" i="1" dirty="0">
                            <a:latin typeface="Cambria Math" panose="02040503050406030204" pitchFamily="18" charset="0"/>
                          </a:rPr>
                        </m:ctrlPr>
                      </m:sSupPr>
                      <m:e>
                        <m:r>
                          <a:rPr lang="en-US" sz="2000" b="0" i="1" dirty="0" smtClean="0">
                            <a:latin typeface="Cambria Math" panose="02040503050406030204" pitchFamily="18" charset="0"/>
                          </a:rPr>
                          <m:t>𝑘</m:t>
                        </m:r>
                      </m:e>
                      <m:sup>
                        <m:r>
                          <m:rPr>
                            <m:sty m:val="p"/>
                          </m:rPr>
                          <a:rPr lang="en-US" sz="2000" dirty="0">
                            <a:latin typeface="Cambria Math" panose="02040503050406030204" pitchFamily="18" charset="0"/>
                          </a:rPr>
                          <m:t>th</m:t>
                        </m:r>
                      </m:sup>
                    </m:sSup>
                  </m:oMath>
                </a14:m>
                <a:r>
                  <a:rPr lang="en-US" sz="2000" dirty="0"/>
                  <a:t> input feature to the </a:t>
                </a:r>
                <a14:m>
                  <m:oMath xmlns:m="http://schemas.openxmlformats.org/officeDocument/2006/math">
                    <m:sSup>
                      <m:sSupPr>
                        <m:ctrlPr>
                          <a:rPr lang="en-US" sz="2000" i="1" dirty="0">
                            <a:latin typeface="Cambria Math" panose="02040503050406030204" pitchFamily="18" charset="0"/>
                          </a:rPr>
                        </m:ctrlPr>
                      </m:sSupPr>
                      <m:e>
                        <m:r>
                          <a:rPr lang="en-US" sz="2000" b="0" i="1" dirty="0" smtClean="0">
                            <a:latin typeface="Cambria Math" panose="02040503050406030204" pitchFamily="18" charset="0"/>
                          </a:rPr>
                          <m:t>𝑚</m:t>
                        </m:r>
                      </m:e>
                      <m:sup>
                        <m:r>
                          <m:rPr>
                            <m:sty m:val="p"/>
                          </m:rPr>
                          <a:rPr lang="en-US" sz="2000" dirty="0">
                            <a:latin typeface="Cambria Math" panose="02040503050406030204" pitchFamily="18" charset="0"/>
                          </a:rPr>
                          <m:t>th</m:t>
                        </m:r>
                      </m:sup>
                    </m:sSup>
                  </m:oMath>
                </a14:m>
                <a:r>
                  <a:rPr lang="en-US" sz="2000" dirty="0"/>
                  <a:t> class label</a:t>
                </a:r>
              </a:p>
              <a:p>
                <a:pPr marL="0" indent="0">
                  <a:buNone/>
                </a:pPr>
                <a:r>
                  <a:rPr lang="en-US" sz="2000" dirty="0"/>
                  <a:t>The dependence of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oMath>
                </a14:m>
                <a:r>
                  <a:rPr lang="en-US" sz="2000" dirty="0"/>
                  <a:t> on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oMath>
                </a14:m>
                <a:r>
                  <a:rPr lang="en-US" sz="2000" dirty="0"/>
                  <a:t> for </a:t>
                </a:r>
                <a14:m>
                  <m:oMath xmlns:m="http://schemas.openxmlformats.org/officeDocument/2006/math">
                    <m:r>
                      <a:rPr lang="en-US" sz="2000" i="1">
                        <a:latin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 </m:t>
                    </m:r>
                  </m:oMath>
                </a14:m>
                <a:r>
                  <a:rPr lang="en-US" sz="2000" dirty="0"/>
                  <a:t>is weird, and people who are learning this for the first time often forget about it.  It comes from the denominator of the </a:t>
                </a:r>
                <a:r>
                  <a:rPr lang="en-US" sz="2000" dirty="0" err="1"/>
                  <a:t>softmax</a:t>
                </a:r>
                <a:r>
                  <a:rPr lang="en-US" sz="2000" dirty="0"/>
                  <a:t>.</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softmax</m:t>
                              </m:r>
                            </m:e>
                            <m:lim>
                              <m:r>
                                <a:rPr lang="en-US" sz="2000" i="1">
                                  <a:latin typeface="Cambria Math" panose="02040503050406030204" pitchFamily="18" charset="0"/>
                                </a:rPr>
                                <m:t>𝑗</m:t>
                              </m:r>
                            </m:lim>
                          </m:limLow>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e>
                          </m:d>
                        </m:e>
                      </m:func>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num>
                        <m:den>
                          <m:nary>
                            <m:naryPr>
                              <m:chr m:val="∑"/>
                              <m:ctrlPr>
                                <a:rPr lang="en-US" sz="2000" i="1">
                                  <a:latin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ℓ=1</m:t>
                              </m:r>
                            </m:sub>
                            <m:sup>
                              <m:r>
                                <a:rPr lang="en-US" sz="2000" i="1">
                                  <a:latin typeface="Cambria Math" panose="02040503050406030204" pitchFamily="18" charset="0"/>
                                </a:rPr>
                                <m:t>𝑐</m:t>
                              </m:r>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𝑤</m:t>
                                          </m:r>
                                        </m:e>
                                      </m:acc>
                                    </m:e>
                                    <m:sub>
                                      <m:r>
                                        <a:rPr lang="en-US" sz="2000" i="1">
                                          <a:latin typeface="Cambria Math" panose="02040503050406030204" pitchFamily="18" charset="0"/>
                                          <a:ea typeface="Cambria Math" panose="02040503050406030204" pitchFamily="18" charset="0"/>
                                        </a:rPr>
                                        <m:t>ℓ</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𝑓</m:t>
                                          </m:r>
                                        </m:e>
                                      </m:acc>
                                    </m:e>
                                    <m:sub>
                                      <m:r>
                                        <a:rPr lang="en-US" sz="2000" i="1">
                                          <a:latin typeface="Cambria Math" panose="02040503050406030204" pitchFamily="18" charset="0"/>
                                        </a:rPr>
                                        <m:t>𝑖</m:t>
                                      </m:r>
                                    </m:sub>
                                  </m:sSub>
                                </m:sup>
                              </m:sSup>
                            </m:e>
                          </m:nary>
                        </m:den>
                      </m:f>
                    </m:oMath>
                  </m:oMathPara>
                </a14:m>
                <a:endParaRPr lang="en-US" sz="2000" dirty="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𝑚𝑘</m:t>
                              </m:r>
                            </m:sub>
                          </m:sSub>
                        </m:den>
                      </m:f>
                      <m:r>
                        <a:rPr lang="en-US" sz="2000" i="1" dirty="0">
                          <a:latin typeface="Cambria Math" panose="02040503050406030204" pitchFamily="18" charset="0"/>
                        </a:rPr>
                        <m:t>=</m:t>
                      </m:r>
                      <m:d>
                        <m:dPr>
                          <m:begChr m:val="{"/>
                          <m:endChr m:val=""/>
                          <m:ctrlPr>
                            <a:rPr lang="en-US" sz="2000" i="1" dirty="0">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e>
                                      <m:sup>
                                        <m:r>
                                          <a:rPr lang="en-US" sz="2000" i="1">
                                            <a:latin typeface="Cambria Math" panose="02040503050406030204" pitchFamily="18" charset="0"/>
                                          </a:rPr>
                                          <m:t>2</m:t>
                                        </m:r>
                                      </m:sup>
                                    </m:sSup>
                                  </m:e>
                                </m:d>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𝑖𝑘</m:t>
                                    </m:r>
                                  </m:sub>
                                </m:sSub>
                              </m:e>
                              <m:e>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𝑗</m:t>
                                </m:r>
                              </m:e>
                            </m:mr>
                            <m:mr>
                              <m:e>
                                <m:r>
                                  <a:rPr lang="en-US"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𝑖𝑗</m:t>
                                    </m:r>
                                  </m:sub>
                                </m:sSub>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𝑖𝑚</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𝑖𝑘</m:t>
                                    </m:r>
                                  </m:sub>
                                </m:sSub>
                              </m:e>
                              <m:e>
                                <m:r>
                                  <a:rPr lang="en-US" sz="2000" i="1">
                                    <a:latin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e>
                            </m:mr>
                          </m:m>
                        </m:e>
                      </m:d>
                    </m:oMath>
                  </m:oMathPara>
                </a14:m>
                <a:endParaRPr lang="en-US" sz="2000" dirty="0"/>
              </a:p>
              <a:p>
                <a:pPr marL="0" indent="0">
                  <a:buNone/>
                </a:pPr>
                <a:endParaRPr lang="en-US" sz="2000" dirty="0"/>
              </a:p>
              <a:p>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𝑖</m:t>
                        </m:r>
                        <m:r>
                          <a:rPr lang="en-US" sz="2000" b="0" i="1" smtClean="0">
                            <a:latin typeface="Cambria Math" panose="02040503050406030204" pitchFamily="18" charset="0"/>
                          </a:rPr>
                          <m:t>𝑚</m:t>
                        </m:r>
                      </m:sub>
                    </m:sSub>
                  </m:oMath>
                </a14:m>
                <a:r>
                  <a:rPr lang="en-US" sz="2000" dirty="0"/>
                  <a:t> is the probability of the </a:t>
                </a:r>
                <a14:m>
                  <m:oMath xmlns:m="http://schemas.openxmlformats.org/officeDocument/2006/math">
                    <m:sSup>
                      <m:sSupPr>
                        <m:ctrlPr>
                          <a:rPr lang="en-US" sz="2000" i="1" dirty="0">
                            <a:latin typeface="Cambria Math" panose="02040503050406030204" pitchFamily="18" charset="0"/>
                          </a:rPr>
                        </m:ctrlPr>
                      </m:sSupPr>
                      <m:e>
                        <m:r>
                          <a:rPr lang="en-US" sz="2000" b="0" i="1" dirty="0" smtClean="0">
                            <a:latin typeface="Cambria Math" panose="02040503050406030204" pitchFamily="18" charset="0"/>
                          </a:rPr>
                          <m:t>𝑚</m:t>
                        </m:r>
                      </m:e>
                      <m:sup>
                        <m:r>
                          <m:rPr>
                            <m:sty m:val="p"/>
                          </m:rPr>
                          <a:rPr lang="en-US" sz="2000" dirty="0">
                            <a:latin typeface="Cambria Math" panose="02040503050406030204" pitchFamily="18" charset="0"/>
                          </a:rPr>
                          <m:t>th</m:t>
                        </m:r>
                      </m:sup>
                    </m:sSup>
                  </m:oMath>
                </a14:m>
                <a:r>
                  <a:rPr lang="en-US" sz="2000" dirty="0"/>
                  <a:t> class for the </a:t>
                </a:r>
                <a14:m>
                  <m:oMath xmlns:m="http://schemas.openxmlformats.org/officeDocument/2006/math">
                    <m:sSup>
                      <m:sSupPr>
                        <m:ctrlPr>
                          <a:rPr lang="en-US" sz="2000" i="1" dirty="0">
                            <a:latin typeface="Cambria Math" panose="02040503050406030204" pitchFamily="18" charset="0"/>
                          </a:rPr>
                        </m:ctrlPr>
                      </m:sSupPr>
                      <m:e>
                        <m:r>
                          <a:rPr lang="en-US" sz="2000" i="1" dirty="0">
                            <a:latin typeface="Cambria Math" panose="02040503050406030204" pitchFamily="18" charset="0"/>
                          </a:rPr>
                          <m:t>𝑖</m:t>
                        </m:r>
                      </m:e>
                      <m:sup>
                        <m:r>
                          <m:rPr>
                            <m:sty m:val="p"/>
                          </m:rPr>
                          <a:rPr lang="en-US" sz="2000" dirty="0">
                            <a:latin typeface="Cambria Math" panose="02040503050406030204" pitchFamily="18" charset="0"/>
                          </a:rPr>
                          <m:t>th</m:t>
                        </m:r>
                      </m:sup>
                    </m:sSup>
                  </m:oMath>
                </a14:m>
                <a:r>
                  <a:rPr lang="en-US" sz="2000" dirty="0"/>
                  <a:t> training token</a:t>
                </a:r>
              </a:p>
              <a:p>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𝑘</m:t>
                        </m:r>
                      </m:sub>
                    </m:sSub>
                  </m:oMath>
                </a14:m>
                <a:r>
                  <a:rPr lang="en-US" sz="2000" dirty="0"/>
                  <a:t> is the value of the </a:t>
                </a:r>
                <a14:m>
                  <m:oMath xmlns:m="http://schemas.openxmlformats.org/officeDocument/2006/math">
                    <m:sSup>
                      <m:sSupPr>
                        <m:ctrlPr>
                          <a:rPr lang="en-US" sz="2000" i="1" dirty="0">
                            <a:latin typeface="Cambria Math" panose="02040503050406030204" pitchFamily="18" charset="0"/>
                          </a:rPr>
                        </m:ctrlPr>
                      </m:sSupPr>
                      <m:e>
                        <m:r>
                          <a:rPr lang="en-US" sz="2000" i="1" dirty="0">
                            <a:latin typeface="Cambria Math" panose="02040503050406030204" pitchFamily="18" charset="0"/>
                          </a:rPr>
                          <m:t>𝑘</m:t>
                        </m:r>
                      </m:e>
                      <m:sup>
                        <m:r>
                          <m:rPr>
                            <m:sty m:val="p"/>
                          </m:rPr>
                          <a:rPr lang="en-US" sz="2000" dirty="0">
                            <a:latin typeface="Cambria Math" panose="02040503050406030204" pitchFamily="18" charset="0"/>
                          </a:rPr>
                          <m:t>th</m:t>
                        </m:r>
                      </m:sup>
                    </m:sSup>
                  </m:oMath>
                </a14:m>
                <a:r>
                  <a:rPr lang="en-US" sz="2000" dirty="0"/>
                  <a:t> input feature for the </a:t>
                </a:r>
                <a14:m>
                  <m:oMath xmlns:m="http://schemas.openxmlformats.org/officeDocument/2006/math">
                    <m:sSup>
                      <m:sSupPr>
                        <m:ctrlPr>
                          <a:rPr lang="en-US" sz="2000" i="1" dirty="0">
                            <a:latin typeface="Cambria Math" panose="02040503050406030204" pitchFamily="18" charset="0"/>
                          </a:rPr>
                        </m:ctrlPr>
                      </m:sSupPr>
                      <m:e>
                        <m:r>
                          <a:rPr lang="en-US" sz="2000" i="1" dirty="0">
                            <a:latin typeface="Cambria Math" panose="02040503050406030204" pitchFamily="18" charset="0"/>
                          </a:rPr>
                          <m:t>𝑖</m:t>
                        </m:r>
                      </m:e>
                      <m:sup>
                        <m:r>
                          <m:rPr>
                            <m:sty m:val="p"/>
                          </m:rPr>
                          <a:rPr lang="en-US" sz="2000" dirty="0">
                            <a:latin typeface="Cambria Math" panose="02040503050406030204" pitchFamily="18" charset="0"/>
                          </a:rPr>
                          <m:t>th</m:t>
                        </m:r>
                      </m:sup>
                    </m:sSup>
                  </m:oMath>
                </a14:m>
                <a:r>
                  <a:rPr lang="en-US" sz="2000" dirty="0"/>
                  <a:t> training token</a:t>
                </a:r>
              </a:p>
              <a:p>
                <a:pPr marL="0" indent="0">
                  <a:buNone/>
                </a:pPr>
                <a:endParaRPr lang="en-US" sz="2000" dirty="0"/>
              </a:p>
            </p:txBody>
          </p:sp>
        </mc:Choice>
        <mc:Fallback>
          <p:sp>
            <p:nvSpPr>
              <p:cNvPr id="3" name="Content Placeholder 2">
                <a:extLst>
                  <a:ext uri="{FF2B5EF4-FFF2-40B4-BE49-F238E27FC236}">
                    <a16:creationId xmlns:a16="http://schemas.microsoft.com/office/drawing/2014/main" id="{5D361DB0-E32C-9449-8B22-29E0DAFD388A}"/>
                  </a:ext>
                </a:extLst>
              </p:cNvPr>
              <p:cNvSpPr>
                <a:spLocks noGrp="1" noRot="1" noChangeAspect="1" noMove="1" noResize="1" noEditPoints="1" noAdjustHandles="1" noChangeArrowheads="1" noChangeShapeType="1" noTextEdit="1"/>
              </p:cNvSpPr>
              <p:nvPr>
                <p:ph idx="1"/>
              </p:nvPr>
            </p:nvSpPr>
            <p:spPr>
              <a:xfrm>
                <a:off x="148281" y="893282"/>
                <a:ext cx="7006429" cy="5964718"/>
              </a:xfrm>
              <a:blipFill>
                <a:blip r:embed="rId2"/>
                <a:stretch>
                  <a:fillRect l="-1089" t="-1062" r="-544" b="-15924"/>
                </a:stretch>
              </a:blipFill>
            </p:spPr>
            <p:txBody>
              <a:bodyPr/>
              <a:lstStyle/>
              <a:p>
                <a:r>
                  <a:rPr lang="en-US">
                    <a:noFill/>
                  </a:rPr>
                  <a:t> </a:t>
                </a:r>
              </a:p>
            </p:txBody>
          </p:sp>
        </mc:Fallback>
      </mc:AlternateContent>
      <p:pic>
        <p:nvPicPr>
          <p:cNvPr id="11" name="Picture 10" descr="A close up of a logo&#10;&#10;Description automatically generated">
            <a:extLst>
              <a:ext uri="{FF2B5EF4-FFF2-40B4-BE49-F238E27FC236}">
                <a16:creationId xmlns:a16="http://schemas.microsoft.com/office/drawing/2014/main" id="{E702B64D-EEE4-AB44-AD7C-89E4046BA87C}"/>
              </a:ext>
            </a:extLst>
          </p:cNvPr>
          <p:cNvPicPr>
            <a:picLocks noChangeAspect="1"/>
          </p:cNvPicPr>
          <p:nvPr/>
        </p:nvPicPr>
        <p:blipFill>
          <a:blip r:embed="rId3"/>
          <a:stretch>
            <a:fillRect/>
          </a:stretch>
        </p:blipFill>
        <p:spPr>
          <a:xfrm>
            <a:off x="7279161" y="1430808"/>
            <a:ext cx="4879889" cy="483204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CCB8AC4-E6CF-704B-99BE-C392D5C8F2D4}"/>
                  </a:ext>
                </a:extLst>
              </p:cNvPr>
              <p:cNvSpPr txBox="1"/>
              <p:nvPr/>
            </p:nvSpPr>
            <p:spPr>
              <a:xfrm>
                <a:off x="9675345" y="5955957"/>
                <a:ext cx="5663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p>
            </p:txBody>
          </p:sp>
        </mc:Choice>
        <mc:Fallback xmlns="">
          <p:sp>
            <p:nvSpPr>
              <p:cNvPr id="12" name="TextBox 11">
                <a:extLst>
                  <a:ext uri="{FF2B5EF4-FFF2-40B4-BE49-F238E27FC236}">
                    <a16:creationId xmlns:a16="http://schemas.microsoft.com/office/drawing/2014/main" id="{3CCB8AC4-E6CF-704B-99BE-C392D5C8F2D4}"/>
                  </a:ext>
                </a:extLst>
              </p:cNvPr>
              <p:cNvSpPr txBox="1">
                <a:spLocks noRot="1" noChangeAspect="1" noMove="1" noResize="1" noEditPoints="1" noAdjustHandles="1" noChangeArrowheads="1" noChangeShapeType="1" noTextEdit="1"/>
              </p:cNvSpPr>
              <p:nvPr/>
            </p:nvSpPr>
            <p:spPr>
              <a:xfrm>
                <a:off x="9675345" y="5955957"/>
                <a:ext cx="566374" cy="523220"/>
              </a:xfrm>
              <a:prstGeom prst="rect">
                <a:avLst/>
              </a:prstGeom>
              <a:blipFill>
                <a:blip r:embed="rId4"/>
                <a:stretch>
                  <a:fillRect l="-444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5C2401-2BE3-624D-A420-D252F88CD3BF}"/>
                  </a:ext>
                </a:extLst>
              </p:cNvPr>
              <p:cNvSpPr txBox="1"/>
              <p:nvPr/>
            </p:nvSpPr>
            <p:spPr>
              <a:xfrm>
                <a:off x="7245179" y="3513429"/>
                <a:ext cx="57464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p>
            </p:txBody>
          </p:sp>
        </mc:Choice>
        <mc:Fallback xmlns="">
          <p:sp>
            <p:nvSpPr>
              <p:cNvPr id="13" name="TextBox 12">
                <a:extLst>
                  <a:ext uri="{FF2B5EF4-FFF2-40B4-BE49-F238E27FC236}">
                    <a16:creationId xmlns:a16="http://schemas.microsoft.com/office/drawing/2014/main" id="{4F5C2401-2BE3-624D-A420-D252F88CD3BF}"/>
                  </a:ext>
                </a:extLst>
              </p:cNvPr>
              <p:cNvSpPr txBox="1">
                <a:spLocks noRot="1" noChangeAspect="1" noMove="1" noResize="1" noEditPoints="1" noAdjustHandles="1" noChangeArrowheads="1" noChangeShapeType="1" noTextEdit="1"/>
              </p:cNvSpPr>
              <p:nvPr/>
            </p:nvSpPr>
            <p:spPr>
              <a:xfrm>
                <a:off x="7245179" y="3513429"/>
                <a:ext cx="574644" cy="523220"/>
              </a:xfrm>
              <a:prstGeom prst="rect">
                <a:avLst/>
              </a:prstGeom>
              <a:blipFill>
                <a:blip r:embed="rId5"/>
                <a:stretch>
                  <a:fillRect l="-425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807E5F-97AF-4F4A-904A-3955B1853A75}"/>
                  </a:ext>
                </a:extLst>
              </p:cNvPr>
              <p:cNvSpPr txBox="1"/>
              <p:nvPr/>
            </p:nvSpPr>
            <p:spPr>
              <a:xfrm>
                <a:off x="8752709" y="1025595"/>
                <a:ext cx="2078133" cy="653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softmax</m:t>
                              </m:r>
                            </m:e>
                            <m:lim>
                              <m:r>
                                <a:rPr lang="en-US" sz="2800" b="0" i="1" smtClean="0">
                                  <a:latin typeface="Cambria Math" panose="02040503050406030204" pitchFamily="18" charset="0"/>
                                </a:rPr>
                                <m:t>1</m:t>
                              </m:r>
                            </m:lim>
                          </m:limLow>
                        </m:fName>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ea typeface="Cambria Math" panose="02040503050406030204" pitchFamily="18" charset="0"/>
                                    </a:rPr>
                                    <m:t>ℓ</m:t>
                                  </m:r>
                                </m:sub>
                              </m:sSub>
                            </m:e>
                          </m:d>
                        </m:e>
                      </m:func>
                    </m:oMath>
                  </m:oMathPara>
                </a14:m>
                <a:endParaRPr lang="en-US" sz="2800" dirty="0"/>
              </a:p>
            </p:txBody>
          </p:sp>
        </mc:Choice>
        <mc:Fallback xmlns="">
          <p:sp>
            <p:nvSpPr>
              <p:cNvPr id="14" name="TextBox 13">
                <a:extLst>
                  <a:ext uri="{FF2B5EF4-FFF2-40B4-BE49-F238E27FC236}">
                    <a16:creationId xmlns:a16="http://schemas.microsoft.com/office/drawing/2014/main" id="{E5807E5F-97AF-4F4A-904A-3955B1853A75}"/>
                  </a:ext>
                </a:extLst>
              </p:cNvPr>
              <p:cNvSpPr txBox="1">
                <a:spLocks noRot="1" noChangeAspect="1" noMove="1" noResize="1" noEditPoints="1" noAdjustHandles="1" noChangeArrowheads="1" noChangeShapeType="1" noTextEdit="1"/>
              </p:cNvSpPr>
              <p:nvPr/>
            </p:nvSpPr>
            <p:spPr>
              <a:xfrm>
                <a:off x="8752709" y="1025595"/>
                <a:ext cx="2078133" cy="653769"/>
              </a:xfrm>
              <a:prstGeom prst="rect">
                <a:avLst/>
              </a:prstGeom>
              <a:blipFill>
                <a:blip r:embed="rId6"/>
                <a:stretch>
                  <a:fillRect b="-5769"/>
                </a:stretch>
              </a:blipFill>
            </p:spPr>
            <p:txBody>
              <a:bodyPr/>
              <a:lstStyle/>
              <a:p>
                <a:r>
                  <a:rPr lang="en-US">
                    <a:noFill/>
                  </a:rPr>
                  <a:t> </a:t>
                </a:r>
              </a:p>
            </p:txBody>
          </p:sp>
        </mc:Fallback>
      </mc:AlternateContent>
    </p:spTree>
    <p:extLst>
      <p:ext uri="{BB962C8B-B14F-4D97-AF65-F5344CB8AC3E}">
        <p14:creationId xmlns:p14="http://schemas.microsoft.com/office/powerpoint/2010/main" val="2476978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AED2-943B-C04B-B08E-92583FE32B9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7CA2258-4FF2-A145-813C-F1206315E38C}"/>
              </a:ext>
            </a:extLst>
          </p:cNvPr>
          <p:cNvSpPr>
            <a:spLocks noGrp="1"/>
          </p:cNvSpPr>
          <p:nvPr>
            <p:ph idx="1"/>
          </p:nvPr>
        </p:nvSpPr>
        <p:spPr/>
        <p:txBody>
          <a:bodyPr>
            <a:normAutofit/>
          </a:bodyPr>
          <a:lstStyle/>
          <a:p>
            <a:r>
              <a:rPr lang="en-US" dirty="0" err="1">
                <a:solidFill>
                  <a:schemeClr val="bg1">
                    <a:lumMod val="75000"/>
                  </a:schemeClr>
                </a:solidFill>
              </a:rPr>
              <a:t>Dichotomizers</a:t>
            </a:r>
            <a:r>
              <a:rPr lang="en-US" dirty="0">
                <a:solidFill>
                  <a:schemeClr val="bg1">
                    <a:lumMod val="75000"/>
                  </a:schemeClr>
                </a:solidFill>
              </a:rPr>
              <a:t> and </a:t>
            </a:r>
            <a:r>
              <a:rPr lang="en-US" dirty="0" err="1">
                <a:solidFill>
                  <a:schemeClr val="bg1">
                    <a:lumMod val="75000"/>
                  </a:schemeClr>
                </a:solidFill>
              </a:rPr>
              <a:t>Polychotomizers</a:t>
            </a:r>
            <a:endParaRPr lang="en-US" dirty="0">
              <a:solidFill>
                <a:schemeClr val="bg1">
                  <a:lumMod val="75000"/>
                </a:schemeClr>
              </a:solidFill>
            </a:endParaRPr>
          </a:p>
          <a:p>
            <a:pPr lvl="1"/>
            <a:r>
              <a:rPr lang="en-US" dirty="0" err="1">
                <a:solidFill>
                  <a:schemeClr val="bg1">
                    <a:lumMod val="75000"/>
                  </a:schemeClr>
                </a:solidFill>
              </a:rPr>
              <a:t>Dichotomizer</a:t>
            </a:r>
            <a:r>
              <a:rPr lang="en-US" dirty="0">
                <a:solidFill>
                  <a:schemeClr val="bg1">
                    <a:lumMod val="75000"/>
                  </a:schemeClr>
                </a:solidFill>
              </a:rPr>
              <a:t>: what it is; how to train it</a:t>
            </a:r>
          </a:p>
          <a:p>
            <a:pPr lvl="1"/>
            <a:r>
              <a:rPr lang="en-US" dirty="0" err="1">
                <a:solidFill>
                  <a:schemeClr val="bg1">
                    <a:lumMod val="75000"/>
                  </a:schemeClr>
                </a:solidFill>
              </a:rPr>
              <a:t>Polychotomizer</a:t>
            </a:r>
            <a:r>
              <a:rPr lang="en-US" dirty="0">
                <a:solidFill>
                  <a:schemeClr val="bg1">
                    <a:lumMod val="75000"/>
                  </a:schemeClr>
                </a:solidFill>
              </a:rPr>
              <a:t>: what it is; how to train it</a:t>
            </a:r>
          </a:p>
          <a:p>
            <a:r>
              <a:rPr lang="en-US" dirty="0">
                <a:solidFill>
                  <a:schemeClr val="bg1">
                    <a:lumMod val="75000"/>
                  </a:schemeClr>
                </a:solidFill>
              </a:rPr>
              <a:t>One-Hot Vectors: Training targets for the </a:t>
            </a:r>
            <a:r>
              <a:rPr lang="en-US" dirty="0" err="1">
                <a:solidFill>
                  <a:schemeClr val="bg1">
                    <a:lumMod val="75000"/>
                  </a:schemeClr>
                </a:solidFill>
              </a:rPr>
              <a:t>polychotomizer</a:t>
            </a:r>
            <a:endParaRPr lang="en-US" dirty="0">
              <a:solidFill>
                <a:schemeClr val="bg1">
                  <a:lumMod val="75000"/>
                </a:schemeClr>
              </a:solidFill>
            </a:endParaRPr>
          </a:p>
          <a:p>
            <a:r>
              <a:rPr lang="en-US" dirty="0" err="1">
                <a:solidFill>
                  <a:schemeClr val="bg1">
                    <a:lumMod val="75000"/>
                  </a:schemeClr>
                </a:solidFill>
              </a:rPr>
              <a:t>Softmax</a:t>
            </a:r>
            <a:r>
              <a:rPr lang="en-US" dirty="0">
                <a:solidFill>
                  <a:schemeClr val="bg1">
                    <a:lumMod val="75000"/>
                  </a:schemeClr>
                </a:solidFill>
              </a:rPr>
              <a:t> Function: A differentiable approximate argmax</a:t>
            </a:r>
          </a:p>
          <a:p>
            <a:r>
              <a:rPr lang="en-US" dirty="0"/>
              <a:t>Cross-Entropy</a:t>
            </a:r>
          </a:p>
          <a:p>
            <a:pPr lvl="1"/>
            <a:r>
              <a:rPr lang="en-US" dirty="0"/>
              <a:t>Cross-entropy = negative log probability of training labels</a:t>
            </a:r>
          </a:p>
          <a:p>
            <a:pPr lvl="1"/>
            <a:r>
              <a:rPr lang="en-US" dirty="0">
                <a:solidFill>
                  <a:schemeClr val="bg1">
                    <a:lumMod val="75000"/>
                  </a:schemeClr>
                </a:solidFill>
              </a:rPr>
              <a:t>Derivative of cross-entropy </a:t>
            </a:r>
            <a:r>
              <a:rPr lang="en-US" dirty="0" err="1">
                <a:solidFill>
                  <a:schemeClr val="bg1">
                    <a:lumMod val="75000"/>
                  </a:schemeClr>
                </a:solidFill>
              </a:rPr>
              <a:t>w.r.t</a:t>
            </a:r>
            <a:r>
              <a:rPr lang="en-US" dirty="0">
                <a:solidFill>
                  <a:schemeClr val="bg1">
                    <a:lumMod val="75000"/>
                  </a:schemeClr>
                </a:solidFill>
              </a:rPr>
              <a:t>. network weights</a:t>
            </a:r>
          </a:p>
          <a:p>
            <a:r>
              <a:rPr lang="en-US" dirty="0">
                <a:solidFill>
                  <a:schemeClr val="bg1">
                    <a:lumMod val="75000"/>
                  </a:schemeClr>
                </a:solidFill>
              </a:rPr>
              <a:t>Putting it all together: a one-layer </a:t>
            </a:r>
            <a:r>
              <a:rPr lang="en-US" dirty="0" err="1">
                <a:solidFill>
                  <a:schemeClr val="bg1">
                    <a:lumMod val="75000"/>
                  </a:schemeClr>
                </a:solidFill>
              </a:rPr>
              <a:t>softmax</a:t>
            </a:r>
            <a:r>
              <a:rPr lang="en-US" dirty="0">
                <a:solidFill>
                  <a:schemeClr val="bg1">
                    <a:lumMod val="75000"/>
                  </a:schemeClr>
                </a:solidFill>
              </a:rPr>
              <a:t> neural net</a:t>
            </a:r>
          </a:p>
          <a:p>
            <a:pPr lvl="1"/>
            <a:endParaRPr lang="en-US" dirty="0"/>
          </a:p>
          <a:p>
            <a:pPr marL="0" indent="0">
              <a:buNone/>
            </a:pPr>
            <a:endParaRPr lang="en-US" dirty="0"/>
          </a:p>
        </p:txBody>
      </p:sp>
    </p:spTree>
    <p:extLst>
      <p:ext uri="{BB962C8B-B14F-4D97-AF65-F5344CB8AC3E}">
        <p14:creationId xmlns:p14="http://schemas.microsoft.com/office/powerpoint/2010/main" val="1581689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006" y="1705233"/>
            <a:ext cx="6850995" cy="5138246"/>
          </a:xfrm>
          <a:prstGeom prst="rect">
            <a:avLst/>
          </a:prstGeom>
        </p:spPr>
      </p:pic>
      <p:sp>
        <p:nvSpPr>
          <p:cNvPr id="2" name="Title 1"/>
          <p:cNvSpPr>
            <a:spLocks noGrp="1"/>
          </p:cNvSpPr>
          <p:nvPr>
            <p:ph type="title"/>
          </p:nvPr>
        </p:nvSpPr>
        <p:spPr>
          <a:xfrm>
            <a:off x="838200" y="88033"/>
            <a:ext cx="10515600" cy="1269711"/>
          </a:xfrm>
        </p:spPr>
        <p:txBody>
          <a:bodyPr/>
          <a:lstStyle/>
          <a:p>
            <a:r>
              <a:rPr lang="en-US" dirty="0"/>
              <a:t>Training a </a:t>
            </a:r>
            <a:r>
              <a:rPr lang="en-US" dirty="0" err="1"/>
              <a:t>Softmax</a:t>
            </a:r>
            <a:r>
              <a:rPr lang="en-US" dirty="0"/>
              <a:t> Neural Network</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08001" y="1228537"/>
                <a:ext cx="5464277" cy="5267904"/>
              </a:xfrm>
            </p:spPr>
            <p:txBody>
              <a:bodyPr>
                <a:noAutofit/>
              </a:bodyPr>
              <a:lstStyle/>
              <a:p>
                <a:pPr marL="0" indent="0">
                  <a:buNone/>
                </a:pPr>
                <a:r>
                  <a:rPr lang="en-US" dirty="0"/>
                  <a:t>All of that differentiation is useful because we want to train the neural network to represent a training database as well as possible.  If we can define the training error to be some function L, then we want to update the weights according to</a:t>
                </a:r>
              </a:p>
              <a:p>
                <a:pPr marL="0" indent="0" algn="ctr">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𝜂</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oMath>
                  </m:oMathPara>
                </a14:m>
                <a:endParaRPr lang="en-US" dirty="0">
                  <a:ea typeface="Cambria Math" panose="02040503050406030204" pitchFamily="18" charset="0"/>
                </a:endParaRPr>
              </a:p>
              <a:p>
                <a:pPr marL="0" indent="0">
                  <a:buNone/>
                </a:pPr>
                <a:endParaRPr lang="en-US" dirty="0">
                  <a:ea typeface="Cambria Math" panose="02040503050406030204" pitchFamily="18" charset="0"/>
                </a:endParaRPr>
              </a:p>
              <a:p>
                <a:pPr marL="0" indent="0">
                  <a:buNone/>
                </a:pPr>
                <a:r>
                  <a:rPr lang="en-US" dirty="0">
                    <a:ea typeface="Cambria Math" panose="02040503050406030204" pitchFamily="18" charset="0"/>
                  </a:rPr>
                  <a:t>So what is L?</a:t>
                </a:r>
              </a:p>
              <a:p>
                <a:pPr marL="0" indent="0" algn="ctr">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08001" y="1228537"/>
                <a:ext cx="5464277" cy="5267904"/>
              </a:xfrm>
              <a:blipFill>
                <a:blip r:embed="rId3"/>
                <a:stretch>
                  <a:fillRect l="-2083" t="-1923" r="-2083"/>
                </a:stretch>
              </a:blipFill>
            </p:spPr>
            <p:txBody>
              <a:bodyPr/>
              <a:lstStyle/>
              <a:p>
                <a:r>
                  <a:rPr lang="en-US">
                    <a:noFill/>
                  </a:rPr>
                  <a:t> </a:t>
                </a:r>
              </a:p>
            </p:txBody>
          </p:sp>
        </mc:Fallback>
      </mc:AlternateContent>
    </p:spTree>
    <p:extLst>
      <p:ext uri="{BB962C8B-B14F-4D97-AF65-F5344CB8AC3E}">
        <p14:creationId xmlns:p14="http://schemas.microsoft.com/office/powerpoint/2010/main" val="3986952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Training: Maximize the probability of the training data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a:t>Remember, the whole point of that denominator in the </a:t>
                </a:r>
                <a:r>
                  <a:rPr lang="en-US" dirty="0" err="1"/>
                  <a:t>softmax</a:t>
                </a:r>
                <a:r>
                  <a:rPr lang="en-US" dirty="0"/>
                  <a:t> function is that it allows us to use </a:t>
                </a:r>
                <a:r>
                  <a:rPr lang="en-US" dirty="0" err="1"/>
                  <a:t>softmax</a:t>
                </a:r>
                <a:r>
                  <a:rPr lang="en-US" dirty="0"/>
                  <a:t> as</a:t>
                </a:r>
              </a:p>
              <a:p>
                <a:pPr marL="0" indent="0" algn="ctr">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𝑖𝑗</m:t>
                          </m:r>
                        </m:sub>
                      </m:sSub>
                      <m:r>
                        <a:rPr lang="en-US" i="1">
                          <a:latin typeface="Cambria Math" panose="02040503050406030204" pitchFamily="18" charset="0"/>
                        </a:rPr>
                        <m:t>=</m:t>
                      </m:r>
                      <m:r>
                        <m:rPr>
                          <m:nor/>
                        </m:rPr>
                        <a:rPr lang="en-US" dirty="0"/>
                        <m:t> </m:t>
                      </m:r>
                      <m:r>
                        <m:rPr>
                          <m:nor/>
                        </m:rPr>
                        <a:rPr lang="en-US" dirty="0"/>
                        <m:t>Estimated</m:t>
                      </m:r>
                      <m:r>
                        <m:rPr>
                          <m:nor/>
                        </m:rPr>
                        <a:rPr lang="en-US" dirty="0"/>
                        <m:t> </m:t>
                      </m:r>
                      <m:r>
                        <m:rPr>
                          <m:nor/>
                        </m:rPr>
                        <a:rPr lang="en-US" dirty="0"/>
                        <m:t>value</m:t>
                      </m:r>
                      <m:r>
                        <m:rPr>
                          <m:nor/>
                        </m:rPr>
                        <a:rPr lang="en-US" dirty="0"/>
                        <m:t> </m:t>
                      </m:r>
                      <m:r>
                        <m:rPr>
                          <m:nor/>
                        </m:rPr>
                        <a:rPr lang="en-US" dirty="0"/>
                        <m:t>of</m:t>
                      </m:r>
                      <m:r>
                        <m:rPr>
                          <m:nor/>
                        </m:rPr>
                        <a:rPr lang="en-US" dirty="0"/>
                        <m:t> </m:t>
                      </m:r>
                      <m:r>
                        <a:rPr lang="en-US" i="1" dirty="0">
                          <a:latin typeface="Cambria Math" panose="02040503050406030204" pitchFamily="18" charset="0"/>
                        </a:rPr>
                        <m:t>𝑃</m:t>
                      </m:r>
                      <m:d>
                        <m:dPr>
                          <m:endChr m:val="|"/>
                          <m:ctrlPr>
                            <a:rPr lang="en-US" i="1" dirty="0">
                              <a:latin typeface="Cambria Math" panose="02040503050406030204" pitchFamily="18" charset="0"/>
                            </a:rPr>
                          </m:ctrlPr>
                        </m:dPr>
                        <m:e>
                          <m:r>
                            <m:rPr>
                              <m:sty m:val="p"/>
                            </m:rPr>
                            <a:rPr lang="en-US" i="0" dirty="0">
                              <a:latin typeface="Cambria Math" panose="02040503050406030204" pitchFamily="18" charset="0"/>
                            </a:rPr>
                            <m:t>class</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 </m:t>
                          </m:r>
                        </m:e>
                      </m:d>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r>
                        <a:rPr lang="en-US" i="1" dirty="0">
                          <a:latin typeface="Cambria Math" panose="02040503050406030204" pitchFamily="18" charset="0"/>
                        </a:rPr>
                        <m:t>)</m:t>
                      </m:r>
                    </m:oMath>
                  </m:oMathPara>
                </a14:m>
                <a:endParaRPr lang="en-US" dirty="0">
                  <a:ea typeface="Cambria Math" panose="02040503050406030204" pitchFamily="18" charset="0"/>
                </a:endParaRPr>
              </a:p>
              <a:p>
                <a:pPr marL="0" indent="0">
                  <a:buNone/>
                </a:pPr>
                <a:endParaRPr lang="en-US" dirty="0">
                  <a:ea typeface="Cambria Math" panose="02040503050406030204" pitchFamily="18" charset="0"/>
                </a:endParaRPr>
              </a:p>
              <a:p>
                <a:pPr marL="0" indent="0">
                  <a:buNone/>
                </a:pPr>
                <a:r>
                  <a:rPr lang="en-US" dirty="0">
                    <a:ea typeface="Cambria Math" panose="02040503050406030204" pitchFamily="18" charset="0"/>
                  </a:rPr>
                  <a:t>Suppose we decide to estimate the network weights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oMath>
                </a14:m>
                <a:r>
                  <a:rPr lang="en-US" dirty="0">
                    <a:ea typeface="Cambria Math" panose="02040503050406030204" pitchFamily="18" charset="0"/>
                  </a:rPr>
                  <a:t> in order to maximize the probability of the training database, in the sense of</a:t>
                </a:r>
              </a:p>
              <a:p>
                <a:pPr marL="0" indent="0">
                  <a:buNone/>
                </a:pPr>
                <a:endParaRPr lang="en-US"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limLow>
                            <m:limLowPr>
                              <m:ctrlPr>
                                <a:rPr lang="en-US" b="0" i="1" smtClean="0">
                                  <a:latin typeface="Cambria Math" panose="02040503050406030204" pitchFamily="18" charset="0"/>
                                  <a:ea typeface="Cambria Math" panose="02040503050406030204" pitchFamily="18" charset="0"/>
                                </a:rPr>
                              </m:ctrlPr>
                            </m:limLowPr>
                            <m:e>
                              <m:r>
                                <m:rPr>
                                  <m:sty m:val="p"/>
                                </m:rPr>
                                <a:rPr lang="en-US" b="0" i="0" smtClean="0">
                                  <a:latin typeface="Cambria Math" panose="02040503050406030204" pitchFamily="18" charset="0"/>
                                  <a:ea typeface="Cambria Math" panose="02040503050406030204" pitchFamily="18" charset="0"/>
                                </a:rPr>
                                <m:t>arg</m:t>
                              </m:r>
                              <m:r>
                                <m:rPr>
                                  <m:sty m:val="p"/>
                                </m:rPr>
                                <a:rPr lang="en-US" b="0" i="0" smtClean="0">
                                  <a:latin typeface="Cambria Math" panose="02040503050406030204" pitchFamily="18" charset="0"/>
                                  <a:ea typeface="Cambria Math" panose="02040503050406030204" pitchFamily="18" charset="0"/>
                                </a:rPr>
                                <m:t>max</m:t>
                              </m:r>
                            </m:e>
                            <m:lim>
                              <m:r>
                                <a:rPr lang="en-US" b="0" i="1" smtClean="0">
                                  <a:latin typeface="Cambria Math" panose="02040503050406030204" pitchFamily="18" charset="0"/>
                                  <a:ea typeface="Cambria Math" panose="02040503050406030204" pitchFamily="18" charset="0"/>
                                </a:rPr>
                                <m:t>𝑤</m:t>
                              </m:r>
                            </m:lim>
                          </m:limLow>
                        </m:fName>
                        <m:e>
                          <m:r>
                            <a:rPr lang="en-US" b="0" i="1" smtClean="0">
                              <a:latin typeface="Cambria Math" panose="02040503050406030204" pitchFamily="18" charset="0"/>
                              <a:ea typeface="Cambria Math" panose="02040503050406030204" pitchFamily="18" charset="0"/>
                            </a:rPr>
                            <m:t>𝑃</m:t>
                          </m:r>
                          <m:d>
                            <m:dPr>
                              <m:endChr m:val="|"/>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training</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labels</m:t>
                              </m:r>
                              <m:r>
                                <a:rPr lang="en-US" b="0" i="1" smtClean="0">
                                  <a:latin typeface="Cambria Math" panose="02040503050406030204" pitchFamily="18" charset="0"/>
                                  <a:ea typeface="Cambria Math" panose="02040503050406030204" pitchFamily="18" charset="0"/>
                                </a:rPr>
                                <m:t> </m:t>
                              </m:r>
                            </m:e>
                          </m:d>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training</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feature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vectors</m:t>
                          </m:r>
                          <m:r>
                            <a:rPr lang="en-US" b="0" i="1" smtClean="0">
                              <a:latin typeface="Cambria Math" panose="02040503050406030204" pitchFamily="18" charset="0"/>
                              <a:ea typeface="Cambria Math" panose="02040503050406030204" pitchFamily="18" charset="0"/>
                            </a:rPr>
                            <m:t>)</m:t>
                          </m:r>
                        </m:e>
                      </m:func>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758" r="-8970"/>
                </a:stretch>
              </a:blipFill>
            </p:spPr>
            <p:txBody>
              <a:bodyPr/>
              <a:lstStyle/>
              <a:p>
                <a:r>
                  <a:rPr lang="en-US">
                    <a:noFill/>
                  </a:rPr>
                  <a:t> </a:t>
                </a:r>
              </a:p>
            </p:txBody>
          </p:sp>
        </mc:Fallback>
      </mc:AlternateContent>
    </p:spTree>
    <p:extLst>
      <p:ext uri="{BB962C8B-B14F-4D97-AF65-F5344CB8AC3E}">
        <p14:creationId xmlns:p14="http://schemas.microsoft.com/office/powerpoint/2010/main" val="1089607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Training: Maximize the probability of the training data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a:t>Remember, the whole point of that denominator in the </a:t>
                </a:r>
                <a:r>
                  <a:rPr lang="en-US" dirty="0" err="1"/>
                  <a:t>softmax</a:t>
                </a:r>
                <a:r>
                  <a:rPr lang="en-US" dirty="0"/>
                  <a:t> function is that it allows us to use </a:t>
                </a:r>
                <a:r>
                  <a:rPr lang="en-US" dirty="0" err="1"/>
                  <a:t>softmax</a:t>
                </a:r>
                <a:r>
                  <a:rPr lang="en-US" dirty="0"/>
                  <a:t> as</a:t>
                </a:r>
              </a:p>
              <a:p>
                <a:pPr marL="0" indent="0" algn="ctr">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𝑖𝑗</m:t>
                          </m:r>
                        </m:sub>
                      </m:sSub>
                      <m:r>
                        <a:rPr lang="en-US" i="1">
                          <a:latin typeface="Cambria Math" panose="02040503050406030204" pitchFamily="18" charset="0"/>
                        </a:rPr>
                        <m:t>=</m:t>
                      </m:r>
                      <m:r>
                        <m:rPr>
                          <m:nor/>
                        </m:rPr>
                        <a:rPr lang="en-US" dirty="0"/>
                        <m:t> </m:t>
                      </m:r>
                      <m:r>
                        <m:rPr>
                          <m:nor/>
                        </m:rPr>
                        <a:rPr lang="en-US" dirty="0"/>
                        <m:t>Estimated</m:t>
                      </m:r>
                      <m:r>
                        <m:rPr>
                          <m:nor/>
                        </m:rPr>
                        <a:rPr lang="en-US" dirty="0"/>
                        <m:t> </m:t>
                      </m:r>
                      <m:r>
                        <m:rPr>
                          <m:nor/>
                        </m:rPr>
                        <a:rPr lang="en-US" dirty="0"/>
                        <m:t>value</m:t>
                      </m:r>
                      <m:r>
                        <m:rPr>
                          <m:nor/>
                        </m:rPr>
                        <a:rPr lang="en-US" dirty="0"/>
                        <m:t> </m:t>
                      </m:r>
                      <m:r>
                        <m:rPr>
                          <m:nor/>
                        </m:rPr>
                        <a:rPr lang="en-US" dirty="0"/>
                        <m:t>of</m:t>
                      </m:r>
                      <m:r>
                        <m:rPr>
                          <m:nor/>
                        </m:rPr>
                        <a:rPr lang="en-US" dirty="0"/>
                        <m:t> </m:t>
                      </m:r>
                      <m:r>
                        <a:rPr lang="en-US" i="1" dirty="0">
                          <a:latin typeface="Cambria Math" panose="02040503050406030204" pitchFamily="18" charset="0"/>
                        </a:rPr>
                        <m:t>𝑃</m:t>
                      </m:r>
                      <m:d>
                        <m:dPr>
                          <m:endChr m:val="|"/>
                          <m:ctrlPr>
                            <a:rPr lang="en-US" i="1" dirty="0">
                              <a:latin typeface="Cambria Math" panose="02040503050406030204" pitchFamily="18" charset="0"/>
                            </a:rPr>
                          </m:ctrlPr>
                        </m:dPr>
                        <m:e>
                          <m:r>
                            <m:rPr>
                              <m:sty m:val="p"/>
                            </m:rPr>
                            <a:rPr lang="en-US" i="0" dirty="0">
                              <a:latin typeface="Cambria Math" panose="02040503050406030204" pitchFamily="18" charset="0"/>
                            </a:rPr>
                            <m:t>class</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 </m:t>
                          </m:r>
                        </m:e>
                      </m:d>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r>
                        <a:rPr lang="en-US" i="1" dirty="0">
                          <a:latin typeface="Cambria Math" panose="02040503050406030204" pitchFamily="18" charset="0"/>
                        </a:rPr>
                        <m:t>)</m:t>
                      </m:r>
                    </m:oMath>
                  </m:oMathPara>
                </a14:m>
                <a:endParaRPr lang="en-US" dirty="0">
                  <a:ea typeface="Cambria Math" panose="02040503050406030204" pitchFamily="18" charset="0"/>
                </a:endParaRPr>
              </a:p>
              <a:p>
                <a:pPr marL="0" indent="0">
                  <a:buNone/>
                </a:pPr>
                <a:endParaRPr lang="en-US" dirty="0">
                  <a:ea typeface="Cambria Math" panose="02040503050406030204" pitchFamily="18" charset="0"/>
                </a:endParaRPr>
              </a:p>
              <a:p>
                <a:pPr marL="0" indent="0">
                  <a:buNone/>
                </a:pPr>
                <a:r>
                  <a:rPr lang="en-US" dirty="0">
                    <a:ea typeface="Cambria Math" panose="02040503050406030204" pitchFamily="18" charset="0"/>
                  </a:rPr>
                  <a:t>If we assume the training tokens are independent, this is:</a:t>
                </a:r>
              </a:p>
              <a:p>
                <a:pPr marL="0" indent="0">
                  <a:buNone/>
                </a:pPr>
                <a:endParaRPr lang="en-US"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limLow>
                            <m:limLowPr>
                              <m:ctrlPr>
                                <a:rPr lang="en-US" b="0" i="1" smtClean="0">
                                  <a:latin typeface="Cambria Math" panose="02040503050406030204" pitchFamily="18" charset="0"/>
                                  <a:ea typeface="Cambria Math" panose="02040503050406030204" pitchFamily="18" charset="0"/>
                                </a:rPr>
                              </m:ctrlPr>
                            </m:limLowPr>
                            <m:e>
                              <m:r>
                                <m:rPr>
                                  <m:sty m:val="p"/>
                                </m:rPr>
                                <a:rPr lang="en-US" b="0" i="0" smtClean="0">
                                  <a:latin typeface="Cambria Math" panose="02040503050406030204" pitchFamily="18" charset="0"/>
                                  <a:ea typeface="Cambria Math" panose="02040503050406030204" pitchFamily="18" charset="0"/>
                                </a:rPr>
                                <m:t>arg</m:t>
                              </m:r>
                              <m:r>
                                <m:rPr>
                                  <m:sty m:val="p"/>
                                </m:rPr>
                                <a:rPr lang="en-US" b="0" i="0" smtClean="0">
                                  <a:latin typeface="Cambria Math" panose="02040503050406030204" pitchFamily="18" charset="0"/>
                                  <a:ea typeface="Cambria Math" panose="02040503050406030204" pitchFamily="18" charset="0"/>
                                </a:rPr>
                                <m:t>max</m:t>
                              </m:r>
                            </m:e>
                            <m:lim>
                              <m:r>
                                <a:rPr lang="en-US" b="0" i="1" smtClean="0">
                                  <a:latin typeface="Cambria Math" panose="02040503050406030204" pitchFamily="18" charset="0"/>
                                  <a:ea typeface="Cambria Math" panose="02040503050406030204" pitchFamily="18" charset="0"/>
                                </a:rPr>
                                <m:t>𝑤</m:t>
                              </m:r>
                            </m:lim>
                          </m:limLow>
                        </m:fName>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r>
                                <a:rPr lang="en-US" b="0" i="1" smtClean="0">
                                  <a:latin typeface="Cambria Math" panose="02040503050406030204" pitchFamily="18" charset="0"/>
                                  <a:ea typeface="Cambria Math" panose="02040503050406030204" pitchFamily="18" charset="0"/>
                                </a:rPr>
                                <m:t>𝑃</m:t>
                              </m:r>
                              <m:d>
                                <m:dPr>
                                  <m:endChr m:val="|"/>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reference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label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the</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𝑖</m:t>
                                      </m:r>
                                    </m:e>
                                    <m:sup>
                                      <m:r>
                                        <a:rPr lang="en-US" b="0" i="1" smtClean="0">
                                          <a:latin typeface="Cambria Math" panose="02040503050406030204" pitchFamily="18" charset="0"/>
                                          <a:ea typeface="Cambria Math" panose="02040503050406030204" pitchFamily="18" charset="0"/>
                                        </a:rPr>
                                        <m:t>𝑡h</m:t>
                                      </m:r>
                                    </m:sup>
                                  </m:sSup>
                                  <m:r>
                                    <m:rPr>
                                      <m:sty m:val="p"/>
                                    </m:rPr>
                                    <a:rPr lang="en-US" b="0" i="0" smtClean="0">
                                      <a:latin typeface="Cambria Math" panose="02040503050406030204" pitchFamily="18" charset="0"/>
                                      <a:ea typeface="Cambria Math" panose="02040503050406030204" pitchFamily="18" charset="0"/>
                                    </a:rPr>
                                    <m:t>token</m:t>
                                  </m:r>
                                  <m:r>
                                    <a:rPr lang="en-US" b="0" i="1" smtClean="0">
                                      <a:latin typeface="Cambria Math" panose="02040503050406030204" pitchFamily="18" charset="0"/>
                                      <a:ea typeface="Cambria Math" panose="02040503050406030204" pitchFamily="18" charset="0"/>
                                    </a:rPr>
                                    <m:t> </m:t>
                                  </m:r>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𝑖</m:t>
                                  </m:r>
                                </m:e>
                                <m:sup>
                                  <m:r>
                                    <a:rPr lang="en-US" i="1">
                                      <a:latin typeface="Cambria Math" panose="02040503050406030204" pitchFamily="18" charset="0"/>
                                      <a:ea typeface="Cambria Math" panose="02040503050406030204" pitchFamily="18" charset="0"/>
                                    </a:rPr>
                                    <m:t>𝑡h</m:t>
                                  </m:r>
                                </m:sup>
                              </m:sSup>
                              <m:r>
                                <m:rPr>
                                  <m:sty m:val="p"/>
                                </m:rPr>
                                <a:rPr lang="en-US" b="0" i="0" smtClean="0">
                                  <a:latin typeface="Cambria Math" panose="02040503050406030204" pitchFamily="18" charset="0"/>
                                  <a:ea typeface="Cambria Math" panose="02040503050406030204" pitchFamily="18" charset="0"/>
                                </a:rPr>
                                <m:t>feature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vector</m:t>
                              </m:r>
                              <m:r>
                                <a:rPr lang="en-US" b="0" i="1" smtClean="0">
                                  <a:latin typeface="Cambria Math" panose="02040503050406030204" pitchFamily="18" charset="0"/>
                                  <a:ea typeface="Cambria Math" panose="02040503050406030204" pitchFamily="18" charset="0"/>
                                </a:rPr>
                                <m:t>)</m:t>
                              </m:r>
                            </m:e>
                          </m:nary>
                        </m:e>
                      </m:func>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758" r="-33721" b="-33187"/>
                </a:stretch>
              </a:blipFill>
            </p:spPr>
            <p:txBody>
              <a:bodyPr/>
              <a:lstStyle/>
              <a:p>
                <a:r>
                  <a:rPr lang="en-US">
                    <a:noFill/>
                  </a:rPr>
                  <a:t> </a:t>
                </a:r>
              </a:p>
            </p:txBody>
          </p:sp>
        </mc:Fallback>
      </mc:AlternateContent>
    </p:spTree>
    <p:extLst>
      <p:ext uri="{BB962C8B-B14F-4D97-AF65-F5344CB8AC3E}">
        <p14:creationId xmlns:p14="http://schemas.microsoft.com/office/powerpoint/2010/main" val="3501116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Training: Maximize the probability of the training data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a:t>Remember, the whole point of that denominator in the </a:t>
                </a:r>
                <a:r>
                  <a:rPr lang="en-US" dirty="0" err="1"/>
                  <a:t>softmax</a:t>
                </a:r>
                <a:r>
                  <a:rPr lang="en-US" dirty="0"/>
                  <a:t> function is that it allows us to use </a:t>
                </a:r>
                <a:r>
                  <a:rPr lang="en-US" dirty="0" err="1"/>
                  <a:t>softmax</a:t>
                </a:r>
                <a:r>
                  <a:rPr lang="en-US" dirty="0"/>
                  <a:t> as</a:t>
                </a:r>
              </a:p>
              <a:p>
                <a:pPr marL="0" indent="0" algn="ctr">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𝑖𝑗</m:t>
                          </m:r>
                        </m:sub>
                      </m:sSub>
                      <m:r>
                        <a:rPr lang="en-US" i="1">
                          <a:latin typeface="Cambria Math" panose="02040503050406030204" pitchFamily="18" charset="0"/>
                        </a:rPr>
                        <m:t>=</m:t>
                      </m:r>
                      <m:r>
                        <m:rPr>
                          <m:nor/>
                        </m:rPr>
                        <a:rPr lang="en-US" dirty="0"/>
                        <m:t> </m:t>
                      </m:r>
                      <m:r>
                        <m:rPr>
                          <m:nor/>
                        </m:rPr>
                        <a:rPr lang="en-US" dirty="0"/>
                        <m:t>Estimated</m:t>
                      </m:r>
                      <m:r>
                        <m:rPr>
                          <m:nor/>
                        </m:rPr>
                        <a:rPr lang="en-US" dirty="0"/>
                        <m:t> </m:t>
                      </m:r>
                      <m:r>
                        <m:rPr>
                          <m:nor/>
                        </m:rPr>
                        <a:rPr lang="en-US" dirty="0"/>
                        <m:t>value</m:t>
                      </m:r>
                      <m:r>
                        <m:rPr>
                          <m:nor/>
                        </m:rPr>
                        <a:rPr lang="en-US" dirty="0"/>
                        <m:t> </m:t>
                      </m:r>
                      <m:r>
                        <m:rPr>
                          <m:nor/>
                        </m:rPr>
                        <a:rPr lang="en-US" dirty="0"/>
                        <m:t>of</m:t>
                      </m:r>
                      <m:r>
                        <m:rPr>
                          <m:nor/>
                        </m:rPr>
                        <a:rPr lang="en-US" dirty="0"/>
                        <m:t> </m:t>
                      </m:r>
                      <m:r>
                        <a:rPr lang="en-US" i="1" dirty="0">
                          <a:latin typeface="Cambria Math" panose="02040503050406030204" pitchFamily="18" charset="0"/>
                        </a:rPr>
                        <m:t>𝑃</m:t>
                      </m:r>
                      <m:d>
                        <m:dPr>
                          <m:endChr m:val="|"/>
                          <m:ctrlPr>
                            <a:rPr lang="en-US" i="1" dirty="0">
                              <a:latin typeface="Cambria Math" panose="02040503050406030204" pitchFamily="18" charset="0"/>
                            </a:rPr>
                          </m:ctrlPr>
                        </m:dPr>
                        <m:e>
                          <m:r>
                            <m:rPr>
                              <m:sty m:val="p"/>
                            </m:rPr>
                            <a:rPr lang="en-US" i="0" dirty="0">
                              <a:latin typeface="Cambria Math" panose="02040503050406030204" pitchFamily="18" charset="0"/>
                            </a:rPr>
                            <m:t>class</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 </m:t>
                          </m:r>
                        </m:e>
                      </m:d>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r>
                        <a:rPr lang="en-US" i="1" dirty="0">
                          <a:latin typeface="Cambria Math" panose="02040503050406030204" pitchFamily="18" charset="0"/>
                        </a:rPr>
                        <m:t>)</m:t>
                      </m:r>
                    </m:oMath>
                  </m:oMathPara>
                </a14:m>
                <a:endParaRPr lang="en-US" dirty="0">
                  <a:ea typeface="Cambria Math" panose="02040503050406030204" pitchFamily="18" charset="0"/>
                </a:endParaRPr>
              </a:p>
              <a:p>
                <a:pPr marL="0" indent="0">
                  <a:buNone/>
                </a:pPr>
                <a:endParaRPr lang="en-US" dirty="0">
                  <a:ea typeface="Cambria Math" panose="02040503050406030204" pitchFamily="18" charset="0"/>
                </a:endParaRPr>
              </a:p>
              <a:p>
                <a:pPr marL="0" indent="0">
                  <a:buNone/>
                </a:pPr>
                <a:r>
                  <a:rPr lang="en-US" dirty="0">
                    <a:ea typeface="Cambria Math" panose="02040503050406030204" pitchFamily="18" charset="0"/>
                  </a:rPr>
                  <a:t>OK.  We need to create some notation to mean “the reference label for the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𝑖</m:t>
                        </m:r>
                      </m:e>
                      <m:sup>
                        <m:r>
                          <a:rPr lang="en-US" i="1">
                            <a:latin typeface="Cambria Math" panose="02040503050406030204" pitchFamily="18" charset="0"/>
                            <a:ea typeface="Cambria Math" panose="02040503050406030204" pitchFamily="18" charset="0"/>
                          </a:rPr>
                          <m:t>𝑡h</m:t>
                        </m:r>
                      </m:sup>
                    </m:sSup>
                  </m:oMath>
                </a14:m>
                <a:r>
                  <a:rPr lang="en-US" dirty="0">
                    <a:ea typeface="Cambria Math" panose="02040503050406030204" pitchFamily="18" charset="0"/>
                  </a:rPr>
                  <a:t> token.”  Let’s call it </a:t>
                </a:r>
                <a14:m>
                  <m:oMath xmlns:m="http://schemas.openxmlformats.org/officeDocument/2006/math">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p>
              <a:p>
                <a:pPr marL="0" indent="0">
                  <a:buNone/>
                </a:pPr>
                <a:endParaRPr lang="en-US"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limLow>
                            <m:limLowPr>
                              <m:ctrlPr>
                                <a:rPr lang="en-US" b="0" i="1" smtClean="0">
                                  <a:latin typeface="Cambria Math" panose="02040503050406030204" pitchFamily="18" charset="0"/>
                                  <a:ea typeface="Cambria Math" panose="02040503050406030204" pitchFamily="18" charset="0"/>
                                </a:rPr>
                              </m:ctrlPr>
                            </m:limLowPr>
                            <m:e>
                              <m:r>
                                <m:rPr>
                                  <m:sty m:val="p"/>
                                </m:rPr>
                                <a:rPr lang="en-US" b="0" i="0" smtClean="0">
                                  <a:latin typeface="Cambria Math" panose="02040503050406030204" pitchFamily="18" charset="0"/>
                                  <a:ea typeface="Cambria Math" panose="02040503050406030204" pitchFamily="18" charset="0"/>
                                </a:rPr>
                                <m:t>arg</m:t>
                              </m:r>
                              <m:r>
                                <m:rPr>
                                  <m:sty m:val="p"/>
                                </m:rPr>
                                <a:rPr lang="en-US" b="0" i="0" smtClean="0">
                                  <a:latin typeface="Cambria Math" panose="02040503050406030204" pitchFamily="18" charset="0"/>
                                  <a:ea typeface="Cambria Math" panose="02040503050406030204" pitchFamily="18" charset="0"/>
                                </a:rPr>
                                <m:t>max</m:t>
                              </m:r>
                            </m:e>
                            <m:lim>
                              <m:r>
                                <a:rPr lang="en-US" b="0" i="1" smtClean="0">
                                  <a:latin typeface="Cambria Math" panose="02040503050406030204" pitchFamily="18" charset="0"/>
                                  <a:ea typeface="Cambria Math" panose="02040503050406030204" pitchFamily="18" charset="0"/>
                                </a:rPr>
                                <m:t>𝑤</m:t>
                              </m:r>
                            </m:lim>
                          </m:limLow>
                        </m:fName>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r>
                                <a:rPr lang="en-US" b="0" i="1" smtClean="0">
                                  <a:latin typeface="Cambria Math" panose="02040503050406030204" pitchFamily="18" charset="0"/>
                                  <a:ea typeface="Cambria Math" panose="02040503050406030204" pitchFamily="18" charset="0"/>
                                </a:rPr>
                                <m:t>𝑃</m:t>
                              </m:r>
                              <m:d>
                                <m:dPr>
                                  <m:endChr m:val="|"/>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class</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 </m:t>
                                  </m:r>
                                </m:e>
                              </m:d>
                              <m:acc>
                                <m:accPr>
                                  <m:chr m:val="⃗"/>
                                  <m:ctrlPr>
                                    <a:rPr lang="en-US" i="1">
                                      <a:latin typeface="Cambria Math" panose="02040503050406030204" pitchFamily="18" charset="0"/>
                                    </a:rPr>
                                  </m:ctrlPr>
                                </m:accPr>
                                <m:e>
                                  <m:r>
                                    <a:rPr lang="en-US" i="1">
                                      <a:latin typeface="Cambria Math" panose="02040503050406030204" pitchFamily="18" charset="0"/>
                                    </a:rPr>
                                    <m:t>𝑓</m:t>
                                  </m:r>
                                </m:e>
                              </m:acc>
                              <m:r>
                                <a:rPr lang="en-US" b="0" i="1" smtClean="0">
                                  <a:latin typeface="Cambria Math" panose="02040503050406030204" pitchFamily="18" charset="0"/>
                                  <a:ea typeface="Cambria Math" panose="02040503050406030204" pitchFamily="18" charset="0"/>
                                </a:rPr>
                                <m:t>)</m:t>
                              </m:r>
                            </m:e>
                          </m:nary>
                        </m:e>
                      </m:func>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758" r="-1827" b="-33626"/>
                </a:stretch>
              </a:blipFill>
            </p:spPr>
            <p:txBody>
              <a:bodyPr/>
              <a:lstStyle/>
              <a:p>
                <a:r>
                  <a:rPr lang="en-US">
                    <a:noFill/>
                  </a:rPr>
                  <a:t> </a:t>
                </a:r>
              </a:p>
            </p:txBody>
          </p:sp>
        </mc:Fallback>
      </mc:AlternateContent>
    </p:spTree>
    <p:extLst>
      <p:ext uri="{BB962C8B-B14F-4D97-AF65-F5344CB8AC3E}">
        <p14:creationId xmlns:p14="http://schemas.microsoft.com/office/powerpoint/2010/main" val="4071587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Training: Maximize the probability of the training data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a:t>Wow, Cool!!  So we can maximize the probability of the training data by just picking the </a:t>
                </a:r>
                <a:r>
                  <a:rPr lang="en-US" dirty="0" err="1"/>
                  <a:t>softmax</a:t>
                </a:r>
                <a:r>
                  <a:rPr lang="en-US" dirty="0"/>
                  <a:t> output corresponding to the </a:t>
                </a:r>
                <a:r>
                  <a:rPr lang="en-US" b="1" u="sng" dirty="0"/>
                  <a:t>correct class</a:t>
                </a:r>
                <a:r>
                  <a:rPr lang="en-US" dirty="0"/>
                  <a:t> </a:t>
                </a:r>
                <a14:m>
                  <m:oMath xmlns:m="http://schemas.openxmlformats.org/officeDocument/2006/math">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oMath>
                </a14:m>
                <a:r>
                  <a:rPr lang="en-US" dirty="0"/>
                  <a:t>, for each token, and then multiplying them all together:</a:t>
                </a:r>
                <a:r>
                  <a:rPr lang="en-US" dirty="0">
                    <a:ea typeface="Cambria Math" panose="02040503050406030204" pitchFamily="18" charset="0"/>
                  </a:rPr>
                  <a:t> </a:t>
                </a:r>
              </a:p>
              <a:p>
                <a:pPr marL="0" indent="0">
                  <a:buNone/>
                </a:pPr>
                <a:endParaRPr lang="en-US"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limLow>
                            <m:limLowPr>
                              <m:ctrlPr>
                                <a:rPr lang="en-US" b="0" i="1" smtClean="0">
                                  <a:latin typeface="Cambria Math" panose="02040503050406030204" pitchFamily="18" charset="0"/>
                                  <a:ea typeface="Cambria Math" panose="02040503050406030204" pitchFamily="18" charset="0"/>
                                </a:rPr>
                              </m:ctrlPr>
                            </m:limLowPr>
                            <m:e>
                              <m:r>
                                <m:rPr>
                                  <m:sty m:val="p"/>
                                </m:rPr>
                                <a:rPr lang="en-US" b="0" i="0" smtClean="0">
                                  <a:latin typeface="Cambria Math" panose="02040503050406030204" pitchFamily="18" charset="0"/>
                                  <a:ea typeface="Cambria Math" panose="02040503050406030204" pitchFamily="18" charset="0"/>
                                </a:rPr>
                                <m:t>arg</m:t>
                              </m:r>
                              <m:r>
                                <m:rPr>
                                  <m:sty m:val="p"/>
                                </m:rPr>
                                <a:rPr lang="en-US" b="0" i="0" smtClean="0">
                                  <a:latin typeface="Cambria Math" panose="02040503050406030204" pitchFamily="18" charset="0"/>
                                  <a:ea typeface="Cambria Math" panose="02040503050406030204" pitchFamily="18" charset="0"/>
                                </a:rPr>
                                <m:t>max</m:t>
                              </m:r>
                            </m:e>
                            <m:lim>
                              <m:r>
                                <a:rPr lang="en-US" b="0" i="1" smtClean="0">
                                  <a:latin typeface="Cambria Math" panose="02040503050406030204" pitchFamily="18" charset="0"/>
                                  <a:ea typeface="Cambria Math" panose="02040503050406030204" pitchFamily="18" charset="0"/>
                                </a:rPr>
                                <m:t>𝑤</m:t>
                              </m:r>
                            </m:lim>
                          </m:limLow>
                        </m:fName>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b>
                              </m:sSub>
                            </m:e>
                          </m:nary>
                        </m:e>
                      </m:func>
                    </m:oMath>
                  </m:oMathPara>
                </a14:m>
                <a:endParaRPr lang="en-US" dirty="0"/>
              </a:p>
              <a:p>
                <a:pPr marL="0" indent="0">
                  <a:buNone/>
                </a:pPr>
                <a:endParaRPr lang="en-US" dirty="0"/>
              </a:p>
              <a:p>
                <a:pPr marL="0" indent="0">
                  <a:buNone/>
                </a:pPr>
                <a:r>
                  <a:rPr lang="en-US" dirty="0"/>
                  <a:t>So, hey, let’s take the logarithm, to get rid of that nasty product operation.</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argmax</m:t>
                              </m:r>
                            </m:e>
                            <m:lim>
                              <m:r>
                                <a:rPr lang="en-US" i="1">
                                  <a:latin typeface="Cambria Math" panose="02040503050406030204" pitchFamily="18" charset="0"/>
                                  <a:ea typeface="Cambria Math" panose="02040503050406030204" pitchFamily="18" charset="0"/>
                                </a:rPr>
                                <m:t>𝑤</m:t>
                              </m:r>
                            </m:lim>
                          </m:limLow>
                        </m:fName>
                        <m:e>
                          <m:nary>
                            <m:naryPr>
                              <m:chr m:val="∑"/>
                              <m:ctrlPr>
                                <a:rPr lang="en-US"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ln</m:t>
                                  </m:r>
                                </m:fName>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e>
                              </m:func>
                            </m:e>
                          </m:nary>
                        </m:e>
                      </m:func>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758" r="-1827" b="-34286"/>
                </a:stretch>
              </a:blipFill>
            </p:spPr>
            <p:txBody>
              <a:bodyPr/>
              <a:lstStyle/>
              <a:p>
                <a:r>
                  <a:rPr lang="en-US">
                    <a:noFill/>
                  </a:rPr>
                  <a:t> </a:t>
                </a:r>
              </a:p>
            </p:txBody>
          </p:sp>
        </mc:Fallback>
      </mc:AlternateContent>
    </p:spTree>
    <p:extLst>
      <p:ext uri="{BB962C8B-B14F-4D97-AF65-F5344CB8AC3E}">
        <p14:creationId xmlns:p14="http://schemas.microsoft.com/office/powerpoint/2010/main" val="412476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Training: Minimizing the negative log probability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a:t>So, to maximize the probability of the training data given the model, we need:</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argmax</m:t>
                              </m:r>
                            </m:e>
                            <m:lim>
                              <m:r>
                                <a:rPr lang="en-US" i="1">
                                  <a:latin typeface="Cambria Math" panose="02040503050406030204" pitchFamily="18" charset="0"/>
                                  <a:ea typeface="Cambria Math" panose="02040503050406030204" pitchFamily="18" charset="0"/>
                                </a:rPr>
                                <m:t>𝑤</m:t>
                              </m:r>
                            </m:lim>
                          </m:limLow>
                        </m:fName>
                        <m:e>
                          <m:nary>
                            <m:naryPr>
                              <m:chr m:val="∑"/>
                              <m:ctrlPr>
                                <a:rPr lang="en-US"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ln</m:t>
                                  </m:r>
                                </m:fName>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e>
                              </m:func>
                            </m:e>
                          </m:nary>
                        </m:e>
                      </m:func>
                    </m:oMath>
                  </m:oMathPara>
                </a14:m>
                <a:endParaRPr lang="en-US" dirty="0"/>
              </a:p>
              <a:p>
                <a:pPr marL="0" indent="0">
                  <a:buNone/>
                </a:pPr>
                <a:r>
                  <a:rPr lang="en-US" dirty="0"/>
                  <a:t>If we just multiply by (-1), that will turn the max into a min.  It’s kind of a stupid thing to do---who cares whether you’re minimizing </a:t>
                </a:r>
                <a14:m>
                  <m:oMath xmlns:m="http://schemas.openxmlformats.org/officeDocument/2006/math">
                    <m:r>
                      <a:rPr lang="en-US" i="1">
                        <a:latin typeface="Cambria Math" panose="02040503050406030204" pitchFamily="18" charset="0"/>
                        <a:ea typeface="Cambria Math" panose="02040503050406030204" pitchFamily="18" charset="0"/>
                      </a:rPr>
                      <m:t>𝐿</m:t>
                    </m:r>
                  </m:oMath>
                </a14:m>
                <a:r>
                  <a:rPr lang="en-US" dirty="0"/>
                  <a:t> or maximizing </a:t>
                </a:r>
                <a14:m>
                  <m:oMath xmlns:m="http://schemas.openxmlformats.org/officeDocument/2006/math">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oMath>
                </a14:m>
                <a:r>
                  <a:rPr lang="en-US" dirty="0"/>
                  <a:t>, same thing, right?  But it’s standard, so what the heck.</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arg</m:t>
                              </m:r>
                              <m:r>
                                <m:rPr>
                                  <m:sty m:val="p"/>
                                </m:rPr>
                                <a:rPr lang="en-US" b="0" i="0" smtClean="0">
                                  <a:latin typeface="Cambria Math" panose="02040503050406030204" pitchFamily="18" charset="0"/>
                                  <a:ea typeface="Cambria Math" panose="02040503050406030204" pitchFamily="18" charset="0"/>
                                </a:rPr>
                                <m:t>min</m:t>
                              </m:r>
                            </m:e>
                            <m:lim>
                              <m:r>
                                <a:rPr lang="en-US" i="1">
                                  <a:latin typeface="Cambria Math" panose="02040503050406030204" pitchFamily="18" charset="0"/>
                                  <a:ea typeface="Cambria Math" panose="02040503050406030204" pitchFamily="18" charset="0"/>
                                </a:rPr>
                                <m:t>𝑤</m:t>
                              </m:r>
                            </m:lim>
                          </m:limLow>
                        </m:fName>
                        <m:e>
                          <m:r>
                            <a:rPr lang="en-US" b="0" i="1" smtClean="0">
                              <a:latin typeface="Cambria Math" panose="02040503050406030204" pitchFamily="18" charset="0"/>
                              <a:ea typeface="Cambria Math" panose="02040503050406030204" pitchFamily="18" charset="0"/>
                            </a:rPr>
                            <m:t>𝐿</m:t>
                          </m:r>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e>
                          </m:func>
                        </m:e>
                      </m:nary>
                    </m:oMath>
                  </m:oMathPara>
                </a14:m>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1868" r="-664" b="-33187"/>
                </a:stretch>
              </a:blipFill>
            </p:spPr>
            <p:txBody>
              <a:bodyPr/>
              <a:lstStyle/>
              <a:p>
                <a:r>
                  <a:rPr lang="en-US">
                    <a:noFill/>
                  </a:rPr>
                  <a:t> </a:t>
                </a:r>
              </a:p>
            </p:txBody>
          </p:sp>
        </mc:Fallback>
      </mc:AlternateContent>
    </p:spTree>
    <p:extLst>
      <p:ext uri="{BB962C8B-B14F-4D97-AF65-F5344CB8AC3E}">
        <p14:creationId xmlns:p14="http://schemas.microsoft.com/office/powerpoint/2010/main" val="266749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EE8-8E62-7B46-8EE3-49E992E653B6}"/>
              </a:ext>
            </a:extLst>
          </p:cNvPr>
          <p:cNvSpPr>
            <a:spLocks noGrp="1"/>
          </p:cNvSpPr>
          <p:nvPr>
            <p:ph type="title"/>
          </p:nvPr>
        </p:nvSpPr>
        <p:spPr>
          <a:xfrm>
            <a:off x="838200" y="93272"/>
            <a:ext cx="10515600" cy="722270"/>
          </a:xfrm>
        </p:spPr>
        <p:txBody>
          <a:bodyPr/>
          <a:lstStyle/>
          <a:p>
            <a:r>
              <a:rPr lang="en-US" dirty="0" err="1"/>
              <a:t>Dichotomizer</a:t>
            </a:r>
            <a:r>
              <a:rPr lang="en-US" dirty="0"/>
              <a:t>: What is it?</a:t>
            </a:r>
          </a:p>
        </p:txBody>
      </p:sp>
      <p:sp>
        <p:nvSpPr>
          <p:cNvPr id="3" name="Content Placeholder 2">
            <a:extLst>
              <a:ext uri="{FF2B5EF4-FFF2-40B4-BE49-F238E27FC236}">
                <a16:creationId xmlns:a16="http://schemas.microsoft.com/office/drawing/2014/main" id="{E3ECA185-AE65-7D48-9594-CC5156E1FE14}"/>
              </a:ext>
            </a:extLst>
          </p:cNvPr>
          <p:cNvSpPr>
            <a:spLocks noGrp="1"/>
          </p:cNvSpPr>
          <p:nvPr>
            <p:ph idx="1"/>
          </p:nvPr>
        </p:nvSpPr>
        <p:spPr>
          <a:xfrm>
            <a:off x="838200" y="911223"/>
            <a:ext cx="9640330" cy="2925610"/>
          </a:xfrm>
        </p:spPr>
        <p:txBody>
          <a:bodyPr>
            <a:normAutofit/>
          </a:bodyPr>
          <a:lstStyle/>
          <a:p>
            <a:r>
              <a:rPr lang="en-US" dirty="0"/>
              <a:t>Dichotomizer = a two-class classifier</a:t>
            </a:r>
          </a:p>
          <a:p>
            <a:pPr lvl="1"/>
            <a:r>
              <a:rPr lang="en-US" dirty="0"/>
              <a:t>From the Greek, </a:t>
            </a:r>
            <a:r>
              <a:rPr lang="en-US" dirty="0" err="1"/>
              <a:t>dichotomos</a:t>
            </a:r>
            <a:r>
              <a:rPr lang="en-US" dirty="0"/>
              <a:t> = “cut in half”</a:t>
            </a:r>
          </a:p>
          <a:p>
            <a:pPr lvl="1"/>
            <a:r>
              <a:rPr lang="en-US" dirty="0"/>
              <a:t>First known use of this word, according to Merriam-Webster: 1606</a:t>
            </a:r>
          </a:p>
          <a:p>
            <a:r>
              <a:rPr lang="en-US" dirty="0"/>
              <a:t>Example: a classifier that decides whether an animal is a dog or a cat (Elizabeth Goodspeed, 2015 https://</a:t>
            </a:r>
            <a:r>
              <a:rPr lang="en-US" dirty="0" err="1"/>
              <a:t>en.wikipedia.org</a:t>
            </a:r>
            <a:r>
              <a:rPr lang="en-US" dirty="0"/>
              <a:t>/wiki/Perceptron)</a:t>
            </a:r>
          </a:p>
          <a:p>
            <a:endParaRPr lang="en-US" dirty="0"/>
          </a:p>
        </p:txBody>
      </p:sp>
      <p:pic>
        <p:nvPicPr>
          <p:cNvPr id="10" name="Picture 9">
            <a:extLst>
              <a:ext uri="{FF2B5EF4-FFF2-40B4-BE49-F238E27FC236}">
                <a16:creationId xmlns:a16="http://schemas.microsoft.com/office/drawing/2014/main" id="{DFA8E84B-90F6-614E-BD2C-19521F038C56}"/>
              </a:ext>
            </a:extLst>
          </p:cNvPr>
          <p:cNvPicPr>
            <a:picLocks noChangeAspect="1"/>
          </p:cNvPicPr>
          <p:nvPr/>
        </p:nvPicPr>
        <p:blipFill>
          <a:blip r:embed="rId2"/>
          <a:stretch>
            <a:fillRect/>
          </a:stretch>
        </p:blipFill>
        <p:spPr>
          <a:xfrm>
            <a:off x="4234191" y="3049292"/>
            <a:ext cx="3738378" cy="3721614"/>
          </a:xfrm>
          <a:prstGeom prst="rect">
            <a:avLst/>
          </a:prstGeom>
        </p:spPr>
      </p:pic>
    </p:spTree>
    <p:extLst>
      <p:ext uri="{BB962C8B-B14F-4D97-AF65-F5344CB8AC3E}">
        <p14:creationId xmlns:p14="http://schemas.microsoft.com/office/powerpoint/2010/main" val="4290884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Training: Minimizing the negative </a:t>
            </a:r>
            <a:r>
              <a:rPr lang="en-US"/>
              <a:t>log probability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err="1"/>
                  <a:t>Softmax</a:t>
                </a:r>
                <a:r>
                  <a:rPr lang="en-US" dirty="0"/>
                  <a:t> neural networks are almost always trained in order to minimize the negative log probability of the training data:</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arg</m:t>
                              </m:r>
                              <m:r>
                                <m:rPr>
                                  <m:sty m:val="p"/>
                                </m:rPr>
                                <a:rPr lang="en-US" b="0" i="0" smtClean="0">
                                  <a:latin typeface="Cambria Math" panose="02040503050406030204" pitchFamily="18" charset="0"/>
                                  <a:ea typeface="Cambria Math" panose="02040503050406030204" pitchFamily="18" charset="0"/>
                                </a:rPr>
                                <m:t>min</m:t>
                              </m:r>
                            </m:e>
                            <m:lim>
                              <m:r>
                                <a:rPr lang="en-US" i="1">
                                  <a:latin typeface="Cambria Math" panose="02040503050406030204" pitchFamily="18" charset="0"/>
                                  <a:ea typeface="Cambria Math" panose="02040503050406030204" pitchFamily="18" charset="0"/>
                                </a:rPr>
                                <m:t>𝑤</m:t>
                              </m:r>
                            </m:lim>
                          </m:limLow>
                        </m:fName>
                        <m:e>
                          <m:r>
                            <a:rPr lang="en-US" b="0" i="1" smtClean="0">
                              <a:latin typeface="Cambria Math" panose="02040503050406030204" pitchFamily="18" charset="0"/>
                              <a:ea typeface="Cambria Math" panose="02040503050406030204" pitchFamily="18" charset="0"/>
                            </a:rPr>
                            <m:t>𝐿</m:t>
                          </m:r>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e>
                          </m:func>
                        </m:e>
                      </m:nary>
                    </m:oMath>
                  </m:oMathPara>
                </a14:m>
                <a:endParaRPr lang="en-US" dirty="0"/>
              </a:p>
              <a:p>
                <a:pPr marL="0" indent="0">
                  <a:buNone/>
                </a:pPr>
                <a:r>
                  <a:rPr lang="en-US" dirty="0"/>
                  <a:t>This loss function, defined above, is called the </a:t>
                </a:r>
                <a:r>
                  <a:rPr lang="en-US" b="1" u="sng" dirty="0"/>
                  <a:t>cross-entropy loss</a:t>
                </a:r>
                <a:r>
                  <a:rPr lang="en-US" dirty="0"/>
                  <a:t>.  The reasons for that name are very cool, and very far beyond the scope of this course.  Take CS 446 (Machine Learning) and/or ECE 563 (Information Theory) to learn more.</a:t>
                </a:r>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758" r="-1495"/>
                </a:stretch>
              </a:blipFill>
            </p:spPr>
            <p:txBody>
              <a:bodyPr/>
              <a:lstStyle/>
              <a:p>
                <a:r>
                  <a:rPr lang="en-US">
                    <a:noFill/>
                  </a:rPr>
                  <a:t> </a:t>
                </a:r>
              </a:p>
            </p:txBody>
          </p:sp>
        </mc:Fallback>
      </mc:AlternateContent>
    </p:spTree>
    <p:extLst>
      <p:ext uri="{BB962C8B-B14F-4D97-AF65-F5344CB8AC3E}">
        <p14:creationId xmlns:p14="http://schemas.microsoft.com/office/powerpoint/2010/main" val="825744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AED2-943B-C04B-B08E-92583FE32B9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7CA2258-4FF2-A145-813C-F1206315E38C}"/>
              </a:ext>
            </a:extLst>
          </p:cNvPr>
          <p:cNvSpPr>
            <a:spLocks noGrp="1"/>
          </p:cNvSpPr>
          <p:nvPr>
            <p:ph idx="1"/>
          </p:nvPr>
        </p:nvSpPr>
        <p:spPr/>
        <p:txBody>
          <a:bodyPr>
            <a:normAutofit/>
          </a:bodyPr>
          <a:lstStyle/>
          <a:p>
            <a:r>
              <a:rPr lang="en-US" dirty="0" err="1">
                <a:solidFill>
                  <a:schemeClr val="bg1">
                    <a:lumMod val="75000"/>
                  </a:schemeClr>
                </a:solidFill>
              </a:rPr>
              <a:t>Dichotomizers</a:t>
            </a:r>
            <a:r>
              <a:rPr lang="en-US" dirty="0">
                <a:solidFill>
                  <a:schemeClr val="bg1">
                    <a:lumMod val="75000"/>
                  </a:schemeClr>
                </a:solidFill>
              </a:rPr>
              <a:t> and </a:t>
            </a:r>
            <a:r>
              <a:rPr lang="en-US" dirty="0" err="1">
                <a:solidFill>
                  <a:schemeClr val="bg1">
                    <a:lumMod val="75000"/>
                  </a:schemeClr>
                </a:solidFill>
              </a:rPr>
              <a:t>Polychotomizers</a:t>
            </a:r>
            <a:endParaRPr lang="en-US" dirty="0">
              <a:solidFill>
                <a:schemeClr val="bg1">
                  <a:lumMod val="75000"/>
                </a:schemeClr>
              </a:solidFill>
            </a:endParaRPr>
          </a:p>
          <a:p>
            <a:pPr lvl="1"/>
            <a:r>
              <a:rPr lang="en-US" dirty="0" err="1">
                <a:solidFill>
                  <a:schemeClr val="bg1">
                    <a:lumMod val="75000"/>
                  </a:schemeClr>
                </a:solidFill>
              </a:rPr>
              <a:t>Dichotomizer</a:t>
            </a:r>
            <a:r>
              <a:rPr lang="en-US" dirty="0">
                <a:solidFill>
                  <a:schemeClr val="bg1">
                    <a:lumMod val="75000"/>
                  </a:schemeClr>
                </a:solidFill>
              </a:rPr>
              <a:t>: what it is; how to train it</a:t>
            </a:r>
          </a:p>
          <a:p>
            <a:pPr lvl="1"/>
            <a:r>
              <a:rPr lang="en-US" dirty="0" err="1">
                <a:solidFill>
                  <a:schemeClr val="bg1">
                    <a:lumMod val="75000"/>
                  </a:schemeClr>
                </a:solidFill>
              </a:rPr>
              <a:t>Polychotomizer</a:t>
            </a:r>
            <a:r>
              <a:rPr lang="en-US" dirty="0">
                <a:solidFill>
                  <a:schemeClr val="bg1">
                    <a:lumMod val="75000"/>
                  </a:schemeClr>
                </a:solidFill>
              </a:rPr>
              <a:t>: what it is; how to train it</a:t>
            </a:r>
          </a:p>
          <a:p>
            <a:r>
              <a:rPr lang="en-US" dirty="0">
                <a:solidFill>
                  <a:schemeClr val="bg1">
                    <a:lumMod val="75000"/>
                  </a:schemeClr>
                </a:solidFill>
              </a:rPr>
              <a:t>One-Hot Vectors: Training targets for the </a:t>
            </a:r>
            <a:r>
              <a:rPr lang="en-US" dirty="0" err="1">
                <a:solidFill>
                  <a:schemeClr val="bg1">
                    <a:lumMod val="75000"/>
                  </a:schemeClr>
                </a:solidFill>
              </a:rPr>
              <a:t>polychotomizer</a:t>
            </a:r>
            <a:endParaRPr lang="en-US" dirty="0">
              <a:solidFill>
                <a:schemeClr val="bg1">
                  <a:lumMod val="75000"/>
                </a:schemeClr>
              </a:solidFill>
            </a:endParaRPr>
          </a:p>
          <a:p>
            <a:r>
              <a:rPr lang="en-US" dirty="0" err="1">
                <a:solidFill>
                  <a:schemeClr val="bg1">
                    <a:lumMod val="75000"/>
                  </a:schemeClr>
                </a:solidFill>
              </a:rPr>
              <a:t>Softmax</a:t>
            </a:r>
            <a:r>
              <a:rPr lang="en-US" dirty="0">
                <a:solidFill>
                  <a:schemeClr val="bg1">
                    <a:lumMod val="75000"/>
                  </a:schemeClr>
                </a:solidFill>
              </a:rPr>
              <a:t> Function: A differentiable approximate argmax</a:t>
            </a:r>
          </a:p>
          <a:p>
            <a:r>
              <a:rPr lang="en-US" dirty="0"/>
              <a:t>Cross-Entropy</a:t>
            </a:r>
          </a:p>
          <a:p>
            <a:pPr lvl="1"/>
            <a:r>
              <a:rPr lang="en-US" dirty="0">
                <a:solidFill>
                  <a:schemeClr val="bg1">
                    <a:lumMod val="75000"/>
                  </a:schemeClr>
                </a:solidFill>
              </a:rPr>
              <a:t>Cross-entropy = negative log probability of training labels</a:t>
            </a:r>
          </a:p>
          <a:p>
            <a:pPr lvl="1"/>
            <a:r>
              <a:rPr lang="en-US" dirty="0"/>
              <a:t>Derivative of cross-entropy </a:t>
            </a:r>
            <a:r>
              <a:rPr lang="en-US" dirty="0" err="1"/>
              <a:t>w.r.t</a:t>
            </a:r>
            <a:r>
              <a:rPr lang="en-US" dirty="0"/>
              <a:t>. network weights</a:t>
            </a:r>
          </a:p>
          <a:p>
            <a:r>
              <a:rPr lang="en-US" dirty="0">
                <a:solidFill>
                  <a:schemeClr val="bg1">
                    <a:lumMod val="75000"/>
                  </a:schemeClr>
                </a:solidFill>
              </a:rPr>
              <a:t>Putting it all together: a one-layer </a:t>
            </a:r>
            <a:r>
              <a:rPr lang="en-US" dirty="0" err="1">
                <a:solidFill>
                  <a:schemeClr val="bg1">
                    <a:lumMod val="75000"/>
                  </a:schemeClr>
                </a:solidFill>
              </a:rPr>
              <a:t>softmax</a:t>
            </a:r>
            <a:r>
              <a:rPr lang="en-US" dirty="0">
                <a:solidFill>
                  <a:schemeClr val="bg1">
                    <a:lumMod val="75000"/>
                  </a:schemeClr>
                </a:solidFill>
              </a:rPr>
              <a:t> neural net</a:t>
            </a:r>
          </a:p>
          <a:p>
            <a:pPr lvl="1"/>
            <a:endParaRPr lang="en-US" dirty="0"/>
          </a:p>
          <a:p>
            <a:pPr marL="0" indent="0">
              <a:buNone/>
            </a:pPr>
            <a:endParaRPr lang="en-US" dirty="0"/>
          </a:p>
        </p:txBody>
      </p:sp>
    </p:spTree>
    <p:extLst>
      <p:ext uri="{BB962C8B-B14F-4D97-AF65-F5344CB8AC3E}">
        <p14:creationId xmlns:p14="http://schemas.microsoft.com/office/powerpoint/2010/main" val="4250899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Differentiating the cross-entropy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a:t>The cross-entropy loss function 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e>
                          </m:func>
                        </m:e>
                      </m:nary>
                    </m:oMath>
                  </m:oMathPara>
                </a14:m>
                <a:endParaRPr lang="en-US" dirty="0"/>
              </a:p>
              <a:p>
                <a:pPr marL="0" indent="0">
                  <a:buNone/>
                </a:pPr>
                <a:r>
                  <a:rPr lang="en-US" dirty="0"/>
                  <a:t>Let’s try to differentiate it: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den>
                              </m:f>
                            </m:e>
                          </m:d>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e>
                      </m:nary>
                    </m:oMath>
                  </m:oMathPara>
                </a14:m>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8462"/>
                </a:stretch>
              </a:blipFill>
            </p:spPr>
            <p:txBody>
              <a:bodyPr/>
              <a:lstStyle/>
              <a:p>
                <a:r>
                  <a:rPr lang="en-US">
                    <a:noFill/>
                  </a:rPr>
                  <a:t> </a:t>
                </a:r>
              </a:p>
            </p:txBody>
          </p:sp>
        </mc:Fallback>
      </mc:AlternateContent>
    </p:spTree>
    <p:extLst>
      <p:ext uri="{BB962C8B-B14F-4D97-AF65-F5344CB8AC3E}">
        <p14:creationId xmlns:p14="http://schemas.microsoft.com/office/powerpoint/2010/main" val="1008076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Differentiating the cross-entropy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a:t>The cross-entropy loss function 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e>
                          </m:func>
                        </m:e>
                      </m:nary>
                    </m:oMath>
                  </m:oMathPara>
                </a14:m>
                <a:endParaRPr lang="en-US" dirty="0"/>
              </a:p>
              <a:p>
                <a:pPr marL="0" indent="0">
                  <a:buNone/>
                </a:pPr>
                <a:r>
                  <a:rPr lang="en-US" dirty="0"/>
                  <a:t>Let’s try to differentiate it: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den>
                              </m:f>
                            </m:e>
                          </m:d>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e>
                      </m:nary>
                    </m:oMath>
                  </m:oMathPara>
                </a14:m>
                <a:endParaRPr lang="en-US" dirty="0"/>
              </a:p>
              <a:p>
                <a:pPr marL="0" indent="0">
                  <a:buNone/>
                </a:pPr>
                <a:r>
                  <a:rPr lang="en-US" dirty="0"/>
                  <a:t>…and then…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den>
                          </m:f>
                        </m:e>
                      </m:d>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d>
                                  <m:dPr>
                                    <m:ctrlPr>
                                      <a:rPr lang="en-US" i="1">
                                        <a:latin typeface="Cambria Math" panose="02040503050406030204" pitchFamily="18" charset="0"/>
                                      </a:rPr>
                                    </m:ctrlPr>
                                  </m:dPr>
                                  <m:e>
                                    <m:r>
                                      <a:rPr lang="en-US" i="1" smtClean="0">
                                        <a:latin typeface="Cambria Math" panose="02040503050406030204" pitchFamily="18" charset="0"/>
                                      </a:rPr>
                                      <m:t>1</m:t>
                                    </m:r>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𝑚</m:t>
                                        </m:r>
                                      </m:sub>
                                    </m:sSub>
                                  </m:e>
                                </m:d>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e>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mr>
                            <m:mr>
                              <m:e>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e>
                              <m:e>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e>
                            </m:mr>
                          </m:m>
                        </m:e>
                      </m:d>
                    </m:oMath>
                  </m:oMathPara>
                </a14:m>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8462" b="-40440"/>
                </a:stretch>
              </a:blipFill>
            </p:spPr>
            <p:txBody>
              <a:bodyPr/>
              <a:lstStyle/>
              <a:p>
                <a:r>
                  <a:rPr lang="en-US">
                    <a:noFill/>
                  </a:rPr>
                  <a:t> </a:t>
                </a:r>
              </a:p>
            </p:txBody>
          </p:sp>
        </mc:Fallback>
      </mc:AlternateContent>
    </p:spTree>
    <p:extLst>
      <p:ext uri="{BB962C8B-B14F-4D97-AF65-F5344CB8AC3E}">
        <p14:creationId xmlns:p14="http://schemas.microsoft.com/office/powerpoint/2010/main" val="1142543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Differentiating the cross-entropy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a:t>Let’s try to differentiate it: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den>
                              </m:f>
                            </m:e>
                          </m:d>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e>
                      </m:nary>
                    </m:oMath>
                  </m:oMathPara>
                </a14:m>
                <a:endParaRPr lang="en-US" dirty="0"/>
              </a:p>
              <a:p>
                <a:pPr marL="0" indent="0">
                  <a:buNone/>
                </a:pPr>
                <a:r>
                  <a:rPr lang="en-US" dirty="0"/>
                  <a:t>…and then…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den>
                          </m:f>
                        </m:e>
                      </m:d>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d>
                                  <m:dPr>
                                    <m:ctrlPr>
                                      <a:rPr lang="en-US" i="1">
                                        <a:latin typeface="Cambria Math" panose="02040503050406030204" pitchFamily="18" charset="0"/>
                                      </a:rPr>
                                    </m:ctrlPr>
                                  </m:dPr>
                                  <m:e>
                                    <m:r>
                                      <a:rPr lang="en-US" i="1" smtClean="0">
                                        <a:latin typeface="Cambria Math" panose="02040503050406030204" pitchFamily="18" charset="0"/>
                                      </a:rPr>
                                      <m:t>1</m:t>
                                    </m:r>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𝑚</m:t>
                                        </m:r>
                                      </m:sub>
                                    </m:sSub>
                                  </m:e>
                                </m:d>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e>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mr>
                            <m:mr>
                              <m:e>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e>
                              <m:e>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e>
                            </m:mr>
                          </m:m>
                        </m:e>
                      </m:d>
                    </m:oMath>
                  </m:oMathPara>
                </a14:m>
                <a:endParaRPr lang="en-US" dirty="0"/>
              </a:p>
              <a:p>
                <a:pPr marL="0" indent="0">
                  <a:buNone/>
                </a:pPr>
                <a:endParaRPr lang="en-US" dirty="0"/>
              </a:p>
              <a:p>
                <a:pPr marL="0" indent="0">
                  <a:buNone/>
                </a:pPr>
                <a:r>
                  <a:rPr lang="en-US" dirty="0"/>
                  <a:t>… but remember our reference labels: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𝑖𝑗</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m:rPr>
                                    <m:nor/>
                                  </m:rPr>
                                  <a:rPr lang="en-US" dirty="0"/>
                                  <m:t>i</m:t>
                                </m:r>
                                <m:r>
                                  <m:rPr>
                                    <m:nor/>
                                  </m:rPr>
                                  <a:rPr lang="en-US" baseline="30000" dirty="0"/>
                                  <m:t>th</m:t>
                                </m:r>
                                <m:r>
                                  <m:rPr>
                                    <m:nor/>
                                  </m:rPr>
                                  <a:rPr lang="en-US" dirty="0"/>
                                  <m:t> </m:t>
                                </m:r>
                                <m:r>
                                  <m:rPr>
                                    <m:nor/>
                                  </m:rPr>
                                  <a:rPr lang="en-US" dirty="0"/>
                                  <m:t>example</m:t>
                                </m:r>
                                <m:r>
                                  <m:rPr>
                                    <m:nor/>
                                  </m:rPr>
                                  <a:rPr lang="en-US" dirty="0"/>
                                  <m:t> </m:t>
                                </m:r>
                                <m:r>
                                  <m:rPr>
                                    <m:nor/>
                                  </m:rPr>
                                  <a:rPr lang="en-US" dirty="0"/>
                                  <m:t>is</m:t>
                                </m:r>
                                <m:r>
                                  <m:rPr>
                                    <m:nor/>
                                  </m:rPr>
                                  <a:rPr lang="en-US" dirty="0"/>
                                  <m:t> </m:t>
                                </m:r>
                                <m:r>
                                  <m:rPr>
                                    <m:nor/>
                                  </m:rPr>
                                  <a:rPr lang="en-US" dirty="0"/>
                                  <m:t>from</m:t>
                                </m:r>
                                <m:r>
                                  <m:rPr>
                                    <m:nor/>
                                  </m:rPr>
                                  <a:rPr lang="en-US" dirty="0"/>
                                  <m:t> </m:t>
                                </m:r>
                                <m:r>
                                  <m:rPr>
                                    <m:nor/>
                                  </m:rPr>
                                  <a:rPr lang="en-US" dirty="0"/>
                                  <m:t>class</m:t>
                                </m:r>
                                <m:r>
                                  <m:rPr>
                                    <m:nor/>
                                  </m:rPr>
                                  <a:rPr lang="en-US" dirty="0"/>
                                  <m:t> </m:t>
                                </m:r>
                                <m:r>
                                  <m:rPr>
                                    <m:nor/>
                                  </m:rPr>
                                  <a:rPr lang="en-US" dirty="0"/>
                                  <m:t>j</m:t>
                                </m:r>
                                <m:r>
                                  <m:rPr>
                                    <m:nor/>
                                  </m:rPr>
                                  <a:rPr lang="en-US" dirty="0"/>
                                  <m:t> </m:t>
                                </m:r>
                              </m:e>
                            </m:mr>
                            <m:mr>
                              <m:e>
                                <m:r>
                                  <a:rPr lang="en-US" i="1">
                                    <a:latin typeface="Cambria Math" panose="02040503050406030204" pitchFamily="18" charset="0"/>
                                  </a:rPr>
                                  <m:t>0</m:t>
                                </m:r>
                              </m:e>
                              <m:e>
                                <m:r>
                                  <m:rPr>
                                    <m:nor/>
                                  </m:rPr>
                                  <a:rPr lang="en-US" dirty="0"/>
                                  <m:t>i</m:t>
                                </m:r>
                                <m:r>
                                  <m:rPr>
                                    <m:nor/>
                                  </m:rPr>
                                  <a:rPr lang="en-US" baseline="30000" dirty="0"/>
                                  <m:t>th</m:t>
                                </m:r>
                                <m:r>
                                  <m:rPr>
                                    <m:nor/>
                                  </m:rPr>
                                  <a:rPr lang="en-US" dirty="0"/>
                                  <m:t> </m:t>
                                </m:r>
                                <m:r>
                                  <m:rPr>
                                    <m:nor/>
                                  </m:rPr>
                                  <a:rPr lang="en-US" dirty="0"/>
                                  <m:t>example</m:t>
                                </m:r>
                                <m:r>
                                  <m:rPr>
                                    <m:nor/>
                                  </m:rPr>
                                  <a:rPr lang="en-US" dirty="0"/>
                                  <m:t> </m:t>
                                </m:r>
                                <m:r>
                                  <m:rPr>
                                    <m:nor/>
                                  </m:rPr>
                                  <a:rPr lang="en-US" dirty="0"/>
                                  <m:t>is</m:t>
                                </m:r>
                                <m:r>
                                  <m:rPr>
                                    <m:nor/>
                                  </m:rPr>
                                  <a:rPr lang="en-US" dirty="0"/>
                                  <m:t> </m:t>
                                </m:r>
                                <m:r>
                                  <m:rPr>
                                    <m:nor/>
                                  </m:rPr>
                                  <a:rPr lang="en-US" dirty="0"/>
                                  <m:t>NOT</m:t>
                                </m:r>
                                <m:r>
                                  <m:rPr>
                                    <m:nor/>
                                  </m:rPr>
                                  <a:rPr lang="en-US" dirty="0"/>
                                  <m:t> </m:t>
                                </m:r>
                                <m:r>
                                  <m:rPr>
                                    <m:nor/>
                                  </m:rPr>
                                  <a:rPr lang="en-US" dirty="0"/>
                                  <m:t>from</m:t>
                                </m:r>
                                <m:r>
                                  <m:rPr>
                                    <m:nor/>
                                  </m:rPr>
                                  <a:rPr lang="en-US" dirty="0"/>
                                  <m:t> </m:t>
                                </m:r>
                                <m:r>
                                  <m:rPr>
                                    <m:nor/>
                                  </m:rPr>
                                  <a:rPr lang="en-US" dirty="0"/>
                                  <m:t>class</m:t>
                                </m:r>
                                <m:r>
                                  <m:rPr>
                                    <m:nor/>
                                  </m:rPr>
                                  <a:rPr lang="en-US" dirty="0"/>
                                  <m:t> </m:t>
                                </m:r>
                                <m:r>
                                  <m:rPr>
                                    <m:nor/>
                                  </m:rPr>
                                  <a:rPr lang="en-US" dirty="0"/>
                                  <m:t>j</m:t>
                                </m:r>
                              </m:e>
                            </m:mr>
                          </m:m>
                        </m:e>
                      </m:d>
                    </m:oMath>
                  </m:oMathPara>
                </a14:m>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8462" b="-55165"/>
                </a:stretch>
              </a:blipFill>
            </p:spPr>
            <p:txBody>
              <a:bodyPr/>
              <a:lstStyle/>
              <a:p>
                <a:r>
                  <a:rPr lang="en-US">
                    <a:noFill/>
                  </a:rPr>
                  <a:t> </a:t>
                </a:r>
              </a:p>
            </p:txBody>
          </p:sp>
        </mc:Fallback>
      </mc:AlternateContent>
    </p:spTree>
    <p:extLst>
      <p:ext uri="{BB962C8B-B14F-4D97-AF65-F5344CB8AC3E}">
        <p14:creationId xmlns:p14="http://schemas.microsoft.com/office/powerpoint/2010/main" val="3600772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Differentiating the cross-entropy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a:t>Let’s try to differentiate it: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den>
                              </m:f>
                            </m:e>
                          </m:d>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e>
                      </m:nary>
                    </m:oMath>
                  </m:oMathPara>
                </a14:m>
                <a:endParaRPr lang="en-US" dirty="0"/>
              </a:p>
              <a:p>
                <a:pPr marL="0" indent="0">
                  <a:buNone/>
                </a:pPr>
                <a:r>
                  <a:rPr lang="en-US" dirty="0"/>
                  <a:t>…and then…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den>
                          </m:f>
                        </m:e>
                      </m:d>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b="0" i="1" smtClean="0">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𝑚</m:t>
                                        </m:r>
                                      </m:sub>
                                    </m:sSub>
                                  </m:e>
                                </m:d>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e>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mr>
                            <m:m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e>
                                </m:d>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e>
                              <m:e>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e>
                            </m:mr>
                          </m:m>
                        </m:e>
                      </m:d>
                    </m:oMath>
                  </m:oMathPara>
                </a14:m>
                <a:endParaRPr lang="en-US" dirty="0"/>
              </a:p>
              <a:p>
                <a:pPr marL="0" indent="0">
                  <a:buNone/>
                </a:pPr>
                <a:endParaRPr lang="en-US" dirty="0"/>
              </a:p>
              <a:p>
                <a:pPr marL="0" indent="0">
                  <a:buNone/>
                </a:pPr>
                <a:r>
                  <a:rPr lang="en-US" dirty="0"/>
                  <a:t>… but remember our reference labels: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𝑖𝑗</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m:rPr>
                                    <m:nor/>
                                  </m:rPr>
                                  <a:rPr lang="en-US" dirty="0"/>
                                  <m:t>i</m:t>
                                </m:r>
                                <m:r>
                                  <m:rPr>
                                    <m:nor/>
                                  </m:rPr>
                                  <a:rPr lang="en-US" baseline="30000" dirty="0"/>
                                  <m:t>th</m:t>
                                </m:r>
                                <m:r>
                                  <m:rPr>
                                    <m:nor/>
                                  </m:rPr>
                                  <a:rPr lang="en-US" dirty="0"/>
                                  <m:t> </m:t>
                                </m:r>
                                <m:r>
                                  <m:rPr>
                                    <m:nor/>
                                  </m:rPr>
                                  <a:rPr lang="en-US" dirty="0"/>
                                  <m:t>example</m:t>
                                </m:r>
                                <m:r>
                                  <m:rPr>
                                    <m:nor/>
                                  </m:rPr>
                                  <a:rPr lang="en-US" dirty="0"/>
                                  <m:t> </m:t>
                                </m:r>
                                <m:r>
                                  <m:rPr>
                                    <m:nor/>
                                  </m:rPr>
                                  <a:rPr lang="en-US" dirty="0"/>
                                  <m:t>is</m:t>
                                </m:r>
                                <m:r>
                                  <m:rPr>
                                    <m:nor/>
                                  </m:rPr>
                                  <a:rPr lang="en-US" dirty="0"/>
                                  <m:t> </m:t>
                                </m:r>
                                <m:r>
                                  <m:rPr>
                                    <m:nor/>
                                  </m:rPr>
                                  <a:rPr lang="en-US" dirty="0"/>
                                  <m:t>from</m:t>
                                </m:r>
                                <m:r>
                                  <m:rPr>
                                    <m:nor/>
                                  </m:rPr>
                                  <a:rPr lang="en-US" dirty="0"/>
                                  <m:t> </m:t>
                                </m:r>
                                <m:r>
                                  <m:rPr>
                                    <m:nor/>
                                  </m:rPr>
                                  <a:rPr lang="en-US" dirty="0"/>
                                  <m:t>class</m:t>
                                </m:r>
                                <m:r>
                                  <m:rPr>
                                    <m:nor/>
                                  </m:rPr>
                                  <a:rPr lang="en-US" dirty="0"/>
                                  <m:t> </m:t>
                                </m:r>
                                <m:r>
                                  <m:rPr>
                                    <m:nor/>
                                  </m:rPr>
                                  <a:rPr lang="en-US" dirty="0"/>
                                  <m:t>j</m:t>
                                </m:r>
                                <m:r>
                                  <m:rPr>
                                    <m:nor/>
                                  </m:rPr>
                                  <a:rPr lang="en-US" dirty="0"/>
                                  <m:t> </m:t>
                                </m:r>
                              </m:e>
                            </m:mr>
                            <m:mr>
                              <m:e>
                                <m:r>
                                  <a:rPr lang="en-US" i="1">
                                    <a:latin typeface="Cambria Math" panose="02040503050406030204" pitchFamily="18" charset="0"/>
                                  </a:rPr>
                                  <m:t>0</m:t>
                                </m:r>
                              </m:e>
                              <m:e>
                                <m:r>
                                  <m:rPr>
                                    <m:nor/>
                                  </m:rPr>
                                  <a:rPr lang="en-US" dirty="0"/>
                                  <m:t>i</m:t>
                                </m:r>
                                <m:r>
                                  <m:rPr>
                                    <m:nor/>
                                  </m:rPr>
                                  <a:rPr lang="en-US" baseline="30000" dirty="0"/>
                                  <m:t>th</m:t>
                                </m:r>
                                <m:r>
                                  <m:rPr>
                                    <m:nor/>
                                  </m:rPr>
                                  <a:rPr lang="en-US" dirty="0"/>
                                  <m:t> </m:t>
                                </m:r>
                                <m:r>
                                  <m:rPr>
                                    <m:nor/>
                                  </m:rPr>
                                  <a:rPr lang="en-US" dirty="0"/>
                                  <m:t>example</m:t>
                                </m:r>
                                <m:r>
                                  <m:rPr>
                                    <m:nor/>
                                  </m:rPr>
                                  <a:rPr lang="en-US" dirty="0"/>
                                  <m:t> </m:t>
                                </m:r>
                                <m:r>
                                  <m:rPr>
                                    <m:nor/>
                                  </m:rPr>
                                  <a:rPr lang="en-US" dirty="0"/>
                                  <m:t>is</m:t>
                                </m:r>
                                <m:r>
                                  <m:rPr>
                                    <m:nor/>
                                  </m:rPr>
                                  <a:rPr lang="en-US" dirty="0"/>
                                  <m:t> </m:t>
                                </m:r>
                                <m:r>
                                  <m:rPr>
                                    <m:nor/>
                                  </m:rPr>
                                  <a:rPr lang="en-US" dirty="0"/>
                                  <m:t>NOT</m:t>
                                </m:r>
                                <m:r>
                                  <m:rPr>
                                    <m:nor/>
                                  </m:rPr>
                                  <a:rPr lang="en-US" dirty="0"/>
                                  <m:t> </m:t>
                                </m:r>
                                <m:r>
                                  <m:rPr>
                                    <m:nor/>
                                  </m:rPr>
                                  <a:rPr lang="en-US" dirty="0"/>
                                  <m:t>from</m:t>
                                </m:r>
                                <m:r>
                                  <m:rPr>
                                    <m:nor/>
                                  </m:rPr>
                                  <a:rPr lang="en-US" dirty="0"/>
                                  <m:t> </m:t>
                                </m:r>
                                <m:r>
                                  <m:rPr>
                                    <m:nor/>
                                  </m:rPr>
                                  <a:rPr lang="en-US" dirty="0"/>
                                  <m:t>class</m:t>
                                </m:r>
                                <m:r>
                                  <m:rPr>
                                    <m:nor/>
                                  </m:rPr>
                                  <a:rPr lang="en-US" dirty="0"/>
                                  <m:t> </m:t>
                                </m:r>
                                <m:r>
                                  <m:rPr>
                                    <m:nor/>
                                  </m:rPr>
                                  <a:rPr lang="en-US" dirty="0"/>
                                  <m:t>j</m:t>
                                </m:r>
                              </m:e>
                            </m:mr>
                          </m:m>
                        </m:e>
                      </m:d>
                    </m:oMath>
                  </m:oMathPara>
                </a14:m>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8462" b="-55165"/>
                </a:stretch>
              </a:blipFill>
            </p:spPr>
            <p:txBody>
              <a:bodyPr/>
              <a:lstStyle/>
              <a:p>
                <a:r>
                  <a:rPr lang="en-US">
                    <a:noFill/>
                  </a:rPr>
                  <a:t> </a:t>
                </a:r>
              </a:p>
            </p:txBody>
          </p:sp>
        </mc:Fallback>
      </mc:AlternateContent>
    </p:spTree>
    <p:extLst>
      <p:ext uri="{BB962C8B-B14F-4D97-AF65-F5344CB8AC3E}">
        <p14:creationId xmlns:p14="http://schemas.microsoft.com/office/powerpoint/2010/main" val="968428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Differentiating the cross-entropy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a:t>Let’s try to differentiate it: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den>
                              </m:f>
                            </m:e>
                          </m:d>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e>
                      </m:nary>
                    </m:oMath>
                  </m:oMathPara>
                </a14:m>
                <a:endParaRPr lang="en-US" dirty="0"/>
              </a:p>
              <a:p>
                <a:pPr marL="0" indent="0">
                  <a:buNone/>
                </a:pPr>
                <a:r>
                  <a:rPr lang="en-US" dirty="0"/>
                  <a:t>…and then…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den>
                          </m:f>
                        </m:e>
                      </m:d>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r>
                        <a:rPr lang="en-US" i="1" dirty="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𝑖𝑚</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e>
                      </m:d>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oMath>
                  </m:oMathPara>
                </a14:m>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8462"/>
                </a:stretch>
              </a:blipFill>
            </p:spPr>
            <p:txBody>
              <a:bodyPr/>
              <a:lstStyle/>
              <a:p>
                <a:r>
                  <a:rPr lang="en-US">
                    <a:noFill/>
                  </a:rPr>
                  <a:t> </a:t>
                </a:r>
              </a:p>
            </p:txBody>
          </p:sp>
        </mc:Fallback>
      </mc:AlternateContent>
    </p:spTree>
    <p:extLst>
      <p:ext uri="{BB962C8B-B14F-4D97-AF65-F5344CB8AC3E}">
        <p14:creationId xmlns:p14="http://schemas.microsoft.com/office/powerpoint/2010/main" val="3812530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Differentiating the cross-entropy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a:t>Let’s try to differentiate it: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r>
                                    <a:rPr lang="en-US" b="0" i="1" smtClean="0">
                                      <a:latin typeface="Cambria Math" panose="02040503050406030204" pitchFamily="18" charset="0"/>
                                    </a:rPr>
                                    <m:t>−</m:t>
                                  </m:r>
                                  <m:r>
                                    <a:rPr lang="en-US" i="1">
                                      <a:latin typeface="Cambria Math" panose="02040503050406030204" pitchFamily="18" charset="0"/>
                                    </a:rPr>
                                    <m:t>𝑦</m:t>
                                  </m:r>
                                </m:e>
                                <m:sub>
                                  <m:r>
                                    <a:rPr lang="en-US" i="1">
                                      <a:latin typeface="Cambria Math" panose="02040503050406030204" pitchFamily="18" charset="0"/>
                                    </a:rPr>
                                    <m:t>𝑖𝑚</m:t>
                                  </m:r>
                                </m:sub>
                              </m:sSub>
                            </m:e>
                          </m:d>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e>
                      </m:nary>
                    </m:oMath>
                  </m:oMathPara>
                </a14:m>
                <a:endParaRPr lang="en-US" dirty="0"/>
              </a:p>
              <a:p>
                <a:pPr marL="0" indent="0">
                  <a:buNone/>
                </a:pPr>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8462"/>
                </a:stretch>
              </a:blipFill>
            </p:spPr>
            <p:txBody>
              <a:bodyPr/>
              <a:lstStyle/>
              <a:p>
                <a:r>
                  <a:rPr lang="en-US">
                    <a:noFill/>
                  </a:rPr>
                  <a:t> </a:t>
                </a:r>
              </a:p>
            </p:txBody>
          </p:sp>
        </mc:Fallback>
      </mc:AlternateContent>
    </p:spTree>
    <p:extLst>
      <p:ext uri="{BB962C8B-B14F-4D97-AF65-F5344CB8AC3E}">
        <p14:creationId xmlns:p14="http://schemas.microsoft.com/office/powerpoint/2010/main" val="38169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Differentiating the cross-entropy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a:t>Let’s try to differentiate it: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r>
                                    <a:rPr lang="en-US" b="0" i="1" smtClean="0">
                                      <a:latin typeface="Cambria Math" panose="02040503050406030204" pitchFamily="18" charset="0"/>
                                    </a:rPr>
                                    <m:t>−</m:t>
                                  </m:r>
                                  <m:r>
                                    <a:rPr lang="en-US" i="1">
                                      <a:latin typeface="Cambria Math" panose="02040503050406030204" pitchFamily="18" charset="0"/>
                                    </a:rPr>
                                    <m:t>𝑦</m:t>
                                  </m:r>
                                </m:e>
                                <m:sub>
                                  <m:r>
                                    <a:rPr lang="en-US" i="1">
                                      <a:latin typeface="Cambria Math" panose="02040503050406030204" pitchFamily="18" charset="0"/>
                                    </a:rPr>
                                    <m:t>𝑖𝑚</m:t>
                                  </m:r>
                                </m:sub>
                              </m:sSub>
                            </m:e>
                          </m:d>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e>
                      </m:nary>
                    </m:oMath>
                  </m:oMathPara>
                </a14:m>
                <a:endParaRPr lang="en-US" dirty="0"/>
              </a:p>
              <a:p>
                <a:pPr marL="0" indent="0">
                  <a:buNone/>
                </a:pPr>
                <a:r>
                  <a:rPr lang="en-US" dirty="0"/>
                  <a:t>Interpretation:</a:t>
                </a:r>
              </a:p>
              <a:p>
                <a:pPr marL="0" indent="0">
                  <a:buNone/>
                </a:pPr>
                <a:r>
                  <a:rPr lang="en-US" dirty="0"/>
                  <a:t>Increasing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oMath>
                </a14:m>
                <a:r>
                  <a:rPr lang="en-US" dirty="0"/>
                  <a:t> will make the error worse if</a:t>
                </a:r>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oMath>
                </a14:m>
                <a:r>
                  <a:rPr lang="en-US" dirty="0"/>
                  <a:t> is already too large,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oMath>
                </a14:m>
                <a:r>
                  <a:rPr lang="en-US" dirty="0"/>
                  <a:t> is positive</a:t>
                </a:r>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oMath>
                </a14:m>
                <a:r>
                  <a:rPr lang="en-US" dirty="0"/>
                  <a:t> is already too small,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oMath>
                </a14:m>
                <a:r>
                  <a:rPr lang="en-US" dirty="0"/>
                  <a:t> is negative</a:t>
                </a:r>
              </a:p>
              <a:p>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8462"/>
                </a:stretch>
              </a:blipFill>
            </p:spPr>
            <p:txBody>
              <a:bodyPr/>
              <a:lstStyle/>
              <a:p>
                <a:r>
                  <a:rPr lang="en-US">
                    <a:noFill/>
                  </a:rPr>
                  <a:t> </a:t>
                </a:r>
              </a:p>
            </p:txBody>
          </p:sp>
        </mc:Fallback>
      </mc:AlternateContent>
    </p:spTree>
    <p:extLst>
      <p:ext uri="{BB962C8B-B14F-4D97-AF65-F5344CB8AC3E}">
        <p14:creationId xmlns:p14="http://schemas.microsoft.com/office/powerpoint/2010/main" val="1286348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753762"/>
            <a:ext cx="4530812" cy="3398109"/>
          </a:xfrm>
          <a:prstGeom prst="rect">
            <a:avLst/>
          </a:prstGeom>
        </p:spPr>
      </p:pic>
      <p:sp>
        <p:nvSpPr>
          <p:cNvPr id="2" name="Title 1"/>
          <p:cNvSpPr>
            <a:spLocks noGrp="1"/>
          </p:cNvSpPr>
          <p:nvPr>
            <p:ph type="title"/>
          </p:nvPr>
        </p:nvSpPr>
        <p:spPr>
          <a:xfrm>
            <a:off x="121505" y="88034"/>
            <a:ext cx="11679198" cy="678086"/>
          </a:xfrm>
        </p:spPr>
        <p:txBody>
          <a:bodyPr>
            <a:normAutofit fontScale="90000"/>
          </a:bodyPr>
          <a:lstStyle/>
          <a:p>
            <a:r>
              <a:rPr lang="en-US" dirty="0"/>
              <a:t>Differentiating the cross-entropy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1501" y="771334"/>
                <a:ext cx="7638541" cy="5765389"/>
              </a:xfrm>
            </p:spPr>
            <p:txBody>
              <a:bodyPr>
                <a:noAutofit/>
              </a:bodyPr>
              <a:lstStyle/>
              <a:p>
                <a:pPr marL="0" indent="0">
                  <a:buNone/>
                </a:pPr>
                <a:r>
                  <a:rPr lang="en-US" dirty="0"/>
                  <a:t>Let’s try to differentiate it: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r>
                                    <a:rPr lang="en-US" b="0" i="1" smtClean="0">
                                      <a:latin typeface="Cambria Math" panose="02040503050406030204" pitchFamily="18" charset="0"/>
                                    </a:rPr>
                                    <m:t>−</m:t>
                                  </m:r>
                                  <m:r>
                                    <a:rPr lang="en-US" i="1">
                                      <a:latin typeface="Cambria Math" panose="02040503050406030204" pitchFamily="18" charset="0"/>
                                    </a:rPr>
                                    <m:t>𝑦</m:t>
                                  </m:r>
                                </m:e>
                                <m:sub>
                                  <m:r>
                                    <a:rPr lang="en-US" i="1">
                                      <a:latin typeface="Cambria Math" panose="02040503050406030204" pitchFamily="18" charset="0"/>
                                    </a:rPr>
                                    <m:t>𝑖𝑚</m:t>
                                  </m:r>
                                </m:sub>
                              </m:sSub>
                            </m:e>
                          </m:d>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e>
                      </m:nary>
                    </m:oMath>
                  </m:oMathPara>
                </a14:m>
                <a:endParaRPr lang="en-US" dirty="0"/>
              </a:p>
              <a:p>
                <a:pPr marL="0" indent="0">
                  <a:buNone/>
                </a:pPr>
                <a:r>
                  <a:rPr lang="en-US" dirty="0"/>
                  <a:t>Interpretation:</a:t>
                </a:r>
              </a:p>
              <a:p>
                <a:pPr marL="0" indent="0">
                  <a:buNone/>
                </a:pPr>
                <a:r>
                  <a:rPr lang="en-US" dirty="0"/>
                  <a:t>Our goal is to make the error as small as possible.  So if</a:t>
                </a:r>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oMath>
                </a14:m>
                <a:r>
                  <a:rPr lang="en-US" dirty="0"/>
                  <a:t> is already too large, then we want to make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oMath>
                </a14:m>
                <a:r>
                  <a:rPr lang="en-US" dirty="0"/>
                  <a:t> smaller</a:t>
                </a:r>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oMath>
                </a14:m>
                <a:r>
                  <a:rPr lang="en-US" dirty="0"/>
                  <a:t> is already too small , then we want to make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𝑖𝑘</m:t>
                        </m:r>
                      </m:sub>
                    </m:sSub>
                  </m:oMath>
                </a14:m>
                <a:r>
                  <a:rPr lang="en-US" dirty="0"/>
                  <a:t> larger</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𝜂</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𝑚𝑘</m:t>
                              </m:r>
                            </m:sub>
                          </m:sSub>
                        </m:den>
                      </m:f>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1501" y="771334"/>
                <a:ext cx="7638541" cy="5765389"/>
              </a:xfrm>
              <a:blipFill>
                <a:blip r:embed="rId3"/>
                <a:stretch>
                  <a:fillRect l="-1495" t="-18462"/>
                </a:stretch>
              </a:blipFill>
            </p:spPr>
            <p:txBody>
              <a:bodyPr/>
              <a:lstStyle/>
              <a:p>
                <a:r>
                  <a:rPr lang="en-US">
                    <a:noFill/>
                  </a:rPr>
                  <a:t> </a:t>
                </a:r>
              </a:p>
            </p:txBody>
          </p:sp>
        </mc:Fallback>
      </mc:AlternateContent>
    </p:spTree>
    <p:extLst>
      <p:ext uri="{BB962C8B-B14F-4D97-AF65-F5344CB8AC3E}">
        <p14:creationId xmlns:p14="http://schemas.microsoft.com/office/powerpoint/2010/main" val="406412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EE8-8E62-7B46-8EE3-49E992E653B6}"/>
              </a:ext>
            </a:extLst>
          </p:cNvPr>
          <p:cNvSpPr>
            <a:spLocks noGrp="1"/>
          </p:cNvSpPr>
          <p:nvPr>
            <p:ph type="title"/>
          </p:nvPr>
        </p:nvSpPr>
        <p:spPr>
          <a:xfrm>
            <a:off x="838200" y="93272"/>
            <a:ext cx="10515600" cy="722270"/>
          </a:xfrm>
        </p:spPr>
        <p:txBody>
          <a:bodyPr/>
          <a:lstStyle/>
          <a:p>
            <a:r>
              <a:rPr lang="en-US" dirty="0" err="1"/>
              <a:t>Dichotomizer</a:t>
            </a:r>
            <a:r>
              <a:rPr lang="en-US" dirty="0"/>
              <a:t>: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CA185-AE65-7D48-9594-CC5156E1FE14}"/>
                  </a:ext>
                </a:extLst>
              </p:cNvPr>
              <p:cNvSpPr>
                <a:spLocks noGrp="1"/>
              </p:cNvSpPr>
              <p:nvPr>
                <p:ph idx="1"/>
              </p:nvPr>
            </p:nvSpPr>
            <p:spPr>
              <a:xfrm>
                <a:off x="838200" y="911223"/>
                <a:ext cx="10394092" cy="2925610"/>
              </a:xfrm>
            </p:spPr>
            <p:txBody>
              <a:bodyPr>
                <a:normAutofit/>
              </a:bodyPr>
              <a:lstStyle/>
              <a:p>
                <a:r>
                  <a:rPr lang="en-US" dirty="0"/>
                  <a:t>Dichotomizer = a two-class classifier</a:t>
                </a:r>
              </a:p>
              <a:p>
                <a:r>
                  <a:rPr lang="en-US" dirty="0"/>
                  <a:t>Input to the </a:t>
                </a:r>
                <a:r>
                  <a:rPr lang="en-US" dirty="0" err="1"/>
                  <a:t>dichotomizer</a:t>
                </a:r>
                <a:r>
                  <a:rPr lang="en-US" dirty="0"/>
                  <a:t>: a feature vector,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𝑓</m:t>
                        </m:r>
                      </m:e>
                    </m:acc>
                  </m:oMath>
                </a14:m>
                <a:endParaRPr lang="en-US" dirty="0"/>
              </a:p>
              <a:p>
                <a:r>
                  <a:rPr lang="en-US" dirty="0"/>
                  <a:t>Example: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𝑓</m:t>
                        </m:r>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oMath>
                </a14:m>
                <a:endParaRPr lang="en-US" dirty="0"/>
              </a:p>
              <a:p>
                <a:pPr lvl="1"/>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oMath>
                </a14:m>
                <a:r>
                  <a:rPr lang="en-US" dirty="0"/>
                  <a:t> degree to which the animal is domesticated, e.g., comes when called</a:t>
                </a:r>
              </a:p>
              <a:p>
                <a:pPr lvl="1"/>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oMath>
                </a14:m>
                <a:r>
                  <a:rPr lang="en-US" dirty="0"/>
                  <a:t> size of the animal is domesticated, e.g., in kilograms</a:t>
                </a:r>
              </a:p>
              <a:p>
                <a:pPr lvl="1"/>
                <a:endParaRPr lang="en-US" dirty="0"/>
              </a:p>
            </p:txBody>
          </p:sp>
        </mc:Choice>
        <mc:Fallback xmlns="">
          <p:sp>
            <p:nvSpPr>
              <p:cNvPr id="3" name="Content Placeholder 2">
                <a:extLst>
                  <a:ext uri="{FF2B5EF4-FFF2-40B4-BE49-F238E27FC236}">
                    <a16:creationId xmlns:a16="http://schemas.microsoft.com/office/drawing/2014/main" id="{E3ECA185-AE65-7D48-9594-CC5156E1FE14}"/>
                  </a:ext>
                </a:extLst>
              </p:cNvPr>
              <p:cNvSpPr>
                <a:spLocks noGrp="1" noRot="1" noChangeAspect="1" noMove="1" noResize="1" noEditPoints="1" noAdjustHandles="1" noChangeArrowheads="1" noChangeShapeType="1" noTextEdit="1"/>
              </p:cNvSpPr>
              <p:nvPr>
                <p:ph idx="1"/>
              </p:nvPr>
            </p:nvSpPr>
            <p:spPr>
              <a:xfrm>
                <a:off x="838200" y="911223"/>
                <a:ext cx="10394092" cy="2925610"/>
              </a:xfrm>
              <a:blipFill>
                <a:blip r:embed="rId2"/>
                <a:stretch>
                  <a:fillRect l="-977" t="-3913"/>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DFA8E84B-90F6-614E-BD2C-19521F038C56}"/>
              </a:ext>
            </a:extLst>
          </p:cNvPr>
          <p:cNvPicPr>
            <a:picLocks noChangeAspect="1"/>
          </p:cNvPicPr>
          <p:nvPr/>
        </p:nvPicPr>
        <p:blipFill>
          <a:blip r:embed="rId2"/>
          <a:stretch>
            <a:fillRect/>
          </a:stretch>
        </p:blipFill>
        <p:spPr>
          <a:xfrm>
            <a:off x="4234191" y="3049292"/>
            <a:ext cx="3738378" cy="3721614"/>
          </a:xfrm>
          <a:prstGeom prst="rect">
            <a:avLst/>
          </a:prstGeom>
        </p:spPr>
      </p:pic>
    </p:spTree>
    <p:extLst>
      <p:ext uri="{BB962C8B-B14F-4D97-AF65-F5344CB8AC3E}">
        <p14:creationId xmlns:p14="http://schemas.microsoft.com/office/powerpoint/2010/main" val="3452872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AED2-943B-C04B-B08E-92583FE32B9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7CA2258-4FF2-A145-813C-F1206315E38C}"/>
              </a:ext>
            </a:extLst>
          </p:cNvPr>
          <p:cNvSpPr>
            <a:spLocks noGrp="1"/>
          </p:cNvSpPr>
          <p:nvPr>
            <p:ph idx="1"/>
          </p:nvPr>
        </p:nvSpPr>
        <p:spPr/>
        <p:txBody>
          <a:bodyPr>
            <a:normAutofit/>
          </a:bodyPr>
          <a:lstStyle/>
          <a:p>
            <a:r>
              <a:rPr lang="en-US" dirty="0" err="1">
                <a:solidFill>
                  <a:schemeClr val="bg1">
                    <a:lumMod val="75000"/>
                  </a:schemeClr>
                </a:solidFill>
              </a:rPr>
              <a:t>Dichotomizers</a:t>
            </a:r>
            <a:r>
              <a:rPr lang="en-US" dirty="0">
                <a:solidFill>
                  <a:schemeClr val="bg1">
                    <a:lumMod val="75000"/>
                  </a:schemeClr>
                </a:solidFill>
              </a:rPr>
              <a:t> and </a:t>
            </a:r>
            <a:r>
              <a:rPr lang="en-US" dirty="0" err="1">
                <a:solidFill>
                  <a:schemeClr val="bg1">
                    <a:lumMod val="75000"/>
                  </a:schemeClr>
                </a:solidFill>
              </a:rPr>
              <a:t>Polychotomizers</a:t>
            </a:r>
            <a:endParaRPr lang="en-US" dirty="0">
              <a:solidFill>
                <a:schemeClr val="bg1">
                  <a:lumMod val="75000"/>
                </a:schemeClr>
              </a:solidFill>
            </a:endParaRPr>
          </a:p>
          <a:p>
            <a:pPr lvl="1"/>
            <a:r>
              <a:rPr lang="en-US" dirty="0" err="1">
                <a:solidFill>
                  <a:schemeClr val="bg1">
                    <a:lumMod val="75000"/>
                  </a:schemeClr>
                </a:solidFill>
              </a:rPr>
              <a:t>Dichotomizer</a:t>
            </a:r>
            <a:r>
              <a:rPr lang="en-US" dirty="0">
                <a:solidFill>
                  <a:schemeClr val="bg1">
                    <a:lumMod val="75000"/>
                  </a:schemeClr>
                </a:solidFill>
              </a:rPr>
              <a:t>: what it is; how to train it</a:t>
            </a:r>
          </a:p>
          <a:p>
            <a:pPr lvl="1"/>
            <a:r>
              <a:rPr lang="en-US" dirty="0" err="1">
                <a:solidFill>
                  <a:schemeClr val="bg1">
                    <a:lumMod val="75000"/>
                  </a:schemeClr>
                </a:solidFill>
              </a:rPr>
              <a:t>Polychotomizer</a:t>
            </a:r>
            <a:r>
              <a:rPr lang="en-US" dirty="0">
                <a:solidFill>
                  <a:schemeClr val="bg1">
                    <a:lumMod val="75000"/>
                  </a:schemeClr>
                </a:solidFill>
              </a:rPr>
              <a:t>: what it is; how to train it</a:t>
            </a:r>
          </a:p>
          <a:p>
            <a:r>
              <a:rPr lang="en-US" dirty="0">
                <a:solidFill>
                  <a:schemeClr val="bg1">
                    <a:lumMod val="75000"/>
                  </a:schemeClr>
                </a:solidFill>
              </a:rPr>
              <a:t>One-Hot Vectors: Training targets for the </a:t>
            </a:r>
            <a:r>
              <a:rPr lang="en-US" dirty="0" err="1">
                <a:solidFill>
                  <a:schemeClr val="bg1">
                    <a:lumMod val="75000"/>
                  </a:schemeClr>
                </a:solidFill>
              </a:rPr>
              <a:t>polychotomizer</a:t>
            </a:r>
            <a:endParaRPr lang="en-US" dirty="0">
              <a:solidFill>
                <a:schemeClr val="bg1">
                  <a:lumMod val="75000"/>
                </a:schemeClr>
              </a:solidFill>
            </a:endParaRPr>
          </a:p>
          <a:p>
            <a:r>
              <a:rPr lang="en-US" dirty="0" err="1">
                <a:solidFill>
                  <a:schemeClr val="bg1">
                    <a:lumMod val="75000"/>
                  </a:schemeClr>
                </a:solidFill>
              </a:rPr>
              <a:t>Softmax</a:t>
            </a:r>
            <a:r>
              <a:rPr lang="en-US" dirty="0">
                <a:solidFill>
                  <a:schemeClr val="bg1">
                    <a:lumMod val="75000"/>
                  </a:schemeClr>
                </a:solidFill>
              </a:rPr>
              <a:t> Function: A differentiable approximate argmax</a:t>
            </a:r>
          </a:p>
          <a:p>
            <a:r>
              <a:rPr lang="en-US" dirty="0">
                <a:solidFill>
                  <a:schemeClr val="bg1">
                    <a:lumMod val="75000"/>
                  </a:schemeClr>
                </a:solidFill>
              </a:rPr>
              <a:t>Cross-Entropy</a:t>
            </a:r>
          </a:p>
          <a:p>
            <a:pPr lvl="1"/>
            <a:r>
              <a:rPr lang="en-US" dirty="0">
                <a:solidFill>
                  <a:schemeClr val="bg1">
                    <a:lumMod val="75000"/>
                  </a:schemeClr>
                </a:solidFill>
              </a:rPr>
              <a:t>Cross-entropy = negative log probability of training labels</a:t>
            </a:r>
          </a:p>
          <a:p>
            <a:pPr lvl="1"/>
            <a:r>
              <a:rPr lang="en-US" dirty="0">
                <a:solidFill>
                  <a:schemeClr val="bg1">
                    <a:lumMod val="75000"/>
                  </a:schemeClr>
                </a:solidFill>
              </a:rPr>
              <a:t>Derivative of cross-entropy </a:t>
            </a:r>
            <a:r>
              <a:rPr lang="en-US" dirty="0" err="1">
                <a:solidFill>
                  <a:schemeClr val="bg1">
                    <a:lumMod val="75000"/>
                  </a:schemeClr>
                </a:solidFill>
              </a:rPr>
              <a:t>w.r.t</a:t>
            </a:r>
            <a:r>
              <a:rPr lang="en-US" dirty="0">
                <a:solidFill>
                  <a:schemeClr val="bg1">
                    <a:lumMod val="75000"/>
                  </a:schemeClr>
                </a:solidFill>
              </a:rPr>
              <a:t>. network weights</a:t>
            </a:r>
          </a:p>
          <a:p>
            <a:r>
              <a:rPr lang="en-US" dirty="0"/>
              <a:t>Putting it all together: a one-layer </a:t>
            </a:r>
            <a:r>
              <a:rPr lang="en-US" dirty="0" err="1"/>
              <a:t>softmax</a:t>
            </a:r>
            <a:r>
              <a:rPr lang="en-US" dirty="0"/>
              <a:t> neural net</a:t>
            </a:r>
          </a:p>
          <a:p>
            <a:pPr lvl="1"/>
            <a:endParaRPr lang="en-US" dirty="0"/>
          </a:p>
          <a:p>
            <a:pPr marL="0" indent="0">
              <a:buNone/>
            </a:pPr>
            <a:endParaRPr lang="en-US" dirty="0"/>
          </a:p>
        </p:txBody>
      </p:sp>
    </p:spTree>
    <p:extLst>
      <p:ext uri="{BB962C8B-B14F-4D97-AF65-F5344CB8AC3E}">
        <p14:creationId xmlns:p14="http://schemas.microsoft.com/office/powerpoint/2010/main" val="665562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613D-2D4E-AB41-ABF7-E044C368F478}"/>
              </a:ext>
            </a:extLst>
          </p:cNvPr>
          <p:cNvSpPr>
            <a:spLocks noGrp="1"/>
          </p:cNvSpPr>
          <p:nvPr>
            <p:ph type="title"/>
          </p:nvPr>
        </p:nvSpPr>
        <p:spPr/>
        <p:txBody>
          <a:bodyPr/>
          <a:lstStyle/>
          <a:p>
            <a:r>
              <a:rPr lang="en-US" dirty="0"/>
              <a:t>Summary: Training Algorithms You Know</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199653F-DF2D-FD4B-995A-B261E83C7BA2}"/>
                  </a:ext>
                </a:extLst>
              </p:cNvPr>
              <p:cNvSpPr>
                <a:spLocks noGrp="1"/>
              </p:cNvSpPr>
              <p:nvPr>
                <p:ph idx="1"/>
              </p:nvPr>
            </p:nvSpPr>
            <p:spPr>
              <a:xfrm>
                <a:off x="331570" y="1491991"/>
                <a:ext cx="11654483" cy="5193014"/>
              </a:xfrm>
            </p:spPr>
            <p:txBody>
              <a:bodyPr>
                <a:normAutofit/>
              </a:bodyPr>
              <a:lstStyle/>
              <a:p>
                <a:pPr marL="514350" indent="-514350">
                  <a:buFont typeface="+mj-lt"/>
                  <a:buAutoNum type="arabicPeriod"/>
                </a:pPr>
                <a:r>
                  <a:rPr lang="en-US" dirty="0"/>
                  <a:t>Naïve Bayes with Laplace Smoothing:</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𝑥</m:t>
                          </m:r>
                        </m:e>
                        <m:e>
                          <m:r>
                            <m:rPr>
                              <m:sty m:val="p"/>
                            </m:rPr>
                            <a:rPr lang="en-US" b="0" i="0" smtClean="0">
                              <a:latin typeface="Cambria Math" panose="02040503050406030204" pitchFamily="18" charset="0"/>
                            </a:rPr>
                            <m:t>class</m:t>
                          </m:r>
                          <m:r>
                            <a:rPr lang="en-US" b="0" i="1" smtClean="0">
                              <a:latin typeface="Cambria Math" panose="02040503050406030204" pitchFamily="18" charset="0"/>
                            </a:rPr>
                            <m:t> </m:t>
                          </m:r>
                          <m:r>
                            <a:rPr lang="en-US" b="0" i="1" smtClean="0">
                              <a:latin typeface="Cambria Math" panose="02040503050406030204" pitchFamily="18" charset="0"/>
                            </a:rPr>
                            <m:t>𝑗</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m:t>
                              </m:r>
                              <m:r>
                                <m:rPr>
                                  <m:sty m:val="p"/>
                                </m:rPr>
                                <a:rPr lang="en-US" b="0" i="0" smtClean="0">
                                  <a:latin typeface="Cambria Math" panose="02040503050406030204" pitchFamily="18" charset="0"/>
                                </a:rPr>
                                <m:t>tokens</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r>
                                <m:rPr>
                                  <m:sty m:val="p"/>
                                </m:rPr>
                                <a:rPr lang="en-US" b="0" i="0" smtClean="0">
                                  <a:latin typeface="Cambria Math" panose="02040503050406030204" pitchFamily="18" charset="0"/>
                                </a:rPr>
                                <m:t>class</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 </m:t>
                              </m:r>
                              <m:r>
                                <m:rPr>
                                  <m:sty m:val="p"/>
                                </m:rPr>
                                <a:rPr lang="en-US" b="0" i="0" smtClean="0">
                                  <a:latin typeface="Cambria Math" panose="02040503050406030204" pitchFamily="18" charset="0"/>
                                </a:rPr>
                                <m:t>with</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𝑘</m:t>
                                  </m:r>
                                </m:sub>
                              </m:sSub>
                              <m:r>
                                <a:rPr lang="en-US" i="1">
                                  <a:latin typeface="Cambria Math" panose="02040503050406030204" pitchFamily="18" charset="0"/>
                                </a:rPr>
                                <m:t>=</m:t>
                              </m:r>
                              <m:r>
                                <a:rPr lang="en-US" i="1">
                                  <a:latin typeface="Cambria Math" panose="02040503050406030204" pitchFamily="18" charset="0"/>
                                </a:rPr>
                                <m:t>𝑥</m:t>
                              </m:r>
                            </m:e>
                          </m:d>
                          <m:r>
                            <a:rPr lang="en-US" b="0" i="1" smtClean="0">
                              <a:latin typeface="Cambria Math" panose="02040503050406030204" pitchFamily="18" charset="0"/>
                            </a:rPr>
                            <m:t>+1</m:t>
                          </m:r>
                        </m:num>
                        <m:den>
                          <m:d>
                            <m:dPr>
                              <m:ctrlPr>
                                <a:rPr lang="en-US" i="1">
                                  <a:latin typeface="Cambria Math" panose="02040503050406030204" pitchFamily="18" charset="0"/>
                                </a:rPr>
                              </m:ctrlPr>
                            </m:dPr>
                            <m:e>
                              <m:r>
                                <a:rPr lang="en-US" i="1">
                                  <a:latin typeface="Cambria Math" panose="02040503050406030204" pitchFamily="18" charset="0"/>
                                </a:rPr>
                                <m:t>#</m:t>
                              </m:r>
                              <m:r>
                                <m:rPr>
                                  <m:sty m:val="p"/>
                                </m:rPr>
                                <a:rPr lang="en-US" b="0" i="0" smtClean="0">
                                  <a:latin typeface="Cambria Math" panose="02040503050406030204" pitchFamily="18" charset="0"/>
                                </a:rPr>
                                <m:t>tokens</m:t>
                              </m:r>
                              <m:r>
                                <a:rPr lang="en-US" i="0">
                                  <a:latin typeface="Cambria Math" panose="02040503050406030204" pitchFamily="18" charset="0"/>
                                </a:rPr>
                                <m:t> </m:t>
                              </m:r>
                              <m:r>
                                <m:rPr>
                                  <m:sty m:val="p"/>
                                </m:rPr>
                                <a:rPr lang="en-US" i="0">
                                  <a:latin typeface="Cambria Math" panose="02040503050406030204" pitchFamily="18" charset="0"/>
                                </a:rPr>
                                <m:t>of</m:t>
                              </m:r>
                              <m:r>
                                <a:rPr lang="en-US" i="0">
                                  <a:latin typeface="Cambria Math" panose="02040503050406030204" pitchFamily="18" charset="0"/>
                                </a:rPr>
                                <m:t> </m:t>
                              </m:r>
                              <m:r>
                                <m:rPr>
                                  <m:sty m:val="p"/>
                                </m:rPr>
                                <a:rPr lang="en-US" i="0">
                                  <a:latin typeface="Cambria Math" panose="02040503050406030204" pitchFamily="18" charset="0"/>
                                </a:rPr>
                                <m:t>class</m:t>
                              </m:r>
                              <m:r>
                                <a:rPr lang="en-US" i="1">
                                  <a:latin typeface="Cambria Math" panose="02040503050406030204" pitchFamily="18" charset="0"/>
                                </a:rPr>
                                <m:t> </m:t>
                              </m:r>
                              <m:r>
                                <a:rPr lang="en-US" i="1">
                                  <a:latin typeface="Cambria Math" panose="02040503050406030204" pitchFamily="18" charset="0"/>
                                </a:rPr>
                                <m:t>𝑗</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m:rPr>
                                  <m:sty m:val="p"/>
                                </m:rPr>
                                <a:rPr lang="en-US" b="0" i="0" smtClean="0">
                                  <a:latin typeface="Cambria Math" panose="02040503050406030204" pitchFamily="18" charset="0"/>
                                </a:rPr>
                                <m:t>possible</m:t>
                              </m:r>
                              <m:r>
                                <a:rPr lang="en-US" b="0" i="0" smtClean="0">
                                  <a:latin typeface="Cambria Math" panose="02040503050406030204" pitchFamily="18" charset="0"/>
                                </a:rPr>
                                <m:t> </m:t>
                              </m:r>
                              <m:r>
                                <m:rPr>
                                  <m:sty m:val="p"/>
                                </m:rPr>
                                <a:rPr lang="en-US" b="0" i="0" smtClean="0">
                                  <a:latin typeface="Cambria Math" panose="02040503050406030204" pitchFamily="18" charset="0"/>
                                </a:rPr>
                                <m:t>values</m:t>
                              </m:r>
                              <m:r>
                                <a:rPr lang="en-US" b="0" i="0" smtClean="0">
                                  <a:latin typeface="Cambria Math" panose="02040503050406030204" pitchFamily="18" charset="0"/>
                                </a:rPr>
                                <m:t> </m:t>
                              </m:r>
                              <m:r>
                                <m:rPr>
                                  <m:sty m:val="p"/>
                                </m:rPr>
                                <a:rPr lang="en-US" b="0" i="0" smtClean="0">
                                  <a:latin typeface="Cambria Math" panose="02040503050406030204" pitchFamily="18" charset="0"/>
                                </a:rPr>
                                <m:t>of</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𝑓</m:t>
                                  </m:r>
                                </m:e>
                                <m:sub>
                                  <m:r>
                                    <a:rPr lang="en-US" i="1">
                                      <a:latin typeface="Cambria Math" panose="02040503050406030204" pitchFamily="18" charset="0"/>
                                    </a:rPr>
                                    <m:t>𝑘</m:t>
                                  </m:r>
                                </m:sub>
                              </m:sSub>
                            </m:e>
                          </m:d>
                        </m:den>
                      </m:f>
                    </m:oMath>
                  </m:oMathPara>
                </a14:m>
                <a:endParaRPr lang="en-US" dirty="0"/>
              </a:p>
              <a:p>
                <a:pPr marL="0" indent="0">
                  <a:buNone/>
                </a:pPr>
                <a:endParaRPr lang="en-US" dirty="0"/>
              </a:p>
              <a:p>
                <a:pPr marL="514350" indent="-514350">
                  <a:buFont typeface="+mj-lt"/>
                  <a:buAutoNum type="arabicPeriod" startAt="2"/>
                </a:pPr>
                <a:r>
                  <a:rPr lang="en-US" dirty="0"/>
                  <a:t>Multi-Class Perceptron:  If token </a:t>
                </a:r>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b="0" i="1" smtClean="0">
                            <a:latin typeface="Cambria Math" panose="02040503050406030204" pitchFamily="18" charset="0"/>
                          </a:rPr>
                          <m:t>𝑖</m:t>
                        </m:r>
                      </m:sub>
                    </m:sSub>
                  </m:oMath>
                </a14:m>
                <a:r>
                  <a:rPr lang="en-US" dirty="0"/>
                  <a:t> of class j is misclassified as class m, then</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b="0" i="1" smtClean="0">
                                  <a:latin typeface="Cambria Math" panose="02040503050406030204" pitchFamily="18" charset="0"/>
                                </a:rPr>
                                <m:t>𝑤</m:t>
                              </m:r>
                            </m:e>
                          </m:acc>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i="1">
                              <a:latin typeface="Cambria Math" panose="02040503050406030204" pitchFamily="18" charset="0"/>
                            </a:rPr>
                            <m:t>𝑗</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𝜂</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b="0" i="1" smtClean="0">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𝜂</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oMath>
                  </m:oMathPara>
                </a14:m>
                <a:endParaRPr lang="en-US" dirty="0"/>
              </a:p>
              <a:p>
                <a:pPr marL="0" indent="0">
                  <a:buNone/>
                </a:pPr>
                <a:endParaRPr lang="en-US" dirty="0"/>
              </a:p>
              <a:p>
                <a:pPr marL="514350" indent="-514350">
                  <a:buFont typeface="+mj-lt"/>
                  <a:buAutoNum type="arabicPeriod" startAt="3"/>
                </a:pPr>
                <a:r>
                  <a:rPr lang="en-US" dirty="0" err="1"/>
                  <a:t>Softmax</a:t>
                </a:r>
                <a:r>
                  <a:rPr lang="en-US" dirty="0"/>
                  <a:t> Neural Net: for all weight vectors (correct or incorrect),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b="0" i="1" smtClean="0">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𝜂</m:t>
                      </m:r>
                      <m:sSub>
                        <m:sSubPr>
                          <m:ctrlPr>
                            <a:rPr lang="en-US" i="1">
                              <a:latin typeface="Cambria Math" panose="02040503050406030204" pitchFamily="18" charset="0"/>
                              <a:ea typeface="Cambria Math" panose="02040503050406030204" pitchFamily="18" charset="0"/>
                            </a:rPr>
                          </m:ctrlPr>
                        </m:sSubPr>
                        <m:e>
                          <m:r>
                            <m:rPr>
                              <m:sty m:val="p"/>
                            </m:rPr>
                            <a:rPr lang="en-US" i="1">
                              <a:latin typeface="Cambria Math" panose="02040503050406030204" pitchFamily="18" charset="0"/>
                              <a:ea typeface="Cambria Math" panose="02040503050406030204" pitchFamily="18" charset="0"/>
                            </a:rPr>
                            <m:t>∇</m:t>
                          </m:r>
                        </m:e>
                        <m: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b="0" i="1" smtClean="0">
                                  <a:latin typeface="Cambria Math" panose="02040503050406030204" pitchFamily="18" charset="0"/>
                                </a:rPr>
                                <m:t>𝑚</m:t>
                              </m:r>
                            </m:sub>
                          </m:sSub>
                        </m:sub>
                      </m:sSub>
                      <m:r>
                        <a:rPr lang="en-US" i="1">
                          <a:latin typeface="Cambria Math" panose="02040503050406030204" pitchFamily="18" charset="0"/>
                          <a:ea typeface="Cambria Math" panose="02040503050406030204" pitchFamily="18" charset="0"/>
                        </a:rPr>
                        <m:t>𝐿</m:t>
                      </m:r>
                    </m:oMath>
                  </m:oMathPara>
                </a14:m>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b="0" i="1" smtClean="0">
                              <a:latin typeface="Cambria Math" panose="02040503050406030204" pitchFamily="18" charset="0"/>
                            </a:rPr>
                            <m:t>𝑚</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𝜂</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r>
                                <a:rPr lang="en-US" i="1">
                                  <a:latin typeface="Cambria Math" panose="02040503050406030204" pitchFamily="18" charset="0"/>
                                </a:rPr>
                                <m:t>−</m:t>
                              </m:r>
                              <m:r>
                                <a:rPr lang="en-US" i="1">
                                  <a:latin typeface="Cambria Math" panose="02040503050406030204" pitchFamily="18" charset="0"/>
                                </a:rPr>
                                <m:t>𝑦</m:t>
                              </m:r>
                            </m:e>
                            <m:sub>
                              <m:r>
                                <a:rPr lang="en-US" i="1">
                                  <a:latin typeface="Cambria Math" panose="02040503050406030204" pitchFamily="18" charset="0"/>
                                </a:rPr>
                                <m:t>𝑖𝑚</m:t>
                              </m:r>
                            </m:sub>
                          </m:sSub>
                        </m:e>
                      </m:d>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1199653F-DF2D-FD4B-995A-B261E83C7BA2}"/>
                  </a:ext>
                </a:extLst>
              </p:cNvPr>
              <p:cNvSpPr>
                <a:spLocks noGrp="1" noRot="1" noChangeAspect="1" noMove="1" noResize="1" noEditPoints="1" noAdjustHandles="1" noChangeArrowheads="1" noChangeShapeType="1" noTextEdit="1"/>
              </p:cNvSpPr>
              <p:nvPr>
                <p:ph idx="1"/>
              </p:nvPr>
            </p:nvSpPr>
            <p:spPr>
              <a:xfrm>
                <a:off x="331570" y="1491991"/>
                <a:ext cx="11654483" cy="5193014"/>
              </a:xfrm>
              <a:blipFill>
                <a:blip r:embed="rId2"/>
                <a:stretch>
                  <a:fillRect l="-1088" t="-1951" b="-1707"/>
                </a:stretch>
              </a:blipFill>
            </p:spPr>
            <p:txBody>
              <a:bodyPr/>
              <a:lstStyle/>
              <a:p>
                <a:r>
                  <a:rPr lang="en-US">
                    <a:noFill/>
                  </a:rPr>
                  <a:t> </a:t>
                </a:r>
              </a:p>
            </p:txBody>
          </p:sp>
        </mc:Fallback>
      </mc:AlternateContent>
    </p:spTree>
    <p:extLst>
      <p:ext uri="{BB962C8B-B14F-4D97-AF65-F5344CB8AC3E}">
        <p14:creationId xmlns:p14="http://schemas.microsoft.com/office/powerpoint/2010/main" val="2160578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613D-2D4E-AB41-ABF7-E044C368F478}"/>
              </a:ext>
            </a:extLst>
          </p:cNvPr>
          <p:cNvSpPr>
            <a:spLocks noGrp="1"/>
          </p:cNvSpPr>
          <p:nvPr>
            <p:ph type="title"/>
          </p:nvPr>
        </p:nvSpPr>
        <p:spPr/>
        <p:txBody>
          <a:bodyPr/>
          <a:lstStyle/>
          <a:p>
            <a:r>
              <a:rPr lang="en-US" dirty="0"/>
              <a:t>Summary: Perceptron versus </a:t>
            </a:r>
            <a:r>
              <a:rPr lang="en-US" dirty="0" err="1"/>
              <a:t>Softmax</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199653F-DF2D-FD4B-995A-B261E83C7BA2}"/>
                  </a:ext>
                </a:extLst>
              </p:cNvPr>
              <p:cNvSpPr>
                <a:spLocks noGrp="1"/>
              </p:cNvSpPr>
              <p:nvPr>
                <p:ph idx="1"/>
              </p:nvPr>
            </p:nvSpPr>
            <p:spPr>
              <a:xfrm>
                <a:off x="331570" y="1491991"/>
                <a:ext cx="11654483" cy="5193014"/>
              </a:xfrm>
            </p:spPr>
            <p:txBody>
              <a:bodyPr>
                <a:normAutofit/>
              </a:bodyPr>
              <a:lstStyle/>
              <a:p>
                <a:pPr marL="0" indent="0">
                  <a:buNone/>
                </a:pPr>
                <a:r>
                  <a:rPr lang="en-US" dirty="0"/>
                  <a:t>Softmax Neural Net: for all weight vectors (correct or incorrect),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b="0" i="1" smtClean="0">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b="0" i="1" smtClean="0">
                              <a:latin typeface="Cambria Math" panose="02040503050406030204" pitchFamily="18" charset="0"/>
                            </a:rPr>
                            <m:t>𝑚</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𝜂</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r>
                                <a:rPr lang="en-US" i="1">
                                  <a:latin typeface="Cambria Math" panose="02040503050406030204" pitchFamily="18" charset="0"/>
                                </a:rPr>
                                <m:t>−</m:t>
                              </m:r>
                              <m:r>
                                <a:rPr lang="en-US" i="1">
                                  <a:latin typeface="Cambria Math" panose="02040503050406030204" pitchFamily="18" charset="0"/>
                                </a:rPr>
                                <m:t>𝑦</m:t>
                              </m:r>
                            </m:e>
                            <m:sub>
                              <m:r>
                                <a:rPr lang="en-US" i="1">
                                  <a:latin typeface="Cambria Math" panose="02040503050406030204" pitchFamily="18" charset="0"/>
                                </a:rPr>
                                <m:t>𝑖𝑚</m:t>
                              </m:r>
                            </m:sub>
                          </m:sSub>
                        </m:e>
                      </m:d>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oMath>
                  </m:oMathPara>
                </a14:m>
                <a:endParaRPr lang="en-US" dirty="0"/>
              </a:p>
              <a:p>
                <a:pPr marL="0" indent="0">
                  <a:buNone/>
                </a:pPr>
                <a:r>
                  <a:rPr lang="en-US" dirty="0"/>
                  <a:t>Notice that, if the network were adjusted so that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m:rPr>
                                    <m:sty m:val="p"/>
                                  </m:rPr>
                                  <a:rPr lang="en-US" b="0" i="0" smtClean="0">
                                    <a:latin typeface="Cambria Math" panose="02040503050406030204" pitchFamily="18" charset="0"/>
                                  </a:rPr>
                                  <m:t>network</m:t>
                                </m:r>
                                <m:r>
                                  <a:rPr lang="en-US" b="0" i="0" smtClean="0">
                                    <a:latin typeface="Cambria Math" panose="02040503050406030204" pitchFamily="18" charset="0"/>
                                  </a:rPr>
                                  <m:t> </m:t>
                                </m:r>
                                <m:r>
                                  <m:rPr>
                                    <m:sty m:val="p"/>
                                  </m:rPr>
                                  <a:rPr lang="en-US" b="0" i="0" smtClean="0">
                                    <a:latin typeface="Cambria Math" panose="02040503050406030204" pitchFamily="18" charset="0"/>
                                  </a:rPr>
                                  <m:t>thinks</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correct</m:t>
                                </m:r>
                                <m:r>
                                  <a:rPr lang="en-US" b="0" i="0" smtClean="0">
                                    <a:latin typeface="Cambria Math" panose="02040503050406030204" pitchFamily="18" charset="0"/>
                                  </a:rPr>
                                  <m:t> </m:t>
                                </m:r>
                                <m:r>
                                  <m:rPr>
                                    <m:sty m:val="p"/>
                                  </m:rPr>
                                  <a:rPr lang="en-US" b="0" i="0" smtClean="0">
                                    <a:latin typeface="Cambria Math" panose="02040503050406030204" pitchFamily="18" charset="0"/>
                                  </a:rPr>
                                  <m:t>class</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1" smtClean="0">
                                    <a:latin typeface="Cambria Math" panose="02040503050406030204" pitchFamily="18" charset="0"/>
                                  </a:rPr>
                                  <m:t> </m:t>
                                </m:r>
                                <m:r>
                                  <a:rPr lang="en-US" b="0" i="1" smtClean="0">
                                    <a:latin typeface="Cambria Math" panose="02040503050406030204" pitchFamily="18" charset="0"/>
                                  </a:rPr>
                                  <m:t>𝑚</m:t>
                                </m:r>
                              </m:e>
                            </m:mr>
                            <m:mr>
                              <m:e>
                                <m:r>
                                  <a:rPr lang="en-US" b="0" i="1" smtClean="0">
                                    <a:latin typeface="Cambria Math" panose="02040503050406030204" pitchFamily="18" charset="0"/>
                                  </a:rPr>
                                  <m:t>0</m:t>
                                </m:r>
                              </m:e>
                              <m:e>
                                <m:r>
                                  <m:rPr>
                                    <m:sty m:val="p"/>
                                  </m:rPr>
                                  <a:rPr lang="en-US" b="0" i="0" smtClean="0">
                                    <a:latin typeface="Cambria Math" panose="02040503050406030204" pitchFamily="18" charset="0"/>
                                  </a:rPr>
                                  <m:t>otherwise</m:t>
                                </m:r>
                              </m:e>
                            </m:mr>
                          </m:m>
                        </m:e>
                      </m:d>
                    </m:oMath>
                  </m:oMathPara>
                </a14:m>
                <a:endParaRPr lang="en-US" dirty="0"/>
              </a:p>
              <a:p>
                <a:pPr marL="0" indent="0">
                  <a:buNone/>
                </a:pPr>
                <a:r>
                  <a:rPr lang="en-US" dirty="0"/>
                  <a:t>Then we’d have</a:t>
                </a:r>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r>
                                <a:rPr lang="en-US" i="1">
                                  <a:latin typeface="Cambria Math" panose="02040503050406030204" pitchFamily="18" charset="0"/>
                                </a:rPr>
                                <m:t>−</m:t>
                              </m:r>
                              <m:r>
                                <a:rPr lang="en-US" i="1">
                                  <a:latin typeface="Cambria Math" panose="02040503050406030204" pitchFamily="18" charset="0"/>
                                </a:rPr>
                                <m:t>𝑦</m:t>
                              </m:r>
                            </m:e>
                            <m:sub>
                              <m:r>
                                <a:rPr lang="en-US" i="1">
                                  <a:latin typeface="Cambria Math" panose="02040503050406030204" pitchFamily="18" charset="0"/>
                                </a:rPr>
                                <m:t>𝑖𝑚</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2</m:t>
                                </m:r>
                              </m:e>
                              <m:e>
                                <m:r>
                                  <m:rPr>
                                    <m:sty m:val="p"/>
                                  </m:rPr>
                                  <a:rPr lang="en-US">
                                    <a:latin typeface="Cambria Math" panose="02040503050406030204" pitchFamily="18" charset="0"/>
                                  </a:rPr>
                                  <m:t>correct</m:t>
                                </m:r>
                                <m:r>
                                  <a:rPr lang="en-US">
                                    <a:latin typeface="Cambria Math" panose="02040503050406030204" pitchFamily="18" charset="0"/>
                                  </a:rPr>
                                  <m:t> </m:t>
                                </m:r>
                                <m:r>
                                  <m:rPr>
                                    <m:sty m:val="p"/>
                                  </m:rPr>
                                  <a:rPr lang="en-US">
                                    <a:latin typeface="Cambria Math" panose="02040503050406030204" pitchFamily="18" charset="0"/>
                                  </a:rPr>
                                  <m:t>class</m:t>
                                </m:r>
                                <m:r>
                                  <a:rPr lang="en-US">
                                    <a:latin typeface="Cambria Math" panose="02040503050406030204" pitchFamily="18" charset="0"/>
                                  </a:rPr>
                                  <m:t> </m:t>
                                </m:r>
                                <m:r>
                                  <m:rPr>
                                    <m:sty m:val="p"/>
                                  </m:rPr>
                                  <a:rPr lang="en-US">
                                    <a:latin typeface="Cambria Math" panose="02040503050406030204" pitchFamily="18" charset="0"/>
                                  </a:rPr>
                                  <m:t>is</m:t>
                                </m:r>
                                <m:r>
                                  <a:rPr lang="en-US" i="1">
                                    <a:latin typeface="Cambria Math" panose="02040503050406030204" pitchFamily="18" charset="0"/>
                                  </a:rPr>
                                  <m:t> </m:t>
                                </m:r>
                                <m:r>
                                  <a:rPr lang="en-US" i="1">
                                    <a:latin typeface="Cambria Math" panose="02040503050406030204" pitchFamily="18" charset="0"/>
                                  </a:rPr>
                                  <m:t>𝑚</m:t>
                                </m:r>
                                <m:r>
                                  <a:rPr lang="en-US" i="1">
                                    <a:latin typeface="Cambria Math" panose="02040503050406030204" pitchFamily="18" charset="0"/>
                                  </a:rPr>
                                  <m:t>, </m:t>
                                </m:r>
                                <m:r>
                                  <m:rPr>
                                    <m:sty m:val="p"/>
                                  </m:rPr>
                                  <a:rPr lang="en-US">
                                    <a:latin typeface="Cambria Math" panose="02040503050406030204" pitchFamily="18" charset="0"/>
                                  </a:rPr>
                                  <m:t>but</m:t>
                                </m:r>
                                <m:r>
                                  <a:rPr lang="en-US">
                                    <a:latin typeface="Cambria Math" panose="02040503050406030204" pitchFamily="18" charset="0"/>
                                  </a:rPr>
                                  <m:t> </m:t>
                                </m:r>
                                <m:r>
                                  <m:rPr>
                                    <m:sty m:val="p"/>
                                  </m:rPr>
                                  <a:rPr lang="en-US">
                                    <a:latin typeface="Cambria Math" panose="02040503050406030204" pitchFamily="18" charset="0"/>
                                  </a:rPr>
                                  <m:t>network</m:t>
                                </m:r>
                                <m:r>
                                  <a:rPr lang="en-US">
                                    <a:latin typeface="Cambria Math" panose="02040503050406030204" pitchFamily="18" charset="0"/>
                                  </a:rPr>
                                  <m:t> </m:t>
                                </m:r>
                                <m:r>
                                  <m:rPr>
                                    <m:sty m:val="p"/>
                                  </m:rPr>
                                  <a:rPr lang="en-US">
                                    <a:latin typeface="Cambria Math" panose="02040503050406030204" pitchFamily="18" charset="0"/>
                                  </a:rPr>
                                  <m:t>is</m:t>
                                </m:r>
                                <m:r>
                                  <a:rPr lang="en-US">
                                    <a:latin typeface="Cambria Math" panose="02040503050406030204" pitchFamily="18" charset="0"/>
                                  </a:rPr>
                                  <m:t> </m:t>
                                </m:r>
                                <m:r>
                                  <m:rPr>
                                    <m:sty m:val="p"/>
                                  </m:rPr>
                                  <a:rPr lang="en-US">
                                    <a:latin typeface="Cambria Math" panose="02040503050406030204" pitchFamily="18" charset="0"/>
                                  </a:rPr>
                                  <m:t>wrong</m:t>
                                </m:r>
                              </m:e>
                            </m:mr>
                            <m:mr>
                              <m:e>
                                <m:r>
                                  <a:rPr lang="en-US" b="0" i="1" smtClean="0">
                                    <a:latin typeface="Cambria Math" panose="02040503050406030204" pitchFamily="18" charset="0"/>
                                  </a:rPr>
                                  <m:t>2</m:t>
                                </m:r>
                              </m:e>
                              <m:e>
                                <m:r>
                                  <m:rPr>
                                    <m:sty m:val="p"/>
                                  </m:rPr>
                                  <a:rPr lang="en-US" b="0" i="0" smtClean="0">
                                    <a:latin typeface="Cambria Math" panose="02040503050406030204" pitchFamily="18" charset="0"/>
                                  </a:rPr>
                                  <m:t>network</m:t>
                                </m:r>
                                <m:r>
                                  <a:rPr lang="en-US" b="0" i="0" smtClean="0">
                                    <a:latin typeface="Cambria Math" panose="02040503050406030204" pitchFamily="18" charset="0"/>
                                  </a:rPr>
                                  <m:t> </m:t>
                                </m:r>
                                <m:r>
                                  <m:rPr>
                                    <m:sty m:val="p"/>
                                  </m:rPr>
                                  <a:rPr lang="en-US" b="0" i="0" smtClean="0">
                                    <a:latin typeface="Cambria Math" panose="02040503050406030204" pitchFamily="18" charset="0"/>
                                  </a:rPr>
                                  <m:t>guesses</m:t>
                                </m:r>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 </m:t>
                                </m:r>
                                <m:r>
                                  <m:rPr>
                                    <m:sty m:val="p"/>
                                  </m:rPr>
                                  <a:rPr lang="en-US" b="0" i="0" smtClean="0">
                                    <a:latin typeface="Cambria Math" panose="02040503050406030204" pitchFamily="18" charset="0"/>
                                  </a:rPr>
                                  <m:t>but</m:t>
                                </m:r>
                                <m:r>
                                  <a:rPr lang="en-US" b="0" i="0" smtClean="0">
                                    <a:latin typeface="Cambria Math" panose="02040503050406030204" pitchFamily="18" charset="0"/>
                                  </a:rPr>
                                  <m:t> </m:t>
                                </m:r>
                                <m:sSup>
                                  <m:sSupPr>
                                    <m:ctrlPr>
                                      <a:rPr lang="en-US" b="0" i="0" smtClean="0">
                                        <a:latin typeface="Cambria Math" panose="02040503050406030204" pitchFamily="18" charset="0"/>
                                      </a:rPr>
                                    </m:ctrlPr>
                                  </m:sSupPr>
                                  <m:e>
                                    <m:r>
                                      <m:rPr>
                                        <m:sty m:val="p"/>
                                      </m:rPr>
                                      <a:rPr lang="en-US" b="0" i="0" smtClean="0">
                                        <a:latin typeface="Cambria Math" panose="02040503050406030204" pitchFamily="18" charset="0"/>
                                      </a:rPr>
                                      <m:t>it</m:t>
                                    </m:r>
                                  </m:e>
                                  <m:sup>
                                    <m:r>
                                      <a:rPr lang="en-US" b="0" i="0" smtClean="0">
                                        <a:latin typeface="Cambria Math" panose="02040503050406030204" pitchFamily="18" charset="0"/>
                                      </a:rPr>
                                      <m:t>′</m:t>
                                    </m:r>
                                  </m:sup>
                                </m:sSup>
                                <m:r>
                                  <m:rPr>
                                    <m:sty m:val="p"/>
                                  </m:rPr>
                                  <a:rPr lang="en-US" b="0" i="0" smtClean="0">
                                    <a:latin typeface="Cambria Math" panose="02040503050406030204" pitchFamily="18" charset="0"/>
                                  </a:rPr>
                                  <m:t>s</m:t>
                                </m:r>
                                <m:r>
                                  <a:rPr lang="en-US" b="0" i="0" smtClean="0">
                                    <a:latin typeface="Cambria Math" panose="02040503050406030204" pitchFamily="18" charset="0"/>
                                  </a:rPr>
                                  <m:t> </m:t>
                                </m:r>
                                <m:r>
                                  <m:rPr>
                                    <m:sty m:val="p"/>
                                  </m:rPr>
                                  <a:rPr lang="en-US" b="0" i="0" smtClean="0">
                                    <a:latin typeface="Cambria Math" panose="02040503050406030204" pitchFamily="18" charset="0"/>
                                  </a:rPr>
                                  <m:t>wrong</m:t>
                                </m:r>
                              </m:e>
                            </m:mr>
                            <m:mr>
                              <m:e>
                                <m:r>
                                  <a:rPr lang="en-US" b="0" i="1" smtClean="0">
                                    <a:latin typeface="Cambria Math" panose="02040503050406030204" pitchFamily="18" charset="0"/>
                                  </a:rPr>
                                  <m:t>0</m:t>
                                </m:r>
                              </m:e>
                              <m:e>
                                <m:r>
                                  <m:rPr>
                                    <m:sty m:val="p"/>
                                  </m:rPr>
                                  <a:rPr lang="en-US" b="0" i="0" smtClean="0">
                                    <a:latin typeface="Cambria Math" panose="02040503050406030204" pitchFamily="18" charset="0"/>
                                  </a:rPr>
                                  <m:t>otherwise</m:t>
                                </m:r>
                              </m:e>
                            </m:mr>
                          </m:m>
                        </m:e>
                      </m:d>
                    </m:oMath>
                  </m:oMathPara>
                </a14:m>
                <a:endParaRPr lang="en-US" dirty="0"/>
              </a:p>
            </p:txBody>
          </p:sp>
        </mc:Choice>
        <mc:Fallback>
          <p:sp>
            <p:nvSpPr>
              <p:cNvPr id="3" name="Content Placeholder 2">
                <a:extLst>
                  <a:ext uri="{FF2B5EF4-FFF2-40B4-BE49-F238E27FC236}">
                    <a16:creationId xmlns:a16="http://schemas.microsoft.com/office/drawing/2014/main" id="{1199653F-DF2D-FD4B-995A-B261E83C7BA2}"/>
                  </a:ext>
                </a:extLst>
              </p:cNvPr>
              <p:cNvSpPr>
                <a:spLocks noGrp="1" noRot="1" noChangeAspect="1" noMove="1" noResize="1" noEditPoints="1" noAdjustHandles="1" noChangeArrowheads="1" noChangeShapeType="1" noTextEdit="1"/>
              </p:cNvSpPr>
              <p:nvPr>
                <p:ph idx="1"/>
              </p:nvPr>
            </p:nvSpPr>
            <p:spPr>
              <a:xfrm>
                <a:off x="331570" y="1491991"/>
                <a:ext cx="11654483" cy="5193014"/>
              </a:xfrm>
              <a:blipFill>
                <a:blip r:embed="rId2"/>
                <a:stretch>
                  <a:fillRect l="-1088" t="-16585" b="-65366"/>
                </a:stretch>
              </a:blipFill>
            </p:spPr>
            <p:txBody>
              <a:bodyPr/>
              <a:lstStyle/>
              <a:p>
                <a:r>
                  <a:rPr lang="en-US">
                    <a:noFill/>
                  </a:rPr>
                  <a:t> </a:t>
                </a:r>
              </a:p>
            </p:txBody>
          </p:sp>
        </mc:Fallback>
      </mc:AlternateContent>
    </p:spTree>
    <p:extLst>
      <p:ext uri="{BB962C8B-B14F-4D97-AF65-F5344CB8AC3E}">
        <p14:creationId xmlns:p14="http://schemas.microsoft.com/office/powerpoint/2010/main" val="3057862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613D-2D4E-AB41-ABF7-E044C368F478}"/>
              </a:ext>
            </a:extLst>
          </p:cNvPr>
          <p:cNvSpPr>
            <a:spLocks noGrp="1"/>
          </p:cNvSpPr>
          <p:nvPr>
            <p:ph type="title"/>
          </p:nvPr>
        </p:nvSpPr>
        <p:spPr/>
        <p:txBody>
          <a:bodyPr/>
          <a:lstStyle/>
          <a:p>
            <a:r>
              <a:rPr lang="en-US" dirty="0"/>
              <a:t>Summary: Perceptron versus </a:t>
            </a:r>
            <a:r>
              <a:rPr lang="en-US" dirty="0" err="1"/>
              <a:t>Softmax</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199653F-DF2D-FD4B-995A-B261E83C7BA2}"/>
                  </a:ext>
                </a:extLst>
              </p:cNvPr>
              <p:cNvSpPr>
                <a:spLocks noGrp="1"/>
              </p:cNvSpPr>
              <p:nvPr>
                <p:ph idx="1"/>
              </p:nvPr>
            </p:nvSpPr>
            <p:spPr>
              <a:xfrm>
                <a:off x="331570" y="1491991"/>
                <a:ext cx="11654483" cy="5193014"/>
              </a:xfrm>
            </p:spPr>
            <p:txBody>
              <a:bodyPr>
                <a:normAutofit/>
              </a:bodyPr>
              <a:lstStyle/>
              <a:p>
                <a:pPr marL="0" indent="0">
                  <a:buNone/>
                </a:pPr>
                <a:r>
                  <a:rPr lang="en-US" dirty="0"/>
                  <a:t>Softmax Neural Net: for all weight vectors (correct or incorrect),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b="0" i="1" smtClean="0">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b="0" i="1" smtClean="0">
                              <a:latin typeface="Cambria Math" panose="02040503050406030204" pitchFamily="18" charset="0"/>
                            </a:rPr>
                            <m:t>𝑚</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𝜂</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r>
                                <a:rPr lang="en-US" i="1">
                                  <a:latin typeface="Cambria Math" panose="02040503050406030204" pitchFamily="18" charset="0"/>
                                </a:rPr>
                                <m:t>−</m:t>
                              </m:r>
                              <m:r>
                                <a:rPr lang="en-US" i="1">
                                  <a:latin typeface="Cambria Math" panose="02040503050406030204" pitchFamily="18" charset="0"/>
                                </a:rPr>
                                <m:t>𝑦</m:t>
                              </m:r>
                            </m:e>
                            <m:sub>
                              <m:r>
                                <a:rPr lang="en-US" i="1">
                                  <a:latin typeface="Cambria Math" panose="02040503050406030204" pitchFamily="18" charset="0"/>
                                </a:rPr>
                                <m:t>𝑖𝑚</m:t>
                              </m:r>
                            </m:sub>
                          </m:sSub>
                        </m:e>
                      </m:d>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oMath>
                  </m:oMathPara>
                </a14:m>
                <a:endParaRPr lang="en-US" dirty="0"/>
              </a:p>
              <a:p>
                <a:pPr marL="0" indent="0">
                  <a:buNone/>
                </a:pPr>
                <a:r>
                  <a:rPr lang="en-US" dirty="0"/>
                  <a:t>Notice that, if the network were adjusted so that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𝑖𝑚</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m:rPr>
                                    <m:sty m:val="p"/>
                                  </m:rPr>
                                  <a:rPr lang="en-US" b="0" i="0" smtClean="0">
                                    <a:latin typeface="Cambria Math" panose="02040503050406030204" pitchFamily="18" charset="0"/>
                                  </a:rPr>
                                  <m:t>network</m:t>
                                </m:r>
                                <m:r>
                                  <a:rPr lang="en-US" b="0" i="0" smtClean="0">
                                    <a:latin typeface="Cambria Math" panose="02040503050406030204" pitchFamily="18" charset="0"/>
                                  </a:rPr>
                                  <m:t> </m:t>
                                </m:r>
                                <m:r>
                                  <m:rPr>
                                    <m:sty m:val="p"/>
                                  </m:rPr>
                                  <a:rPr lang="en-US" b="0" i="0" smtClean="0">
                                    <a:latin typeface="Cambria Math" panose="02040503050406030204" pitchFamily="18" charset="0"/>
                                  </a:rPr>
                                  <m:t>thinks</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correct</m:t>
                                </m:r>
                                <m:r>
                                  <a:rPr lang="en-US" b="0" i="0" smtClean="0">
                                    <a:latin typeface="Cambria Math" panose="02040503050406030204" pitchFamily="18" charset="0"/>
                                  </a:rPr>
                                  <m:t> </m:t>
                                </m:r>
                                <m:r>
                                  <m:rPr>
                                    <m:sty m:val="p"/>
                                  </m:rPr>
                                  <a:rPr lang="en-US" b="0" i="0" smtClean="0">
                                    <a:latin typeface="Cambria Math" panose="02040503050406030204" pitchFamily="18" charset="0"/>
                                  </a:rPr>
                                  <m:t>class</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1" smtClean="0">
                                    <a:latin typeface="Cambria Math" panose="02040503050406030204" pitchFamily="18" charset="0"/>
                                  </a:rPr>
                                  <m:t> </m:t>
                                </m:r>
                                <m:r>
                                  <a:rPr lang="en-US" b="0" i="1" smtClean="0">
                                    <a:latin typeface="Cambria Math" panose="02040503050406030204" pitchFamily="18" charset="0"/>
                                  </a:rPr>
                                  <m:t>𝑚</m:t>
                                </m:r>
                              </m:e>
                            </m:mr>
                            <m:mr>
                              <m:e>
                                <m:r>
                                  <a:rPr lang="en-US" b="0" i="1" smtClean="0">
                                    <a:latin typeface="Cambria Math" panose="02040503050406030204" pitchFamily="18" charset="0"/>
                                  </a:rPr>
                                  <m:t>0</m:t>
                                </m:r>
                              </m:e>
                              <m:e>
                                <m:r>
                                  <m:rPr>
                                    <m:sty m:val="p"/>
                                  </m:rPr>
                                  <a:rPr lang="en-US" b="0" i="0" smtClean="0">
                                    <a:latin typeface="Cambria Math" panose="02040503050406030204" pitchFamily="18" charset="0"/>
                                  </a:rPr>
                                  <m:t>otherwise</m:t>
                                </m:r>
                              </m:e>
                            </m:mr>
                          </m:m>
                        </m:e>
                      </m:d>
                    </m:oMath>
                  </m:oMathPara>
                </a14:m>
                <a:endParaRPr lang="en-US" dirty="0"/>
              </a:p>
              <a:p>
                <a:pPr marL="0" indent="0">
                  <a:buNone/>
                </a:pPr>
                <a:r>
                  <a:rPr lang="en-US" dirty="0"/>
                  <a:t>Then we get the perceptron update rule back again (multiplied by 2, which doesn’t matter):</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i="1">
                              <a:latin typeface="Cambria Math" panose="02040503050406030204" pitchFamily="18" charset="0"/>
                            </a:rPr>
                            <m:t>𝑚</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i="1">
                                        <a:latin typeface="Cambria Math" panose="02040503050406030204" pitchFamily="18" charset="0"/>
                                      </a:rPr>
                                      <m:t>𝑚</m:t>
                                    </m:r>
                                  </m:sub>
                                </m:sSub>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𝜂</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e>
                              <m:e>
                                <m:r>
                                  <m:rPr>
                                    <m:sty m:val="p"/>
                                  </m:rPr>
                                  <a:rPr lang="en-US">
                                    <a:latin typeface="Cambria Math" panose="02040503050406030204" pitchFamily="18" charset="0"/>
                                  </a:rPr>
                                  <m:t>correct</m:t>
                                </m:r>
                                <m:r>
                                  <a:rPr lang="en-US">
                                    <a:latin typeface="Cambria Math" panose="02040503050406030204" pitchFamily="18" charset="0"/>
                                  </a:rPr>
                                  <m:t> </m:t>
                                </m:r>
                                <m:r>
                                  <m:rPr>
                                    <m:sty m:val="p"/>
                                  </m:rPr>
                                  <a:rPr lang="en-US">
                                    <a:latin typeface="Cambria Math" panose="02040503050406030204" pitchFamily="18" charset="0"/>
                                  </a:rPr>
                                  <m:t>class</m:t>
                                </m:r>
                                <m:r>
                                  <a:rPr lang="en-US">
                                    <a:latin typeface="Cambria Math" panose="02040503050406030204" pitchFamily="18" charset="0"/>
                                  </a:rPr>
                                  <m:t> </m:t>
                                </m:r>
                                <m:r>
                                  <m:rPr>
                                    <m:sty m:val="p"/>
                                  </m:rPr>
                                  <a:rPr lang="en-US">
                                    <a:latin typeface="Cambria Math" panose="02040503050406030204" pitchFamily="18" charset="0"/>
                                  </a:rPr>
                                  <m:t>is</m:t>
                                </m:r>
                                <m:r>
                                  <a:rPr lang="en-US" i="1">
                                    <a:latin typeface="Cambria Math" panose="02040503050406030204" pitchFamily="18" charset="0"/>
                                  </a:rPr>
                                  <m:t> </m:t>
                                </m:r>
                                <m:r>
                                  <a:rPr lang="en-US" i="1">
                                    <a:latin typeface="Cambria Math" panose="02040503050406030204" pitchFamily="18" charset="0"/>
                                  </a:rPr>
                                  <m:t>𝑚</m:t>
                                </m:r>
                                <m:r>
                                  <a:rPr lang="en-US" i="1">
                                    <a:latin typeface="Cambria Math" panose="02040503050406030204" pitchFamily="18" charset="0"/>
                                  </a:rPr>
                                  <m:t>, </m:t>
                                </m:r>
                                <m:r>
                                  <m:rPr>
                                    <m:sty m:val="p"/>
                                  </m:rPr>
                                  <a:rPr lang="en-US">
                                    <a:latin typeface="Cambria Math" panose="02040503050406030204" pitchFamily="18" charset="0"/>
                                  </a:rPr>
                                  <m:t>but</m:t>
                                </m:r>
                                <m:r>
                                  <a:rPr lang="en-US">
                                    <a:latin typeface="Cambria Math" panose="02040503050406030204" pitchFamily="18" charset="0"/>
                                  </a:rPr>
                                  <m:t> </m:t>
                                </m:r>
                                <m:r>
                                  <m:rPr>
                                    <m:sty m:val="p"/>
                                  </m:rPr>
                                  <a:rPr lang="en-US">
                                    <a:latin typeface="Cambria Math" panose="02040503050406030204" pitchFamily="18" charset="0"/>
                                  </a:rPr>
                                  <m:t>network</m:t>
                                </m:r>
                                <m:r>
                                  <a:rPr lang="en-US">
                                    <a:latin typeface="Cambria Math" panose="02040503050406030204" pitchFamily="18" charset="0"/>
                                  </a:rPr>
                                  <m:t> </m:t>
                                </m:r>
                                <m:r>
                                  <m:rPr>
                                    <m:sty m:val="p"/>
                                  </m:rPr>
                                  <a:rPr lang="en-US">
                                    <a:latin typeface="Cambria Math" panose="02040503050406030204" pitchFamily="18" charset="0"/>
                                  </a:rPr>
                                  <m:t>is</m:t>
                                </m:r>
                                <m:r>
                                  <a:rPr lang="en-US">
                                    <a:latin typeface="Cambria Math" panose="02040503050406030204" pitchFamily="18" charset="0"/>
                                  </a:rPr>
                                  <m:t> </m:t>
                                </m:r>
                                <m:r>
                                  <m:rPr>
                                    <m:sty m:val="p"/>
                                  </m:rPr>
                                  <a:rPr lang="en-US">
                                    <a:latin typeface="Cambria Math" panose="02040503050406030204" pitchFamily="18" charset="0"/>
                                  </a:rPr>
                                  <m:t>wrong</m:t>
                                </m:r>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i="1">
                                        <a:latin typeface="Cambria Math" panose="02040503050406030204" pitchFamily="18" charset="0"/>
                                      </a:rPr>
                                      <m:t>𝑚</m:t>
                                    </m:r>
                                  </m:sub>
                                </m:sSub>
                                <m:r>
                                  <a:rPr lang="en-US" b="0" i="1" smtClean="0">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𝜂</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e>
                              <m:e>
                                <m:r>
                                  <m:rPr>
                                    <m:sty m:val="p"/>
                                  </m:rPr>
                                  <a:rPr lang="en-US" b="0" i="0" smtClean="0">
                                    <a:latin typeface="Cambria Math" panose="02040503050406030204" pitchFamily="18" charset="0"/>
                                  </a:rPr>
                                  <m:t>network</m:t>
                                </m:r>
                                <m:r>
                                  <a:rPr lang="en-US" b="0" i="0" smtClean="0">
                                    <a:latin typeface="Cambria Math" panose="02040503050406030204" pitchFamily="18" charset="0"/>
                                  </a:rPr>
                                  <m:t> </m:t>
                                </m:r>
                                <m:r>
                                  <m:rPr>
                                    <m:sty m:val="p"/>
                                  </m:rPr>
                                  <a:rPr lang="en-US" b="0" i="0" smtClean="0">
                                    <a:latin typeface="Cambria Math" panose="02040503050406030204" pitchFamily="18" charset="0"/>
                                  </a:rPr>
                                  <m:t>guesses</m:t>
                                </m:r>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 </m:t>
                                </m:r>
                                <m:r>
                                  <m:rPr>
                                    <m:sty m:val="p"/>
                                  </m:rPr>
                                  <a:rPr lang="en-US" b="0" i="0" smtClean="0">
                                    <a:latin typeface="Cambria Math" panose="02040503050406030204" pitchFamily="18" charset="0"/>
                                  </a:rPr>
                                  <m:t>but</m:t>
                                </m:r>
                                <m:r>
                                  <a:rPr lang="en-US" b="0" i="0" smtClean="0">
                                    <a:latin typeface="Cambria Math" panose="02040503050406030204" pitchFamily="18" charset="0"/>
                                  </a:rPr>
                                  <m:t> </m:t>
                                </m:r>
                                <m:sSup>
                                  <m:sSupPr>
                                    <m:ctrlPr>
                                      <a:rPr lang="en-US" b="0" i="0" smtClean="0">
                                        <a:latin typeface="Cambria Math" panose="02040503050406030204" pitchFamily="18" charset="0"/>
                                      </a:rPr>
                                    </m:ctrlPr>
                                  </m:sSupPr>
                                  <m:e>
                                    <m:r>
                                      <m:rPr>
                                        <m:sty m:val="p"/>
                                      </m:rPr>
                                      <a:rPr lang="en-US" b="0" i="0" smtClean="0">
                                        <a:latin typeface="Cambria Math" panose="02040503050406030204" pitchFamily="18" charset="0"/>
                                      </a:rPr>
                                      <m:t>it</m:t>
                                    </m:r>
                                  </m:e>
                                  <m:sup>
                                    <m:r>
                                      <a:rPr lang="en-US" b="0" i="0" smtClean="0">
                                        <a:latin typeface="Cambria Math" panose="02040503050406030204" pitchFamily="18" charset="0"/>
                                      </a:rPr>
                                      <m:t>′</m:t>
                                    </m:r>
                                  </m:sup>
                                </m:sSup>
                                <m:r>
                                  <m:rPr>
                                    <m:sty m:val="p"/>
                                  </m:rPr>
                                  <a:rPr lang="en-US" b="0" i="0" smtClean="0">
                                    <a:latin typeface="Cambria Math" panose="02040503050406030204" pitchFamily="18" charset="0"/>
                                  </a:rPr>
                                  <m:t>s</m:t>
                                </m:r>
                                <m:r>
                                  <a:rPr lang="en-US" b="0" i="0" smtClean="0">
                                    <a:latin typeface="Cambria Math" panose="02040503050406030204" pitchFamily="18" charset="0"/>
                                  </a:rPr>
                                  <m:t> </m:t>
                                </m:r>
                                <m:r>
                                  <m:rPr>
                                    <m:sty m:val="p"/>
                                  </m:rPr>
                                  <a:rPr lang="en-US" b="0" i="0" smtClean="0">
                                    <a:latin typeface="Cambria Math" panose="02040503050406030204" pitchFamily="18" charset="0"/>
                                  </a:rPr>
                                  <m:t>wrong</m:t>
                                </m:r>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i="1">
                                        <a:latin typeface="Cambria Math" panose="02040503050406030204" pitchFamily="18" charset="0"/>
                                      </a:rPr>
                                      <m:t>𝑚</m:t>
                                    </m:r>
                                  </m:sub>
                                </m:sSub>
                              </m:e>
                              <m:e>
                                <m:r>
                                  <m:rPr>
                                    <m:sty m:val="p"/>
                                  </m:rPr>
                                  <a:rPr lang="en-US" b="0" i="0" smtClean="0">
                                    <a:latin typeface="Cambria Math" panose="02040503050406030204" pitchFamily="18" charset="0"/>
                                  </a:rPr>
                                  <m:t>otherwise</m:t>
                                </m:r>
                              </m:e>
                            </m:mr>
                          </m:m>
                        </m:e>
                      </m:d>
                    </m:oMath>
                  </m:oMathPara>
                </a14:m>
                <a:endParaRPr lang="en-US" dirty="0"/>
              </a:p>
            </p:txBody>
          </p:sp>
        </mc:Choice>
        <mc:Fallback>
          <p:sp>
            <p:nvSpPr>
              <p:cNvPr id="3" name="Content Placeholder 2">
                <a:extLst>
                  <a:ext uri="{FF2B5EF4-FFF2-40B4-BE49-F238E27FC236}">
                    <a16:creationId xmlns:a16="http://schemas.microsoft.com/office/drawing/2014/main" id="{1199653F-DF2D-FD4B-995A-B261E83C7BA2}"/>
                  </a:ext>
                </a:extLst>
              </p:cNvPr>
              <p:cNvSpPr>
                <a:spLocks noGrp="1" noRot="1" noChangeAspect="1" noMove="1" noResize="1" noEditPoints="1" noAdjustHandles="1" noChangeArrowheads="1" noChangeShapeType="1" noTextEdit="1"/>
              </p:cNvSpPr>
              <p:nvPr>
                <p:ph idx="1"/>
              </p:nvPr>
            </p:nvSpPr>
            <p:spPr>
              <a:xfrm>
                <a:off x="331570" y="1491991"/>
                <a:ext cx="11654483" cy="5193014"/>
              </a:xfrm>
              <a:blipFill>
                <a:blip r:embed="rId2"/>
                <a:stretch>
                  <a:fillRect l="-1088" t="-16585" b="-4634"/>
                </a:stretch>
              </a:blipFill>
            </p:spPr>
            <p:txBody>
              <a:bodyPr/>
              <a:lstStyle/>
              <a:p>
                <a:r>
                  <a:rPr lang="en-US">
                    <a:noFill/>
                  </a:rPr>
                  <a:t> </a:t>
                </a:r>
              </a:p>
            </p:txBody>
          </p:sp>
        </mc:Fallback>
      </mc:AlternateContent>
    </p:spTree>
    <p:extLst>
      <p:ext uri="{BB962C8B-B14F-4D97-AF65-F5344CB8AC3E}">
        <p14:creationId xmlns:p14="http://schemas.microsoft.com/office/powerpoint/2010/main" val="598750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613D-2D4E-AB41-ABF7-E044C368F478}"/>
              </a:ext>
            </a:extLst>
          </p:cNvPr>
          <p:cNvSpPr>
            <a:spLocks noGrp="1"/>
          </p:cNvSpPr>
          <p:nvPr>
            <p:ph type="title"/>
          </p:nvPr>
        </p:nvSpPr>
        <p:spPr/>
        <p:txBody>
          <a:bodyPr/>
          <a:lstStyle/>
          <a:p>
            <a:r>
              <a:rPr lang="en-US" dirty="0"/>
              <a:t>Summary: Perceptron versus </a:t>
            </a:r>
            <a:r>
              <a:rPr lang="en-US" dirty="0" err="1"/>
              <a:t>Softmax</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199653F-DF2D-FD4B-995A-B261E83C7BA2}"/>
                  </a:ext>
                </a:extLst>
              </p:cNvPr>
              <p:cNvSpPr>
                <a:spLocks noGrp="1"/>
              </p:cNvSpPr>
              <p:nvPr>
                <p:ph idx="1"/>
              </p:nvPr>
            </p:nvSpPr>
            <p:spPr>
              <a:xfrm>
                <a:off x="331570" y="1491991"/>
                <a:ext cx="11654483" cy="5193014"/>
              </a:xfrm>
            </p:spPr>
            <p:txBody>
              <a:bodyPr>
                <a:normAutofit/>
              </a:bodyPr>
              <a:lstStyle/>
              <a:p>
                <a:pPr marL="0" indent="0">
                  <a:buNone/>
                </a:pPr>
                <a:r>
                  <a:rPr lang="en-US" dirty="0"/>
                  <a:t>So the key difference between perceptron and </a:t>
                </a:r>
                <a:r>
                  <a:rPr lang="en-US" dirty="0" err="1"/>
                  <a:t>softmax</a:t>
                </a:r>
                <a:r>
                  <a:rPr lang="en-US" dirty="0"/>
                  <a:t> is that, for a perceptron,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r>
                            <a:rPr lang="en-US" b="0" i="1" smtClean="0">
                              <a:latin typeface="Cambria Math" panose="02040503050406030204" pitchFamily="18" charset="0"/>
                            </a:rPr>
                            <m:t>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m:rPr>
                                    <m:sty m:val="p"/>
                                  </m:rPr>
                                  <a:rPr lang="en-US" b="0" i="0" smtClean="0">
                                    <a:latin typeface="Cambria Math" panose="02040503050406030204" pitchFamily="18" charset="0"/>
                                  </a:rPr>
                                  <m:t>network</m:t>
                                </m:r>
                                <m:r>
                                  <a:rPr lang="en-US" b="0" i="0" smtClean="0">
                                    <a:latin typeface="Cambria Math" panose="02040503050406030204" pitchFamily="18" charset="0"/>
                                  </a:rPr>
                                  <m:t> </m:t>
                                </m:r>
                                <m:r>
                                  <m:rPr>
                                    <m:sty m:val="p"/>
                                  </m:rPr>
                                  <a:rPr lang="en-US" b="0" i="0" smtClean="0">
                                    <a:latin typeface="Cambria Math" panose="02040503050406030204" pitchFamily="18" charset="0"/>
                                  </a:rPr>
                                  <m:t>thinks</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correct</m:t>
                                </m:r>
                                <m:r>
                                  <a:rPr lang="en-US" b="0" i="0" smtClean="0">
                                    <a:latin typeface="Cambria Math" panose="02040503050406030204" pitchFamily="18" charset="0"/>
                                  </a:rPr>
                                  <m:t> </m:t>
                                </m:r>
                                <m:r>
                                  <m:rPr>
                                    <m:sty m:val="p"/>
                                  </m:rPr>
                                  <a:rPr lang="en-US" b="0" i="0" smtClean="0">
                                    <a:latin typeface="Cambria Math" panose="02040503050406030204" pitchFamily="18" charset="0"/>
                                  </a:rPr>
                                  <m:t>class</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1" smtClean="0">
                                    <a:latin typeface="Cambria Math" panose="02040503050406030204" pitchFamily="18" charset="0"/>
                                  </a:rPr>
                                  <m:t> </m:t>
                                </m:r>
                                <m:r>
                                  <a:rPr lang="en-US" b="0" i="1" smtClean="0">
                                    <a:latin typeface="Cambria Math" panose="02040503050406030204" pitchFamily="18" charset="0"/>
                                  </a:rPr>
                                  <m:t>𝑗</m:t>
                                </m:r>
                              </m:e>
                            </m:mr>
                            <m:mr>
                              <m:e>
                                <m:r>
                                  <a:rPr lang="en-US" b="0" i="1" smtClean="0">
                                    <a:latin typeface="Cambria Math" panose="02040503050406030204" pitchFamily="18" charset="0"/>
                                  </a:rPr>
                                  <m:t>0</m:t>
                                </m:r>
                              </m:e>
                              <m:e>
                                <m:r>
                                  <m:rPr>
                                    <m:sty m:val="p"/>
                                  </m:rPr>
                                  <a:rPr lang="en-US" b="0" i="0" smtClean="0">
                                    <a:latin typeface="Cambria Math" panose="02040503050406030204" pitchFamily="18" charset="0"/>
                                  </a:rPr>
                                  <m:t>otherwise</m:t>
                                </m:r>
                              </m:e>
                            </m:mr>
                          </m:m>
                        </m:e>
                      </m:d>
                    </m:oMath>
                  </m:oMathPara>
                </a14:m>
                <a:endParaRPr lang="en-US" dirty="0"/>
              </a:p>
              <a:p>
                <a:pPr marL="0" indent="0">
                  <a:buNone/>
                </a:pPr>
                <a:r>
                  <a:rPr lang="en-US" dirty="0"/>
                  <a:t>Whereas, for a </a:t>
                </a:r>
                <a:r>
                  <a:rPr lang="en-US" dirty="0" err="1"/>
                  <a:t>softmax</a:t>
                </a:r>
                <a:r>
                  <a:rPr lang="en-US" dirty="0"/>
                  <a:t>,</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r>
                            <a:rPr lang="en-US" i="1" dirty="0">
                              <a:latin typeface="Cambria Math" panose="02040503050406030204" pitchFamily="18" charset="0"/>
                            </a:rPr>
                            <m:t>𝑗</m:t>
                          </m:r>
                        </m:sub>
                      </m:sSub>
                      <m:r>
                        <a:rPr lang="en-US" i="1" dirty="0">
                          <a:latin typeface="Cambria Math" panose="02040503050406030204" pitchFamily="18" charset="0"/>
                          <a:ea typeface="Cambria Math" panose="02040503050406030204" pitchFamily="18" charset="0"/>
                        </a:rPr>
                        <m:t>≤1</m:t>
                      </m:r>
                      <m:r>
                        <a:rPr lang="en-US" dirty="0">
                          <a:latin typeface="Cambria Math" panose="02040503050406030204" pitchFamily="18" charset="0"/>
                          <a:ea typeface="Cambria Math" panose="02040503050406030204" pitchFamily="18" charset="0"/>
                        </a:rPr>
                        <m:t>,     </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𝑗</m:t>
                          </m:r>
                          <m:r>
                            <a:rPr lang="en-US" i="1" dirty="0">
                              <a:latin typeface="Cambria Math" panose="02040503050406030204" pitchFamily="18" charset="0"/>
                            </a:rPr>
                            <m:t>=1</m:t>
                          </m:r>
                        </m:sub>
                        <m:sup>
                          <m:r>
                            <a:rPr lang="en-US" i="1" dirty="0">
                              <a:latin typeface="Cambria Math" panose="02040503050406030204" pitchFamily="18" charset="0"/>
                            </a:rPr>
                            <m:t>𝑐</m:t>
                          </m:r>
                        </m:sup>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r>
                                <a:rPr lang="en-US" i="1" dirty="0">
                                  <a:latin typeface="Cambria Math" panose="02040503050406030204" pitchFamily="18" charset="0"/>
                                </a:rPr>
                                <m:t>𝑗</m:t>
                              </m:r>
                            </m:sub>
                          </m:sSub>
                        </m:e>
                      </m:nary>
                      <m:r>
                        <a:rPr lang="en-US" i="1" dirty="0">
                          <a:latin typeface="Cambria Math" panose="02040503050406030204" pitchFamily="18" charset="0"/>
                        </a:rPr>
                        <m:t>=1</m:t>
                      </m:r>
                    </m:oMath>
                  </m:oMathPara>
                </a14:m>
                <a:endParaRPr lang="en-US" dirty="0"/>
              </a:p>
            </p:txBody>
          </p:sp>
        </mc:Choice>
        <mc:Fallback>
          <p:sp>
            <p:nvSpPr>
              <p:cNvPr id="3" name="Content Placeholder 2">
                <a:extLst>
                  <a:ext uri="{FF2B5EF4-FFF2-40B4-BE49-F238E27FC236}">
                    <a16:creationId xmlns:a16="http://schemas.microsoft.com/office/drawing/2014/main" id="{1199653F-DF2D-FD4B-995A-B261E83C7BA2}"/>
                  </a:ext>
                </a:extLst>
              </p:cNvPr>
              <p:cNvSpPr>
                <a:spLocks noGrp="1" noRot="1" noChangeAspect="1" noMove="1" noResize="1" noEditPoints="1" noAdjustHandles="1" noChangeArrowheads="1" noChangeShapeType="1" noTextEdit="1"/>
              </p:cNvSpPr>
              <p:nvPr>
                <p:ph idx="1"/>
              </p:nvPr>
            </p:nvSpPr>
            <p:spPr>
              <a:xfrm>
                <a:off x="331570" y="1491991"/>
                <a:ext cx="11654483" cy="5193014"/>
              </a:xfrm>
              <a:blipFill>
                <a:blip r:embed="rId2"/>
                <a:stretch>
                  <a:fillRect l="-1088" t="-27805" b="-3902"/>
                </a:stretch>
              </a:blipFill>
            </p:spPr>
            <p:txBody>
              <a:bodyPr/>
              <a:lstStyle/>
              <a:p>
                <a:r>
                  <a:rPr lang="en-US">
                    <a:noFill/>
                  </a:rPr>
                  <a:t> </a:t>
                </a:r>
              </a:p>
            </p:txBody>
          </p:sp>
        </mc:Fallback>
      </mc:AlternateContent>
    </p:spTree>
    <p:extLst>
      <p:ext uri="{BB962C8B-B14F-4D97-AF65-F5344CB8AC3E}">
        <p14:creationId xmlns:p14="http://schemas.microsoft.com/office/powerpoint/2010/main" val="417480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613D-2D4E-AB41-ABF7-E044C368F478}"/>
              </a:ext>
            </a:extLst>
          </p:cNvPr>
          <p:cNvSpPr>
            <a:spLocks noGrp="1"/>
          </p:cNvSpPr>
          <p:nvPr>
            <p:ph type="title"/>
          </p:nvPr>
        </p:nvSpPr>
        <p:spPr/>
        <p:txBody>
          <a:bodyPr/>
          <a:lstStyle/>
          <a:p>
            <a:r>
              <a:rPr lang="en-US" dirty="0"/>
              <a:t>Summary: Perceptron versus </a:t>
            </a:r>
            <a:r>
              <a:rPr lang="en-US" dirty="0" err="1"/>
              <a:t>Softmax</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199653F-DF2D-FD4B-995A-B261E83C7BA2}"/>
                  </a:ext>
                </a:extLst>
              </p:cNvPr>
              <p:cNvSpPr>
                <a:spLocks noGrp="1"/>
              </p:cNvSpPr>
              <p:nvPr>
                <p:ph idx="1"/>
              </p:nvPr>
            </p:nvSpPr>
            <p:spPr>
              <a:xfrm>
                <a:off x="331571" y="1491991"/>
                <a:ext cx="7218408" cy="5193014"/>
              </a:xfrm>
            </p:spPr>
            <p:txBody>
              <a:bodyPr>
                <a:normAutofit/>
              </a:bodyPr>
              <a:lstStyle/>
              <a:p>
                <a:pPr marL="0" indent="0">
                  <a:lnSpc>
                    <a:spcPct val="110000"/>
                  </a:lnSpc>
                  <a:buNone/>
                </a:pPr>
                <a:r>
                  <a:rPr lang="en-US" dirty="0"/>
                  <a:t>…or, to put it another way, for a perceptron, </a:t>
                </a:r>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𝑖𝑗</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𝑗</m:t>
                                </m:r>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≤ℓ≤</m:t>
                                        </m:r>
                                        <m:r>
                                          <a:rPr lang="en-US" i="1">
                                            <a:latin typeface="Cambria Math" panose="02040503050406030204" pitchFamily="18" charset="0"/>
                                            <a:ea typeface="Cambria Math" panose="02040503050406030204" pitchFamily="18" charset="0"/>
                                          </a:rPr>
                                          <m:t>𝑐</m:t>
                                        </m:r>
                                      </m:lim>
                                    </m:limLow>
                                  </m:fName>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i="1">
                                            <a:latin typeface="Cambria Math" panose="02040503050406030204" pitchFamily="18" charset="0"/>
                                            <a:ea typeface="Cambria Math" panose="02040503050406030204" pitchFamily="18" charset="0"/>
                                          </a:rPr>
                                          <m:t>ℓ</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e>
                                </m:func>
                              </m:e>
                            </m:mr>
                            <m:mr>
                              <m:e>
                                <m:r>
                                  <a:rPr lang="en-US" i="1">
                                    <a:latin typeface="Cambria Math" panose="02040503050406030204" pitchFamily="18" charset="0"/>
                                  </a:rPr>
                                  <m:t>0</m:t>
                                </m:r>
                              </m:e>
                              <m:e>
                                <m:r>
                                  <m:rPr>
                                    <m:sty m:val="p"/>
                                  </m:rPr>
                                  <a:rPr lang="en-US">
                                    <a:latin typeface="Cambria Math" panose="02040503050406030204" pitchFamily="18" charset="0"/>
                                  </a:rPr>
                                  <m:t>otherwise</m:t>
                                </m:r>
                              </m:e>
                            </m:mr>
                          </m:m>
                        </m:e>
                      </m:d>
                    </m:oMath>
                  </m:oMathPara>
                </a14:m>
                <a:endParaRPr lang="en-US" dirty="0"/>
              </a:p>
              <a:p>
                <a:pPr marL="0" indent="0">
                  <a:lnSpc>
                    <a:spcPct val="110000"/>
                  </a:lnSpc>
                  <a:buNone/>
                </a:pPr>
                <a:r>
                  <a:rPr lang="en-US" dirty="0"/>
                  <a:t>Whereas, for a </a:t>
                </a:r>
                <a:r>
                  <a:rPr lang="en-US" dirty="0" err="1"/>
                  <a:t>softmax</a:t>
                </a:r>
                <a:r>
                  <a:rPr lang="en-US" dirty="0"/>
                  <a:t> network,</a:t>
                </a:r>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𝑖𝑗</m:t>
                          </m:r>
                        </m:sub>
                      </m:sSub>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softmax</m:t>
                              </m:r>
                            </m:e>
                            <m:lim>
                              <m:r>
                                <a:rPr lang="en-US" i="1">
                                  <a:latin typeface="Cambria Math" panose="02040503050406030204" pitchFamily="18" charset="0"/>
                                </a:rPr>
                                <m:t>𝑗</m:t>
                              </m:r>
                            </m:lim>
                          </m:limLow>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i="1">
                                      <a:latin typeface="Cambria Math" panose="02040503050406030204" pitchFamily="18" charset="0"/>
                                      <a:ea typeface="Cambria Math" panose="02040503050406030204" pitchFamily="18" charset="0"/>
                                    </a:rPr>
                                    <m:t>ℓ</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e>
                          </m:d>
                        </m:e>
                      </m:func>
                    </m:oMath>
                  </m:oMathPara>
                </a14:m>
                <a:endParaRPr lang="en-US" dirty="0"/>
              </a:p>
            </p:txBody>
          </p:sp>
        </mc:Choice>
        <mc:Fallback>
          <p:sp>
            <p:nvSpPr>
              <p:cNvPr id="3" name="Content Placeholder 2">
                <a:extLst>
                  <a:ext uri="{FF2B5EF4-FFF2-40B4-BE49-F238E27FC236}">
                    <a16:creationId xmlns:a16="http://schemas.microsoft.com/office/drawing/2014/main" id="{1199653F-DF2D-FD4B-995A-B261E83C7BA2}"/>
                  </a:ext>
                </a:extLst>
              </p:cNvPr>
              <p:cNvSpPr>
                <a:spLocks noGrp="1" noRot="1" noChangeAspect="1" noMove="1" noResize="1" noEditPoints="1" noAdjustHandles="1" noChangeArrowheads="1" noChangeShapeType="1" noTextEdit="1"/>
              </p:cNvSpPr>
              <p:nvPr>
                <p:ph idx="1"/>
              </p:nvPr>
            </p:nvSpPr>
            <p:spPr>
              <a:xfrm>
                <a:off x="331571" y="1491991"/>
                <a:ext cx="7218408" cy="5193014"/>
              </a:xfrm>
              <a:blipFill>
                <a:blip r:embed="rId2"/>
                <a:stretch>
                  <a:fillRect l="-5800" t="-48780" b="-2682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779BD02-4221-2841-946E-246847669966}"/>
              </a:ext>
            </a:extLst>
          </p:cNvPr>
          <p:cNvPicPr>
            <a:picLocks noChangeAspect="1"/>
          </p:cNvPicPr>
          <p:nvPr/>
        </p:nvPicPr>
        <p:blipFill>
          <a:blip r:embed="rId3"/>
          <a:stretch>
            <a:fillRect/>
          </a:stretch>
        </p:blipFill>
        <p:spPr>
          <a:xfrm>
            <a:off x="7086955" y="2181125"/>
            <a:ext cx="3285417" cy="2387600"/>
          </a:xfrm>
          <a:prstGeom prst="rect">
            <a:avLst/>
          </a:prstGeom>
        </p:spPr>
      </p:pic>
      <p:sp>
        <p:nvSpPr>
          <p:cNvPr id="5" name="TextBox 4">
            <a:extLst>
              <a:ext uri="{FF2B5EF4-FFF2-40B4-BE49-F238E27FC236}">
                <a16:creationId xmlns:a16="http://schemas.microsoft.com/office/drawing/2014/main" id="{EBAFC4E7-6D6C-6E4F-B7FE-D0282DBDFF9A}"/>
              </a:ext>
            </a:extLst>
          </p:cNvPr>
          <p:cNvSpPr txBox="1"/>
          <p:nvPr/>
        </p:nvSpPr>
        <p:spPr>
          <a:xfrm>
            <a:off x="6883074" y="4721125"/>
            <a:ext cx="774571" cy="369332"/>
          </a:xfrm>
          <a:prstGeom prst="rect">
            <a:avLst/>
          </a:prstGeom>
          <a:noFill/>
        </p:spPr>
        <p:txBody>
          <a:bodyPr wrap="none" rtlCol="0">
            <a:spAutoFit/>
          </a:bodyPr>
          <a:lstStyle/>
          <a:p>
            <a:r>
              <a:rPr lang="en-US" dirty="0"/>
              <a:t>Inputs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2AC2258-F973-3D45-844A-5DF94AF4C3C5}"/>
                  </a:ext>
                </a:extLst>
              </p:cNvPr>
              <p:cNvSpPr txBox="1"/>
              <p:nvPr/>
            </p:nvSpPr>
            <p:spPr>
              <a:xfrm>
                <a:off x="8001354" y="4416326"/>
                <a:ext cx="1676400" cy="646331"/>
              </a:xfrm>
              <a:prstGeom prst="rect">
                <a:avLst/>
              </a:prstGeom>
              <a:noFill/>
            </p:spPr>
            <p:txBody>
              <a:bodyPr wrap="square" rtlCol="0">
                <a:spAutoFit/>
              </a:bodyPr>
              <a:lstStyle/>
              <a:p>
                <a:pPr algn="ctr"/>
                <a:r>
                  <a:rPr lang="en-US" dirty="0" err="1"/>
                  <a:t>Perceptrons</a:t>
                </a:r>
                <a:r>
                  <a:rPr lang="en-US" dirty="0"/>
                  <a:t> w/ weights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i="1">
                            <a:latin typeface="Cambria Math" panose="02040503050406030204" pitchFamily="18" charset="0"/>
                            <a:ea typeface="Cambria Math" panose="02040503050406030204" pitchFamily="18" charset="0"/>
                          </a:rPr>
                          <m:t>ℓ</m:t>
                        </m:r>
                      </m:sub>
                    </m:sSub>
                  </m:oMath>
                </a14:m>
                <a:endParaRPr lang="en-US" b="1" baseline="-25000" dirty="0"/>
              </a:p>
            </p:txBody>
          </p:sp>
        </mc:Choice>
        <mc:Fallback>
          <p:sp>
            <p:nvSpPr>
              <p:cNvPr id="6" name="TextBox 5">
                <a:extLst>
                  <a:ext uri="{FF2B5EF4-FFF2-40B4-BE49-F238E27FC236}">
                    <a16:creationId xmlns:a16="http://schemas.microsoft.com/office/drawing/2014/main" id="{D2AC2258-F973-3D45-844A-5DF94AF4C3C5}"/>
                  </a:ext>
                </a:extLst>
              </p:cNvPr>
              <p:cNvSpPr txBox="1">
                <a:spLocks noRot="1" noChangeAspect="1" noMove="1" noResize="1" noEditPoints="1" noAdjustHandles="1" noChangeArrowheads="1" noChangeShapeType="1" noTextEdit="1"/>
              </p:cNvSpPr>
              <p:nvPr/>
            </p:nvSpPr>
            <p:spPr>
              <a:xfrm>
                <a:off x="8001354" y="4416326"/>
                <a:ext cx="1676400" cy="646331"/>
              </a:xfrm>
              <a:prstGeom prst="rect">
                <a:avLst/>
              </a:prstGeom>
              <a:blipFill>
                <a:blip r:embed="rId4"/>
                <a:stretch>
                  <a:fillRect l="-752" t="-5882" r="-3759" b="-1372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E00F10A-5C9D-6B41-B471-5B2E3A1011A4}"/>
              </a:ext>
            </a:extLst>
          </p:cNvPr>
          <p:cNvSpPr txBox="1"/>
          <p:nvPr/>
        </p:nvSpPr>
        <p:spPr>
          <a:xfrm>
            <a:off x="9438010" y="3806725"/>
            <a:ext cx="1971052" cy="369332"/>
          </a:xfrm>
          <a:prstGeom prst="rect">
            <a:avLst/>
          </a:prstGeom>
          <a:noFill/>
        </p:spPr>
        <p:txBody>
          <a:bodyPr wrap="none" rtlCol="0">
            <a:spAutoFit/>
          </a:bodyPr>
          <a:lstStyle/>
          <a:p>
            <a:r>
              <a:rPr lang="en-US" dirty="0"/>
              <a:t>Argmax or </a:t>
            </a:r>
            <a:r>
              <a:rPr lang="en-US" dirty="0" err="1"/>
              <a:t>Softmax</a:t>
            </a:r>
            <a:endParaRPr lang="en-US" dirty="0"/>
          </a:p>
        </p:txBody>
      </p:sp>
    </p:spTree>
    <p:extLst>
      <p:ext uri="{BB962C8B-B14F-4D97-AF65-F5344CB8AC3E}">
        <p14:creationId xmlns:p14="http://schemas.microsoft.com/office/powerpoint/2010/main" val="2385178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EE8-8E62-7B46-8EE3-49E992E653B6}"/>
              </a:ext>
            </a:extLst>
          </p:cNvPr>
          <p:cNvSpPr>
            <a:spLocks noGrp="1"/>
          </p:cNvSpPr>
          <p:nvPr>
            <p:ph type="title"/>
          </p:nvPr>
        </p:nvSpPr>
        <p:spPr>
          <a:xfrm>
            <a:off x="838200" y="93272"/>
            <a:ext cx="10515600" cy="722270"/>
          </a:xfrm>
        </p:spPr>
        <p:txBody>
          <a:bodyPr/>
          <a:lstStyle/>
          <a:p>
            <a:r>
              <a:rPr lang="en-US" dirty="0" err="1"/>
              <a:t>Dichotomizer</a:t>
            </a:r>
            <a:r>
              <a:rPr lang="en-US" dirty="0"/>
              <a:t>: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CA185-AE65-7D48-9594-CC5156E1FE14}"/>
                  </a:ext>
                </a:extLst>
              </p:cNvPr>
              <p:cNvSpPr>
                <a:spLocks noGrp="1"/>
              </p:cNvSpPr>
              <p:nvPr>
                <p:ph idx="1"/>
              </p:nvPr>
            </p:nvSpPr>
            <p:spPr>
              <a:xfrm>
                <a:off x="838200" y="911223"/>
                <a:ext cx="10394092" cy="2925610"/>
              </a:xfrm>
            </p:spPr>
            <p:txBody>
              <a:bodyPr>
                <a:normAutofit fontScale="92500"/>
              </a:bodyPr>
              <a:lstStyle/>
              <a:p>
                <a:r>
                  <a:rPr lang="en-US" dirty="0"/>
                  <a:t>Dichotomizer = a two-class classifier</a:t>
                </a:r>
              </a:p>
              <a:p>
                <a:r>
                  <a:rPr lang="en-US" dirty="0"/>
                  <a:t>Input to the </a:t>
                </a:r>
                <a:r>
                  <a:rPr lang="en-US" dirty="0" err="1"/>
                  <a:t>dichotomizer</a:t>
                </a:r>
                <a:r>
                  <a:rPr lang="en-US" dirty="0"/>
                  <a:t>: a feature vector,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𝑓</m:t>
                        </m:r>
                      </m:e>
                    </m:acc>
                  </m:oMath>
                </a14:m>
                <a:endParaRPr lang="en-US" dirty="0"/>
              </a:p>
              <a:p>
                <a:r>
                  <a:rPr lang="en-US" dirty="0"/>
                  <a:t>Output of the </a:t>
                </a:r>
                <a:r>
                  <a:rPr lang="en-US" dirty="0" err="1"/>
                  <a:t>dichotomizer</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𝑐𝑙𝑎𝑠𝑠</m:t>
                        </m:r>
                        <m:r>
                          <a:rPr lang="en-US" b="0" i="1" smtClean="0">
                            <a:latin typeface="Cambria Math" panose="02040503050406030204" pitchFamily="18" charset="0"/>
                          </a:rPr>
                          <m:t> 1</m:t>
                        </m:r>
                      </m:e>
                    </m:d>
                    <m:r>
                      <a:rPr lang="en-US" b="0" i="1" smtClean="0">
                        <a:latin typeface="Cambria Math" panose="02040503050406030204" pitchFamily="18" charset="0"/>
                      </a:rPr>
                      <m:t> </m:t>
                    </m:r>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𝑓</m:t>
                        </m:r>
                      </m:e>
                    </m:acc>
                    <m:r>
                      <a:rPr lang="en-US" b="0" i="1" dirty="0" smtClean="0">
                        <a:latin typeface="Cambria Math" panose="02040503050406030204" pitchFamily="18" charset="0"/>
                      </a:rPr>
                      <m:t> </m:t>
                    </m:r>
                    <m:r>
                      <a:rPr lang="en-US" b="0" i="0" dirty="0"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𝑦</m:t>
                        </m:r>
                      </m:e>
                    </m:acc>
                    <m:r>
                      <a:rPr lang="en-US" b="0" i="1" smtClean="0">
                        <a:latin typeface="Cambria Math" panose="02040503050406030204" pitchFamily="18" charset="0"/>
                        <a:ea typeface="Cambria Math" panose="02040503050406030204" pitchFamily="18" charset="0"/>
                      </a:rPr>
                      <m:t>≤1</m:t>
                    </m:r>
                  </m:oMath>
                </a14:m>
                <a:endParaRPr lang="en-US" dirty="0"/>
              </a:p>
              <a:p>
                <a:pPr lvl="1"/>
                <a:r>
                  <a:rPr lang="en-US" dirty="0"/>
                  <a:t>For example, we could say class 1 = “dog”</a:t>
                </a:r>
              </a:p>
              <a:p>
                <a:pPr lvl="1"/>
                <a:r>
                  <a:rPr lang="en-US" dirty="0"/>
                  <a:t>Class 0 = “cat” (or we could call it class 2, or class -1, or whatever.  Everybody agrees that one of the two classes is called “class 1,” but nobody agrees on what to call the other class.  Since there’s only two classes, it doesn’t really matter. </a:t>
                </a:r>
              </a:p>
              <a:p>
                <a:pPr lvl="1"/>
                <a:endParaRPr lang="en-US" dirty="0"/>
              </a:p>
            </p:txBody>
          </p:sp>
        </mc:Choice>
        <mc:Fallback xmlns="">
          <p:sp>
            <p:nvSpPr>
              <p:cNvPr id="3" name="Content Placeholder 2">
                <a:extLst>
                  <a:ext uri="{FF2B5EF4-FFF2-40B4-BE49-F238E27FC236}">
                    <a16:creationId xmlns:a16="http://schemas.microsoft.com/office/drawing/2014/main" id="{E3ECA185-AE65-7D48-9594-CC5156E1FE14}"/>
                  </a:ext>
                </a:extLst>
              </p:cNvPr>
              <p:cNvSpPr>
                <a:spLocks noGrp="1" noRot="1" noChangeAspect="1" noMove="1" noResize="1" noEditPoints="1" noAdjustHandles="1" noChangeArrowheads="1" noChangeShapeType="1" noTextEdit="1"/>
              </p:cNvSpPr>
              <p:nvPr>
                <p:ph idx="1"/>
              </p:nvPr>
            </p:nvSpPr>
            <p:spPr>
              <a:xfrm>
                <a:off x="838200" y="911223"/>
                <a:ext cx="10394092" cy="2925610"/>
              </a:xfrm>
              <a:blipFill>
                <a:blip r:embed="rId2"/>
                <a:stretch>
                  <a:fillRect l="-855" t="-3478" r="-488" b="-1739"/>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DFA8E84B-90F6-614E-BD2C-19521F038C56}"/>
              </a:ext>
            </a:extLst>
          </p:cNvPr>
          <p:cNvPicPr>
            <a:picLocks noChangeAspect="1"/>
          </p:cNvPicPr>
          <p:nvPr/>
        </p:nvPicPr>
        <p:blipFill>
          <a:blip r:embed="rId3"/>
          <a:stretch>
            <a:fillRect/>
          </a:stretch>
        </p:blipFill>
        <p:spPr>
          <a:xfrm>
            <a:off x="4635807" y="4045742"/>
            <a:ext cx="2737439" cy="2725164"/>
          </a:xfrm>
          <a:prstGeom prst="rect">
            <a:avLst/>
          </a:prstGeom>
        </p:spPr>
      </p:pic>
    </p:spTree>
    <p:extLst>
      <p:ext uri="{BB962C8B-B14F-4D97-AF65-F5344CB8AC3E}">
        <p14:creationId xmlns:p14="http://schemas.microsoft.com/office/powerpoint/2010/main" val="162425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EE8-8E62-7B46-8EE3-49E992E653B6}"/>
              </a:ext>
            </a:extLst>
          </p:cNvPr>
          <p:cNvSpPr>
            <a:spLocks noGrp="1"/>
          </p:cNvSpPr>
          <p:nvPr>
            <p:ph type="title"/>
          </p:nvPr>
        </p:nvSpPr>
        <p:spPr>
          <a:xfrm>
            <a:off x="838200" y="93272"/>
            <a:ext cx="10515600" cy="722270"/>
          </a:xfrm>
        </p:spPr>
        <p:txBody>
          <a:bodyPr/>
          <a:lstStyle/>
          <a:p>
            <a:r>
              <a:rPr lang="en-US" dirty="0"/>
              <a:t>Linear </a:t>
            </a:r>
            <a:r>
              <a:rPr lang="en-US" dirty="0" err="1"/>
              <a:t>Dichotomizer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CA185-AE65-7D48-9594-CC5156E1FE14}"/>
                  </a:ext>
                </a:extLst>
              </p:cNvPr>
              <p:cNvSpPr>
                <a:spLocks noGrp="1"/>
              </p:cNvSpPr>
              <p:nvPr>
                <p:ph idx="1"/>
              </p:nvPr>
            </p:nvSpPr>
            <p:spPr>
              <a:xfrm>
                <a:off x="838200" y="911223"/>
                <a:ext cx="10394092" cy="2925610"/>
              </a:xfrm>
            </p:spPr>
            <p:txBody>
              <a:bodyPr>
                <a:normAutofit/>
              </a:bodyPr>
              <a:lstStyle/>
              <a:p>
                <a:r>
                  <a:rPr lang="en-US" dirty="0"/>
                  <a:t>Dichotomizer = a two-class classifier</a:t>
                </a:r>
              </a:p>
              <a:p>
                <a:r>
                  <a:rPr lang="en-US" dirty="0"/>
                  <a:t>Input to the </a:t>
                </a:r>
                <a:r>
                  <a:rPr lang="en-US" dirty="0" err="1"/>
                  <a:t>dichotomizer</a:t>
                </a:r>
                <a:r>
                  <a:rPr lang="en-US" dirty="0"/>
                  <a:t>: a feature vector,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𝑓</m:t>
                        </m:r>
                      </m:e>
                    </m:acc>
                  </m:oMath>
                </a14:m>
                <a:endParaRPr lang="en-US" dirty="0"/>
              </a:p>
              <a:p>
                <a:r>
                  <a:rPr lang="en-US" dirty="0"/>
                  <a:t>Output of the </a:t>
                </a:r>
                <a:r>
                  <a:rPr lang="en-US" dirty="0" err="1"/>
                  <a:t>dichotomizer</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𝑐𝑙𝑎𝑠𝑠</m:t>
                        </m:r>
                        <m:r>
                          <a:rPr lang="en-US" b="0" i="1" smtClean="0">
                            <a:latin typeface="Cambria Math" panose="02040503050406030204" pitchFamily="18" charset="0"/>
                          </a:rPr>
                          <m:t> 1</m:t>
                        </m:r>
                      </m:e>
                    </m:d>
                    <m:r>
                      <a:rPr lang="en-US" b="0" i="1" smtClean="0">
                        <a:latin typeface="Cambria Math" panose="02040503050406030204" pitchFamily="18" charset="0"/>
                      </a:rPr>
                      <m:t> </m:t>
                    </m:r>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𝑓</m:t>
                        </m:r>
                      </m:e>
                    </m:acc>
                    <m:r>
                      <a:rPr lang="en-US" b="0" i="1" dirty="0" smtClean="0">
                        <a:latin typeface="Cambria Math" panose="02040503050406030204" pitchFamily="18" charset="0"/>
                      </a:rPr>
                      <m:t> </m:t>
                    </m:r>
                    <m:r>
                      <a:rPr lang="en-US" b="0" i="0" dirty="0"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𝑦</m:t>
                        </m:r>
                      </m:e>
                    </m:acc>
                    <m:r>
                      <a:rPr lang="en-US" b="0" i="1" smtClean="0">
                        <a:latin typeface="Cambria Math" panose="02040503050406030204" pitchFamily="18" charset="0"/>
                        <a:ea typeface="Cambria Math" panose="02040503050406030204" pitchFamily="18" charset="0"/>
                      </a:rPr>
                      <m:t>≤1</m:t>
                    </m:r>
                  </m:oMath>
                </a14:m>
                <a:endParaRPr lang="en-US" dirty="0"/>
              </a:p>
              <a:p>
                <a:r>
                  <a:rPr lang="en-US" dirty="0"/>
                  <a:t>A “linear </a:t>
                </a:r>
                <a:r>
                  <a:rPr lang="en-US" dirty="0" err="1"/>
                  <a:t>dichotomizer</a:t>
                </a:r>
                <a:r>
                  <a:rPr lang="en-US" dirty="0"/>
                  <a:t>” is one in which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oMath>
                </a14:m>
                <a:r>
                  <a:rPr lang="en-US" dirty="0"/>
                  <a:t> varies along a straight line: </a:t>
                </a:r>
              </a:p>
            </p:txBody>
          </p:sp>
        </mc:Choice>
        <mc:Fallback xmlns="">
          <p:sp>
            <p:nvSpPr>
              <p:cNvPr id="3" name="Content Placeholder 2">
                <a:extLst>
                  <a:ext uri="{FF2B5EF4-FFF2-40B4-BE49-F238E27FC236}">
                    <a16:creationId xmlns:a16="http://schemas.microsoft.com/office/drawing/2014/main" id="{E3ECA185-AE65-7D48-9594-CC5156E1FE14}"/>
                  </a:ext>
                </a:extLst>
              </p:cNvPr>
              <p:cNvSpPr>
                <a:spLocks noGrp="1" noRot="1" noChangeAspect="1" noMove="1" noResize="1" noEditPoints="1" noAdjustHandles="1" noChangeArrowheads="1" noChangeShapeType="1" noTextEdit="1"/>
              </p:cNvSpPr>
              <p:nvPr>
                <p:ph idx="1"/>
              </p:nvPr>
            </p:nvSpPr>
            <p:spPr>
              <a:xfrm>
                <a:off x="838200" y="911223"/>
                <a:ext cx="10394092" cy="2925610"/>
              </a:xfrm>
              <a:blipFill>
                <a:blip r:embed="rId2"/>
                <a:stretch>
                  <a:fillRect l="-977" t="-3913" r="-48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DFA8E84B-90F6-614E-BD2C-19521F038C56}"/>
              </a:ext>
            </a:extLst>
          </p:cNvPr>
          <p:cNvPicPr>
            <a:picLocks noChangeAspect="1"/>
          </p:cNvPicPr>
          <p:nvPr/>
        </p:nvPicPr>
        <p:blipFill>
          <a:blip r:embed="rId3"/>
          <a:stretch>
            <a:fillRect/>
          </a:stretch>
        </p:blipFill>
        <p:spPr>
          <a:xfrm>
            <a:off x="341946" y="3687156"/>
            <a:ext cx="2737439" cy="2725164"/>
          </a:xfrm>
          <a:prstGeom prst="rect">
            <a:avLst/>
          </a:prstGeom>
        </p:spPr>
      </p:pic>
      <p:pic>
        <p:nvPicPr>
          <p:cNvPr id="7" name="Picture 6">
            <a:extLst>
              <a:ext uri="{FF2B5EF4-FFF2-40B4-BE49-F238E27FC236}">
                <a16:creationId xmlns:a16="http://schemas.microsoft.com/office/drawing/2014/main" id="{CA63CDD9-26F7-1141-8FE9-56911F7FDA0E}"/>
              </a:ext>
            </a:extLst>
          </p:cNvPr>
          <p:cNvPicPr>
            <a:picLocks/>
          </p:cNvPicPr>
          <p:nvPr/>
        </p:nvPicPr>
        <p:blipFill>
          <a:blip r:embed="rId4"/>
          <a:stretch>
            <a:fillRect/>
          </a:stretch>
        </p:blipFill>
        <p:spPr>
          <a:xfrm rot="16200000">
            <a:off x="6637242" y="3720350"/>
            <a:ext cx="2743200" cy="27432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BD85908-4436-3545-A5A9-B4DE2200ECE6}"/>
                  </a:ext>
                </a:extLst>
              </p:cNvPr>
              <p:cNvSpPr/>
              <p:nvPr/>
            </p:nvSpPr>
            <p:spPr>
              <a:xfrm>
                <a:off x="5072241" y="5892966"/>
                <a:ext cx="2016321" cy="1077218"/>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i="1">
                          <a:latin typeface="Cambria Math" panose="02040503050406030204" pitchFamily="18" charset="0"/>
                          <a:cs typeface="Times New Roman"/>
                        </a:rPr>
                        <m:t>=</m:t>
                      </m:r>
                      <m:r>
                        <a:rPr lang="en-US" sz="3200" b="0" i="1" smtClean="0">
                          <a:latin typeface="Cambria Math" panose="02040503050406030204" pitchFamily="18" charset="0"/>
                          <a:cs typeface="Times New Roman"/>
                        </a:rPr>
                        <m:t>0</m:t>
                      </m:r>
                    </m:oMath>
                  </m:oMathPara>
                </a14:m>
                <a:endParaRPr lang="en-US" sz="3200" dirty="0"/>
              </a:p>
              <a:p>
                <a:pPr algn="ctr"/>
                <a:r>
                  <a:rPr lang="en-US" sz="3200" dirty="0"/>
                  <a:t>Down here</a:t>
                </a:r>
              </a:p>
            </p:txBody>
          </p:sp>
        </mc:Choice>
        <mc:Fallback xmlns="">
          <p:sp>
            <p:nvSpPr>
              <p:cNvPr id="9" name="Rectangle 8">
                <a:extLst>
                  <a:ext uri="{FF2B5EF4-FFF2-40B4-BE49-F238E27FC236}">
                    <a16:creationId xmlns:a16="http://schemas.microsoft.com/office/drawing/2014/main" id="{CBD85908-4436-3545-A5A9-B4DE2200ECE6}"/>
                  </a:ext>
                </a:extLst>
              </p:cNvPr>
              <p:cNvSpPr>
                <a:spLocks noRot="1" noChangeAspect="1" noMove="1" noResize="1" noEditPoints="1" noAdjustHandles="1" noChangeArrowheads="1" noChangeShapeType="1" noTextEdit="1"/>
              </p:cNvSpPr>
              <p:nvPr/>
            </p:nvSpPr>
            <p:spPr>
              <a:xfrm>
                <a:off x="5072241" y="5892966"/>
                <a:ext cx="2016321" cy="1077218"/>
              </a:xfrm>
              <a:prstGeom prst="rect">
                <a:avLst/>
              </a:prstGeom>
              <a:blipFill>
                <a:blip r:embed="rId5"/>
                <a:stretch>
                  <a:fillRect l="-6250" t="-4651" r="-6875"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BE8C3B9-DFF1-D24F-B785-31B64D329751}"/>
                  </a:ext>
                </a:extLst>
              </p:cNvPr>
              <p:cNvSpPr/>
              <p:nvPr/>
            </p:nvSpPr>
            <p:spPr>
              <a:xfrm>
                <a:off x="9359396" y="3503447"/>
                <a:ext cx="1542858" cy="1077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i="1">
                          <a:latin typeface="Cambria Math" panose="02040503050406030204" pitchFamily="18" charset="0"/>
                          <a:cs typeface="Times New Roman"/>
                        </a:rPr>
                        <m:t>=1</m:t>
                      </m:r>
                    </m:oMath>
                  </m:oMathPara>
                </a14:m>
                <a:endParaRPr lang="en-US" sz="3200" dirty="0"/>
              </a:p>
              <a:p>
                <a:r>
                  <a:rPr lang="en-US" sz="3200" dirty="0"/>
                  <a:t>Up here</a:t>
                </a:r>
              </a:p>
            </p:txBody>
          </p:sp>
        </mc:Choice>
        <mc:Fallback xmlns="">
          <p:sp>
            <p:nvSpPr>
              <p:cNvPr id="11" name="Rectangle 10">
                <a:extLst>
                  <a:ext uri="{FF2B5EF4-FFF2-40B4-BE49-F238E27FC236}">
                    <a16:creationId xmlns:a16="http://schemas.microsoft.com/office/drawing/2014/main" id="{9BE8C3B9-DFF1-D24F-B785-31B64D329751}"/>
                  </a:ext>
                </a:extLst>
              </p:cNvPr>
              <p:cNvSpPr>
                <a:spLocks noRot="1" noChangeAspect="1" noMove="1" noResize="1" noEditPoints="1" noAdjustHandles="1" noChangeArrowheads="1" noChangeShapeType="1" noTextEdit="1"/>
              </p:cNvSpPr>
              <p:nvPr/>
            </p:nvSpPr>
            <p:spPr>
              <a:xfrm>
                <a:off x="9359396" y="3503447"/>
                <a:ext cx="1542858" cy="1077218"/>
              </a:xfrm>
              <a:prstGeom prst="rect">
                <a:avLst/>
              </a:prstGeom>
              <a:blipFill>
                <a:blip r:embed="rId6"/>
                <a:stretch>
                  <a:fillRect l="-9836" t="-5882" r="-7377" b="-1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F5E3734-D080-7744-8B19-FBA46CC13ACA}"/>
                  </a:ext>
                </a:extLst>
              </p:cNvPr>
              <p:cNvSpPr/>
              <p:nvPr/>
            </p:nvSpPr>
            <p:spPr>
              <a:xfrm>
                <a:off x="9350435" y="5233635"/>
                <a:ext cx="2272417" cy="1569660"/>
              </a:xfrm>
              <a:prstGeom prst="rect">
                <a:avLst/>
              </a:prstGeom>
            </p:spPr>
            <p:txBody>
              <a:bodyPr wrap="none">
                <a:spAutoFit/>
              </a:bodyPr>
              <a:lstStyle/>
              <a:p>
                <a:r>
                  <a:rPr lang="en-US" sz="3200" dirty="0">
                    <a:cs typeface="Times New Roman"/>
                  </a:rPr>
                  <a:t>Along the </a:t>
                </a:r>
              </a:p>
              <a:p>
                <a:r>
                  <a:rPr lang="en-US" sz="3200" dirty="0">
                    <a:cs typeface="Times New Roman"/>
                  </a:rPr>
                  <a:t>middle:</a:t>
                </a:r>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Times New Roman"/>
                        </a:rPr>
                        <m:t>0&lt;</m:t>
                      </m:r>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b="0" i="1" smtClean="0">
                          <a:latin typeface="Cambria Math" panose="02040503050406030204" pitchFamily="18" charset="0"/>
                          <a:cs typeface="Times New Roman"/>
                        </a:rPr>
                        <m:t>&lt;</m:t>
                      </m:r>
                      <m:r>
                        <a:rPr lang="en-US" sz="3200" i="1">
                          <a:latin typeface="Cambria Math" panose="02040503050406030204" pitchFamily="18" charset="0"/>
                          <a:cs typeface="Times New Roman"/>
                        </a:rPr>
                        <m:t>1</m:t>
                      </m:r>
                    </m:oMath>
                  </m:oMathPara>
                </a14:m>
                <a:endParaRPr lang="en-US" sz="3200" dirty="0"/>
              </a:p>
            </p:txBody>
          </p:sp>
        </mc:Choice>
        <mc:Fallback xmlns="">
          <p:sp>
            <p:nvSpPr>
              <p:cNvPr id="12" name="Rectangle 11">
                <a:extLst>
                  <a:ext uri="{FF2B5EF4-FFF2-40B4-BE49-F238E27FC236}">
                    <a16:creationId xmlns:a16="http://schemas.microsoft.com/office/drawing/2014/main" id="{0F5E3734-D080-7744-8B19-FBA46CC13ACA}"/>
                  </a:ext>
                </a:extLst>
              </p:cNvPr>
              <p:cNvSpPr>
                <a:spLocks noRot="1" noChangeAspect="1" noMove="1" noResize="1" noEditPoints="1" noAdjustHandles="1" noChangeArrowheads="1" noChangeShapeType="1" noTextEdit="1"/>
              </p:cNvSpPr>
              <p:nvPr/>
            </p:nvSpPr>
            <p:spPr>
              <a:xfrm>
                <a:off x="9350435" y="5233635"/>
                <a:ext cx="2272417" cy="1569660"/>
              </a:xfrm>
              <a:prstGeom prst="rect">
                <a:avLst/>
              </a:prstGeom>
              <a:blipFill>
                <a:blip r:embed="rId7"/>
                <a:stretch>
                  <a:fillRect l="-6111" t="-4000" b="-3200"/>
                </a:stretch>
              </a:blipFill>
            </p:spPr>
            <p:txBody>
              <a:bodyPr/>
              <a:lstStyle/>
              <a:p>
                <a:r>
                  <a:rPr lang="en-US">
                    <a:noFill/>
                  </a:rPr>
                  <a:t> </a:t>
                </a:r>
              </a:p>
            </p:txBody>
          </p:sp>
        </mc:Fallback>
      </mc:AlternateContent>
    </p:spTree>
    <p:extLst>
      <p:ext uri="{BB962C8B-B14F-4D97-AF65-F5344CB8AC3E}">
        <p14:creationId xmlns:p14="http://schemas.microsoft.com/office/powerpoint/2010/main" val="279892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EE8-8E62-7B46-8EE3-49E992E653B6}"/>
              </a:ext>
            </a:extLst>
          </p:cNvPr>
          <p:cNvSpPr>
            <a:spLocks noGrp="1"/>
          </p:cNvSpPr>
          <p:nvPr>
            <p:ph type="title"/>
          </p:nvPr>
        </p:nvSpPr>
        <p:spPr>
          <a:xfrm>
            <a:off x="838200" y="93272"/>
            <a:ext cx="10515600" cy="722270"/>
          </a:xfrm>
        </p:spPr>
        <p:txBody>
          <a:bodyPr/>
          <a:lstStyle/>
          <a:p>
            <a:r>
              <a:rPr lang="en-US" dirty="0"/>
              <a:t>Training a </a:t>
            </a:r>
            <a:r>
              <a:rPr lang="en-US" dirty="0" err="1"/>
              <a:t>Dichotomizer</a:t>
            </a:r>
            <a:endParaRPr lang="en-US" dirty="0"/>
          </a:p>
        </p:txBody>
      </p:sp>
      <p:sp>
        <p:nvSpPr>
          <p:cNvPr id="3" name="Content Placeholder 2">
            <a:extLst>
              <a:ext uri="{FF2B5EF4-FFF2-40B4-BE49-F238E27FC236}">
                <a16:creationId xmlns:a16="http://schemas.microsoft.com/office/drawing/2014/main" id="{E3ECA185-AE65-7D48-9594-CC5156E1FE14}"/>
              </a:ext>
            </a:extLst>
          </p:cNvPr>
          <p:cNvSpPr>
            <a:spLocks noGrp="1"/>
          </p:cNvSpPr>
          <p:nvPr>
            <p:ph idx="1"/>
          </p:nvPr>
        </p:nvSpPr>
        <p:spPr>
          <a:xfrm>
            <a:off x="838200" y="714004"/>
            <a:ext cx="10394092" cy="2925610"/>
          </a:xfrm>
        </p:spPr>
        <p:txBody>
          <a:bodyPr>
            <a:normAutofit/>
          </a:bodyPr>
          <a:lstStyle/>
          <a:p>
            <a:r>
              <a:rPr lang="en-US" dirty="0"/>
              <a:t>Training database = n training tokens</a:t>
            </a:r>
          </a:p>
          <a:p>
            <a:r>
              <a:rPr lang="en-US" dirty="0"/>
              <a:t>Example: n=6 training examples</a:t>
            </a:r>
          </a:p>
        </p:txBody>
      </p:sp>
      <p:pic>
        <p:nvPicPr>
          <p:cNvPr id="10" name="Picture 9">
            <a:extLst>
              <a:ext uri="{FF2B5EF4-FFF2-40B4-BE49-F238E27FC236}">
                <a16:creationId xmlns:a16="http://schemas.microsoft.com/office/drawing/2014/main" id="{DFA8E84B-90F6-614E-BD2C-19521F038C56}"/>
              </a:ext>
            </a:extLst>
          </p:cNvPr>
          <p:cNvPicPr>
            <a:picLocks noChangeAspect="1"/>
          </p:cNvPicPr>
          <p:nvPr/>
        </p:nvPicPr>
        <p:blipFill>
          <a:blip r:embed="rId2"/>
          <a:stretch>
            <a:fillRect/>
          </a:stretch>
        </p:blipFill>
        <p:spPr>
          <a:xfrm>
            <a:off x="341946" y="3687156"/>
            <a:ext cx="2737439" cy="2725164"/>
          </a:xfrm>
          <a:prstGeom prst="rect">
            <a:avLst/>
          </a:prstGeom>
        </p:spPr>
      </p:pic>
      <p:pic>
        <p:nvPicPr>
          <p:cNvPr id="7" name="Picture 6">
            <a:extLst>
              <a:ext uri="{FF2B5EF4-FFF2-40B4-BE49-F238E27FC236}">
                <a16:creationId xmlns:a16="http://schemas.microsoft.com/office/drawing/2014/main" id="{CA63CDD9-26F7-1141-8FE9-56911F7FDA0E}"/>
              </a:ext>
            </a:extLst>
          </p:cNvPr>
          <p:cNvPicPr>
            <a:picLocks/>
          </p:cNvPicPr>
          <p:nvPr/>
        </p:nvPicPr>
        <p:blipFill>
          <a:blip r:embed="rId3"/>
          <a:stretch>
            <a:fillRect/>
          </a:stretch>
        </p:blipFill>
        <p:spPr>
          <a:xfrm rot="16200000">
            <a:off x="6637242" y="3720350"/>
            <a:ext cx="2743200" cy="27432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BD85908-4436-3545-A5A9-B4DE2200ECE6}"/>
                  </a:ext>
                </a:extLst>
              </p:cNvPr>
              <p:cNvSpPr/>
              <p:nvPr/>
            </p:nvSpPr>
            <p:spPr>
              <a:xfrm>
                <a:off x="5072241" y="5892966"/>
                <a:ext cx="2016321" cy="1077218"/>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i="1">
                          <a:latin typeface="Cambria Math" panose="02040503050406030204" pitchFamily="18" charset="0"/>
                          <a:cs typeface="Times New Roman"/>
                        </a:rPr>
                        <m:t>=</m:t>
                      </m:r>
                      <m:r>
                        <a:rPr lang="en-US" sz="3200" b="0" i="1" smtClean="0">
                          <a:latin typeface="Cambria Math" panose="02040503050406030204" pitchFamily="18" charset="0"/>
                          <a:cs typeface="Times New Roman"/>
                        </a:rPr>
                        <m:t>0</m:t>
                      </m:r>
                    </m:oMath>
                  </m:oMathPara>
                </a14:m>
                <a:endParaRPr lang="en-US" sz="3200" dirty="0"/>
              </a:p>
              <a:p>
                <a:pPr algn="ctr"/>
                <a:r>
                  <a:rPr lang="en-US" sz="3200" dirty="0"/>
                  <a:t>Down here</a:t>
                </a:r>
              </a:p>
            </p:txBody>
          </p:sp>
        </mc:Choice>
        <mc:Fallback xmlns="">
          <p:sp>
            <p:nvSpPr>
              <p:cNvPr id="9" name="Rectangle 8">
                <a:extLst>
                  <a:ext uri="{FF2B5EF4-FFF2-40B4-BE49-F238E27FC236}">
                    <a16:creationId xmlns:a16="http://schemas.microsoft.com/office/drawing/2014/main" id="{CBD85908-4436-3545-A5A9-B4DE2200ECE6}"/>
                  </a:ext>
                </a:extLst>
              </p:cNvPr>
              <p:cNvSpPr>
                <a:spLocks noRot="1" noChangeAspect="1" noMove="1" noResize="1" noEditPoints="1" noAdjustHandles="1" noChangeArrowheads="1" noChangeShapeType="1" noTextEdit="1"/>
              </p:cNvSpPr>
              <p:nvPr/>
            </p:nvSpPr>
            <p:spPr>
              <a:xfrm>
                <a:off x="5072241" y="5892966"/>
                <a:ext cx="2016321" cy="1077218"/>
              </a:xfrm>
              <a:prstGeom prst="rect">
                <a:avLst/>
              </a:prstGeom>
              <a:blipFill>
                <a:blip r:embed="rId4"/>
                <a:stretch>
                  <a:fillRect l="-6250" t="-4651" r="-6875"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BE8C3B9-DFF1-D24F-B785-31B64D329751}"/>
                  </a:ext>
                </a:extLst>
              </p:cNvPr>
              <p:cNvSpPr/>
              <p:nvPr/>
            </p:nvSpPr>
            <p:spPr>
              <a:xfrm>
                <a:off x="9359396" y="3503447"/>
                <a:ext cx="1542858" cy="1077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i="1">
                          <a:latin typeface="Cambria Math" panose="02040503050406030204" pitchFamily="18" charset="0"/>
                          <a:cs typeface="Times New Roman"/>
                        </a:rPr>
                        <m:t>=1</m:t>
                      </m:r>
                    </m:oMath>
                  </m:oMathPara>
                </a14:m>
                <a:endParaRPr lang="en-US" sz="3200" dirty="0"/>
              </a:p>
              <a:p>
                <a:r>
                  <a:rPr lang="en-US" sz="3200" dirty="0"/>
                  <a:t>Up here</a:t>
                </a:r>
              </a:p>
            </p:txBody>
          </p:sp>
        </mc:Choice>
        <mc:Fallback xmlns="">
          <p:sp>
            <p:nvSpPr>
              <p:cNvPr id="11" name="Rectangle 10">
                <a:extLst>
                  <a:ext uri="{FF2B5EF4-FFF2-40B4-BE49-F238E27FC236}">
                    <a16:creationId xmlns:a16="http://schemas.microsoft.com/office/drawing/2014/main" id="{9BE8C3B9-DFF1-D24F-B785-31B64D329751}"/>
                  </a:ext>
                </a:extLst>
              </p:cNvPr>
              <p:cNvSpPr>
                <a:spLocks noRot="1" noChangeAspect="1" noMove="1" noResize="1" noEditPoints="1" noAdjustHandles="1" noChangeArrowheads="1" noChangeShapeType="1" noTextEdit="1"/>
              </p:cNvSpPr>
              <p:nvPr/>
            </p:nvSpPr>
            <p:spPr>
              <a:xfrm>
                <a:off x="9359396" y="3503447"/>
                <a:ext cx="1542858" cy="1077218"/>
              </a:xfrm>
              <a:prstGeom prst="rect">
                <a:avLst/>
              </a:prstGeom>
              <a:blipFill>
                <a:blip r:embed="rId5"/>
                <a:stretch>
                  <a:fillRect l="-9836" t="-5882" r="-7377" b="-1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F5E3734-D080-7744-8B19-FBA46CC13ACA}"/>
                  </a:ext>
                </a:extLst>
              </p:cNvPr>
              <p:cNvSpPr/>
              <p:nvPr/>
            </p:nvSpPr>
            <p:spPr>
              <a:xfrm>
                <a:off x="9350435" y="5233635"/>
                <a:ext cx="2272417" cy="1569660"/>
              </a:xfrm>
              <a:prstGeom prst="rect">
                <a:avLst/>
              </a:prstGeom>
            </p:spPr>
            <p:txBody>
              <a:bodyPr wrap="none">
                <a:spAutoFit/>
              </a:bodyPr>
              <a:lstStyle/>
              <a:p>
                <a:r>
                  <a:rPr lang="en-US" sz="3200" dirty="0">
                    <a:cs typeface="Times New Roman"/>
                  </a:rPr>
                  <a:t>Along the </a:t>
                </a:r>
              </a:p>
              <a:p>
                <a:r>
                  <a:rPr lang="en-US" sz="3200" dirty="0">
                    <a:cs typeface="Times New Roman"/>
                  </a:rPr>
                  <a:t>middle:</a:t>
                </a:r>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Times New Roman"/>
                        </a:rPr>
                        <m:t>0&lt;</m:t>
                      </m:r>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b="0" i="1" smtClean="0">
                          <a:latin typeface="Cambria Math" panose="02040503050406030204" pitchFamily="18" charset="0"/>
                          <a:cs typeface="Times New Roman"/>
                        </a:rPr>
                        <m:t>&lt;</m:t>
                      </m:r>
                      <m:r>
                        <a:rPr lang="en-US" sz="3200" i="1">
                          <a:latin typeface="Cambria Math" panose="02040503050406030204" pitchFamily="18" charset="0"/>
                          <a:cs typeface="Times New Roman"/>
                        </a:rPr>
                        <m:t>1</m:t>
                      </m:r>
                    </m:oMath>
                  </m:oMathPara>
                </a14:m>
                <a:endParaRPr lang="en-US" sz="3200" dirty="0"/>
              </a:p>
            </p:txBody>
          </p:sp>
        </mc:Choice>
        <mc:Fallback xmlns="">
          <p:sp>
            <p:nvSpPr>
              <p:cNvPr id="12" name="Rectangle 11">
                <a:extLst>
                  <a:ext uri="{FF2B5EF4-FFF2-40B4-BE49-F238E27FC236}">
                    <a16:creationId xmlns:a16="http://schemas.microsoft.com/office/drawing/2014/main" id="{0F5E3734-D080-7744-8B19-FBA46CC13ACA}"/>
                  </a:ext>
                </a:extLst>
              </p:cNvPr>
              <p:cNvSpPr>
                <a:spLocks noRot="1" noChangeAspect="1" noMove="1" noResize="1" noEditPoints="1" noAdjustHandles="1" noChangeArrowheads="1" noChangeShapeType="1" noTextEdit="1"/>
              </p:cNvSpPr>
              <p:nvPr/>
            </p:nvSpPr>
            <p:spPr>
              <a:xfrm>
                <a:off x="9350435" y="5233635"/>
                <a:ext cx="2272417" cy="1569660"/>
              </a:xfrm>
              <a:prstGeom prst="rect">
                <a:avLst/>
              </a:prstGeom>
              <a:blipFill>
                <a:blip r:embed="rId6"/>
                <a:stretch>
                  <a:fillRect l="-6111" t="-4000" b="-3200"/>
                </a:stretch>
              </a:blipFill>
            </p:spPr>
            <p:txBody>
              <a:bodyPr/>
              <a:lstStyle/>
              <a:p>
                <a:r>
                  <a:rPr lang="en-US">
                    <a:noFill/>
                  </a:rPr>
                  <a:t> </a:t>
                </a:r>
              </a:p>
            </p:txBody>
          </p:sp>
        </mc:Fallback>
      </mc:AlternateContent>
    </p:spTree>
    <p:extLst>
      <p:ext uri="{BB962C8B-B14F-4D97-AF65-F5344CB8AC3E}">
        <p14:creationId xmlns:p14="http://schemas.microsoft.com/office/powerpoint/2010/main" val="154249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EE8-8E62-7B46-8EE3-49E992E653B6}"/>
              </a:ext>
            </a:extLst>
          </p:cNvPr>
          <p:cNvSpPr>
            <a:spLocks noGrp="1"/>
          </p:cNvSpPr>
          <p:nvPr>
            <p:ph type="title"/>
          </p:nvPr>
        </p:nvSpPr>
        <p:spPr>
          <a:xfrm>
            <a:off x="838200" y="93272"/>
            <a:ext cx="10515600" cy="722270"/>
          </a:xfrm>
        </p:spPr>
        <p:txBody>
          <a:bodyPr/>
          <a:lstStyle/>
          <a:p>
            <a:r>
              <a:rPr lang="en-US" dirty="0"/>
              <a:t>Training a </a:t>
            </a:r>
            <a:r>
              <a:rPr lang="en-US" dirty="0" err="1"/>
              <a:t>Dichotomizer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CA185-AE65-7D48-9594-CC5156E1FE14}"/>
                  </a:ext>
                </a:extLst>
              </p:cNvPr>
              <p:cNvSpPr>
                <a:spLocks noGrp="1"/>
              </p:cNvSpPr>
              <p:nvPr>
                <p:ph idx="1"/>
              </p:nvPr>
            </p:nvSpPr>
            <p:spPr>
              <a:xfrm>
                <a:off x="838200" y="714004"/>
                <a:ext cx="10394092" cy="2925610"/>
              </a:xfrm>
            </p:spPr>
            <p:txBody>
              <a:bodyPr>
                <a:normAutofit/>
              </a:bodyPr>
              <a:lstStyle/>
              <a:p>
                <a:r>
                  <a:rPr lang="en-US" dirty="0"/>
                  <a:t>Training database = n training tokens</a:t>
                </a:r>
              </a:p>
              <a:p>
                <a:r>
                  <a:rPr lang="en-US" dirty="0"/>
                  <a:t>n training feature vectors: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𝑛</m:t>
                            </m:r>
                          </m:sub>
                        </m:sSub>
                      </m:e>
                    </m:d>
                  </m:oMath>
                </a14:m>
                <a:endParaRPr lang="en-US" dirty="0"/>
              </a:p>
              <a:p>
                <a:r>
                  <a:rPr lang="en-US" dirty="0"/>
                  <a:t>Each feature vector has d features: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b="0" i="1" smtClean="0">
                            <a:latin typeface="Cambria Math" panose="02040503050406030204" pitchFamily="18" charset="0"/>
                          </a:rPr>
                          <m:t>𝑖𝑑</m:t>
                        </m:r>
                      </m:sub>
                    </m:sSub>
                    <m:r>
                      <a:rPr lang="en-US" b="0" i="1" smtClean="0">
                        <a:latin typeface="Cambria Math" panose="02040503050406030204" pitchFamily="18" charset="0"/>
                      </a:rPr>
                      <m:t>]</m:t>
                    </m:r>
                  </m:oMath>
                </a14:m>
                <a:endParaRPr lang="en-US" dirty="0"/>
              </a:p>
              <a:p>
                <a:pPr lvl="1"/>
                <a:r>
                  <a:rPr lang="en-US" dirty="0"/>
                  <a:t>Example: d=2 features per training example</a:t>
                </a:r>
              </a:p>
            </p:txBody>
          </p:sp>
        </mc:Choice>
        <mc:Fallback xmlns="">
          <p:sp>
            <p:nvSpPr>
              <p:cNvPr id="3" name="Content Placeholder 2">
                <a:extLst>
                  <a:ext uri="{FF2B5EF4-FFF2-40B4-BE49-F238E27FC236}">
                    <a16:creationId xmlns:a16="http://schemas.microsoft.com/office/drawing/2014/main" id="{E3ECA185-AE65-7D48-9594-CC5156E1FE14}"/>
                  </a:ext>
                </a:extLst>
              </p:cNvPr>
              <p:cNvSpPr>
                <a:spLocks noGrp="1" noRot="1" noChangeAspect="1" noMove="1" noResize="1" noEditPoints="1" noAdjustHandles="1" noChangeArrowheads="1" noChangeShapeType="1" noTextEdit="1"/>
              </p:cNvSpPr>
              <p:nvPr>
                <p:ph idx="1"/>
              </p:nvPr>
            </p:nvSpPr>
            <p:spPr>
              <a:xfrm>
                <a:off x="838200" y="714004"/>
                <a:ext cx="10394092" cy="2925610"/>
              </a:xfrm>
              <a:blipFill>
                <a:blip r:embed="rId2"/>
                <a:stretch>
                  <a:fillRect l="-977" t="-301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DFA8E84B-90F6-614E-BD2C-19521F038C56}"/>
              </a:ext>
            </a:extLst>
          </p:cNvPr>
          <p:cNvPicPr>
            <a:picLocks noChangeAspect="1"/>
          </p:cNvPicPr>
          <p:nvPr/>
        </p:nvPicPr>
        <p:blipFill>
          <a:blip r:embed="rId3"/>
          <a:stretch>
            <a:fillRect/>
          </a:stretch>
        </p:blipFill>
        <p:spPr>
          <a:xfrm>
            <a:off x="234370" y="2863654"/>
            <a:ext cx="4014901" cy="3996898"/>
          </a:xfrm>
          <a:prstGeom prst="rect">
            <a:avLst/>
          </a:prstGeom>
        </p:spPr>
      </p:pic>
      <p:pic>
        <p:nvPicPr>
          <p:cNvPr id="7" name="Picture 6">
            <a:extLst>
              <a:ext uri="{FF2B5EF4-FFF2-40B4-BE49-F238E27FC236}">
                <a16:creationId xmlns:a16="http://schemas.microsoft.com/office/drawing/2014/main" id="{CA63CDD9-26F7-1141-8FE9-56911F7FDA0E}"/>
              </a:ext>
            </a:extLst>
          </p:cNvPr>
          <p:cNvPicPr>
            <a:picLocks/>
          </p:cNvPicPr>
          <p:nvPr/>
        </p:nvPicPr>
        <p:blipFill>
          <a:blip r:embed="rId4"/>
          <a:stretch>
            <a:fillRect/>
          </a:stretch>
        </p:blipFill>
        <p:spPr>
          <a:xfrm rot="16200000">
            <a:off x="6637242" y="3720350"/>
            <a:ext cx="2743200" cy="27432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BD85908-4436-3545-A5A9-B4DE2200ECE6}"/>
                  </a:ext>
                </a:extLst>
              </p:cNvPr>
              <p:cNvSpPr/>
              <p:nvPr/>
            </p:nvSpPr>
            <p:spPr>
              <a:xfrm>
                <a:off x="5072241" y="5892966"/>
                <a:ext cx="2016321" cy="1077218"/>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i="1">
                          <a:latin typeface="Cambria Math" panose="02040503050406030204" pitchFamily="18" charset="0"/>
                          <a:cs typeface="Times New Roman"/>
                        </a:rPr>
                        <m:t>=</m:t>
                      </m:r>
                      <m:r>
                        <a:rPr lang="en-US" sz="3200" b="0" i="1" smtClean="0">
                          <a:latin typeface="Cambria Math" panose="02040503050406030204" pitchFamily="18" charset="0"/>
                          <a:cs typeface="Times New Roman"/>
                        </a:rPr>
                        <m:t>0</m:t>
                      </m:r>
                    </m:oMath>
                  </m:oMathPara>
                </a14:m>
                <a:endParaRPr lang="en-US" sz="3200" dirty="0"/>
              </a:p>
              <a:p>
                <a:pPr algn="ctr"/>
                <a:r>
                  <a:rPr lang="en-US" sz="3200" dirty="0"/>
                  <a:t>Down here</a:t>
                </a:r>
              </a:p>
            </p:txBody>
          </p:sp>
        </mc:Choice>
        <mc:Fallback xmlns="">
          <p:sp>
            <p:nvSpPr>
              <p:cNvPr id="9" name="Rectangle 8">
                <a:extLst>
                  <a:ext uri="{FF2B5EF4-FFF2-40B4-BE49-F238E27FC236}">
                    <a16:creationId xmlns:a16="http://schemas.microsoft.com/office/drawing/2014/main" id="{CBD85908-4436-3545-A5A9-B4DE2200ECE6}"/>
                  </a:ext>
                </a:extLst>
              </p:cNvPr>
              <p:cNvSpPr>
                <a:spLocks noRot="1" noChangeAspect="1" noMove="1" noResize="1" noEditPoints="1" noAdjustHandles="1" noChangeArrowheads="1" noChangeShapeType="1" noTextEdit="1"/>
              </p:cNvSpPr>
              <p:nvPr/>
            </p:nvSpPr>
            <p:spPr>
              <a:xfrm>
                <a:off x="5072241" y="5892966"/>
                <a:ext cx="2016321" cy="1077218"/>
              </a:xfrm>
              <a:prstGeom prst="rect">
                <a:avLst/>
              </a:prstGeom>
              <a:blipFill>
                <a:blip r:embed="rId5"/>
                <a:stretch>
                  <a:fillRect l="-6250" t="-4651" r="-6875"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BE8C3B9-DFF1-D24F-B785-31B64D329751}"/>
                  </a:ext>
                </a:extLst>
              </p:cNvPr>
              <p:cNvSpPr/>
              <p:nvPr/>
            </p:nvSpPr>
            <p:spPr>
              <a:xfrm>
                <a:off x="9359396" y="3503447"/>
                <a:ext cx="1542858" cy="1077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i="1">
                          <a:latin typeface="Cambria Math" panose="02040503050406030204" pitchFamily="18" charset="0"/>
                          <a:cs typeface="Times New Roman"/>
                        </a:rPr>
                        <m:t>=1</m:t>
                      </m:r>
                    </m:oMath>
                  </m:oMathPara>
                </a14:m>
                <a:endParaRPr lang="en-US" sz="3200" dirty="0"/>
              </a:p>
              <a:p>
                <a:r>
                  <a:rPr lang="en-US" sz="3200" dirty="0"/>
                  <a:t>Up here</a:t>
                </a:r>
              </a:p>
            </p:txBody>
          </p:sp>
        </mc:Choice>
        <mc:Fallback xmlns="">
          <p:sp>
            <p:nvSpPr>
              <p:cNvPr id="11" name="Rectangle 10">
                <a:extLst>
                  <a:ext uri="{FF2B5EF4-FFF2-40B4-BE49-F238E27FC236}">
                    <a16:creationId xmlns:a16="http://schemas.microsoft.com/office/drawing/2014/main" id="{9BE8C3B9-DFF1-D24F-B785-31B64D329751}"/>
                  </a:ext>
                </a:extLst>
              </p:cNvPr>
              <p:cNvSpPr>
                <a:spLocks noRot="1" noChangeAspect="1" noMove="1" noResize="1" noEditPoints="1" noAdjustHandles="1" noChangeArrowheads="1" noChangeShapeType="1" noTextEdit="1"/>
              </p:cNvSpPr>
              <p:nvPr/>
            </p:nvSpPr>
            <p:spPr>
              <a:xfrm>
                <a:off x="9359396" y="3503447"/>
                <a:ext cx="1542858" cy="1077218"/>
              </a:xfrm>
              <a:prstGeom prst="rect">
                <a:avLst/>
              </a:prstGeom>
              <a:blipFill>
                <a:blip r:embed="rId6"/>
                <a:stretch>
                  <a:fillRect l="-9836" t="-5882" r="-7377" b="-1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F5E3734-D080-7744-8B19-FBA46CC13ACA}"/>
                  </a:ext>
                </a:extLst>
              </p:cNvPr>
              <p:cNvSpPr/>
              <p:nvPr/>
            </p:nvSpPr>
            <p:spPr>
              <a:xfrm>
                <a:off x="9350435" y="5233635"/>
                <a:ext cx="2272417" cy="1569660"/>
              </a:xfrm>
              <a:prstGeom prst="rect">
                <a:avLst/>
              </a:prstGeom>
            </p:spPr>
            <p:txBody>
              <a:bodyPr wrap="none">
                <a:spAutoFit/>
              </a:bodyPr>
              <a:lstStyle/>
              <a:p>
                <a:r>
                  <a:rPr lang="en-US" sz="3200" dirty="0">
                    <a:cs typeface="Times New Roman"/>
                  </a:rPr>
                  <a:t>Along the </a:t>
                </a:r>
              </a:p>
              <a:p>
                <a:r>
                  <a:rPr lang="en-US" sz="3200" dirty="0">
                    <a:cs typeface="Times New Roman"/>
                  </a:rPr>
                  <a:t>middle:</a:t>
                </a:r>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Times New Roman"/>
                        </a:rPr>
                        <m:t>0&lt;</m:t>
                      </m:r>
                      <m:acc>
                        <m:accPr>
                          <m:chr m:val="̂"/>
                          <m:ctrlPr>
                            <a:rPr lang="en-US" sz="3200" i="1" smtClean="0">
                              <a:latin typeface="Cambria Math" panose="02040503050406030204" pitchFamily="18" charset="0"/>
                              <a:cs typeface="Times New Roman"/>
                            </a:rPr>
                          </m:ctrlPr>
                        </m:accPr>
                        <m:e>
                          <m:r>
                            <a:rPr lang="en-US" sz="3200" b="0" i="1" smtClean="0">
                              <a:latin typeface="Cambria Math" panose="02040503050406030204" pitchFamily="18" charset="0"/>
                              <a:cs typeface="Times New Roman"/>
                            </a:rPr>
                            <m:t>𝑦</m:t>
                          </m:r>
                        </m:e>
                      </m:acc>
                      <m:r>
                        <a:rPr lang="en-US" sz="3200" b="0" i="1" smtClean="0">
                          <a:latin typeface="Cambria Math" panose="02040503050406030204" pitchFamily="18" charset="0"/>
                          <a:cs typeface="Times New Roman"/>
                        </a:rPr>
                        <m:t>&lt;</m:t>
                      </m:r>
                      <m:r>
                        <a:rPr lang="en-US" sz="3200" i="1">
                          <a:latin typeface="Cambria Math" panose="02040503050406030204" pitchFamily="18" charset="0"/>
                          <a:cs typeface="Times New Roman"/>
                        </a:rPr>
                        <m:t>1</m:t>
                      </m:r>
                    </m:oMath>
                  </m:oMathPara>
                </a14:m>
                <a:endParaRPr lang="en-US" sz="3200" dirty="0"/>
              </a:p>
            </p:txBody>
          </p:sp>
        </mc:Choice>
        <mc:Fallback xmlns="">
          <p:sp>
            <p:nvSpPr>
              <p:cNvPr id="12" name="Rectangle 11">
                <a:extLst>
                  <a:ext uri="{FF2B5EF4-FFF2-40B4-BE49-F238E27FC236}">
                    <a16:creationId xmlns:a16="http://schemas.microsoft.com/office/drawing/2014/main" id="{0F5E3734-D080-7744-8B19-FBA46CC13ACA}"/>
                  </a:ext>
                </a:extLst>
              </p:cNvPr>
              <p:cNvSpPr>
                <a:spLocks noRot="1" noChangeAspect="1" noMove="1" noResize="1" noEditPoints="1" noAdjustHandles="1" noChangeArrowheads="1" noChangeShapeType="1" noTextEdit="1"/>
              </p:cNvSpPr>
              <p:nvPr/>
            </p:nvSpPr>
            <p:spPr>
              <a:xfrm>
                <a:off x="9350435" y="5233635"/>
                <a:ext cx="2272417" cy="1569660"/>
              </a:xfrm>
              <a:prstGeom prst="rect">
                <a:avLst/>
              </a:prstGeom>
              <a:blipFill>
                <a:blip r:embed="rId7"/>
                <a:stretch>
                  <a:fillRect l="-6111" t="-4000" b="-3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E44E713-1E42-7242-8C3A-B1946A5AADE6}"/>
                  </a:ext>
                </a:extLst>
              </p:cNvPr>
              <p:cNvSpPr txBox="1"/>
              <p:nvPr/>
            </p:nvSpPr>
            <p:spPr>
              <a:xfrm>
                <a:off x="2922495" y="3198649"/>
                <a:ext cx="62023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1</m:t>
                          </m:r>
                        </m:sub>
                      </m:sSub>
                    </m:oMath>
                  </m:oMathPara>
                </a14:m>
                <a:endParaRPr lang="en-US" sz="3200" dirty="0"/>
              </a:p>
            </p:txBody>
          </p:sp>
        </mc:Choice>
        <mc:Fallback xmlns="">
          <p:sp>
            <p:nvSpPr>
              <p:cNvPr id="4" name="TextBox 3">
                <a:extLst>
                  <a:ext uri="{FF2B5EF4-FFF2-40B4-BE49-F238E27FC236}">
                    <a16:creationId xmlns:a16="http://schemas.microsoft.com/office/drawing/2014/main" id="{4E44E713-1E42-7242-8C3A-B1946A5AADE6}"/>
                  </a:ext>
                </a:extLst>
              </p:cNvPr>
              <p:cNvSpPr txBox="1">
                <a:spLocks noRot="1" noChangeAspect="1" noMove="1" noResize="1" noEditPoints="1" noAdjustHandles="1" noChangeArrowheads="1" noChangeShapeType="1" noTextEdit="1"/>
              </p:cNvSpPr>
              <p:nvPr/>
            </p:nvSpPr>
            <p:spPr>
              <a:xfrm>
                <a:off x="2922495" y="3198649"/>
                <a:ext cx="620234" cy="658898"/>
              </a:xfrm>
              <a:prstGeom prst="rect">
                <a:avLst/>
              </a:prstGeom>
              <a:blipFill>
                <a:blip r:embed="rId8"/>
                <a:stretch>
                  <a:fillRect l="-6000" t="-25000"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CA76C07-C468-0942-AFCD-BD37373D4777}"/>
                  </a:ext>
                </a:extLst>
              </p:cNvPr>
              <p:cNvSpPr txBox="1"/>
              <p:nvPr/>
            </p:nvSpPr>
            <p:spPr>
              <a:xfrm>
                <a:off x="2232213" y="5018482"/>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2</m:t>
                          </m:r>
                        </m:sub>
                      </m:sSub>
                    </m:oMath>
                  </m:oMathPara>
                </a14:m>
                <a:endParaRPr lang="en-US" sz="3200" dirty="0"/>
              </a:p>
            </p:txBody>
          </p:sp>
        </mc:Choice>
        <mc:Fallback xmlns="">
          <p:sp>
            <p:nvSpPr>
              <p:cNvPr id="13" name="TextBox 12">
                <a:extLst>
                  <a:ext uri="{FF2B5EF4-FFF2-40B4-BE49-F238E27FC236}">
                    <a16:creationId xmlns:a16="http://schemas.microsoft.com/office/drawing/2014/main" id="{7CA76C07-C468-0942-AFCD-BD37373D4777}"/>
                  </a:ext>
                </a:extLst>
              </p:cNvPr>
              <p:cNvSpPr txBox="1">
                <a:spLocks noRot="1" noChangeAspect="1" noMove="1" noResize="1" noEditPoints="1" noAdjustHandles="1" noChangeArrowheads="1" noChangeShapeType="1" noTextEdit="1"/>
              </p:cNvSpPr>
              <p:nvPr/>
            </p:nvSpPr>
            <p:spPr>
              <a:xfrm>
                <a:off x="2232213" y="5018482"/>
                <a:ext cx="629724" cy="658898"/>
              </a:xfrm>
              <a:prstGeom prst="rect">
                <a:avLst/>
              </a:prstGeom>
              <a:blipFill>
                <a:blip r:embed="rId9"/>
                <a:stretch>
                  <a:fillRect l="-8000" t="-22642"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97A9685-7EBE-D54C-BCED-3F868ECC9FBA}"/>
                  </a:ext>
                </a:extLst>
              </p:cNvPr>
              <p:cNvSpPr txBox="1"/>
              <p:nvPr/>
            </p:nvSpPr>
            <p:spPr>
              <a:xfrm>
                <a:off x="1488143" y="3682746"/>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3</m:t>
                          </m:r>
                        </m:sub>
                      </m:sSub>
                    </m:oMath>
                  </m:oMathPara>
                </a14:m>
                <a:endParaRPr lang="en-US" sz="3200" dirty="0"/>
              </a:p>
            </p:txBody>
          </p:sp>
        </mc:Choice>
        <mc:Fallback xmlns="">
          <p:sp>
            <p:nvSpPr>
              <p:cNvPr id="14" name="TextBox 13">
                <a:extLst>
                  <a:ext uri="{FF2B5EF4-FFF2-40B4-BE49-F238E27FC236}">
                    <a16:creationId xmlns:a16="http://schemas.microsoft.com/office/drawing/2014/main" id="{097A9685-7EBE-D54C-BCED-3F868ECC9FBA}"/>
                  </a:ext>
                </a:extLst>
              </p:cNvPr>
              <p:cNvSpPr txBox="1">
                <a:spLocks noRot="1" noChangeAspect="1" noMove="1" noResize="1" noEditPoints="1" noAdjustHandles="1" noChangeArrowheads="1" noChangeShapeType="1" noTextEdit="1"/>
              </p:cNvSpPr>
              <p:nvPr/>
            </p:nvSpPr>
            <p:spPr>
              <a:xfrm>
                <a:off x="1488143" y="3682746"/>
                <a:ext cx="629724" cy="658898"/>
              </a:xfrm>
              <a:prstGeom prst="rect">
                <a:avLst/>
              </a:prstGeom>
              <a:blipFill>
                <a:blip r:embed="rId10"/>
                <a:stretch>
                  <a:fillRect l="-5882" t="-24528"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BA0764E-0B7D-BD45-B162-268727B6EF20}"/>
                  </a:ext>
                </a:extLst>
              </p:cNvPr>
              <p:cNvSpPr txBox="1"/>
              <p:nvPr/>
            </p:nvSpPr>
            <p:spPr>
              <a:xfrm>
                <a:off x="3433480" y="4659897"/>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4</m:t>
                          </m:r>
                        </m:sub>
                      </m:sSub>
                    </m:oMath>
                  </m:oMathPara>
                </a14:m>
                <a:endParaRPr lang="en-US" sz="3200" dirty="0"/>
              </a:p>
            </p:txBody>
          </p:sp>
        </mc:Choice>
        <mc:Fallback xmlns="">
          <p:sp>
            <p:nvSpPr>
              <p:cNvPr id="15" name="TextBox 14">
                <a:extLst>
                  <a:ext uri="{FF2B5EF4-FFF2-40B4-BE49-F238E27FC236}">
                    <a16:creationId xmlns:a16="http://schemas.microsoft.com/office/drawing/2014/main" id="{0BA0764E-0B7D-BD45-B162-268727B6EF20}"/>
                  </a:ext>
                </a:extLst>
              </p:cNvPr>
              <p:cNvSpPr txBox="1">
                <a:spLocks noRot="1" noChangeAspect="1" noMove="1" noResize="1" noEditPoints="1" noAdjustHandles="1" noChangeArrowheads="1" noChangeShapeType="1" noTextEdit="1"/>
              </p:cNvSpPr>
              <p:nvPr/>
            </p:nvSpPr>
            <p:spPr>
              <a:xfrm>
                <a:off x="3433480" y="4659897"/>
                <a:ext cx="629724" cy="658898"/>
              </a:xfrm>
              <a:prstGeom prst="rect">
                <a:avLst/>
              </a:prstGeom>
              <a:blipFill>
                <a:blip r:embed="rId11"/>
                <a:stretch>
                  <a:fillRect l="-3922" t="-22642"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E780A3C-91E6-AE4A-9AF6-23FF849A4EFD}"/>
                  </a:ext>
                </a:extLst>
              </p:cNvPr>
              <p:cNvSpPr txBox="1"/>
              <p:nvPr/>
            </p:nvSpPr>
            <p:spPr>
              <a:xfrm>
                <a:off x="2312895" y="5744621"/>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5</m:t>
                          </m:r>
                        </m:sub>
                      </m:sSub>
                    </m:oMath>
                  </m:oMathPara>
                </a14:m>
                <a:endParaRPr lang="en-US" sz="3200" dirty="0"/>
              </a:p>
            </p:txBody>
          </p:sp>
        </mc:Choice>
        <mc:Fallback xmlns="">
          <p:sp>
            <p:nvSpPr>
              <p:cNvPr id="16" name="TextBox 15">
                <a:extLst>
                  <a:ext uri="{FF2B5EF4-FFF2-40B4-BE49-F238E27FC236}">
                    <a16:creationId xmlns:a16="http://schemas.microsoft.com/office/drawing/2014/main" id="{CE780A3C-91E6-AE4A-9AF6-23FF849A4EFD}"/>
                  </a:ext>
                </a:extLst>
              </p:cNvPr>
              <p:cNvSpPr txBox="1">
                <a:spLocks noRot="1" noChangeAspect="1" noMove="1" noResize="1" noEditPoints="1" noAdjustHandles="1" noChangeArrowheads="1" noChangeShapeType="1" noTextEdit="1"/>
              </p:cNvSpPr>
              <p:nvPr/>
            </p:nvSpPr>
            <p:spPr>
              <a:xfrm>
                <a:off x="2312895" y="5744621"/>
                <a:ext cx="629724" cy="658898"/>
              </a:xfrm>
              <a:prstGeom prst="rect">
                <a:avLst/>
              </a:prstGeom>
              <a:blipFill>
                <a:blip r:embed="rId12"/>
                <a:stretch>
                  <a:fillRect l="-5882" t="-22642"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A209405-FBDE-FD4D-9F14-B27079F59A5A}"/>
                  </a:ext>
                </a:extLst>
              </p:cNvPr>
              <p:cNvSpPr txBox="1"/>
              <p:nvPr/>
            </p:nvSpPr>
            <p:spPr>
              <a:xfrm>
                <a:off x="4078937" y="5502576"/>
                <a:ext cx="629724"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𝑓</m:t>
                              </m:r>
                            </m:e>
                          </m:acc>
                        </m:e>
                        <m:sub>
                          <m:r>
                            <a:rPr lang="en-US" sz="3200" b="0" i="1" smtClean="0">
                              <a:latin typeface="Cambria Math" panose="02040503050406030204" pitchFamily="18" charset="0"/>
                            </a:rPr>
                            <m:t>6</m:t>
                          </m:r>
                        </m:sub>
                      </m:sSub>
                    </m:oMath>
                  </m:oMathPara>
                </a14:m>
                <a:endParaRPr lang="en-US" sz="3200" dirty="0"/>
              </a:p>
            </p:txBody>
          </p:sp>
        </mc:Choice>
        <mc:Fallback xmlns="">
          <p:sp>
            <p:nvSpPr>
              <p:cNvPr id="17" name="TextBox 16">
                <a:extLst>
                  <a:ext uri="{FF2B5EF4-FFF2-40B4-BE49-F238E27FC236}">
                    <a16:creationId xmlns:a16="http://schemas.microsoft.com/office/drawing/2014/main" id="{FA209405-FBDE-FD4D-9F14-B27079F59A5A}"/>
                  </a:ext>
                </a:extLst>
              </p:cNvPr>
              <p:cNvSpPr txBox="1">
                <a:spLocks noRot="1" noChangeAspect="1" noMove="1" noResize="1" noEditPoints="1" noAdjustHandles="1" noChangeArrowheads="1" noChangeShapeType="1" noTextEdit="1"/>
              </p:cNvSpPr>
              <p:nvPr/>
            </p:nvSpPr>
            <p:spPr>
              <a:xfrm>
                <a:off x="4078937" y="5502576"/>
                <a:ext cx="629724" cy="658898"/>
              </a:xfrm>
              <a:prstGeom prst="rect">
                <a:avLst/>
              </a:prstGeom>
              <a:blipFill>
                <a:blip r:embed="rId13"/>
                <a:stretch>
                  <a:fillRect l="-5882" t="-22642" b="-16981"/>
                </a:stretch>
              </a:blipFill>
            </p:spPr>
            <p:txBody>
              <a:bodyPr/>
              <a:lstStyle/>
              <a:p>
                <a:r>
                  <a:rPr lang="en-US">
                    <a:noFill/>
                  </a:rPr>
                  <a:t> </a:t>
                </a:r>
              </a:p>
            </p:txBody>
          </p:sp>
        </mc:Fallback>
      </mc:AlternateContent>
    </p:spTree>
    <p:extLst>
      <p:ext uri="{BB962C8B-B14F-4D97-AF65-F5344CB8AC3E}">
        <p14:creationId xmlns:p14="http://schemas.microsoft.com/office/powerpoint/2010/main" val="3967079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3238</Words>
  <Application>Microsoft Macintosh PowerPoint</Application>
  <PresentationFormat>Widescreen</PresentationFormat>
  <Paragraphs>499</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Cambria Math</vt:lpstr>
      <vt:lpstr>Office Theme</vt:lpstr>
      <vt:lpstr>Polychotomizers: One-Hot Vectors, Softmax, and Cross-Entropy</vt:lpstr>
      <vt:lpstr>Outline</vt:lpstr>
      <vt:lpstr>Outline</vt:lpstr>
      <vt:lpstr>Dichotomizer: What is it?</vt:lpstr>
      <vt:lpstr>Dichotomizer: Example</vt:lpstr>
      <vt:lpstr>Dichotomizer: Example</vt:lpstr>
      <vt:lpstr>Linear Dichotomizer</vt:lpstr>
      <vt:lpstr>Training a Dichotomizer</vt:lpstr>
      <vt:lpstr>Training a Dichotomizer</vt:lpstr>
      <vt:lpstr>Training a Dichotomizer</vt:lpstr>
      <vt:lpstr>Training a Dichotomizer</vt:lpstr>
      <vt:lpstr>Training a Dichotomizer</vt:lpstr>
      <vt:lpstr>Outline</vt:lpstr>
      <vt:lpstr>Polychotomizer: What is it?</vt:lpstr>
      <vt:lpstr>Polychotomizer: What is it?</vt:lpstr>
      <vt:lpstr>Polychotomizer: What is it?</vt:lpstr>
      <vt:lpstr>Training a Polychotomizer</vt:lpstr>
      <vt:lpstr>Outline</vt:lpstr>
      <vt:lpstr>One-Hot Vector</vt:lpstr>
      <vt:lpstr>Wait.  Dichotomizer is just a Special Case of Polychotomizer, isn’t it?</vt:lpstr>
      <vt:lpstr>Outline</vt:lpstr>
      <vt:lpstr>OK, now we know what the polychotomizer should compute.  How do we compute it?</vt:lpstr>
      <vt:lpstr>OK, now we know what the polychotomizer should compute.  How do we compute it?</vt:lpstr>
      <vt:lpstr>Softmax = differentiable approximation of the argmax function</vt:lpstr>
      <vt:lpstr>Softmax = differentiable approximation of the argmax function</vt:lpstr>
      <vt:lpstr>Outline</vt:lpstr>
      <vt:lpstr>PowerPoint Presentation</vt:lpstr>
      <vt:lpstr>How to differentiate the softmax: step 1</vt:lpstr>
      <vt:lpstr>How to differentiate the softmax: step 2</vt:lpstr>
      <vt:lpstr>How to differentiate the softmax: step 3</vt:lpstr>
      <vt:lpstr>Differentiating the softmax</vt:lpstr>
      <vt:lpstr>Recap: how to differentiate the softmax</vt:lpstr>
      <vt:lpstr>Outline</vt:lpstr>
      <vt:lpstr>Training a Softmax Neural Network</vt:lpstr>
      <vt:lpstr>Training: Maximize the probability of the training data </vt:lpstr>
      <vt:lpstr>Training: Maximize the probability of the training data </vt:lpstr>
      <vt:lpstr>Training: Maximize the probability of the training data </vt:lpstr>
      <vt:lpstr>Training: Maximize the probability of the training data </vt:lpstr>
      <vt:lpstr>Training: Minimizing the negative log probability</vt:lpstr>
      <vt:lpstr>Training: Minimizing the negative log probability</vt:lpstr>
      <vt:lpstr>Outline</vt:lpstr>
      <vt:lpstr>Differentiating the cross-entropy</vt:lpstr>
      <vt:lpstr>Differentiating the cross-entropy</vt:lpstr>
      <vt:lpstr>Differentiating the cross-entropy</vt:lpstr>
      <vt:lpstr>Differentiating the cross-entropy</vt:lpstr>
      <vt:lpstr>Differentiating the cross-entropy</vt:lpstr>
      <vt:lpstr>Differentiating the cross-entropy</vt:lpstr>
      <vt:lpstr>Differentiating the cross-entropy</vt:lpstr>
      <vt:lpstr>Differentiating the cross-entropy</vt:lpstr>
      <vt:lpstr>Outline</vt:lpstr>
      <vt:lpstr>Summary: Training Algorithms You Know</vt:lpstr>
      <vt:lpstr>Summary: Perceptron versus Softmax</vt:lpstr>
      <vt:lpstr>Summary: Perceptron versus Softmax</vt:lpstr>
      <vt:lpstr>Summary: Perceptron versus Softmax</vt:lpstr>
      <vt:lpstr>Summary: Perceptron versus Softmax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Polychotomizers: One-Hot Vectors, Softmax, and Cross-Entropy</dc:title>
  <dc:creator>Hasegawa-Johnson, Mark Allan</dc:creator>
  <cp:lastModifiedBy>Hasegawa-Johnson, Mark Allan</cp:lastModifiedBy>
  <cp:revision>36</cp:revision>
  <dcterms:created xsi:type="dcterms:W3CDTF">2019-03-09T16:05:38Z</dcterms:created>
  <dcterms:modified xsi:type="dcterms:W3CDTF">2019-03-09T22:57:26Z</dcterms:modified>
</cp:coreProperties>
</file>