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8" r:id="rId3"/>
    <p:sldId id="296" r:id="rId4"/>
    <p:sldId id="262" r:id="rId5"/>
    <p:sldId id="263" r:id="rId6"/>
    <p:sldId id="298" r:id="rId7"/>
    <p:sldId id="300" r:id="rId8"/>
    <p:sldId id="301" r:id="rId9"/>
    <p:sldId id="302" r:id="rId10"/>
    <p:sldId id="303" r:id="rId11"/>
    <p:sldId id="304" r:id="rId12"/>
    <p:sldId id="306" r:id="rId13"/>
    <p:sldId id="305" r:id="rId14"/>
    <p:sldId id="308" r:id="rId15"/>
    <p:sldId id="309" r:id="rId16"/>
    <p:sldId id="310" r:id="rId17"/>
    <p:sldId id="311" r:id="rId18"/>
    <p:sldId id="307" r:id="rId19"/>
    <p:sldId id="312" r:id="rId20"/>
    <p:sldId id="313" r:id="rId21"/>
    <p:sldId id="314" r:id="rId22"/>
    <p:sldId id="315" r:id="rId23"/>
    <p:sldId id="289" r:id="rId24"/>
    <p:sldId id="290" r:id="rId25"/>
    <p:sldId id="316" r:id="rId26"/>
    <p:sldId id="317" r:id="rId27"/>
    <p:sldId id="318" r:id="rId28"/>
    <p:sldId id="319" r:id="rId29"/>
    <p:sldId id="320" r:id="rId30"/>
    <p:sldId id="292" r:id="rId31"/>
    <p:sldId id="293" r:id="rId32"/>
    <p:sldId id="294" r:id="rId33"/>
    <p:sldId id="322" r:id="rId34"/>
    <p:sldId id="323" r:id="rId35"/>
    <p:sldId id="324" r:id="rId36"/>
    <p:sldId id="327" r:id="rId37"/>
    <p:sldId id="325" r:id="rId38"/>
    <p:sldId id="321" r:id="rId39"/>
    <p:sldId id="328" r:id="rId40"/>
    <p:sldId id="326"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6" d="100"/>
          <a:sy n="66" d="100"/>
        </p:scale>
        <p:origin x="224" y="1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A38A699-56E5-40FA-B32B-50BA6BD334D0}" type="datetimeFigureOut">
              <a:rPr lang="en-US" smtClean="0"/>
              <a:t>3/4/19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445462B-E077-45AE-8546-149D13F1D566}" type="slidenum">
              <a:rPr lang="en-US" smtClean="0"/>
              <a:t>‹#›</a:t>
            </a:fld>
            <a:endParaRPr lang="en-US"/>
          </a:p>
        </p:txBody>
      </p:sp>
    </p:spTree>
    <p:extLst>
      <p:ext uri="{BB962C8B-B14F-4D97-AF65-F5344CB8AC3E}">
        <p14:creationId xmlns:p14="http://schemas.microsoft.com/office/powerpoint/2010/main" val="3774336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pPr/>
              <a:t>3</a:t>
            </a:fld>
            <a:endParaRPr lang="en-US"/>
          </a:p>
        </p:txBody>
      </p:sp>
    </p:spTree>
    <p:extLst>
      <p:ext uri="{BB962C8B-B14F-4D97-AF65-F5344CB8AC3E}">
        <p14:creationId xmlns:p14="http://schemas.microsoft.com/office/powerpoint/2010/main" val="2193812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546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C6DDC4A-28AC-4BB0-A17C-4732441B2B8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72378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3B36A2-D391-4BB6-B1CB-0A6BDE1DFADD}" type="slidenum">
              <a:rPr lang="en-US" smtClean="0"/>
              <a:pPr/>
              <a:t>22</a:t>
            </a:fld>
            <a:endParaRPr lang="en-US"/>
          </a:p>
        </p:txBody>
      </p:sp>
    </p:spTree>
    <p:extLst>
      <p:ext uri="{BB962C8B-B14F-4D97-AF65-F5344CB8AC3E}">
        <p14:creationId xmlns:p14="http://schemas.microsoft.com/office/powerpoint/2010/main" val="313098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0F1F-090C-4750-A6D8-8D3576AB02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B5DED9-45CD-4084-888B-5F6C6DEC01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5415E-2DBF-472E-BF75-D1B6F9C1872F}"/>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4D585109-C6BE-420A-8D67-A101DA5F5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8D746-9115-4669-A3CB-2BB75A7EFFB7}"/>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05218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27AB-248B-4EA1-9C1A-76FA391E8E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8D97D4-A4DC-40E2-BDC3-27A31C7222A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F4441-7C51-46C8-82C8-A0D2C3AFB219}"/>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0C55D440-C6BA-4E44-BCDE-D6E87C1C9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EEB54-E605-4E8A-94C2-6D6A48F40C3B}"/>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44118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79DBAB-C0D1-4C8F-85FF-3D662FE1D8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0A133-162C-43D3-91C4-7EA0371A43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31944-4E90-44C4-B12F-D003E32EDE4C}"/>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D07AA0B3-2BA4-4BF1-8F8D-06B342132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E33F7-A7CE-4431-8BCF-A561737F563A}"/>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98852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54FB-C90A-46E6-826F-B79D895A1D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31E5B0-6DAC-4057-9A4F-17FADD2E86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956AF-E10D-425A-8716-A1CEFFAC1560}"/>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33FDF4AF-FED8-4CCC-A8D8-94CEEF979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EAF49-029D-4DB8-9FFE-EE5CCFB488E3}"/>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362397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4792-B21A-4530-B8C8-5DFEA6B29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DC5736-5A74-46E6-B934-CE02BED57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410B7D8-9712-4B96-B3EC-B5D83CD094E4}"/>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B866AED3-7C8D-47FD-9C1B-9CD9F6B16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371C8-111D-4872-A891-186B6AA35F44}"/>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151992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093C3-7056-44EE-908D-54CCF6068A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1474-F3E7-4285-84BD-0549C97E28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996C-1F64-4E2B-A383-CDDC374B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8E118-4326-4741-8AF9-8F8DB6E8E904}"/>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6" name="Footer Placeholder 5">
            <a:extLst>
              <a:ext uri="{FF2B5EF4-FFF2-40B4-BE49-F238E27FC236}">
                <a16:creationId xmlns:a16="http://schemas.microsoft.com/office/drawing/2014/main" id="{8E8A5E6C-4021-47A0-A5F5-FEC133925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DF565-7678-4BEC-B41B-952993FF737F}"/>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414377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32646-8E2A-4CE2-8C86-CCA829BE68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CD6F7-2288-4C8E-951F-9D63DA5687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26A4DF-43C0-42A2-87B0-9E8DAE06A8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7DF4BD-5ECF-4DAB-9BAE-AB8EAB2F1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59C860-E1A6-4F4D-807C-54DF414B034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3603E0-F82B-4446-9159-A1E9BBF5C075}"/>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8" name="Footer Placeholder 7">
            <a:extLst>
              <a:ext uri="{FF2B5EF4-FFF2-40B4-BE49-F238E27FC236}">
                <a16:creationId xmlns:a16="http://schemas.microsoft.com/office/drawing/2014/main" id="{EC03ABC8-2E78-46F8-934F-04E610C2D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FB447E-5ED5-491F-A4DE-CFCB9EE15C91}"/>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792657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FF99-55CF-4B81-B954-BFF3F96F0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6576DF-37F7-4D1A-9351-6C348ED1BCCA}"/>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4" name="Footer Placeholder 3">
            <a:extLst>
              <a:ext uri="{FF2B5EF4-FFF2-40B4-BE49-F238E27FC236}">
                <a16:creationId xmlns:a16="http://schemas.microsoft.com/office/drawing/2014/main" id="{A510E6F3-3C24-40AC-8064-6F4CB6919A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5F56D3-62B4-4782-9A99-C98C9AC89ED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6529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6EA9B-A0A7-448F-898D-4C061B221ED4}"/>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3" name="Footer Placeholder 2">
            <a:extLst>
              <a:ext uri="{FF2B5EF4-FFF2-40B4-BE49-F238E27FC236}">
                <a16:creationId xmlns:a16="http://schemas.microsoft.com/office/drawing/2014/main" id="{E997E035-3510-4754-B2E7-A70F74BA4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444FBD-7DF8-42DD-9DF7-403CFE5C9C28}"/>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74248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83D8-40F8-4A53-8CC9-6B6FD3D28C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4FF6F-5977-4009-BFBC-E0C8E7B90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0B965-EC7B-48F7-93C8-D1F2F1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D810FA-446B-448F-A841-7646A634A19A}"/>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6" name="Footer Placeholder 5">
            <a:extLst>
              <a:ext uri="{FF2B5EF4-FFF2-40B4-BE49-F238E27FC236}">
                <a16:creationId xmlns:a16="http://schemas.microsoft.com/office/drawing/2014/main" id="{C875CB38-EBE9-41B0-A2B5-2342518050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38511-7B49-4AFE-8A8A-BC0778206E39}"/>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254370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7D7E-3C92-4C0E-8E24-333146319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3C84C0-A0E2-4E29-96DA-8E942B4412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008549-5EBC-491B-B54B-84472C5B6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CBE9-FE08-435F-BDAC-38D50EE0F207}"/>
              </a:ext>
            </a:extLst>
          </p:cNvPr>
          <p:cNvSpPr>
            <a:spLocks noGrp="1"/>
          </p:cNvSpPr>
          <p:nvPr>
            <p:ph type="dt" sz="half" idx="10"/>
          </p:nvPr>
        </p:nvSpPr>
        <p:spPr/>
        <p:txBody>
          <a:bodyPr/>
          <a:lstStyle/>
          <a:p>
            <a:fld id="{4511BD67-10A8-4945-940A-075EB539D32F}" type="datetimeFigureOut">
              <a:rPr lang="en-US" smtClean="0"/>
              <a:t>3/4/19</a:t>
            </a:fld>
            <a:endParaRPr lang="en-US"/>
          </a:p>
        </p:txBody>
      </p:sp>
      <p:sp>
        <p:nvSpPr>
          <p:cNvPr id="6" name="Footer Placeholder 5">
            <a:extLst>
              <a:ext uri="{FF2B5EF4-FFF2-40B4-BE49-F238E27FC236}">
                <a16:creationId xmlns:a16="http://schemas.microsoft.com/office/drawing/2014/main" id="{7A5A5D12-4669-4C6E-8196-4C931380A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0137E-2468-4BB2-A7F5-219B9EC13D1C}"/>
              </a:ext>
            </a:extLst>
          </p:cNvPr>
          <p:cNvSpPr>
            <a:spLocks noGrp="1"/>
          </p:cNvSpPr>
          <p:nvPr>
            <p:ph type="sldNum" sz="quarter" idx="12"/>
          </p:nvPr>
        </p:nvSpPr>
        <p:spPr/>
        <p:txBody>
          <a:bodyPr/>
          <a:lstStyle/>
          <a:p>
            <a:fld id="{9620D538-CD8E-4AE3-AC34-D5693A2B0B55}" type="slidenum">
              <a:rPr lang="en-US" smtClean="0"/>
              <a:t>‹#›</a:t>
            </a:fld>
            <a:endParaRPr lang="en-US"/>
          </a:p>
        </p:txBody>
      </p:sp>
    </p:spTree>
    <p:extLst>
      <p:ext uri="{BB962C8B-B14F-4D97-AF65-F5344CB8AC3E}">
        <p14:creationId xmlns:p14="http://schemas.microsoft.com/office/powerpoint/2010/main" val="89059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5280A5-BE05-4935-8477-19AC0F7A5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685A7E-81BD-48B7-8BBD-6E15A4390C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3FB71-3BFF-4258-A80A-9D13E64166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1BD67-10A8-4945-940A-075EB539D32F}" type="datetimeFigureOut">
              <a:rPr lang="en-US" smtClean="0"/>
              <a:t>3/4/19</a:t>
            </a:fld>
            <a:endParaRPr lang="en-US"/>
          </a:p>
        </p:txBody>
      </p:sp>
      <p:sp>
        <p:nvSpPr>
          <p:cNvPr id="5" name="Footer Placeholder 4">
            <a:extLst>
              <a:ext uri="{FF2B5EF4-FFF2-40B4-BE49-F238E27FC236}">
                <a16:creationId xmlns:a16="http://schemas.microsoft.com/office/drawing/2014/main" id="{D88B937D-DAF9-4007-A282-0154EFEC2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CA0855-6D3D-41CD-BCB9-BD510EAB2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0D538-CD8E-4AE3-AC34-D5693A2B0B55}" type="slidenum">
              <a:rPr lang="en-US" smtClean="0"/>
              <a:t>‹#›</a:t>
            </a:fld>
            <a:endParaRPr lang="en-US"/>
          </a:p>
        </p:txBody>
      </p:sp>
    </p:spTree>
    <p:extLst>
      <p:ext uri="{BB962C8B-B14F-4D97-AF65-F5344CB8AC3E}">
        <p14:creationId xmlns:p14="http://schemas.microsoft.com/office/powerpoint/2010/main" val="259137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0.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534" y="1522035"/>
            <a:ext cx="7798027" cy="5335965"/>
          </a:xfrm>
          <a:prstGeom prst="rect">
            <a:avLst/>
          </a:prstGeom>
        </p:spPr>
      </p:pic>
      <p:sp>
        <p:nvSpPr>
          <p:cNvPr id="2" name="Title 1">
            <a:extLst>
              <a:ext uri="{FF2B5EF4-FFF2-40B4-BE49-F238E27FC236}">
                <a16:creationId xmlns:a16="http://schemas.microsoft.com/office/drawing/2014/main" id="{927472EE-1D49-49D1-93C4-78DFA0E4250A}"/>
              </a:ext>
            </a:extLst>
          </p:cNvPr>
          <p:cNvSpPr>
            <a:spLocks noGrp="1"/>
          </p:cNvSpPr>
          <p:nvPr>
            <p:ph type="ctrTitle"/>
          </p:nvPr>
        </p:nvSpPr>
        <p:spPr>
          <a:xfrm>
            <a:off x="138263" y="358795"/>
            <a:ext cx="11857092" cy="1470005"/>
          </a:xfrm>
        </p:spPr>
        <p:txBody>
          <a:bodyPr>
            <a:normAutofit fontScale="90000"/>
          </a:bodyPr>
          <a:lstStyle/>
          <a:p>
            <a:pPr algn="l"/>
            <a:r>
              <a:rPr lang="en-US" dirty="0"/>
              <a:t>CS440/ECE448 Lecture 16: </a:t>
            </a:r>
            <a:br>
              <a:rPr lang="en-US" dirty="0"/>
            </a:br>
            <a:r>
              <a:rPr lang="en-US" dirty="0"/>
              <a:t>Linear Classifiers</a:t>
            </a:r>
          </a:p>
        </p:txBody>
      </p:sp>
      <p:sp>
        <p:nvSpPr>
          <p:cNvPr id="3" name="Subtitle 2">
            <a:extLst>
              <a:ext uri="{FF2B5EF4-FFF2-40B4-BE49-F238E27FC236}">
                <a16:creationId xmlns:a16="http://schemas.microsoft.com/office/drawing/2014/main" id="{5EB8BFA0-E61B-4A45-B080-D437D61BD2C5}"/>
              </a:ext>
            </a:extLst>
          </p:cNvPr>
          <p:cNvSpPr>
            <a:spLocks noGrp="1"/>
          </p:cNvSpPr>
          <p:nvPr>
            <p:ph type="subTitle" idx="1"/>
          </p:nvPr>
        </p:nvSpPr>
        <p:spPr>
          <a:xfrm>
            <a:off x="8180440" y="196638"/>
            <a:ext cx="3942740" cy="1406020"/>
          </a:xfrm>
        </p:spPr>
        <p:txBody>
          <a:bodyPr>
            <a:normAutofit/>
          </a:bodyPr>
          <a:lstStyle/>
          <a:p>
            <a:pPr algn="r"/>
            <a:r>
              <a:rPr lang="en-US" sz="2000" dirty="0"/>
              <a:t>Mark Hasegawa-Johnson, 3/2019</a:t>
            </a:r>
          </a:p>
          <a:p>
            <a:pPr algn="r"/>
            <a:r>
              <a:rPr lang="en-US" sz="2000" dirty="0"/>
              <a:t>Including Slides by </a:t>
            </a:r>
          </a:p>
          <a:p>
            <a:pPr algn="r"/>
            <a:r>
              <a:rPr lang="en-US" sz="2000" dirty="0"/>
              <a:t>Svetlana Lazebnik, 10/2016</a:t>
            </a:r>
          </a:p>
        </p:txBody>
      </p:sp>
    </p:spTree>
    <p:extLst>
      <p:ext uri="{BB962C8B-B14F-4D97-AF65-F5344CB8AC3E}">
        <p14:creationId xmlns:p14="http://schemas.microsoft.com/office/powerpoint/2010/main" val="80320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Document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5355711"/>
              </a:xfrm>
            </p:spPr>
            <p:txBody>
              <a:bodyPr>
                <a:normAutofit/>
              </a:bodyPr>
              <a:lstStyle/>
              <a:p>
                <a:pPr marL="0" indent="0">
                  <a:buNone/>
                </a:pPr>
                <a:r>
                  <a:rPr lang="en-US" dirty="0"/>
                  <a:t>Classification: </a:t>
                </a:r>
                <a:endParaRPr lang="en-US" b="0"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𝐶</m:t>
                          </m:r>
                        </m:e>
                        <m:sup>
                          <m:r>
                            <a:rPr lang="en-US" i="1">
                              <a:latin typeface="Cambria Math" panose="02040503050406030204" pitchFamily="18" charset="0"/>
                              <a:cs typeface="Times New Roman"/>
                            </a:rPr>
                            <m:t>∗</m:t>
                          </m:r>
                        </m:sup>
                      </m:sSup>
                      <m:r>
                        <a:rPr lang="en-US" b="0" i="0" smtClean="0">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i="1">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nary>
                                <m:naryPr>
                                  <m:chr m:val="∏"/>
                                  <m:ctrlPr>
                                    <a:rPr lang="en-US" i="1">
                                      <a:latin typeface="Cambria Math" panose="02040503050406030204" pitchFamily="18" charset="0"/>
                                      <a:cs typeface="Times New Roman"/>
                                    </a:rPr>
                                  </m:ctrlPr>
                                </m:naryPr>
                                <m:sub>
                                  <m:r>
                                    <a:rPr lang="en-US" b="0" i="1" smtClean="0">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p>
                                    <m:sSupPr>
                                      <m:ctrlPr>
                                        <a:rPr lang="en-US" i="1" smtClean="0">
                                          <a:latin typeface="Cambria Math" panose="02040503050406030204" pitchFamily="18" charset="0"/>
                                          <a:cs typeface="Times New Roman"/>
                                        </a:rPr>
                                      </m:ctrlPr>
                                    </m:sSupPr>
                                    <m:e>
                                      <m:d>
                                        <m:dPr>
                                          <m:ctrlPr>
                                            <a:rPr lang="en-US" i="1">
                                              <a:latin typeface="Cambria Math" panose="02040503050406030204" pitchFamily="18" charset="0"/>
                                              <a:cs typeface="Times New Roman"/>
                                            </a:rPr>
                                          </m:ctrlPr>
                                        </m:dPr>
                                        <m:e>
                                          <m:f>
                                            <m:fPr>
                                              <m:ctrlPr>
                                                <a:rPr lang="en-US" i="1">
                                                  <a:latin typeface="Cambria Math" panose="02040503050406030204" pitchFamily="18" charset="0"/>
                                                  <a:cs typeface="Times New Roman"/>
                                                </a:rPr>
                                              </m:ctrlPr>
                                            </m:fPr>
                                            <m:num>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num>
                                            <m:den>
                                              <m:r>
                                                <a:rPr lang="en-US" i="1">
                                                  <a:latin typeface="Cambria Math" panose="02040503050406030204" pitchFamily="18" charset="0"/>
                                                  <a:cs typeface="Times New Roman"/>
                                                </a:rPr>
                                                <m:t>1−</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den>
                                          </m:f>
                                        </m:e>
                                      </m:d>
                                    </m:e>
                                    <m:sup>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sup>
                                  </m:sSup>
                                  <m:r>
                                    <a:rPr lang="en-US" i="1">
                                      <a:latin typeface="Cambria Math" panose="02040503050406030204" pitchFamily="18" charset="0"/>
                                      <a:cs typeface="Times New Roman"/>
                                    </a:rPr>
                                    <m:t>(1−</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m:t>
                                      </m:r>
                                      <m:r>
                                        <a:rPr lang="en-US" b="0" i="1" smtClean="0">
                                          <a:latin typeface="Cambria Math" panose="02040503050406030204" pitchFamily="18" charset="0"/>
                                          <a:cs typeface="Times New Roman"/>
                                        </a:rPr>
                                        <m:t>𝑤</m:t>
                                      </m:r>
                                    </m:sub>
                                  </m:sSub>
                                  <m:r>
                                    <a:rPr lang="en-US" i="1">
                                      <a:latin typeface="Cambria Math" panose="02040503050406030204" pitchFamily="18" charset="0"/>
                                      <a:cs typeface="Times New Roman"/>
                                    </a:rPr>
                                    <m:t>)</m:t>
                                  </m:r>
                                  <m:r>
                                    <a:rPr lang="en-US" i="1" smtClean="0">
                                      <a:latin typeface="Cambria Math" panose="02040503050406030204" pitchFamily="18" charset="0"/>
                                      <a:cs typeface="Times New Roman"/>
                                    </a:rPr>
                                    <m:t> </m:t>
                                  </m:r>
                                </m:e>
                              </m:nary>
                            </m:e>
                          </m:d>
                        </m:e>
                      </m:func>
                    </m:oMath>
                  </m:oMathPara>
                </a14:m>
                <a:endParaRPr lang="en-US" dirty="0">
                  <a:cs typeface="Times New Roman"/>
                </a:endParaRPr>
              </a:p>
              <a:p>
                <a:pPr marL="457200" lvl="1" indent="0" algn="ctr">
                  <a:buNone/>
                </a:pPr>
                <a:endParaRPr lang="en-US" dirty="0">
                  <a:cs typeface="Times New Roman"/>
                </a:endParaRP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𝐶</m:t>
                          </m:r>
                        </m:e>
                        <m:sup>
                          <m:r>
                            <a:rPr lang="en-US" i="1">
                              <a:latin typeface="Cambria Math" panose="02040503050406030204" pitchFamily="18" charset="0"/>
                              <a:cs typeface="Times New Roman"/>
                            </a:rPr>
                            <m:t>∗</m:t>
                          </m:r>
                        </m:sup>
                      </m:sSup>
                      <m:r>
                        <a:rPr lang="en-US">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i="1">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smtClean="0">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b="0" i="1" smtClean="0">
                                  <a:latin typeface="Cambria Math" panose="02040503050406030204" pitchFamily="18" charset="0"/>
                                  <a:cs typeface="Times New Roman"/>
                                </a:rPr>
                                <m:t>+</m:t>
                              </m:r>
                              <m:nary>
                                <m:naryPr>
                                  <m:chr m:val="∑"/>
                                  <m:ctrlPr>
                                    <a:rPr lang="en-US" b="0" i="1" smtClean="0">
                                      <a:latin typeface="Cambria Math" panose="02040503050406030204" pitchFamily="18" charset="0"/>
                                      <a:cs typeface="Times New Roman"/>
                                    </a:rPr>
                                  </m:ctrlPr>
                                </m:naryPr>
                                <m:sub>
                                  <m:r>
                                    <m:rPr>
                                      <m:brk m:alnAt="23"/>
                                    </m:rPr>
                                    <a:rPr lang="en-US" b="0" i="1" smtClean="0">
                                      <a:latin typeface="Cambria Math" panose="02040503050406030204" pitchFamily="18" charset="0"/>
                                      <a:cs typeface="Times New Roman"/>
                                    </a:rPr>
                                    <m:t>𝑤</m:t>
                                  </m:r>
                                  <m:r>
                                    <a:rPr lang="en-US" b="0" i="1" smtClean="0">
                                      <a:latin typeface="Cambria Math" panose="02040503050406030204" pitchFamily="18" charset="0"/>
                                      <a:cs typeface="Times New Roman"/>
                                    </a:rPr>
                                    <m:t>=1</m:t>
                                  </m:r>
                                </m:sub>
                                <m:sup>
                                  <m:r>
                                    <a:rPr lang="en-US" b="0" i="1" smtClean="0">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smtClean="0">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e>
                          </m:d>
                        </m:e>
                      </m:func>
                    </m:oMath>
                  </m:oMathPara>
                </a14:m>
                <a:endParaRPr lang="en-US" dirty="0">
                  <a:cs typeface="Times New Roman"/>
                </a:endParaRP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r>
                        <a:rPr lang="en-US" b="0" i="1" smtClean="0">
                          <a:latin typeface="Cambria Math" panose="02040503050406030204" pitchFamily="18" charset="0"/>
                          <a:cs typeface="Times New Roman"/>
                        </a:rPr>
                        <m:t>=</m:t>
                      </m:r>
                      <m:func>
                        <m:funcPr>
                          <m:ctrlPr>
                            <a:rPr lang="en-US" b="0" i="1" smtClean="0">
                              <a:latin typeface="Cambria Math" panose="02040503050406030204" pitchFamily="18" charset="0"/>
                              <a:cs typeface="Times New Roman"/>
                            </a:rPr>
                          </m:ctrlPr>
                        </m:funcPr>
                        <m:fName>
                          <m:r>
                            <m:rPr>
                              <m:sty m:val="p"/>
                            </m:rPr>
                            <a:rPr lang="en-US" b="0" i="0" smtClean="0">
                              <a:latin typeface="Cambria Math" panose="02040503050406030204" pitchFamily="18" charset="0"/>
                              <a:cs typeface="Times New Roman"/>
                            </a:rPr>
                            <m:t>log</m:t>
                          </m:r>
                        </m:fName>
                        <m:e>
                          <m:d>
                            <m:dPr>
                              <m:ctrlPr>
                                <a:rPr lang="en-US" i="1">
                                  <a:latin typeface="Cambria Math" panose="02040503050406030204" pitchFamily="18" charset="0"/>
                                  <a:cs typeface="Times New Roman"/>
                                </a:rPr>
                              </m:ctrlPr>
                            </m:dPr>
                            <m:e>
                              <m:f>
                                <m:fPr>
                                  <m:ctrlPr>
                                    <a:rPr lang="en-US" i="1">
                                      <a:latin typeface="Cambria Math" panose="02040503050406030204" pitchFamily="18" charset="0"/>
                                      <a:cs typeface="Times New Roman"/>
                                    </a:rPr>
                                  </m:ctrlPr>
                                </m:fPr>
                                <m:num>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num>
                                <m:den>
                                  <m:r>
                                    <a:rPr lang="en-US" i="1">
                                      <a:latin typeface="Cambria Math" panose="02040503050406030204" pitchFamily="18" charset="0"/>
                                      <a:cs typeface="Times New Roman"/>
                                    </a:rPr>
                                    <m:t>1−</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den>
                              </m:f>
                            </m:e>
                          </m:d>
                        </m:e>
                      </m:func>
                      <m:r>
                        <a:rPr lang="en-US" b="0" i="1" smtClean="0">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b="0" i="1" smtClean="0">
                          <a:latin typeface="Cambria Math" panose="02040503050406030204" pitchFamily="18" charset="0"/>
                          <a:cs typeface="Times New Roman"/>
                        </a:rPr>
                        <m:t>=</m:t>
                      </m:r>
                      <m:func>
                        <m:funcPr>
                          <m:ctrlPr>
                            <a:rPr lang="en-US" i="1">
                              <a:latin typeface="Cambria Math" panose="02040503050406030204" pitchFamily="18" charset="0"/>
                              <a:cs typeface="Times New Roman"/>
                            </a:rPr>
                          </m:ctrlPr>
                        </m:funcPr>
                        <m:fName>
                          <m:r>
                            <m:rPr>
                              <m:sty m:val="p"/>
                            </m:rPr>
                            <a:rPr lang="en-US">
                              <a:latin typeface="Cambria Math" panose="02040503050406030204" pitchFamily="18" charset="0"/>
                              <a:cs typeface="Times New Roman"/>
                            </a:rPr>
                            <m:t>log</m:t>
                          </m:r>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nary>
                                <m:naryPr>
                                  <m:chr m:val="∏"/>
                                  <m:ctrlPr>
                                    <a:rPr lang="en-US" i="1">
                                      <a:latin typeface="Cambria Math" panose="02040503050406030204" pitchFamily="18" charset="0"/>
                                      <a:cs typeface="Times New Roman"/>
                                    </a:rPr>
                                  </m:ctrlPr>
                                </m:naryPr>
                                <m:sub>
                                  <m: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r>
                                    <a:rPr lang="en-US" i="1">
                                      <a:latin typeface="Cambria Math" panose="02040503050406030204" pitchFamily="18" charset="0"/>
                                      <a:cs typeface="Times New Roman"/>
                                    </a:rPr>
                                    <m:t>(1−</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r>
                                    <a:rPr lang="en-US" i="1">
                                      <a:latin typeface="Cambria Math" panose="02040503050406030204" pitchFamily="18" charset="0"/>
                                      <a:cs typeface="Times New Roman"/>
                                    </a:rPr>
                                    <m:t>) </m:t>
                                  </m:r>
                                </m:e>
                              </m:nary>
                            </m:e>
                          </m:d>
                        </m:e>
                      </m:func>
                    </m:oMath>
                  </m:oMathPara>
                </a14:m>
                <a:endParaRPr lang="en-US"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rotWithShape="0">
                <a:blip r:embed="rId2"/>
                <a:stretch>
                  <a:fillRect l="-1157" t="-19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B53F3879-0144-B74C-8588-B237CF062AA2}"/>
                  </a:ext>
                </a:extLst>
              </p:cNvPr>
              <p:cNvSpPr txBox="1"/>
              <p:nvPr/>
            </p:nvSpPr>
            <p:spPr>
              <a:xfrm>
                <a:off x="8112031" y="2690949"/>
                <a:ext cx="3919919" cy="1938992"/>
              </a:xfrm>
              <a:prstGeom prst="rect">
                <a:avLst/>
              </a:prstGeom>
              <a:noFill/>
              <a:ln>
                <a:solidFill>
                  <a:srgbClr val="FF0000"/>
                </a:solidFill>
              </a:ln>
            </p:spPr>
            <p:txBody>
              <a:bodyPr wrap="none" rtlCol="0">
                <a:spAutoFit/>
              </a:bodyPr>
              <a:lstStyle/>
              <a:p>
                <a:r>
                  <a:rPr lang="en-US" sz="2400" dirty="0"/>
                  <a:t>In a 2-dimensional</a:t>
                </a:r>
              </a:p>
              <a:p>
                <a:r>
                  <a:rPr lang="en-US" sz="2400" dirty="0"/>
                  <a:t>feature space </a:t>
                </a:r>
                <a14:m>
                  <m:oMath xmlns:m="http://schemas.openxmlformats.org/officeDocument/2006/math">
                    <m:r>
                      <a:rPr lang="en-US" sz="240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𝑓</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1</m:t>
                        </m:r>
                      </m:sub>
                    </m:sSub>
                    <m:r>
                      <a:rPr lang="en-US" sz="240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𝑓</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2</m:t>
                        </m:r>
                      </m:sub>
                    </m:sSub>
                    <m:r>
                      <a:rPr lang="en-US" sz="2400" i="1" dirty="0" smtClean="0">
                        <a:latin typeface="Cambria Math" panose="02040503050406030204" pitchFamily="18" charset="0"/>
                      </a:rPr>
                      <m:t>)</m:t>
                    </m:r>
                  </m:oMath>
                </a14:m>
                <a:r>
                  <a:rPr lang="en-US" sz="2400" dirty="0"/>
                  <a:t>, this </a:t>
                </a:r>
              </a:p>
              <a:p>
                <a:r>
                  <a:rPr lang="en-US" sz="2400" dirty="0"/>
                  <a:t>is the equation for a line, with</a:t>
                </a:r>
              </a:p>
              <a:p>
                <a:r>
                  <a:rPr lang="en-US" sz="2400" dirty="0"/>
                  <a:t>intercept </a:t>
                </a:r>
                <a14:m>
                  <m:oMath xmlns:m="http://schemas.openxmlformats.org/officeDocument/2006/math">
                    <m:sSub>
                      <m:sSubPr>
                        <m:ctrlPr>
                          <a:rPr lang="en-US" sz="2400" i="1">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m:t>
                        </m:r>
                        <m:r>
                          <a:rPr lang="en-US" sz="2400" i="1">
                            <a:latin typeface="Cambria Math" panose="02040503050406030204" pitchFamily="18" charset="0"/>
                            <a:ea typeface="Cambria Math" panose="02040503050406030204" pitchFamily="18" charset="0"/>
                            <a:cs typeface="Times New Roman"/>
                          </a:rPr>
                          <m:t>𝛽</m:t>
                        </m:r>
                      </m:e>
                      <m:sub>
                        <m:r>
                          <a:rPr lang="en-US" sz="2400" i="1">
                            <a:latin typeface="Cambria Math" panose="02040503050406030204" pitchFamily="18" charset="0"/>
                            <a:cs typeface="Times New Roman"/>
                          </a:rPr>
                          <m:t>𝑐</m:t>
                        </m:r>
                      </m:sub>
                    </m:sSub>
                  </m:oMath>
                </a14:m>
                <a:r>
                  <a:rPr lang="en-US" sz="2400" dirty="0"/>
                  <a:t>, and with slope</a:t>
                </a:r>
              </a:p>
              <a:p>
                <a:r>
                  <a:rPr lang="en-US" sz="2400" dirty="0"/>
                  <a:t>given by </a:t>
                </a:r>
                <a14:m>
                  <m:oMath xmlns:m="http://schemas.openxmlformats.org/officeDocument/2006/math">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ea typeface="Cambria Math" panose="02040503050406030204" pitchFamily="18" charset="0"/>
                            <a:cs typeface="Times New Roman"/>
                          </a:rPr>
                          <m:t>𝛼</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1</m:t>
                        </m:r>
                      </m:sub>
                    </m:sSub>
                    <m:r>
                      <a:rPr lang="en-US" sz="2400" b="0" i="1" smtClean="0">
                        <a:latin typeface="Cambria Math" panose="02040503050406030204" pitchFamily="18" charset="0"/>
                        <a:cs typeface="Times New Roman"/>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ea typeface="Cambria Math" panose="02040503050406030204" pitchFamily="18" charset="0"/>
                            <a:cs typeface="Times New Roman"/>
                          </a:rPr>
                          <m:t>𝛼</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2</m:t>
                        </m:r>
                      </m:sub>
                    </m:sSub>
                  </m:oMath>
                </a14:m>
                <a:endParaRPr lang="en-US" sz="2400" dirty="0"/>
              </a:p>
            </p:txBody>
          </p:sp>
        </mc:Choice>
        <mc:Fallback>
          <p:sp>
            <p:nvSpPr>
              <p:cNvPr id="4" name="TextBox 3">
                <a:extLst>
                  <a:ext uri="{FF2B5EF4-FFF2-40B4-BE49-F238E27FC236}">
                    <a16:creationId xmlns:a16="http://schemas.microsoft.com/office/drawing/2014/main" id="{B53F3879-0144-B74C-8588-B237CF062AA2}"/>
                  </a:ext>
                </a:extLst>
              </p:cNvPr>
              <p:cNvSpPr txBox="1">
                <a:spLocks noRot="1" noChangeAspect="1" noMove="1" noResize="1" noEditPoints="1" noAdjustHandles="1" noChangeArrowheads="1" noChangeShapeType="1" noTextEdit="1"/>
              </p:cNvSpPr>
              <p:nvPr/>
            </p:nvSpPr>
            <p:spPr>
              <a:xfrm>
                <a:off x="8112031" y="2690949"/>
                <a:ext cx="3919919" cy="1938992"/>
              </a:xfrm>
              <a:prstGeom prst="rect">
                <a:avLst/>
              </a:prstGeom>
              <a:blipFill>
                <a:blip r:embed="rId3"/>
                <a:stretch>
                  <a:fillRect l="-2258" t="-2581" r="-968" b="-5161"/>
                </a:stretch>
              </a:blipFill>
              <a:ln>
                <a:solidFill>
                  <a:srgbClr val="FF0000"/>
                </a:solid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AABC8296-1602-3248-9AF6-8BC92B4CBB1E}"/>
              </a:ext>
            </a:extLst>
          </p:cNvPr>
          <p:cNvSpPr/>
          <p:nvPr/>
        </p:nvSpPr>
        <p:spPr>
          <a:xfrm>
            <a:off x="5661498" y="2996119"/>
            <a:ext cx="2198451" cy="1517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260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Word Token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5355711"/>
              </a:xfrm>
            </p:spPr>
            <p:txBody>
              <a:bodyPr>
                <a:normAutofit/>
              </a:bodyPr>
              <a:lstStyle/>
              <a:p>
                <a:pPr marL="0" indent="0">
                  <a:buNone/>
                </a:pPr>
                <a:r>
                  <a:rPr lang="en-US" dirty="0"/>
                  <a:t>Classification: </a:t>
                </a:r>
                <a:endParaRPr lang="en-US" b="0"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𝐶</m:t>
                          </m:r>
                        </m:e>
                        <m:sup>
                          <m:r>
                            <a:rPr lang="en-US" i="1">
                              <a:latin typeface="Cambria Math" panose="02040503050406030204" pitchFamily="18" charset="0"/>
                              <a:cs typeface="Times New Roman"/>
                            </a:rPr>
                            <m:t>∗</m:t>
                          </m:r>
                        </m:sup>
                      </m:sSup>
                      <m:r>
                        <a:rPr lang="en-US" b="0" i="0" smtClean="0">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i="1">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nary>
                                <m:naryPr>
                                  <m:chr m:val="∏"/>
                                  <m:ctrlPr>
                                    <a:rPr lang="en-US" i="1">
                                      <a:latin typeface="Cambria Math" panose="02040503050406030204" pitchFamily="18" charset="0"/>
                                      <a:cs typeface="Times New Roman"/>
                                    </a:rPr>
                                  </m:ctrlPr>
                                </m:naryPr>
                                <m:sub>
                                  <m:r>
                                    <a:rPr lang="en-US" b="0" i="1" smtClean="0">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p>
                                    <m:sSupPr>
                                      <m:ctrlPr>
                                        <a:rPr lang="en-US" i="1" smtClean="0">
                                          <a:latin typeface="Cambria Math" panose="02040503050406030204" pitchFamily="18" charset="0"/>
                                          <a:cs typeface="Times New Roman"/>
                                        </a:rPr>
                                      </m:ctrlPr>
                                    </m:sSup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e>
                                    <m:sup>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𝑠</m:t>
                                          </m:r>
                                        </m:e>
                                        <m:sub>
                                          <m:r>
                                            <a:rPr lang="en-US" i="1">
                                              <a:latin typeface="Cambria Math" panose="02040503050406030204" pitchFamily="18" charset="0"/>
                                              <a:cs typeface="Times New Roman"/>
                                            </a:rPr>
                                            <m:t>𝑤</m:t>
                                          </m:r>
                                        </m:sub>
                                      </m:sSub>
                                    </m:sup>
                                  </m:sSup>
                                  <m:r>
                                    <a:rPr lang="en-US" i="1" smtClean="0">
                                      <a:latin typeface="Cambria Math" panose="02040503050406030204" pitchFamily="18" charset="0"/>
                                      <a:cs typeface="Times New Roman"/>
                                    </a:rPr>
                                    <m:t> </m:t>
                                  </m:r>
                                </m:e>
                              </m:nary>
                            </m:e>
                          </m:d>
                        </m:e>
                      </m:func>
                    </m:oMath>
                  </m:oMathPara>
                </a14:m>
                <a:endParaRPr lang="en-US" dirty="0">
                  <a:cs typeface="Times New Roman"/>
                </a:endParaRPr>
              </a:p>
              <a:p>
                <a:pPr marL="457200" lvl="1" indent="0" algn="ctr">
                  <a:buNone/>
                </a:pPr>
                <a:r>
                  <a:rPr lang="en-US" dirty="0">
                    <a:cs typeface="Times New Roman"/>
                  </a:rPr>
                  <a:t>Where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𝑠</m:t>
                        </m:r>
                      </m:e>
                      <m:sub>
                        <m:r>
                          <a:rPr lang="en-US" i="1">
                            <a:latin typeface="Cambria Math" panose="02040503050406030204" pitchFamily="18" charset="0"/>
                            <a:cs typeface="Times New Roman"/>
                          </a:rPr>
                          <m:t>𝑤</m:t>
                        </m:r>
                      </m:sub>
                    </m:sSub>
                    <m:r>
                      <a:rPr lang="en-US">
                        <a:latin typeface="Cambria Math" panose="02040503050406030204" pitchFamily="18" charset="0"/>
                        <a:cs typeface="Times New Roman"/>
                      </a:rPr>
                      <m:t>=</m:t>
                    </m:r>
                  </m:oMath>
                </a14:m>
                <a:r>
                  <a:rPr lang="en-US" dirty="0">
                    <a:cs typeface="Times New Roman"/>
                  </a:rPr>
                  <a:t> number of times w occurred in the document!!  So…</a:t>
                </a: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cs typeface="Times New Roman"/>
                            </a:rPr>
                          </m:ctrlPr>
                        </m:sSupPr>
                        <m:e>
                          <m:r>
                            <a:rPr lang="en-US" i="1">
                              <a:latin typeface="Cambria Math" panose="02040503050406030204" pitchFamily="18" charset="0"/>
                              <a:cs typeface="Times New Roman"/>
                            </a:rPr>
                            <m:t>𝐶</m:t>
                          </m:r>
                        </m:e>
                        <m:sup>
                          <m:r>
                            <a:rPr lang="en-US" i="1">
                              <a:latin typeface="Cambria Math" panose="02040503050406030204" pitchFamily="18" charset="0"/>
                              <a:cs typeface="Times New Roman"/>
                            </a:rPr>
                            <m:t>∗</m:t>
                          </m:r>
                        </m:sup>
                      </m:sSup>
                      <m:r>
                        <a:rPr lang="en-US">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i="1">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𝑠</m:t>
                                      </m:r>
                                    </m:e>
                                    <m:sub>
                                      <m:r>
                                        <a:rPr lang="en-US" i="1">
                                          <a:latin typeface="Cambria Math" panose="02040503050406030204" pitchFamily="18" charset="0"/>
                                          <a:cs typeface="Times New Roman"/>
                                        </a:rPr>
                                        <m:t>𝑐𝑤</m:t>
                                      </m:r>
                                    </m:sub>
                                  </m:sSub>
                                </m:e>
                              </m:nary>
                            </m:e>
                          </m:d>
                        </m:e>
                      </m:func>
                    </m:oMath>
                  </m:oMathPara>
                </a14:m>
                <a:endParaRPr lang="en-US" dirty="0">
                  <a:cs typeface="Times New Roman"/>
                </a:endParaRP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r>
                        <a:rPr lang="en-US" b="0" i="1" smtClean="0">
                          <a:latin typeface="Cambria Math" panose="02040503050406030204" pitchFamily="18" charset="0"/>
                          <a:cs typeface="Times New Roman"/>
                        </a:rPr>
                        <m:t>=</m:t>
                      </m:r>
                      <m:func>
                        <m:funcPr>
                          <m:ctrlPr>
                            <a:rPr lang="en-US" b="0" i="1" smtClean="0">
                              <a:latin typeface="Cambria Math" panose="02040503050406030204" pitchFamily="18" charset="0"/>
                              <a:cs typeface="Times New Roman"/>
                            </a:rPr>
                          </m:ctrlPr>
                        </m:funcPr>
                        <m:fName>
                          <m:r>
                            <m:rPr>
                              <m:sty m:val="p"/>
                            </m:rPr>
                            <a:rPr lang="en-US" b="0" i="0" smtClean="0">
                              <a:latin typeface="Cambria Math" panose="02040503050406030204" pitchFamily="18" charset="0"/>
                              <a:cs typeface="Times New Roman"/>
                            </a:rPr>
                            <m:t>log</m:t>
                          </m:r>
                        </m:fName>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e>
                      </m:func>
                      <m:r>
                        <a:rPr lang="en-US" b="0" i="1" smtClean="0">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b="0" i="1" smtClean="0">
                          <a:latin typeface="Cambria Math" panose="02040503050406030204" pitchFamily="18" charset="0"/>
                          <a:cs typeface="Times New Roman"/>
                        </a:rPr>
                        <m:t>=</m:t>
                      </m:r>
                      <m:func>
                        <m:funcPr>
                          <m:ctrlPr>
                            <a:rPr lang="en-US" i="1">
                              <a:latin typeface="Cambria Math" panose="02040503050406030204" pitchFamily="18" charset="0"/>
                              <a:cs typeface="Times New Roman"/>
                            </a:rPr>
                          </m:ctrlPr>
                        </m:funcPr>
                        <m:fName>
                          <m:r>
                            <m:rPr>
                              <m:sty m:val="p"/>
                            </m:rPr>
                            <a:rPr lang="en-US">
                              <a:latin typeface="Cambria Math" panose="02040503050406030204" pitchFamily="18" charset="0"/>
                              <a:cs typeface="Times New Roman"/>
                            </a:rPr>
                            <m:t>log</m:t>
                          </m:r>
                        </m:fName>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e>
                      </m:func>
                    </m:oMath>
                  </m:oMathPara>
                </a14:m>
                <a:endParaRPr lang="en-US"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rotWithShape="0">
                <a:blip r:embed="rId2"/>
                <a:stretch>
                  <a:fillRect l="-1157" t="-19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37BD661-A1A1-E346-A1BD-2851CC96F37D}"/>
                  </a:ext>
                </a:extLst>
              </p:cNvPr>
              <p:cNvSpPr txBox="1"/>
              <p:nvPr/>
            </p:nvSpPr>
            <p:spPr>
              <a:xfrm>
                <a:off x="8112031" y="3002233"/>
                <a:ext cx="3919919" cy="1938992"/>
              </a:xfrm>
              <a:prstGeom prst="rect">
                <a:avLst/>
              </a:prstGeom>
              <a:noFill/>
              <a:ln>
                <a:solidFill>
                  <a:srgbClr val="FF0000"/>
                </a:solidFill>
              </a:ln>
            </p:spPr>
            <p:txBody>
              <a:bodyPr wrap="none" rtlCol="0">
                <a:spAutoFit/>
              </a:bodyPr>
              <a:lstStyle/>
              <a:p>
                <a:r>
                  <a:rPr lang="en-US" sz="2400" dirty="0"/>
                  <a:t>In a 2-dimensional</a:t>
                </a:r>
              </a:p>
              <a:p>
                <a:r>
                  <a:rPr lang="en-US" sz="2400" dirty="0"/>
                  <a:t>feature space </a:t>
                </a:r>
                <a14:m>
                  <m:oMath xmlns:m="http://schemas.openxmlformats.org/officeDocument/2006/math">
                    <m:r>
                      <a:rPr lang="en-US" sz="240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𝑓</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1</m:t>
                        </m:r>
                      </m:sub>
                    </m:sSub>
                    <m:r>
                      <a:rPr lang="en-US" sz="2400" i="1" dirty="0" smtClean="0">
                        <a:latin typeface="Cambria Math" panose="02040503050406030204" pitchFamily="18" charset="0"/>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cs typeface="Times New Roman"/>
                          </a:rPr>
                          <m:t>𝑓</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2</m:t>
                        </m:r>
                      </m:sub>
                    </m:sSub>
                    <m:r>
                      <a:rPr lang="en-US" sz="2400" i="1" dirty="0" smtClean="0">
                        <a:latin typeface="Cambria Math" panose="02040503050406030204" pitchFamily="18" charset="0"/>
                      </a:rPr>
                      <m:t>)</m:t>
                    </m:r>
                  </m:oMath>
                </a14:m>
                <a:r>
                  <a:rPr lang="en-US" sz="2400" dirty="0"/>
                  <a:t>, this </a:t>
                </a:r>
              </a:p>
              <a:p>
                <a:r>
                  <a:rPr lang="en-US" sz="2400" dirty="0"/>
                  <a:t>is the equation for a line, with</a:t>
                </a:r>
              </a:p>
              <a:p>
                <a:r>
                  <a:rPr lang="en-US" sz="2400" dirty="0"/>
                  <a:t>intercept </a:t>
                </a:r>
                <a14:m>
                  <m:oMath xmlns:m="http://schemas.openxmlformats.org/officeDocument/2006/math">
                    <m:sSub>
                      <m:sSubPr>
                        <m:ctrlPr>
                          <a:rPr lang="en-US" sz="2400" i="1">
                            <a:latin typeface="Cambria Math" panose="02040503050406030204" pitchFamily="18" charset="0"/>
                            <a:cs typeface="Times New Roman"/>
                          </a:rPr>
                        </m:ctrlPr>
                      </m:sSubPr>
                      <m:e>
                        <m:r>
                          <a:rPr lang="en-US" sz="2400" b="0" i="1" smtClean="0">
                            <a:latin typeface="Cambria Math" panose="02040503050406030204" pitchFamily="18" charset="0"/>
                            <a:cs typeface="Times New Roman"/>
                          </a:rPr>
                          <m:t>−</m:t>
                        </m:r>
                        <m:r>
                          <a:rPr lang="en-US" sz="2400" i="1">
                            <a:latin typeface="Cambria Math" panose="02040503050406030204" pitchFamily="18" charset="0"/>
                            <a:ea typeface="Cambria Math" panose="02040503050406030204" pitchFamily="18" charset="0"/>
                            <a:cs typeface="Times New Roman"/>
                          </a:rPr>
                          <m:t>𝛽</m:t>
                        </m:r>
                      </m:e>
                      <m:sub>
                        <m:r>
                          <a:rPr lang="en-US" sz="2400" i="1">
                            <a:latin typeface="Cambria Math" panose="02040503050406030204" pitchFamily="18" charset="0"/>
                            <a:cs typeface="Times New Roman"/>
                          </a:rPr>
                          <m:t>𝑐</m:t>
                        </m:r>
                      </m:sub>
                    </m:sSub>
                  </m:oMath>
                </a14:m>
                <a:r>
                  <a:rPr lang="en-US" sz="2400" dirty="0"/>
                  <a:t>, and with slope</a:t>
                </a:r>
              </a:p>
              <a:p>
                <a:r>
                  <a:rPr lang="en-US" sz="2400" dirty="0"/>
                  <a:t>given by </a:t>
                </a:r>
                <a14:m>
                  <m:oMath xmlns:m="http://schemas.openxmlformats.org/officeDocument/2006/math">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ea typeface="Cambria Math" panose="02040503050406030204" pitchFamily="18" charset="0"/>
                            <a:cs typeface="Times New Roman"/>
                          </a:rPr>
                          <m:t>𝛼</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1</m:t>
                        </m:r>
                      </m:sub>
                    </m:sSub>
                    <m:r>
                      <a:rPr lang="en-US" sz="2400" b="0" i="1" smtClean="0">
                        <a:latin typeface="Cambria Math" panose="02040503050406030204" pitchFamily="18" charset="0"/>
                        <a:cs typeface="Times New Roman"/>
                      </a:rPr>
                      <m:t>/</m:t>
                    </m:r>
                    <m:sSub>
                      <m:sSubPr>
                        <m:ctrlPr>
                          <a:rPr lang="en-US" sz="2400" i="1">
                            <a:latin typeface="Cambria Math" panose="02040503050406030204" pitchFamily="18" charset="0"/>
                            <a:cs typeface="Times New Roman"/>
                          </a:rPr>
                        </m:ctrlPr>
                      </m:sSubPr>
                      <m:e>
                        <m:r>
                          <a:rPr lang="en-US" sz="2400" i="1">
                            <a:latin typeface="Cambria Math" panose="02040503050406030204" pitchFamily="18" charset="0"/>
                            <a:ea typeface="Cambria Math" panose="02040503050406030204" pitchFamily="18" charset="0"/>
                            <a:cs typeface="Times New Roman"/>
                          </a:rPr>
                          <m:t>𝛼</m:t>
                        </m:r>
                      </m:e>
                      <m:sub>
                        <m:r>
                          <a:rPr lang="en-US" sz="2400" i="1">
                            <a:latin typeface="Cambria Math" panose="02040503050406030204" pitchFamily="18" charset="0"/>
                            <a:cs typeface="Times New Roman"/>
                          </a:rPr>
                          <m:t>𝑐</m:t>
                        </m:r>
                        <m:r>
                          <a:rPr lang="en-US" sz="2400" b="0" i="1" smtClean="0">
                            <a:latin typeface="Cambria Math" panose="02040503050406030204" pitchFamily="18" charset="0"/>
                            <a:cs typeface="Times New Roman"/>
                          </a:rPr>
                          <m:t>2</m:t>
                        </m:r>
                      </m:sub>
                    </m:sSub>
                  </m:oMath>
                </a14:m>
                <a:endParaRPr lang="en-US" sz="2400" dirty="0"/>
              </a:p>
            </p:txBody>
          </p:sp>
        </mc:Choice>
        <mc:Fallback>
          <p:sp>
            <p:nvSpPr>
              <p:cNvPr id="4" name="TextBox 3">
                <a:extLst>
                  <a:ext uri="{FF2B5EF4-FFF2-40B4-BE49-F238E27FC236}">
                    <a16:creationId xmlns:a16="http://schemas.microsoft.com/office/drawing/2014/main" id="{137BD661-A1A1-E346-A1BD-2851CC96F37D}"/>
                  </a:ext>
                </a:extLst>
              </p:cNvPr>
              <p:cNvSpPr txBox="1">
                <a:spLocks noRot="1" noChangeAspect="1" noMove="1" noResize="1" noEditPoints="1" noAdjustHandles="1" noChangeArrowheads="1" noChangeShapeType="1" noTextEdit="1"/>
              </p:cNvSpPr>
              <p:nvPr/>
            </p:nvSpPr>
            <p:spPr>
              <a:xfrm>
                <a:off x="8112031" y="3002233"/>
                <a:ext cx="3919919" cy="1938992"/>
              </a:xfrm>
              <a:prstGeom prst="rect">
                <a:avLst/>
              </a:prstGeom>
              <a:blipFill>
                <a:blip r:embed="rId3"/>
                <a:stretch>
                  <a:fillRect l="-2258" t="-1935" r="-968" b="-5161"/>
                </a:stretch>
              </a:blipFill>
              <a:ln>
                <a:solidFill>
                  <a:srgbClr val="FF0000"/>
                </a:solidFill>
              </a:ln>
            </p:spPr>
            <p:txBody>
              <a:bodyPr/>
              <a:lstStyle/>
              <a:p>
                <a:r>
                  <a:rPr lang="en-US">
                    <a:noFill/>
                  </a:rPr>
                  <a:t> </a:t>
                </a:r>
              </a:p>
            </p:txBody>
          </p:sp>
        </mc:Fallback>
      </mc:AlternateContent>
      <p:sp>
        <p:nvSpPr>
          <p:cNvPr id="5" name="Rectangle 4">
            <a:extLst>
              <a:ext uri="{FF2B5EF4-FFF2-40B4-BE49-F238E27FC236}">
                <a16:creationId xmlns:a16="http://schemas.microsoft.com/office/drawing/2014/main" id="{BC6F6D4D-8E3E-A447-A6C5-6560DC2720B7}"/>
              </a:ext>
            </a:extLst>
          </p:cNvPr>
          <p:cNvSpPr/>
          <p:nvPr/>
        </p:nvSpPr>
        <p:spPr>
          <a:xfrm>
            <a:off x="5661498" y="2996119"/>
            <a:ext cx="2198451" cy="1517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45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Linear Classifiers</a:t>
            </a:r>
          </a:p>
        </p:txBody>
      </p:sp>
      <p:sp>
        <p:nvSpPr>
          <p:cNvPr id="3" name="Content Placeholder 2"/>
          <p:cNvSpPr>
            <a:spLocks noGrp="1"/>
          </p:cNvSpPr>
          <p:nvPr>
            <p:ph idx="1"/>
          </p:nvPr>
        </p:nvSpPr>
        <p:spPr>
          <a:xfrm>
            <a:off x="838200" y="1326860"/>
            <a:ext cx="10515600" cy="5267904"/>
          </a:xfrm>
        </p:spPr>
        <p:txBody>
          <a:bodyPr>
            <a:noAutofit/>
          </a:bodyPr>
          <a:lstStyle/>
          <a:p>
            <a:r>
              <a:rPr lang="en-US" sz="3200" dirty="0">
                <a:solidFill>
                  <a:schemeClr val="bg1">
                    <a:lumMod val="75000"/>
                  </a:schemeClr>
                </a:solidFill>
              </a:rPr>
              <a:t>Naïve Bayes/</a:t>
            </a:r>
            <a:r>
              <a:rPr lang="en-US" sz="3200" dirty="0" err="1">
                <a:solidFill>
                  <a:schemeClr val="bg1">
                    <a:lumMod val="75000"/>
                  </a:schemeClr>
                </a:solidFill>
              </a:rPr>
              <a:t>BoW</a:t>
            </a:r>
            <a:r>
              <a:rPr lang="en-US" sz="3200" dirty="0">
                <a:solidFill>
                  <a:schemeClr val="bg1">
                    <a:lumMod val="75000"/>
                  </a:schemeClr>
                </a:solidFill>
              </a:rPr>
              <a:t> classifiers</a:t>
            </a:r>
          </a:p>
          <a:p>
            <a:r>
              <a:rPr lang="en-US" sz="3200" dirty="0"/>
              <a:t>Linear Classifiers in General</a:t>
            </a:r>
          </a:p>
          <a:p>
            <a:r>
              <a:rPr lang="en-US" sz="3200" dirty="0"/>
              <a:t>Perceptron</a:t>
            </a:r>
          </a:p>
          <a:p>
            <a:r>
              <a:rPr lang="en-US" sz="3200" dirty="0"/>
              <a:t>Differential Perceptron/Neural Net</a:t>
            </a:r>
          </a:p>
        </p:txBody>
      </p:sp>
    </p:spTree>
    <p:extLst>
      <p:ext uri="{BB962C8B-B14F-4D97-AF65-F5344CB8AC3E}">
        <p14:creationId xmlns:p14="http://schemas.microsoft.com/office/powerpoint/2010/main" val="3333012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Linear Classifiers in General</a:t>
            </a:r>
            <a:endParaRPr lang="en-US" b="1" dirty="0">
              <a:solidFill>
                <a:srgbClr val="FF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1724668"/>
              </a:xfrm>
            </p:spPr>
            <p:txBody>
              <a:bodyPr>
                <a:normAutofit/>
              </a:bodyPr>
              <a:lstStyle/>
              <a:p>
                <a:pPr marL="0" indent="0">
                  <a:buNone/>
                </a:pPr>
                <a:r>
                  <a:rPr lang="en-US" dirty="0">
                    <a:cs typeface="Times New Roman"/>
                  </a:rPr>
                  <a:t>The function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oMath>
                </a14:m>
                <a:r>
                  <a:rPr lang="en-US" dirty="0">
                    <a:cs typeface="Times New Roman"/>
                  </a:rPr>
                  <a:t>  is an affine function of the features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oMath>
                </a14:m>
                <a:r>
                  <a:rPr lang="en-US" dirty="0">
                    <a:cs typeface="Times New Roman"/>
                  </a:rPr>
                  <a:t>.  That means that its contours are all straight lines.  Here is an example of such a function, plotted as variations of color in a two-dimensional space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1</m:t>
                        </m:r>
                      </m:sub>
                    </m:sSub>
                  </m:oMath>
                </a14:m>
                <a:r>
                  <a:rPr lang="en-US" dirty="0">
                    <a:cs typeface="Times New Roman"/>
                  </a:rPr>
                  <a:t> by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2</m:t>
                        </m:r>
                      </m:sub>
                    </m:sSub>
                  </m:oMath>
                </a14:m>
                <a:r>
                  <a:rPr lang="en-US" dirty="0">
                    <a:cs typeface="Times New Roman"/>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1724668"/>
              </a:xfrm>
              <a:blipFill rotWithShape="0">
                <a:blip r:embed="rId2"/>
                <a:stretch>
                  <a:fillRect l="-1157" t="-5654" b="-494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7132" y="3005413"/>
            <a:ext cx="9484329" cy="321840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34869" y="6135025"/>
                <a:ext cx="62023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6234869" y="6135025"/>
                <a:ext cx="620233"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294141" y="4242311"/>
                <a:ext cx="62972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1294141" y="4242311"/>
                <a:ext cx="629724" cy="58477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11797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Linear Classifiers in General</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17418" y="1205344"/>
                <a:ext cx="10536382" cy="2593061"/>
              </a:xfrm>
            </p:spPr>
            <p:txBody>
              <a:bodyPr>
                <a:normAutofit fontScale="70000" lnSpcReduction="20000"/>
              </a:bodyPr>
              <a:lstStyle/>
              <a:p>
                <a:pPr marL="0" indent="0">
                  <a:buNone/>
                </a:pPr>
                <a:r>
                  <a:rPr lang="en-US" dirty="0">
                    <a:cs typeface="Times New Roman"/>
                  </a:rPr>
                  <a:t>Consider the classifier  </a:t>
                </a:r>
                <a:endParaRPr lang="en-US" i="1" dirty="0">
                  <a:latin typeface="Cambria Math" panose="02040503050406030204" pitchFamily="18" charset="0"/>
                  <a:cs typeface="Times New Roman"/>
                </a:endParaRPr>
              </a:p>
              <a:p>
                <a:pPr marL="0" indent="0" algn="ctr">
                  <a:buNone/>
                </a:pPr>
                <a14:m>
                  <m:oMath xmlns:m="http://schemas.openxmlformats.org/officeDocument/2006/math">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𝑦</m:t>
                        </m:r>
                        <m:r>
                          <a:rPr lang="en-US" b="0" i="1" smtClean="0">
                            <a:latin typeface="Cambria Math" panose="02040503050406030204" pitchFamily="18" charset="0"/>
                            <a:cs typeface="Times New Roman"/>
                          </a:rPr>
                          <m:t>=1     </m:t>
                        </m:r>
                        <m:r>
                          <m:rPr>
                            <m:sty m:val="p"/>
                          </m:rPr>
                          <a:rPr lang="en-US" b="0" i="0" smtClean="0">
                            <a:latin typeface="Cambria Math" panose="02040503050406030204" pitchFamily="18" charset="0"/>
                            <a:cs typeface="Times New Roman"/>
                          </a:rPr>
                          <m:t>if</m:t>
                        </m:r>
                        <m:r>
                          <a:rPr lang="en-US" b="0" i="1" smtClean="0">
                            <a:latin typeface="Cambria Math" panose="02040503050406030204" pitchFamily="18" charset="0"/>
                            <a:cs typeface="Times New Roman"/>
                          </a:rPr>
                          <m:t>     </m:t>
                        </m:r>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r>
                      <a:rPr lang="en-US" b="0" i="1" smtClean="0">
                        <a:latin typeface="Cambria Math" panose="02040503050406030204" pitchFamily="18" charset="0"/>
                        <a:cs typeface="Times New Roman"/>
                      </a:rPr>
                      <m:t>&gt;0</m:t>
                    </m:r>
                  </m:oMath>
                </a14:m>
                <a:r>
                  <a:rPr lang="en-US" dirty="0">
                    <a:cs typeface="Times New Roman"/>
                  </a:rPr>
                  <a:t> </a:t>
                </a:r>
              </a:p>
              <a:p>
                <a:pPr marL="0" indent="0" algn="ctr">
                  <a:buNone/>
                </a:pPr>
                <a:r>
                  <a:rPr lang="en-US" dirty="0">
                    <a:cs typeface="Times New Roman"/>
                  </a:rPr>
                  <a:t> </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𝑦</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0</m:t>
                          </m:r>
                          <m:r>
                            <a:rPr lang="en-US" i="1">
                              <a:latin typeface="Cambria Math" panose="02040503050406030204" pitchFamily="18" charset="0"/>
                              <a:cs typeface="Times New Roman"/>
                            </a:rPr>
                            <m:t>     </m:t>
                          </m:r>
                          <m:r>
                            <m:rPr>
                              <m:sty m:val="p"/>
                            </m:rPr>
                            <a:rPr lang="en-US">
                              <a:latin typeface="Cambria Math" panose="02040503050406030204" pitchFamily="18" charset="0"/>
                              <a:cs typeface="Times New Roman"/>
                            </a:rPr>
                            <m:t>if</m:t>
                          </m:r>
                          <m:r>
                            <a:rPr lang="en-US" i="1">
                              <a:latin typeface="Cambria Math" panose="02040503050406030204" pitchFamily="18" charset="0"/>
                              <a:cs typeface="Times New Roman"/>
                            </a:rPr>
                            <m:t>     </m:t>
                          </m:r>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r>
                        <a:rPr lang="en-US" b="0" i="1" smtClean="0">
                          <a:latin typeface="Cambria Math" panose="02040503050406030204" pitchFamily="18" charset="0"/>
                          <a:cs typeface="Times New Roman"/>
                        </a:rPr>
                        <m:t>&lt;0</m:t>
                      </m:r>
                    </m:oMath>
                  </m:oMathPara>
                </a14:m>
                <a:endParaRPr lang="en-US" dirty="0">
                  <a:cs typeface="Times New Roman"/>
                </a:endParaRPr>
              </a:p>
              <a:p>
                <a:pPr marL="0" indent="0">
                  <a:buNone/>
                </a:pPr>
                <a:r>
                  <a:rPr lang="en-US" dirty="0">
                    <a:cs typeface="Times New Roman"/>
                  </a:rPr>
                  <a:t>This is called a “linear classifier” because the boundary between the two classes is a line.  Here is an example of such a classifier, with its boundary plotted as a line in the two-dimensional space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1</m:t>
                        </m:r>
                      </m:sub>
                    </m:sSub>
                  </m:oMath>
                </a14:m>
                <a:r>
                  <a:rPr lang="en-US" dirty="0">
                    <a:cs typeface="Times New Roman"/>
                  </a:rPr>
                  <a:t> by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2</m:t>
                        </m:r>
                      </m:sub>
                    </m:sSub>
                  </m:oMath>
                </a14:m>
                <a:r>
                  <a:rPr lang="en-US" dirty="0">
                    <a:cs typeface="Times New Roman"/>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17418" y="1205344"/>
                <a:ext cx="10536382" cy="2593061"/>
              </a:xfrm>
              <a:blipFill>
                <a:blip r:embed="rId2"/>
                <a:stretch>
                  <a:fillRect l="-481" t="-7805" r="-602" b="-25854"/>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80" y="3836833"/>
            <a:ext cx="6800131" cy="238698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126716" y="6207791"/>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6126716" y="6207791"/>
                <a:ext cx="460006"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464181" y="4580550"/>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2464181" y="4580550"/>
                <a:ext cx="467045"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7243729" y="5063305"/>
                <a:ext cx="12756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𝑦</m:t>
                      </m:r>
                      <m:r>
                        <a:rPr lang="en-US" sz="3200" i="1">
                          <a:latin typeface="Cambria Math" panose="02040503050406030204" pitchFamily="18" charset="0"/>
                          <a:cs typeface="Times New Roman"/>
                        </a:rPr>
                        <m:t>=1</m:t>
                      </m:r>
                    </m:oMath>
                  </m:oMathPara>
                </a14:m>
                <a:endParaRPr lang="en-US" sz="3200" dirty="0"/>
              </a:p>
            </p:txBody>
          </p:sp>
        </mc:Choice>
        <mc:Fallback>
          <p:sp>
            <p:nvSpPr>
              <p:cNvPr id="7" name="Rectangle 6"/>
              <p:cNvSpPr>
                <a:spLocks noRot="1" noChangeAspect="1" noMove="1" noResize="1" noEditPoints="1" noAdjustHandles="1" noChangeArrowheads="1" noChangeShapeType="1" noTextEdit="1"/>
              </p:cNvSpPr>
              <p:nvPr/>
            </p:nvSpPr>
            <p:spPr>
              <a:xfrm>
                <a:off x="7243729" y="5063305"/>
                <a:ext cx="1275670" cy="584775"/>
              </a:xfrm>
              <a:prstGeom prst="rect">
                <a:avLst/>
              </a:prstGeom>
              <a:blipFill>
                <a:blip r:embed="rId6"/>
                <a:stretch>
                  <a:fillRect b="-106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5341182" y="4153819"/>
                <a:ext cx="1275670"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cs typeface="Times New Roman"/>
                        </a:rPr>
                        <m:t>𝑦</m:t>
                      </m:r>
                      <m:r>
                        <a:rPr lang="en-US" sz="3200" i="1">
                          <a:latin typeface="Cambria Math" panose="02040503050406030204" pitchFamily="18" charset="0"/>
                          <a:cs typeface="Times New Roman"/>
                        </a:rPr>
                        <m:t>=</m:t>
                      </m:r>
                      <m:r>
                        <a:rPr lang="en-US" sz="3200" b="0" i="1" smtClean="0">
                          <a:latin typeface="Cambria Math" panose="02040503050406030204" pitchFamily="18" charset="0"/>
                          <a:cs typeface="Times New Roman"/>
                        </a:rPr>
                        <m:t>0</m:t>
                      </m:r>
                    </m:oMath>
                  </m:oMathPara>
                </a14:m>
                <a:endParaRPr lang="en-US" sz="3200" dirty="0"/>
              </a:p>
            </p:txBody>
          </p:sp>
        </mc:Choice>
        <mc:Fallback>
          <p:sp>
            <p:nvSpPr>
              <p:cNvPr id="8" name="Rectangle 7"/>
              <p:cNvSpPr>
                <a:spLocks noRot="1" noChangeAspect="1" noMove="1" noResize="1" noEditPoints="1" noAdjustHandles="1" noChangeArrowheads="1" noChangeShapeType="1" noTextEdit="1"/>
              </p:cNvSpPr>
              <p:nvPr/>
            </p:nvSpPr>
            <p:spPr>
              <a:xfrm>
                <a:off x="5341182" y="4153819"/>
                <a:ext cx="1275670" cy="584775"/>
              </a:xfrm>
              <a:prstGeom prst="rect">
                <a:avLst/>
              </a:prstGeom>
              <a:blipFill>
                <a:blip r:embed="rId7"/>
                <a:stretch>
                  <a:fillRect b="-10638"/>
                </a:stretch>
              </a:blipFill>
            </p:spPr>
            <p:txBody>
              <a:bodyPr/>
              <a:lstStyle/>
              <a:p>
                <a:r>
                  <a:rPr lang="en-US">
                    <a:noFill/>
                  </a:rPr>
                  <a:t> </a:t>
                </a:r>
              </a:p>
            </p:txBody>
          </p:sp>
        </mc:Fallback>
      </mc:AlternateContent>
    </p:spTree>
    <p:extLst>
      <p:ext uri="{BB962C8B-B14F-4D97-AF65-F5344CB8AC3E}">
        <p14:creationId xmlns:p14="http://schemas.microsoft.com/office/powerpoint/2010/main" val="1224568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935" y="764665"/>
            <a:ext cx="5429847" cy="5429847"/>
          </a:xfrm>
          <a:prstGeom prst="rect">
            <a:avLst/>
          </a:prstGeom>
        </p:spPr>
      </p:pic>
      <p:sp>
        <p:nvSpPr>
          <p:cNvPr id="2" name="Title 1"/>
          <p:cNvSpPr>
            <a:spLocks noGrp="1"/>
          </p:cNvSpPr>
          <p:nvPr>
            <p:ph type="title"/>
          </p:nvPr>
        </p:nvSpPr>
        <p:spPr>
          <a:xfrm>
            <a:off x="256305" y="101885"/>
            <a:ext cx="10515600" cy="1325563"/>
          </a:xfrm>
        </p:spPr>
        <p:txBody>
          <a:bodyPr/>
          <a:lstStyle/>
          <a:p>
            <a:r>
              <a:rPr lang="en-US" dirty="0"/>
              <a:t>Linear Classifiers in General</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4298" y="1205344"/>
                <a:ext cx="5160595" cy="5480591"/>
              </a:xfrm>
            </p:spPr>
            <p:txBody>
              <a:bodyPr>
                <a:normAutofit fontScale="92500"/>
              </a:bodyPr>
              <a:lstStyle/>
              <a:p>
                <a:pPr marL="0" indent="0">
                  <a:buNone/>
                </a:pPr>
                <a:r>
                  <a:rPr lang="en-US" dirty="0">
                    <a:cs typeface="Times New Roman"/>
                  </a:rPr>
                  <a:t>Consider the classifier  </a:t>
                </a:r>
                <a:endParaRPr lang="en-US" i="1" dirty="0">
                  <a:latin typeface="Cambria Math" panose="02040503050406030204" pitchFamily="18" charset="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𝑦</m:t>
                      </m:r>
                      <m:r>
                        <a:rPr lang="en-US">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b="0" i="1" smtClean="0">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e>
                          </m:d>
                        </m:e>
                      </m:func>
                    </m:oMath>
                  </m:oMathPara>
                </a14:m>
                <a:endParaRPr lang="en-US" dirty="0">
                  <a:cs typeface="Times New Roman"/>
                </a:endParaRPr>
              </a:p>
              <a:p>
                <a:r>
                  <a:rPr lang="en-US" dirty="0">
                    <a:cs typeface="Times New Roman"/>
                  </a:rPr>
                  <a:t>This is called a “multi-class linear classifier.” </a:t>
                </a:r>
              </a:p>
              <a:p>
                <a:r>
                  <a:rPr lang="en-US" dirty="0">
                    <a:cs typeface="Times New Roman"/>
                  </a:rPr>
                  <a:t>The regions </a:t>
                </a:r>
                <a14:m>
                  <m:oMath xmlns:m="http://schemas.openxmlformats.org/officeDocument/2006/math">
                    <m:r>
                      <a:rPr lang="en-US" b="0" i="1" smtClean="0">
                        <a:latin typeface="Cambria Math" panose="02040503050406030204" pitchFamily="18" charset="0"/>
                        <a:cs typeface="Times New Roman"/>
                      </a:rPr>
                      <m:t>𝑦</m:t>
                    </m:r>
                    <m:r>
                      <a:rPr lang="en-US" b="0" i="1" smtClean="0">
                        <a:latin typeface="Cambria Math" panose="02040503050406030204" pitchFamily="18" charset="0"/>
                        <a:cs typeface="Times New Roman"/>
                      </a:rPr>
                      <m:t>=0</m:t>
                    </m:r>
                  </m:oMath>
                </a14:m>
                <a:r>
                  <a:rPr lang="en-US" dirty="0">
                    <a:cs typeface="Times New Roman"/>
                  </a:rPr>
                  <a:t>, </a:t>
                </a:r>
                <a14:m>
                  <m:oMath xmlns:m="http://schemas.openxmlformats.org/officeDocument/2006/math">
                    <m:r>
                      <a:rPr lang="en-US" b="0" i="1" smtClean="0">
                        <a:latin typeface="Cambria Math" panose="02040503050406030204" pitchFamily="18" charset="0"/>
                        <a:cs typeface="Times New Roman"/>
                      </a:rPr>
                      <m:t>𝑦</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1</m:t>
                    </m:r>
                  </m:oMath>
                </a14:m>
                <a:r>
                  <a:rPr lang="en-US" dirty="0">
                    <a:cs typeface="Times New Roman"/>
                  </a:rPr>
                  <a:t>, </a:t>
                </a:r>
                <a14:m>
                  <m:oMath xmlns:m="http://schemas.openxmlformats.org/officeDocument/2006/math">
                    <m:r>
                      <a:rPr lang="en-US" b="0" i="1" smtClean="0">
                        <a:latin typeface="Cambria Math" panose="02040503050406030204" pitchFamily="18" charset="0"/>
                        <a:cs typeface="Times New Roman"/>
                      </a:rPr>
                      <m:t>𝑦</m:t>
                    </m:r>
                    <m:r>
                      <a:rPr lang="en-US" i="1">
                        <a:latin typeface="Cambria Math" panose="02040503050406030204" pitchFamily="18" charset="0"/>
                        <a:cs typeface="Times New Roman"/>
                      </a:rPr>
                      <m:t>=</m:t>
                    </m:r>
                    <m:r>
                      <a:rPr lang="en-US" b="0" i="1" smtClean="0">
                        <a:latin typeface="Cambria Math" panose="02040503050406030204" pitchFamily="18" charset="0"/>
                        <a:cs typeface="Times New Roman"/>
                      </a:rPr>
                      <m:t>2</m:t>
                    </m:r>
                  </m:oMath>
                </a14:m>
                <a:r>
                  <a:rPr lang="en-US" dirty="0">
                    <a:cs typeface="Times New Roman"/>
                  </a:rPr>
                  <a:t> etc. are called “</a:t>
                </a:r>
                <a:r>
                  <a:rPr lang="en-US" dirty="0" err="1">
                    <a:cs typeface="Times New Roman"/>
                  </a:rPr>
                  <a:t>Voronoi</a:t>
                </a:r>
                <a:r>
                  <a:rPr lang="en-US" dirty="0">
                    <a:cs typeface="Times New Roman"/>
                  </a:rPr>
                  <a:t> regions.”  </a:t>
                </a:r>
              </a:p>
              <a:p>
                <a:r>
                  <a:rPr lang="en-US" dirty="0">
                    <a:cs typeface="Times New Roman"/>
                  </a:rPr>
                  <a:t>They are regions with piece-wise linear boundaries. Here is an example from Wikipedia of </a:t>
                </a:r>
                <a:r>
                  <a:rPr lang="en-US" dirty="0" err="1">
                    <a:cs typeface="Times New Roman"/>
                  </a:rPr>
                  <a:t>Voronoi</a:t>
                </a:r>
                <a:r>
                  <a:rPr lang="en-US" dirty="0">
                    <a:cs typeface="Times New Roman"/>
                  </a:rPr>
                  <a:t> regions plotted in the two-dimensional space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1</m:t>
                        </m:r>
                      </m:sub>
                    </m:sSub>
                  </m:oMath>
                </a14:m>
                <a:r>
                  <a:rPr lang="en-US" dirty="0">
                    <a:cs typeface="Times New Roman"/>
                  </a:rPr>
                  <a:t> by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2</m:t>
                        </m:r>
                      </m:sub>
                    </m:sSub>
                  </m:oMath>
                </a14:m>
                <a:r>
                  <a:rPr lang="en-US" dirty="0">
                    <a:cs typeface="Times New Roman"/>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4298" y="1205344"/>
                <a:ext cx="5160595" cy="5480591"/>
              </a:xfrm>
              <a:blipFill>
                <a:blip r:embed="rId3"/>
                <a:stretch>
                  <a:fillRect l="-1966" t="-13657" r="-1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341873" y="6178295"/>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5" name="Rectangle 4"/>
              <p:cNvSpPr>
                <a:spLocks noRot="1" noChangeAspect="1" noMove="1" noResize="1" noEditPoints="1" noAdjustHandles="1" noChangeArrowheads="1" noChangeShapeType="1" noTextEdit="1"/>
              </p:cNvSpPr>
              <p:nvPr/>
            </p:nvSpPr>
            <p:spPr>
              <a:xfrm>
                <a:off x="9341873" y="6178295"/>
                <a:ext cx="460006"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59443" y="3361348"/>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6259443" y="3361348"/>
                <a:ext cx="467045" cy="58477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6914350" y="1528597"/>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0</m:t>
                      </m:r>
                    </m:oMath>
                  </m:oMathPara>
                </a14:m>
                <a:endParaRPr lang="en-US" dirty="0">
                  <a:solidFill>
                    <a:schemeClr val="bg1"/>
                  </a:solidFill>
                </a:endParaRPr>
              </a:p>
            </p:txBody>
          </p:sp>
        </mc:Choice>
        <mc:Fallback>
          <p:sp>
            <p:nvSpPr>
              <p:cNvPr id="8" name="Rectangle 7"/>
              <p:cNvSpPr>
                <a:spLocks noRot="1" noChangeAspect="1" noMove="1" noResize="1" noEditPoints="1" noAdjustHandles="1" noChangeArrowheads="1" noChangeShapeType="1" noTextEdit="1"/>
              </p:cNvSpPr>
              <p:nvPr/>
            </p:nvSpPr>
            <p:spPr>
              <a:xfrm>
                <a:off x="6914350" y="1528597"/>
                <a:ext cx="800989" cy="369332"/>
              </a:xfrm>
              <a:prstGeom prst="rect">
                <a:avLst/>
              </a:prstGeom>
              <a:blipFill>
                <a:blip r:embed="rId6"/>
                <a:stretch>
                  <a:fillRect b="-68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7538699" y="756762"/>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1</m:t>
                      </m:r>
                    </m:oMath>
                  </m:oMathPara>
                </a14:m>
                <a:endParaRPr lang="en-US" dirty="0">
                  <a:solidFill>
                    <a:schemeClr val="bg1"/>
                  </a:solidFill>
                </a:endParaRPr>
              </a:p>
            </p:txBody>
          </p:sp>
        </mc:Choice>
        <mc:Fallback>
          <p:sp>
            <p:nvSpPr>
              <p:cNvPr id="11" name="Rectangle 10"/>
              <p:cNvSpPr>
                <a:spLocks noRot="1" noChangeAspect="1" noMove="1" noResize="1" noEditPoints="1" noAdjustHandles="1" noChangeArrowheads="1" noChangeShapeType="1" noTextEdit="1"/>
              </p:cNvSpPr>
              <p:nvPr/>
            </p:nvSpPr>
            <p:spPr>
              <a:xfrm>
                <a:off x="7538699" y="756762"/>
                <a:ext cx="800989" cy="369332"/>
              </a:xfrm>
              <a:prstGeom prst="rect">
                <a:avLst/>
              </a:prstGeom>
              <a:blipFill>
                <a:blip r:embed="rId7"/>
                <a:stretch>
                  <a:fillRect b="-3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8487514" y="761675"/>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2</m:t>
                      </m:r>
                    </m:oMath>
                  </m:oMathPara>
                </a14:m>
                <a:endParaRPr lang="en-US" dirty="0">
                  <a:solidFill>
                    <a:schemeClr val="bg1"/>
                  </a:solidFill>
                </a:endParaRPr>
              </a:p>
            </p:txBody>
          </p:sp>
        </mc:Choice>
        <mc:Fallback>
          <p:sp>
            <p:nvSpPr>
              <p:cNvPr id="12" name="Rectangle 11"/>
              <p:cNvSpPr>
                <a:spLocks noRot="1" noChangeAspect="1" noMove="1" noResize="1" noEditPoints="1" noAdjustHandles="1" noChangeArrowheads="1" noChangeShapeType="1" noTextEdit="1"/>
              </p:cNvSpPr>
              <p:nvPr/>
            </p:nvSpPr>
            <p:spPr>
              <a:xfrm>
                <a:off x="8487514" y="761675"/>
                <a:ext cx="800989" cy="369332"/>
              </a:xfrm>
              <a:prstGeom prst="rect">
                <a:avLst/>
              </a:prstGeom>
              <a:blipFill>
                <a:blip r:embed="rId8"/>
                <a:stretch>
                  <a:fillRect b="-68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9406832" y="746925"/>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3</m:t>
                      </m:r>
                    </m:oMath>
                  </m:oMathPara>
                </a14:m>
                <a:endParaRPr lang="en-US" dirty="0">
                  <a:solidFill>
                    <a:schemeClr val="bg1"/>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9406832" y="746925"/>
                <a:ext cx="800989" cy="369332"/>
              </a:xfrm>
              <a:prstGeom prst="rect">
                <a:avLst/>
              </a:prstGeom>
              <a:blipFill>
                <a:blip r:embed="rId9"/>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9559232" y="1253287"/>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4</m:t>
                      </m:r>
                    </m:oMath>
                  </m:oMathPara>
                </a14:m>
                <a:endParaRPr lang="en-US" dirty="0">
                  <a:solidFill>
                    <a:schemeClr val="bg1"/>
                  </a:solidFill>
                </a:endParaRPr>
              </a:p>
            </p:txBody>
          </p:sp>
        </mc:Choice>
        <mc:Fallback>
          <p:sp>
            <p:nvSpPr>
              <p:cNvPr id="14" name="Rectangle 13"/>
              <p:cNvSpPr>
                <a:spLocks noRot="1" noChangeAspect="1" noMove="1" noResize="1" noEditPoints="1" noAdjustHandles="1" noChangeArrowheads="1" noChangeShapeType="1" noTextEdit="1"/>
              </p:cNvSpPr>
              <p:nvPr/>
            </p:nvSpPr>
            <p:spPr>
              <a:xfrm>
                <a:off x="9559232" y="1253287"/>
                <a:ext cx="800989"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10173749" y="1592501"/>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5</m:t>
                      </m:r>
                    </m:oMath>
                  </m:oMathPara>
                </a14:m>
                <a:endParaRPr lang="en-US" dirty="0">
                  <a:solidFill>
                    <a:schemeClr val="bg1"/>
                  </a:solidFill>
                </a:endParaRPr>
              </a:p>
            </p:txBody>
          </p:sp>
        </mc:Choice>
        <mc:Fallback>
          <p:sp>
            <p:nvSpPr>
              <p:cNvPr id="15" name="Rectangle 14"/>
              <p:cNvSpPr>
                <a:spLocks noRot="1" noChangeAspect="1" noMove="1" noResize="1" noEditPoints="1" noAdjustHandles="1" noChangeArrowheads="1" noChangeShapeType="1" noTextEdit="1"/>
              </p:cNvSpPr>
              <p:nvPr/>
            </p:nvSpPr>
            <p:spPr>
              <a:xfrm>
                <a:off x="10173749" y="1592501"/>
                <a:ext cx="800989" cy="369332"/>
              </a:xfrm>
              <a:prstGeom prst="rect">
                <a:avLst/>
              </a:prstGeom>
              <a:blipFill>
                <a:blip r:embed="rId11"/>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1093067" y="1744901"/>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cs typeface="Times New Roman"/>
                        </a:rPr>
                        <m:t>𝑦</m:t>
                      </m:r>
                      <m:r>
                        <a:rPr lang="en-US" i="1">
                          <a:solidFill>
                            <a:schemeClr val="tx1"/>
                          </a:solidFill>
                          <a:latin typeface="Cambria Math" panose="02040503050406030204" pitchFamily="18" charset="0"/>
                          <a:cs typeface="Times New Roman"/>
                        </a:rPr>
                        <m:t>=</m:t>
                      </m:r>
                      <m:r>
                        <a:rPr lang="en-US" b="0" i="1" smtClean="0">
                          <a:solidFill>
                            <a:schemeClr val="tx1"/>
                          </a:solidFill>
                          <a:latin typeface="Cambria Math" panose="02040503050406030204" pitchFamily="18" charset="0"/>
                          <a:cs typeface="Times New Roman"/>
                        </a:rPr>
                        <m:t>6</m:t>
                      </m:r>
                    </m:oMath>
                  </m:oMathPara>
                </a14:m>
                <a:endParaRPr lang="en-US" dirty="0">
                  <a:solidFill>
                    <a:schemeClr val="tx1"/>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11093067" y="1744901"/>
                <a:ext cx="800989" cy="369332"/>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Rectangle 16"/>
              <p:cNvSpPr/>
              <p:nvPr/>
            </p:nvSpPr>
            <p:spPr>
              <a:xfrm>
                <a:off x="7828750" y="1971045"/>
                <a:ext cx="8009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cs typeface="Times New Roman"/>
                        </a:rPr>
                        <m:t>𝑦</m:t>
                      </m:r>
                      <m:r>
                        <a:rPr lang="en-US" i="1">
                          <a:solidFill>
                            <a:schemeClr val="bg1"/>
                          </a:solidFill>
                          <a:latin typeface="Cambria Math" panose="02040503050406030204" pitchFamily="18" charset="0"/>
                          <a:cs typeface="Times New Roman"/>
                        </a:rPr>
                        <m:t>=</m:t>
                      </m:r>
                      <m:r>
                        <a:rPr lang="en-US" b="0" i="1" smtClean="0">
                          <a:solidFill>
                            <a:schemeClr val="bg1"/>
                          </a:solidFill>
                          <a:latin typeface="Cambria Math" panose="02040503050406030204" pitchFamily="18" charset="0"/>
                          <a:cs typeface="Times New Roman"/>
                        </a:rPr>
                        <m:t>7</m:t>
                      </m:r>
                    </m:oMath>
                  </m:oMathPara>
                </a14:m>
                <a:endParaRPr lang="en-US" dirty="0">
                  <a:solidFill>
                    <a:schemeClr val="bg1"/>
                  </a:solidFill>
                </a:endParaRPr>
              </a:p>
            </p:txBody>
          </p:sp>
        </mc:Choice>
        <mc:Fallback>
          <p:sp>
            <p:nvSpPr>
              <p:cNvPr id="17" name="Rectangle 16"/>
              <p:cNvSpPr>
                <a:spLocks noRot="1" noChangeAspect="1" noMove="1" noResize="1" noEditPoints="1" noAdjustHandles="1" noChangeArrowheads="1" noChangeShapeType="1" noTextEdit="1"/>
              </p:cNvSpPr>
              <p:nvPr/>
            </p:nvSpPr>
            <p:spPr>
              <a:xfrm>
                <a:off x="7828750" y="1971045"/>
                <a:ext cx="800989" cy="369332"/>
              </a:xfrm>
              <a:prstGeom prst="rect">
                <a:avLst/>
              </a:prstGeom>
              <a:blipFill>
                <a:blip r:embed="rId13"/>
                <a:stretch>
                  <a:fillRect b="-6667"/>
                </a:stretch>
              </a:blipFill>
            </p:spPr>
            <p:txBody>
              <a:bodyPr/>
              <a:lstStyle/>
              <a:p>
                <a:r>
                  <a:rPr lang="en-US">
                    <a:noFill/>
                  </a:rPr>
                  <a:t> </a:t>
                </a:r>
              </a:p>
            </p:txBody>
          </p:sp>
        </mc:Fallback>
      </mc:AlternateContent>
      <p:sp>
        <p:nvSpPr>
          <p:cNvPr id="18" name="Rectangle 17"/>
          <p:cNvSpPr/>
          <p:nvPr/>
        </p:nvSpPr>
        <p:spPr>
          <a:xfrm>
            <a:off x="8492428" y="2408582"/>
            <a:ext cx="476412" cy="584775"/>
          </a:xfrm>
          <a:prstGeom prst="rect">
            <a:avLst/>
          </a:prstGeom>
        </p:spPr>
        <p:txBody>
          <a:bodyPr wrap="none">
            <a:spAutoFit/>
          </a:bodyPr>
          <a:lstStyle/>
          <a:p>
            <a:r>
              <a:rPr lang="en-US" sz="3200" b="1" dirty="0">
                <a:solidFill>
                  <a:schemeClr val="bg1"/>
                </a:solidFill>
              </a:rPr>
              <a:t>…</a:t>
            </a:r>
          </a:p>
        </p:txBody>
      </p:sp>
      <p:sp>
        <p:nvSpPr>
          <p:cNvPr id="19" name="Rectangle 18"/>
          <p:cNvSpPr/>
          <p:nvPr/>
        </p:nvSpPr>
        <p:spPr>
          <a:xfrm>
            <a:off x="7661598" y="2403665"/>
            <a:ext cx="476412" cy="584775"/>
          </a:xfrm>
          <a:prstGeom prst="rect">
            <a:avLst/>
          </a:prstGeom>
        </p:spPr>
        <p:txBody>
          <a:bodyPr wrap="none">
            <a:spAutoFit/>
          </a:bodyPr>
          <a:lstStyle/>
          <a:p>
            <a:r>
              <a:rPr lang="en-US" sz="3200" b="1" dirty="0">
                <a:solidFill>
                  <a:schemeClr val="bg1"/>
                </a:solidFill>
              </a:rPr>
              <a:t>…</a:t>
            </a:r>
          </a:p>
        </p:txBody>
      </p:sp>
      <p:sp>
        <p:nvSpPr>
          <p:cNvPr id="20" name="Rectangle 19"/>
          <p:cNvSpPr/>
          <p:nvPr/>
        </p:nvSpPr>
        <p:spPr>
          <a:xfrm>
            <a:off x="9662466" y="3067343"/>
            <a:ext cx="476412" cy="584775"/>
          </a:xfrm>
          <a:prstGeom prst="rect">
            <a:avLst/>
          </a:prstGeom>
        </p:spPr>
        <p:txBody>
          <a:bodyPr wrap="none">
            <a:spAutoFit/>
          </a:bodyPr>
          <a:lstStyle/>
          <a:p>
            <a:r>
              <a:rPr lang="en-US" sz="3200" b="1" dirty="0">
                <a:solidFill>
                  <a:schemeClr val="bg1"/>
                </a:solidFill>
              </a:rPr>
              <a:t>…</a:t>
            </a:r>
          </a:p>
        </p:txBody>
      </p:sp>
      <p:sp>
        <p:nvSpPr>
          <p:cNvPr id="21" name="Rectangle 20"/>
          <p:cNvSpPr/>
          <p:nvPr/>
        </p:nvSpPr>
        <p:spPr>
          <a:xfrm>
            <a:off x="11250377" y="3839177"/>
            <a:ext cx="476412" cy="584775"/>
          </a:xfrm>
          <a:prstGeom prst="rect">
            <a:avLst/>
          </a:prstGeom>
        </p:spPr>
        <p:txBody>
          <a:bodyPr wrap="none">
            <a:spAutoFit/>
          </a:bodyPr>
          <a:lstStyle/>
          <a:p>
            <a:r>
              <a:rPr lang="en-US" sz="3200" b="1" dirty="0">
                <a:solidFill>
                  <a:schemeClr val="bg1"/>
                </a:solidFill>
              </a:rPr>
              <a:t>…</a:t>
            </a:r>
          </a:p>
        </p:txBody>
      </p:sp>
      <p:sp>
        <p:nvSpPr>
          <p:cNvPr id="22" name="Rectangle 21"/>
          <p:cNvSpPr/>
          <p:nvPr/>
        </p:nvSpPr>
        <p:spPr>
          <a:xfrm>
            <a:off x="6820938" y="2556065"/>
            <a:ext cx="476412" cy="584775"/>
          </a:xfrm>
          <a:prstGeom prst="rect">
            <a:avLst/>
          </a:prstGeom>
        </p:spPr>
        <p:txBody>
          <a:bodyPr wrap="none">
            <a:spAutoFit/>
          </a:bodyPr>
          <a:lstStyle/>
          <a:p>
            <a:r>
              <a:rPr lang="en-US" sz="3200" b="1" dirty="0">
                <a:solidFill>
                  <a:schemeClr val="bg1"/>
                </a:solidFill>
              </a:rPr>
              <a:t>…</a:t>
            </a:r>
          </a:p>
        </p:txBody>
      </p:sp>
      <p:sp>
        <p:nvSpPr>
          <p:cNvPr id="23" name="Rectangle 22"/>
          <p:cNvSpPr/>
          <p:nvPr/>
        </p:nvSpPr>
        <p:spPr>
          <a:xfrm>
            <a:off x="11653506" y="3308232"/>
            <a:ext cx="476412" cy="584775"/>
          </a:xfrm>
          <a:prstGeom prst="rect">
            <a:avLst/>
          </a:prstGeom>
        </p:spPr>
        <p:txBody>
          <a:bodyPr wrap="none">
            <a:spAutoFit/>
          </a:bodyPr>
          <a:lstStyle/>
          <a:p>
            <a:r>
              <a:rPr lang="en-US" sz="3200" b="1" dirty="0">
                <a:solidFill>
                  <a:schemeClr val="bg1"/>
                </a:solidFill>
              </a:rPr>
              <a:t>…</a:t>
            </a:r>
          </a:p>
        </p:txBody>
      </p:sp>
    </p:spTree>
    <p:extLst>
      <p:ext uri="{BB962C8B-B14F-4D97-AF65-F5344CB8AC3E}">
        <p14:creationId xmlns:p14="http://schemas.microsoft.com/office/powerpoint/2010/main" val="4130208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Linear Classifiers in General</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14299" y="1205344"/>
                <a:ext cx="6074992" cy="5480591"/>
              </a:xfrm>
            </p:spPr>
            <p:txBody>
              <a:bodyPr>
                <a:normAutofit/>
              </a:bodyPr>
              <a:lstStyle/>
              <a:p>
                <a:pPr marL="0" indent="0">
                  <a:buNone/>
                </a:pPr>
                <a:r>
                  <a:rPr lang="en-US" dirty="0">
                    <a:cs typeface="Times New Roman"/>
                  </a:rPr>
                  <a:t>When the features are binary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𝑤</m:t>
                        </m:r>
                      </m:sub>
                    </m:sSub>
                    <m:r>
                      <a:rPr lang="en-US" i="1" smtClean="0">
                        <a:latin typeface="Cambria Math" panose="02040503050406030204" pitchFamily="18" charset="0"/>
                        <a:ea typeface="Cambria Math" panose="02040503050406030204" pitchFamily="18" charset="0"/>
                        <a:cs typeface="Times New Roman"/>
                      </a:rPr>
                      <m:t>∈</m:t>
                    </m:r>
                    <m:r>
                      <a:rPr lang="en-US" b="0" i="1" smtClean="0">
                        <a:latin typeface="Cambria Math" panose="02040503050406030204" pitchFamily="18" charset="0"/>
                        <a:ea typeface="Cambria Math" panose="02040503050406030204" pitchFamily="18" charset="0"/>
                        <a:cs typeface="Times New Roman"/>
                      </a:rPr>
                      <m:t>{0,1}</m:t>
                    </m:r>
                  </m:oMath>
                </a14:m>
                <a:r>
                  <a:rPr lang="en-US" dirty="0"/>
                  <a:t>)</a:t>
                </a:r>
                <a:r>
                  <a:rPr lang="en-US" dirty="0">
                    <a:cs typeface="Times New Roman"/>
                  </a:rPr>
                  <a:t>, many (but not all!) binary functions can be re-written as linear functions.  For example, the function</a:t>
                </a:r>
              </a:p>
              <a:p>
                <a:pPr marL="0" indent="0" algn="ctr">
                  <a:buNone/>
                </a:pPr>
                <a:r>
                  <a:rPr lang="en-US" dirty="0">
                    <a:cs typeface="Times New Roman"/>
                  </a:rPr>
                  <a:t> </a:t>
                </a:r>
                <a14:m>
                  <m:oMath xmlns:m="http://schemas.openxmlformats.org/officeDocument/2006/math">
                    <m:r>
                      <a:rPr lang="en-US" i="1" smtClean="0">
                        <a:latin typeface="Cambria Math" panose="02040503050406030204" pitchFamily="18" charset="0"/>
                        <a:cs typeface="Times New Roman"/>
                      </a:rPr>
                      <m:t>𝑦</m:t>
                    </m:r>
                    <m:r>
                      <a:rPr lang="en-US" b="0"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b="0" i="1" smtClean="0">
                            <a:latin typeface="Cambria Math" panose="02040503050406030204" pitchFamily="18" charset="0"/>
                            <a:cs typeface="Times New Roman"/>
                          </a:rPr>
                          <m:t>2</m:t>
                        </m:r>
                      </m:sub>
                    </m:sSub>
                    <m:r>
                      <a:rPr lang="en-US" b="0" i="1" smtClean="0">
                        <a:latin typeface="Cambria Math" panose="02040503050406030204" pitchFamily="18" charset="0"/>
                        <a:cs typeface="Times New Roman"/>
                      </a:rPr>
                      <m:t>)</m:t>
                    </m:r>
                  </m:oMath>
                </a14:m>
                <a:endParaRPr lang="en-US" dirty="0">
                  <a:cs typeface="Times New Roman"/>
                </a:endParaRPr>
              </a:p>
              <a:p>
                <a:pPr marL="0" indent="0">
                  <a:buNone/>
                </a:pPr>
                <a:r>
                  <a:rPr lang="en-US" dirty="0">
                    <a:cs typeface="Times New Roman"/>
                  </a:rPr>
                  <a:t> can be re-written as </a:t>
                </a:r>
              </a:p>
              <a:p>
                <a:pPr marL="0" indent="0" algn="ctr">
                  <a:buNone/>
                </a:pPr>
                <a:r>
                  <a:rPr lang="en-US" dirty="0">
                    <a:cs typeface="Times New Roman"/>
                  </a:rPr>
                  <a:t>y=1 </a:t>
                </a:r>
                <a:r>
                  <a:rPr lang="en-US" dirty="0" err="1">
                    <a:cs typeface="Times New Roman"/>
                  </a:rPr>
                  <a:t>iff</a:t>
                </a:r>
                <a:r>
                  <a:rPr lang="en-US" dirty="0">
                    <a:cs typeface="Times New Roman"/>
                  </a:rPr>
                  <a:t>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1</m:t>
                        </m:r>
                      </m:sub>
                    </m:sSub>
                    <m:r>
                      <a:rPr lang="en-US" b="0"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2</m:t>
                        </m:r>
                      </m:sub>
                    </m:sSub>
                    <m:r>
                      <a:rPr lang="en-US" b="0" i="1" smtClean="0">
                        <a:latin typeface="Cambria Math" panose="02040503050406030204" pitchFamily="18" charset="0"/>
                        <a:cs typeface="Times New Roman"/>
                      </a:rPr>
                      <m:t>−0.5&gt;0</m:t>
                    </m:r>
                  </m:oMath>
                </a14:m>
                <a:endParaRPr lang="en-US" dirty="0">
                  <a:cs typeface="Times New Roman"/>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14299" y="1205344"/>
                <a:ext cx="6074992" cy="5480591"/>
              </a:xfrm>
              <a:blipFill>
                <a:blip r:embed="rId2"/>
                <a:stretch>
                  <a:fillRect l="-2088" t="-1852"/>
                </a:stretch>
              </a:blipFill>
            </p:spPr>
            <p:txBody>
              <a:bodyPr/>
              <a:lstStyle/>
              <a:p>
                <a:r>
                  <a:rPr lang="en-US">
                    <a:noFill/>
                  </a:rPr>
                  <a:t> </a:t>
                </a:r>
              </a:p>
            </p:txBody>
          </p:sp>
        </mc:Fallback>
      </mc:AlternateContent>
      <p:cxnSp>
        <p:nvCxnSpPr>
          <p:cNvPr id="7" name="Straight Arrow Connector 6"/>
          <p:cNvCxnSpPr/>
          <p:nvPr/>
        </p:nvCxnSpPr>
        <p:spPr>
          <a:xfrm>
            <a:off x="914399" y="6264322"/>
            <a:ext cx="3575714" cy="272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487606" y="4804013"/>
            <a:ext cx="40943" cy="188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914399" y="5117910"/>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11436" y="6146333"/>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59116" y="5056787"/>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355672" y="5018115"/>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382966" y="6137239"/>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5" name="Rectangle 34"/>
              <p:cNvSpPr/>
              <p:nvPr/>
            </p:nvSpPr>
            <p:spPr>
              <a:xfrm>
                <a:off x="4578795" y="6000873"/>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35" name="Rectangle 34"/>
              <p:cNvSpPr>
                <a:spLocks noRot="1" noChangeAspect="1" noMove="1" noResize="1" noEditPoints="1" noAdjustHandles="1" noChangeArrowheads="1" noChangeShapeType="1" noTextEdit="1"/>
              </p:cNvSpPr>
              <p:nvPr/>
            </p:nvSpPr>
            <p:spPr>
              <a:xfrm>
                <a:off x="4578795" y="6000873"/>
                <a:ext cx="460006"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964097" y="4384937"/>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37" name="Rectangle 36"/>
              <p:cNvSpPr>
                <a:spLocks noRot="1" noChangeAspect="1" noMove="1" noResize="1" noEditPoints="1" noAdjustHandles="1" noChangeArrowheads="1" noChangeShapeType="1" noTextEdit="1"/>
              </p:cNvSpPr>
              <p:nvPr/>
            </p:nvSpPr>
            <p:spPr>
              <a:xfrm>
                <a:off x="964097" y="4384937"/>
                <a:ext cx="467045" cy="58477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Content Placeholder 2"/>
              <p:cNvSpPr txBox="1">
                <a:spLocks/>
              </p:cNvSpPr>
              <p:nvPr/>
            </p:nvSpPr>
            <p:spPr>
              <a:xfrm>
                <a:off x="6121355" y="1234917"/>
                <a:ext cx="6074992" cy="5480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cs typeface="Times New Roman"/>
                  </a:rPr>
                  <a:t>Similarly, the function</a:t>
                </a:r>
              </a:p>
              <a:p>
                <a:pPr marL="0" indent="0" algn="ctr">
                  <a:buFont typeface="Arial" panose="020B0604020202020204" pitchFamily="34" charset="0"/>
                  <a:buNone/>
                </a:pPr>
                <a:r>
                  <a:rPr lang="en-US" dirty="0">
                    <a:cs typeface="Times New Roman"/>
                  </a:rPr>
                  <a:t> </a:t>
                </a:r>
                <a14:m>
                  <m:oMath xmlns:m="http://schemas.openxmlformats.org/officeDocument/2006/math">
                    <m:r>
                      <a:rPr lang="en-US" b="0" i="1" smtClean="0">
                        <a:latin typeface="Cambria Math" panose="02040503050406030204" pitchFamily="18" charset="0"/>
                        <a:cs typeface="Times New Roman"/>
                      </a:rPr>
                      <m:t>𝑦</m:t>
                    </m:r>
                    <m:r>
                      <a:rPr lang="en-US" i="1" smtClean="0">
                        <a:latin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smtClean="0">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smtClean="0">
                            <a:latin typeface="Cambria Math" panose="02040503050406030204" pitchFamily="18" charset="0"/>
                            <a:cs typeface="Times New Roman"/>
                          </a:rPr>
                          <m:t>2</m:t>
                        </m:r>
                      </m:sub>
                    </m:sSub>
                    <m:r>
                      <a:rPr lang="en-US" i="1" smtClean="0">
                        <a:latin typeface="Cambria Math" panose="02040503050406030204" pitchFamily="18" charset="0"/>
                        <a:cs typeface="Times New Roman"/>
                      </a:rPr>
                      <m:t>)</m:t>
                    </m:r>
                  </m:oMath>
                </a14:m>
                <a:endParaRPr lang="en-US" dirty="0">
                  <a:cs typeface="Times New Roman"/>
                </a:endParaRPr>
              </a:p>
              <a:p>
                <a:pPr marL="0" indent="0">
                  <a:buFont typeface="Arial" panose="020B0604020202020204" pitchFamily="34" charset="0"/>
                  <a:buNone/>
                </a:pPr>
                <a:r>
                  <a:rPr lang="en-US" dirty="0">
                    <a:cs typeface="Times New Roman"/>
                  </a:rPr>
                  <a:t> can be re-written as </a:t>
                </a:r>
              </a:p>
              <a:p>
                <a:pPr marL="0" indent="0" algn="ctr">
                  <a:buFont typeface="Arial" panose="020B0604020202020204" pitchFamily="34" charset="0"/>
                  <a:buNone/>
                </a:pPr>
                <a:r>
                  <a:rPr lang="en-US" dirty="0">
                    <a:cs typeface="Times New Roman"/>
                  </a:rPr>
                  <a:t>y=1 </a:t>
                </a:r>
                <a:r>
                  <a:rPr lang="en-US" dirty="0" err="1">
                    <a:cs typeface="Times New Roman"/>
                  </a:rPr>
                  <a:t>iff</a:t>
                </a:r>
                <a:r>
                  <a:rPr lang="en-US" dirty="0">
                    <a:cs typeface="Times New Roman"/>
                  </a:rPr>
                  <a:t>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1</m:t>
                        </m:r>
                      </m:sub>
                    </m:sSub>
                    <m:r>
                      <a:rPr lang="en-US" i="1" smtClean="0">
                        <a:latin typeface="Cambria Math" panose="02040503050406030204" pitchFamily="18" charset="0"/>
                        <a:ea typeface="Cambria Math" panose="02040503050406030204" pitchFamily="18" charset="0"/>
                        <a:cs typeface="Times New Roman"/>
                      </a:rPr>
                      <m:t>+</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2</m:t>
                        </m:r>
                      </m:sub>
                    </m:sSub>
                    <m:r>
                      <a:rPr lang="en-US" i="1" smtClean="0">
                        <a:latin typeface="Cambria Math" panose="02040503050406030204" pitchFamily="18" charset="0"/>
                        <a:cs typeface="Times New Roman"/>
                      </a:rPr>
                      <m:t>−</m:t>
                    </m:r>
                    <m:r>
                      <a:rPr lang="en-US" b="0" i="1" smtClean="0">
                        <a:latin typeface="Cambria Math" panose="02040503050406030204" pitchFamily="18" charset="0"/>
                        <a:cs typeface="Times New Roman"/>
                      </a:rPr>
                      <m:t>1</m:t>
                    </m:r>
                    <m:r>
                      <a:rPr lang="en-US" i="1" smtClean="0">
                        <a:latin typeface="Cambria Math" panose="02040503050406030204" pitchFamily="18" charset="0"/>
                        <a:cs typeface="Times New Roman"/>
                      </a:rPr>
                      <m:t>.5&gt;0</m:t>
                    </m:r>
                  </m:oMath>
                </a14:m>
                <a:endParaRPr lang="en-US" dirty="0">
                  <a:cs typeface="Times New Roman"/>
                </a:endParaRPr>
              </a:p>
            </p:txBody>
          </p:sp>
        </mc:Choice>
        <mc:Fallback>
          <p:sp>
            <p:nvSpPr>
              <p:cNvPr id="38" name="Content Placeholder 2"/>
              <p:cNvSpPr txBox="1">
                <a:spLocks noRot="1" noChangeAspect="1" noMove="1" noResize="1" noEditPoints="1" noAdjustHandles="1" noChangeArrowheads="1" noChangeShapeType="1" noTextEdit="1"/>
              </p:cNvSpPr>
              <p:nvPr/>
            </p:nvSpPr>
            <p:spPr>
              <a:xfrm>
                <a:off x="6121355" y="1234917"/>
                <a:ext cx="6074992" cy="5480591"/>
              </a:xfrm>
              <a:prstGeom prst="rect">
                <a:avLst/>
              </a:prstGeom>
              <a:blipFill>
                <a:blip r:embed="rId5"/>
                <a:stretch>
                  <a:fillRect l="-2088" t="-1617"/>
                </a:stretch>
              </a:blipFill>
            </p:spPr>
            <p:txBody>
              <a:bodyPr/>
              <a:lstStyle/>
              <a:p>
                <a:r>
                  <a:rPr lang="en-US">
                    <a:noFill/>
                  </a:rPr>
                  <a:t> </a:t>
                </a:r>
              </a:p>
            </p:txBody>
          </p:sp>
        </mc:Fallback>
      </mc:AlternateContent>
      <p:cxnSp>
        <p:nvCxnSpPr>
          <p:cNvPr id="39" name="Straight Arrow Connector 38"/>
          <p:cNvCxnSpPr/>
          <p:nvPr/>
        </p:nvCxnSpPr>
        <p:spPr>
          <a:xfrm>
            <a:off x="6621455" y="6293895"/>
            <a:ext cx="3575714" cy="2729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7194662" y="4833586"/>
            <a:ext cx="40943" cy="188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481266" y="4697105"/>
            <a:ext cx="1665028" cy="1568026"/>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8518492" y="6175906"/>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466172" y="5086360"/>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62728" y="5047688"/>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090022" y="6166812"/>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Rectangle 45"/>
              <p:cNvSpPr/>
              <p:nvPr/>
            </p:nvSpPr>
            <p:spPr>
              <a:xfrm>
                <a:off x="10285851" y="6030446"/>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46" name="Rectangle 45"/>
              <p:cNvSpPr>
                <a:spLocks noRot="1" noChangeAspect="1" noMove="1" noResize="1" noEditPoints="1" noAdjustHandles="1" noChangeArrowheads="1" noChangeShapeType="1" noTextEdit="1"/>
              </p:cNvSpPr>
              <p:nvPr/>
            </p:nvSpPr>
            <p:spPr>
              <a:xfrm>
                <a:off x="10285851" y="6030446"/>
                <a:ext cx="460006"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671153" y="4414510"/>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i="1">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47" name="Rectangle 46"/>
              <p:cNvSpPr>
                <a:spLocks noRot="1" noChangeAspect="1" noMove="1" noResize="1" noEditPoints="1" noAdjustHandles="1" noChangeArrowheads="1" noChangeShapeType="1" noTextEdit="1"/>
              </p:cNvSpPr>
              <p:nvPr/>
            </p:nvSpPr>
            <p:spPr>
              <a:xfrm>
                <a:off x="6671153" y="4414510"/>
                <a:ext cx="467045" cy="584775"/>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180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Linear Classifiers in General</a:t>
            </a:r>
            <a:endParaRPr lang="en-US" b="1" dirty="0">
              <a:solidFill>
                <a:srgbClr val="FF0000"/>
              </a:solidFill>
            </a:endParaRPr>
          </a:p>
        </p:txBody>
      </p:sp>
      <p:sp>
        <p:nvSpPr>
          <p:cNvPr id="3" name="Content Placeholder 2"/>
          <p:cNvSpPr>
            <a:spLocks noGrp="1"/>
          </p:cNvSpPr>
          <p:nvPr>
            <p:ph idx="1"/>
          </p:nvPr>
        </p:nvSpPr>
        <p:spPr>
          <a:xfrm>
            <a:off x="414299" y="1205344"/>
            <a:ext cx="11213594" cy="5480591"/>
          </a:xfrm>
        </p:spPr>
        <p:txBody>
          <a:bodyPr>
            <a:normAutofit lnSpcReduction="10000"/>
          </a:bodyPr>
          <a:lstStyle/>
          <a:p>
            <a:r>
              <a:rPr lang="en-US" sz="3600" dirty="0">
                <a:cs typeface="Times New Roman"/>
              </a:rPr>
              <a:t>Not all logical functions can be written as linear classifiers! </a:t>
            </a:r>
          </a:p>
          <a:p>
            <a:r>
              <a:rPr lang="en-US" sz="3600" dirty="0">
                <a:cs typeface="Times New Roman"/>
              </a:rPr>
              <a:t>Minsky and </a:t>
            </a:r>
            <a:r>
              <a:rPr lang="en-US" sz="3600" dirty="0" err="1">
                <a:cs typeface="Times New Roman"/>
              </a:rPr>
              <a:t>Papert</a:t>
            </a:r>
            <a:r>
              <a:rPr lang="en-US" sz="3600" dirty="0">
                <a:cs typeface="Times New Roman"/>
              </a:rPr>
              <a:t> wrote a book called </a:t>
            </a:r>
            <a:r>
              <a:rPr lang="en-US" sz="3600" i="1" dirty="0" err="1">
                <a:cs typeface="Times New Roman"/>
              </a:rPr>
              <a:t>Perceptrons</a:t>
            </a:r>
            <a:r>
              <a:rPr lang="en-US" sz="3600" dirty="0">
                <a:cs typeface="Times New Roman"/>
              </a:rPr>
              <a:t> in 1969.  Although the book said many other things, the only thing most people remembered about the book was that:</a:t>
            </a:r>
          </a:p>
          <a:p>
            <a:r>
              <a:rPr lang="en-US" sz="4000" b="1" dirty="0">
                <a:solidFill>
                  <a:srgbClr val="FF0000"/>
                </a:solidFill>
                <a:cs typeface="Times New Roman"/>
              </a:rPr>
              <a:t>“A linear classifier cannot learn an XOR function.”</a:t>
            </a:r>
          </a:p>
          <a:p>
            <a:r>
              <a:rPr lang="en-US" sz="3600" dirty="0">
                <a:cs typeface="Times New Roman"/>
              </a:rPr>
              <a:t>Because of that statement, most people gave up working on neural networks from about 1969 to about 2006.</a:t>
            </a:r>
          </a:p>
          <a:p>
            <a:r>
              <a:rPr lang="en-US" sz="3600" dirty="0">
                <a:cs typeface="Times New Roman"/>
              </a:rPr>
              <a:t>Minsky and </a:t>
            </a:r>
            <a:r>
              <a:rPr lang="en-US" sz="3600" dirty="0" err="1">
                <a:cs typeface="Times New Roman"/>
              </a:rPr>
              <a:t>Papert</a:t>
            </a:r>
            <a:r>
              <a:rPr lang="en-US" sz="3600" dirty="0">
                <a:cs typeface="Times New Roman"/>
              </a:rPr>
              <a:t> also proved that a two-layer neural net can learn an XOR function.  But most people didn’t notice.</a:t>
            </a:r>
          </a:p>
        </p:txBody>
      </p:sp>
    </p:spTree>
    <p:extLst>
      <p:ext uri="{BB962C8B-B14F-4D97-AF65-F5344CB8AC3E}">
        <p14:creationId xmlns:p14="http://schemas.microsoft.com/office/powerpoint/2010/main" val="2546210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Linear Classifiers</a:t>
            </a:r>
            <a:endParaRPr lang="en-US" b="1" dirty="0">
              <a:solidFill>
                <a:srgbClr val="FF0000"/>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17418" y="1205345"/>
                <a:ext cx="10536382" cy="5355711"/>
              </a:xfrm>
            </p:spPr>
            <p:txBody>
              <a:bodyPr>
                <a:normAutofit/>
              </a:bodyPr>
              <a:lstStyle/>
              <a:p>
                <a:pPr marL="0" indent="0">
                  <a:buNone/>
                </a:pPr>
                <a:r>
                  <a:rPr lang="en-US" dirty="0"/>
                  <a:t>Classification: </a:t>
                </a:r>
                <a:endParaRPr lang="en-US" b="0"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𝑦</m:t>
                      </m:r>
                      <m:r>
                        <a:rPr lang="en-US">
                          <a:latin typeface="Cambria Math" panose="02040503050406030204" pitchFamily="18" charset="0"/>
                          <a:cs typeface="Times New Roman"/>
                        </a:rPr>
                        <m:t>=</m:t>
                      </m:r>
                      <m:r>
                        <m:rPr>
                          <m:sty m:val="p"/>
                        </m:rPr>
                        <a:rPr lang="en-US">
                          <a:latin typeface="Cambria Math" panose="02040503050406030204" pitchFamily="18" charset="0"/>
                          <a:cs typeface="Times New Roman"/>
                        </a:rPr>
                        <m:t>arg</m:t>
                      </m:r>
                      <m:func>
                        <m:funcPr>
                          <m:ctrlPr>
                            <a:rPr lang="en-US" i="1">
                              <a:latin typeface="Cambria Math" panose="02040503050406030204" pitchFamily="18" charset="0"/>
                              <a:cs typeface="Times New Roman"/>
                            </a:rPr>
                          </m:ctrlPr>
                        </m:funcPr>
                        <m:fName>
                          <m:limLow>
                            <m:limLowPr>
                              <m:ctrlPr>
                                <a:rPr lang="en-US" i="1">
                                  <a:latin typeface="Cambria Math" panose="02040503050406030204" pitchFamily="18" charset="0"/>
                                  <a:cs typeface="Times New Roman"/>
                                </a:rPr>
                              </m:ctrlPr>
                            </m:limLowPr>
                            <m:e>
                              <m:r>
                                <m:rPr>
                                  <m:sty m:val="p"/>
                                </m:rPr>
                                <a:rPr lang="en-US">
                                  <a:latin typeface="Cambria Math" panose="02040503050406030204" pitchFamily="18" charset="0"/>
                                  <a:cs typeface="Times New Roman"/>
                                </a:rPr>
                                <m:t>max</m:t>
                              </m:r>
                            </m:e>
                            <m:lim>
                              <m:r>
                                <a:rPr lang="en-US" i="1">
                                  <a:latin typeface="Cambria Math" panose="02040503050406030204" pitchFamily="18" charset="0"/>
                                  <a:cs typeface="Times New Roman"/>
                                </a:rPr>
                                <m:t>𝑐</m:t>
                              </m:r>
                            </m:lim>
                          </m:limLow>
                        </m:fName>
                        <m:e>
                          <m:d>
                            <m:dPr>
                              <m:ctrlPr>
                                <a:rPr lang="en-US" i="1">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r>
                                <a:rPr lang="en-US" i="1">
                                  <a:latin typeface="Cambria Math" panose="02040503050406030204" pitchFamily="18" charset="0"/>
                                  <a:cs typeface="Times New Roman"/>
                                </a:rPr>
                                <m:t>+</m:t>
                              </m:r>
                              <m:nary>
                                <m:naryPr>
                                  <m:chr m:val="∑"/>
                                  <m:ctrlPr>
                                    <a:rPr lang="en-US" i="1">
                                      <a:latin typeface="Cambria Math" panose="02040503050406030204" pitchFamily="18" charset="0"/>
                                      <a:cs typeface="Times New Roman"/>
                                    </a:rPr>
                                  </m:ctrlPr>
                                </m:naryPr>
                                <m:sub>
                                  <m:r>
                                    <m:rPr>
                                      <m:brk m:alnAt="23"/>
                                    </m:rPr>
                                    <a:rPr lang="en-US" i="1">
                                      <a:latin typeface="Cambria Math" panose="02040503050406030204" pitchFamily="18" charset="0"/>
                                      <a:cs typeface="Times New Roman"/>
                                    </a:rPr>
                                    <m:t>𝑤</m:t>
                                  </m:r>
                                  <m:r>
                                    <a:rPr lang="en-US" i="1">
                                      <a:latin typeface="Cambria Math" panose="02040503050406030204" pitchFamily="18" charset="0"/>
                                      <a:cs typeface="Times New Roman"/>
                                    </a:rPr>
                                    <m:t>=1</m:t>
                                  </m:r>
                                </m:sub>
                                <m:sup>
                                  <m:r>
                                    <a:rPr lang="en-US" i="1">
                                      <a:latin typeface="Cambria Math" panose="02040503050406030204" pitchFamily="18" charset="0"/>
                                      <a:cs typeface="Times New Roman"/>
                                    </a:rPr>
                                    <m:t>𝑉</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sSub>
                                    <m:sSubPr>
                                      <m:ctrlPr>
                                        <a:rPr lang="en-US" i="1">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e>
                              </m:nary>
                            </m:e>
                          </m:d>
                        </m:e>
                      </m:func>
                    </m:oMath>
                  </m:oMathPara>
                </a14:m>
                <a:endParaRPr lang="en-US" dirty="0">
                  <a:cs typeface="Times New Roman"/>
                </a:endParaRPr>
              </a:p>
              <a:p>
                <a:pPr marL="457200" lvl="1" indent="0" algn="ctr">
                  <a:buNone/>
                </a:pPr>
                <a:endParaRPr lang="en-US" dirty="0">
                  <a:cs typeface="Times New Roman"/>
                </a:endParaRPr>
              </a:p>
              <a:p>
                <a:r>
                  <a:rPr lang="en-US" dirty="0">
                    <a:cs typeface="Times New Roman"/>
                  </a:rPr>
                  <a:t>Where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oMath>
                </a14:m>
                <a:r>
                  <a:rPr lang="en-US" dirty="0">
                    <a:cs typeface="Times New Roman"/>
                  </a:rPr>
                  <a:t> are the features (binary, integer, or real),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𝛼</m:t>
                        </m:r>
                      </m:e>
                      <m:sub>
                        <m:r>
                          <a:rPr lang="en-US" i="1">
                            <a:latin typeface="Cambria Math" panose="02040503050406030204" pitchFamily="18" charset="0"/>
                            <a:cs typeface="Times New Roman"/>
                          </a:rPr>
                          <m:t>𝑐𝑤</m:t>
                        </m:r>
                      </m:sub>
                    </m:sSub>
                  </m:oMath>
                </a14:m>
                <a:r>
                  <a:rPr lang="en-US" dirty="0">
                    <a:cs typeface="Times New Roman"/>
                  </a:rPr>
                  <a:t> are the feature weights, and </a:t>
                </a:r>
                <a14:m>
                  <m:oMath xmlns:m="http://schemas.openxmlformats.org/officeDocument/2006/math">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𝛽</m:t>
                        </m:r>
                      </m:e>
                      <m:sub>
                        <m:r>
                          <a:rPr lang="en-US" i="1">
                            <a:latin typeface="Cambria Math" panose="02040503050406030204" pitchFamily="18" charset="0"/>
                            <a:cs typeface="Times New Roman"/>
                          </a:rPr>
                          <m:t>𝑐</m:t>
                        </m:r>
                      </m:sub>
                    </m:sSub>
                  </m:oMath>
                </a14:m>
                <a:r>
                  <a:rPr lang="en-US" dirty="0">
                    <a:cs typeface="Times New Roman"/>
                  </a:rPr>
                  <a:t> is the offset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a:blip r:embed="rId2"/>
                <a:stretch>
                  <a:fillRect l="-1083" t="-15839"/>
                </a:stretch>
              </a:blipFill>
            </p:spPr>
            <p:txBody>
              <a:bodyPr/>
              <a:lstStyle/>
              <a:p>
                <a:r>
                  <a:rPr lang="en-US">
                    <a:noFill/>
                  </a:rPr>
                  <a:t> </a:t>
                </a:r>
              </a:p>
            </p:txBody>
          </p:sp>
        </mc:Fallback>
      </mc:AlternateContent>
    </p:spTree>
    <p:extLst>
      <p:ext uri="{BB962C8B-B14F-4D97-AF65-F5344CB8AC3E}">
        <p14:creationId xmlns:p14="http://schemas.microsoft.com/office/powerpoint/2010/main" val="3682685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Linear Classifiers</a:t>
            </a:r>
          </a:p>
        </p:txBody>
      </p:sp>
      <p:sp>
        <p:nvSpPr>
          <p:cNvPr id="3" name="Content Placeholder 2"/>
          <p:cNvSpPr>
            <a:spLocks noGrp="1"/>
          </p:cNvSpPr>
          <p:nvPr>
            <p:ph idx="1"/>
          </p:nvPr>
        </p:nvSpPr>
        <p:spPr>
          <a:xfrm>
            <a:off x="838200" y="1326860"/>
            <a:ext cx="10515600" cy="5267904"/>
          </a:xfrm>
        </p:spPr>
        <p:txBody>
          <a:bodyPr>
            <a:noAutofit/>
          </a:bodyPr>
          <a:lstStyle/>
          <a:p>
            <a:r>
              <a:rPr lang="en-US" sz="3200" dirty="0">
                <a:solidFill>
                  <a:schemeClr val="bg1">
                    <a:lumMod val="75000"/>
                  </a:schemeClr>
                </a:solidFill>
              </a:rPr>
              <a:t>Naïve Bayes/</a:t>
            </a:r>
            <a:r>
              <a:rPr lang="en-US" sz="3200" dirty="0" err="1">
                <a:solidFill>
                  <a:schemeClr val="bg1">
                    <a:lumMod val="75000"/>
                  </a:schemeClr>
                </a:solidFill>
              </a:rPr>
              <a:t>BoW</a:t>
            </a:r>
            <a:r>
              <a:rPr lang="en-US" sz="3200" dirty="0">
                <a:solidFill>
                  <a:schemeClr val="bg1">
                    <a:lumMod val="75000"/>
                  </a:schemeClr>
                </a:solidFill>
              </a:rPr>
              <a:t> classifiers</a:t>
            </a:r>
          </a:p>
          <a:p>
            <a:r>
              <a:rPr lang="en-US" sz="3200" dirty="0">
                <a:solidFill>
                  <a:schemeClr val="bg1">
                    <a:lumMod val="75000"/>
                  </a:schemeClr>
                </a:solidFill>
              </a:rPr>
              <a:t>Linear Classifiers in General</a:t>
            </a:r>
          </a:p>
          <a:p>
            <a:r>
              <a:rPr lang="en-US" sz="3200" dirty="0"/>
              <a:t>Perceptron</a:t>
            </a:r>
          </a:p>
          <a:p>
            <a:r>
              <a:rPr lang="en-US" sz="3200" dirty="0"/>
              <a:t>Differential Perceptron/Neural Net</a:t>
            </a:r>
          </a:p>
        </p:txBody>
      </p:sp>
    </p:spTree>
    <p:extLst>
      <p:ext uri="{BB962C8B-B14F-4D97-AF65-F5344CB8AC3E}">
        <p14:creationId xmlns:p14="http://schemas.microsoft.com/office/powerpoint/2010/main" val="47550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Linear Classifiers</a:t>
            </a:r>
          </a:p>
        </p:txBody>
      </p:sp>
      <p:sp>
        <p:nvSpPr>
          <p:cNvPr id="3" name="Content Placeholder 2"/>
          <p:cNvSpPr>
            <a:spLocks noGrp="1"/>
          </p:cNvSpPr>
          <p:nvPr>
            <p:ph idx="1"/>
          </p:nvPr>
        </p:nvSpPr>
        <p:spPr>
          <a:xfrm>
            <a:off x="838200" y="1326860"/>
            <a:ext cx="10515600" cy="5267904"/>
          </a:xfrm>
        </p:spPr>
        <p:txBody>
          <a:bodyPr>
            <a:noAutofit/>
          </a:bodyPr>
          <a:lstStyle/>
          <a:p>
            <a:r>
              <a:rPr lang="en-US" sz="3200" dirty="0"/>
              <a:t>Naïve Bayes/</a:t>
            </a:r>
            <a:r>
              <a:rPr lang="en-US" sz="3200" dirty="0" err="1"/>
              <a:t>BoW</a:t>
            </a:r>
            <a:r>
              <a:rPr lang="en-US" sz="3200" dirty="0"/>
              <a:t> classifiers</a:t>
            </a:r>
          </a:p>
          <a:p>
            <a:r>
              <a:rPr lang="en-US" sz="3200" dirty="0"/>
              <a:t>Linear Classifiers in General</a:t>
            </a:r>
          </a:p>
          <a:p>
            <a:r>
              <a:rPr lang="en-US" sz="3200" dirty="0"/>
              <a:t>Perceptron</a:t>
            </a:r>
          </a:p>
          <a:p>
            <a:r>
              <a:rPr lang="en-US" sz="3200" dirty="0"/>
              <a:t>Differential Perceptron/Neural Net</a:t>
            </a:r>
          </a:p>
        </p:txBody>
      </p:sp>
    </p:spTree>
    <p:extLst>
      <p:ext uri="{BB962C8B-B14F-4D97-AF65-F5344CB8AC3E}">
        <p14:creationId xmlns:p14="http://schemas.microsoft.com/office/powerpoint/2010/main" val="241910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The Giant Squid Axon</a:t>
            </a:r>
          </a:p>
        </p:txBody>
      </p:sp>
      <p:sp>
        <p:nvSpPr>
          <p:cNvPr id="3" name="Content Placeholder 2"/>
          <p:cNvSpPr>
            <a:spLocks noGrp="1"/>
          </p:cNvSpPr>
          <p:nvPr>
            <p:ph idx="1"/>
          </p:nvPr>
        </p:nvSpPr>
        <p:spPr>
          <a:xfrm flipH="1">
            <a:off x="6578220" y="235034"/>
            <a:ext cx="5336275" cy="5267904"/>
          </a:xfrm>
        </p:spPr>
        <p:txBody>
          <a:bodyPr>
            <a:noAutofit/>
          </a:bodyPr>
          <a:lstStyle/>
          <a:p>
            <a:r>
              <a:rPr lang="en-US" sz="3200" dirty="0"/>
              <a:t>1909: Williams discovers that the giant squid has a giant neuron (axon 1mm thick)</a:t>
            </a:r>
          </a:p>
          <a:p>
            <a:r>
              <a:rPr lang="en-US" sz="3200" dirty="0"/>
              <a:t>1939: Young finds a giant synapse (fig. shown: </a:t>
            </a:r>
            <a:r>
              <a:rPr lang="en-US" sz="3200" dirty="0" err="1"/>
              <a:t>Llinás</a:t>
            </a:r>
            <a:r>
              <a:rPr lang="en-US" sz="3200" dirty="0"/>
              <a:t>, 1999, via Wikipedia).  Hodgkin &amp; Huxley put in voltage clamps.</a:t>
            </a:r>
          </a:p>
          <a:p>
            <a:r>
              <a:rPr lang="en-US" sz="3200" dirty="0"/>
              <a:t>1952: Hodgkin &amp; Huxley publish an electrical current model for the generation of binary action potentials from real-valued inputs.</a:t>
            </a:r>
          </a:p>
          <a:p>
            <a:endParaRPr lang="en-US" sz="3200" dirty="0"/>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04" y="1160060"/>
            <a:ext cx="6300716" cy="4205728"/>
          </a:xfrm>
          <a:prstGeom prst="rect">
            <a:avLst/>
          </a:prstGeom>
        </p:spPr>
      </p:pic>
    </p:spTree>
    <p:extLst>
      <p:ext uri="{BB962C8B-B14F-4D97-AF65-F5344CB8AC3E}">
        <p14:creationId xmlns:p14="http://schemas.microsoft.com/office/powerpoint/2010/main" val="3228731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Perceptron</a:t>
            </a:r>
          </a:p>
        </p:txBody>
      </p:sp>
      <p:sp>
        <p:nvSpPr>
          <p:cNvPr id="3" name="Content Placeholder 2"/>
          <p:cNvSpPr>
            <a:spLocks noGrp="1"/>
          </p:cNvSpPr>
          <p:nvPr>
            <p:ph idx="1"/>
          </p:nvPr>
        </p:nvSpPr>
        <p:spPr>
          <a:xfrm flipH="1">
            <a:off x="6578220" y="235034"/>
            <a:ext cx="5336275" cy="5267904"/>
          </a:xfrm>
        </p:spPr>
        <p:txBody>
          <a:bodyPr>
            <a:noAutofit/>
          </a:bodyPr>
          <a:lstStyle/>
          <a:p>
            <a:r>
              <a:rPr lang="en-US" sz="3200" dirty="0"/>
              <a:t>1959: Rosenblatt is granted a patent for the “perceptron,” an electrical circuit model of a neuron.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79" y="1160059"/>
            <a:ext cx="4403215" cy="5407457"/>
          </a:xfrm>
          <a:prstGeom prst="rect">
            <a:avLst/>
          </a:prstGeom>
        </p:spPr>
      </p:pic>
    </p:spTree>
    <p:extLst>
      <p:ext uri="{BB962C8B-B14F-4D97-AF65-F5344CB8AC3E}">
        <p14:creationId xmlns:p14="http://schemas.microsoft.com/office/powerpoint/2010/main" val="244188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7" y="37580"/>
            <a:ext cx="10515600" cy="1325563"/>
          </a:xfrm>
        </p:spPr>
        <p:txBody>
          <a:bodyPr/>
          <a:lstStyle/>
          <a:p>
            <a:r>
              <a:rPr lang="en-US" dirty="0" err="1"/>
              <a:t>Perceptron</a:t>
            </a:r>
            <a:endParaRPr lang="en-US" dirty="0"/>
          </a:p>
        </p:txBody>
      </p:sp>
      <p:sp>
        <p:nvSpPr>
          <p:cNvPr id="5" name="Oval 4"/>
          <p:cNvSpPr/>
          <p:nvPr/>
        </p:nvSpPr>
        <p:spPr bwMode="auto">
          <a:xfrm>
            <a:off x="2443309" y="3536082"/>
            <a:ext cx="1143000" cy="1143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cs typeface="Arial" charset="0"/>
            </a:endParaRPr>
          </a:p>
        </p:txBody>
      </p:sp>
      <p:cxnSp>
        <p:nvCxnSpPr>
          <p:cNvPr id="6" name="Straight Arrow Connector 5"/>
          <p:cNvCxnSpPr/>
          <p:nvPr/>
        </p:nvCxnSpPr>
        <p:spPr bwMode="auto">
          <a:xfrm>
            <a:off x="995509" y="2621682"/>
            <a:ext cx="1524000" cy="12192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a:off x="995509" y="3459882"/>
            <a:ext cx="1447800" cy="6096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a:off x="995509" y="4221882"/>
            <a:ext cx="1447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 name="Straight Arrow Connector 8"/>
          <p:cNvCxnSpPr>
            <a:endCxn id="5" idx="3"/>
          </p:cNvCxnSpPr>
          <p:nvPr/>
        </p:nvCxnSpPr>
        <p:spPr bwMode="auto">
          <a:xfrm flipV="1">
            <a:off x="995510" y="4511694"/>
            <a:ext cx="1615189" cy="13103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3586309" y="4145682"/>
            <a:ext cx="2209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TextBox 10"/>
          <p:cNvSpPr txBox="1"/>
          <p:nvPr/>
        </p:nvSpPr>
        <p:spPr>
          <a:xfrm>
            <a:off x="462109" y="2240682"/>
            <a:ext cx="362600" cy="369332"/>
          </a:xfrm>
          <a:prstGeom prst="rect">
            <a:avLst/>
          </a:prstGeom>
          <a:noFill/>
        </p:spPr>
        <p:txBody>
          <a:bodyPr wrap="none" rtlCol="0">
            <a:spAutoFit/>
          </a:bodyPr>
          <a:lstStyle/>
          <a:p>
            <a:r>
              <a:rPr lang="en-US" dirty="0"/>
              <a:t>x</a:t>
            </a:r>
            <a:r>
              <a:rPr lang="en-US" baseline="-25000" dirty="0"/>
              <a:t>1</a:t>
            </a:r>
          </a:p>
        </p:txBody>
      </p:sp>
      <p:sp>
        <p:nvSpPr>
          <p:cNvPr id="12" name="TextBox 11"/>
          <p:cNvSpPr txBox="1"/>
          <p:nvPr/>
        </p:nvSpPr>
        <p:spPr>
          <a:xfrm>
            <a:off x="466941" y="3074417"/>
            <a:ext cx="362600" cy="369332"/>
          </a:xfrm>
          <a:prstGeom prst="rect">
            <a:avLst/>
          </a:prstGeom>
          <a:noFill/>
        </p:spPr>
        <p:txBody>
          <a:bodyPr wrap="none" rtlCol="0">
            <a:spAutoFit/>
          </a:bodyPr>
          <a:lstStyle/>
          <a:p>
            <a:r>
              <a:rPr lang="en-US" dirty="0"/>
              <a:t>x</a:t>
            </a:r>
            <a:r>
              <a:rPr lang="en-US" baseline="-25000" dirty="0"/>
              <a:t>2</a:t>
            </a:r>
          </a:p>
        </p:txBody>
      </p:sp>
      <p:sp>
        <p:nvSpPr>
          <p:cNvPr id="13" name="TextBox 12"/>
          <p:cNvSpPr txBox="1"/>
          <p:nvPr/>
        </p:nvSpPr>
        <p:spPr>
          <a:xfrm>
            <a:off x="462109" y="5589017"/>
            <a:ext cx="378630" cy="369332"/>
          </a:xfrm>
          <a:prstGeom prst="rect">
            <a:avLst/>
          </a:prstGeom>
          <a:noFill/>
        </p:spPr>
        <p:txBody>
          <a:bodyPr wrap="none" rtlCol="0">
            <a:spAutoFit/>
          </a:bodyPr>
          <a:lstStyle/>
          <a:p>
            <a:r>
              <a:rPr lang="en-US" dirty="0" err="1"/>
              <a:t>x</a:t>
            </a:r>
            <a:r>
              <a:rPr lang="en-US" baseline="-25000" dirty="0" err="1"/>
              <a:t>D</a:t>
            </a:r>
            <a:endParaRPr lang="en-US" baseline="-25000" dirty="0"/>
          </a:p>
        </p:txBody>
      </p:sp>
      <p:sp>
        <p:nvSpPr>
          <p:cNvPr id="14" name="TextBox 13"/>
          <p:cNvSpPr txBox="1"/>
          <p:nvPr/>
        </p:nvSpPr>
        <p:spPr>
          <a:xfrm>
            <a:off x="1533741" y="2545482"/>
            <a:ext cx="436338" cy="369332"/>
          </a:xfrm>
          <a:prstGeom prst="rect">
            <a:avLst/>
          </a:prstGeom>
          <a:noFill/>
        </p:spPr>
        <p:txBody>
          <a:bodyPr wrap="none" rtlCol="0">
            <a:spAutoFit/>
          </a:bodyPr>
          <a:lstStyle/>
          <a:p>
            <a:r>
              <a:rPr lang="en-US" dirty="0"/>
              <a:t>w</a:t>
            </a:r>
            <a:r>
              <a:rPr lang="en-US" baseline="-25000" dirty="0"/>
              <a:t>1</a:t>
            </a:r>
          </a:p>
        </p:txBody>
      </p:sp>
      <p:sp>
        <p:nvSpPr>
          <p:cNvPr id="15" name="TextBox 14"/>
          <p:cNvSpPr txBox="1"/>
          <p:nvPr/>
        </p:nvSpPr>
        <p:spPr>
          <a:xfrm>
            <a:off x="1533741" y="3226817"/>
            <a:ext cx="436338" cy="369332"/>
          </a:xfrm>
          <a:prstGeom prst="rect">
            <a:avLst/>
          </a:prstGeom>
          <a:noFill/>
        </p:spPr>
        <p:txBody>
          <a:bodyPr wrap="none" rtlCol="0">
            <a:spAutoFit/>
          </a:bodyPr>
          <a:lstStyle/>
          <a:p>
            <a:r>
              <a:rPr lang="en-US" dirty="0"/>
              <a:t>w</a:t>
            </a:r>
            <a:r>
              <a:rPr lang="en-US" baseline="-25000" dirty="0"/>
              <a:t>2</a:t>
            </a:r>
          </a:p>
        </p:txBody>
      </p:sp>
      <p:sp>
        <p:nvSpPr>
          <p:cNvPr id="16" name="TextBox 15"/>
          <p:cNvSpPr txBox="1"/>
          <p:nvPr/>
        </p:nvSpPr>
        <p:spPr>
          <a:xfrm>
            <a:off x="1528909" y="4141217"/>
            <a:ext cx="436338" cy="369332"/>
          </a:xfrm>
          <a:prstGeom prst="rect">
            <a:avLst/>
          </a:prstGeom>
          <a:noFill/>
        </p:spPr>
        <p:txBody>
          <a:bodyPr wrap="none" rtlCol="0">
            <a:spAutoFit/>
          </a:bodyPr>
          <a:lstStyle/>
          <a:p>
            <a:r>
              <a:rPr lang="en-US" dirty="0"/>
              <a:t>w</a:t>
            </a:r>
            <a:r>
              <a:rPr lang="en-US" baseline="-25000" dirty="0"/>
              <a:t>3</a:t>
            </a:r>
          </a:p>
        </p:txBody>
      </p:sp>
      <p:sp>
        <p:nvSpPr>
          <p:cNvPr id="17" name="TextBox 16"/>
          <p:cNvSpPr txBox="1"/>
          <p:nvPr/>
        </p:nvSpPr>
        <p:spPr>
          <a:xfrm>
            <a:off x="462109" y="3912617"/>
            <a:ext cx="362600" cy="369332"/>
          </a:xfrm>
          <a:prstGeom prst="rect">
            <a:avLst/>
          </a:prstGeom>
          <a:noFill/>
        </p:spPr>
        <p:txBody>
          <a:bodyPr wrap="none" rtlCol="0">
            <a:spAutoFit/>
          </a:bodyPr>
          <a:lstStyle/>
          <a:p>
            <a:r>
              <a:rPr lang="en-US" dirty="0"/>
              <a:t>x</a:t>
            </a:r>
            <a:r>
              <a:rPr lang="en-US" baseline="-25000" dirty="0"/>
              <a:t>3</a:t>
            </a:r>
          </a:p>
        </p:txBody>
      </p:sp>
      <p:sp>
        <p:nvSpPr>
          <p:cNvPr id="18" name="TextBox 17"/>
          <p:cNvSpPr txBox="1"/>
          <p:nvPr/>
        </p:nvSpPr>
        <p:spPr>
          <a:xfrm>
            <a:off x="1528909" y="5364882"/>
            <a:ext cx="461986" cy="369332"/>
          </a:xfrm>
          <a:prstGeom prst="rect">
            <a:avLst/>
          </a:prstGeom>
          <a:noFill/>
        </p:spPr>
        <p:txBody>
          <a:bodyPr wrap="none" rtlCol="0">
            <a:spAutoFit/>
          </a:bodyPr>
          <a:lstStyle/>
          <a:p>
            <a:r>
              <a:rPr lang="en-US" dirty="0" err="1"/>
              <a:t>w</a:t>
            </a:r>
            <a:r>
              <a:rPr lang="en-US" baseline="-25000" dirty="0" err="1"/>
              <a:t>D</a:t>
            </a:r>
            <a:endParaRPr lang="en-US" baseline="-25000" dirty="0"/>
          </a:p>
        </p:txBody>
      </p:sp>
      <p:sp>
        <p:nvSpPr>
          <p:cNvPr id="21" name="TextBox 20"/>
          <p:cNvSpPr txBox="1"/>
          <p:nvPr/>
        </p:nvSpPr>
        <p:spPr>
          <a:xfrm>
            <a:off x="233509" y="1402482"/>
            <a:ext cx="696024" cy="369332"/>
          </a:xfrm>
          <a:prstGeom prst="rect">
            <a:avLst/>
          </a:prstGeom>
          <a:noFill/>
        </p:spPr>
        <p:txBody>
          <a:bodyPr wrap="none" rtlCol="0">
            <a:spAutoFit/>
          </a:bodyPr>
          <a:lstStyle/>
          <a:p>
            <a:r>
              <a:rPr lang="en-US" b="1" dirty="0">
                <a:solidFill>
                  <a:srgbClr val="0000FF"/>
                </a:solidFill>
              </a:rPr>
              <a:t>Input</a:t>
            </a:r>
          </a:p>
        </p:txBody>
      </p:sp>
      <p:sp>
        <p:nvSpPr>
          <p:cNvPr id="22" name="TextBox 21"/>
          <p:cNvSpPr txBox="1"/>
          <p:nvPr/>
        </p:nvSpPr>
        <p:spPr>
          <a:xfrm>
            <a:off x="1151738" y="2007617"/>
            <a:ext cx="959815" cy="369332"/>
          </a:xfrm>
          <a:prstGeom prst="rect">
            <a:avLst/>
          </a:prstGeom>
          <a:noFill/>
        </p:spPr>
        <p:txBody>
          <a:bodyPr wrap="none" rtlCol="0">
            <a:spAutoFit/>
          </a:bodyPr>
          <a:lstStyle/>
          <a:p>
            <a:r>
              <a:rPr lang="en-US" b="1" dirty="0">
                <a:solidFill>
                  <a:srgbClr val="0000FF"/>
                </a:solidFill>
              </a:rPr>
              <a:t>Weights</a:t>
            </a:r>
          </a:p>
        </p:txBody>
      </p:sp>
      <p:sp>
        <p:nvSpPr>
          <p:cNvPr id="24" name="TextBox 23"/>
          <p:cNvSpPr txBox="1"/>
          <p:nvPr/>
        </p:nvSpPr>
        <p:spPr>
          <a:xfrm>
            <a:off x="462109" y="4374283"/>
            <a:ext cx="269626" cy="1200329"/>
          </a:xfrm>
          <a:prstGeom prst="rect">
            <a:avLst/>
          </a:prstGeom>
          <a:noFill/>
        </p:spPr>
        <p:txBody>
          <a:bodyPr wrap="none" rtlCol="0">
            <a:spAutoFit/>
          </a:bodyPr>
          <a:lstStyle/>
          <a:p>
            <a:r>
              <a:rPr lang="en-US" sz="2400" dirty="0">
                <a:sym typeface="Symbol"/>
              </a:rPr>
              <a:t>.</a:t>
            </a:r>
          </a:p>
          <a:p>
            <a:r>
              <a:rPr lang="en-US" sz="2400" dirty="0">
                <a:sym typeface="Symbol"/>
              </a:rPr>
              <a:t>.</a:t>
            </a:r>
          </a:p>
          <a:p>
            <a:r>
              <a:rPr lang="en-US" sz="2400" dirty="0">
                <a:sym typeface="Symbol"/>
              </a:rPr>
              <a:t>.</a:t>
            </a:r>
            <a:endParaRPr lang="en-US" sz="2400" dirty="0"/>
          </a:p>
        </p:txBody>
      </p:sp>
      <p:cxnSp>
        <p:nvCxnSpPr>
          <p:cNvPr id="26" name="Elbow Connector 25"/>
          <p:cNvCxnSpPr/>
          <p:nvPr/>
        </p:nvCxnSpPr>
        <p:spPr>
          <a:xfrm flipV="1">
            <a:off x="2671909" y="3824749"/>
            <a:ext cx="685800" cy="60960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8710" y="3596149"/>
            <a:ext cx="2127505" cy="369332"/>
          </a:xfrm>
          <a:prstGeom prst="rect">
            <a:avLst/>
          </a:prstGeom>
          <a:noFill/>
        </p:spPr>
        <p:txBody>
          <a:bodyPr wrap="none" rtlCol="0">
            <a:spAutoFit/>
          </a:bodyPr>
          <a:lstStyle/>
          <a:p>
            <a:r>
              <a:rPr lang="en-US" b="1" dirty="0">
                <a:solidFill>
                  <a:srgbClr val="0000FF"/>
                </a:solidFill>
              </a:rPr>
              <a:t>Output:</a:t>
            </a:r>
            <a:r>
              <a:rPr lang="en-US" dirty="0"/>
              <a:t> </a:t>
            </a:r>
            <a:r>
              <a:rPr lang="en-US" dirty="0" err="1">
                <a:sym typeface="Symbol"/>
              </a:rPr>
              <a:t>sgn</a:t>
            </a:r>
            <a:r>
              <a:rPr lang="en-US" dirty="0"/>
              <a:t>(</a:t>
            </a:r>
            <a:r>
              <a:rPr lang="en-US" b="1" dirty="0" err="1"/>
              <a:t>w</a:t>
            </a:r>
            <a:r>
              <a:rPr lang="en-US" b="1" dirty="0" err="1">
                <a:sym typeface="Symbol"/>
              </a:rPr>
              <a:t>x</a:t>
            </a:r>
            <a:r>
              <a:rPr lang="en-US" b="1" dirty="0">
                <a:sym typeface="Symbol"/>
              </a:rPr>
              <a:t> </a:t>
            </a:r>
            <a:r>
              <a:rPr lang="en-US" dirty="0">
                <a:sym typeface="Symbol"/>
              </a:rPr>
              <a:t>+ b)</a:t>
            </a:r>
            <a:endParaRPr lang="en-US" dirty="0"/>
          </a:p>
        </p:txBody>
      </p:sp>
      <p:sp>
        <p:nvSpPr>
          <p:cNvPr id="3" name="TextBox 2"/>
          <p:cNvSpPr txBox="1"/>
          <p:nvPr/>
        </p:nvSpPr>
        <p:spPr>
          <a:xfrm>
            <a:off x="4729309" y="5243022"/>
            <a:ext cx="2819400" cy="1200329"/>
          </a:xfrm>
          <a:prstGeom prst="rect">
            <a:avLst/>
          </a:prstGeom>
          <a:noFill/>
        </p:spPr>
        <p:txBody>
          <a:bodyPr wrap="square" rtlCol="0">
            <a:spAutoFit/>
          </a:bodyPr>
          <a:lstStyle/>
          <a:p>
            <a:r>
              <a:rPr lang="en-US" dirty="0"/>
              <a:t>Can incorporate bias as component of the weight vector by always including a feature with value set to 1</a:t>
            </a:r>
          </a:p>
        </p:txBody>
      </p:sp>
      <p:cxnSp>
        <p:nvCxnSpPr>
          <p:cNvPr id="19" name="Straight Arrow Connector 18"/>
          <p:cNvCxnSpPr>
            <a:stCxn id="3" idx="0"/>
          </p:cNvCxnSpPr>
          <p:nvPr/>
        </p:nvCxnSpPr>
        <p:spPr>
          <a:xfrm flipH="1" flipV="1">
            <a:off x="5872309" y="3965481"/>
            <a:ext cx="266700" cy="1277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5" name="Content Placeholder 2"/>
              <p:cNvSpPr>
                <a:spLocks noGrp="1"/>
              </p:cNvSpPr>
              <p:nvPr>
                <p:ph idx="1"/>
              </p:nvPr>
            </p:nvSpPr>
            <p:spPr>
              <a:xfrm>
                <a:off x="6508955" y="242235"/>
                <a:ext cx="5228128" cy="5000786"/>
              </a:xfrm>
            </p:spPr>
            <p:txBody>
              <a:bodyPr>
                <a:normAutofit/>
              </a:bodyPr>
              <a:lstStyle/>
              <a:p>
                <a:pPr marL="0" indent="0">
                  <a:buNone/>
                </a:pPr>
                <a:r>
                  <a:rPr lang="en-US" dirty="0"/>
                  <a:t>Perceptron model: action potential = </a:t>
                </a:r>
                <a:r>
                  <a:rPr lang="en-US" dirty="0" err="1"/>
                  <a:t>signum</a:t>
                </a:r>
                <a:r>
                  <a:rPr lang="en-US" dirty="0"/>
                  <a:t>(affine function of the features)</a:t>
                </a:r>
              </a:p>
              <a:p>
                <a:endParaRPr lang="en-US" sz="1200" dirty="0"/>
              </a:p>
              <a:p>
                <a:pPr>
                  <a:buNone/>
                </a:pPr>
                <a:r>
                  <a:rPr lang="en-US" dirty="0"/>
                  <a:t>y = </a:t>
                </a:r>
                <a:r>
                  <a:rPr lang="en-US" dirty="0" err="1"/>
                  <a:t>sgn</a:t>
                </a:r>
                <a:r>
                  <a:rPr lang="en-US" dirty="0"/>
                  <a:t>(</a:t>
                </a:r>
                <a:r>
                  <a:rPr lang="el-GR" dirty="0"/>
                  <a:t>α</a:t>
                </a:r>
                <a:r>
                  <a:rPr lang="en-US" baseline="-25000" dirty="0"/>
                  <a:t>1</a:t>
                </a:r>
                <a:r>
                  <a:rPr lang="en-US" dirty="0"/>
                  <a:t>f</a:t>
                </a:r>
                <a:r>
                  <a:rPr lang="en-US" baseline="-25000" dirty="0"/>
                  <a:t>1</a:t>
                </a:r>
                <a:r>
                  <a:rPr lang="en-US" dirty="0"/>
                  <a:t> + </a:t>
                </a:r>
                <a:r>
                  <a:rPr lang="el-GR" dirty="0"/>
                  <a:t>α</a:t>
                </a:r>
                <a:r>
                  <a:rPr lang="en-US" baseline="-25000" dirty="0"/>
                  <a:t>2</a:t>
                </a:r>
                <a:r>
                  <a:rPr lang="en-US" dirty="0"/>
                  <a:t>f</a:t>
                </a:r>
                <a:r>
                  <a:rPr lang="en-US" baseline="-25000" dirty="0"/>
                  <a:t>2</a:t>
                </a:r>
                <a:r>
                  <a:rPr lang="en-US" dirty="0"/>
                  <a:t> + … + </a:t>
                </a:r>
                <a:r>
                  <a:rPr lang="el-GR" dirty="0"/>
                  <a:t>α</a:t>
                </a:r>
                <a:r>
                  <a:rPr lang="en-US" baseline="-25000" dirty="0" err="1"/>
                  <a:t>V</a:t>
                </a:r>
                <a:r>
                  <a:rPr lang="en-US" dirty="0" err="1"/>
                  <a:t>f</a:t>
                </a:r>
                <a:r>
                  <a:rPr lang="en-US" baseline="-25000" dirty="0" err="1"/>
                  <a:t>V</a:t>
                </a:r>
                <a:r>
                  <a:rPr lang="en-US" baseline="-25000" dirty="0"/>
                  <a:t> </a:t>
                </a:r>
                <a:r>
                  <a:rPr lang="en-US" dirty="0"/>
                  <a:t>+ </a:t>
                </a:r>
                <a:r>
                  <a:rPr lang="el-GR" dirty="0"/>
                  <a:t>β</a:t>
                </a:r>
                <a:r>
                  <a:rPr lang="en-US" dirty="0"/>
                  <a:t>) = </a:t>
                </a:r>
                <a:r>
                  <a:rPr lang="en-US" dirty="0" err="1"/>
                  <a:t>sgn</a:t>
                </a:r>
                <a:r>
                  <a:rPr lang="en-US" dirty="0"/>
                  <a:t>(</a:t>
                </a:r>
                <a14:m>
                  <m:oMath xmlns:m="http://schemas.openxmlformats.org/officeDocument/2006/math">
                    <m:sSup>
                      <m:sSupPr>
                        <m:ctrlPr>
                          <a:rPr lang="en-US" i="1" dirty="0" smtClean="0">
                            <a:latin typeface="Cambria Math" panose="02040503050406030204" pitchFamily="18" charset="0"/>
                          </a:rPr>
                        </m:ctrlPr>
                      </m:sSupPr>
                      <m:e>
                        <m:acc>
                          <m:accPr>
                            <m:chr m:val="⃗"/>
                            <m:ctrlPr>
                              <a:rPr lang="en-US" i="1" dirty="0">
                                <a:latin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𝑤</m:t>
                            </m:r>
                          </m:e>
                        </m:acc>
                      </m:e>
                      <m:sup>
                        <m:r>
                          <a:rPr lang="en-US" b="0" i="1" dirty="0" smtClean="0">
                            <a:latin typeface="Cambria Math" panose="02040503050406030204" pitchFamily="18" charset="0"/>
                          </a:rPr>
                          <m:t>𝑇</m:t>
                        </m:r>
                      </m:sup>
                    </m:sSup>
                    <m:acc>
                      <m:accPr>
                        <m:chr m:val="⃗"/>
                        <m:ctrlPr>
                          <a:rPr lang="en-US" i="1" dirty="0">
                            <a:latin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oMath>
                </a14:m>
                <a:r>
                  <a:rPr lang="en-US" dirty="0"/>
                  <a:t>)</a:t>
                </a:r>
              </a:p>
              <a:p>
                <a:pPr>
                  <a:buNone/>
                </a:pPr>
                <a:endParaRPr lang="en-US" dirty="0"/>
              </a:p>
              <a:p>
                <a:pPr>
                  <a:buNone/>
                </a:pPr>
                <a:r>
                  <a:rPr lang="en-US" dirty="0"/>
                  <a:t>Where </a:t>
                </a:r>
                <a14:m>
                  <m:oMath xmlns:m="http://schemas.openxmlformats.org/officeDocument/2006/math">
                    <m:acc>
                      <m:accPr>
                        <m:chr m:val="⃗"/>
                        <m:ctrlPr>
                          <a:rPr lang="en-US" i="1" dirty="0">
                            <a:latin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𝑤</m:t>
                        </m:r>
                      </m:e>
                    </m:acc>
                    <m:r>
                      <a:rPr lang="en-US" b="0" i="1" dirty="0" smtClean="0">
                        <a:latin typeface="Cambria Math" panose="02040503050406030204" pitchFamily="18" charset="0"/>
                        <a:ea typeface="Cambria Math" panose="02040503050406030204" pitchFamily="18" charset="0"/>
                      </a:rPr>
                      <m:t>=</m:t>
                    </m:r>
                    <m:sSup>
                      <m:sSupPr>
                        <m:ctrlPr>
                          <a:rPr lang="en-US" i="1" dirty="0" smtClean="0">
                            <a:latin typeface="Cambria Math" panose="02040503050406030204" pitchFamily="18" charset="0"/>
                            <a:ea typeface="Cambria Math" panose="02040503050406030204" pitchFamily="18" charset="0"/>
                          </a:rPr>
                        </m:ctrlPr>
                      </m:sSupPr>
                      <m:e>
                        <m:r>
                          <a:rPr lang="en-US" b="0" i="1" dirty="0" smtClean="0">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1</m:t>
                            </m:r>
                          </m:sub>
                        </m:sSub>
                        <m:r>
                          <a:rPr lang="en-US" b="0"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b="0" i="1" dirty="0">
                                <a:latin typeface="Cambria Math" panose="02040503050406030204" pitchFamily="18" charset="0"/>
                                <a:ea typeface="Cambria Math" panose="02040503050406030204" pitchFamily="18" charset="0"/>
                              </a:rPr>
                              <m:t>𝛼</m:t>
                            </m:r>
                          </m:e>
                          <m:sub>
                            <m:r>
                              <a:rPr lang="en-US" b="0" i="1" dirty="0" smtClean="0">
                                <a:latin typeface="Cambria Math" panose="02040503050406030204" pitchFamily="18" charset="0"/>
                                <a:ea typeface="Cambria Math" panose="02040503050406030204" pitchFamily="18" charset="0"/>
                              </a:rPr>
                              <m:t>𝑉</m:t>
                            </m:r>
                          </m:sub>
                        </m:sSub>
                        <m:r>
                          <a:rPr lang="en-US" b="0"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r>
                          <a:rPr lang="en-US" b="0" i="1" dirty="0" smtClean="0">
                            <a:latin typeface="Cambria Math" panose="02040503050406030204" pitchFamily="18" charset="0"/>
                            <a:ea typeface="Cambria Math" panose="02040503050406030204" pitchFamily="18" charset="0"/>
                          </a:rPr>
                          <m:t>]</m:t>
                        </m:r>
                      </m:e>
                      <m:sup>
                        <m:r>
                          <a:rPr lang="en-US" b="0" i="1" dirty="0" smtClean="0">
                            <a:latin typeface="Cambria Math" panose="02040503050406030204" pitchFamily="18" charset="0"/>
                            <a:ea typeface="Cambria Math" panose="02040503050406030204" pitchFamily="18" charset="0"/>
                          </a:rPr>
                          <m:t>𝑇</m:t>
                        </m:r>
                      </m:sup>
                    </m:sSup>
                  </m:oMath>
                </a14:m>
                <a:endParaRPr lang="en-US" dirty="0"/>
              </a:p>
              <a:p>
                <a:pPr>
                  <a:buNone/>
                </a:pPr>
                <a:r>
                  <a:rPr lang="en-US" dirty="0"/>
                  <a:t>and </a:t>
                </a:r>
                <a14:m>
                  <m:oMath xmlns:m="http://schemas.openxmlformats.org/officeDocument/2006/math">
                    <m:acc>
                      <m:accPr>
                        <m:chr m:val="⃗"/>
                        <m:ctrlPr>
                          <a:rPr lang="en-US" i="1" dirty="0">
                            <a:latin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𝑓</m:t>
                        </m:r>
                      </m:e>
                    </m:acc>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1</m:t>
                            </m:r>
                          </m:sub>
                        </m:sSub>
                        <m:r>
                          <a:rPr lang="en-US" i="1" dirty="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𝑓</m:t>
                            </m:r>
                          </m:e>
                          <m:sub>
                            <m:r>
                              <a:rPr lang="en-US" i="1" dirty="0">
                                <a:latin typeface="Cambria Math" panose="02040503050406030204" pitchFamily="18" charset="0"/>
                                <a:ea typeface="Cambria Math" panose="02040503050406030204" pitchFamily="18" charset="0"/>
                              </a:rPr>
                              <m:t>𝑉</m:t>
                            </m:r>
                          </m:sub>
                        </m:sSub>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1</m:t>
                        </m:r>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ea typeface="Cambria Math" panose="02040503050406030204" pitchFamily="18" charset="0"/>
                          </a:rPr>
                          <m:t>𝑇</m:t>
                        </m:r>
                      </m:sup>
                    </m:sSup>
                  </m:oMath>
                </a14:m>
                <a:endParaRPr lang="en-US" dirty="0"/>
              </a:p>
            </p:txBody>
          </p:sp>
        </mc:Choice>
        <mc:Fallback>
          <p:sp>
            <p:nvSpPr>
              <p:cNvPr id="25" name="Content Placeholder 2"/>
              <p:cNvSpPr>
                <a:spLocks noGrp="1" noRot="1" noChangeAspect="1" noMove="1" noResize="1" noEditPoints="1" noAdjustHandles="1" noChangeArrowheads="1" noChangeShapeType="1" noTextEdit="1"/>
              </p:cNvSpPr>
              <p:nvPr>
                <p:ph idx="1"/>
              </p:nvPr>
            </p:nvSpPr>
            <p:spPr>
              <a:xfrm>
                <a:off x="6508955" y="242235"/>
                <a:ext cx="5228128" cy="5000786"/>
              </a:xfrm>
              <a:blipFill>
                <a:blip r:embed="rId3"/>
                <a:stretch>
                  <a:fillRect l="-2427" t="-1772" r="-1456"/>
                </a:stretch>
              </a:blipFill>
            </p:spPr>
            <p:txBody>
              <a:bodyPr/>
              <a:lstStyle/>
              <a:p>
                <a:r>
                  <a:rPr lang="en-US">
                    <a:noFill/>
                  </a:rPr>
                  <a:t> </a:t>
                </a:r>
              </a:p>
            </p:txBody>
          </p:sp>
        </mc:Fallback>
      </mc:AlternateContent>
    </p:spTree>
    <p:extLst>
      <p:ext uri="{BB962C8B-B14F-4D97-AF65-F5344CB8AC3E}">
        <p14:creationId xmlns:p14="http://schemas.microsoft.com/office/powerpoint/2010/main" val="411738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0"/>
            <a:ext cx="9965140" cy="1143000"/>
          </a:xfrm>
        </p:spPr>
        <p:txBody>
          <a:bodyPr/>
          <a:lstStyle/>
          <a:p>
            <a:r>
              <a:rPr lang="en-US" dirty="0"/>
              <a:t>Perceptron</a:t>
            </a:r>
          </a:p>
        </p:txBody>
      </p:sp>
      <p:sp>
        <p:nvSpPr>
          <p:cNvPr id="3" name="Content Placeholder 2"/>
          <p:cNvSpPr>
            <a:spLocks noGrp="1"/>
          </p:cNvSpPr>
          <p:nvPr>
            <p:ph idx="1"/>
          </p:nvPr>
        </p:nvSpPr>
        <p:spPr>
          <a:xfrm>
            <a:off x="409433" y="1036638"/>
            <a:ext cx="5854889" cy="5668963"/>
          </a:xfrm>
        </p:spPr>
        <p:txBody>
          <a:bodyPr>
            <a:normAutofit fontScale="92500" lnSpcReduction="10000"/>
          </a:bodyPr>
          <a:lstStyle/>
          <a:p>
            <a:pPr marL="0" indent="0">
              <a:buNone/>
            </a:pPr>
            <a:r>
              <a:rPr lang="en-US" sz="3600" dirty="0"/>
              <a:t>Rosenblatt’s big innovation: the perceptron learns from examples.</a:t>
            </a:r>
          </a:p>
          <a:p>
            <a:r>
              <a:rPr lang="en-US" sz="3600" dirty="0"/>
              <a:t>Initialize weights randomly</a:t>
            </a:r>
          </a:p>
          <a:p>
            <a:r>
              <a:rPr lang="en-US" sz="3600" dirty="0">
                <a:sym typeface="Symbol"/>
              </a:rPr>
              <a:t>Cycle through training examples in multiple passes (</a:t>
            </a:r>
            <a:r>
              <a:rPr lang="en-US" sz="3600" i="1" dirty="0">
                <a:sym typeface="Symbol"/>
              </a:rPr>
              <a:t>epochs</a:t>
            </a:r>
            <a:r>
              <a:rPr lang="en-US" sz="3600" dirty="0">
                <a:sym typeface="Symbol"/>
              </a:rPr>
              <a:t>)</a:t>
            </a:r>
          </a:p>
          <a:p>
            <a:r>
              <a:rPr lang="en-US" sz="3600" dirty="0">
                <a:sym typeface="Symbol"/>
              </a:rPr>
              <a:t>For each training example:</a:t>
            </a:r>
          </a:p>
          <a:p>
            <a:pPr lvl="1"/>
            <a:r>
              <a:rPr lang="en-US" sz="3600" dirty="0">
                <a:sym typeface="Symbol"/>
              </a:rPr>
              <a:t>If classified correctly, do nothing</a:t>
            </a:r>
          </a:p>
          <a:p>
            <a:pPr lvl="1"/>
            <a:r>
              <a:rPr lang="en-US" sz="3600" dirty="0">
                <a:sym typeface="Symbol"/>
              </a:rPr>
              <a:t>If classified incorrectly, update weights</a:t>
            </a:r>
          </a:p>
          <a:p>
            <a:pPr lvl="1"/>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8136" y="0"/>
            <a:ext cx="6523630" cy="6523630"/>
          </a:xfrm>
          <a:prstGeom prst="rect">
            <a:avLst/>
          </a:prstGeom>
        </p:spPr>
      </p:pic>
    </p:spTree>
    <p:extLst>
      <p:ext uri="{BB962C8B-B14F-4D97-AF65-F5344CB8AC3E}">
        <p14:creationId xmlns:p14="http://schemas.microsoft.com/office/powerpoint/2010/main" val="2230285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0" y="0"/>
            <a:ext cx="3423316" cy="1143000"/>
          </a:xfrm>
        </p:spPr>
        <p:txBody>
          <a:bodyPr/>
          <a:lstStyle/>
          <a:p>
            <a:r>
              <a:rPr lang="en-US" dirty="0"/>
              <a:t>Perceptron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771" y="924635"/>
                <a:ext cx="11313995" cy="5708180"/>
              </a:xfrm>
            </p:spPr>
            <p:txBody>
              <a:bodyPr>
                <a:noAutofit/>
              </a:bodyPr>
              <a:lstStyle/>
              <a:p>
                <a:pPr marL="0" indent="0">
                  <a:buNone/>
                </a:pPr>
                <a:r>
                  <a:rPr lang="en-US" sz="3200" dirty="0"/>
                  <a:t>For each training instance </a:t>
                </a:r>
                <a14:m>
                  <m:oMath xmlns:m="http://schemas.openxmlformats.org/officeDocument/2006/math">
                    <m:acc>
                      <m:accPr>
                        <m:chr m:val="⃗"/>
                        <m:ctrlPr>
                          <a:rPr lang="en-US" sz="3200" b="1" i="1" dirty="0" smtClean="0">
                            <a:latin typeface="Cambria Math" panose="02040503050406030204" pitchFamily="18" charset="0"/>
                          </a:rPr>
                        </m:ctrlPr>
                      </m:accPr>
                      <m:e>
                        <m:r>
                          <a:rPr lang="en-US" sz="3200" b="1" i="1" dirty="0" smtClean="0">
                            <a:latin typeface="Cambria Math" panose="02040503050406030204" pitchFamily="18" charset="0"/>
                          </a:rPr>
                          <m:t>𝒇</m:t>
                        </m:r>
                      </m:e>
                    </m:acc>
                  </m:oMath>
                </a14:m>
                <a:r>
                  <a:rPr lang="en-US" sz="3200" dirty="0"/>
                  <a:t> with label </a:t>
                </a:r>
                <a14:m>
                  <m:oMath xmlns:m="http://schemas.openxmlformats.org/officeDocument/2006/math">
                    <m:r>
                      <a:rPr lang="en-US" sz="3200" i="1" dirty="0" smtClean="0">
                        <a:latin typeface="Cambria Math" panose="02040503050406030204" pitchFamily="18" charset="0"/>
                      </a:rPr>
                      <m:t>𝑦</m:t>
                    </m:r>
                    <m:r>
                      <a:rPr lang="en-US" sz="3200" i="1" dirty="0" smtClean="0">
                        <a:latin typeface="Cambria Math" panose="02040503050406030204" pitchFamily="18" charset="0"/>
                        <a:ea typeface="Cambria Math" panose="02040503050406030204" pitchFamily="18" charset="0"/>
                      </a:rPr>
                      <m:t>∈</m:t>
                    </m:r>
                    <m:r>
                      <a:rPr lang="en-US" sz="3200" b="0" i="1" dirty="0" smtClean="0">
                        <a:latin typeface="Cambria Math" panose="02040503050406030204" pitchFamily="18" charset="0"/>
                        <a:ea typeface="Cambria Math" panose="02040503050406030204" pitchFamily="18" charset="0"/>
                      </a:rPr>
                      <m:t>{−1,1}</m:t>
                    </m:r>
                  </m:oMath>
                </a14:m>
                <a:r>
                  <a:rPr lang="en-US" sz="3200" dirty="0"/>
                  <a:t>:</a:t>
                </a:r>
              </a:p>
              <a:p>
                <a:pPr lvl="1"/>
                <a:r>
                  <a:rPr lang="en-US" sz="3200" dirty="0"/>
                  <a:t>Classify with current weights: </a:t>
                </a:r>
                <a14:m>
                  <m:oMath xmlns:m="http://schemas.openxmlformats.org/officeDocument/2006/math">
                    <m:r>
                      <a:rPr lang="en-US" sz="3600" i="1" dirty="0" smtClean="0">
                        <a:solidFill>
                          <a:srgbClr val="0000FF"/>
                        </a:solidFill>
                        <a:latin typeface="Cambria Math" panose="02040503050406030204" pitchFamily="18" charset="0"/>
                      </a:rPr>
                      <m:t>𝑦</m:t>
                    </m:r>
                    <m:r>
                      <a:rPr lang="en-US" sz="3600" i="1" dirty="0" smtClean="0">
                        <a:solidFill>
                          <a:srgbClr val="0000FF"/>
                        </a:solidFill>
                        <a:latin typeface="Cambria Math" panose="02040503050406030204" pitchFamily="18" charset="0"/>
                      </a:rPr>
                      <m:t>’ = </m:t>
                    </m:r>
                    <m:r>
                      <m:rPr>
                        <m:sty m:val="p"/>
                      </m:rPr>
                      <a:rPr lang="en-US" sz="3600" i="0" dirty="0" err="1" smtClean="0">
                        <a:solidFill>
                          <a:srgbClr val="0000FF"/>
                        </a:solidFill>
                        <a:latin typeface="Cambria Math" panose="02040503050406030204" pitchFamily="18" charset="0"/>
                      </a:rPr>
                      <m:t>sgn</m:t>
                    </m:r>
                    <m:r>
                      <a:rPr lang="en-US" sz="3600" i="1" dirty="0" smtClean="0">
                        <a:solidFill>
                          <a:srgbClr val="0000FF"/>
                        </a:solidFill>
                        <a:latin typeface="Cambria Math" panose="02040503050406030204" pitchFamily="18" charset="0"/>
                      </a:rPr>
                      <m:t>(</m:t>
                    </m:r>
                    <m:sSup>
                      <m:sSupPr>
                        <m:ctrlPr>
                          <a:rPr lang="en-US" sz="3200" i="1" dirty="0" smtClean="0">
                            <a:solidFill>
                              <a:srgbClr val="0070C0"/>
                            </a:solidFill>
                            <a:latin typeface="Cambria Math" panose="02040503050406030204" pitchFamily="18" charset="0"/>
                          </a:rPr>
                        </m:ctrlPr>
                      </m:sSupPr>
                      <m:e>
                        <m:acc>
                          <m:accPr>
                            <m:chr m:val="⃗"/>
                            <m:ctrlPr>
                              <a:rPr lang="en-US" sz="3200" i="1" dirty="0">
                                <a:solidFill>
                                  <a:srgbClr val="0070C0"/>
                                </a:solidFill>
                                <a:latin typeface="Cambria Math" panose="02040503050406030204" pitchFamily="18" charset="0"/>
                              </a:rPr>
                            </m:ctrlPr>
                          </m:accPr>
                          <m:e>
                            <m:r>
                              <a:rPr lang="en-US" sz="3200" b="0" i="1" dirty="0" smtClean="0">
                                <a:solidFill>
                                  <a:srgbClr val="0070C0"/>
                                </a:solidFill>
                                <a:latin typeface="Cambria Math" panose="02040503050406030204" pitchFamily="18" charset="0"/>
                                <a:ea typeface="Cambria Math" panose="02040503050406030204" pitchFamily="18" charset="0"/>
                              </a:rPr>
                              <m:t>𝑤</m:t>
                            </m:r>
                          </m:e>
                        </m:acc>
                      </m:e>
                      <m:sup>
                        <m:r>
                          <a:rPr lang="en-US" sz="3200" i="1" dirty="0">
                            <a:solidFill>
                              <a:srgbClr val="0070C0"/>
                            </a:solidFill>
                            <a:latin typeface="Cambria Math" panose="02040503050406030204" pitchFamily="18" charset="0"/>
                          </a:rPr>
                          <m:t>𝑇</m:t>
                        </m:r>
                      </m:sup>
                    </m:sSup>
                    <m:acc>
                      <m:accPr>
                        <m:chr m:val="⃗"/>
                        <m:ctrlPr>
                          <a:rPr lang="en-US" sz="3200" i="1" dirty="0">
                            <a:solidFill>
                              <a:srgbClr val="0070C0"/>
                            </a:solidFill>
                            <a:latin typeface="Cambria Math" panose="02040503050406030204" pitchFamily="18" charset="0"/>
                          </a:rPr>
                        </m:ctrlPr>
                      </m:accPr>
                      <m:e>
                        <m:r>
                          <a:rPr lang="en-US" sz="3200" b="0" i="1" dirty="0" smtClean="0">
                            <a:solidFill>
                              <a:srgbClr val="0070C0"/>
                            </a:solidFill>
                            <a:latin typeface="Cambria Math" panose="02040503050406030204" pitchFamily="18" charset="0"/>
                            <a:ea typeface="Cambria Math" panose="02040503050406030204" pitchFamily="18" charset="0"/>
                          </a:rPr>
                          <m:t>𝑓</m:t>
                        </m:r>
                      </m:e>
                    </m:acc>
                    <m:r>
                      <a:rPr lang="en-US" sz="3600" i="1" dirty="0" smtClean="0">
                        <a:solidFill>
                          <a:srgbClr val="0000FF"/>
                        </a:solidFill>
                        <a:latin typeface="Cambria Math" panose="02040503050406030204" pitchFamily="18" charset="0"/>
                      </a:rPr>
                      <m:t>)</m:t>
                    </m:r>
                  </m:oMath>
                </a14:m>
                <a:r>
                  <a:rPr lang="en-US" sz="3200" dirty="0">
                    <a:solidFill>
                      <a:srgbClr val="0000FF"/>
                    </a:solidFill>
                  </a:rPr>
                  <a:t>  </a:t>
                </a:r>
              </a:p>
              <a:p>
                <a:pPr lvl="2"/>
                <a:r>
                  <a:rPr lang="en-US" sz="3200" dirty="0"/>
                  <a:t>Notice</a:t>
                </a:r>
                <a:r>
                  <a:rPr lang="en-US" sz="3200" dirty="0">
                    <a:solidFill>
                      <a:srgbClr val="0000FF"/>
                    </a:solidFill>
                  </a:rPr>
                  <a:t> </a:t>
                </a:r>
                <a14:m>
                  <m:oMath xmlns:m="http://schemas.openxmlformats.org/officeDocument/2006/math">
                    <m:r>
                      <a:rPr lang="en-US" sz="3200" i="1" dirty="0">
                        <a:latin typeface="Cambria Math" panose="02040503050406030204" pitchFamily="18" charset="0"/>
                      </a:rPr>
                      <m:t>𝑦</m:t>
                    </m:r>
                    <m:r>
                      <a:rPr lang="en-US" sz="3200" b="0" i="1" dirty="0" smtClean="0">
                        <a:latin typeface="Cambria Math" panose="02040503050406030204" pitchFamily="18" charset="0"/>
                      </a:rPr>
                      <m:t>′</m:t>
                    </m:r>
                    <m:r>
                      <a:rPr lang="en-US" sz="3200" i="1" dirty="0">
                        <a:latin typeface="Cambria Math" panose="02040503050406030204" pitchFamily="18" charset="0"/>
                        <a:ea typeface="Cambria Math" panose="02040503050406030204" pitchFamily="18" charset="0"/>
                      </a:rPr>
                      <m:t>∈{−1,1}</m:t>
                    </m:r>
                  </m:oMath>
                </a14:m>
                <a:r>
                  <a:rPr lang="en-US" sz="3200" dirty="0">
                    <a:solidFill>
                      <a:srgbClr val="0000FF"/>
                    </a:solidFill>
                  </a:rPr>
                  <a:t> </a:t>
                </a:r>
                <a:r>
                  <a:rPr lang="en-US" sz="3200" dirty="0"/>
                  <a:t>too.</a:t>
                </a:r>
              </a:p>
              <a:p>
                <a:pPr lvl="1"/>
                <a:r>
                  <a:rPr lang="en-US" sz="3200" dirty="0"/>
                  <a:t>Update weights:   </a:t>
                </a:r>
              </a:p>
              <a:p>
                <a:pPr lvl="2"/>
                <a:r>
                  <a:rPr lang="en-US" sz="3200" dirty="0"/>
                  <a:t>if </a:t>
                </a:r>
                <a14:m>
                  <m:oMath xmlns:m="http://schemas.openxmlformats.org/officeDocument/2006/math">
                    <m:r>
                      <a:rPr lang="en-US" sz="3200" i="1" dirty="0" smtClean="0">
                        <a:solidFill>
                          <a:srgbClr val="0000FF"/>
                        </a:solidFill>
                        <a:latin typeface="Cambria Math" panose="02040503050406030204" pitchFamily="18" charset="0"/>
                      </a:rPr>
                      <m:t>𝑦</m:t>
                    </m:r>
                    <m:r>
                      <a:rPr lang="en-US" sz="3200" b="0" i="1" dirty="0" smtClean="0">
                        <a:solidFill>
                          <a:srgbClr val="0000FF"/>
                        </a:solidFill>
                        <a:latin typeface="Cambria Math" panose="02040503050406030204" pitchFamily="18" charset="0"/>
                        <a:ea typeface="Cambria Math" panose="02040503050406030204" pitchFamily="18" charset="0"/>
                      </a:rPr>
                      <m:t>=</m:t>
                    </m:r>
                    <m:r>
                      <a:rPr lang="en-US" sz="3200" i="1" dirty="0" smtClean="0">
                        <a:solidFill>
                          <a:srgbClr val="0000FF"/>
                        </a:solidFill>
                        <a:latin typeface="Cambria Math" panose="02040503050406030204" pitchFamily="18" charset="0"/>
                      </a:rPr>
                      <m:t>𝑦</m:t>
                    </m:r>
                    <m:r>
                      <a:rPr lang="en-US" sz="3200" i="1" dirty="0" smtClean="0">
                        <a:solidFill>
                          <a:srgbClr val="0000FF"/>
                        </a:solidFill>
                        <a:latin typeface="Cambria Math" panose="02040503050406030204" pitchFamily="18" charset="0"/>
                      </a:rPr>
                      <m:t>’</m:t>
                    </m:r>
                  </m:oMath>
                </a14:m>
                <a:r>
                  <a:rPr lang="en-US" sz="3200" dirty="0"/>
                  <a:t> then do nothing</a:t>
                </a:r>
                <a:endParaRPr lang="en-US" sz="3200" b="1" dirty="0">
                  <a:solidFill>
                    <a:srgbClr val="0000FF"/>
                  </a:solidFill>
                </a:endParaRPr>
              </a:p>
              <a:p>
                <a:pPr lvl="2"/>
                <a:r>
                  <a:rPr lang="en-US" sz="3200" dirty="0"/>
                  <a:t>if </a:t>
                </a:r>
                <a14:m>
                  <m:oMath xmlns:m="http://schemas.openxmlformats.org/officeDocument/2006/math">
                    <m:r>
                      <a:rPr lang="en-US" sz="3200" i="1" dirty="0">
                        <a:solidFill>
                          <a:srgbClr val="0000FF"/>
                        </a:solidFill>
                        <a:latin typeface="Cambria Math" panose="02040503050406030204" pitchFamily="18" charset="0"/>
                      </a:rPr>
                      <m:t>𝑦</m:t>
                    </m:r>
                    <m:r>
                      <a:rPr lang="en-US" sz="3200" i="1" dirty="0">
                        <a:solidFill>
                          <a:srgbClr val="0000FF"/>
                        </a:solidFill>
                        <a:latin typeface="Cambria Math" panose="02040503050406030204" pitchFamily="18" charset="0"/>
                        <a:ea typeface="Cambria Math" panose="02040503050406030204" pitchFamily="18" charset="0"/>
                      </a:rPr>
                      <m:t>≠</m:t>
                    </m:r>
                    <m:r>
                      <a:rPr lang="en-US" sz="3200" i="1" dirty="0">
                        <a:solidFill>
                          <a:srgbClr val="0000FF"/>
                        </a:solidFill>
                        <a:latin typeface="Cambria Math" panose="02040503050406030204" pitchFamily="18" charset="0"/>
                      </a:rPr>
                      <m:t>𝑦</m:t>
                    </m:r>
                    <m:r>
                      <a:rPr lang="en-US" sz="3200" i="1" dirty="0">
                        <a:solidFill>
                          <a:srgbClr val="0000FF"/>
                        </a:solidFill>
                        <a:latin typeface="Cambria Math" panose="02040503050406030204" pitchFamily="18" charset="0"/>
                      </a:rPr>
                      <m:t>’</m:t>
                    </m:r>
                  </m:oMath>
                </a14:m>
                <a:r>
                  <a:rPr lang="en-US" sz="3200" dirty="0"/>
                  <a:t> then </a:t>
                </a:r>
                <a14:m>
                  <m:oMath xmlns:m="http://schemas.openxmlformats.org/officeDocument/2006/math">
                    <m:acc>
                      <m:accPr>
                        <m:chr m:val="⃗"/>
                        <m:ctrlPr>
                          <a:rPr lang="en-US" sz="3200" i="1" dirty="0">
                            <a:solidFill>
                              <a:srgbClr val="0070C0"/>
                            </a:solidFill>
                            <a:latin typeface="Cambria Math" panose="02040503050406030204" pitchFamily="18" charset="0"/>
                          </a:rPr>
                        </m:ctrlPr>
                      </m:accPr>
                      <m:e>
                        <m:r>
                          <a:rPr lang="en-US" sz="3200" b="0" i="1" dirty="0" smtClean="0">
                            <a:solidFill>
                              <a:srgbClr val="0070C0"/>
                            </a:solidFill>
                            <a:latin typeface="Cambria Math" panose="02040503050406030204" pitchFamily="18" charset="0"/>
                            <a:ea typeface="Cambria Math" panose="02040503050406030204" pitchFamily="18" charset="0"/>
                          </a:rPr>
                          <m:t>𝑤</m:t>
                        </m:r>
                      </m:e>
                    </m:acc>
                    <m:r>
                      <a:rPr lang="en-US" sz="3200" b="0" i="1" dirty="0" smtClean="0">
                        <a:solidFill>
                          <a:srgbClr val="0070C0"/>
                        </a:solidFill>
                        <a:latin typeface="Cambria Math" panose="02040503050406030204" pitchFamily="18" charset="0"/>
                        <a:ea typeface="Cambria Math" panose="02040503050406030204" pitchFamily="18" charset="0"/>
                      </a:rPr>
                      <m:t> </m:t>
                    </m:r>
                  </m:oMath>
                </a14:m>
                <a:r>
                  <a:rPr lang="en-US" sz="3200" dirty="0">
                    <a:solidFill>
                      <a:srgbClr val="0000FF"/>
                    </a:solidFill>
                  </a:rPr>
                  <a:t>= </a:t>
                </a:r>
                <a14:m>
                  <m:oMath xmlns:m="http://schemas.openxmlformats.org/officeDocument/2006/math">
                    <m:acc>
                      <m:accPr>
                        <m:chr m:val="⃗"/>
                        <m:ctrlPr>
                          <a:rPr lang="en-US" sz="3200" i="1" dirty="0">
                            <a:solidFill>
                              <a:srgbClr val="0070C0"/>
                            </a:solidFill>
                            <a:latin typeface="Cambria Math" panose="02040503050406030204" pitchFamily="18" charset="0"/>
                          </a:rPr>
                        </m:ctrlPr>
                      </m:accPr>
                      <m:e>
                        <m:r>
                          <a:rPr lang="en-US" sz="3200" b="0" i="1" dirty="0" smtClean="0">
                            <a:solidFill>
                              <a:srgbClr val="0070C0"/>
                            </a:solidFill>
                            <a:latin typeface="Cambria Math" panose="02040503050406030204" pitchFamily="18" charset="0"/>
                            <a:ea typeface="Cambria Math" panose="02040503050406030204" pitchFamily="18" charset="0"/>
                          </a:rPr>
                          <m:t>𝑤</m:t>
                        </m:r>
                      </m:e>
                    </m:acc>
                  </m:oMath>
                </a14:m>
                <a:r>
                  <a:rPr lang="en-US" sz="3200" dirty="0">
                    <a:solidFill>
                      <a:srgbClr val="0000FF"/>
                    </a:solidFill>
                  </a:rPr>
                  <a:t>+ </a:t>
                </a:r>
                <a:r>
                  <a:rPr lang="el-GR" sz="3200" dirty="0">
                    <a:solidFill>
                      <a:srgbClr val="0000FF"/>
                    </a:solidFill>
                  </a:rPr>
                  <a:t>η</a:t>
                </a:r>
                <a:r>
                  <a:rPr lang="en-US" sz="3200" dirty="0">
                    <a:solidFill>
                      <a:srgbClr val="0000FF"/>
                    </a:solidFill>
                  </a:rPr>
                  <a:t> y </a:t>
                </a:r>
                <a14:m>
                  <m:oMath xmlns:m="http://schemas.openxmlformats.org/officeDocument/2006/math">
                    <m:acc>
                      <m:accPr>
                        <m:chr m:val="⃗"/>
                        <m:ctrlPr>
                          <a:rPr lang="en-US" sz="3200" i="1" dirty="0">
                            <a:solidFill>
                              <a:srgbClr val="0000FF"/>
                            </a:solidFill>
                            <a:latin typeface="Cambria Math" panose="02040503050406030204" pitchFamily="18" charset="0"/>
                          </a:rPr>
                        </m:ctrlPr>
                      </m:accPr>
                      <m:e>
                        <m:r>
                          <a:rPr lang="en-US" sz="3200" b="0" i="1" dirty="0" smtClean="0">
                            <a:solidFill>
                              <a:srgbClr val="0000FF"/>
                            </a:solidFill>
                            <a:latin typeface="Cambria Math" panose="02040503050406030204" pitchFamily="18" charset="0"/>
                          </a:rPr>
                          <m:t>𝑓</m:t>
                        </m:r>
                      </m:e>
                    </m:acc>
                  </m:oMath>
                </a14:m>
                <a:endParaRPr lang="en-US" sz="3200" b="1" dirty="0">
                  <a:solidFill>
                    <a:srgbClr val="0000FF"/>
                  </a:solidFill>
                </a:endParaRPr>
              </a:p>
              <a:p>
                <a:pPr lvl="2"/>
                <a:r>
                  <a:rPr lang="el-GR" sz="3200" dirty="0">
                    <a:solidFill>
                      <a:srgbClr val="0000FF"/>
                    </a:solidFill>
                  </a:rPr>
                  <a:t>η</a:t>
                </a:r>
                <a:r>
                  <a:rPr lang="en-US" sz="3200" dirty="0"/>
                  <a:t> (eta) is a “learning rate.”  More about that later.</a:t>
                </a:r>
                <a:endParaRPr lang="en-US" sz="3200" b="1" dirty="0"/>
              </a:p>
              <a:p>
                <a:pPr lvl="2"/>
                <a:endParaRPr lang="en-US" sz="3200" b="1" dirty="0">
                  <a:solidFill>
                    <a:srgbClr val="0000FF"/>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771" y="924635"/>
                <a:ext cx="11313995" cy="5708180"/>
              </a:xfrm>
              <a:blipFill>
                <a:blip r:embed="rId2"/>
                <a:stretch>
                  <a:fillRect l="-1345" t="-889"/>
                </a:stretch>
              </a:blipFill>
            </p:spPr>
            <p:txBody>
              <a:bodyPr/>
              <a:lstStyle/>
              <a:p>
                <a:r>
                  <a:rPr lang="en-US">
                    <a:noFill/>
                  </a:rPr>
                  <a:t> </a:t>
                </a:r>
              </a:p>
            </p:txBody>
          </p:sp>
        </mc:Fallback>
      </mc:AlternateContent>
    </p:spTree>
    <p:extLst>
      <p:ext uri="{BB962C8B-B14F-4D97-AF65-F5344CB8AC3E}">
        <p14:creationId xmlns:p14="http://schemas.microsoft.com/office/powerpoint/2010/main" val="347299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10329083" cy="1143000"/>
          </a:xfrm>
        </p:spPr>
        <p:txBody>
          <a:bodyPr>
            <a:normAutofit/>
          </a:bodyPr>
          <a:lstStyle/>
          <a:p>
            <a:r>
              <a:rPr lang="en-US" dirty="0"/>
              <a:t>Perceptron: Proof of Convergence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771" y="924635"/>
                <a:ext cx="11313995" cy="5708180"/>
              </a:xfrm>
            </p:spPr>
            <p:txBody>
              <a:bodyPr>
                <a:noAutofit/>
              </a:bodyPr>
              <a:lstStyle/>
              <a:p>
                <a:r>
                  <a:rPr lang="en-US" sz="3600" dirty="0"/>
                  <a:t>If the data are linearly separable (if there exists a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dirty="0"/>
                  <a:t> vector such that the true label is given by </a:t>
                </a:r>
                <a14:m>
                  <m:oMath xmlns:m="http://schemas.openxmlformats.org/officeDocument/2006/math">
                    <m:r>
                      <a:rPr lang="en-US" sz="3600" i="1" dirty="0">
                        <a:solidFill>
                          <a:srgbClr val="0000FF"/>
                        </a:solidFill>
                        <a:latin typeface="Cambria Math" panose="02040503050406030204" pitchFamily="18" charset="0"/>
                      </a:rPr>
                      <m:t>𝑦</m:t>
                    </m:r>
                    <m:r>
                      <a:rPr lang="en-US" sz="3600" i="1" dirty="0">
                        <a:solidFill>
                          <a:srgbClr val="0000FF"/>
                        </a:solidFill>
                        <a:latin typeface="Cambria Math" panose="02040503050406030204" pitchFamily="18" charset="0"/>
                      </a:rPr>
                      <m:t>’ = </m:t>
                    </m:r>
                    <m:r>
                      <m:rPr>
                        <m:sty m:val="p"/>
                      </m:rPr>
                      <a:rPr lang="en-US" sz="3600" dirty="0" err="1">
                        <a:solidFill>
                          <a:srgbClr val="0000FF"/>
                        </a:solidFill>
                        <a:latin typeface="Cambria Math" panose="02040503050406030204" pitchFamily="18" charset="0"/>
                      </a:rPr>
                      <m:t>sgn</m:t>
                    </m:r>
                    <m:r>
                      <a:rPr lang="en-US" sz="3600" i="1" dirty="0">
                        <a:solidFill>
                          <a:srgbClr val="0000FF"/>
                        </a:solidFill>
                        <a:latin typeface="Cambria Math" panose="02040503050406030204" pitchFamily="18" charset="0"/>
                      </a:rPr>
                      <m:t>(</m:t>
                    </m:r>
                    <m:sSup>
                      <m:sSupPr>
                        <m:ctrlPr>
                          <a:rPr lang="en-US" sz="3600" i="1" dirty="0">
                            <a:solidFill>
                              <a:srgbClr val="0000FF"/>
                            </a:solidFill>
                            <a:latin typeface="Cambria Math" panose="02040503050406030204" pitchFamily="18" charset="0"/>
                          </a:rPr>
                        </m:ctrlPr>
                      </m:sSupPr>
                      <m:e>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e>
                      <m:sup>
                        <m:r>
                          <a:rPr lang="en-US" sz="3600" i="1" dirty="0">
                            <a:solidFill>
                              <a:srgbClr val="0000FF"/>
                            </a:solidFill>
                            <a:latin typeface="Cambria Math" panose="02040503050406030204" pitchFamily="18" charset="0"/>
                          </a:rPr>
                          <m:t>𝑇</m:t>
                        </m:r>
                      </m:sup>
                    </m:sSup>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r>
                      <a:rPr lang="en-US" sz="3600" i="1" dirty="0">
                        <a:solidFill>
                          <a:srgbClr val="0000FF"/>
                        </a:solidFill>
                        <a:latin typeface="Cambria Math" panose="02040503050406030204" pitchFamily="18" charset="0"/>
                      </a:rPr>
                      <m:t>)</m:t>
                    </m:r>
                  </m:oMath>
                </a14:m>
                <a:r>
                  <a:rPr lang="en-US" sz="3600" dirty="0"/>
                  <a:t>), then the perceptron algorithm is guarantee to converge, even with a constant learning rate, even </a:t>
                </a:r>
                <a:r>
                  <a:rPr lang="el-GR" sz="3600" dirty="0">
                    <a:solidFill>
                      <a:srgbClr val="0000FF"/>
                    </a:solidFill>
                  </a:rPr>
                  <a:t>η</a:t>
                </a:r>
                <a:r>
                  <a:rPr lang="en-US" sz="3600" dirty="0">
                    <a:solidFill>
                      <a:srgbClr val="0000FF"/>
                    </a:solidFill>
                  </a:rPr>
                  <a:t>=1.</a:t>
                </a:r>
              </a:p>
              <a:p>
                <a:r>
                  <a:rPr lang="en-US" sz="3600" dirty="0"/>
                  <a:t>In fact, training a perceptron is often the fastest way to find out if the data are linearly separable.  If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dirty="0"/>
                  <a:t> converges, then the data are separable; if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dirty="0"/>
                  <a:t> diverges toward infinity, then no.</a:t>
                </a:r>
              </a:p>
              <a:p>
                <a:r>
                  <a:rPr lang="en-US" sz="3600" dirty="0"/>
                  <a:t>If the data are not linearly separable, then perceptron converges </a:t>
                </a:r>
                <a:r>
                  <a:rPr lang="en-US" sz="3600" dirty="0" err="1"/>
                  <a:t>iff</a:t>
                </a:r>
                <a:r>
                  <a:rPr lang="en-US" sz="3600" dirty="0"/>
                  <a:t> the learning rate decreases, e.g., </a:t>
                </a:r>
                <a:r>
                  <a:rPr lang="el-GR" sz="3600" dirty="0">
                    <a:solidFill>
                      <a:srgbClr val="0000FF"/>
                    </a:solidFill>
                  </a:rPr>
                  <a:t>η</a:t>
                </a:r>
                <a:r>
                  <a:rPr lang="en-US" sz="3600" dirty="0">
                    <a:solidFill>
                      <a:srgbClr val="0000FF"/>
                    </a:solidFill>
                  </a:rPr>
                  <a:t>=1/n</a:t>
                </a:r>
                <a:r>
                  <a:rPr lang="en-US" sz="3600" dirty="0"/>
                  <a:t> for the </a:t>
                </a:r>
                <a:r>
                  <a:rPr lang="en-US" sz="3600" dirty="0" err="1"/>
                  <a:t>n’th</a:t>
                </a:r>
                <a:r>
                  <a:rPr lang="en-US" sz="3600" dirty="0"/>
                  <a:t> training sample.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771" y="924635"/>
                <a:ext cx="11313995" cy="5708180"/>
              </a:xfrm>
              <a:blipFill>
                <a:blip r:embed="rId2"/>
                <a:stretch>
                  <a:fillRect l="-1345" t="-2667" r="-1121" b="-6444"/>
                </a:stretch>
              </a:blipFill>
            </p:spPr>
            <p:txBody>
              <a:bodyPr/>
              <a:lstStyle/>
              <a:p>
                <a:r>
                  <a:rPr lang="en-US">
                    <a:noFill/>
                  </a:rPr>
                  <a:t> </a:t>
                </a:r>
              </a:p>
            </p:txBody>
          </p:sp>
        </mc:Fallback>
      </mc:AlternateContent>
    </p:spTree>
    <p:extLst>
      <p:ext uri="{BB962C8B-B14F-4D97-AF65-F5344CB8AC3E}">
        <p14:creationId xmlns:p14="http://schemas.microsoft.com/office/powerpoint/2010/main" val="2866231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10329083" cy="1143000"/>
          </a:xfrm>
        </p:spPr>
        <p:txBody>
          <a:bodyPr>
            <a:normAutofit/>
          </a:bodyPr>
          <a:lstStyle/>
          <a:p>
            <a:r>
              <a:rPr lang="en-US" dirty="0"/>
              <a:t>Perceptron: Proof of Convergence</a:t>
            </a:r>
          </a:p>
        </p:txBody>
      </p:sp>
      <p:sp>
        <p:nvSpPr>
          <p:cNvPr id="3" name="Content Placeholder 2"/>
          <p:cNvSpPr>
            <a:spLocks noGrp="1"/>
          </p:cNvSpPr>
          <p:nvPr>
            <p:ph idx="1"/>
          </p:nvPr>
        </p:nvSpPr>
        <p:spPr>
          <a:xfrm>
            <a:off x="163771" y="924635"/>
            <a:ext cx="11313995" cy="5708180"/>
          </a:xfrm>
        </p:spPr>
        <p:txBody>
          <a:bodyPr>
            <a:noAutofit/>
          </a:bodyPr>
          <a:lstStyle/>
          <a:p>
            <a:pPr marL="0" indent="0">
              <a:buNone/>
            </a:pPr>
            <a:r>
              <a:rPr lang="en-US" sz="3600" dirty="0"/>
              <a:t>Suppose the data are linearly separable.  For example, suppose red dots are the class </a:t>
            </a:r>
            <a:r>
              <a:rPr lang="en-US" sz="3600" dirty="0">
                <a:solidFill>
                  <a:srgbClr val="FF0000"/>
                </a:solidFill>
              </a:rPr>
              <a:t>y=1</a:t>
            </a:r>
            <a:r>
              <a:rPr lang="en-US" sz="3600" dirty="0"/>
              <a:t>, and blue dots are the class </a:t>
            </a:r>
            <a:r>
              <a:rPr lang="en-US" sz="3600" dirty="0">
                <a:solidFill>
                  <a:srgbClr val="0070C0"/>
                </a:solidFill>
              </a:rPr>
              <a:t>y=-1</a:t>
            </a:r>
            <a:r>
              <a:rPr lang="en-US" sz="3600" dirty="0"/>
              <a:t>:</a:t>
            </a:r>
          </a:p>
        </p:txBody>
      </p:sp>
      <p:cxnSp>
        <p:nvCxnSpPr>
          <p:cNvPr id="4" name="Straight Arrow Connector 3"/>
          <p:cNvCxnSpPr/>
          <p:nvPr/>
        </p:nvCxnSpPr>
        <p:spPr>
          <a:xfrm>
            <a:off x="2306472" y="4176209"/>
            <a:ext cx="6250681" cy="109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98182" y="2497540"/>
            <a:ext cx="0" cy="38213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78476" y="3921744"/>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3074" y="3050564"/>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22712" y="3011892"/>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27429" y="4131016"/>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Rectangle 10"/>
              <p:cNvSpPr/>
              <p:nvPr/>
            </p:nvSpPr>
            <p:spPr>
              <a:xfrm>
                <a:off x="8645835" y="3994650"/>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p:sp>
            <p:nvSpPr>
              <p:cNvPr id="11" name="Rectangle 10"/>
              <p:cNvSpPr>
                <a:spLocks noRot="1" noChangeAspect="1" noMove="1" noResize="1" noEditPoints="1" noAdjustHandles="1" noChangeArrowheads="1" noChangeShapeType="1" noTextEdit="1"/>
              </p:cNvSpPr>
              <p:nvPr/>
            </p:nvSpPr>
            <p:spPr>
              <a:xfrm>
                <a:off x="8645835" y="3994650"/>
                <a:ext cx="460006" cy="584775"/>
              </a:xfrm>
              <a:prstGeom prst="rect">
                <a:avLst/>
              </a:prstGeom>
              <a:blipFill>
                <a:blip r:embed="rId2"/>
                <a:stretch>
                  <a:fillRect l="-18919" r="-8108" b="-191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5031137" y="2378714"/>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p:sp>
            <p:nvSpPr>
              <p:cNvPr id="12" name="Rectangle 11"/>
              <p:cNvSpPr>
                <a:spLocks noRot="1" noChangeAspect="1" noMove="1" noResize="1" noEditPoints="1" noAdjustHandles="1" noChangeArrowheads="1" noChangeShapeType="1" noTextEdit="1"/>
              </p:cNvSpPr>
              <p:nvPr/>
            </p:nvSpPr>
            <p:spPr>
              <a:xfrm>
                <a:off x="5031137" y="2378714"/>
                <a:ext cx="467045" cy="584775"/>
              </a:xfrm>
              <a:prstGeom prst="rect">
                <a:avLst/>
              </a:prstGeom>
              <a:blipFill>
                <a:blip r:embed="rId3"/>
                <a:stretch>
                  <a:fillRect l="-21622" r="-8108" b="-19149"/>
                </a:stretch>
              </a:blipFill>
            </p:spPr>
            <p:txBody>
              <a:bodyPr/>
              <a:lstStyle/>
              <a:p>
                <a:r>
                  <a:rPr lang="en-US">
                    <a:noFill/>
                  </a:rPr>
                  <a:t> </a:t>
                </a:r>
              </a:p>
            </p:txBody>
          </p:sp>
        </mc:Fallback>
      </mc:AlternateContent>
      <p:sp>
        <p:nvSpPr>
          <p:cNvPr id="13" name="Oval 12"/>
          <p:cNvSpPr/>
          <p:nvPr/>
        </p:nvSpPr>
        <p:spPr>
          <a:xfrm>
            <a:off x="6571402" y="4651907"/>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47313" y="3369011"/>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88330" y="3412233"/>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11676" y="5557209"/>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99548" y="4740615"/>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051948" y="5261505"/>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825922" y="3680637"/>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759956" y="4624610"/>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302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10329083" cy="1143000"/>
          </a:xfrm>
        </p:spPr>
        <p:txBody>
          <a:bodyPr>
            <a:normAutofit/>
          </a:bodyPr>
          <a:lstStyle/>
          <a:p>
            <a:r>
              <a:rPr lang="en-US" dirty="0"/>
              <a:t>Perceptron: Proof of Convergence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771" y="924635"/>
                <a:ext cx="11313995" cy="3084724"/>
              </a:xfrm>
            </p:spPr>
            <p:txBody>
              <a:bodyPr>
                <a:noAutofit/>
              </a:bodyPr>
              <a:lstStyle/>
              <a:p>
                <a:r>
                  <a:rPr lang="en-US" sz="3600" dirty="0"/>
                  <a:t>Instead of plotting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oMath>
                </a14:m>
                <a:r>
                  <a:rPr lang="en-US" sz="3600" dirty="0"/>
                  <a:t>, plot </a:t>
                </a:r>
                <a14:m>
                  <m:oMath xmlns:m="http://schemas.openxmlformats.org/officeDocument/2006/math">
                    <m:r>
                      <m:rPr>
                        <m:sty m:val="p"/>
                      </m:rPr>
                      <a:rPr lang="en-US" sz="3600" b="0" i="0" dirty="0" smtClean="0">
                        <a:solidFill>
                          <a:srgbClr val="0000FF"/>
                        </a:solidFill>
                        <a:latin typeface="Cambria Math" panose="02040503050406030204" pitchFamily="18" charset="0"/>
                      </a:rPr>
                      <m:t>y</m:t>
                    </m:r>
                    <m:r>
                      <a:rPr lang="en-US" sz="3600" b="0" i="1" dirty="0" smtClean="0">
                        <a:solidFill>
                          <a:srgbClr val="0000FF"/>
                        </a:solidFill>
                        <a:latin typeface="Cambria Math" panose="02040503050406030204" pitchFamily="18" charset="0"/>
                        <a:ea typeface="Cambria Math" panose="02040503050406030204" pitchFamily="18" charset="0"/>
                      </a:rPr>
                      <m:t>×</m:t>
                    </m:r>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oMath>
                </a14:m>
                <a:r>
                  <a:rPr lang="en-US" sz="3600" dirty="0"/>
                  <a:t>.  The red dots are unchanged; the blue dots are multiplied by -1.  </a:t>
                </a:r>
              </a:p>
              <a:p>
                <a:r>
                  <a:rPr lang="en-US" sz="3600" dirty="0"/>
                  <a:t>Since the original data were linearly separable, the new data are all in the same half of the feature space.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771" y="924635"/>
                <a:ext cx="11313995" cy="3084724"/>
              </a:xfrm>
              <a:blipFill>
                <a:blip r:embed="rId2"/>
                <a:stretch>
                  <a:fillRect l="-1345" t="-7377"/>
                </a:stretch>
              </a:blipFill>
            </p:spPr>
            <p:txBody>
              <a:bodyPr/>
              <a:lstStyle/>
              <a:p>
                <a:r>
                  <a:rPr lang="en-US">
                    <a:noFill/>
                  </a:rPr>
                  <a:t> </a:t>
                </a:r>
              </a:p>
            </p:txBody>
          </p:sp>
        </mc:Fallback>
      </mc:AlternateContent>
      <p:cxnSp>
        <p:nvCxnSpPr>
          <p:cNvPr id="4" name="Straight Arrow Connector 3"/>
          <p:cNvCxnSpPr/>
          <p:nvPr/>
        </p:nvCxnSpPr>
        <p:spPr>
          <a:xfrm>
            <a:off x="2330245" y="5759204"/>
            <a:ext cx="6226908" cy="109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98182" y="4080535"/>
            <a:ext cx="0" cy="26054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78476" y="5504739"/>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3074" y="4633559"/>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22712" y="4594887"/>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27429" y="5714011"/>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1" name="Rectangle 10"/>
              <p:cNvSpPr/>
              <p:nvPr/>
            </p:nvSpPr>
            <p:spPr>
              <a:xfrm>
                <a:off x="8645835" y="5577645"/>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𝑦</m:t>
                      </m:r>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𝑓</m:t>
                          </m:r>
                        </m:e>
                        <m:sub>
                          <m:r>
                            <a:rPr lang="en-US" sz="3200" i="1">
                              <a:latin typeface="Cambria Math" panose="02040503050406030204" pitchFamily="18" charset="0"/>
                              <a:cs typeface="Times New Roman"/>
                            </a:rPr>
                            <m:t>1</m:t>
                          </m:r>
                        </m:sub>
                      </m:sSub>
                    </m:oMath>
                  </m:oMathPara>
                </a14:m>
                <a:endParaRPr lang="en-US" sz="3200" dirty="0"/>
              </a:p>
            </p:txBody>
          </p:sp>
        </mc:Choice>
        <mc:Fallback>
          <p:sp>
            <p:nvSpPr>
              <p:cNvPr id="11" name="Rectangle 10"/>
              <p:cNvSpPr>
                <a:spLocks noRot="1" noChangeAspect="1" noMove="1" noResize="1" noEditPoints="1" noAdjustHandles="1" noChangeArrowheads="1" noChangeShapeType="1" noTextEdit="1"/>
              </p:cNvSpPr>
              <p:nvPr/>
            </p:nvSpPr>
            <p:spPr>
              <a:xfrm>
                <a:off x="8645835" y="5577645"/>
                <a:ext cx="460006" cy="584775"/>
              </a:xfrm>
              <a:prstGeom prst="rect">
                <a:avLst/>
              </a:prstGeom>
              <a:blipFill>
                <a:blip r:embed="rId3"/>
                <a:stretch>
                  <a:fillRect l="-10811" r="-59459" b="-191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4799124" y="3961709"/>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𝑦</m:t>
                          </m:r>
                          <m:r>
                            <a:rPr lang="en-US" sz="3200" b="0" i="1" smtClean="0">
                              <a:latin typeface="Cambria Math" panose="02040503050406030204" pitchFamily="18" charset="0"/>
                              <a:cs typeface="Times New Roman"/>
                            </a:rPr>
                            <m:t>𝑓</m:t>
                          </m:r>
                        </m:e>
                        <m:sub>
                          <m:r>
                            <a:rPr lang="en-US" sz="3200" b="0" i="1" smtClean="0">
                              <a:latin typeface="Cambria Math" panose="02040503050406030204" pitchFamily="18" charset="0"/>
                              <a:cs typeface="Times New Roman"/>
                            </a:rPr>
                            <m:t>2</m:t>
                          </m:r>
                        </m:sub>
                      </m:sSub>
                    </m:oMath>
                  </m:oMathPara>
                </a14:m>
                <a:endParaRPr lang="en-US" sz="3200" dirty="0"/>
              </a:p>
            </p:txBody>
          </p:sp>
        </mc:Choice>
        <mc:Fallback>
          <p:sp>
            <p:nvSpPr>
              <p:cNvPr id="12" name="Rectangle 11"/>
              <p:cNvSpPr>
                <a:spLocks noRot="1" noChangeAspect="1" noMove="1" noResize="1" noEditPoints="1" noAdjustHandles="1" noChangeArrowheads="1" noChangeShapeType="1" noTextEdit="1"/>
              </p:cNvSpPr>
              <p:nvPr/>
            </p:nvSpPr>
            <p:spPr>
              <a:xfrm>
                <a:off x="4799124" y="3961709"/>
                <a:ext cx="467045" cy="584775"/>
              </a:xfrm>
              <a:prstGeom prst="rect">
                <a:avLst/>
              </a:prstGeom>
              <a:blipFill>
                <a:blip r:embed="rId4"/>
                <a:stretch>
                  <a:fillRect l="-10526" r="-55263" b="-19565"/>
                </a:stretch>
              </a:blipFill>
            </p:spPr>
            <p:txBody>
              <a:bodyPr/>
              <a:lstStyle/>
              <a:p>
                <a:r>
                  <a:rPr lang="en-US">
                    <a:noFill/>
                  </a:rPr>
                  <a:t> </a:t>
                </a:r>
              </a:p>
            </p:txBody>
          </p:sp>
        </mc:Fallback>
      </mc:AlternateContent>
      <p:sp>
        <p:nvSpPr>
          <p:cNvPr id="13" name="Oval 12"/>
          <p:cNvSpPr/>
          <p:nvPr/>
        </p:nvSpPr>
        <p:spPr>
          <a:xfrm>
            <a:off x="6571402" y="6234902"/>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47313" y="4952006"/>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88330" y="4995228"/>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10919" y="3728258"/>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09484" y="5013424"/>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43521" y="4074000"/>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70133" y="6191685"/>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13350" y="5320499"/>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58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10329083" cy="1143000"/>
          </a:xfrm>
        </p:spPr>
        <p:txBody>
          <a:bodyPr>
            <a:normAutofit/>
          </a:bodyPr>
          <a:lstStyle/>
          <a:p>
            <a:r>
              <a:rPr lang="en-US" dirty="0"/>
              <a:t>Perceptron: Proof of Convergence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771" y="924635"/>
                <a:ext cx="11313995" cy="3084724"/>
              </a:xfrm>
            </p:spPr>
            <p:txBody>
              <a:bodyPr>
                <a:noAutofit/>
              </a:bodyPr>
              <a:lstStyle/>
              <a:p>
                <a:r>
                  <a:rPr lang="en-US" sz="3600" dirty="0"/>
                  <a:t>Remember the perceptron training rule: if any example is misclassified, then we use it to update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b="1" dirty="0">
                    <a:solidFill>
                      <a:srgbClr val="0000FF"/>
                    </a:solidFill>
                  </a:rPr>
                  <a:t> </a:t>
                </a:r>
                <a:r>
                  <a:rPr lang="en-US" sz="3600" dirty="0">
                    <a:solidFill>
                      <a:srgbClr val="0000FF"/>
                    </a:solidFill>
                  </a:rPr>
                  <a:t>=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dirty="0">
                    <a:solidFill>
                      <a:srgbClr val="0000FF"/>
                    </a:solidFill>
                  </a:rPr>
                  <a:t> + y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oMath>
                </a14:m>
                <a:r>
                  <a:rPr lang="en-US" sz="3600" dirty="0"/>
                  <a:t>.</a:t>
                </a:r>
              </a:p>
              <a:p>
                <a:r>
                  <a:rPr lang="en-US" sz="3600" dirty="0"/>
                  <a:t>So eventually,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a14:m>
                <a:r>
                  <a:rPr lang="en-US" sz="3600" dirty="0"/>
                  <a:t> becomes just a weighted average of </a:t>
                </a:r>
                <a14:m>
                  <m:oMath xmlns:m="http://schemas.openxmlformats.org/officeDocument/2006/math">
                    <m:r>
                      <m:rPr>
                        <m:sty m:val="p"/>
                      </m:rPr>
                      <a:rPr lang="en-US" sz="3600" b="0" i="0" dirty="0" smtClean="0">
                        <a:solidFill>
                          <a:srgbClr val="0000FF"/>
                        </a:solidFill>
                        <a:latin typeface="Cambria Math" panose="02040503050406030204" pitchFamily="18" charset="0"/>
                      </a:rPr>
                      <m:t>y</m:t>
                    </m:r>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oMath>
                </a14:m>
                <a:r>
                  <a:rPr lang="en-US" sz="3600" dirty="0"/>
                  <a:t>.</a:t>
                </a:r>
              </a:p>
              <a:p>
                <a:r>
                  <a:rPr lang="en-US" sz="3600" dirty="0"/>
                  <a:t>… and the perpendicular line, </a:t>
                </a:r>
                <a14:m>
                  <m:oMath xmlns:m="http://schemas.openxmlformats.org/officeDocument/2006/math">
                    <m:sSup>
                      <m:sSupPr>
                        <m:ctrlPr>
                          <a:rPr lang="en-US" sz="3600" i="1" dirty="0">
                            <a:solidFill>
                              <a:srgbClr val="0000FF"/>
                            </a:solidFill>
                            <a:latin typeface="Cambria Math" panose="02040503050406030204" pitchFamily="18" charset="0"/>
                          </a:rPr>
                        </m:ctrlPr>
                      </m:sSupPr>
                      <m:e>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e>
                      <m:sup>
                        <m:r>
                          <a:rPr lang="en-US" sz="3600" i="1" dirty="0">
                            <a:solidFill>
                              <a:srgbClr val="0000FF"/>
                            </a:solidFill>
                            <a:latin typeface="Cambria Math" panose="02040503050406030204" pitchFamily="18" charset="0"/>
                          </a:rPr>
                          <m:t>𝑇</m:t>
                        </m:r>
                      </m:sup>
                    </m:sSup>
                    <m:acc>
                      <m:accPr>
                        <m:chr m:val="⃗"/>
                        <m:ctrlPr>
                          <a:rPr lang="en-US" sz="3600" i="1" dirty="0">
                            <a:solidFill>
                              <a:srgbClr val="0000FF"/>
                            </a:solidFill>
                            <a:latin typeface="Cambria Math" panose="02040503050406030204" pitchFamily="18" charset="0"/>
                          </a:rPr>
                        </m:ctrlPr>
                      </m:accPr>
                      <m:e>
                        <m:r>
                          <a:rPr lang="en-US" sz="3600" b="0" i="1" dirty="0" smtClean="0">
                            <a:solidFill>
                              <a:srgbClr val="0000FF"/>
                            </a:solidFill>
                            <a:latin typeface="Cambria Math" panose="02040503050406030204" pitchFamily="18" charset="0"/>
                          </a:rPr>
                          <m:t>𝑓</m:t>
                        </m:r>
                      </m:e>
                    </m:acc>
                    <m:r>
                      <a:rPr lang="en-US" sz="3600" b="0" i="1" dirty="0" smtClean="0">
                        <a:solidFill>
                          <a:srgbClr val="0000FF"/>
                        </a:solidFill>
                        <a:latin typeface="Cambria Math" panose="02040503050406030204" pitchFamily="18" charset="0"/>
                      </a:rPr>
                      <m:t>=0</m:t>
                    </m:r>
                  </m:oMath>
                </a14:m>
                <a:r>
                  <a:rPr lang="en-US" sz="3600" dirty="0"/>
                  <a:t>, is the classifier boundary.</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771" y="924635"/>
                <a:ext cx="11313995" cy="3084724"/>
              </a:xfrm>
              <a:blipFill>
                <a:blip r:embed="rId2"/>
                <a:stretch>
                  <a:fillRect l="-1345" t="-4918" b="-5328"/>
                </a:stretch>
              </a:blipFill>
            </p:spPr>
            <p:txBody>
              <a:bodyPr/>
              <a:lstStyle/>
              <a:p>
                <a:r>
                  <a:rPr lang="en-US">
                    <a:noFill/>
                  </a:rPr>
                  <a:t> </a:t>
                </a:r>
              </a:p>
            </p:txBody>
          </p:sp>
        </mc:Fallback>
      </mc:AlternateContent>
      <p:cxnSp>
        <p:nvCxnSpPr>
          <p:cNvPr id="4" name="Straight Arrow Connector 3"/>
          <p:cNvCxnSpPr/>
          <p:nvPr/>
        </p:nvCxnSpPr>
        <p:spPr>
          <a:xfrm>
            <a:off x="2330245" y="5759204"/>
            <a:ext cx="6226908" cy="1091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498182" y="4080535"/>
            <a:ext cx="0" cy="26054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6878476" y="5504739"/>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403074" y="4633559"/>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22712" y="4594887"/>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627429" y="5714011"/>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Rectangle 10"/>
              <p:cNvSpPr/>
              <p:nvPr/>
            </p:nvSpPr>
            <p:spPr>
              <a:xfrm>
                <a:off x="8645835" y="5577645"/>
                <a:ext cx="460006"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Times New Roman"/>
                        </a:rPr>
                        <m:t>𝑦</m:t>
                      </m:r>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𝑥</m:t>
                          </m:r>
                        </m:e>
                        <m:sub>
                          <m:r>
                            <a:rPr lang="en-US" sz="3200" i="1">
                              <a:latin typeface="Cambria Math" panose="02040503050406030204" pitchFamily="18" charset="0"/>
                              <a:cs typeface="Times New Roman"/>
                            </a:rPr>
                            <m:t>1</m:t>
                          </m:r>
                        </m:sub>
                      </m:sSub>
                    </m:oMath>
                  </m:oMathPara>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8645835" y="5577645"/>
                <a:ext cx="460006" cy="584775"/>
              </a:xfrm>
              <a:prstGeom prst="rect">
                <a:avLst/>
              </a:prstGeom>
              <a:blipFill rotWithShape="0">
                <a:blip r:embed="rId3"/>
                <a:stretch>
                  <a:fillRect r="-4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785476" y="3961709"/>
                <a:ext cx="467045"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cs typeface="Times New Roman"/>
                            </a:rPr>
                          </m:ctrlPr>
                        </m:sSubPr>
                        <m:e>
                          <m:r>
                            <a:rPr lang="en-US" sz="3200" b="0" i="1" smtClean="0">
                              <a:latin typeface="Cambria Math" panose="02040503050406030204" pitchFamily="18" charset="0"/>
                              <a:cs typeface="Times New Roman"/>
                            </a:rPr>
                            <m:t>𝑦𝑥</m:t>
                          </m:r>
                        </m:e>
                        <m:sub>
                          <m:r>
                            <a:rPr lang="en-US" sz="3200" b="0" i="1" smtClean="0">
                              <a:latin typeface="Cambria Math" panose="02040503050406030204" pitchFamily="18" charset="0"/>
                              <a:cs typeface="Times New Roman"/>
                            </a:rPr>
                            <m:t>2</m:t>
                          </m:r>
                        </m:sub>
                      </m:sSub>
                    </m:oMath>
                  </m:oMathPara>
                </a14:m>
                <a:endParaRPr lang="en-US" sz="3200" dirty="0"/>
              </a:p>
            </p:txBody>
          </p:sp>
        </mc:Choice>
        <mc:Fallback xmlns="">
          <p:sp>
            <p:nvSpPr>
              <p:cNvPr id="12" name="Rectangle 11"/>
              <p:cNvSpPr>
                <a:spLocks noRot="1" noChangeAspect="1" noMove="1" noResize="1" noEditPoints="1" noAdjustHandles="1" noChangeArrowheads="1" noChangeShapeType="1" noTextEdit="1"/>
              </p:cNvSpPr>
              <p:nvPr/>
            </p:nvSpPr>
            <p:spPr>
              <a:xfrm>
                <a:off x="4785476" y="3961709"/>
                <a:ext cx="467045" cy="584775"/>
              </a:xfrm>
              <a:prstGeom prst="rect">
                <a:avLst/>
              </a:prstGeom>
              <a:blipFill rotWithShape="0">
                <a:blip r:embed="rId4"/>
                <a:stretch>
                  <a:fillRect r="-44156"/>
                </a:stretch>
              </a:blipFill>
            </p:spPr>
            <p:txBody>
              <a:bodyPr/>
              <a:lstStyle/>
              <a:p>
                <a:r>
                  <a:rPr lang="en-US">
                    <a:noFill/>
                  </a:rPr>
                  <a:t> </a:t>
                </a:r>
              </a:p>
            </p:txBody>
          </p:sp>
        </mc:Fallback>
      </mc:AlternateContent>
      <p:sp>
        <p:nvSpPr>
          <p:cNvPr id="13" name="Oval 12"/>
          <p:cNvSpPr/>
          <p:nvPr/>
        </p:nvSpPr>
        <p:spPr>
          <a:xfrm>
            <a:off x="6571402" y="6234902"/>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947313" y="4952006"/>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788330" y="4995228"/>
            <a:ext cx="272956" cy="25446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10919" y="3728258"/>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909484" y="5013424"/>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43521" y="4074000"/>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770133" y="6191685"/>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813350" y="5320499"/>
            <a:ext cx="272956" cy="25446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flipV="1">
            <a:off x="3460955" y="3982723"/>
            <a:ext cx="2962897" cy="2703213"/>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508014" y="3777419"/>
            <a:ext cx="1954670" cy="2030945"/>
          </a:xfrm>
          <a:prstGeom prst="straightConnector1">
            <a:avLst/>
          </a:prstGeom>
          <a:ln w="5080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7417440" y="3449055"/>
                <a:ext cx="457317"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3600" i="1" dirty="0" smtClean="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𝑤</m:t>
                          </m:r>
                        </m:e>
                      </m:acc>
                    </m:oMath>
                  </m:oMathPara>
                </a14:m>
                <a:endParaRPr lang="en-US" sz="3600" dirty="0"/>
              </a:p>
            </p:txBody>
          </p:sp>
        </mc:Choice>
        <mc:Fallback xmlns="">
          <p:sp>
            <p:nvSpPr>
              <p:cNvPr id="25" name="Rectangle 24"/>
              <p:cNvSpPr>
                <a:spLocks noRot="1" noChangeAspect="1" noMove="1" noResize="1" noEditPoints="1" noAdjustHandles="1" noChangeArrowheads="1" noChangeShapeType="1" noTextEdit="1"/>
              </p:cNvSpPr>
              <p:nvPr/>
            </p:nvSpPr>
            <p:spPr>
              <a:xfrm>
                <a:off x="7417440" y="3449055"/>
                <a:ext cx="457317" cy="64633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706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19" y="0"/>
            <a:ext cx="10329083" cy="1143000"/>
          </a:xfrm>
        </p:spPr>
        <p:txBody>
          <a:bodyPr>
            <a:normAutofit fontScale="90000"/>
          </a:bodyPr>
          <a:lstStyle/>
          <a:p>
            <a:r>
              <a:rPr lang="en-US" dirty="0"/>
              <a:t>Perceptron: Proof of Convergence: Conclusion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3771" y="924635"/>
                <a:ext cx="11313995" cy="5708180"/>
              </a:xfrm>
            </p:spPr>
            <p:txBody>
              <a:bodyPr>
                <a:noAutofit/>
              </a:bodyPr>
              <a:lstStyle/>
              <a:p>
                <a:r>
                  <a:rPr lang="en-US" sz="3600" dirty="0"/>
                  <a:t>If the data are linearly separable, then the perceptron will eventually find the equation for a line that separates them.</a:t>
                </a:r>
              </a:p>
              <a:p>
                <a:r>
                  <a:rPr lang="en-US" sz="3600" dirty="0"/>
                  <a:t>If the data are NOT linearly separable, then perceptron converges </a:t>
                </a:r>
                <a:r>
                  <a:rPr lang="en-US" sz="3600" dirty="0" err="1"/>
                  <a:t>iff</a:t>
                </a:r>
                <a:r>
                  <a:rPr lang="en-US" sz="3600" dirty="0"/>
                  <a:t> the learning rate decreases, e.g., </a:t>
                </a:r>
                <a:r>
                  <a:rPr lang="el-GR" sz="3600" dirty="0">
                    <a:solidFill>
                      <a:srgbClr val="0000FF"/>
                    </a:solidFill>
                  </a:rPr>
                  <a:t>η</a:t>
                </a:r>
                <a:r>
                  <a:rPr lang="en-US" sz="3600" dirty="0">
                    <a:solidFill>
                      <a:srgbClr val="0000FF"/>
                    </a:solidFill>
                  </a:rPr>
                  <a:t>=1/n</a:t>
                </a:r>
                <a:r>
                  <a:rPr lang="en-US" sz="3600" dirty="0"/>
                  <a:t> for the </a:t>
                </a:r>
                <a:r>
                  <a:rPr lang="en-US" sz="3600" dirty="0" err="1"/>
                  <a:t>n’th</a:t>
                </a:r>
                <a:r>
                  <a:rPr lang="en-US" sz="3600" dirty="0"/>
                  <a:t> training sample.   …. In this case, convergence is trivially obvious, because </a:t>
                </a:r>
                <a:r>
                  <a:rPr lang="en-US" sz="3600" dirty="0">
                    <a:solidFill>
                      <a:srgbClr val="0000FF"/>
                    </a:solidFill>
                  </a:rPr>
                  <a:t>y </a:t>
                </a:r>
                <a:r>
                  <a:rPr lang="en-US" sz="3600" dirty="0"/>
                  <a:t>and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𝑓</m:t>
                        </m:r>
                      </m:e>
                    </m:acc>
                    <m:r>
                      <a:rPr lang="en-US" sz="3600" i="1" dirty="0">
                        <a:solidFill>
                          <a:srgbClr val="0000FF"/>
                        </a:solidFill>
                        <a:latin typeface="Cambria Math" panose="02040503050406030204" pitchFamily="18" charset="0"/>
                      </a:rPr>
                      <m:t> </m:t>
                    </m:r>
                  </m:oMath>
                </a14:m>
                <a:r>
                  <a:rPr lang="en-US" sz="3600" dirty="0"/>
                  <a:t>are finite, therefore the weight updates </a:t>
                </a:r>
                <a:r>
                  <a:rPr lang="el-GR" sz="3600" dirty="0">
                    <a:solidFill>
                      <a:srgbClr val="0000FF"/>
                    </a:solidFill>
                  </a:rPr>
                  <a:t>η</a:t>
                </a:r>
                <a:r>
                  <a:rPr lang="en-US" sz="3600" dirty="0">
                    <a:solidFill>
                      <a:srgbClr val="0000FF"/>
                    </a:solidFill>
                  </a:rPr>
                  <a:t> y </a:t>
                </a:r>
                <a14:m>
                  <m:oMath xmlns:m="http://schemas.openxmlformats.org/officeDocument/2006/math">
                    <m:acc>
                      <m:accPr>
                        <m:chr m:val="⃗"/>
                        <m:ctrlPr>
                          <a:rPr lang="en-US" sz="3600" i="1" dirty="0">
                            <a:solidFill>
                              <a:srgbClr val="0000FF"/>
                            </a:solidFill>
                            <a:latin typeface="Cambria Math" panose="02040503050406030204" pitchFamily="18" charset="0"/>
                          </a:rPr>
                        </m:ctrlPr>
                      </m:accPr>
                      <m:e>
                        <m:r>
                          <a:rPr lang="en-US" sz="3600" i="1" dirty="0">
                            <a:solidFill>
                              <a:srgbClr val="0000FF"/>
                            </a:solidFill>
                            <a:latin typeface="Cambria Math" panose="02040503050406030204" pitchFamily="18" charset="0"/>
                          </a:rPr>
                          <m:t>𝑓</m:t>
                        </m:r>
                      </m:e>
                    </m:acc>
                  </m:oMath>
                </a14:m>
                <a:r>
                  <a:rPr lang="en-US" sz="3600" dirty="0"/>
                  <a:t> approach 0 as </a:t>
                </a:r>
                <a:r>
                  <a:rPr lang="el-GR" sz="3600" dirty="0">
                    <a:solidFill>
                      <a:srgbClr val="0000FF"/>
                    </a:solidFill>
                  </a:rPr>
                  <a:t>η</a:t>
                </a:r>
                <a:r>
                  <a:rPr lang="en-US" sz="3600" dirty="0">
                    <a:solidFill>
                      <a:srgbClr val="0000FF"/>
                    </a:solidFill>
                  </a:rPr>
                  <a:t> </a:t>
                </a:r>
                <a:r>
                  <a:rPr lang="en-US" sz="3600" dirty="0"/>
                  <a:t>approaches 0.</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3771" y="924635"/>
                <a:ext cx="11313995" cy="5708180"/>
              </a:xfrm>
              <a:blipFill>
                <a:blip r:embed="rId2"/>
                <a:stretch>
                  <a:fillRect l="-1345" t="-2667" r="-561"/>
                </a:stretch>
              </a:blipFill>
            </p:spPr>
            <p:txBody>
              <a:bodyPr/>
              <a:lstStyle/>
              <a:p>
                <a:r>
                  <a:rPr lang="en-US">
                    <a:noFill/>
                  </a:rPr>
                  <a:t> </a:t>
                </a:r>
              </a:p>
            </p:txBody>
          </p:sp>
        </mc:Fallback>
      </mc:AlternateContent>
    </p:spTree>
    <p:extLst>
      <p:ext uri="{BB962C8B-B14F-4D97-AF65-F5344CB8AC3E}">
        <p14:creationId xmlns:p14="http://schemas.microsoft.com/office/powerpoint/2010/main" val="245744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19" y="122238"/>
            <a:ext cx="8229600" cy="868362"/>
          </a:xfrm>
        </p:spPr>
        <p:txBody>
          <a:bodyPr/>
          <a:lstStyle/>
          <a:p>
            <a:r>
              <a:rPr lang="en-US" dirty="0"/>
              <a:t>Naïve Bayes/Bag-of-Words</a:t>
            </a:r>
          </a:p>
        </p:txBody>
      </p:sp>
      <p:sp>
        <p:nvSpPr>
          <p:cNvPr id="3" name="Content Placeholder 2"/>
          <p:cNvSpPr>
            <a:spLocks noGrp="1"/>
          </p:cNvSpPr>
          <p:nvPr>
            <p:ph idx="1"/>
          </p:nvPr>
        </p:nvSpPr>
        <p:spPr>
          <a:xfrm>
            <a:off x="1676400" y="1066801"/>
            <a:ext cx="8915400" cy="5059363"/>
          </a:xfrm>
        </p:spPr>
        <p:txBody>
          <a:bodyPr/>
          <a:lstStyle/>
          <a:p>
            <a:r>
              <a:rPr lang="en-US" sz="2400" dirty="0">
                <a:cs typeface="Times New Roman"/>
              </a:rPr>
              <a:t>Model parameters: feature likelihoods </a:t>
            </a:r>
            <a:r>
              <a:rPr lang="en-US" sz="2400" dirty="0">
                <a:solidFill>
                  <a:srgbClr val="0066FF"/>
                </a:solidFill>
              </a:rPr>
              <a:t>P(word | class) </a:t>
            </a:r>
            <a:r>
              <a:rPr lang="en-US" sz="2400" dirty="0">
                <a:cs typeface="Times New Roman"/>
              </a:rPr>
              <a:t>and</a:t>
            </a:r>
            <a:r>
              <a:rPr lang="en-US" sz="2400" dirty="0">
                <a:solidFill>
                  <a:srgbClr val="0066FF"/>
                </a:solidFill>
                <a:cs typeface="Times New Roman"/>
              </a:rPr>
              <a:t> </a:t>
            </a:r>
            <a:r>
              <a:rPr lang="en-US" sz="2400" dirty="0">
                <a:cs typeface="Times New Roman"/>
              </a:rPr>
              <a:t>priors</a:t>
            </a:r>
            <a:r>
              <a:rPr lang="en-US" sz="2400" dirty="0">
                <a:solidFill>
                  <a:srgbClr val="0066FF"/>
                </a:solidFill>
                <a:cs typeface="Times New Roman"/>
              </a:rPr>
              <a:t> </a:t>
            </a:r>
            <a:r>
              <a:rPr lang="en-US" sz="2400" dirty="0">
                <a:solidFill>
                  <a:srgbClr val="0066FF"/>
                </a:solidFill>
              </a:rPr>
              <a:t>P(class) </a:t>
            </a:r>
          </a:p>
          <a:p>
            <a:pPr lvl="1"/>
            <a:r>
              <a:rPr lang="en-US" sz="2000" dirty="0">
                <a:cs typeface="Times New Roman"/>
              </a:rPr>
              <a:t>How do we obtain the values of these parameters?</a:t>
            </a:r>
          </a:p>
          <a:p>
            <a:pPr lvl="1"/>
            <a:r>
              <a:rPr lang="en-US" sz="2000" dirty="0">
                <a:cs typeface="Times New Roman"/>
              </a:rPr>
              <a:t>Need </a:t>
            </a:r>
            <a:r>
              <a:rPr lang="en-US" sz="2000" i="1" dirty="0">
                <a:cs typeface="Times New Roman"/>
              </a:rPr>
              <a:t>training set </a:t>
            </a:r>
            <a:r>
              <a:rPr lang="en-US" sz="2000" dirty="0">
                <a:cs typeface="Times New Roman"/>
              </a:rPr>
              <a:t>of labeled samples from both classes</a:t>
            </a:r>
          </a:p>
          <a:p>
            <a:pPr lvl="1"/>
            <a:endParaRPr lang="en-US" dirty="0">
              <a:cs typeface="Times New Roman"/>
            </a:endParaRPr>
          </a:p>
          <a:p>
            <a:pPr lvl="1">
              <a:buNone/>
            </a:pPr>
            <a:endParaRPr lang="en-US" dirty="0">
              <a:cs typeface="Times New Roman"/>
            </a:endParaRPr>
          </a:p>
          <a:p>
            <a:pPr lvl="1">
              <a:buNone/>
            </a:pPr>
            <a:br>
              <a:rPr lang="en-US" dirty="0">
                <a:cs typeface="Times New Roman"/>
              </a:rPr>
            </a:br>
            <a:endParaRPr lang="en-US" sz="1000" dirty="0">
              <a:cs typeface="Times New Roman"/>
            </a:endParaRPr>
          </a:p>
          <a:p>
            <a:pPr lvl="1"/>
            <a:r>
              <a:rPr lang="en-US" dirty="0">
                <a:cs typeface="Times New Roman"/>
              </a:rPr>
              <a:t>This is the </a:t>
            </a:r>
            <a:r>
              <a:rPr lang="en-US" i="1" dirty="0">
                <a:cs typeface="Times New Roman"/>
              </a:rPr>
              <a:t>maximum likelihood </a:t>
            </a:r>
            <a:r>
              <a:rPr lang="en-US" dirty="0">
                <a:cs typeface="Times New Roman"/>
              </a:rPr>
              <a:t>(ML) estimate, or estimate that maximizes the likelihood of the training data:</a:t>
            </a:r>
            <a:br>
              <a:rPr lang="en-US" dirty="0">
                <a:cs typeface="Times New Roman"/>
              </a:rPr>
            </a:br>
            <a:br>
              <a:rPr lang="en-US" dirty="0">
                <a:cs typeface="Times New Roman"/>
              </a:rPr>
            </a:br>
            <a:endParaRPr lang="en-US" dirty="0"/>
          </a:p>
        </p:txBody>
      </p:sp>
      <p:sp>
        <p:nvSpPr>
          <p:cNvPr id="5" name="Rectangle 4"/>
          <p:cNvSpPr/>
          <p:nvPr/>
        </p:nvSpPr>
        <p:spPr>
          <a:xfrm>
            <a:off x="1905000" y="3181290"/>
            <a:ext cx="1982146" cy="400110"/>
          </a:xfrm>
          <a:prstGeom prst="rect">
            <a:avLst/>
          </a:prstGeom>
        </p:spPr>
        <p:txBody>
          <a:bodyPr wrap="none">
            <a:spAutoFit/>
          </a:bodyPr>
          <a:lstStyle/>
          <a:p>
            <a:r>
              <a:rPr lang="en-US" sz="2000" dirty="0">
                <a:solidFill>
                  <a:srgbClr val="0066FF"/>
                </a:solidFill>
              </a:rPr>
              <a:t> P(word | class) =</a:t>
            </a:r>
            <a:endParaRPr lang="en-US" sz="2000" dirty="0"/>
          </a:p>
        </p:txBody>
      </p:sp>
      <p:sp>
        <p:nvSpPr>
          <p:cNvPr id="6" name="Rectangle 5"/>
          <p:cNvSpPr/>
          <p:nvPr/>
        </p:nvSpPr>
        <p:spPr>
          <a:xfrm>
            <a:off x="4343401" y="2876490"/>
            <a:ext cx="5550943" cy="400110"/>
          </a:xfrm>
          <a:prstGeom prst="rect">
            <a:avLst/>
          </a:prstGeom>
        </p:spPr>
        <p:txBody>
          <a:bodyPr wrap="none">
            <a:spAutoFit/>
          </a:bodyPr>
          <a:lstStyle/>
          <a:p>
            <a:r>
              <a:rPr lang="en-US" sz="2000" dirty="0">
                <a:solidFill>
                  <a:srgbClr val="0066FF"/>
                </a:solidFill>
              </a:rPr>
              <a:t># of occurrences of this word in docs from this class</a:t>
            </a:r>
            <a:endParaRPr lang="en-US" sz="2000" dirty="0"/>
          </a:p>
        </p:txBody>
      </p:sp>
      <p:sp>
        <p:nvSpPr>
          <p:cNvPr id="7" name="Rectangle 6"/>
          <p:cNvSpPr/>
          <p:nvPr/>
        </p:nvSpPr>
        <p:spPr>
          <a:xfrm>
            <a:off x="5088652" y="3333690"/>
            <a:ext cx="5655548" cy="400110"/>
          </a:xfrm>
          <a:prstGeom prst="rect">
            <a:avLst/>
          </a:prstGeom>
        </p:spPr>
        <p:txBody>
          <a:bodyPr wrap="square">
            <a:spAutoFit/>
          </a:bodyPr>
          <a:lstStyle/>
          <a:p>
            <a:r>
              <a:rPr lang="en-US" sz="2000" dirty="0">
                <a:solidFill>
                  <a:srgbClr val="0066FF"/>
                </a:solidFill>
              </a:rPr>
              <a:t>total # of words in docs from this class</a:t>
            </a:r>
            <a:endParaRPr lang="en-US" sz="2000" dirty="0"/>
          </a:p>
        </p:txBody>
      </p:sp>
      <p:cxnSp>
        <p:nvCxnSpPr>
          <p:cNvPr id="9" name="Straight Connector 8"/>
          <p:cNvCxnSpPr/>
          <p:nvPr/>
        </p:nvCxnSpPr>
        <p:spPr>
          <a:xfrm>
            <a:off x="4419600" y="3333690"/>
            <a:ext cx="5791200" cy="19110"/>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graphicFrame>
        <p:nvGraphicFramePr>
          <p:cNvPr id="107523" name="Object 3"/>
          <p:cNvGraphicFramePr>
            <a:graphicFrameLocks noChangeAspect="1"/>
          </p:cNvGraphicFramePr>
          <p:nvPr/>
        </p:nvGraphicFramePr>
        <p:xfrm>
          <a:off x="4291013" y="4770438"/>
          <a:ext cx="3663950" cy="1154112"/>
        </p:xfrm>
        <a:graphic>
          <a:graphicData uri="http://schemas.openxmlformats.org/presentationml/2006/ole">
            <mc:AlternateContent xmlns:mc="http://schemas.openxmlformats.org/markup-compatibility/2006">
              <mc:Choice xmlns:v="urn:schemas-microsoft-com:vml" Requires="v">
                <p:oleObj spid="_x0000_s20505" name="Equation" r:id="rId4" imgW="1409400" imgH="444240" progId="Equation.3">
                  <p:embed/>
                </p:oleObj>
              </mc:Choice>
              <mc:Fallback>
                <p:oleObj name="Equation" r:id="rId4" imgW="140940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013" y="4770438"/>
                        <a:ext cx="3663950" cy="1154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 name="Rectangle 10"/>
          <p:cNvSpPr/>
          <p:nvPr/>
        </p:nvSpPr>
        <p:spPr>
          <a:xfrm>
            <a:off x="3307775" y="5924490"/>
            <a:ext cx="5177508" cy="400110"/>
          </a:xfrm>
          <a:prstGeom prst="rect">
            <a:avLst/>
          </a:prstGeom>
        </p:spPr>
        <p:txBody>
          <a:bodyPr wrap="none">
            <a:spAutoFit/>
          </a:bodyPr>
          <a:lstStyle/>
          <a:p>
            <a:r>
              <a:rPr lang="en-US" sz="2000" i="1" dirty="0"/>
              <a:t>d</a:t>
            </a:r>
            <a:r>
              <a:rPr lang="en-US" sz="2000" dirty="0"/>
              <a:t>: index of training document, </a:t>
            </a:r>
            <a:r>
              <a:rPr lang="en-US" sz="2000" i="1" dirty="0" err="1"/>
              <a:t>i</a:t>
            </a:r>
            <a:r>
              <a:rPr lang="en-US" sz="2000" dirty="0"/>
              <a:t>: index of a word</a:t>
            </a:r>
          </a:p>
        </p:txBody>
      </p:sp>
    </p:spTree>
    <p:extLst>
      <p:ext uri="{BB962C8B-B14F-4D97-AF65-F5344CB8AC3E}">
        <p14:creationId xmlns:p14="http://schemas.microsoft.com/office/powerpoint/2010/main" val="254582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details</a:t>
            </a:r>
          </a:p>
        </p:txBody>
      </p:sp>
      <p:sp>
        <p:nvSpPr>
          <p:cNvPr id="3" name="Content Placeholder 2"/>
          <p:cNvSpPr>
            <a:spLocks noGrp="1"/>
          </p:cNvSpPr>
          <p:nvPr>
            <p:ph idx="1"/>
          </p:nvPr>
        </p:nvSpPr>
        <p:spPr>
          <a:xfrm>
            <a:off x="1905000" y="1600201"/>
            <a:ext cx="8382000" cy="4525963"/>
          </a:xfrm>
        </p:spPr>
        <p:txBody>
          <a:bodyPr/>
          <a:lstStyle/>
          <a:p>
            <a:r>
              <a:rPr lang="en-US" dirty="0"/>
              <a:t>Bias (add feature dimension with value fixed to 1) vs. no bias</a:t>
            </a:r>
          </a:p>
          <a:p>
            <a:r>
              <a:rPr lang="en-US" dirty="0"/>
              <a:t>Initialization of weights: all zeros vs. random</a:t>
            </a:r>
          </a:p>
          <a:p>
            <a:r>
              <a:rPr lang="en-US" dirty="0"/>
              <a:t>Learning rate decay function</a:t>
            </a:r>
          </a:p>
          <a:p>
            <a:r>
              <a:rPr lang="en-US" dirty="0"/>
              <a:t>Number of epochs (passes through the training data)</a:t>
            </a:r>
          </a:p>
          <a:p>
            <a:r>
              <a:rPr lang="en-US" dirty="0"/>
              <a:t>Order of cycling through training examples (random)</a:t>
            </a:r>
          </a:p>
          <a:p>
            <a:endParaRPr lang="en-US" dirty="0"/>
          </a:p>
        </p:txBody>
      </p:sp>
    </p:spTree>
    <p:extLst>
      <p:ext uri="{BB962C8B-B14F-4D97-AF65-F5344CB8AC3E}">
        <p14:creationId xmlns:p14="http://schemas.microsoft.com/office/powerpoint/2010/main" val="1696382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Multi-class </a:t>
            </a:r>
            <a:r>
              <a:rPr lang="en-US" dirty="0" err="1"/>
              <a:t>perceptrons</a:t>
            </a:r>
            <a:endParaRPr lang="en-US" dirty="0"/>
          </a:p>
        </p:txBody>
      </p:sp>
      <p:sp>
        <p:nvSpPr>
          <p:cNvPr id="3" name="Content Placeholder 2"/>
          <p:cNvSpPr>
            <a:spLocks noGrp="1"/>
          </p:cNvSpPr>
          <p:nvPr>
            <p:ph idx="1"/>
          </p:nvPr>
        </p:nvSpPr>
        <p:spPr/>
        <p:txBody>
          <a:bodyPr/>
          <a:lstStyle/>
          <a:p>
            <a:r>
              <a:rPr lang="en-US" i="1" dirty="0"/>
              <a:t>One-</a:t>
            </a:r>
            <a:r>
              <a:rPr lang="en-US" i="1" dirty="0" err="1"/>
              <a:t>vs</a:t>
            </a:r>
            <a:r>
              <a:rPr lang="en-US" i="1" dirty="0"/>
              <a:t>-others</a:t>
            </a:r>
            <a:r>
              <a:rPr lang="en-US" dirty="0"/>
              <a:t> framework: Need to keep a weight vector </a:t>
            </a:r>
            <a:r>
              <a:rPr lang="en-US" b="1" dirty="0" err="1"/>
              <a:t>w</a:t>
            </a:r>
            <a:r>
              <a:rPr lang="en-US" baseline="-25000" dirty="0" err="1"/>
              <a:t>c</a:t>
            </a:r>
            <a:r>
              <a:rPr lang="en-US" dirty="0"/>
              <a:t> for each class c</a:t>
            </a:r>
          </a:p>
          <a:p>
            <a:r>
              <a:rPr lang="en-US" dirty="0"/>
              <a:t>Decision rule: </a:t>
            </a:r>
            <a:r>
              <a:rPr lang="en-US" dirty="0">
                <a:solidFill>
                  <a:srgbClr val="0000FF"/>
                </a:solidFill>
              </a:rPr>
              <a:t>y = </a:t>
            </a:r>
            <a:r>
              <a:rPr lang="en-US" dirty="0" err="1">
                <a:solidFill>
                  <a:srgbClr val="0000FF"/>
                </a:solidFill>
              </a:rPr>
              <a:t>argmax</a:t>
            </a:r>
            <a:r>
              <a:rPr lang="en-US" baseline="-25000" dirty="0" err="1">
                <a:solidFill>
                  <a:srgbClr val="0000FF"/>
                </a:solidFill>
              </a:rPr>
              <a:t>c</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b="1" dirty="0">
                <a:solidFill>
                  <a:srgbClr val="0000FF"/>
                </a:solidFill>
                <a:sym typeface="Symbol"/>
              </a:rPr>
              <a:t> f</a:t>
            </a:r>
          </a:p>
          <a:p>
            <a:r>
              <a:rPr lang="en-US" dirty="0">
                <a:sym typeface="Symbol"/>
              </a:rPr>
              <a:t>Update rule: suppose example from class c gets misclassified as c’</a:t>
            </a:r>
          </a:p>
          <a:p>
            <a:pPr lvl="1"/>
            <a:r>
              <a:rPr lang="en-US" dirty="0">
                <a:sym typeface="Symbol"/>
              </a:rPr>
              <a:t>Update for c: </a:t>
            </a:r>
            <a:r>
              <a:rPr lang="en-US" b="1" dirty="0" err="1">
                <a:solidFill>
                  <a:srgbClr val="0000FF"/>
                </a:solidFill>
              </a:rPr>
              <a:t>w</a:t>
            </a:r>
            <a:r>
              <a:rPr lang="en-US" baseline="-25000" dirty="0" err="1">
                <a:solidFill>
                  <a:srgbClr val="0000FF"/>
                </a:solidFill>
              </a:rPr>
              <a:t>c</a:t>
            </a:r>
            <a:r>
              <a:rPr lang="en-US" dirty="0">
                <a:solidFill>
                  <a:srgbClr val="0000FF"/>
                </a:solidFill>
              </a:rPr>
              <a:t> </a:t>
            </a:r>
            <a:r>
              <a:rPr lang="en-US" dirty="0">
                <a:solidFill>
                  <a:srgbClr val="0000FF"/>
                </a:solidFill>
                <a:sym typeface="Wingdings"/>
              </a:rPr>
              <a:t></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dirty="0">
                <a:solidFill>
                  <a:srgbClr val="0000FF"/>
                </a:solidFill>
              </a:rPr>
              <a:t> + </a:t>
            </a:r>
            <a:r>
              <a:rPr lang="el-GR" dirty="0">
                <a:solidFill>
                  <a:srgbClr val="0000FF"/>
                </a:solidFill>
              </a:rPr>
              <a:t>η</a:t>
            </a:r>
            <a:r>
              <a:rPr lang="en-US" sz="800" dirty="0">
                <a:solidFill>
                  <a:srgbClr val="0000FF"/>
                </a:solidFill>
              </a:rPr>
              <a:t> </a:t>
            </a:r>
            <a:r>
              <a:rPr lang="en-US" b="1" dirty="0">
                <a:solidFill>
                  <a:srgbClr val="0000FF"/>
                </a:solidFill>
              </a:rPr>
              <a:t>f</a:t>
            </a:r>
            <a:endParaRPr lang="en-US" dirty="0">
              <a:sym typeface="Symbol"/>
            </a:endParaRPr>
          </a:p>
          <a:p>
            <a:pPr lvl="1"/>
            <a:r>
              <a:rPr lang="en-US" dirty="0">
                <a:sym typeface="Symbol"/>
              </a:rPr>
              <a:t>Update for c’: </a:t>
            </a:r>
            <a:r>
              <a:rPr lang="en-US" b="1" dirty="0" err="1">
                <a:solidFill>
                  <a:srgbClr val="0000FF"/>
                </a:solidFill>
              </a:rPr>
              <a:t>w</a:t>
            </a:r>
            <a:r>
              <a:rPr lang="en-US" baseline="-25000" dirty="0" err="1">
                <a:solidFill>
                  <a:srgbClr val="0000FF"/>
                </a:solidFill>
              </a:rPr>
              <a:t>c</a:t>
            </a:r>
            <a:r>
              <a:rPr lang="en-US" baseline="-25000" dirty="0">
                <a:solidFill>
                  <a:srgbClr val="0000FF"/>
                </a:solidFill>
              </a:rPr>
              <a:t>’</a:t>
            </a:r>
            <a:r>
              <a:rPr lang="en-US" dirty="0">
                <a:solidFill>
                  <a:srgbClr val="0000FF"/>
                </a:solidFill>
              </a:rPr>
              <a:t> </a:t>
            </a:r>
            <a:r>
              <a:rPr lang="en-US" dirty="0">
                <a:solidFill>
                  <a:srgbClr val="0000FF"/>
                </a:solidFill>
                <a:sym typeface="Wingdings"/>
              </a:rPr>
              <a:t></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baseline="-25000" dirty="0">
                <a:solidFill>
                  <a:srgbClr val="0000FF"/>
                </a:solidFill>
              </a:rPr>
              <a:t>’</a:t>
            </a:r>
            <a:r>
              <a:rPr lang="en-US" dirty="0">
                <a:solidFill>
                  <a:srgbClr val="0000FF"/>
                </a:solidFill>
              </a:rPr>
              <a:t> – </a:t>
            </a:r>
            <a:r>
              <a:rPr lang="el-GR" dirty="0">
                <a:solidFill>
                  <a:srgbClr val="0000FF"/>
                </a:solidFill>
              </a:rPr>
              <a:t>η</a:t>
            </a:r>
            <a:r>
              <a:rPr lang="en-US" sz="800" dirty="0">
                <a:solidFill>
                  <a:srgbClr val="0000FF"/>
                </a:solidFill>
              </a:rPr>
              <a:t> </a:t>
            </a:r>
            <a:r>
              <a:rPr lang="en-US" b="1" dirty="0">
                <a:solidFill>
                  <a:srgbClr val="0000FF"/>
                </a:solidFill>
              </a:rPr>
              <a:t>f</a:t>
            </a:r>
          </a:p>
          <a:p>
            <a:pPr lvl="1"/>
            <a:r>
              <a:rPr lang="en-US" dirty="0">
                <a:sym typeface="Symbol"/>
              </a:rPr>
              <a:t>Update for all classes other than c and c’: no change</a:t>
            </a:r>
          </a:p>
          <a:p>
            <a:endParaRPr lang="en-US" dirty="0">
              <a:solidFill>
                <a:srgbClr val="0000FF"/>
              </a:solidFill>
            </a:endParaRPr>
          </a:p>
        </p:txBody>
      </p:sp>
    </p:spTree>
    <p:extLst>
      <p:ext uri="{BB962C8B-B14F-4D97-AF65-F5344CB8AC3E}">
        <p14:creationId xmlns:p14="http://schemas.microsoft.com/office/powerpoint/2010/main" val="23982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Multi-class </a:t>
            </a:r>
            <a:r>
              <a:rPr lang="en-US" dirty="0" err="1"/>
              <a:t>perceptrons</a:t>
            </a:r>
            <a:endParaRPr lang="en-US" dirty="0"/>
          </a:p>
        </p:txBody>
      </p:sp>
      <p:sp>
        <p:nvSpPr>
          <p:cNvPr id="3" name="Content Placeholder 2"/>
          <p:cNvSpPr>
            <a:spLocks noGrp="1"/>
          </p:cNvSpPr>
          <p:nvPr>
            <p:ph idx="1"/>
          </p:nvPr>
        </p:nvSpPr>
        <p:spPr/>
        <p:txBody>
          <a:bodyPr/>
          <a:lstStyle/>
          <a:p>
            <a:r>
              <a:rPr lang="en-US" i="1" dirty="0"/>
              <a:t>One-</a:t>
            </a:r>
            <a:r>
              <a:rPr lang="en-US" i="1" dirty="0" err="1"/>
              <a:t>vs</a:t>
            </a:r>
            <a:r>
              <a:rPr lang="en-US" i="1" dirty="0"/>
              <a:t>-others</a:t>
            </a:r>
            <a:r>
              <a:rPr lang="en-US" dirty="0"/>
              <a:t> framework: Need to keep a weight vector </a:t>
            </a:r>
            <a:r>
              <a:rPr lang="en-US" b="1" dirty="0" err="1"/>
              <a:t>w</a:t>
            </a:r>
            <a:r>
              <a:rPr lang="en-US" baseline="-25000" dirty="0" err="1"/>
              <a:t>c</a:t>
            </a:r>
            <a:r>
              <a:rPr lang="en-US" dirty="0"/>
              <a:t> for each class c</a:t>
            </a:r>
          </a:p>
          <a:p>
            <a:r>
              <a:rPr lang="en-US" dirty="0"/>
              <a:t>Decision rule: </a:t>
            </a:r>
            <a:r>
              <a:rPr lang="en-US" dirty="0">
                <a:solidFill>
                  <a:srgbClr val="0000FF"/>
                </a:solidFill>
              </a:rPr>
              <a:t>y = </a:t>
            </a:r>
            <a:r>
              <a:rPr lang="en-US" dirty="0" err="1">
                <a:solidFill>
                  <a:srgbClr val="0000FF"/>
                </a:solidFill>
              </a:rPr>
              <a:t>argmax</a:t>
            </a:r>
            <a:r>
              <a:rPr lang="en-US" baseline="-25000" dirty="0" err="1">
                <a:solidFill>
                  <a:srgbClr val="0000FF"/>
                </a:solidFill>
              </a:rPr>
              <a:t>c</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b="1" dirty="0">
                <a:solidFill>
                  <a:srgbClr val="0000FF"/>
                </a:solidFill>
                <a:sym typeface="Symbol"/>
              </a:rPr>
              <a:t> f</a:t>
            </a:r>
          </a:p>
        </p:txBody>
      </p:sp>
      <p:pic>
        <p:nvPicPr>
          <p:cNvPr id="4" name="Picture 3"/>
          <p:cNvPicPr>
            <a:picLocks noChangeAspect="1"/>
          </p:cNvPicPr>
          <p:nvPr/>
        </p:nvPicPr>
        <p:blipFill>
          <a:blip r:embed="rId2"/>
          <a:stretch>
            <a:fillRect/>
          </a:stretch>
        </p:blipFill>
        <p:spPr>
          <a:xfrm>
            <a:off x="3352801" y="3632200"/>
            <a:ext cx="3285417" cy="2387600"/>
          </a:xfrm>
          <a:prstGeom prst="rect">
            <a:avLst/>
          </a:prstGeom>
        </p:spPr>
      </p:pic>
      <p:sp>
        <p:nvSpPr>
          <p:cNvPr id="5" name="TextBox 4"/>
          <p:cNvSpPr txBox="1"/>
          <p:nvPr/>
        </p:nvSpPr>
        <p:spPr>
          <a:xfrm>
            <a:off x="3148920" y="6172200"/>
            <a:ext cx="774571" cy="369332"/>
          </a:xfrm>
          <a:prstGeom prst="rect">
            <a:avLst/>
          </a:prstGeom>
          <a:noFill/>
        </p:spPr>
        <p:txBody>
          <a:bodyPr wrap="none" rtlCol="0">
            <a:spAutoFit/>
          </a:bodyPr>
          <a:lstStyle/>
          <a:p>
            <a:r>
              <a:rPr lang="en-US" dirty="0"/>
              <a:t>Inputs</a:t>
            </a:r>
          </a:p>
        </p:txBody>
      </p:sp>
      <p:sp>
        <p:nvSpPr>
          <p:cNvPr id="6" name="TextBox 5"/>
          <p:cNvSpPr txBox="1"/>
          <p:nvPr/>
        </p:nvSpPr>
        <p:spPr>
          <a:xfrm>
            <a:off x="4267200" y="5867401"/>
            <a:ext cx="1676400" cy="646331"/>
          </a:xfrm>
          <a:prstGeom prst="rect">
            <a:avLst/>
          </a:prstGeom>
          <a:noFill/>
        </p:spPr>
        <p:txBody>
          <a:bodyPr wrap="square" rtlCol="0">
            <a:spAutoFit/>
          </a:bodyPr>
          <a:lstStyle/>
          <a:p>
            <a:pPr algn="ctr"/>
            <a:r>
              <a:rPr lang="en-US" dirty="0" err="1"/>
              <a:t>Perceptrons</a:t>
            </a:r>
            <a:r>
              <a:rPr lang="en-US" dirty="0"/>
              <a:t> w/ weights </a:t>
            </a:r>
            <a:r>
              <a:rPr lang="en-US" b="1" dirty="0" err="1"/>
              <a:t>w</a:t>
            </a:r>
            <a:r>
              <a:rPr lang="en-US" b="1" baseline="-25000" dirty="0" err="1"/>
              <a:t>c</a:t>
            </a:r>
            <a:endParaRPr lang="en-US" b="1" baseline="-25000" dirty="0"/>
          </a:p>
        </p:txBody>
      </p:sp>
      <p:sp>
        <p:nvSpPr>
          <p:cNvPr id="7" name="TextBox 6"/>
          <p:cNvSpPr txBox="1"/>
          <p:nvPr/>
        </p:nvSpPr>
        <p:spPr>
          <a:xfrm>
            <a:off x="5703856" y="5257800"/>
            <a:ext cx="589713" cy="369332"/>
          </a:xfrm>
          <a:prstGeom prst="rect">
            <a:avLst/>
          </a:prstGeom>
          <a:noFill/>
        </p:spPr>
        <p:txBody>
          <a:bodyPr wrap="none" rtlCol="0">
            <a:spAutoFit/>
          </a:bodyPr>
          <a:lstStyle/>
          <a:p>
            <a:r>
              <a:rPr lang="en-US" dirty="0"/>
              <a:t>Max</a:t>
            </a:r>
          </a:p>
        </p:txBody>
      </p:sp>
    </p:spTree>
    <p:extLst>
      <p:ext uri="{BB962C8B-B14F-4D97-AF65-F5344CB8AC3E}">
        <p14:creationId xmlns:p14="http://schemas.microsoft.com/office/powerpoint/2010/main" val="1815942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Linear Classifiers</a:t>
            </a:r>
          </a:p>
        </p:txBody>
      </p:sp>
      <p:sp>
        <p:nvSpPr>
          <p:cNvPr id="3" name="Content Placeholder 2"/>
          <p:cNvSpPr>
            <a:spLocks noGrp="1"/>
          </p:cNvSpPr>
          <p:nvPr>
            <p:ph idx="1"/>
          </p:nvPr>
        </p:nvSpPr>
        <p:spPr>
          <a:xfrm>
            <a:off x="838200" y="1326860"/>
            <a:ext cx="10515600" cy="5267904"/>
          </a:xfrm>
        </p:spPr>
        <p:txBody>
          <a:bodyPr>
            <a:noAutofit/>
          </a:bodyPr>
          <a:lstStyle/>
          <a:p>
            <a:r>
              <a:rPr lang="en-US" sz="3200" dirty="0">
                <a:solidFill>
                  <a:schemeClr val="bg1">
                    <a:lumMod val="75000"/>
                  </a:schemeClr>
                </a:solidFill>
              </a:rPr>
              <a:t>Naïve Bayes/</a:t>
            </a:r>
            <a:r>
              <a:rPr lang="en-US" sz="3200" dirty="0" err="1">
                <a:solidFill>
                  <a:schemeClr val="bg1">
                    <a:lumMod val="75000"/>
                  </a:schemeClr>
                </a:solidFill>
              </a:rPr>
              <a:t>BoW</a:t>
            </a:r>
            <a:r>
              <a:rPr lang="en-US" sz="3200" dirty="0">
                <a:solidFill>
                  <a:schemeClr val="bg1">
                    <a:lumMod val="75000"/>
                  </a:schemeClr>
                </a:solidFill>
              </a:rPr>
              <a:t> classifiers</a:t>
            </a:r>
          </a:p>
          <a:p>
            <a:r>
              <a:rPr lang="en-US" sz="3200" dirty="0">
                <a:solidFill>
                  <a:schemeClr val="bg1">
                    <a:lumMod val="75000"/>
                  </a:schemeClr>
                </a:solidFill>
              </a:rPr>
              <a:t>Linear Classifiers in General</a:t>
            </a:r>
          </a:p>
          <a:p>
            <a:r>
              <a:rPr lang="en-US" sz="3200" dirty="0">
                <a:solidFill>
                  <a:schemeClr val="bg1">
                    <a:lumMod val="75000"/>
                  </a:schemeClr>
                </a:solidFill>
              </a:rPr>
              <a:t>Perceptron</a:t>
            </a:r>
          </a:p>
          <a:p>
            <a:r>
              <a:rPr lang="en-US" sz="3200" dirty="0"/>
              <a:t>Differential Perceptron/Neural Net</a:t>
            </a:r>
          </a:p>
        </p:txBody>
      </p:sp>
    </p:spTree>
    <p:extLst>
      <p:ext uri="{BB962C8B-B14F-4D97-AF65-F5344CB8AC3E}">
        <p14:creationId xmlns:p14="http://schemas.microsoft.com/office/powerpoint/2010/main" val="3170126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Differentiable Perceptron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28537"/>
                <a:ext cx="10515600" cy="5267904"/>
              </a:xfrm>
            </p:spPr>
            <p:txBody>
              <a:bodyPr>
                <a:noAutofit/>
              </a:bodyPr>
              <a:lstStyle/>
              <a:p>
                <a:r>
                  <a:rPr lang="en-US" dirty="0"/>
                  <a:t>Also known as a “one-layer feedforward neural network,” also known as “logistic regression.”  Has been re-invented many times by many different people.</a:t>
                </a:r>
              </a:p>
              <a:p>
                <a:r>
                  <a:rPr lang="en-US" dirty="0"/>
                  <a:t>Basic idea: replace the non-differentiable decision function</a:t>
                </a:r>
              </a:p>
              <a:p>
                <a:pPr marL="0" indent="0" algn="ctr">
                  <a:buNone/>
                </a:pPr>
                <a14:m>
                  <m:oMathPara xmlns:m="http://schemas.openxmlformats.org/officeDocument/2006/math">
                    <m:oMathParaPr>
                      <m:jc m:val="centerGroup"/>
                    </m:oMathParaPr>
                    <m:oMath xmlns:m="http://schemas.openxmlformats.org/officeDocument/2006/math">
                      <m:r>
                        <a:rPr lang="en-US" i="1" dirty="0">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 </m:t>
                      </m:r>
                      <m:r>
                        <m:rPr>
                          <m:sty m:val="p"/>
                        </m:rPr>
                        <a:rPr lang="en-US" dirty="0" err="1">
                          <a:solidFill>
                            <a:srgbClr val="0000FF"/>
                          </a:solidFill>
                          <a:latin typeface="Cambria Math" panose="02040503050406030204" pitchFamily="18" charset="0"/>
                        </a:rPr>
                        <m:t>s</m:t>
                      </m:r>
                      <m:r>
                        <m:rPr>
                          <m:sty m:val="p"/>
                        </m:rPr>
                        <a:rPr lang="en-US" b="0" i="0" dirty="0" smtClean="0">
                          <a:solidFill>
                            <a:srgbClr val="0000FF"/>
                          </a:solidFill>
                          <a:latin typeface="Cambria Math" panose="02040503050406030204" pitchFamily="18" charset="0"/>
                        </a:rPr>
                        <m:t>i</m:t>
                      </m:r>
                      <m:r>
                        <m:rPr>
                          <m:sty m:val="p"/>
                        </m:rPr>
                        <a:rPr lang="en-US" dirty="0" err="1">
                          <a:solidFill>
                            <a:srgbClr val="0000FF"/>
                          </a:solidFill>
                          <a:latin typeface="Cambria Math" panose="02040503050406030204" pitchFamily="18" charset="0"/>
                        </a:rPr>
                        <m:t>gn</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𝑤</m:t>
                              </m:r>
                            </m:e>
                          </m:acc>
                        </m:e>
                        <m:sup>
                          <m:r>
                            <a:rPr lang="en-US" i="1" dirty="0">
                              <a:solidFill>
                                <a:srgbClr val="0000FF"/>
                              </a:solidFill>
                              <a:latin typeface="Cambria Math" panose="02040503050406030204" pitchFamily="18" charset="0"/>
                            </a:rPr>
                            <m:t>𝑇</m:t>
                          </m:r>
                        </m:sup>
                      </m:sSup>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r>
                        <a:rPr lang="en-US" i="1" dirty="0">
                          <a:solidFill>
                            <a:srgbClr val="0000FF"/>
                          </a:solidFill>
                          <a:latin typeface="Cambria Math" panose="02040503050406030204" pitchFamily="18" charset="0"/>
                        </a:rPr>
                        <m:t>)</m:t>
                      </m:r>
                    </m:oMath>
                  </m:oMathPara>
                </a14:m>
                <a:endParaRPr lang="en-US" dirty="0"/>
              </a:p>
              <a:p>
                <a:pPr marL="0" indent="0">
                  <a:buNone/>
                </a:pPr>
                <a:r>
                  <a:rPr lang="en-US" dirty="0"/>
                  <a:t>with a differentiable decision function</a:t>
                </a:r>
              </a:p>
              <a:p>
                <a:pPr marL="0" indent="0" algn="ctr">
                  <a:buNone/>
                </a:pPr>
                <a14:m>
                  <m:oMath xmlns:m="http://schemas.openxmlformats.org/officeDocument/2006/math">
                    <m:r>
                      <a:rPr lang="en-US" i="1" dirty="0">
                        <a:solidFill>
                          <a:srgbClr val="0000FF"/>
                        </a:solidFill>
                        <a:latin typeface="Cambria Math" panose="02040503050406030204" pitchFamily="18" charset="0"/>
                      </a:rPr>
                      <m:t>𝑦</m:t>
                    </m:r>
                    <m:r>
                      <a:rPr lang="en-US" i="1" dirty="0">
                        <a:solidFill>
                          <a:srgbClr val="0000FF"/>
                        </a:solidFill>
                        <a:latin typeface="Cambria Math" panose="02040503050406030204" pitchFamily="18" charset="0"/>
                      </a:rPr>
                      <m:t>’ =</m:t>
                    </m:r>
                    <m:r>
                      <m:rPr>
                        <m:sty m:val="p"/>
                      </m:rPr>
                      <a:rPr lang="en-US" b="0" i="0" dirty="0" smtClean="0">
                        <a:solidFill>
                          <a:srgbClr val="0000FF"/>
                        </a:solidFill>
                        <a:latin typeface="Cambria Math" panose="02040503050406030204" pitchFamily="18" charset="0"/>
                      </a:rPr>
                      <m:t>tanh</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𝑤</m:t>
                            </m:r>
                          </m:e>
                        </m:acc>
                      </m:e>
                      <m:sup>
                        <m:r>
                          <a:rPr lang="en-US" i="1" dirty="0">
                            <a:solidFill>
                              <a:srgbClr val="0000FF"/>
                            </a:solidFill>
                            <a:latin typeface="Cambria Math" panose="02040503050406030204" pitchFamily="18" charset="0"/>
                          </a:rPr>
                          <m:t>𝑇</m:t>
                        </m:r>
                      </m:sup>
                    </m:sSup>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r>
                      <a:rPr lang="en-US" i="1" dirty="0">
                        <a:solidFill>
                          <a:srgbClr val="0000FF"/>
                        </a:solidFill>
                        <a:latin typeface="Cambria Math" panose="02040503050406030204" pitchFamily="18" charset="0"/>
                      </a:rPr>
                      <m:t>)</m:t>
                    </m:r>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28537"/>
                <a:ext cx="10515600" cy="5267904"/>
              </a:xfrm>
              <a:blipFill>
                <a:blip r:embed="rId2"/>
                <a:stretch>
                  <a:fillRect l="-1086" t="-1923" r="-603"/>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082" y="4028767"/>
            <a:ext cx="3499982" cy="26249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3624" y="3908319"/>
            <a:ext cx="3932909" cy="2949681"/>
          </a:xfrm>
          <a:prstGeom prst="rect">
            <a:avLst/>
          </a:prstGeom>
        </p:spPr>
      </p:pic>
    </p:spTree>
    <p:extLst>
      <p:ext uri="{BB962C8B-B14F-4D97-AF65-F5344CB8AC3E}">
        <p14:creationId xmlns:p14="http://schemas.microsoft.com/office/powerpoint/2010/main" val="392337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Differentiable Perceptron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28537"/>
                <a:ext cx="10515600" cy="5267904"/>
              </a:xfrm>
            </p:spPr>
            <p:txBody>
              <a:bodyPr>
                <a:noAutofit/>
              </a:bodyPr>
              <a:lstStyle/>
              <a:p>
                <a:r>
                  <a:rPr lang="en-US" dirty="0"/>
                  <a:t>Suppose we have n training vectors, </a:t>
                </a:r>
                <a14:m>
                  <m:oMath xmlns:m="http://schemas.openxmlformats.org/officeDocument/2006/math">
                    <m:sSub>
                      <m:sSubPr>
                        <m:ctrlPr>
                          <a:rPr lang="en-US" i="1" dirty="0" smtClean="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e>
                      <m:sub>
                        <m:r>
                          <a:rPr lang="en-US" b="0" i="1" dirty="0" smtClean="0">
                            <a:solidFill>
                              <a:srgbClr val="0000FF"/>
                            </a:solidFill>
                            <a:latin typeface="Cambria Math" panose="02040503050406030204" pitchFamily="18" charset="0"/>
                          </a:rPr>
                          <m:t>1</m:t>
                        </m:r>
                      </m:sub>
                    </m:sSub>
                  </m:oMath>
                </a14:m>
                <a:r>
                  <a:rPr lang="en-US" dirty="0"/>
                  <a:t>through </a:t>
                </a:r>
                <a14:m>
                  <m:oMath xmlns:m="http://schemas.openxmlformats.org/officeDocument/2006/math">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e>
                      <m:sub>
                        <m:r>
                          <a:rPr lang="en-US" b="0" i="1" dirty="0" smtClean="0">
                            <a:solidFill>
                              <a:srgbClr val="0000FF"/>
                            </a:solidFill>
                            <a:latin typeface="Cambria Math" panose="02040503050406030204" pitchFamily="18" charset="0"/>
                          </a:rPr>
                          <m:t>𝑛</m:t>
                        </m:r>
                      </m:sub>
                    </m:sSub>
                  </m:oMath>
                </a14:m>
                <a:r>
                  <a:rPr lang="en-US" dirty="0"/>
                  <a:t>.  Each one has an associated label </a:t>
                </a:r>
                <a14:m>
                  <m:oMath xmlns:m="http://schemas.openxmlformats.org/officeDocument/2006/math">
                    <m:sSub>
                      <m:sSubPr>
                        <m:ctrlPr>
                          <a:rPr lang="en-US" i="1" dirty="0">
                            <a:solidFill>
                              <a:srgbClr val="0000FF"/>
                            </a:solidFill>
                            <a:latin typeface="Cambria Math" panose="02040503050406030204" pitchFamily="18" charset="0"/>
                          </a:rPr>
                        </m:ctrlPr>
                      </m:sSubPr>
                      <m:e>
                        <m:r>
                          <a:rPr lang="en-US" b="0" i="1" dirty="0" smtClean="0">
                            <a:solidFill>
                              <a:srgbClr val="0000FF"/>
                            </a:solidFill>
                            <a:latin typeface="Cambria Math" panose="02040503050406030204" pitchFamily="18" charset="0"/>
                          </a:rPr>
                          <m:t>𝑦</m:t>
                        </m:r>
                      </m:e>
                      <m:sub>
                        <m:r>
                          <a:rPr lang="en-US" b="0" i="1" dirty="0" smtClean="0">
                            <a:solidFill>
                              <a:srgbClr val="0000FF"/>
                            </a:solidFill>
                            <a:latin typeface="Cambria Math" panose="02040503050406030204" pitchFamily="18" charset="0"/>
                          </a:rPr>
                          <m:t>𝑖</m:t>
                        </m:r>
                      </m:sub>
                    </m:sSub>
                    <m:r>
                      <a:rPr lang="en-US" i="1" dirty="0" smtClean="0">
                        <a:solidFill>
                          <a:srgbClr val="0000FF"/>
                        </a:solidFill>
                        <a:latin typeface="Cambria Math" panose="02040503050406030204" pitchFamily="18" charset="0"/>
                        <a:ea typeface="Cambria Math" panose="02040503050406030204" pitchFamily="18" charset="0"/>
                      </a:rPr>
                      <m:t>∈</m:t>
                    </m:r>
                    <m:d>
                      <m:dPr>
                        <m:begChr m:val="{"/>
                        <m:endChr m:val="}"/>
                        <m:ctrlPr>
                          <a:rPr lang="en-US" b="0" i="1" dirty="0" smtClean="0">
                            <a:solidFill>
                              <a:srgbClr val="0000FF"/>
                            </a:solidFill>
                            <a:latin typeface="Cambria Math" panose="02040503050406030204" pitchFamily="18" charset="0"/>
                            <a:ea typeface="Cambria Math" panose="02040503050406030204" pitchFamily="18" charset="0"/>
                          </a:rPr>
                        </m:ctrlPr>
                      </m:dPr>
                      <m:e>
                        <m:r>
                          <a:rPr lang="en-US" b="0" i="1" dirty="0" smtClean="0">
                            <a:solidFill>
                              <a:srgbClr val="0000FF"/>
                            </a:solidFill>
                            <a:latin typeface="Cambria Math" panose="02040503050406030204" pitchFamily="18" charset="0"/>
                            <a:ea typeface="Cambria Math" panose="02040503050406030204" pitchFamily="18" charset="0"/>
                          </a:rPr>
                          <m:t>−1,1</m:t>
                        </m:r>
                      </m:e>
                    </m:d>
                  </m:oMath>
                </a14:m>
                <a:r>
                  <a:rPr lang="en-US" dirty="0"/>
                  <a:t>.  Then we replace the true loss function,</a:t>
                </a:r>
                <a:r>
                  <a:rPr lang="en-US" dirty="0">
                    <a:solidFill>
                      <a:srgbClr val="0000FF"/>
                    </a:solidFill>
                  </a:rPr>
                  <a:t> </a:t>
                </a:r>
              </a:p>
              <a:p>
                <a:pPr marL="0" indent="0" algn="ctr">
                  <a:buNone/>
                </a:pPr>
                <a14:m>
                  <m:oMathPara xmlns:m="http://schemas.openxmlformats.org/officeDocument/2006/math">
                    <m:oMathParaPr>
                      <m:jc m:val="centerGroup"/>
                    </m:oMathParaPr>
                    <m:oMath xmlns:m="http://schemas.openxmlformats.org/officeDocument/2006/math">
                      <m:r>
                        <a:rPr lang="en-US" b="0" i="1" dirty="0" smtClean="0">
                          <a:solidFill>
                            <a:srgbClr val="0000FF"/>
                          </a:solidFill>
                          <a:latin typeface="Cambria Math" panose="02040503050406030204" pitchFamily="18" charset="0"/>
                        </a:rPr>
                        <m:t>𝐿</m:t>
                      </m:r>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b="0" i="1" dirty="0" smtClean="0">
                              <a:solidFill>
                                <a:srgbClr val="0000FF"/>
                              </a:solidFill>
                              <a:latin typeface="Cambria Math" panose="02040503050406030204" pitchFamily="18" charset="0"/>
                            </a:rPr>
                            <m:t>1</m:t>
                          </m:r>
                        </m:sub>
                      </m:sSub>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b="0" i="1" dirty="0" smtClean="0">
                              <a:solidFill>
                                <a:srgbClr val="0000FF"/>
                              </a:solidFill>
                              <a:latin typeface="Cambria Math" panose="02040503050406030204" pitchFamily="18" charset="0"/>
                            </a:rPr>
                            <m:t>𝑛</m:t>
                          </m:r>
                        </m:sub>
                      </m:sSub>
                      <m:r>
                        <a:rPr lang="en-US" b="0" i="0" dirty="0" smtClean="0">
                          <a:solidFill>
                            <a:srgbClr val="0000FF"/>
                          </a:solidFill>
                          <a:latin typeface="Cambria Math" panose="02040503050406030204" pitchFamily="18" charset="0"/>
                        </a:rPr>
                        <m:t>,</m:t>
                      </m:r>
                      <m:sSub>
                        <m:sSubPr>
                          <m:ctrlPr>
                            <a:rPr lang="en-US" b="0" i="1" dirty="0" smtClean="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b="0" i="1" dirty="0" smtClean="0">
                              <a:solidFill>
                                <a:srgbClr val="0000FF"/>
                              </a:solidFill>
                              <a:latin typeface="Cambria Math" panose="02040503050406030204" pitchFamily="18" charset="0"/>
                            </a:rPr>
                            <m:t>1</m:t>
                          </m:r>
                        </m:sub>
                      </m:sSub>
                      <m:r>
                        <a:rPr lang="en-US" b="0" i="1" dirty="0" smtClean="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b="0" i="1" dirty="0" smtClean="0">
                              <a:solidFill>
                                <a:srgbClr val="0000FF"/>
                              </a:solidFill>
                              <a:latin typeface="Cambria Math" panose="02040503050406030204" pitchFamily="18" charset="0"/>
                            </a:rPr>
                            <m:t>𝑛</m:t>
                          </m:r>
                        </m:sub>
                      </m:sSub>
                      <m:r>
                        <a:rPr lang="en-US" b="0" i="0" dirty="0" smtClean="0">
                          <a:solidFill>
                            <a:srgbClr val="0000FF"/>
                          </a:solidFill>
                          <a:latin typeface="Cambria Math" panose="02040503050406030204" pitchFamily="18" charset="0"/>
                        </a:rPr>
                        <m:t>)</m:t>
                      </m:r>
                      <m:r>
                        <a:rPr lang="en-US" b="0" i="0" dirty="0" smtClean="0">
                          <a:solidFill>
                            <a:srgbClr val="0000FF"/>
                          </a:solidFill>
                          <a:latin typeface="Cambria Math" panose="02040503050406030204" pitchFamily="18" charset="0"/>
                        </a:rPr>
                        <m:t>=</m:t>
                      </m:r>
                      <m:nary>
                        <m:naryPr>
                          <m:chr m:val="∑"/>
                          <m:ctrlPr>
                            <a:rPr lang="en-US" b="0" i="1" dirty="0" smtClean="0">
                              <a:solidFill>
                                <a:srgbClr val="0000FF"/>
                              </a:solidFill>
                              <a:latin typeface="Cambria Math" panose="02040503050406030204" pitchFamily="18" charset="0"/>
                            </a:rPr>
                          </m:ctrlPr>
                        </m:naryPr>
                        <m:sub>
                          <m:r>
                            <m:rPr>
                              <m:brk m:alnAt="23"/>
                            </m:rPr>
                            <a:rPr lang="en-US" b="0" i="1" dirty="0" smtClean="0">
                              <a:solidFill>
                                <a:srgbClr val="0000FF"/>
                              </a:solidFill>
                              <a:latin typeface="Cambria Math" panose="02040503050406030204" pitchFamily="18" charset="0"/>
                            </a:rPr>
                            <m:t>𝑖</m:t>
                          </m:r>
                          <m:r>
                            <a:rPr lang="en-US" b="0" i="1" dirty="0" smtClean="0">
                              <a:solidFill>
                                <a:srgbClr val="0000FF"/>
                              </a:solidFill>
                              <a:latin typeface="Cambria Math" panose="02040503050406030204" pitchFamily="18" charset="0"/>
                            </a:rPr>
                            <m:t>=1</m:t>
                          </m:r>
                        </m:sub>
                        <m:sup>
                          <m:r>
                            <a:rPr lang="en-US" b="0" i="1" dirty="0" smtClean="0">
                              <a:solidFill>
                                <a:srgbClr val="0000FF"/>
                              </a:solidFill>
                              <a:latin typeface="Cambria Math" panose="02040503050406030204" pitchFamily="18" charset="0"/>
                            </a:rPr>
                            <m:t>𝑛</m:t>
                          </m:r>
                        </m:sup>
                        <m:e>
                          <m:sSup>
                            <m:sSupPr>
                              <m:ctrlPr>
                                <a:rPr lang="en-US" b="0" i="1" dirty="0" smtClean="0">
                                  <a:solidFill>
                                    <a:srgbClr val="0000FF"/>
                                  </a:solidFill>
                                  <a:latin typeface="Cambria Math" panose="02040503050406030204" pitchFamily="18" charset="0"/>
                                </a:rPr>
                              </m:ctrlPr>
                            </m:sSupPr>
                            <m:e>
                              <m:d>
                                <m:dPr>
                                  <m:ctrlPr>
                                    <a:rPr lang="en-US" b="0" i="1" dirty="0" smtClean="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𝑖</m:t>
                                      </m:r>
                                    </m:sub>
                                  </m:sSub>
                                  <m:r>
                                    <a:rPr lang="en-US" b="0" i="1" dirty="0" smtClean="0">
                                      <a:solidFill>
                                        <a:srgbClr val="0000FF"/>
                                      </a:solidFill>
                                      <a:latin typeface="Cambria Math" panose="02040503050406030204" pitchFamily="18" charset="0"/>
                                    </a:rPr>
                                    <m:t>−</m:t>
                                  </m:r>
                                  <m:r>
                                    <m:rPr>
                                      <m:sty m:val="p"/>
                                    </m:rPr>
                                    <a:rPr lang="en-US" dirty="0">
                                      <a:solidFill>
                                        <a:srgbClr val="0000FF"/>
                                      </a:solidFill>
                                      <a:latin typeface="Cambria Math" panose="02040503050406030204" pitchFamily="18" charset="0"/>
                                    </a:rPr>
                                    <m:t>s</m:t>
                                  </m:r>
                                  <m:r>
                                    <m:rPr>
                                      <m:sty m:val="p"/>
                                    </m:rPr>
                                    <a:rPr lang="en-US" b="0" i="0" dirty="0" smtClean="0">
                                      <a:solidFill>
                                        <a:srgbClr val="0000FF"/>
                                      </a:solidFill>
                                      <a:latin typeface="Cambria Math" panose="02040503050406030204" pitchFamily="18" charset="0"/>
                                    </a:rPr>
                                    <m:t>i</m:t>
                                  </m:r>
                                  <m:r>
                                    <m:rPr>
                                      <m:sty m:val="p"/>
                                    </m:rPr>
                                    <a:rPr lang="en-US" dirty="0">
                                      <a:solidFill>
                                        <a:srgbClr val="0000FF"/>
                                      </a:solidFill>
                                      <a:latin typeface="Cambria Math" panose="02040503050406030204" pitchFamily="18" charset="0"/>
                                    </a:rPr>
                                    <m:t>gn</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𝑤</m:t>
                                          </m:r>
                                        </m:e>
                                      </m:acc>
                                    </m:e>
                                    <m:sup>
                                      <m:r>
                                        <a:rPr lang="en-US" i="1" dirty="0">
                                          <a:solidFill>
                                            <a:srgbClr val="0000FF"/>
                                          </a:solidFill>
                                          <a:latin typeface="Cambria Math" panose="02040503050406030204" pitchFamily="18" charset="0"/>
                                        </a:rPr>
                                        <m:t>𝑇</m:t>
                                      </m:r>
                                    </m:sup>
                                  </m:sSup>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e>
                                    <m:sub>
                                      <m:r>
                                        <a:rPr lang="en-US" b="0" i="1" dirty="0" smtClean="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e>
                              </m:d>
                            </m:e>
                            <m:sup>
                              <m:r>
                                <a:rPr lang="en-US" b="0" i="1" dirty="0" smtClean="0">
                                  <a:solidFill>
                                    <a:srgbClr val="0000FF"/>
                                  </a:solidFill>
                                  <a:latin typeface="Cambria Math" panose="02040503050406030204" pitchFamily="18" charset="0"/>
                                </a:rPr>
                                <m:t>2</m:t>
                              </m:r>
                            </m:sup>
                          </m:sSup>
                        </m:e>
                      </m:nary>
                    </m:oMath>
                  </m:oMathPara>
                </a14:m>
                <a:endParaRPr lang="en-US" dirty="0"/>
              </a:p>
              <a:p>
                <a:pPr marL="0" indent="0">
                  <a:buNone/>
                </a:pPr>
                <a:r>
                  <a:rPr lang="en-US" dirty="0"/>
                  <a:t>with a differentiable error</a:t>
                </a:r>
              </a:p>
              <a:p>
                <a:pPr marL="0" indent="0" algn="ctr">
                  <a:buNone/>
                </a:pPr>
                <a14:m>
                  <m:oMathPara xmlns:m="http://schemas.openxmlformats.org/officeDocument/2006/math">
                    <m:oMathParaPr>
                      <m:jc m:val="centerGroup"/>
                    </m:oMathParaPr>
                    <m:oMath xmlns:m="http://schemas.openxmlformats.org/officeDocument/2006/math">
                      <m:r>
                        <a:rPr lang="en-US" i="1" dirty="0">
                          <a:solidFill>
                            <a:srgbClr val="0000FF"/>
                          </a:solidFill>
                          <a:latin typeface="Cambria Math" panose="02040503050406030204" pitchFamily="18" charset="0"/>
                        </a:rPr>
                        <m:t>𝐿</m:t>
                      </m:r>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𝑛</m:t>
                          </m:r>
                        </m:sub>
                      </m:sSub>
                      <m:r>
                        <a:rPr lang="en-US"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𝑛</m:t>
                          </m:r>
                        </m:sub>
                      </m:sSub>
                      <m:r>
                        <a:rPr lang="en-US" dirty="0">
                          <a:solidFill>
                            <a:srgbClr val="0000FF"/>
                          </a:solidFill>
                          <a:latin typeface="Cambria Math" panose="02040503050406030204" pitchFamily="18" charset="0"/>
                        </a:rPr>
                        <m:t>)</m:t>
                      </m:r>
                      <m:r>
                        <a:rPr lang="en-US" dirty="0">
                          <a:solidFill>
                            <a:srgbClr val="0000FF"/>
                          </a:solidFill>
                          <a:latin typeface="Cambria Math" panose="02040503050406030204" pitchFamily="18" charset="0"/>
                        </a:rPr>
                        <m:t>=</m:t>
                      </m:r>
                      <m:nary>
                        <m:naryPr>
                          <m:chr m:val="∑"/>
                          <m:ctrlPr>
                            <a:rPr lang="en-US" i="1" dirty="0">
                              <a:solidFill>
                                <a:srgbClr val="0000FF"/>
                              </a:solidFill>
                              <a:latin typeface="Cambria Math" panose="02040503050406030204" pitchFamily="18" charset="0"/>
                            </a:rPr>
                          </m:ctrlPr>
                        </m:naryPr>
                        <m:sub>
                          <m:r>
                            <m:rPr>
                              <m:brk m:alnAt="23"/>
                            </m:rPr>
                            <a:rPr lang="en-US" i="1" dirty="0">
                              <a:solidFill>
                                <a:srgbClr val="0000FF"/>
                              </a:solidFill>
                              <a:latin typeface="Cambria Math" panose="02040503050406030204" pitchFamily="18" charset="0"/>
                            </a:rPr>
                            <m:t>𝑖</m:t>
                          </m:r>
                          <m:r>
                            <a:rPr lang="en-US" i="1" dirty="0">
                              <a:solidFill>
                                <a:srgbClr val="0000FF"/>
                              </a:solidFill>
                              <a:latin typeface="Cambria Math" panose="02040503050406030204" pitchFamily="18" charset="0"/>
                            </a:rPr>
                            <m:t>=1</m:t>
                          </m:r>
                        </m:sub>
                        <m:sup>
                          <m:r>
                            <a:rPr lang="en-US" i="1" dirty="0">
                              <a:solidFill>
                                <a:srgbClr val="0000FF"/>
                              </a:solidFill>
                              <a:latin typeface="Cambria Math" panose="02040503050406030204" pitchFamily="18" charset="0"/>
                            </a:rPr>
                            <m:t>𝑛</m:t>
                          </m:r>
                        </m:sup>
                        <m:e>
                          <m:sSup>
                            <m:sSupPr>
                              <m:ctrlPr>
                                <a:rPr lang="en-US" i="1" dirty="0">
                                  <a:solidFill>
                                    <a:srgbClr val="0000FF"/>
                                  </a:solidFill>
                                  <a:latin typeface="Cambria Math" panose="02040503050406030204" pitchFamily="18" charset="0"/>
                                </a:rPr>
                              </m:ctrlPr>
                            </m:sSupPr>
                            <m:e>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r>
                                    <m:rPr>
                                      <m:sty m:val="p"/>
                                    </m:rPr>
                                    <a:rPr lang="en-US" b="0" i="0" dirty="0" smtClean="0">
                                      <a:solidFill>
                                        <a:srgbClr val="0000FF"/>
                                      </a:solidFill>
                                      <a:latin typeface="Cambria Math" panose="02040503050406030204" pitchFamily="18" charset="0"/>
                                    </a:rPr>
                                    <m:t>tanh</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𝑤</m:t>
                                          </m:r>
                                        </m:e>
                                      </m:acc>
                                    </m:e>
                                    <m:sup>
                                      <m:r>
                                        <a:rPr lang="en-US" i="1" dirty="0">
                                          <a:solidFill>
                                            <a:srgbClr val="0000FF"/>
                                          </a:solidFill>
                                          <a:latin typeface="Cambria Math" panose="02040503050406030204" pitchFamily="18" charset="0"/>
                                        </a:rPr>
                                        <m:t>𝑇</m:t>
                                      </m:r>
                                    </m:sup>
                                  </m:sSup>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b="0" i="1" dirty="0" smtClean="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e>
                              </m:d>
                            </m:e>
                            <m:sup>
                              <m:r>
                                <a:rPr lang="en-US" i="1" dirty="0">
                                  <a:solidFill>
                                    <a:srgbClr val="0000FF"/>
                                  </a:solidFill>
                                  <a:latin typeface="Cambria Math" panose="02040503050406030204" pitchFamily="18" charset="0"/>
                                </a:rPr>
                                <m:t>2</m:t>
                              </m:r>
                            </m:sup>
                          </m:sSup>
                        </m:e>
                      </m:nary>
                    </m:oMath>
                  </m:oMathPara>
                </a14:m>
                <a:endParaRPr lang="en-US" dirty="0"/>
              </a:p>
              <a:p>
                <a:endParaRPr lang="en-US" dirty="0"/>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28537"/>
                <a:ext cx="10515600" cy="5267904"/>
              </a:xfrm>
              <a:blipFill>
                <a:blip r:embed="rId2"/>
                <a:stretch>
                  <a:fillRect l="-1086" t="-11779" b="-6971"/>
                </a:stretch>
              </a:blipFill>
            </p:spPr>
            <p:txBody>
              <a:bodyPr/>
              <a:lstStyle/>
              <a:p>
                <a:r>
                  <a:rPr lang="en-US">
                    <a:noFill/>
                  </a:rPr>
                  <a:t> </a:t>
                </a:r>
              </a:p>
            </p:txBody>
          </p:sp>
        </mc:Fallback>
      </mc:AlternateContent>
    </p:spTree>
    <p:extLst>
      <p:ext uri="{BB962C8B-B14F-4D97-AF65-F5344CB8AC3E}">
        <p14:creationId xmlns:p14="http://schemas.microsoft.com/office/powerpoint/2010/main" val="2112501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Why Differentiable?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28537"/>
                <a:ext cx="10515600" cy="5267904"/>
              </a:xfrm>
            </p:spPr>
            <p:txBody>
              <a:bodyPr>
                <a:noAutofit/>
              </a:bodyPr>
              <a:lstStyle/>
              <a:p>
                <a:r>
                  <a:rPr lang="en-US" dirty="0"/>
                  <a:t>Why do we want a differentiable loss function?</a:t>
                </a:r>
              </a:p>
              <a:p>
                <a:pPr marL="0" indent="0" algn="ctr">
                  <a:buNone/>
                </a:pPr>
                <a14:m>
                  <m:oMathPara xmlns:m="http://schemas.openxmlformats.org/officeDocument/2006/math">
                    <m:oMathParaPr>
                      <m:jc m:val="centerGroup"/>
                    </m:oMathParaPr>
                    <m:oMath xmlns:m="http://schemas.openxmlformats.org/officeDocument/2006/math">
                      <m:r>
                        <a:rPr lang="en-US" i="1" dirty="0">
                          <a:solidFill>
                            <a:srgbClr val="0000FF"/>
                          </a:solidFill>
                          <a:latin typeface="Cambria Math" panose="02040503050406030204" pitchFamily="18" charset="0"/>
                        </a:rPr>
                        <m:t>𝐿</m:t>
                      </m:r>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𝑛</m:t>
                          </m:r>
                        </m:sub>
                      </m:sSub>
                      <m:r>
                        <a:rPr lang="en-US"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𝑛</m:t>
                          </m:r>
                        </m:sub>
                      </m:sSub>
                      <m:r>
                        <a:rPr lang="en-US" dirty="0">
                          <a:solidFill>
                            <a:srgbClr val="0000FF"/>
                          </a:solidFill>
                          <a:latin typeface="Cambria Math" panose="02040503050406030204" pitchFamily="18" charset="0"/>
                        </a:rPr>
                        <m:t>)=</m:t>
                      </m:r>
                      <m:nary>
                        <m:naryPr>
                          <m:chr m:val="∑"/>
                          <m:ctrlPr>
                            <a:rPr lang="en-US" i="1" dirty="0">
                              <a:solidFill>
                                <a:srgbClr val="0000FF"/>
                              </a:solidFill>
                              <a:latin typeface="Cambria Math" panose="02040503050406030204" pitchFamily="18" charset="0"/>
                            </a:rPr>
                          </m:ctrlPr>
                        </m:naryPr>
                        <m:sub>
                          <m:r>
                            <m:rPr>
                              <m:brk m:alnAt="23"/>
                            </m:rPr>
                            <a:rPr lang="en-US" i="1" dirty="0">
                              <a:solidFill>
                                <a:srgbClr val="0000FF"/>
                              </a:solidFill>
                              <a:latin typeface="Cambria Math" panose="02040503050406030204" pitchFamily="18" charset="0"/>
                            </a:rPr>
                            <m:t>𝑖</m:t>
                          </m:r>
                          <m:r>
                            <a:rPr lang="en-US" i="1" dirty="0">
                              <a:solidFill>
                                <a:srgbClr val="0000FF"/>
                              </a:solidFill>
                              <a:latin typeface="Cambria Math" panose="02040503050406030204" pitchFamily="18" charset="0"/>
                            </a:rPr>
                            <m:t>=1</m:t>
                          </m:r>
                        </m:sub>
                        <m:sup>
                          <m:r>
                            <a:rPr lang="en-US" i="1" dirty="0">
                              <a:solidFill>
                                <a:srgbClr val="0000FF"/>
                              </a:solidFill>
                              <a:latin typeface="Cambria Math" panose="02040503050406030204" pitchFamily="18" charset="0"/>
                            </a:rPr>
                            <m:t>𝑛</m:t>
                          </m:r>
                        </m:sup>
                        <m:e>
                          <m:sSup>
                            <m:sSupPr>
                              <m:ctrlPr>
                                <a:rPr lang="en-US" i="1" dirty="0">
                                  <a:solidFill>
                                    <a:srgbClr val="0000FF"/>
                                  </a:solidFill>
                                  <a:latin typeface="Cambria Math" panose="02040503050406030204" pitchFamily="18" charset="0"/>
                                </a:rPr>
                              </m:ctrlPr>
                            </m:sSupPr>
                            <m:e>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r>
                                    <m:rPr>
                                      <m:sty m:val="p"/>
                                    </m:rPr>
                                    <a:rPr lang="en-US" dirty="0">
                                      <a:solidFill>
                                        <a:srgbClr val="0000FF"/>
                                      </a:solidFill>
                                      <a:latin typeface="Cambria Math" panose="02040503050406030204" pitchFamily="18" charset="0"/>
                                    </a:rPr>
                                    <m:t>tanh</m:t>
                                  </m:r>
                                  <m:r>
                                    <a:rPr lang="en-US" i="1" dirty="0">
                                      <a:solidFill>
                                        <a:srgbClr val="0000FF"/>
                                      </a:solidFill>
                                      <a:latin typeface="Cambria Math" panose="02040503050406030204" pitchFamily="18" charset="0"/>
                                    </a:rPr>
                                    <m:t>(</m:t>
                                  </m:r>
                                  <m:sSup>
                                    <m:sSupPr>
                                      <m:ctrlPr>
                                        <a:rPr lang="en-US" i="1" dirty="0">
                                          <a:solidFill>
                                            <a:srgbClr val="0000FF"/>
                                          </a:solidFill>
                                          <a:latin typeface="Cambria Math" panose="02040503050406030204" pitchFamily="18" charset="0"/>
                                        </a:rPr>
                                      </m:ctrlPr>
                                    </m:sSup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𝑤</m:t>
                                          </m:r>
                                        </m:e>
                                      </m:acc>
                                    </m:e>
                                    <m:sup>
                                      <m:r>
                                        <a:rPr lang="en-US" i="1" dirty="0">
                                          <a:solidFill>
                                            <a:srgbClr val="0000FF"/>
                                          </a:solidFill>
                                          <a:latin typeface="Cambria Math" panose="02040503050406030204" pitchFamily="18" charset="0"/>
                                        </a:rPr>
                                        <m:t>𝑇</m:t>
                                      </m:r>
                                    </m:sup>
                                  </m:sSup>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e>
                              </m:d>
                            </m:e>
                            <m:sup>
                              <m:r>
                                <a:rPr lang="en-US" i="1" dirty="0">
                                  <a:solidFill>
                                    <a:srgbClr val="0000FF"/>
                                  </a:solidFill>
                                  <a:latin typeface="Cambria Math" panose="02040503050406030204" pitchFamily="18" charset="0"/>
                                </a:rPr>
                                <m:t>2</m:t>
                              </m:r>
                            </m:sup>
                          </m:sSup>
                        </m:e>
                      </m:nary>
                    </m:oMath>
                  </m:oMathPara>
                </a14:m>
                <a:endParaRPr lang="en-US" dirty="0"/>
              </a:p>
              <a:p>
                <a:pPr marL="0" indent="0" algn="ctr">
                  <a:buNone/>
                </a:pPr>
                <a:endParaRPr lang="en-US" dirty="0"/>
              </a:p>
              <a:p>
                <a:r>
                  <a:rPr lang="en-US" dirty="0"/>
                  <a:t>Answer: because if we want to improve it, we can adjust the weight vector in order to reduce the error: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𝜂</m:t>
                      </m:r>
                      <m:sSub>
                        <m:sSubPr>
                          <m:ctrlPr>
                            <a:rPr lang="en-US" b="0" i="1" smtClean="0">
                              <a:latin typeface="Cambria Math" panose="02040503050406030204" pitchFamily="18" charset="0"/>
                              <a:ea typeface="Cambria Math" panose="02040503050406030204" pitchFamily="18" charset="0"/>
                            </a:rPr>
                          </m:ctrlPr>
                        </m:sSubPr>
                        <m:e>
                          <m:r>
                            <m:rPr>
                              <m:sty m:val="p"/>
                            </m:rPr>
                            <a:rPr lang="en-US" i="1">
                              <a:latin typeface="Cambria Math" panose="02040503050406030204" pitchFamily="18" charset="0"/>
                              <a:ea typeface="Cambria Math" panose="02040503050406030204" pitchFamily="18" charset="0"/>
                            </a:rPr>
                            <m:t>∇</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b="0" i="1" smtClean="0">
                          <a:latin typeface="Cambria Math" panose="02040503050406030204" pitchFamily="18" charset="0"/>
                          <a:ea typeface="Cambria Math" panose="02040503050406030204" pitchFamily="18" charset="0"/>
                        </a:rPr>
                        <m:t>𝐿</m:t>
                      </m:r>
                    </m:oMath>
                  </m:oMathPara>
                </a14:m>
                <a:endParaRPr lang="en-US" b="0" dirty="0">
                  <a:ea typeface="Cambria Math" panose="02040503050406030204" pitchFamily="18" charset="0"/>
                </a:endParaRPr>
              </a:p>
              <a:p>
                <a:pPr marL="0" indent="0">
                  <a:buNone/>
                </a:pPr>
                <a:endParaRPr lang="en-US" dirty="0"/>
              </a:p>
              <a:p>
                <a:r>
                  <a:rPr lang="en-US" dirty="0"/>
                  <a:t>This is called “gradient descent.”  We move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𝑤</m:t>
                        </m:r>
                      </m:e>
                    </m:acc>
                  </m:oMath>
                </a14:m>
                <a:r>
                  <a:rPr lang="en-US" dirty="0"/>
                  <a:t> “downhill,” i.e., in the direction that reduces the value of the loss L.</a:t>
                </a:r>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28537"/>
                <a:ext cx="10515600" cy="5267904"/>
              </a:xfrm>
              <a:blipFill>
                <a:blip r:embed="rId2"/>
                <a:stretch>
                  <a:fillRect l="-965" t="-20192" b="-2163"/>
                </a:stretch>
              </a:blipFill>
            </p:spPr>
            <p:txBody>
              <a:bodyPr/>
              <a:lstStyle/>
              <a:p>
                <a:r>
                  <a:rPr lang="en-US">
                    <a:noFill/>
                  </a:rPr>
                  <a:t> </a:t>
                </a:r>
              </a:p>
            </p:txBody>
          </p:sp>
        </mc:Fallback>
      </mc:AlternateContent>
    </p:spTree>
    <p:extLst>
      <p:ext uri="{BB962C8B-B14F-4D97-AF65-F5344CB8AC3E}">
        <p14:creationId xmlns:p14="http://schemas.microsoft.com/office/powerpoint/2010/main" val="1278375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Differential Perceptron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28537"/>
                <a:ext cx="5464277" cy="5267904"/>
              </a:xfrm>
            </p:spPr>
            <p:txBody>
              <a:bodyPr>
                <a:noAutofit/>
              </a:bodyPr>
              <a:lstStyle/>
              <a:p>
                <a:pPr marL="0" indent="0" algn="ctr">
                  <a:buNone/>
                </a:pPr>
                <a:r>
                  <a:rPr lang="en-US" dirty="0"/>
                  <a:t>The weights get updated according to</a:t>
                </a:r>
              </a:p>
              <a:p>
                <a:pPr marL="0" indent="0" algn="ctr">
                  <a:buNone/>
                </a:pPr>
                <a:endParaRPr lang="en-US" dirty="0"/>
              </a:p>
              <a:p>
                <a:pPr marL="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ea typeface="Cambria Math" panose="02040503050406030204" pitchFamily="18" charset="0"/>
                            </a:rPr>
                          </m:ctrlPr>
                        </m:sSubPr>
                        <m:e>
                          <m:r>
                            <m:rPr>
                              <m:sty m:val="p"/>
                            </m:rPr>
                            <a:rPr lang="en-US" i="1">
                              <a:latin typeface="Cambria Math" panose="02040503050406030204" pitchFamily="18" charset="0"/>
                              <a:ea typeface="Cambria Math" panose="02040503050406030204" pitchFamily="18" charset="0"/>
                            </a:rPr>
                            <m:t>∇</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ea typeface="Cambria Math" panose="02040503050406030204" pitchFamily="18" charset="0"/>
                        </a:rPr>
                        <m:t>𝐿</m:t>
                      </m:r>
                    </m:oMath>
                  </m:oMathPara>
                </a14:m>
                <a:endParaRPr lang="en-US" dirty="0">
                  <a:ea typeface="Cambria Math" panose="02040503050406030204" pitchFamily="18" charset="0"/>
                </a:endParaRPr>
              </a:p>
              <a:p>
                <a:pPr marL="0" indent="0" algn="ctr">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28537"/>
                <a:ext cx="5464277" cy="5267904"/>
              </a:xfrm>
              <a:blipFill>
                <a:blip r:embed="rId2"/>
                <a:stretch>
                  <a:fillRect t="-1923" r="-1624"/>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679" y="1641987"/>
            <a:ext cx="6935322" cy="5201491"/>
          </a:xfrm>
          <a:prstGeom prst="rect">
            <a:avLst/>
          </a:prstGeom>
        </p:spPr>
      </p:pic>
    </p:spTree>
    <p:extLst>
      <p:ext uri="{BB962C8B-B14F-4D97-AF65-F5344CB8AC3E}">
        <p14:creationId xmlns:p14="http://schemas.microsoft.com/office/powerpoint/2010/main" val="222565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6" y="207808"/>
            <a:ext cx="8256639" cy="1017587"/>
          </a:xfrm>
        </p:spPr>
        <p:txBody>
          <a:bodyPr>
            <a:normAutofit/>
          </a:bodyPr>
          <a:lstStyle/>
          <a:p>
            <a:r>
              <a:rPr lang="en-US" sz="4000" dirty="0"/>
              <a:t>Differentiable Multi-class </a:t>
            </a:r>
            <a:r>
              <a:rPr lang="en-US" sz="4000" dirty="0" err="1"/>
              <a:t>perceptrons</a:t>
            </a:r>
            <a:endParaRPr lang="en-US" sz="4000" dirty="0"/>
          </a:p>
        </p:txBody>
      </p:sp>
      <p:sp>
        <p:nvSpPr>
          <p:cNvPr id="3" name="Content Placeholder 2"/>
          <p:cNvSpPr>
            <a:spLocks noGrp="1"/>
          </p:cNvSpPr>
          <p:nvPr>
            <p:ph idx="1"/>
          </p:nvPr>
        </p:nvSpPr>
        <p:spPr>
          <a:xfrm>
            <a:off x="838200" y="1245522"/>
            <a:ext cx="10515600" cy="1979260"/>
          </a:xfrm>
        </p:spPr>
        <p:txBody>
          <a:bodyPr/>
          <a:lstStyle/>
          <a:p>
            <a:pPr marL="0" indent="0">
              <a:buNone/>
            </a:pPr>
            <a:r>
              <a:rPr lang="en-US" dirty="0"/>
              <a:t>Same idea works for multi-class </a:t>
            </a:r>
            <a:r>
              <a:rPr lang="en-US" dirty="0" err="1"/>
              <a:t>perceptrons</a:t>
            </a:r>
            <a:r>
              <a:rPr lang="en-US" dirty="0"/>
              <a:t>.  We replace the non-differentiable decision rule </a:t>
            </a:r>
            <a:r>
              <a:rPr lang="en-US" dirty="0">
                <a:solidFill>
                  <a:srgbClr val="0000FF"/>
                </a:solidFill>
              </a:rPr>
              <a:t>c = </a:t>
            </a:r>
            <a:r>
              <a:rPr lang="en-US" dirty="0" err="1">
                <a:solidFill>
                  <a:srgbClr val="0000FF"/>
                </a:solidFill>
              </a:rPr>
              <a:t>argmax</a:t>
            </a:r>
            <a:r>
              <a:rPr lang="en-US" baseline="-25000" dirty="0" err="1">
                <a:solidFill>
                  <a:srgbClr val="0000FF"/>
                </a:solidFill>
              </a:rPr>
              <a:t>c</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b="1" dirty="0">
                <a:solidFill>
                  <a:srgbClr val="0000FF"/>
                </a:solidFill>
                <a:sym typeface="Symbol"/>
              </a:rPr>
              <a:t> f</a:t>
            </a:r>
            <a:r>
              <a:rPr lang="en-US" dirty="0">
                <a:sym typeface="Symbol"/>
              </a:rPr>
              <a:t> with the differentiable decision rule </a:t>
            </a:r>
            <a:r>
              <a:rPr lang="en-US" dirty="0">
                <a:solidFill>
                  <a:srgbClr val="0000FF"/>
                </a:solidFill>
              </a:rPr>
              <a:t>c = </a:t>
            </a:r>
            <a:r>
              <a:rPr lang="en-US" dirty="0" err="1">
                <a:solidFill>
                  <a:srgbClr val="0000FF"/>
                </a:solidFill>
              </a:rPr>
              <a:t>softmax</a:t>
            </a:r>
            <a:r>
              <a:rPr lang="en-US" baseline="-25000" dirty="0" err="1">
                <a:solidFill>
                  <a:srgbClr val="0000FF"/>
                </a:solidFill>
              </a:rPr>
              <a:t>c</a:t>
            </a:r>
            <a:r>
              <a:rPr lang="en-US" dirty="0">
                <a:solidFill>
                  <a:srgbClr val="0000FF"/>
                </a:solidFill>
              </a:rPr>
              <a:t> </a:t>
            </a:r>
            <a:r>
              <a:rPr lang="en-US" b="1" dirty="0" err="1">
                <a:solidFill>
                  <a:srgbClr val="0000FF"/>
                </a:solidFill>
              </a:rPr>
              <a:t>w</a:t>
            </a:r>
            <a:r>
              <a:rPr lang="en-US" baseline="-25000" dirty="0" err="1">
                <a:solidFill>
                  <a:srgbClr val="0000FF"/>
                </a:solidFill>
              </a:rPr>
              <a:t>c</a:t>
            </a:r>
            <a:r>
              <a:rPr lang="en-US" b="1" dirty="0">
                <a:solidFill>
                  <a:srgbClr val="0000FF"/>
                </a:solidFill>
                <a:sym typeface="Symbol"/>
              </a:rPr>
              <a:t> f</a:t>
            </a:r>
            <a:r>
              <a:rPr lang="en-US" dirty="0">
                <a:sym typeface="Symbol"/>
              </a:rPr>
              <a:t>, where the </a:t>
            </a:r>
            <a:r>
              <a:rPr lang="en-US" dirty="0" err="1">
                <a:sym typeface="Symbol"/>
              </a:rPr>
              <a:t>softmax</a:t>
            </a:r>
            <a:r>
              <a:rPr lang="en-US" dirty="0">
                <a:sym typeface="Symbol"/>
              </a:rPr>
              <a:t> function is defined as</a:t>
            </a:r>
          </a:p>
        </p:txBody>
      </p:sp>
      <p:pic>
        <p:nvPicPr>
          <p:cNvPr id="4" name="Picture 3"/>
          <p:cNvPicPr>
            <a:picLocks noChangeAspect="1"/>
          </p:cNvPicPr>
          <p:nvPr/>
        </p:nvPicPr>
        <p:blipFill>
          <a:blip r:embed="rId2"/>
          <a:stretch>
            <a:fillRect/>
          </a:stretch>
        </p:blipFill>
        <p:spPr>
          <a:xfrm>
            <a:off x="6882589" y="3327399"/>
            <a:ext cx="3285417" cy="2387600"/>
          </a:xfrm>
          <a:prstGeom prst="rect">
            <a:avLst/>
          </a:prstGeom>
        </p:spPr>
      </p:pic>
      <p:sp>
        <p:nvSpPr>
          <p:cNvPr id="5" name="TextBox 4"/>
          <p:cNvSpPr txBox="1"/>
          <p:nvPr/>
        </p:nvSpPr>
        <p:spPr>
          <a:xfrm>
            <a:off x="6678708" y="5867399"/>
            <a:ext cx="774571" cy="369332"/>
          </a:xfrm>
          <a:prstGeom prst="rect">
            <a:avLst/>
          </a:prstGeom>
          <a:noFill/>
        </p:spPr>
        <p:txBody>
          <a:bodyPr wrap="none" rtlCol="0">
            <a:spAutoFit/>
          </a:bodyPr>
          <a:lstStyle/>
          <a:p>
            <a:r>
              <a:rPr lang="en-US" dirty="0"/>
              <a:t>Inputs</a:t>
            </a:r>
          </a:p>
        </p:txBody>
      </p:sp>
      <p:sp>
        <p:nvSpPr>
          <p:cNvPr id="6" name="TextBox 5"/>
          <p:cNvSpPr txBox="1"/>
          <p:nvPr/>
        </p:nvSpPr>
        <p:spPr>
          <a:xfrm>
            <a:off x="7796988" y="5562600"/>
            <a:ext cx="1676400" cy="646331"/>
          </a:xfrm>
          <a:prstGeom prst="rect">
            <a:avLst/>
          </a:prstGeom>
          <a:noFill/>
        </p:spPr>
        <p:txBody>
          <a:bodyPr wrap="square" rtlCol="0">
            <a:spAutoFit/>
          </a:bodyPr>
          <a:lstStyle/>
          <a:p>
            <a:pPr algn="ctr"/>
            <a:r>
              <a:rPr lang="en-US" dirty="0" err="1"/>
              <a:t>Perceptrons</a:t>
            </a:r>
            <a:r>
              <a:rPr lang="en-US" dirty="0"/>
              <a:t> w/ weights </a:t>
            </a:r>
            <a:r>
              <a:rPr lang="en-US" b="1" dirty="0" err="1"/>
              <a:t>w</a:t>
            </a:r>
            <a:r>
              <a:rPr lang="en-US" b="1" baseline="-25000" dirty="0" err="1"/>
              <a:t>c</a:t>
            </a:r>
            <a:endParaRPr lang="en-US" b="1" baseline="-25000" dirty="0"/>
          </a:p>
        </p:txBody>
      </p:sp>
      <p:sp>
        <p:nvSpPr>
          <p:cNvPr id="7" name="TextBox 6"/>
          <p:cNvSpPr txBox="1"/>
          <p:nvPr/>
        </p:nvSpPr>
        <p:spPr>
          <a:xfrm>
            <a:off x="9233644" y="4952999"/>
            <a:ext cx="951992" cy="369332"/>
          </a:xfrm>
          <a:prstGeom prst="rect">
            <a:avLst/>
          </a:prstGeom>
          <a:noFill/>
        </p:spPr>
        <p:txBody>
          <a:bodyPr wrap="none" rtlCol="0">
            <a:spAutoFit/>
          </a:bodyPr>
          <a:lstStyle/>
          <a:p>
            <a:r>
              <a:rPr lang="en-US" dirty="0" err="1"/>
              <a:t>Softmax</a:t>
            </a:r>
            <a:endParaRPr lang="en-US" dirty="0"/>
          </a:p>
        </p:txBody>
      </p:sp>
      <mc:AlternateContent xmlns:mc="http://schemas.openxmlformats.org/markup-compatibility/2006">
        <mc:Choice xmlns:a14="http://schemas.microsoft.com/office/drawing/2010/main" Requires="a14">
          <p:sp>
            <p:nvSpPr>
              <p:cNvPr id="9" name="TextBox 8"/>
              <p:cNvSpPr txBox="1"/>
              <p:nvPr/>
            </p:nvSpPr>
            <p:spPr>
              <a:xfrm>
                <a:off x="797670" y="3389723"/>
                <a:ext cx="5367887" cy="2123017"/>
              </a:xfrm>
              <a:prstGeom prst="rect">
                <a:avLst/>
              </a:prstGeom>
              <a:noFill/>
            </p:spPr>
            <p:txBody>
              <a:bodyPr wrap="square" rtlCol="0">
                <a:spAutoFit/>
              </a:bodyPr>
              <a:lstStyle/>
              <a:p>
                <a:r>
                  <a:rPr lang="en-US" sz="3600" dirty="0"/>
                  <a:t>Softmax:</a:t>
                </a: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𝑝</m:t>
                      </m:r>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𝑐</m:t>
                          </m:r>
                        </m:e>
                        <m:e>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𝑓</m:t>
                              </m:r>
                            </m:e>
                          </m:acc>
                        </m:e>
                      </m:d>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𝑒</m:t>
                              </m:r>
                            </m:e>
                            <m:sup>
                              <m:sSub>
                                <m:sSubPr>
                                  <m:ctrlPr>
                                    <a:rPr lang="en-US" sz="3600" b="0" i="1" smtClean="0">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𝑤</m:t>
                                      </m:r>
                                    </m:e>
                                  </m:acc>
                                </m:e>
                                <m:sub>
                                  <m:r>
                                    <a:rPr lang="en-US" sz="3600" b="0" i="1" smtClean="0">
                                      <a:latin typeface="Cambria Math" panose="02040503050406030204" pitchFamily="18" charset="0"/>
                                    </a:rPr>
                                    <m:t>𝑐</m:t>
                                  </m:r>
                                </m:sub>
                              </m:sSub>
                              <m:r>
                                <a:rPr lang="en-US" sz="3600" i="1" smtClean="0">
                                  <a:latin typeface="Cambria Math" panose="02040503050406030204" pitchFamily="18" charset="0"/>
                                  <a:ea typeface="Cambria Math" panose="02040503050406030204" pitchFamily="18" charset="0"/>
                                </a:rPr>
                                <m:t>∙</m:t>
                              </m:r>
                              <m:acc>
                                <m:accPr>
                                  <m:chr m:val="⃗"/>
                                  <m:ctrlPr>
                                    <a:rPr lang="en-US" sz="3600" b="0" i="1" smtClean="0">
                                      <a:latin typeface="Cambria Math" panose="02040503050406030204" pitchFamily="18" charset="0"/>
                                    </a:rPr>
                                  </m:ctrlPr>
                                </m:accPr>
                                <m:e>
                                  <m:r>
                                    <a:rPr lang="en-US" sz="3600" b="0" i="1" smtClean="0">
                                      <a:latin typeface="Cambria Math" panose="02040503050406030204" pitchFamily="18" charset="0"/>
                                    </a:rPr>
                                    <m:t>𝑓</m:t>
                                  </m:r>
                                </m:e>
                              </m:acc>
                            </m:sup>
                          </m:sSup>
                        </m:num>
                        <m:den>
                          <m:nary>
                            <m:naryPr>
                              <m:chr m:val="∑"/>
                              <m:ctrlPr>
                                <a:rPr lang="en-US" sz="3600" b="0" i="1" smtClean="0">
                                  <a:latin typeface="Cambria Math" panose="02040503050406030204" pitchFamily="18" charset="0"/>
                                </a:rPr>
                              </m:ctrlPr>
                            </m:naryPr>
                            <m:sub>
                              <m:r>
                                <m:rPr>
                                  <m:brk m:alnAt="23"/>
                                </m:rPr>
                                <a:rPr lang="en-US" sz="3600" b="0" i="1" smtClean="0">
                                  <a:latin typeface="Cambria Math" panose="02040503050406030204" pitchFamily="18" charset="0"/>
                                </a:rPr>
                                <m:t>𝑘</m:t>
                              </m:r>
                              <m:r>
                                <a:rPr lang="en-US" sz="3600" b="0" i="1" smtClean="0">
                                  <a:latin typeface="Cambria Math" panose="02040503050406030204" pitchFamily="18" charset="0"/>
                                </a:rPr>
                                <m:t>=1</m:t>
                              </m:r>
                            </m:sub>
                            <m:sup>
                              <m:r>
                                <a:rPr lang="en-US" sz="3600" b="0" i="1" smtClean="0">
                                  <a:latin typeface="Cambria Math" panose="02040503050406030204" pitchFamily="18" charset="0"/>
                                </a:rPr>
                                <m:t># </m:t>
                              </m:r>
                              <m:r>
                                <a:rPr lang="en-US" sz="3600" b="0" i="1" smtClean="0">
                                  <a:latin typeface="Cambria Math" panose="02040503050406030204" pitchFamily="18" charset="0"/>
                                </a:rPr>
                                <m:t>𝑐𝑙𝑎𝑠𝑠𝑒𝑠</m:t>
                              </m:r>
                            </m:sup>
                            <m:e>
                              <m:sSup>
                                <m:sSupPr>
                                  <m:ctrlPr>
                                    <a:rPr lang="en-US" sz="3600" i="1">
                                      <a:latin typeface="Cambria Math" panose="02040503050406030204" pitchFamily="18" charset="0"/>
                                    </a:rPr>
                                  </m:ctrlPr>
                                </m:sSupPr>
                                <m:e>
                                  <m:r>
                                    <a:rPr lang="en-US" sz="3600" i="1">
                                      <a:latin typeface="Cambria Math" panose="02040503050406030204" pitchFamily="18" charset="0"/>
                                    </a:rPr>
                                    <m:t>𝑒</m:t>
                                  </m:r>
                                </m:e>
                                <m:sup>
                                  <m:sSub>
                                    <m:sSubPr>
                                      <m:ctrlPr>
                                        <a:rPr lang="en-US" sz="3600" i="1">
                                          <a:latin typeface="Cambria Math" panose="02040503050406030204" pitchFamily="18" charset="0"/>
                                        </a:rPr>
                                      </m:ctrlPr>
                                    </m:sSubPr>
                                    <m:e>
                                      <m:acc>
                                        <m:accPr>
                                          <m:chr m:val="⃗"/>
                                          <m:ctrlPr>
                                            <a:rPr lang="en-US" sz="3600" i="1">
                                              <a:latin typeface="Cambria Math" panose="02040503050406030204" pitchFamily="18" charset="0"/>
                                            </a:rPr>
                                          </m:ctrlPr>
                                        </m:accPr>
                                        <m:e>
                                          <m:r>
                                            <a:rPr lang="en-US" sz="3600" i="1">
                                              <a:latin typeface="Cambria Math" panose="02040503050406030204" pitchFamily="18" charset="0"/>
                                            </a:rPr>
                                            <m:t>𝑤</m:t>
                                          </m:r>
                                        </m:e>
                                      </m:acc>
                                    </m:e>
                                    <m:sub>
                                      <m:r>
                                        <a:rPr lang="en-US" sz="3600" b="0" i="1" smtClean="0">
                                          <a:latin typeface="Cambria Math" panose="02040503050406030204" pitchFamily="18" charset="0"/>
                                        </a:rPr>
                                        <m:t>𝑘</m:t>
                                      </m:r>
                                    </m:sub>
                                  </m:sSub>
                                  <m:r>
                                    <a:rPr lang="en-US" sz="3600" i="1">
                                      <a:latin typeface="Cambria Math" panose="02040503050406030204" pitchFamily="18" charset="0"/>
                                      <a:ea typeface="Cambria Math" panose="02040503050406030204" pitchFamily="18" charset="0"/>
                                    </a:rPr>
                                    <m:t>∙</m:t>
                                  </m:r>
                                  <m:acc>
                                    <m:accPr>
                                      <m:chr m:val="⃗"/>
                                      <m:ctrlPr>
                                        <a:rPr lang="en-US" sz="3600" i="1">
                                          <a:latin typeface="Cambria Math" panose="02040503050406030204" pitchFamily="18" charset="0"/>
                                        </a:rPr>
                                      </m:ctrlPr>
                                    </m:accPr>
                                    <m:e>
                                      <m:r>
                                        <a:rPr lang="en-US" sz="3600" i="1">
                                          <a:latin typeface="Cambria Math" panose="02040503050406030204" pitchFamily="18" charset="0"/>
                                        </a:rPr>
                                        <m:t>𝑓</m:t>
                                      </m:r>
                                    </m:e>
                                  </m:acc>
                                </m:sup>
                              </m:sSup>
                            </m:e>
                          </m:nary>
                        </m:den>
                      </m:f>
                    </m:oMath>
                  </m:oMathPara>
                </a14:m>
                <a:endParaRPr lang="en-US" sz="3600" dirty="0"/>
              </a:p>
            </p:txBody>
          </p:sp>
        </mc:Choice>
        <mc:Fallback>
          <p:sp>
            <p:nvSpPr>
              <p:cNvPr id="9" name="TextBox 8"/>
              <p:cNvSpPr txBox="1">
                <a:spLocks noRot="1" noChangeAspect="1" noMove="1" noResize="1" noEditPoints="1" noAdjustHandles="1" noChangeArrowheads="1" noChangeShapeType="1" noTextEdit="1"/>
              </p:cNvSpPr>
              <p:nvPr/>
            </p:nvSpPr>
            <p:spPr>
              <a:xfrm>
                <a:off x="797670" y="3389723"/>
                <a:ext cx="5367887" cy="2123017"/>
              </a:xfrm>
              <a:prstGeom prst="rect">
                <a:avLst/>
              </a:prstGeom>
              <a:blipFill>
                <a:blip r:embed="rId3"/>
                <a:stretch>
                  <a:fillRect l="-3310" t="-4167" b="-63095"/>
                </a:stretch>
              </a:blipFill>
            </p:spPr>
            <p:txBody>
              <a:bodyPr/>
              <a:lstStyle/>
              <a:p>
                <a:r>
                  <a:rPr lang="en-US">
                    <a:noFill/>
                  </a:rPr>
                  <a:t> </a:t>
                </a:r>
              </a:p>
            </p:txBody>
          </p:sp>
        </mc:Fallback>
      </mc:AlternateContent>
    </p:spTree>
    <p:extLst>
      <p:ext uri="{BB962C8B-B14F-4D97-AF65-F5344CB8AC3E}">
        <p14:creationId xmlns:p14="http://schemas.microsoft.com/office/powerpoint/2010/main" val="1048555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Differentiable Multi-Class Perceptron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228537"/>
                <a:ext cx="10515600" cy="5267904"/>
              </a:xfrm>
            </p:spPr>
            <p:txBody>
              <a:bodyPr>
                <a:noAutofit/>
              </a:bodyPr>
              <a:lstStyle/>
              <a:p>
                <a:r>
                  <a:rPr lang="en-US" dirty="0"/>
                  <a:t>Then we can define the loss to be:</a:t>
                </a:r>
              </a:p>
              <a:p>
                <a:pPr marL="0" indent="0" algn="ctr">
                  <a:buNone/>
                </a:pPr>
                <a14:m>
                  <m:oMathPara xmlns:m="http://schemas.openxmlformats.org/officeDocument/2006/math">
                    <m:oMathParaPr>
                      <m:jc m:val="centerGroup"/>
                    </m:oMathParaPr>
                    <m:oMath xmlns:m="http://schemas.openxmlformats.org/officeDocument/2006/math">
                      <m:r>
                        <a:rPr lang="en-US" i="1" dirty="0">
                          <a:solidFill>
                            <a:srgbClr val="0000FF"/>
                          </a:solidFill>
                          <a:latin typeface="Cambria Math" panose="02040503050406030204" pitchFamily="18" charset="0"/>
                        </a:rPr>
                        <m:t>𝐿</m:t>
                      </m:r>
                      <m:d>
                        <m:dPr>
                          <m:ctrlPr>
                            <a:rPr lang="en-US" i="1" dirty="0">
                              <a:solidFill>
                                <a:srgbClr val="0000FF"/>
                              </a:solidFill>
                              <a:latin typeface="Cambria Math" panose="02040503050406030204" pitchFamily="18" charset="0"/>
                            </a:rPr>
                          </m:ctrlPr>
                        </m:dPr>
                        <m:e>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𝑛</m:t>
                              </m:r>
                            </m:sub>
                          </m:sSub>
                          <m:r>
                            <a:rPr lang="en-US"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1</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𝑛</m:t>
                              </m:r>
                            </m:sub>
                          </m:sSub>
                        </m:e>
                      </m:d>
                      <m:r>
                        <a:rPr lang="en-US" dirty="0">
                          <a:solidFill>
                            <a:srgbClr val="0000FF"/>
                          </a:solidFill>
                          <a:latin typeface="Cambria Math" panose="02040503050406030204" pitchFamily="18" charset="0"/>
                        </a:rPr>
                        <m:t>=</m:t>
                      </m:r>
                      <m:r>
                        <a:rPr lang="en-US" b="0" i="1" dirty="0" smtClean="0">
                          <a:solidFill>
                            <a:srgbClr val="0000FF"/>
                          </a:solidFill>
                          <a:latin typeface="Cambria Math" panose="02040503050406030204" pitchFamily="18" charset="0"/>
                        </a:rPr>
                        <m:t>−</m:t>
                      </m:r>
                      <m:nary>
                        <m:naryPr>
                          <m:chr m:val="∑"/>
                          <m:ctrlPr>
                            <a:rPr lang="en-US" i="1" dirty="0">
                              <a:solidFill>
                                <a:srgbClr val="0000FF"/>
                              </a:solidFill>
                              <a:latin typeface="Cambria Math" panose="02040503050406030204" pitchFamily="18" charset="0"/>
                            </a:rPr>
                          </m:ctrlPr>
                        </m:naryPr>
                        <m:sub>
                          <m:r>
                            <m:rPr>
                              <m:brk m:alnAt="23"/>
                            </m:rPr>
                            <a:rPr lang="en-US" i="1" dirty="0">
                              <a:solidFill>
                                <a:srgbClr val="0000FF"/>
                              </a:solidFill>
                              <a:latin typeface="Cambria Math" panose="02040503050406030204" pitchFamily="18" charset="0"/>
                            </a:rPr>
                            <m:t>𝑖</m:t>
                          </m:r>
                          <m:r>
                            <a:rPr lang="en-US" i="1" dirty="0">
                              <a:solidFill>
                                <a:srgbClr val="0000FF"/>
                              </a:solidFill>
                              <a:latin typeface="Cambria Math" panose="02040503050406030204" pitchFamily="18" charset="0"/>
                            </a:rPr>
                            <m:t>=1</m:t>
                          </m:r>
                        </m:sub>
                        <m:sup>
                          <m:r>
                            <a:rPr lang="en-US" i="1" dirty="0">
                              <a:solidFill>
                                <a:srgbClr val="0000FF"/>
                              </a:solidFill>
                              <a:latin typeface="Cambria Math" panose="02040503050406030204" pitchFamily="18" charset="0"/>
                            </a:rPr>
                            <m:t>𝑛</m:t>
                          </m:r>
                        </m:sup>
                        <m:e>
                          <m:func>
                            <m:funcPr>
                              <m:ctrlPr>
                                <a:rPr lang="en-US" b="0" i="1" dirty="0" smtClean="0">
                                  <a:solidFill>
                                    <a:srgbClr val="0000FF"/>
                                  </a:solidFill>
                                  <a:latin typeface="Cambria Math" panose="02040503050406030204" pitchFamily="18" charset="0"/>
                                </a:rPr>
                              </m:ctrlPr>
                            </m:funcPr>
                            <m:fName>
                              <m:r>
                                <m:rPr>
                                  <m:sty m:val="p"/>
                                </m:rPr>
                                <a:rPr lang="en-US" b="0" i="0" dirty="0" smtClean="0">
                                  <a:solidFill>
                                    <a:srgbClr val="0000FF"/>
                                  </a:solidFill>
                                  <a:latin typeface="Cambria Math" panose="02040503050406030204" pitchFamily="18" charset="0"/>
                                </a:rPr>
                                <m:t>ln</m:t>
                              </m:r>
                            </m:fName>
                            <m:e>
                              <m:r>
                                <a:rPr lang="en-US" i="1" dirty="0">
                                  <a:solidFill>
                                    <a:srgbClr val="0000FF"/>
                                  </a:solidFill>
                                  <a:latin typeface="Cambria Math" panose="02040503050406030204" pitchFamily="18" charset="0"/>
                                </a:rPr>
                                <m:t>𝑝</m:t>
                              </m:r>
                              <m:d>
                                <m:dPr>
                                  <m:ctrlPr>
                                    <a:rPr lang="en-US" i="1" dirty="0">
                                      <a:solidFill>
                                        <a:srgbClr val="0000FF"/>
                                      </a:solidFill>
                                      <a:latin typeface="Cambria Math" panose="02040503050406030204" pitchFamily="18" charset="0"/>
                                    </a:rPr>
                                  </m:ctrlPr>
                                </m:dPr>
                                <m:e>
                                  <m:r>
                                    <a:rPr lang="en-US" i="1" dirty="0">
                                      <a:solidFill>
                                        <a:srgbClr val="0000FF"/>
                                      </a:solidFill>
                                      <a:latin typeface="Cambria Math" panose="02040503050406030204" pitchFamily="18" charset="0"/>
                                    </a:rPr>
                                    <m:t>𝑐</m:t>
                                  </m:r>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r>
                                        <a:rPr lang="en-US" i="1" dirty="0">
                                          <a:solidFill>
                                            <a:srgbClr val="0000FF"/>
                                          </a:solidFill>
                                          <a:latin typeface="Cambria Math" panose="02040503050406030204" pitchFamily="18" charset="0"/>
                                        </a:rPr>
                                        <m:t>𝑦</m:t>
                                      </m:r>
                                    </m:e>
                                    <m:sub>
                                      <m:r>
                                        <a:rPr lang="en-US" i="1" dirty="0">
                                          <a:solidFill>
                                            <a:srgbClr val="0000FF"/>
                                          </a:solidFill>
                                          <a:latin typeface="Cambria Math" panose="02040503050406030204" pitchFamily="18" charset="0"/>
                                        </a:rPr>
                                        <m:t>𝑖</m:t>
                                      </m:r>
                                    </m:sub>
                                  </m:sSub>
                                  <m:r>
                                    <a:rPr lang="en-US" i="1" dirty="0">
                                      <a:solidFill>
                                        <a:srgbClr val="0000FF"/>
                                      </a:solidFill>
                                      <a:latin typeface="Cambria Math" panose="02040503050406030204" pitchFamily="18" charset="0"/>
                                    </a:rPr>
                                    <m:t>|</m:t>
                                  </m:r>
                                  <m:sSub>
                                    <m:sSubPr>
                                      <m:ctrlPr>
                                        <a:rPr lang="en-US" i="1" dirty="0">
                                          <a:solidFill>
                                            <a:srgbClr val="0000FF"/>
                                          </a:solidFill>
                                          <a:latin typeface="Cambria Math" panose="02040503050406030204" pitchFamily="18" charset="0"/>
                                        </a:rPr>
                                      </m:ctrlPr>
                                    </m:sSubPr>
                                    <m:e>
                                      <m:acc>
                                        <m:accPr>
                                          <m:chr m:val="⃗"/>
                                          <m:ctrlPr>
                                            <a:rPr lang="en-US" i="1" dirty="0">
                                              <a:solidFill>
                                                <a:srgbClr val="0000FF"/>
                                              </a:solidFill>
                                              <a:latin typeface="Cambria Math" panose="02040503050406030204" pitchFamily="18" charset="0"/>
                                            </a:rPr>
                                          </m:ctrlPr>
                                        </m:accPr>
                                        <m:e>
                                          <m:r>
                                            <a:rPr lang="en-US" i="1" dirty="0">
                                              <a:solidFill>
                                                <a:srgbClr val="0000FF"/>
                                              </a:solidFill>
                                              <a:latin typeface="Cambria Math" panose="02040503050406030204" pitchFamily="18" charset="0"/>
                                            </a:rPr>
                                            <m:t>𝑓</m:t>
                                          </m:r>
                                        </m:e>
                                      </m:acc>
                                    </m:e>
                                    <m:sub>
                                      <m:r>
                                        <a:rPr lang="en-US" i="1" dirty="0">
                                          <a:solidFill>
                                            <a:srgbClr val="0000FF"/>
                                          </a:solidFill>
                                          <a:latin typeface="Cambria Math" panose="02040503050406030204" pitchFamily="18" charset="0"/>
                                        </a:rPr>
                                        <m:t>𝑖</m:t>
                                      </m:r>
                                    </m:sub>
                                  </m:sSub>
                                </m:e>
                              </m:d>
                            </m:e>
                          </m:func>
                        </m:e>
                      </m:nary>
                    </m:oMath>
                  </m:oMathPara>
                </a14:m>
                <a:endParaRPr lang="en-US" dirty="0"/>
              </a:p>
              <a:p>
                <a:pPr marL="0" indent="0" algn="ctr">
                  <a:buNone/>
                </a:pPr>
                <a:endParaRPr lang="en-US" dirty="0"/>
              </a:p>
              <a:p>
                <a:r>
                  <a:rPr lang="en-US" dirty="0"/>
                  <a:t>And because the probability term on the inside is differentiable, we can reduce the loss using gradient descent:</a:t>
                </a:r>
              </a:p>
              <a:p>
                <a:pPr marL="0" indent="0">
                  <a:buNone/>
                </a:pPr>
                <a:endParaRPr lang="en-US" dirty="0"/>
              </a:p>
              <a:p>
                <a:pPr marL="0" indent="0" algn="ctr">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𝑤</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𝜂</m:t>
                      </m:r>
                      <m:sSub>
                        <m:sSubPr>
                          <m:ctrlPr>
                            <a:rPr lang="en-US" i="1">
                              <a:latin typeface="Cambria Math" panose="02040503050406030204" pitchFamily="18" charset="0"/>
                              <a:ea typeface="Cambria Math" panose="02040503050406030204" pitchFamily="18" charset="0"/>
                            </a:rPr>
                          </m:ctrlPr>
                        </m:sSubPr>
                        <m:e>
                          <m:r>
                            <m:rPr>
                              <m:sty m:val="p"/>
                            </m:rPr>
                            <a:rPr lang="en-US" i="1">
                              <a:latin typeface="Cambria Math" panose="02040503050406030204" pitchFamily="18" charset="0"/>
                              <a:ea typeface="Cambria Math" panose="02040503050406030204" pitchFamily="18" charset="0"/>
                            </a:rPr>
                            <m:t>∇</m:t>
                          </m:r>
                        </m:e>
                        <m:sub>
                          <m:acc>
                            <m:accPr>
                              <m:chr m:val="⃗"/>
                              <m:ctrlPr>
                                <a:rPr lang="en-US" i="1">
                                  <a:latin typeface="Cambria Math" panose="02040503050406030204" pitchFamily="18" charset="0"/>
                                </a:rPr>
                              </m:ctrlPr>
                            </m:accPr>
                            <m:e>
                              <m:r>
                                <a:rPr lang="en-US" i="1">
                                  <a:latin typeface="Cambria Math" panose="02040503050406030204" pitchFamily="18" charset="0"/>
                                </a:rPr>
                                <m:t>𝑤</m:t>
                              </m:r>
                            </m:e>
                          </m:acc>
                        </m:sub>
                      </m:sSub>
                      <m:r>
                        <a:rPr lang="en-US" i="1">
                          <a:latin typeface="Cambria Math" panose="02040503050406030204" pitchFamily="18" charset="0"/>
                          <a:ea typeface="Cambria Math" panose="02040503050406030204" pitchFamily="18" charset="0"/>
                        </a:rPr>
                        <m:t>𝐿</m:t>
                      </m:r>
                    </m:oMath>
                  </m:oMathPara>
                </a14:m>
                <a:endParaRPr lang="en-US" dirty="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228537"/>
                <a:ext cx="10515600" cy="5267904"/>
              </a:xfrm>
              <a:blipFill>
                <a:blip r:embed="rId2"/>
                <a:stretch>
                  <a:fillRect l="-965" t="-20192"/>
                </a:stretch>
              </a:blipFill>
            </p:spPr>
            <p:txBody>
              <a:bodyPr/>
              <a:lstStyle/>
              <a:p>
                <a:r>
                  <a:rPr lang="en-US">
                    <a:noFill/>
                  </a:rPr>
                  <a:t> </a:t>
                </a:r>
              </a:p>
            </p:txBody>
          </p:sp>
        </mc:Fallback>
      </mc:AlternateContent>
    </p:spTree>
    <p:extLst>
      <p:ext uri="{BB962C8B-B14F-4D97-AF65-F5344CB8AC3E}">
        <p14:creationId xmlns:p14="http://schemas.microsoft.com/office/powerpoint/2010/main" val="699510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186928"/>
            <a:ext cx="10113818" cy="762000"/>
          </a:xfrm>
        </p:spPr>
        <p:txBody>
          <a:bodyPr>
            <a:normAutofit/>
          </a:bodyPr>
          <a:lstStyle/>
          <a:p>
            <a:r>
              <a:rPr lang="en-US" sz="4000" dirty="0"/>
              <a:t>Indexing in </a:t>
            </a:r>
            <a:r>
              <a:rPr lang="en-US" sz="4000" dirty="0" err="1"/>
              <a:t>BoW</a:t>
            </a:r>
            <a:r>
              <a:rPr lang="en-US" sz="4000" dirty="0"/>
              <a:t>: Types vs. Tokens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7309" y="948928"/>
                <a:ext cx="9725891" cy="5680473"/>
              </a:xfrm>
            </p:spPr>
            <p:txBody>
              <a:bodyPr>
                <a:noAutofit/>
              </a:bodyPr>
              <a:lstStyle/>
              <a:p>
                <a:r>
                  <a:rPr lang="en-US" sz="3200" u="sng" dirty="0">
                    <a:cs typeface="Times New Roman"/>
                  </a:rPr>
                  <a:t>Indexing the training dataset: TOKENS</a:t>
                </a:r>
              </a:p>
              <a:p>
                <a:pPr lvl="1"/>
                <a14:m>
                  <m:oMath xmlns:m="http://schemas.openxmlformats.org/officeDocument/2006/math">
                    <m:r>
                      <a:rPr lang="en-US" sz="3200" i="1" dirty="0">
                        <a:latin typeface="Cambria Math" panose="02040503050406030204" pitchFamily="18" charset="0"/>
                        <a:cs typeface="Times New Roman"/>
                      </a:rPr>
                      <m:t>𝑖</m:t>
                    </m:r>
                  </m:oMath>
                </a14:m>
                <a:r>
                  <a:rPr lang="en-US" sz="3200" dirty="0">
                    <a:cs typeface="Times New Roman"/>
                  </a:rPr>
                  <a:t> = document token index, </a:t>
                </a:r>
                <a14:m>
                  <m:oMath xmlns:m="http://schemas.openxmlformats.org/officeDocument/2006/math">
                    <m:r>
                      <a:rPr lang="en-US" sz="3200" i="1" dirty="0">
                        <a:latin typeface="Cambria Math" panose="02040503050406030204" pitchFamily="18" charset="0"/>
                        <a:cs typeface="Times New Roman"/>
                      </a:rPr>
                      <m:t>1</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𝑖</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𝑚</m:t>
                    </m:r>
                  </m:oMath>
                </a14:m>
                <a:r>
                  <a:rPr lang="en-US" sz="3200" dirty="0">
                    <a:cs typeface="Times New Roman"/>
                  </a:rPr>
                  <a:t> (there are n document tokens in the training dataset)</a:t>
                </a:r>
              </a:p>
              <a:p>
                <a:pPr lvl="1"/>
                <a14:m>
                  <m:oMath xmlns:m="http://schemas.openxmlformats.org/officeDocument/2006/math">
                    <m:r>
                      <a:rPr lang="en-US" sz="3200" i="1" dirty="0">
                        <a:latin typeface="Cambria Math" panose="02040503050406030204" pitchFamily="18" charset="0"/>
                        <a:cs typeface="Times New Roman"/>
                      </a:rPr>
                      <m:t>𝑗</m:t>
                    </m:r>
                  </m:oMath>
                </a14:m>
                <a:r>
                  <a:rPr lang="en-US" sz="3200" dirty="0">
                    <a:cs typeface="Times New Roman"/>
                  </a:rPr>
                  <a:t> = word token index, </a:t>
                </a:r>
                <a14:m>
                  <m:oMath xmlns:m="http://schemas.openxmlformats.org/officeDocument/2006/math">
                    <m:r>
                      <a:rPr lang="en-US" sz="3200" i="1" dirty="0">
                        <a:latin typeface="Cambria Math" panose="02040503050406030204" pitchFamily="18" charset="0"/>
                        <a:cs typeface="Times New Roman"/>
                      </a:rPr>
                      <m:t>1</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𝑗</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𝑛</m:t>
                    </m:r>
                  </m:oMath>
                </a14:m>
                <a:r>
                  <a:rPr lang="en-US" sz="3200" dirty="0">
                    <a:cs typeface="Times New Roman"/>
                  </a:rPr>
                  <a:t> (there are n word tokens in each document)</a:t>
                </a:r>
              </a:p>
              <a:p>
                <a:r>
                  <a:rPr lang="en-US" sz="3200" u="sng" dirty="0">
                    <a:cs typeface="Times New Roman"/>
                  </a:rPr>
                  <a:t>Indexing the dictionary: TYPES</a:t>
                </a:r>
              </a:p>
              <a:p>
                <a:pPr lvl="1"/>
                <a14:m>
                  <m:oMath xmlns:m="http://schemas.openxmlformats.org/officeDocument/2006/math">
                    <m:r>
                      <a:rPr lang="en-US" sz="3200" i="1" dirty="0">
                        <a:latin typeface="Cambria Math" panose="02040503050406030204" pitchFamily="18" charset="0"/>
                        <a:cs typeface="Times New Roman"/>
                      </a:rPr>
                      <m:t>𝑐</m:t>
                    </m:r>
                  </m:oMath>
                </a14:m>
                <a:r>
                  <a:rPr lang="en-US" sz="3200" dirty="0">
                    <a:cs typeface="Times New Roman"/>
                  </a:rPr>
                  <a:t> = class type, </a:t>
                </a:r>
                <a14:m>
                  <m:oMath xmlns:m="http://schemas.openxmlformats.org/officeDocument/2006/math">
                    <m:r>
                      <a:rPr lang="en-US" sz="3200" i="1" dirty="0">
                        <a:latin typeface="Cambria Math" panose="02040503050406030204" pitchFamily="18" charset="0"/>
                        <a:cs typeface="Times New Roman"/>
                      </a:rPr>
                      <m:t>1</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𝑐</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𝐶</m:t>
                    </m:r>
                  </m:oMath>
                </a14:m>
                <a:r>
                  <a:rPr lang="en-US" sz="3200" dirty="0">
                    <a:cs typeface="Times New Roman"/>
                  </a:rPr>
                  <a:t> (there are a total of C different class types)</a:t>
                </a:r>
              </a:p>
              <a:p>
                <a:pPr lvl="1"/>
                <a14:m>
                  <m:oMath xmlns:m="http://schemas.openxmlformats.org/officeDocument/2006/math">
                    <m:r>
                      <a:rPr lang="en-US" sz="3200" i="1" dirty="0">
                        <a:latin typeface="Cambria Math" panose="02040503050406030204" pitchFamily="18" charset="0"/>
                        <a:cs typeface="Times New Roman"/>
                      </a:rPr>
                      <m:t>𝑤</m:t>
                    </m:r>
                  </m:oMath>
                </a14:m>
                <a:r>
                  <a:rPr lang="en-US" sz="3200" dirty="0">
                    <a:cs typeface="Times New Roman"/>
                  </a:rPr>
                  <a:t> = word type, </a:t>
                </a:r>
                <a14:m>
                  <m:oMath xmlns:m="http://schemas.openxmlformats.org/officeDocument/2006/math">
                    <m:r>
                      <a:rPr lang="en-US" sz="3200" i="1" dirty="0">
                        <a:latin typeface="Cambria Math" panose="02040503050406030204" pitchFamily="18" charset="0"/>
                        <a:cs typeface="Times New Roman"/>
                      </a:rPr>
                      <m:t>1</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𝑤</m:t>
                    </m:r>
                    <m:r>
                      <a:rPr lang="en-US" sz="3200" i="1" dirty="0">
                        <a:latin typeface="Cambria Math" panose="02040503050406030204" pitchFamily="18" charset="0"/>
                        <a:ea typeface="Cambria Math" panose="02040503050406030204" pitchFamily="18" charset="0"/>
                        <a:cs typeface="Times New Roman"/>
                      </a:rPr>
                      <m:t>≤</m:t>
                    </m:r>
                    <m:r>
                      <a:rPr lang="en-US" sz="3200" i="1" dirty="0">
                        <a:latin typeface="Cambria Math" panose="02040503050406030204" pitchFamily="18" charset="0"/>
                        <a:cs typeface="Times New Roman"/>
                      </a:rPr>
                      <m:t>𝑉</m:t>
                    </m:r>
                  </m:oMath>
                </a14:m>
                <a:r>
                  <a:rPr lang="en-US" sz="3200" dirty="0">
                    <a:cs typeface="Times New Roman"/>
                  </a:rPr>
                  <a:t> (there are a total of V words in the dictionary, i.e., V different word types)</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7309" y="948928"/>
                <a:ext cx="9725891" cy="5680473"/>
              </a:xfrm>
              <a:blipFill rotWithShape="0">
                <a:blip r:embed="rId3"/>
                <a:stretch>
                  <a:fillRect l="-1442" t="-2253"/>
                </a:stretch>
              </a:blipFill>
            </p:spPr>
            <p:txBody>
              <a:bodyPr/>
              <a:lstStyle/>
              <a:p>
                <a:r>
                  <a:rPr lang="en-US">
                    <a:noFill/>
                  </a:rPr>
                  <a:t> </a:t>
                </a:r>
              </a:p>
            </p:txBody>
          </p:sp>
        </mc:Fallback>
      </mc:AlternateContent>
    </p:spTree>
    <p:extLst>
      <p:ext uri="{BB962C8B-B14F-4D97-AF65-F5344CB8AC3E}">
        <p14:creationId xmlns:p14="http://schemas.microsoft.com/office/powerpoint/2010/main" val="3564028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033"/>
            <a:ext cx="10515600" cy="1269711"/>
          </a:xfrm>
        </p:spPr>
        <p:txBody>
          <a:bodyPr/>
          <a:lstStyle/>
          <a:p>
            <a:r>
              <a:rPr lang="en-US" dirty="0"/>
              <a:t>Summary</a:t>
            </a:r>
          </a:p>
        </p:txBody>
      </p:sp>
      <p:sp>
        <p:nvSpPr>
          <p:cNvPr id="3" name="Content Placeholder 2"/>
          <p:cNvSpPr>
            <a:spLocks noGrp="1"/>
          </p:cNvSpPr>
          <p:nvPr>
            <p:ph idx="1"/>
          </p:nvPr>
        </p:nvSpPr>
        <p:spPr>
          <a:xfrm>
            <a:off x="486383" y="1206228"/>
            <a:ext cx="11420272" cy="5447491"/>
          </a:xfrm>
        </p:spPr>
        <p:txBody>
          <a:bodyPr>
            <a:noAutofit/>
          </a:bodyPr>
          <a:lstStyle/>
          <a:p>
            <a:pPr marL="0" indent="0">
              <a:buNone/>
            </a:pPr>
            <a:r>
              <a:rPr lang="en-US" sz="2400" u="sng" dirty="0"/>
              <a:t>You now know SEVEN!! different types of linear classifiers.  These 5 types are things you should completely understand already now:</a:t>
            </a:r>
          </a:p>
          <a:p>
            <a:r>
              <a:rPr lang="en-US" sz="2400" dirty="0"/>
              <a:t>One bit per document Naïve Bayes </a:t>
            </a:r>
          </a:p>
          <a:p>
            <a:r>
              <a:rPr lang="en-US" sz="2400" dirty="0"/>
              <a:t>One bit per word token Naïve Bayes</a:t>
            </a:r>
          </a:p>
          <a:p>
            <a:r>
              <a:rPr lang="en-US" sz="2400" dirty="0"/>
              <a:t>Linear classifier can implement some logical functions, like AND </a:t>
            </a:r>
            <a:r>
              <a:rPr lang="en-US" sz="2400" dirty="0" err="1"/>
              <a:t>and</a:t>
            </a:r>
            <a:r>
              <a:rPr lang="en-US" sz="2400" dirty="0"/>
              <a:t> OR, but not others, like XOR</a:t>
            </a:r>
          </a:p>
          <a:p>
            <a:r>
              <a:rPr lang="en-US" sz="2400" dirty="0"/>
              <a:t>Perceptron</a:t>
            </a:r>
          </a:p>
          <a:p>
            <a:r>
              <a:rPr lang="en-US" sz="2400" dirty="0"/>
              <a:t>Multi-class Perceptron</a:t>
            </a:r>
          </a:p>
          <a:p>
            <a:pPr marL="0" indent="0">
              <a:buNone/>
            </a:pPr>
            <a:r>
              <a:rPr lang="en-US" sz="2400" u="sng" dirty="0"/>
              <a:t>These 2 types of linear classifiers have been introduced today, and you should know the general idea, but you don’t need to understand the equations yet.  We will spend lots more time talking about those equations later in the semester.</a:t>
            </a:r>
          </a:p>
          <a:p>
            <a:r>
              <a:rPr lang="en-US" sz="2400" dirty="0"/>
              <a:t>Differentiable Perceptron a.k.a. </a:t>
            </a:r>
            <a:r>
              <a:rPr lang="en-US" sz="2400"/>
              <a:t>Logistic Regression</a:t>
            </a:r>
            <a:endParaRPr lang="en-US" sz="2400" dirty="0"/>
          </a:p>
          <a:p>
            <a:r>
              <a:rPr lang="en-US" sz="2400" dirty="0"/>
              <a:t>Differentiable Multi-class perceptron</a:t>
            </a:r>
          </a:p>
        </p:txBody>
      </p:sp>
    </p:spTree>
    <p:extLst>
      <p:ext uri="{BB962C8B-B14F-4D97-AF65-F5344CB8AC3E}">
        <p14:creationId xmlns:p14="http://schemas.microsoft.com/office/powerpoint/2010/main" val="334962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5" y="186928"/>
            <a:ext cx="8608636" cy="651272"/>
          </a:xfrm>
        </p:spPr>
        <p:txBody>
          <a:bodyPr>
            <a:normAutofit/>
          </a:bodyPr>
          <a:lstStyle/>
          <a:p>
            <a:r>
              <a:rPr lang="en-US" sz="4000" dirty="0"/>
              <a:t>Two Different </a:t>
            </a:r>
            <a:r>
              <a:rPr lang="en-US" sz="4000" dirty="0" err="1"/>
              <a:t>BoW</a:t>
            </a:r>
            <a:r>
              <a:rPr lang="en-US" sz="4000" dirty="0"/>
              <a:t> Algorithms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6582" y="851943"/>
                <a:ext cx="9809018" cy="5867512"/>
              </a:xfrm>
            </p:spPr>
            <p:txBody>
              <a:bodyPr>
                <a:noAutofit/>
              </a:bodyPr>
              <a:lstStyle/>
              <a:p>
                <a:r>
                  <a:rPr lang="en-US" sz="3200" b="1" u="sng" dirty="0">
                    <a:solidFill>
                      <a:srgbClr val="FF0000"/>
                    </a:solidFill>
                    <a:cs typeface="Times New Roman"/>
                  </a:rPr>
                  <a:t>One bit per document</a:t>
                </a:r>
                <a:r>
                  <a:rPr lang="en-US" sz="3200" u="sng" dirty="0">
                    <a:cs typeface="Times New Roman"/>
                  </a:rPr>
                  <a:t>, per word type</a:t>
                </a:r>
                <a:r>
                  <a:rPr lang="en-US" sz="3200" dirty="0">
                    <a:cs typeface="Times New Roman"/>
                  </a:rPr>
                  <a:t>:</a:t>
                </a:r>
              </a:p>
              <a:p>
                <a:pPr lvl="1"/>
                <a14:m>
                  <m:oMath xmlns:m="http://schemas.openxmlformats.org/officeDocument/2006/math">
                    <m:sSub>
                      <m:sSubPr>
                        <m:ctrlPr>
                          <a:rPr lang="en-US" sz="3200" i="1" dirty="0">
                            <a:latin typeface="Cambria Math" panose="02040503050406030204" pitchFamily="18" charset="0"/>
                            <a:cs typeface="Times New Roman"/>
                          </a:rPr>
                        </m:ctrlPr>
                      </m:sSubPr>
                      <m:e>
                        <m:r>
                          <a:rPr lang="en-US" sz="3200" i="1" dirty="0">
                            <a:latin typeface="Cambria Math" panose="02040503050406030204" pitchFamily="18" charset="0"/>
                            <a:cs typeface="Times New Roman"/>
                          </a:rPr>
                          <m:t>𝐹</m:t>
                        </m:r>
                      </m:e>
                      <m:sub>
                        <m:r>
                          <a:rPr lang="en-US" sz="3200" i="1" dirty="0">
                            <a:latin typeface="Cambria Math" panose="02040503050406030204" pitchFamily="18" charset="0"/>
                            <a:cs typeface="Times New Roman"/>
                          </a:rPr>
                          <m:t>𝑖𝑤</m:t>
                        </m:r>
                      </m:sub>
                    </m:sSub>
                  </m:oMath>
                </a14:m>
                <a:r>
                  <a:rPr lang="en-US" sz="3200" dirty="0">
                    <a:cs typeface="Times New Roman"/>
                  </a:rPr>
                  <a:t> = 1 if word “w” occurs anywhere in the </a:t>
                </a:r>
                <a:r>
                  <a:rPr lang="en-US" sz="3200" dirty="0" err="1">
                    <a:cs typeface="Times New Roman"/>
                  </a:rPr>
                  <a:t>i’th</a:t>
                </a:r>
                <a:r>
                  <a:rPr lang="en-US" sz="3200" dirty="0">
                    <a:cs typeface="Times New Roman"/>
                  </a:rPr>
                  <a:t> document </a:t>
                </a:r>
              </a:p>
              <a:p>
                <a:pPr lvl="1"/>
                <a14:m>
                  <m:oMath xmlns:m="http://schemas.openxmlformats.org/officeDocument/2006/math">
                    <m:sSub>
                      <m:sSubPr>
                        <m:ctrlPr>
                          <a:rPr lang="en-US" sz="3200" i="1" dirty="0">
                            <a:latin typeface="Cambria Math" panose="02040503050406030204" pitchFamily="18" charset="0"/>
                            <a:cs typeface="Times New Roman"/>
                          </a:rPr>
                        </m:ctrlPr>
                      </m:sSubPr>
                      <m:e>
                        <m:r>
                          <a:rPr lang="en-US" sz="3200" i="1" dirty="0">
                            <a:latin typeface="Cambria Math" panose="02040503050406030204" pitchFamily="18" charset="0"/>
                            <a:cs typeface="Times New Roman"/>
                          </a:rPr>
                          <m:t>𝐹</m:t>
                        </m:r>
                      </m:e>
                      <m:sub>
                        <m:r>
                          <a:rPr lang="en-US" sz="3200" i="1" dirty="0">
                            <a:latin typeface="Cambria Math" panose="02040503050406030204" pitchFamily="18" charset="0"/>
                            <a:cs typeface="Times New Roman"/>
                          </a:rPr>
                          <m:t>𝑖𝑤</m:t>
                        </m:r>
                      </m:sub>
                    </m:sSub>
                  </m:oMath>
                </a14:m>
                <a:r>
                  <a:rPr lang="en-US" sz="3200" dirty="0">
                    <a:cs typeface="Times New Roman"/>
                  </a:rPr>
                  <a:t> = 0 otherwise</a:t>
                </a:r>
              </a:p>
              <a:p>
                <a:r>
                  <a:rPr lang="en-US" sz="3200" b="1" u="sng" dirty="0">
                    <a:solidFill>
                      <a:srgbClr val="FF0000"/>
                    </a:solidFill>
                    <a:cs typeface="Times New Roman"/>
                  </a:rPr>
                  <a:t>One bit per word</a:t>
                </a:r>
                <a:r>
                  <a:rPr lang="en-US" sz="3200" u="sng" dirty="0">
                    <a:cs typeface="Times New Roman"/>
                  </a:rPr>
                  <a:t> token, per word type</a:t>
                </a:r>
                <a:r>
                  <a:rPr lang="en-US" sz="3200" dirty="0">
                    <a:cs typeface="Times New Roman"/>
                  </a:rPr>
                  <a:t>:</a:t>
                </a:r>
              </a:p>
              <a:p>
                <a:pPr lvl="1"/>
                <a14:m>
                  <m:oMath xmlns:m="http://schemas.openxmlformats.org/officeDocument/2006/math">
                    <m:sSub>
                      <m:sSubPr>
                        <m:ctrlPr>
                          <a:rPr lang="en-US" sz="3200" i="1" dirty="0">
                            <a:latin typeface="Cambria Math" panose="02040503050406030204" pitchFamily="18" charset="0"/>
                            <a:cs typeface="Times New Roman"/>
                          </a:rPr>
                        </m:ctrlPr>
                      </m:sSubPr>
                      <m:e>
                        <m:r>
                          <a:rPr lang="en-US" sz="3200" i="1" dirty="0">
                            <a:latin typeface="Cambria Math" panose="02040503050406030204" pitchFamily="18" charset="0"/>
                            <a:cs typeface="Times New Roman"/>
                          </a:rPr>
                          <m:t>𝐹</m:t>
                        </m:r>
                      </m:e>
                      <m:sub>
                        <m:r>
                          <a:rPr lang="en-US" sz="3200" i="1" dirty="0">
                            <a:latin typeface="Cambria Math" panose="02040503050406030204" pitchFamily="18" charset="0"/>
                            <a:cs typeface="Times New Roman"/>
                          </a:rPr>
                          <m:t>𝑗𝑤</m:t>
                        </m:r>
                      </m:sub>
                    </m:sSub>
                  </m:oMath>
                </a14:m>
                <a:r>
                  <a:rPr lang="en-US" sz="3200" dirty="0">
                    <a:cs typeface="Times New Roman"/>
                  </a:rPr>
                  <a:t> = 1 if the </a:t>
                </a:r>
                <a:r>
                  <a:rPr lang="en-US" sz="3200" dirty="0" err="1">
                    <a:cs typeface="Times New Roman"/>
                  </a:rPr>
                  <a:t>j’th</a:t>
                </a:r>
                <a:r>
                  <a:rPr lang="en-US" sz="3200" dirty="0">
                    <a:cs typeface="Times New Roman"/>
                  </a:rPr>
                  <a:t> word token is “w”</a:t>
                </a:r>
              </a:p>
              <a:p>
                <a:pPr lvl="1"/>
                <a14:m>
                  <m:oMath xmlns:m="http://schemas.openxmlformats.org/officeDocument/2006/math">
                    <m:sSub>
                      <m:sSubPr>
                        <m:ctrlPr>
                          <a:rPr lang="en-US" sz="3200" i="1" dirty="0">
                            <a:latin typeface="Cambria Math" panose="02040503050406030204" pitchFamily="18" charset="0"/>
                            <a:cs typeface="Times New Roman"/>
                          </a:rPr>
                        </m:ctrlPr>
                      </m:sSubPr>
                      <m:e>
                        <m:r>
                          <a:rPr lang="en-US" sz="3200" i="1" dirty="0">
                            <a:latin typeface="Cambria Math" panose="02040503050406030204" pitchFamily="18" charset="0"/>
                            <a:cs typeface="Times New Roman"/>
                          </a:rPr>
                          <m:t>𝐹</m:t>
                        </m:r>
                      </m:e>
                      <m:sub>
                        <m:r>
                          <a:rPr lang="en-US" sz="3200" i="1" dirty="0">
                            <a:latin typeface="Cambria Math" panose="02040503050406030204" pitchFamily="18" charset="0"/>
                            <a:cs typeface="Times New Roman"/>
                          </a:rPr>
                          <m:t>𝑗𝑤</m:t>
                        </m:r>
                      </m:sub>
                    </m:sSub>
                  </m:oMath>
                </a14:m>
                <a:r>
                  <a:rPr lang="en-US" sz="3200" dirty="0">
                    <a:cs typeface="Times New Roman"/>
                  </a:rPr>
                  <a:t> = 0 otherwise</a:t>
                </a:r>
              </a:p>
              <a:p>
                <a:pPr marL="0" indent="0">
                  <a:buNone/>
                </a:pPr>
                <a:endParaRPr lang="en-US" sz="3500" dirty="0">
                  <a:cs typeface="Times New Roman"/>
                </a:endParaRPr>
              </a:p>
              <a:p>
                <a:pPr marL="0" indent="0">
                  <a:buNone/>
                </a:pPr>
                <a:r>
                  <a:rPr lang="en-US" sz="3500" dirty="0">
                    <a:cs typeface="Times New Roman"/>
                  </a:rPr>
                  <a:t>Example: “who saw who with who?”</a:t>
                </a:r>
              </a:p>
              <a:p>
                <a:pPr marL="0" indent="0">
                  <a:buNone/>
                </a:pPr>
                <a14:m>
                  <m:oMathPara xmlns:m="http://schemas.openxmlformats.org/officeDocument/2006/math">
                    <m:oMathParaPr>
                      <m:jc m:val="left"/>
                    </m:oMathParaPr>
                    <m:oMath xmlns:m="http://schemas.openxmlformats.org/officeDocument/2006/math">
                      <m:sSub>
                        <m:sSubPr>
                          <m:ctrlPr>
                            <a:rPr lang="en-US" sz="3600" i="1" dirty="0">
                              <a:latin typeface="Cambria Math" panose="02040503050406030204" pitchFamily="18" charset="0"/>
                              <a:cs typeface="Times New Roman"/>
                            </a:rPr>
                          </m:ctrlPr>
                        </m:sSubPr>
                        <m:e>
                          <m:r>
                            <a:rPr lang="en-US" sz="3600" i="1" dirty="0">
                              <a:latin typeface="Cambria Math" panose="02040503050406030204" pitchFamily="18" charset="0"/>
                              <a:cs typeface="Times New Roman"/>
                            </a:rPr>
                            <m:t>𝐹</m:t>
                          </m:r>
                        </m:e>
                        <m:sub>
                          <m:r>
                            <a:rPr lang="en-US" sz="3600" i="1" dirty="0">
                              <a:latin typeface="Cambria Math" panose="02040503050406030204" pitchFamily="18" charset="0"/>
                              <a:cs typeface="Times New Roman"/>
                            </a:rPr>
                            <m:t>𝑖</m:t>
                          </m:r>
                          <m:r>
                            <a:rPr lang="en-US" sz="3600" i="1" dirty="0">
                              <a:latin typeface="Cambria Math" panose="02040503050406030204" pitchFamily="18" charset="0"/>
                              <a:cs typeface="Times New Roman"/>
                            </a:rPr>
                            <m:t>,"</m:t>
                          </m:r>
                          <m:r>
                            <a:rPr lang="en-US" sz="3600" i="1" dirty="0">
                              <a:latin typeface="Cambria Math" panose="02040503050406030204" pitchFamily="18" charset="0"/>
                              <a:cs typeface="Times New Roman"/>
                            </a:rPr>
                            <m:t>𝑤h𝑜</m:t>
                          </m:r>
                          <m:r>
                            <a:rPr lang="en-US" sz="3600" i="1" dirty="0">
                              <a:latin typeface="Cambria Math" panose="02040503050406030204" pitchFamily="18" charset="0"/>
                              <a:cs typeface="Times New Roman"/>
                            </a:rPr>
                            <m:t>"</m:t>
                          </m:r>
                        </m:sub>
                      </m:sSub>
                      <m:r>
                        <a:rPr lang="en-US" sz="3600" i="1" dirty="0">
                          <a:latin typeface="Cambria Math" panose="02040503050406030204" pitchFamily="18" charset="0"/>
                          <a:cs typeface="Times New Roman"/>
                        </a:rPr>
                        <m:t>=1</m:t>
                      </m:r>
                    </m:oMath>
                  </m:oMathPara>
                </a14:m>
                <a:endParaRPr lang="en-US" sz="3500" dirty="0">
                  <a:cs typeface="Times New Roman"/>
                </a:endParaRPr>
              </a:p>
              <a:p>
                <a:pPr marL="0" indent="0">
                  <a:buNone/>
                </a:pPr>
                <a14:m>
                  <m:oMathPara xmlns:m="http://schemas.openxmlformats.org/officeDocument/2006/math">
                    <m:oMathParaPr>
                      <m:jc m:val="left"/>
                    </m:oMathParaPr>
                    <m:oMath xmlns:m="http://schemas.openxmlformats.org/officeDocument/2006/math">
                      <m:sSub>
                        <m:sSubPr>
                          <m:ctrlPr>
                            <a:rPr lang="en-US" sz="3600" i="1" dirty="0">
                              <a:latin typeface="Cambria Math" panose="02040503050406030204" pitchFamily="18" charset="0"/>
                              <a:cs typeface="Times New Roman"/>
                            </a:rPr>
                          </m:ctrlPr>
                        </m:sSubPr>
                        <m:e>
                          <m:r>
                            <a:rPr lang="en-US" sz="3600" i="1" dirty="0">
                              <a:latin typeface="Cambria Math" panose="02040503050406030204" pitchFamily="18" charset="0"/>
                              <a:cs typeface="Times New Roman"/>
                            </a:rPr>
                            <m:t>𝐹</m:t>
                          </m:r>
                        </m:e>
                        <m:sub>
                          <m:r>
                            <a:rPr lang="en-US" sz="3600" i="1" dirty="0">
                              <a:latin typeface="Cambria Math" panose="02040503050406030204" pitchFamily="18" charset="0"/>
                              <a:cs typeface="Times New Roman"/>
                            </a:rPr>
                            <m:t>𝑗</m:t>
                          </m:r>
                          <m:r>
                            <a:rPr lang="en-US" sz="3600" i="1" dirty="0">
                              <a:latin typeface="Cambria Math" panose="02040503050406030204" pitchFamily="18" charset="0"/>
                              <a:cs typeface="Times New Roman"/>
                            </a:rPr>
                            <m:t>,"</m:t>
                          </m:r>
                          <m:r>
                            <a:rPr lang="en-US" sz="3600" i="1" dirty="0">
                              <a:latin typeface="Cambria Math" panose="02040503050406030204" pitchFamily="18" charset="0"/>
                              <a:cs typeface="Times New Roman"/>
                            </a:rPr>
                            <m:t>𝑤h𝑜</m:t>
                          </m:r>
                          <m:r>
                            <a:rPr lang="en-US" sz="3600" i="1" dirty="0">
                              <a:latin typeface="Cambria Math" panose="02040503050406030204" pitchFamily="18" charset="0"/>
                              <a:cs typeface="Times New Roman"/>
                            </a:rPr>
                            <m:t>"</m:t>
                          </m:r>
                        </m:sub>
                      </m:sSub>
                      <m:r>
                        <a:rPr lang="en-US" sz="3600" i="1" dirty="0">
                          <a:latin typeface="Cambria Math" panose="02040503050406030204" pitchFamily="18" charset="0"/>
                          <a:cs typeface="Times New Roman"/>
                        </a:rPr>
                        <m:t>={1,0,1,0,1}</m:t>
                      </m:r>
                    </m:oMath>
                  </m:oMathPara>
                </a14:m>
                <a:endParaRPr lang="en-US" sz="3500"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6582" y="851943"/>
                <a:ext cx="9809018" cy="5867512"/>
              </a:xfrm>
              <a:blipFill rotWithShape="0">
                <a:blip r:embed="rId3"/>
                <a:stretch>
                  <a:fillRect l="-1865" t="-2183"/>
                </a:stretch>
              </a:blipFill>
            </p:spPr>
            <p:txBody>
              <a:bodyPr/>
              <a:lstStyle/>
              <a:p>
                <a:r>
                  <a:rPr lang="en-US">
                    <a:noFill/>
                  </a:rPr>
                  <a:t> </a:t>
                </a:r>
              </a:p>
            </p:txBody>
          </p:sp>
        </mc:Fallback>
      </mc:AlternateContent>
    </p:spTree>
    <p:extLst>
      <p:ext uri="{BB962C8B-B14F-4D97-AF65-F5344CB8AC3E}">
        <p14:creationId xmlns:p14="http://schemas.microsoft.com/office/powerpoint/2010/main" val="141785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Document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5355711"/>
              </a:xfrm>
            </p:spPr>
            <p:txBody>
              <a:bodyPr>
                <a:normAutofit fontScale="85000" lnSpcReduction="10000"/>
              </a:bodyPr>
              <a:lstStyle/>
              <a:p>
                <a:r>
                  <a:rPr lang="en-US" dirty="0"/>
                  <a:t>Features: </a:t>
                </a:r>
              </a:p>
              <a:p>
                <a:pPr lvl="1"/>
                <a14:m>
                  <m:oMath xmlns:m="http://schemas.openxmlformats.org/officeDocument/2006/math">
                    <m:sSub>
                      <m:sSubPr>
                        <m:ctrlPr>
                          <a:rPr lang="en-US" i="1" dirty="0">
                            <a:latin typeface="Cambria Math" panose="02040503050406030204" pitchFamily="18" charset="0"/>
                            <a:cs typeface="Times New Roman"/>
                          </a:rPr>
                        </m:ctrlPr>
                      </m:sSubPr>
                      <m:e>
                        <m:r>
                          <a:rPr lang="en-US" i="1" dirty="0">
                            <a:latin typeface="Cambria Math" panose="02040503050406030204" pitchFamily="18" charset="0"/>
                            <a:cs typeface="Times New Roman"/>
                          </a:rPr>
                          <m:t>𝐹</m:t>
                        </m:r>
                      </m:e>
                      <m:sub>
                        <m:r>
                          <a:rPr lang="en-US" i="1" dirty="0">
                            <a:latin typeface="Cambria Math" panose="02040503050406030204" pitchFamily="18" charset="0"/>
                            <a:cs typeface="Times New Roman"/>
                          </a:rPr>
                          <m:t>𝑖𝑤</m:t>
                        </m:r>
                      </m:sub>
                    </m:sSub>
                  </m:oMath>
                </a14:m>
                <a:r>
                  <a:rPr lang="en-US" dirty="0">
                    <a:cs typeface="Times New Roman"/>
                  </a:rPr>
                  <a:t> = 1 if word “w” occurs anywhere in the </a:t>
                </a:r>
                <a:r>
                  <a:rPr lang="en-US" dirty="0" err="1">
                    <a:cs typeface="Times New Roman"/>
                  </a:rPr>
                  <a:t>i’th</a:t>
                </a:r>
                <a:r>
                  <a:rPr lang="en-US" dirty="0">
                    <a:cs typeface="Times New Roman"/>
                  </a:rPr>
                  <a:t> document </a:t>
                </a:r>
                <a:endParaRPr lang="en-US" dirty="0"/>
              </a:p>
              <a:p>
                <a:r>
                  <a:rPr lang="en-US" dirty="0"/>
                  <a:t>Parameters:</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𝑐𝑤</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cs typeface="Times New Roman"/>
                          </a:rPr>
                        </m:ctrlPr>
                      </m:sSubPr>
                      <m:e>
                        <m:r>
                          <a:rPr lang="en-US" i="1" dirty="0">
                            <a:latin typeface="Cambria Math" panose="02040503050406030204" pitchFamily="18" charset="0"/>
                            <a:cs typeface="Times New Roman"/>
                          </a:rPr>
                          <m:t>𝐹</m:t>
                        </m:r>
                      </m:e>
                      <m:sub>
                        <m:r>
                          <a:rPr lang="en-US" i="1" dirty="0">
                            <a:latin typeface="Cambria Math" panose="02040503050406030204" pitchFamily="18" charset="0"/>
                            <a:cs typeface="Times New Roman"/>
                          </a:rPr>
                          <m:t>𝑖𝑤</m:t>
                        </m:r>
                      </m:sub>
                    </m:sSub>
                    <m:r>
                      <m:rPr>
                        <m:nor/>
                      </m:rPr>
                      <a:rPr lang="en-US" dirty="0">
                        <a:cs typeface="Times New Roman"/>
                      </a:rPr>
                      <m:t> = 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m:t>
                    </m:r>
                  </m:oMath>
                </a14:m>
                <a:endParaRPr lang="en-US" dirty="0"/>
              </a:p>
              <a:p>
                <a:pPr lvl="1"/>
                <a:r>
                  <a:rPr lang="en-US" dirty="0"/>
                  <a:t>Note this means that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cs typeface="Times New Roman"/>
                              </a:rPr>
                            </m:ctrlPr>
                          </m:sSubPr>
                          <m:e>
                            <m:r>
                              <a:rPr lang="en-US" i="1" dirty="0">
                                <a:latin typeface="Cambria Math" panose="02040503050406030204" pitchFamily="18" charset="0"/>
                                <a:cs typeface="Times New Roman"/>
                              </a:rPr>
                              <m:t>𝐹</m:t>
                            </m:r>
                          </m:e>
                          <m:sub>
                            <m:r>
                              <a:rPr lang="en-US" i="1" dirty="0">
                                <a:latin typeface="Cambria Math" panose="02040503050406030204" pitchFamily="18" charset="0"/>
                                <a:cs typeface="Times New Roman"/>
                              </a:rPr>
                              <m:t>𝑖𝑤</m:t>
                            </m:r>
                          </m:sub>
                        </m:sSub>
                        <m:r>
                          <m:rPr>
                            <m:nor/>
                          </m:rPr>
                          <a:rPr lang="en-US" dirty="0">
                            <a:cs typeface="Times New Roman"/>
                          </a:rPr>
                          <m:t> = </m:t>
                        </m:r>
                        <m:r>
                          <m:rPr>
                            <m:nor/>
                          </m:rPr>
                          <a:rPr lang="en-US" b="0" i="0" dirty="0" smtClean="0">
                            <a:cs typeface="Times New Roman"/>
                          </a:rPr>
                          <m:t>0</m:t>
                        </m:r>
                      </m:e>
                      <m:e>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𝑐𝑤</m:t>
                        </m:r>
                      </m:sub>
                    </m:sSub>
                  </m:oMath>
                </a14:m>
                <a:endParaRPr lang="en-US" dirty="0"/>
              </a:p>
              <a:p>
                <a:r>
                  <a:rPr lang="en-US" dirty="0"/>
                  <a:t>Parameter Learning:</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𝑐𝑤</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0" smtClean="0">
                              <a:latin typeface="Cambria Math" panose="02040503050406030204" pitchFamily="18" charset="0"/>
                            </a:rPr>
                            <m:t># </m:t>
                          </m:r>
                          <m:r>
                            <m:rPr>
                              <m:sty m:val="p"/>
                            </m:rPr>
                            <a:rPr lang="en-US" b="0" i="0" smtClean="0">
                              <a:latin typeface="Cambria Math" panose="02040503050406030204" pitchFamily="18" charset="0"/>
                            </a:rPr>
                            <m:t>documents</m:t>
                          </m:r>
                          <m:r>
                            <a:rPr lang="en-US" b="0" i="0" smtClean="0">
                              <a:latin typeface="Cambria Math" panose="02040503050406030204" pitchFamily="18" charset="0"/>
                            </a:rPr>
                            <m:t> </m:t>
                          </m:r>
                          <m:r>
                            <m:rPr>
                              <m:sty m:val="p"/>
                            </m:rPr>
                            <a:rPr lang="en-US" b="0" i="0" smtClean="0">
                              <a:latin typeface="Cambria Math" panose="02040503050406030204" pitchFamily="18" charset="0"/>
                            </a:rPr>
                            <m:t>containing</m:t>
                          </m:r>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1+</m:t>
                              </m:r>
                              <m:r>
                                <a:rPr lang="en-US">
                                  <a:latin typeface="Cambria Math" panose="02040503050406030204" pitchFamily="18" charset="0"/>
                                </a:rPr>
                                <m:t># </m:t>
                              </m:r>
                              <m:r>
                                <m:rPr>
                                  <m:sty m:val="p"/>
                                </m:rPr>
                                <a:rPr lang="en-US">
                                  <a:latin typeface="Cambria Math" panose="02040503050406030204" pitchFamily="18" charset="0"/>
                                </a:rPr>
                                <m:t>documents</m:t>
                              </m:r>
                              <m:r>
                                <a:rPr lang="en-US">
                                  <a:latin typeface="Cambria Math" panose="02040503050406030204" pitchFamily="18" charset="0"/>
                                </a:rPr>
                                <m:t> </m:t>
                              </m:r>
                              <m:r>
                                <m:rPr>
                                  <m:sty m:val="p"/>
                                </m:rPr>
                                <a:rPr lang="en-US">
                                  <a:latin typeface="Cambria Math" panose="02040503050406030204" pitchFamily="18" charset="0"/>
                                </a:rPr>
                                <m:t>containing</m:t>
                              </m:r>
                              <m:r>
                                <a:rPr lang="en-US" i="1">
                                  <a:latin typeface="Cambria Math" panose="02040503050406030204" pitchFamily="18" charset="0"/>
                                </a:rPr>
                                <m:t> </m:t>
                              </m:r>
                              <m:r>
                                <a:rPr lang="en-US" i="1">
                                  <a:latin typeface="Cambria Math" panose="02040503050406030204" pitchFamily="18" charset="0"/>
                                </a:rPr>
                                <m:t>𝑤</m:t>
                              </m:r>
                            </m:e>
                          </m:d>
                          <m:r>
                            <a:rPr lang="en-US" b="0" i="1" smtClean="0">
                              <a:latin typeface="Cambria Math" panose="02040503050406030204" pitchFamily="18" charset="0"/>
                            </a:rPr>
                            <m:t>+</m:t>
                          </m:r>
                          <m:r>
                            <a:rPr lang="en-US" i="1">
                              <a:latin typeface="Cambria Math" panose="02040503050406030204" pitchFamily="18" charset="0"/>
                            </a:rPr>
                            <m:t>(1+</m:t>
                          </m:r>
                          <m:r>
                            <a:rPr lang="en-US">
                              <a:latin typeface="Cambria Math" panose="02040503050406030204" pitchFamily="18" charset="0"/>
                            </a:rPr>
                            <m:t># </m:t>
                          </m:r>
                          <m:r>
                            <m:rPr>
                              <m:sty m:val="p"/>
                            </m:rPr>
                            <a:rPr lang="en-US">
                              <a:latin typeface="Cambria Math" panose="02040503050406030204" pitchFamily="18" charset="0"/>
                            </a:rPr>
                            <m:t>documents</m:t>
                          </m:r>
                          <m:r>
                            <a:rPr lang="en-US">
                              <a:latin typeface="Cambria Math" panose="02040503050406030204" pitchFamily="18" charset="0"/>
                            </a:rPr>
                            <m:t> </m:t>
                          </m:r>
                          <m:r>
                            <m:rPr>
                              <m:sty m:val="p"/>
                            </m:rPr>
                            <a:rPr lang="en-US" b="0" i="0" smtClean="0">
                              <a:latin typeface="Cambria Math" panose="02040503050406030204" pitchFamily="18" charset="0"/>
                            </a:rPr>
                            <m:t>NOT</m:t>
                          </m:r>
                          <m:r>
                            <a:rPr lang="en-US" b="0" i="0" smtClean="0">
                              <a:latin typeface="Cambria Math" panose="02040503050406030204" pitchFamily="18" charset="0"/>
                            </a:rPr>
                            <m:t> </m:t>
                          </m:r>
                          <m:r>
                            <m:rPr>
                              <m:sty m:val="p"/>
                            </m:rPr>
                            <a:rPr lang="en-US">
                              <a:latin typeface="Cambria Math" panose="02040503050406030204" pitchFamily="18" charset="0"/>
                            </a:rPr>
                            <m:t>containing</m:t>
                          </m:r>
                          <m:r>
                            <a:rPr lang="en-US" i="1">
                              <a:latin typeface="Cambria Math" panose="02040503050406030204" pitchFamily="18" charset="0"/>
                            </a:rPr>
                            <m:t> </m:t>
                          </m:r>
                          <m:r>
                            <a:rPr lang="en-US" i="1">
                              <a:latin typeface="Cambria Math" panose="02040503050406030204" pitchFamily="18" charset="0"/>
                            </a:rPr>
                            <m:t>𝑤</m:t>
                          </m:r>
                          <m:r>
                            <a:rPr lang="en-US" i="1">
                              <a:latin typeface="Cambria Math" panose="02040503050406030204" pitchFamily="18" charset="0"/>
                            </a:rPr>
                            <m:t>)</m:t>
                          </m:r>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rotWithShape="0">
                <a:blip r:embed="rId2"/>
                <a:stretch>
                  <a:fillRect l="-752" t="-2164"/>
                </a:stretch>
              </a:blipFill>
            </p:spPr>
            <p:txBody>
              <a:bodyPr/>
              <a:lstStyle/>
              <a:p>
                <a:r>
                  <a:rPr lang="en-US">
                    <a:noFill/>
                  </a:rPr>
                  <a:t> </a:t>
                </a:r>
              </a:p>
            </p:txBody>
          </p:sp>
        </mc:Fallback>
      </mc:AlternateContent>
    </p:spTree>
    <p:extLst>
      <p:ext uri="{BB962C8B-B14F-4D97-AF65-F5344CB8AC3E}">
        <p14:creationId xmlns:p14="http://schemas.microsoft.com/office/powerpoint/2010/main" val="307554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Word Token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76411" y="1166016"/>
                <a:ext cx="10536382" cy="5355711"/>
              </a:xfrm>
            </p:spPr>
            <p:txBody>
              <a:bodyPr>
                <a:normAutofit/>
              </a:bodyPr>
              <a:lstStyle/>
              <a:p>
                <a:r>
                  <a:rPr lang="en-US" dirty="0"/>
                  <a:t>Features: </a:t>
                </a:r>
              </a:p>
              <a:p>
                <a:pPr lvl="1"/>
                <a14:m>
                  <m:oMath xmlns:m="http://schemas.openxmlformats.org/officeDocument/2006/math">
                    <m:sSub>
                      <m:sSubPr>
                        <m:ctrlPr>
                          <a:rPr lang="en-US" i="1" dirty="0">
                            <a:latin typeface="Cambria Math" panose="02040503050406030204" pitchFamily="18" charset="0"/>
                            <a:cs typeface="Times New Roman"/>
                          </a:rPr>
                        </m:ctrlPr>
                      </m:sSubPr>
                      <m:e>
                        <m:r>
                          <a:rPr lang="en-US" i="1" dirty="0">
                            <a:latin typeface="Cambria Math" panose="02040503050406030204" pitchFamily="18" charset="0"/>
                            <a:cs typeface="Times New Roman"/>
                          </a:rPr>
                          <m:t>𝐹</m:t>
                        </m:r>
                      </m:e>
                      <m:sub>
                        <m:r>
                          <a:rPr lang="en-US" b="0" i="1" dirty="0" smtClean="0">
                            <a:latin typeface="Cambria Math" panose="02040503050406030204" pitchFamily="18" charset="0"/>
                            <a:cs typeface="Times New Roman"/>
                          </a:rPr>
                          <m:t>𝑗</m:t>
                        </m:r>
                        <m:r>
                          <a:rPr lang="en-US" i="1" dirty="0">
                            <a:latin typeface="Cambria Math" panose="02040503050406030204" pitchFamily="18" charset="0"/>
                            <a:cs typeface="Times New Roman"/>
                          </a:rPr>
                          <m:t>𝑤</m:t>
                        </m:r>
                      </m:sub>
                    </m:sSub>
                  </m:oMath>
                </a14:m>
                <a:r>
                  <a:rPr lang="en-US" dirty="0">
                    <a:cs typeface="Times New Roman"/>
                  </a:rPr>
                  <a:t> = 1 if the </a:t>
                </a:r>
                <a:r>
                  <a:rPr lang="en-US" dirty="0" err="1">
                    <a:cs typeface="Times New Roman"/>
                  </a:rPr>
                  <a:t>j’th</a:t>
                </a:r>
                <a:r>
                  <a:rPr lang="en-US" dirty="0">
                    <a:cs typeface="Times New Roman"/>
                  </a:rPr>
                  <a:t> word token is word “w” </a:t>
                </a:r>
                <a:endParaRPr lang="en-US" dirty="0"/>
              </a:p>
              <a:p>
                <a:r>
                  <a:rPr lang="en-US" dirty="0"/>
                  <a:t>Parameters:</a:t>
                </a:r>
              </a:p>
              <a:p>
                <a:pPr lvl="1"/>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𝜆</m:t>
                        </m:r>
                      </m:e>
                      <m:sub>
                        <m:r>
                          <a:rPr lang="en-US" b="0" i="1" smtClean="0">
                            <a:latin typeface="Cambria Math" panose="02040503050406030204" pitchFamily="18" charset="0"/>
                          </a:rPr>
                          <m:t>𝑐𝑤</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cs typeface="Times New Roman"/>
                              </a:rPr>
                            </m:ctrlPr>
                          </m:sSubPr>
                          <m:e>
                            <m:r>
                              <a:rPr lang="en-US" i="1" dirty="0" smtClean="0">
                                <a:latin typeface="Cambria Math" panose="02040503050406030204" pitchFamily="18" charset="0"/>
                                <a:cs typeface="Times New Roman"/>
                              </a:rPr>
                              <m:t>𝐹</m:t>
                            </m:r>
                          </m:e>
                          <m:sub>
                            <m:r>
                              <a:rPr lang="en-US" b="0" i="1" dirty="0" smtClean="0">
                                <a:latin typeface="Cambria Math" panose="02040503050406030204" pitchFamily="18" charset="0"/>
                                <a:cs typeface="Times New Roman"/>
                              </a:rPr>
                              <m:t>𝑗</m:t>
                            </m:r>
                            <m:r>
                              <a:rPr lang="en-US" i="1" dirty="0">
                                <a:latin typeface="Cambria Math" panose="02040503050406030204" pitchFamily="18" charset="0"/>
                                <a:cs typeface="Times New Roman"/>
                              </a:rPr>
                              <m:t>𝑤</m:t>
                            </m:r>
                          </m:sub>
                        </m:sSub>
                        <m:r>
                          <m:rPr>
                            <m:nor/>
                          </m:rPr>
                          <a:rPr lang="en-US" dirty="0">
                            <a:cs typeface="Times New Roman"/>
                          </a:rPr>
                          <m:t> = 1</m:t>
                        </m:r>
                      </m:e>
                      <m:e>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sSub>
                      <m:sSubPr>
                        <m:ctrlPr>
                          <a:rPr lang="en-US" i="1" dirty="0" smtClean="0">
                            <a:latin typeface="Cambria Math" panose="02040503050406030204" pitchFamily="18" charset="0"/>
                            <a:cs typeface="Times New Roman"/>
                          </a:rPr>
                        </m:ctrlPr>
                      </m:sSubPr>
                      <m:e>
                        <m:r>
                          <a:rPr lang="en-US" b="0" i="1" dirty="0" smtClean="0">
                            <a:latin typeface="Cambria Math" panose="02040503050406030204" pitchFamily="18" charset="0"/>
                            <a:cs typeface="Times New Roman"/>
                          </a:rPr>
                          <m:t>𝑊</m:t>
                        </m:r>
                      </m:e>
                      <m:sub>
                        <m:r>
                          <a:rPr lang="en-US" b="0" i="1" dirty="0" smtClean="0">
                            <a:latin typeface="Cambria Math" panose="02040503050406030204" pitchFamily="18" charset="0"/>
                            <a:cs typeface="Times New Roman"/>
                          </a:rPr>
                          <m:t>𝑗</m:t>
                        </m:r>
                      </m:sub>
                    </m:sSub>
                    <m:r>
                      <m:rPr>
                        <m:nor/>
                      </m:rPr>
                      <a:rPr lang="en-US" dirty="0">
                        <a:cs typeface="Times New Roman"/>
                      </a:rPr>
                      <m:t> =</m:t>
                    </m:r>
                    <m:r>
                      <m:rPr>
                        <m:nor/>
                      </m:rPr>
                      <a:rPr lang="en-US" b="0" i="0" dirty="0" smtClean="0">
                        <a:cs typeface="Times New Roman"/>
                      </a:rPr>
                      <m:t> </m:t>
                    </m:r>
                    <m:r>
                      <m:rPr>
                        <m:nor/>
                      </m:rPr>
                      <a:rPr lang="en-US" b="0" i="1" dirty="0" smtClean="0">
                        <a:cs typeface="Times New Roman"/>
                      </a:rPr>
                      <m:t>w</m:t>
                    </m:r>
                    <m:r>
                      <m:rPr>
                        <m:nor/>
                      </m:rPr>
                      <a:rPr lang="en-US" b="0" i="1" dirty="0" smtClean="0">
                        <a:cs typeface="Times New Roman"/>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r>
                      <a:rPr lang="en-US" i="1">
                        <a:latin typeface="Cambria Math" panose="02040503050406030204" pitchFamily="18" charset="0"/>
                        <a:ea typeface="Cambria Math" panose="02040503050406030204" pitchFamily="18" charset="0"/>
                      </a:rPr>
                      <m:t>)</m:t>
                    </m:r>
                  </m:oMath>
                </a14:m>
                <a:endParaRPr lang="en-US" dirty="0"/>
              </a:p>
              <a:p>
                <a:pPr lvl="1"/>
                <a:r>
                  <a:rPr lang="en-US" dirty="0"/>
                  <a:t>Note this means that </a:t>
                </a:r>
                <a14:m>
                  <m:oMath xmlns:m="http://schemas.openxmlformats.org/officeDocument/2006/math">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sSub>
                          <m:sSubPr>
                            <m:ctrlPr>
                              <a:rPr lang="en-US" i="1" dirty="0">
                                <a:latin typeface="Cambria Math" panose="02040503050406030204" pitchFamily="18" charset="0"/>
                                <a:cs typeface="Times New Roman"/>
                              </a:rPr>
                            </m:ctrlPr>
                          </m:sSubPr>
                          <m:e>
                            <m:r>
                              <a:rPr lang="en-US" i="1" dirty="0">
                                <a:latin typeface="Cambria Math" panose="02040503050406030204" pitchFamily="18" charset="0"/>
                                <a:cs typeface="Times New Roman"/>
                              </a:rPr>
                              <m:t>𝐹</m:t>
                            </m:r>
                          </m:e>
                          <m:sub>
                            <m:r>
                              <a:rPr lang="en-US" b="0" i="1" dirty="0" smtClean="0">
                                <a:latin typeface="Cambria Math" panose="02040503050406030204" pitchFamily="18" charset="0"/>
                                <a:cs typeface="Times New Roman"/>
                              </a:rPr>
                              <m:t>𝑗</m:t>
                            </m:r>
                            <m:r>
                              <a:rPr lang="en-US" i="1" dirty="0">
                                <a:latin typeface="Cambria Math" panose="02040503050406030204" pitchFamily="18" charset="0"/>
                                <a:cs typeface="Times New Roman"/>
                              </a:rPr>
                              <m:t>𝑤</m:t>
                            </m:r>
                          </m:sub>
                        </m:sSub>
                        <m:r>
                          <m:rPr>
                            <m:nor/>
                          </m:rPr>
                          <a:rPr lang="en-US" dirty="0">
                            <a:cs typeface="Times New Roman"/>
                          </a:rPr>
                          <m:t> = </m:t>
                        </m:r>
                        <m:r>
                          <m:rPr>
                            <m:nor/>
                          </m:rPr>
                          <a:rPr lang="en-US" b="0" i="0" dirty="0" smtClean="0">
                            <a:cs typeface="Times New Roman"/>
                          </a:rPr>
                          <m:t>0</m:t>
                        </m:r>
                      </m:e>
                      <m:e>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e>
                    </m:d>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𝑤</m:t>
                        </m: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𝑐</m:t>
                            </m:r>
                            <m:r>
                              <a:rPr lang="en-US" b="0" i="1" smtClean="0">
                                <a:latin typeface="Cambria Math" panose="02040503050406030204" pitchFamily="18" charset="0"/>
                              </a:rPr>
                              <m:t>𝑣</m:t>
                            </m:r>
                          </m:sub>
                        </m:sSub>
                      </m:e>
                    </m:nary>
                  </m:oMath>
                </a14:m>
                <a:endParaRPr lang="en-US" dirty="0"/>
              </a:p>
              <a:p>
                <a:r>
                  <a:rPr lang="en-US" dirty="0"/>
                  <a:t>Parameter Learning:</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𝜆</m:t>
                          </m:r>
                        </m:e>
                        <m:sub>
                          <m:r>
                            <a:rPr lang="en-US" i="1">
                              <a:latin typeface="Cambria Math" panose="02040503050406030204" pitchFamily="18" charset="0"/>
                            </a:rPr>
                            <m:t>𝑐𝑤</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0" smtClean="0">
                              <a:latin typeface="Cambria Math" panose="02040503050406030204" pitchFamily="18" charset="0"/>
                            </a:rPr>
                            <m:t># </m:t>
                          </m:r>
                          <m:r>
                            <m:rPr>
                              <m:sty m:val="p"/>
                            </m:rPr>
                            <a:rPr lang="en-US" b="0" i="0" smtClean="0">
                              <a:latin typeface="Cambria Math" panose="02040503050406030204" pitchFamily="18" charset="0"/>
                            </a:rPr>
                            <m:t>tokens</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1" smtClean="0">
                              <a:latin typeface="Cambria Math" panose="02040503050406030204" pitchFamily="18" charset="0"/>
                            </a:rPr>
                            <m:t> </m:t>
                          </m:r>
                          <m:r>
                            <a:rPr lang="en-US" b="0" i="1" smtClean="0">
                              <a:latin typeface="Cambria Math" panose="02040503050406030204" pitchFamily="18" charset="0"/>
                            </a:rPr>
                            <m:t>𝑤</m:t>
                          </m:r>
                          <m:r>
                            <a:rPr lang="en-US" b="0" i="1" smtClean="0">
                              <a:latin typeface="Cambria Math" panose="02040503050406030204" pitchFamily="18" charset="0"/>
                            </a:rPr>
                            <m:t> </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the</m:t>
                          </m:r>
                          <m:r>
                            <a:rPr lang="en-US" b="0" i="0" smtClean="0">
                              <a:latin typeface="Cambria Math" panose="02040503050406030204" pitchFamily="18" charset="0"/>
                            </a:rPr>
                            <m:t> </m:t>
                          </m:r>
                          <m:r>
                            <m:rPr>
                              <m:sty m:val="p"/>
                            </m:rPr>
                            <a:rPr lang="en-US" b="0" i="0" smtClean="0">
                              <a:latin typeface="Cambria Math" panose="02040503050406030204" pitchFamily="18" charset="0"/>
                            </a:rPr>
                            <m:t>training</m:t>
                          </m:r>
                          <m:r>
                            <a:rPr lang="en-US" b="0" i="0" smtClean="0">
                              <a:latin typeface="Cambria Math" panose="02040503050406030204" pitchFamily="18" charset="0"/>
                            </a:rPr>
                            <m:t> </m:t>
                          </m:r>
                          <m:r>
                            <m:rPr>
                              <m:sty m:val="p"/>
                            </m:rPr>
                            <a:rPr lang="en-US" b="0" i="0" smtClean="0">
                              <a:latin typeface="Cambria Math" panose="02040503050406030204" pitchFamily="18" charset="0"/>
                            </a:rPr>
                            <m:t>database</m:t>
                          </m:r>
                          <m:r>
                            <a:rPr lang="en-US" b="0" i="1" smtClean="0">
                              <a:latin typeface="Cambria Math" panose="02040503050406030204" pitchFamily="18" charset="0"/>
                            </a:rPr>
                            <m:t>)</m:t>
                          </m:r>
                        </m:num>
                        <m:den>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𝑣</m:t>
                              </m:r>
                              <m:r>
                                <a:rPr lang="en-US" b="0" i="1" smtClean="0">
                                  <a:latin typeface="Cambria Math" panose="02040503050406030204" pitchFamily="18" charset="0"/>
                                </a:rPr>
                                <m:t>=1</m:t>
                              </m:r>
                            </m:sub>
                            <m:sup>
                              <m:r>
                                <a:rPr lang="en-US" b="0" i="1" smtClean="0">
                                  <a:latin typeface="Cambria Math" panose="02040503050406030204" pitchFamily="18" charset="0"/>
                                </a:rPr>
                                <m:t>𝑉</m:t>
                              </m:r>
                            </m:sup>
                            <m:e>
                              <m:r>
                                <a:rPr lang="en-US" i="1">
                                  <a:latin typeface="Cambria Math" panose="02040503050406030204" pitchFamily="18" charset="0"/>
                                </a:rPr>
                                <m:t>(1+</m:t>
                              </m:r>
                              <m:r>
                                <a:rPr lang="en-US">
                                  <a:latin typeface="Cambria Math" panose="02040503050406030204" pitchFamily="18" charset="0"/>
                                </a:rPr>
                                <m:t># </m:t>
                              </m:r>
                              <m:r>
                                <m:rPr>
                                  <m:sty m:val="p"/>
                                </m:rPr>
                                <a:rPr lang="en-US">
                                  <a:latin typeface="Cambria Math" panose="02040503050406030204" pitchFamily="18" charset="0"/>
                                </a:rPr>
                                <m:t>tokens</m:t>
                              </m:r>
                              <m:r>
                                <a:rPr lang="en-US">
                                  <a:latin typeface="Cambria Math" panose="02040503050406030204" pitchFamily="18" charset="0"/>
                                </a:rPr>
                                <m:t> </m:t>
                              </m:r>
                              <m:r>
                                <m:rPr>
                                  <m:sty m:val="p"/>
                                </m:rPr>
                                <a:rPr lang="en-US">
                                  <a:latin typeface="Cambria Math" panose="02040503050406030204" pitchFamily="18" charset="0"/>
                                </a:rPr>
                                <m:t>of</m:t>
                              </m:r>
                              <m:r>
                                <a:rPr lang="en-US" i="1">
                                  <a:latin typeface="Cambria Math" panose="02040503050406030204" pitchFamily="18" charset="0"/>
                                </a:rPr>
                                <m:t> </m:t>
                              </m:r>
                              <m:r>
                                <a:rPr lang="en-US" b="0" i="1" smtClean="0">
                                  <a:latin typeface="Cambria Math" panose="02040503050406030204" pitchFamily="18" charset="0"/>
                                </a:rPr>
                                <m:t>𝑣</m:t>
                              </m:r>
                              <m:r>
                                <a:rPr lang="en-US" i="1">
                                  <a:latin typeface="Cambria Math" panose="02040503050406030204" pitchFamily="18" charset="0"/>
                                </a:rPr>
                                <m:t> </m:t>
                              </m:r>
                              <m:r>
                                <m:rPr>
                                  <m:sty m:val="p"/>
                                </m:rPr>
                                <a:rPr lang="en-US">
                                  <a:latin typeface="Cambria Math" panose="02040503050406030204" pitchFamily="18" charset="0"/>
                                </a:rPr>
                                <m:t>in</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training</m:t>
                              </m:r>
                              <m:r>
                                <a:rPr lang="en-US">
                                  <a:latin typeface="Cambria Math" panose="02040503050406030204" pitchFamily="18" charset="0"/>
                                </a:rPr>
                                <m:t> </m:t>
                              </m:r>
                              <m:r>
                                <m:rPr>
                                  <m:sty m:val="p"/>
                                </m:rPr>
                                <a:rPr lang="en-US">
                                  <a:latin typeface="Cambria Math" panose="02040503050406030204" pitchFamily="18" charset="0"/>
                                </a:rPr>
                                <m:t>database</m:t>
                              </m:r>
                              <m:r>
                                <a:rPr lang="en-US" i="1">
                                  <a:latin typeface="Cambria Math" panose="02040503050406030204" pitchFamily="18" charset="0"/>
                                </a:rPr>
                                <m:t>)</m:t>
                              </m:r>
                            </m:e>
                          </m:nary>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76411" y="1166016"/>
                <a:ext cx="10536382" cy="5355711"/>
              </a:xfrm>
              <a:blipFill rotWithShape="0">
                <a:blip r:embed="rId2"/>
                <a:stretch>
                  <a:fillRect l="-1042" t="-1820"/>
                </a:stretch>
              </a:blipFill>
            </p:spPr>
            <p:txBody>
              <a:bodyPr/>
              <a:lstStyle/>
              <a:p>
                <a:r>
                  <a:rPr lang="en-US">
                    <a:noFill/>
                  </a:rPr>
                  <a:t> </a:t>
                </a:r>
              </a:p>
            </p:txBody>
          </p:sp>
        </mc:Fallback>
      </mc:AlternateContent>
    </p:spTree>
    <p:extLst>
      <p:ext uri="{BB962C8B-B14F-4D97-AF65-F5344CB8AC3E}">
        <p14:creationId xmlns:p14="http://schemas.microsoft.com/office/powerpoint/2010/main" val="185013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Document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5355711"/>
              </a:xfrm>
            </p:spPr>
            <p:txBody>
              <a:bodyPr>
                <a:normAutofit/>
              </a:bodyPr>
              <a:lstStyle/>
              <a:p>
                <a:pPr marL="0" indent="0">
                  <a:buNone/>
                </a:pPr>
                <a:r>
                  <a:rPr lang="en-US" dirty="0"/>
                  <a:t>Classification: </a:t>
                </a:r>
              </a:p>
              <a:p>
                <a:pPr marL="457200" lvl="1" indent="0" algn="ctr">
                  <a:buNone/>
                </a:pPr>
                <a:r>
                  <a:rPr lang="en-US" dirty="0">
                    <a:cs typeface="Times New Roman"/>
                  </a:rPr>
                  <a:t>C* = </a:t>
                </a:r>
                <a:r>
                  <a:rPr lang="en-US" dirty="0" err="1">
                    <a:cs typeface="Times New Roman"/>
                  </a:rPr>
                  <a:t>argmax</a:t>
                </a:r>
                <a:r>
                  <a:rPr lang="en-US" dirty="0">
                    <a:cs typeface="Times New Roman"/>
                  </a:rPr>
                  <a:t> P(C=</a:t>
                </a:r>
                <a:r>
                  <a:rPr lang="en-US" dirty="0" err="1">
                    <a:cs typeface="Times New Roman"/>
                  </a:rPr>
                  <a:t>c|document</a:t>
                </a:r>
                <a:r>
                  <a:rPr lang="en-US" dirty="0">
                    <a:cs typeface="Times New Roman"/>
                  </a:rPr>
                  <a:t>) </a:t>
                </a:r>
              </a:p>
              <a:p>
                <a:pPr marL="457200" lvl="1" indent="0" algn="ctr">
                  <a:buNone/>
                </a:pPr>
                <a:endParaRPr lang="en-US" dirty="0">
                  <a:cs typeface="Times New Roman"/>
                </a:endParaRPr>
              </a:p>
              <a:p>
                <a:pPr marL="457200" lvl="1" indent="0" algn="ctr">
                  <a:buNone/>
                </a:pPr>
                <a:r>
                  <a:rPr lang="en-US" dirty="0">
                    <a:cs typeface="Times New Roman"/>
                  </a:rPr>
                  <a:t>= </a:t>
                </a:r>
                <a:r>
                  <a:rPr lang="en-US" dirty="0" err="1">
                    <a:cs typeface="Times New Roman"/>
                  </a:rPr>
                  <a:t>argmax</a:t>
                </a:r>
                <a:r>
                  <a:rPr lang="en-US" dirty="0">
                    <a:cs typeface="Times New Roman"/>
                  </a:rPr>
                  <a:t> P(C=c) P(</a:t>
                </a:r>
                <a:r>
                  <a:rPr lang="en-US" dirty="0" err="1">
                    <a:cs typeface="Times New Roman"/>
                  </a:rPr>
                  <a:t>Document|C</a:t>
                </a:r>
                <a:r>
                  <a:rPr lang="en-US" dirty="0">
                    <a:cs typeface="Times New Roman"/>
                  </a:rPr>
                  <a:t>=c)</a:t>
                </a: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m:t>
                      </m:r>
                      <m:r>
                        <m:rPr>
                          <m:sty m:val="p"/>
                        </m:rPr>
                        <a:rPr lang="en-US" b="0" i="0" smtClean="0">
                          <a:latin typeface="Cambria Math" panose="02040503050406030204" pitchFamily="18" charset="0"/>
                          <a:cs typeface="Times New Roman"/>
                        </a:rPr>
                        <m:t>arg</m:t>
                      </m:r>
                      <m:func>
                        <m:funcPr>
                          <m:ctrlPr>
                            <a:rPr lang="en-US" b="0" i="1" smtClean="0">
                              <a:latin typeface="Cambria Math" panose="02040503050406030204" pitchFamily="18" charset="0"/>
                              <a:cs typeface="Times New Roman"/>
                            </a:rPr>
                          </m:ctrlPr>
                        </m:funcPr>
                        <m:fName>
                          <m:limLow>
                            <m:limLowPr>
                              <m:ctrlPr>
                                <a:rPr lang="en-US" b="0" i="1" smtClean="0">
                                  <a:latin typeface="Cambria Math" panose="02040503050406030204" pitchFamily="18" charset="0"/>
                                  <a:cs typeface="Times New Roman"/>
                                </a:rPr>
                              </m:ctrlPr>
                            </m:limLowPr>
                            <m:e>
                              <m:r>
                                <m:rPr>
                                  <m:sty m:val="p"/>
                                </m:rPr>
                                <a:rPr lang="en-US" b="0" i="0" smtClean="0">
                                  <a:latin typeface="Cambria Math" panose="02040503050406030204" pitchFamily="18" charset="0"/>
                                  <a:cs typeface="Times New Roman"/>
                                </a:rPr>
                                <m:t>max</m:t>
                              </m:r>
                            </m:e>
                            <m:lim>
                              <m:r>
                                <a:rPr lang="en-US" b="0" i="1" smtClean="0">
                                  <a:latin typeface="Cambria Math" panose="02040503050406030204" pitchFamily="18" charset="0"/>
                                  <a:cs typeface="Times New Roman"/>
                                </a:rPr>
                                <m:t>𝑐</m:t>
                              </m:r>
                            </m:lim>
                          </m:limLow>
                        </m:fName>
                        <m:e>
                          <m:d>
                            <m:dPr>
                              <m:ctrlPr>
                                <a:rPr lang="en-US" b="0" i="1" smtClean="0">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nary>
                                <m:naryPr>
                                  <m:chr m:val="∏"/>
                                  <m:supHide m:val="on"/>
                                  <m:ctrlPr>
                                    <a:rPr lang="en-US" i="1">
                                      <a:latin typeface="Cambria Math" panose="02040503050406030204" pitchFamily="18" charset="0"/>
                                      <a:cs typeface="Times New Roman"/>
                                    </a:rPr>
                                  </m:ctrlPr>
                                </m:naryPr>
                                <m:sub>
                                  <m:r>
                                    <m:rPr>
                                      <m:brk m:alnAt="7"/>
                                    </m:rPr>
                                    <a:rPr lang="en-US" i="1">
                                      <a:latin typeface="Cambria Math" panose="02040503050406030204" pitchFamily="18" charset="0"/>
                                      <a:cs typeface="Times New Roman"/>
                                    </a:rPr>
                                    <m:t>𝑤</m:t>
                                  </m:r>
                                  <m:r>
                                    <a:rPr lang="en-US" i="1">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r>
                                    <m:rPr>
                                      <m:brk m:alnAt="7"/>
                                    </m:rPr>
                                    <a:rPr lang="en-US" i="1">
                                      <a:latin typeface="Cambria Math" panose="02040503050406030204" pitchFamily="18" charset="0"/>
                                      <a:cs typeface="Times New Roman"/>
                                    </a:rPr>
                                    <m:t>=</m:t>
                                  </m:r>
                                  <m:r>
                                    <a:rPr lang="en-US" i="1">
                                      <a:latin typeface="Cambria Math" panose="02040503050406030204" pitchFamily="18" charset="0"/>
                                      <a:cs typeface="Times New Roman"/>
                                    </a:rPr>
                                    <m:t>1</m:t>
                                  </m:r>
                                </m:sub>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e>
                              </m:nary>
                              <m:nary>
                                <m:naryPr>
                                  <m:chr m:val="∏"/>
                                  <m:supHide m:val="on"/>
                                  <m:ctrlPr>
                                    <a:rPr lang="en-US" i="1">
                                      <a:latin typeface="Cambria Math" panose="02040503050406030204" pitchFamily="18" charset="0"/>
                                      <a:cs typeface="Times New Roman"/>
                                    </a:rPr>
                                  </m:ctrlPr>
                                </m:naryPr>
                                <m:sub>
                                  <m:r>
                                    <m:rPr>
                                      <m:brk m:alnAt="7"/>
                                    </m:rPr>
                                    <a:rPr lang="en-US" i="1">
                                      <a:latin typeface="Cambria Math" panose="02040503050406030204" pitchFamily="18" charset="0"/>
                                      <a:cs typeface="Times New Roman"/>
                                    </a:rPr>
                                    <m:t>𝑤</m:t>
                                  </m:r>
                                  <m:r>
                                    <a:rPr lang="en-US" i="1">
                                      <a:latin typeface="Cambria Math" panose="02040503050406030204" pitchFamily="18" charset="0"/>
                                      <a:cs typeface="Times New Roman"/>
                                    </a:rPr>
                                    <m:t>: </m:t>
                                  </m:r>
                                  <m:sSub>
                                    <m:sSubPr>
                                      <m:ctrlPr>
                                        <a:rPr lang="en-US" i="1">
                                          <a:latin typeface="Cambria Math" panose="02040503050406030204" pitchFamily="18" charset="0"/>
                                          <a:cs typeface="Times New Roman"/>
                                        </a:rPr>
                                      </m:ctrlPr>
                                    </m:sSubPr>
                                    <m:e>
                                      <m:r>
                                        <a:rPr lang="en-US" i="1">
                                          <a:latin typeface="Cambria Math" panose="02040503050406030204" pitchFamily="18" charset="0"/>
                                          <a:cs typeface="Times New Roman"/>
                                        </a:rPr>
                                        <m:t>𝑓</m:t>
                                      </m:r>
                                    </m:e>
                                    <m:sub>
                                      <m:r>
                                        <a:rPr lang="en-US" i="1">
                                          <a:latin typeface="Cambria Math" panose="02040503050406030204" pitchFamily="18" charset="0"/>
                                          <a:cs typeface="Times New Roman"/>
                                        </a:rPr>
                                        <m:t>𝑐𝑤</m:t>
                                      </m:r>
                                    </m:sub>
                                  </m:sSub>
                                  <m:r>
                                    <m:rPr>
                                      <m:brk m:alnAt="7"/>
                                    </m:rPr>
                                    <a:rPr lang="en-US" i="1">
                                      <a:latin typeface="Cambria Math" panose="02040503050406030204" pitchFamily="18" charset="0"/>
                                      <a:cs typeface="Times New Roman"/>
                                    </a:rPr>
                                    <m:t>=</m:t>
                                  </m:r>
                                  <m:r>
                                    <a:rPr lang="en-US" i="1">
                                      <a:latin typeface="Cambria Math" panose="02040503050406030204" pitchFamily="18" charset="0"/>
                                      <a:cs typeface="Times New Roman"/>
                                    </a:rPr>
                                    <m:t>0</m:t>
                                  </m:r>
                                </m:sub>
                                <m:sup/>
                                <m:e>
                                  <m:r>
                                    <a:rPr lang="en-US" i="1">
                                      <a:latin typeface="Cambria Math" panose="02040503050406030204" pitchFamily="18" charset="0"/>
                                      <a:cs typeface="Times New Roman"/>
                                    </a:rPr>
                                    <m:t>(1−</m:t>
                                  </m:r>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𝑐𝑤</m:t>
                                      </m:r>
                                    </m:sub>
                                  </m:sSub>
                                  <m:r>
                                    <a:rPr lang="en-US" i="1">
                                      <a:latin typeface="Cambria Math" panose="02040503050406030204" pitchFamily="18" charset="0"/>
                                      <a:cs typeface="Times New Roman"/>
                                    </a:rPr>
                                    <m:t>)</m:t>
                                  </m:r>
                                </m:e>
                              </m:nary>
                            </m:e>
                          </m:d>
                        </m:e>
                      </m:func>
                    </m:oMath>
                  </m:oMathPara>
                </a14:m>
                <a:endParaRPr lang="en-US"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rotWithShape="0">
                <a:blip r:embed="rId2"/>
                <a:stretch>
                  <a:fillRect l="-1157" t="-1936"/>
                </a:stretch>
              </a:blipFill>
            </p:spPr>
            <p:txBody>
              <a:bodyPr/>
              <a:lstStyle/>
              <a:p>
                <a:r>
                  <a:rPr lang="en-US">
                    <a:noFill/>
                  </a:rPr>
                  <a:t> </a:t>
                </a:r>
              </a:p>
            </p:txBody>
          </p:sp>
        </mc:Fallback>
      </mc:AlternateContent>
      <p:sp>
        <p:nvSpPr>
          <p:cNvPr id="4" name="TextBox 3"/>
          <p:cNvSpPr txBox="1"/>
          <p:nvPr/>
        </p:nvSpPr>
        <p:spPr>
          <a:xfrm>
            <a:off x="1779639" y="5476568"/>
            <a:ext cx="9348393" cy="369332"/>
          </a:xfrm>
          <a:prstGeom prst="rect">
            <a:avLst/>
          </a:prstGeom>
          <a:noFill/>
        </p:spPr>
        <p:txBody>
          <a:bodyPr wrap="none" rtlCol="0">
            <a:spAutoFit/>
          </a:bodyPr>
          <a:lstStyle/>
          <a:p>
            <a:r>
              <a:rPr lang="en-US" dirty="0"/>
              <a:t>P(C=c) * prod_{words that occurred}P(word </a:t>
            </a:r>
            <a:r>
              <a:rPr lang="en-US" dirty="0" err="1"/>
              <a:t>ooccus|C</a:t>
            </a:r>
            <a:r>
              <a:rPr lang="en-US" dirty="0"/>
              <a:t>=c) * prod_{didn’t occur} P(didn’t </a:t>
            </a:r>
            <a:r>
              <a:rPr lang="en-US" dirty="0" err="1"/>
              <a:t>occur|C</a:t>
            </a:r>
            <a:r>
              <a:rPr lang="en-US" dirty="0"/>
              <a:t>=c)</a:t>
            </a:r>
          </a:p>
        </p:txBody>
      </p:sp>
    </p:spTree>
    <p:extLst>
      <p:ext uri="{BB962C8B-B14F-4D97-AF65-F5344CB8AC3E}">
        <p14:creationId xmlns:p14="http://schemas.microsoft.com/office/powerpoint/2010/main" val="4078723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305" y="101885"/>
            <a:ext cx="10515600" cy="1325563"/>
          </a:xfrm>
        </p:spPr>
        <p:txBody>
          <a:bodyPr/>
          <a:lstStyle/>
          <a:p>
            <a:r>
              <a:rPr lang="en-US" dirty="0"/>
              <a:t>Feature = One Bit Per </a:t>
            </a:r>
            <a:r>
              <a:rPr lang="en-US" b="1" dirty="0">
                <a:solidFill>
                  <a:srgbClr val="FF0000"/>
                </a:solidFill>
              </a:rPr>
              <a:t>Word Token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7418" y="1205345"/>
                <a:ext cx="10536382" cy="5355711"/>
              </a:xfrm>
            </p:spPr>
            <p:txBody>
              <a:bodyPr>
                <a:normAutofit/>
              </a:bodyPr>
              <a:lstStyle/>
              <a:p>
                <a:pPr marL="0" indent="0">
                  <a:buNone/>
                </a:pPr>
                <a:r>
                  <a:rPr lang="en-US" dirty="0"/>
                  <a:t>Classification: </a:t>
                </a:r>
              </a:p>
              <a:p>
                <a:pPr marL="457200" lvl="1" indent="0" algn="ctr">
                  <a:buNone/>
                </a:pPr>
                <a:r>
                  <a:rPr lang="en-US" dirty="0">
                    <a:cs typeface="Times New Roman"/>
                  </a:rPr>
                  <a:t>C* = </a:t>
                </a:r>
                <a:r>
                  <a:rPr lang="en-US" dirty="0" err="1">
                    <a:cs typeface="Times New Roman"/>
                  </a:rPr>
                  <a:t>argmax</a:t>
                </a:r>
                <a:r>
                  <a:rPr lang="en-US" dirty="0">
                    <a:cs typeface="Times New Roman"/>
                  </a:rPr>
                  <a:t> P(C=</a:t>
                </a:r>
                <a:r>
                  <a:rPr lang="en-US" dirty="0" err="1">
                    <a:cs typeface="Times New Roman"/>
                  </a:rPr>
                  <a:t>c|document</a:t>
                </a:r>
                <a:r>
                  <a:rPr lang="en-US" dirty="0">
                    <a:cs typeface="Times New Roman"/>
                  </a:rPr>
                  <a:t>) </a:t>
                </a:r>
              </a:p>
              <a:p>
                <a:pPr marL="457200" lvl="1" indent="0" algn="ctr">
                  <a:buNone/>
                </a:pPr>
                <a:endParaRPr lang="en-US" dirty="0">
                  <a:cs typeface="Times New Roman"/>
                </a:endParaRPr>
              </a:p>
              <a:p>
                <a:pPr marL="457200" lvl="1" indent="0" algn="ctr">
                  <a:buNone/>
                </a:pPr>
                <a:r>
                  <a:rPr lang="en-US" dirty="0">
                    <a:cs typeface="Times New Roman"/>
                  </a:rPr>
                  <a:t>= </a:t>
                </a:r>
                <a:r>
                  <a:rPr lang="en-US" dirty="0" err="1">
                    <a:cs typeface="Times New Roman"/>
                  </a:rPr>
                  <a:t>argmax</a:t>
                </a:r>
                <a:r>
                  <a:rPr lang="en-US" dirty="0">
                    <a:cs typeface="Times New Roman"/>
                  </a:rPr>
                  <a:t> P(C=c) P(</a:t>
                </a:r>
                <a:r>
                  <a:rPr lang="en-US" dirty="0" err="1">
                    <a:cs typeface="Times New Roman"/>
                  </a:rPr>
                  <a:t>Document|C</a:t>
                </a:r>
                <a:r>
                  <a:rPr lang="en-US" dirty="0">
                    <a:cs typeface="Times New Roman"/>
                  </a:rPr>
                  <a:t>=c)</a:t>
                </a:r>
              </a:p>
              <a:p>
                <a:pPr marL="457200" lvl="1" indent="0" algn="ctr">
                  <a:buNone/>
                </a:pPr>
                <a:endParaRPr lang="en-US" dirty="0">
                  <a:cs typeface="Times New Roman"/>
                </a:endParaRPr>
              </a:p>
              <a:p>
                <a:pPr marL="457200" lvl="1"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cs typeface="Times New Roman"/>
                        </a:rPr>
                        <m:t>=</m:t>
                      </m:r>
                      <m:r>
                        <m:rPr>
                          <m:sty m:val="p"/>
                        </m:rPr>
                        <a:rPr lang="en-US" b="0" i="0" smtClean="0">
                          <a:latin typeface="Cambria Math" panose="02040503050406030204" pitchFamily="18" charset="0"/>
                          <a:cs typeface="Times New Roman"/>
                        </a:rPr>
                        <m:t>arg</m:t>
                      </m:r>
                      <m:func>
                        <m:funcPr>
                          <m:ctrlPr>
                            <a:rPr lang="en-US" b="0" i="1" smtClean="0">
                              <a:latin typeface="Cambria Math" panose="02040503050406030204" pitchFamily="18" charset="0"/>
                              <a:cs typeface="Times New Roman"/>
                            </a:rPr>
                          </m:ctrlPr>
                        </m:funcPr>
                        <m:fName>
                          <m:limLow>
                            <m:limLowPr>
                              <m:ctrlPr>
                                <a:rPr lang="en-US" b="0" i="1" smtClean="0">
                                  <a:latin typeface="Cambria Math" panose="02040503050406030204" pitchFamily="18" charset="0"/>
                                  <a:cs typeface="Times New Roman"/>
                                </a:rPr>
                              </m:ctrlPr>
                            </m:limLowPr>
                            <m:e>
                              <m:r>
                                <m:rPr>
                                  <m:sty m:val="p"/>
                                </m:rPr>
                                <a:rPr lang="en-US" b="0" i="0" smtClean="0">
                                  <a:latin typeface="Cambria Math" panose="02040503050406030204" pitchFamily="18" charset="0"/>
                                  <a:cs typeface="Times New Roman"/>
                                </a:rPr>
                                <m:t>max</m:t>
                              </m:r>
                            </m:e>
                            <m:lim>
                              <m:r>
                                <a:rPr lang="en-US" b="0" i="1" smtClean="0">
                                  <a:latin typeface="Cambria Math" panose="02040503050406030204" pitchFamily="18" charset="0"/>
                                  <a:cs typeface="Times New Roman"/>
                                </a:rPr>
                                <m:t>𝑐</m:t>
                              </m:r>
                            </m:lim>
                          </m:limLow>
                        </m:fName>
                        <m:e>
                          <m:d>
                            <m:dPr>
                              <m:ctrlPr>
                                <a:rPr lang="en-US" b="0" i="1" smtClean="0">
                                  <a:latin typeface="Cambria Math" panose="02040503050406030204" pitchFamily="18" charset="0"/>
                                  <a:cs typeface="Times New Roman"/>
                                </a:rPr>
                              </m:ctrlPr>
                            </m:dPr>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𝜋</m:t>
                                  </m:r>
                                </m:e>
                                <m:sub>
                                  <m:r>
                                    <a:rPr lang="en-US" i="1">
                                      <a:latin typeface="Cambria Math" panose="02040503050406030204" pitchFamily="18" charset="0"/>
                                      <a:cs typeface="Times New Roman"/>
                                    </a:rPr>
                                    <m:t>𝑐</m:t>
                                  </m:r>
                                </m:sub>
                              </m:sSub>
                              <m:nary>
                                <m:naryPr>
                                  <m:chr m:val="∏"/>
                                  <m:ctrlPr>
                                    <a:rPr lang="en-US" i="1" smtClean="0">
                                      <a:latin typeface="Cambria Math" panose="02040503050406030204" pitchFamily="18" charset="0"/>
                                      <a:cs typeface="Times New Roman"/>
                                    </a:rPr>
                                  </m:ctrlPr>
                                </m:naryPr>
                                <m:sub>
                                  <m:r>
                                    <m:rPr>
                                      <m:brk m:alnAt="23"/>
                                    </m:rPr>
                                    <a:rPr lang="en-US" b="0" i="1" smtClean="0">
                                      <a:latin typeface="Cambria Math" panose="02040503050406030204" pitchFamily="18" charset="0"/>
                                      <a:cs typeface="Times New Roman"/>
                                    </a:rPr>
                                    <m:t>𝑗</m:t>
                                  </m:r>
                                  <m:r>
                                    <a:rPr lang="en-US" b="0" i="1" smtClean="0">
                                      <a:latin typeface="Cambria Math" panose="02040503050406030204" pitchFamily="18" charset="0"/>
                                      <a:cs typeface="Times New Roman"/>
                                    </a:rPr>
                                    <m:t>=1</m:t>
                                  </m:r>
                                </m:sub>
                                <m:sup>
                                  <m:r>
                                    <a:rPr lang="en-US" b="0" i="1" smtClean="0">
                                      <a:latin typeface="Cambria Math" panose="02040503050406030204" pitchFamily="18" charset="0"/>
                                      <a:cs typeface="Times New Roman"/>
                                    </a:rPr>
                                    <m:t>𝑛</m:t>
                                  </m:r>
                                </m:sup>
                                <m:e>
                                  <m:sSub>
                                    <m:sSubPr>
                                      <m:ctrlPr>
                                        <a:rPr lang="en-US" i="1">
                                          <a:latin typeface="Cambria Math" panose="02040503050406030204" pitchFamily="18" charset="0"/>
                                          <a:cs typeface="Times New Roman"/>
                                        </a:rPr>
                                      </m:ctrlPr>
                                    </m:sSubPr>
                                    <m:e>
                                      <m:r>
                                        <a:rPr lang="en-US" i="1">
                                          <a:latin typeface="Cambria Math" panose="02040503050406030204" pitchFamily="18" charset="0"/>
                                          <a:ea typeface="Cambria Math" panose="02040503050406030204" pitchFamily="18" charset="0"/>
                                          <a:cs typeface="Times New Roman"/>
                                        </a:rPr>
                                        <m:t>𝜆</m:t>
                                      </m:r>
                                    </m:e>
                                    <m:sub>
                                      <m:r>
                                        <a:rPr lang="en-US" i="1">
                                          <a:latin typeface="Cambria Math" panose="02040503050406030204" pitchFamily="18" charset="0"/>
                                          <a:cs typeface="Times New Roman"/>
                                        </a:rPr>
                                        <m:t>𝑐</m:t>
                                      </m:r>
                                      <m:sSub>
                                        <m:sSubPr>
                                          <m:ctrlPr>
                                            <a:rPr lang="en-US" i="1" smtClean="0">
                                              <a:latin typeface="Cambria Math" panose="02040503050406030204" pitchFamily="18" charset="0"/>
                                              <a:cs typeface="Times New Roman"/>
                                            </a:rPr>
                                          </m:ctrlPr>
                                        </m:sSubPr>
                                        <m:e>
                                          <m:r>
                                            <a:rPr lang="en-US" b="0" i="1" smtClean="0">
                                              <a:latin typeface="Cambria Math" panose="02040503050406030204" pitchFamily="18" charset="0"/>
                                              <a:cs typeface="Times New Roman"/>
                                            </a:rPr>
                                            <m:t>𝑤</m:t>
                                          </m:r>
                                        </m:e>
                                        <m:sub>
                                          <m:r>
                                            <a:rPr lang="en-US" b="0" i="1" smtClean="0">
                                              <a:latin typeface="Cambria Math" panose="02040503050406030204" pitchFamily="18" charset="0"/>
                                              <a:cs typeface="Times New Roman"/>
                                            </a:rPr>
                                            <m:t>𝑗</m:t>
                                          </m:r>
                                        </m:sub>
                                      </m:sSub>
                                    </m:sub>
                                  </m:sSub>
                                </m:e>
                              </m:nary>
                            </m:e>
                          </m:d>
                        </m:e>
                      </m:func>
                    </m:oMath>
                  </m:oMathPara>
                </a14:m>
                <a:endParaRPr lang="en-US" dirty="0">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7418" y="1205345"/>
                <a:ext cx="10536382" cy="5355711"/>
              </a:xfrm>
              <a:blipFill rotWithShape="0">
                <a:blip r:embed="rId2"/>
                <a:stretch>
                  <a:fillRect l="-1157" t="-1936"/>
                </a:stretch>
              </a:blipFill>
            </p:spPr>
            <p:txBody>
              <a:bodyPr/>
              <a:lstStyle/>
              <a:p>
                <a:r>
                  <a:rPr lang="en-US">
                    <a:noFill/>
                  </a:rPr>
                  <a:t> </a:t>
                </a:r>
              </a:p>
            </p:txBody>
          </p:sp>
        </mc:Fallback>
      </mc:AlternateContent>
      <p:sp>
        <p:nvSpPr>
          <p:cNvPr id="4" name="TextBox 3"/>
          <p:cNvSpPr txBox="1"/>
          <p:nvPr/>
        </p:nvSpPr>
        <p:spPr>
          <a:xfrm>
            <a:off x="2143432" y="5263700"/>
            <a:ext cx="7443020" cy="369332"/>
          </a:xfrm>
          <a:prstGeom prst="rect">
            <a:avLst/>
          </a:prstGeom>
          <a:noFill/>
        </p:spPr>
        <p:txBody>
          <a:bodyPr wrap="square" rtlCol="0">
            <a:spAutoFit/>
          </a:bodyPr>
          <a:lstStyle/>
          <a:p>
            <a:r>
              <a:rPr lang="en-US" dirty="0"/>
              <a:t>P(C=c) prod_{words in the document} P(get that particular word | C=c)</a:t>
            </a:r>
          </a:p>
        </p:txBody>
      </p:sp>
    </p:spTree>
    <p:extLst>
      <p:ext uri="{BB962C8B-B14F-4D97-AF65-F5344CB8AC3E}">
        <p14:creationId xmlns:p14="http://schemas.microsoft.com/office/powerpoint/2010/main" val="2563634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2408</Words>
  <Application>Microsoft Macintosh PowerPoint</Application>
  <PresentationFormat>Widescreen</PresentationFormat>
  <Paragraphs>309</Paragraphs>
  <Slides>40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Calibri Light</vt:lpstr>
      <vt:lpstr>Cambria Math</vt:lpstr>
      <vt:lpstr>Office Theme</vt:lpstr>
      <vt:lpstr>Equation</vt:lpstr>
      <vt:lpstr>CS440/ECE448 Lecture 16:  Linear Classifiers</vt:lpstr>
      <vt:lpstr>Linear Classifiers</vt:lpstr>
      <vt:lpstr>Naïve Bayes/Bag-of-Words</vt:lpstr>
      <vt:lpstr>Indexing in BoW: Types vs. Tokens</vt:lpstr>
      <vt:lpstr>Two Different BoW Algorithms</vt:lpstr>
      <vt:lpstr>Feature = One Bit Per Document</vt:lpstr>
      <vt:lpstr>Feature = One Bit Per Word Token</vt:lpstr>
      <vt:lpstr>Feature = One Bit Per Document</vt:lpstr>
      <vt:lpstr>Feature = One Bit Per Word Token</vt:lpstr>
      <vt:lpstr>Feature = One Bit Per Document</vt:lpstr>
      <vt:lpstr>Feature = One Bit Per Word Token</vt:lpstr>
      <vt:lpstr>Linear Classifiers</vt:lpstr>
      <vt:lpstr>Linear Classifiers in General</vt:lpstr>
      <vt:lpstr>Linear Classifiers in General</vt:lpstr>
      <vt:lpstr>Linear Classifiers in General</vt:lpstr>
      <vt:lpstr>Linear Classifiers in General</vt:lpstr>
      <vt:lpstr>Linear Classifiers in General</vt:lpstr>
      <vt:lpstr>Linear Classifiers</vt:lpstr>
      <vt:lpstr>Linear Classifiers</vt:lpstr>
      <vt:lpstr>The Giant Squid Axon</vt:lpstr>
      <vt:lpstr>Perceptron</vt:lpstr>
      <vt:lpstr>Perceptron</vt:lpstr>
      <vt:lpstr>Perceptron</vt:lpstr>
      <vt:lpstr>Perceptron</vt:lpstr>
      <vt:lpstr>Perceptron: Proof of Convergence</vt:lpstr>
      <vt:lpstr>Perceptron: Proof of Convergence</vt:lpstr>
      <vt:lpstr>Perceptron: Proof of Convergence</vt:lpstr>
      <vt:lpstr>Perceptron: Proof of Convergence</vt:lpstr>
      <vt:lpstr>Perceptron: Proof of Convergence: Conclusion</vt:lpstr>
      <vt:lpstr>Implementation details</vt:lpstr>
      <vt:lpstr>Multi-class perceptrons</vt:lpstr>
      <vt:lpstr>Review: Multi-class perceptrons</vt:lpstr>
      <vt:lpstr>Linear Classifiers</vt:lpstr>
      <vt:lpstr>Differentiable Perceptron</vt:lpstr>
      <vt:lpstr>Differentiable Perceptron</vt:lpstr>
      <vt:lpstr>Why Differentiable?</vt:lpstr>
      <vt:lpstr>Differential Perceptron</vt:lpstr>
      <vt:lpstr>Differentiable Multi-class perceptrons</vt:lpstr>
      <vt:lpstr>Differentiable Multi-Class Perceptron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17: Bayesian Inference</dc:title>
  <dc:creator>Mark Hasegawa-Johnson</dc:creator>
  <cp:lastModifiedBy>Hasegawa-Johnson, Mark Allan</cp:lastModifiedBy>
  <cp:revision>66</cp:revision>
  <cp:lastPrinted>2019-03-04T17:16:09Z</cp:lastPrinted>
  <dcterms:created xsi:type="dcterms:W3CDTF">2017-10-23T18:30:07Z</dcterms:created>
  <dcterms:modified xsi:type="dcterms:W3CDTF">2019-03-04T17:17:15Z</dcterms:modified>
</cp:coreProperties>
</file>