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72" r:id="rId4"/>
    <p:sldId id="258" r:id="rId5"/>
    <p:sldId id="259" r:id="rId6"/>
    <p:sldId id="260" r:id="rId7"/>
    <p:sldId id="278" r:id="rId8"/>
    <p:sldId id="279" r:id="rId9"/>
    <p:sldId id="280" r:id="rId10"/>
    <p:sldId id="273" r:id="rId11"/>
    <p:sldId id="282" r:id="rId12"/>
    <p:sldId id="302" r:id="rId13"/>
    <p:sldId id="284" r:id="rId14"/>
    <p:sldId id="283" r:id="rId15"/>
    <p:sldId id="286" r:id="rId16"/>
    <p:sldId id="305" r:id="rId17"/>
    <p:sldId id="304" r:id="rId18"/>
    <p:sldId id="274" r:id="rId19"/>
    <p:sldId id="263" r:id="rId20"/>
    <p:sldId id="271" r:id="rId21"/>
    <p:sldId id="275" r:id="rId22"/>
    <p:sldId id="287" r:id="rId23"/>
    <p:sldId id="289" r:id="rId24"/>
    <p:sldId id="288" r:id="rId25"/>
    <p:sldId id="276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1" r:id="rId34"/>
    <p:sldId id="299" r:id="rId35"/>
    <p:sldId id="300" r:id="rId36"/>
    <p:sldId id="301" r:id="rId37"/>
    <p:sldId id="268" r:id="rId38"/>
    <p:sldId id="269" r:id="rId39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98" d="100"/>
          <a:sy n="98" d="100"/>
        </p:scale>
        <p:origin x="20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BC3817F-62FB-4146-9392-C482D437791D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6A59E09-4E9F-4A26-ABE7-3193C23CF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61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4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6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6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57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95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9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61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93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76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5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1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68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93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9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56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8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97F7-53B1-43FA-9721-B6999C52CA59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41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347/6218/145.abstrac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cg.doc.gold.ac.uk/papers/browne_tciaig12_1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nature.com/nature/journal/v529/n7587/full/nature16961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g-dKXOlsf9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computerhistory.org/projects/chess/related_materials/text/2-0%20and%202-1.Programming_a_computer_for_playing_chess.shannon/2-0%20and%202-1.Programming_a_computer_for_playing_chess.shannon.06230300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dneybrooks.com/forai-machine-learning-explained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technology/archive/2017/07/marion-tinsley-checkers/53411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TD-Gammon" TargetMode="External"/><Relationship Id="rId4" Type="http://schemas.openxmlformats.org/officeDocument/2006/relationships/hyperlink" Target="http://www.technologyreview.com/view/541276/deep-learning-machine-teaches-itself-chess-in-72-hours-plays-at-international-master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347/6218/145.abstrac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red.com/2017/02/libratus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1002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kcd.com/1263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nsaner.com/calvinball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r85nM9q08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67" y="3052416"/>
            <a:ext cx="4729947" cy="3377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94" y="66557"/>
            <a:ext cx="10526598" cy="2186446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CS440/ECE448 </a:t>
            </a:r>
            <a:r>
              <a:rPr lang="en-US" altLang="ja-JP"/>
              <a:t>Lecture 12:</a:t>
            </a:r>
            <a:br>
              <a:rPr lang="en-US" altLang="ja-JP" dirty="0"/>
            </a:br>
            <a:r>
              <a:rPr lang="en-US" altLang="ja-JP" dirty="0"/>
              <a:t>Stochastic Games, Stochastic Search, and Learned Evaluation Functions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46" y="2178592"/>
            <a:ext cx="5112470" cy="809706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000" dirty="0"/>
              <a:t>Slides by Svetlana Lazebnik, 9/2016</a:t>
            </a:r>
          </a:p>
          <a:p>
            <a:pPr algn="l"/>
            <a:r>
              <a:rPr lang="en-US" altLang="ja-JP" sz="2000" dirty="0"/>
              <a:t>Modified by Mark Hasegawa-Johnson, 2/2019</a:t>
            </a:r>
            <a:endParaRPr kumimoji="1" lang="ja-JP" altLang="en-US" sz="2000" dirty="0"/>
          </a:p>
        </p:txBody>
      </p:sp>
      <p:pic>
        <p:nvPicPr>
          <p:cNvPr id="4" name="Picture 3" descr="Screen Shot 2016-09-20 at 3.0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60" y="2432115"/>
            <a:ext cx="4352042" cy="399827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2012"/>
            <a:ext cx="4490021" cy="299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053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Games of Imperfect Information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56" y="1825625"/>
            <a:ext cx="6092888" cy="4351338"/>
          </a:xfrm>
        </p:spPr>
      </p:pic>
    </p:spTree>
    <p:extLst>
      <p:ext uri="{BB962C8B-B14F-4D97-AF65-F5344CB8AC3E}">
        <p14:creationId xmlns:p14="http://schemas.microsoft.com/office/powerpoint/2010/main" val="359055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25" y="3754446"/>
            <a:ext cx="803095" cy="735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00" y="3743447"/>
            <a:ext cx="803095" cy="735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86" y="3738018"/>
            <a:ext cx="632136" cy="7908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30" y="3739590"/>
            <a:ext cx="632136" cy="790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2" y="2197248"/>
            <a:ext cx="754353" cy="751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38" y="2214042"/>
            <a:ext cx="763990" cy="76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Imperfect information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807"/>
            <a:ext cx="5715000" cy="467326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Min </a:t>
            </a:r>
            <a:r>
              <a:rPr lang="en-US" altLang="ja-JP" dirty="0"/>
              <a:t>chooses a coin</a:t>
            </a:r>
            <a:r>
              <a:rPr kumimoji="1" lang="en-US" altLang="ja-JP" dirty="0"/>
              <a:t>.</a:t>
            </a:r>
          </a:p>
          <a:p>
            <a:r>
              <a:rPr lang="en-US" altLang="ja-JP" dirty="0"/>
              <a:t>I say the name of a U.S. President.</a:t>
            </a:r>
          </a:p>
          <a:p>
            <a:pPr lvl="1"/>
            <a:r>
              <a:rPr lang="en-US" altLang="ja-JP" dirty="0"/>
              <a:t>If I guessed right, she gives me the coin.</a:t>
            </a:r>
          </a:p>
          <a:p>
            <a:pPr lvl="1"/>
            <a:r>
              <a:rPr lang="en-US" altLang="ja-JP" dirty="0"/>
              <a:t>If I guessed wrong, I have to give her a coin to match the one she has.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8441632" y="334851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Isosceles Triangle 5"/>
          <p:cNvSpPr/>
          <p:nvPr/>
        </p:nvSpPr>
        <p:spPr>
          <a:xfrm>
            <a:off x="10272213" y="337622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Straight Arrow Connector 6"/>
          <p:cNvCxnSpPr>
            <a:endCxn id="4" idx="0"/>
          </p:cNvCxnSpPr>
          <p:nvPr/>
        </p:nvCxnSpPr>
        <p:spPr>
          <a:xfrm flipH="1">
            <a:off x="8729150" y="2364936"/>
            <a:ext cx="849557" cy="98357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>
            <a:off x="9578707" y="2364936"/>
            <a:ext cx="981024" cy="101129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25" idx="0"/>
          </p:cNvCxnSpPr>
          <p:nvPr/>
        </p:nvCxnSpPr>
        <p:spPr>
          <a:xfrm flipH="1">
            <a:off x="8276308" y="3916644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>
            <a:off x="8729150" y="3916644"/>
            <a:ext cx="519377" cy="10074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012357" y="4937930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34" idx="0"/>
          </p:cNvCxnSpPr>
          <p:nvPr/>
        </p:nvCxnSpPr>
        <p:spPr>
          <a:xfrm flipH="1">
            <a:off x="10118966" y="3930497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5" idx="0"/>
          </p:cNvCxnSpPr>
          <p:nvPr/>
        </p:nvCxnSpPr>
        <p:spPr>
          <a:xfrm>
            <a:off x="10571808" y="3930497"/>
            <a:ext cx="443748" cy="10074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855015" y="495178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-5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1605" y="4937929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70464" y="495335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-1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9291616" y="1813520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75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25" y="3754446"/>
            <a:ext cx="803095" cy="735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00" y="3743447"/>
            <a:ext cx="803095" cy="735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86" y="3738018"/>
            <a:ext cx="632136" cy="7908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30" y="3739590"/>
            <a:ext cx="632136" cy="790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2" y="2197248"/>
            <a:ext cx="754353" cy="751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38" y="2214042"/>
            <a:ext cx="763990" cy="76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Imperfect information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807"/>
            <a:ext cx="5715000" cy="4673265"/>
          </a:xfrm>
        </p:spPr>
        <p:txBody>
          <a:bodyPr>
            <a:normAutofit/>
          </a:bodyPr>
          <a:lstStyle/>
          <a:p>
            <a:r>
              <a:rPr lang="en-US" altLang="ja-JP" dirty="0"/>
              <a:t>The problem: I don’t know which state I’m in.  I only know it’s one of these two.</a:t>
            </a:r>
          </a:p>
          <a:p>
            <a:endParaRPr lang="en-US" altLang="ja-JP" dirty="0"/>
          </a:p>
        </p:txBody>
      </p:sp>
      <p:sp>
        <p:nvSpPr>
          <p:cNvPr id="4" name="Isosceles Triangle 3"/>
          <p:cNvSpPr/>
          <p:nvPr/>
        </p:nvSpPr>
        <p:spPr>
          <a:xfrm>
            <a:off x="8441632" y="334851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Isosceles Triangle 5"/>
          <p:cNvSpPr/>
          <p:nvPr/>
        </p:nvSpPr>
        <p:spPr>
          <a:xfrm>
            <a:off x="10272213" y="337622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Straight Arrow Connector 6"/>
          <p:cNvCxnSpPr>
            <a:endCxn id="4" idx="0"/>
          </p:cNvCxnSpPr>
          <p:nvPr/>
        </p:nvCxnSpPr>
        <p:spPr>
          <a:xfrm flipH="1">
            <a:off x="8729150" y="2364936"/>
            <a:ext cx="849557" cy="98357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>
            <a:off x="9578707" y="2364936"/>
            <a:ext cx="981024" cy="101129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25" idx="0"/>
          </p:cNvCxnSpPr>
          <p:nvPr/>
        </p:nvCxnSpPr>
        <p:spPr>
          <a:xfrm flipH="1">
            <a:off x="8276308" y="3916644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>
            <a:off x="8729150" y="3916644"/>
            <a:ext cx="519377" cy="10074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012357" y="4937930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34" idx="0"/>
          </p:cNvCxnSpPr>
          <p:nvPr/>
        </p:nvCxnSpPr>
        <p:spPr>
          <a:xfrm flipH="1">
            <a:off x="10118966" y="3930497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5" idx="0"/>
          </p:cNvCxnSpPr>
          <p:nvPr/>
        </p:nvCxnSpPr>
        <p:spPr>
          <a:xfrm>
            <a:off x="10571808" y="3930497"/>
            <a:ext cx="443748" cy="10074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855015" y="495178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-5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1605" y="4937929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70464" y="495335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-1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9291616" y="1813520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Oval 23"/>
          <p:cNvSpPr/>
          <p:nvPr/>
        </p:nvSpPr>
        <p:spPr>
          <a:xfrm>
            <a:off x="7644998" y="3293951"/>
            <a:ext cx="4087091" cy="724071"/>
          </a:xfrm>
          <a:prstGeom prst="ellipse">
            <a:avLst/>
          </a:prstGeom>
          <a:noFill/>
          <a:ln w="889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300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Method #1: Treat “unknown” as “random”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6807"/>
                <a:ext cx="6492040" cy="48256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sz="3200" dirty="0"/>
                  <a:t>Expectiminimax: treat the unknown information as random.</a:t>
                </a:r>
              </a:p>
              <a:p>
                <a:r>
                  <a:rPr lang="en-US" altLang="ja-JP" sz="3200" dirty="0"/>
                  <a:t>Choose the policy that maximizes my expected reward.</a:t>
                </a:r>
              </a:p>
              <a:p>
                <a:pPr lvl="1"/>
                <a:r>
                  <a:rPr lang="en-US" altLang="ja-JP" sz="2800" dirty="0"/>
                  <a:t>“Lincoln”: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</m:oMath>
                </a14:m>
                <a:endParaRPr kumimoji="1" lang="en-US" altLang="ja-JP" sz="2800" dirty="0"/>
              </a:p>
              <a:p>
                <a:pPr lvl="1"/>
                <a:r>
                  <a:rPr kumimoji="1" lang="en-US" altLang="ja-JP" sz="2800" dirty="0"/>
                  <a:t>“Jefferson”: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(−1)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kumimoji="1" lang="en-US" altLang="ja-JP" sz="2800" dirty="0"/>
              </a:p>
              <a:p>
                <a:r>
                  <a:rPr lang="en-US" altLang="ja-JP" sz="3200" dirty="0" err="1"/>
                  <a:t>Expectiminimax</a:t>
                </a:r>
                <a:r>
                  <a:rPr lang="en-US" altLang="ja-JP" sz="3200" dirty="0"/>
                  <a:t> policy: say “Jefferson”.</a:t>
                </a:r>
              </a:p>
              <a:p>
                <a:r>
                  <a:rPr lang="en-US" altLang="ja-JP" sz="3200" dirty="0"/>
                  <a:t>BUT WHAT IF:           </a:t>
                </a:r>
                <a:r>
                  <a:rPr kumimoji="1" lang="en-US" altLang="ja-JP" sz="3200" dirty="0"/>
                  <a:t>and          are not equall</a:t>
                </a:r>
                <a:r>
                  <a:rPr lang="en-US" altLang="ja-JP" sz="3200" dirty="0"/>
                  <a:t>y likely?</a:t>
                </a:r>
                <a:endParaRPr kumimoji="1" lang="en-US" altLang="ja-JP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6807"/>
                <a:ext cx="6492040" cy="4825665"/>
              </a:xfrm>
              <a:blipFill rotWithShape="0">
                <a:blip r:embed="rId4"/>
                <a:stretch>
                  <a:fillRect l="-2162" t="-3413" r="-3102" b="-1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06" y="5467862"/>
            <a:ext cx="763990" cy="76093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90" y="5469920"/>
            <a:ext cx="754353" cy="7518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25" y="3754446"/>
            <a:ext cx="803095" cy="735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00" y="3743447"/>
            <a:ext cx="803095" cy="7354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86" y="3738018"/>
            <a:ext cx="632136" cy="7908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30" y="3739590"/>
            <a:ext cx="632136" cy="7908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2" y="2197248"/>
            <a:ext cx="754353" cy="7518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38" y="2214042"/>
            <a:ext cx="763990" cy="760934"/>
          </a:xfrm>
          <a:prstGeom prst="rect">
            <a:avLst/>
          </a:prstGeom>
        </p:spPr>
      </p:pic>
      <p:sp>
        <p:nvSpPr>
          <p:cNvPr id="33" name="Isosceles Triangle 32"/>
          <p:cNvSpPr/>
          <p:nvPr/>
        </p:nvSpPr>
        <p:spPr>
          <a:xfrm>
            <a:off x="8441632" y="334851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Isosceles Triangle 33"/>
          <p:cNvSpPr/>
          <p:nvPr/>
        </p:nvSpPr>
        <p:spPr>
          <a:xfrm>
            <a:off x="10272213" y="337622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Straight Arrow Connector 34"/>
          <p:cNvCxnSpPr>
            <a:endCxn id="33" idx="0"/>
          </p:cNvCxnSpPr>
          <p:nvPr/>
        </p:nvCxnSpPr>
        <p:spPr>
          <a:xfrm flipH="1">
            <a:off x="8729150" y="2364936"/>
            <a:ext cx="849557" cy="98357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4" idx="0"/>
          </p:cNvCxnSpPr>
          <p:nvPr/>
        </p:nvCxnSpPr>
        <p:spPr>
          <a:xfrm>
            <a:off x="9578707" y="2364936"/>
            <a:ext cx="981024" cy="101129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3"/>
            <a:endCxn id="39" idx="0"/>
          </p:cNvCxnSpPr>
          <p:nvPr/>
        </p:nvCxnSpPr>
        <p:spPr>
          <a:xfrm flipH="1">
            <a:off x="8276308" y="3916644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3"/>
          </p:cNvCxnSpPr>
          <p:nvPr/>
        </p:nvCxnSpPr>
        <p:spPr>
          <a:xfrm>
            <a:off x="8729150" y="3916644"/>
            <a:ext cx="519377" cy="10074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012357" y="4937930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endCxn id="55" idx="0"/>
          </p:cNvCxnSpPr>
          <p:nvPr/>
        </p:nvCxnSpPr>
        <p:spPr>
          <a:xfrm flipH="1">
            <a:off x="10118966" y="3930497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62" idx="0"/>
          </p:cNvCxnSpPr>
          <p:nvPr/>
        </p:nvCxnSpPr>
        <p:spPr>
          <a:xfrm>
            <a:off x="10571808" y="3930497"/>
            <a:ext cx="443748" cy="10074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855015" y="495178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-5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51605" y="4937929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970464" y="495335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-1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644998" y="3293951"/>
            <a:ext cx="4087091" cy="724071"/>
          </a:xfrm>
          <a:prstGeom prst="ellipse">
            <a:avLst/>
          </a:prstGeom>
          <a:noFill/>
          <a:ln w="889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Oval 3"/>
          <p:cNvSpPr/>
          <p:nvPr/>
        </p:nvSpPr>
        <p:spPr>
          <a:xfrm>
            <a:off x="9191965" y="1476297"/>
            <a:ext cx="766095" cy="852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1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Method #2: Treat “unknown” as “unknown”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808"/>
            <a:ext cx="6182562" cy="4351338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sz="3200" dirty="0"/>
              <a:t>Suppose Min can choose whichever coin she wants.  She knows that I will pick Jefferson – then she will pick the penny!</a:t>
            </a:r>
          </a:p>
          <a:p>
            <a:r>
              <a:rPr lang="en-US" altLang="ja-JP" sz="3200" dirty="0"/>
              <a:t>Another reasoning: I want to know what is my worst-case outcome (e.g., to decide if I should even play this game…)</a:t>
            </a:r>
          </a:p>
          <a:p>
            <a:r>
              <a:rPr lang="en-US" altLang="ja-JP" sz="3200" dirty="0"/>
              <a:t>The solution: choose the policy that maximizes my minimum reward.</a:t>
            </a:r>
          </a:p>
          <a:p>
            <a:pPr lvl="1"/>
            <a:r>
              <a:rPr lang="en-US" altLang="ja-JP" sz="2800" dirty="0"/>
              <a:t>“Lincoln”: minimum reward is -5.</a:t>
            </a:r>
          </a:p>
          <a:p>
            <a:pPr lvl="1"/>
            <a:r>
              <a:rPr kumimoji="1" lang="en-US" altLang="ja-JP" sz="2800" dirty="0"/>
              <a:t>“Jefferson”: minimum reward is -1.</a:t>
            </a:r>
          </a:p>
          <a:p>
            <a:r>
              <a:rPr lang="en-US" altLang="ja-JP" sz="3200" dirty="0" err="1"/>
              <a:t>Miniminimax</a:t>
            </a:r>
            <a:r>
              <a:rPr lang="en-US" altLang="ja-JP" sz="3200" dirty="0"/>
              <a:t> policy: say “Jefferson”.</a:t>
            </a:r>
            <a:endParaRPr kumimoji="1" lang="en-US" altLang="ja-JP" sz="3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25" y="3754446"/>
            <a:ext cx="803095" cy="735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00" y="3743447"/>
            <a:ext cx="803095" cy="7354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86" y="3738018"/>
            <a:ext cx="632136" cy="7908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30" y="3739590"/>
            <a:ext cx="632136" cy="7908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2" y="2197248"/>
            <a:ext cx="754353" cy="7518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38" y="2214042"/>
            <a:ext cx="763990" cy="760934"/>
          </a:xfrm>
          <a:prstGeom prst="rect">
            <a:avLst/>
          </a:prstGeom>
        </p:spPr>
      </p:pic>
      <p:sp>
        <p:nvSpPr>
          <p:cNvPr id="39" name="Isosceles Triangle 38"/>
          <p:cNvSpPr/>
          <p:nvPr/>
        </p:nvSpPr>
        <p:spPr>
          <a:xfrm>
            <a:off x="8441632" y="334851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Isosceles Triangle 39"/>
          <p:cNvSpPr/>
          <p:nvPr/>
        </p:nvSpPr>
        <p:spPr>
          <a:xfrm>
            <a:off x="10272213" y="337622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Straight Arrow Connector 40"/>
          <p:cNvCxnSpPr>
            <a:endCxn id="39" idx="0"/>
          </p:cNvCxnSpPr>
          <p:nvPr/>
        </p:nvCxnSpPr>
        <p:spPr>
          <a:xfrm flipH="1">
            <a:off x="8729150" y="2364936"/>
            <a:ext cx="849557" cy="98357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40" idx="0"/>
          </p:cNvCxnSpPr>
          <p:nvPr/>
        </p:nvCxnSpPr>
        <p:spPr>
          <a:xfrm>
            <a:off x="9578707" y="2364936"/>
            <a:ext cx="981024" cy="101129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3"/>
            <a:endCxn id="45" idx="0"/>
          </p:cNvCxnSpPr>
          <p:nvPr/>
        </p:nvCxnSpPr>
        <p:spPr>
          <a:xfrm flipH="1">
            <a:off x="8276308" y="3916644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3"/>
          </p:cNvCxnSpPr>
          <p:nvPr/>
        </p:nvCxnSpPr>
        <p:spPr>
          <a:xfrm>
            <a:off x="8729150" y="3916644"/>
            <a:ext cx="519377" cy="10074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012357" y="4937930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endCxn id="48" idx="0"/>
          </p:cNvCxnSpPr>
          <p:nvPr/>
        </p:nvCxnSpPr>
        <p:spPr>
          <a:xfrm flipH="1">
            <a:off x="10118966" y="3930497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9" idx="0"/>
          </p:cNvCxnSpPr>
          <p:nvPr/>
        </p:nvCxnSpPr>
        <p:spPr>
          <a:xfrm>
            <a:off x="10571808" y="3930497"/>
            <a:ext cx="443748" cy="10074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9855015" y="495178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-5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751605" y="4937929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970464" y="495335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-1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44998" y="3293951"/>
            <a:ext cx="4087091" cy="724071"/>
          </a:xfrm>
          <a:prstGeom prst="ellipse">
            <a:avLst/>
          </a:prstGeom>
          <a:noFill/>
          <a:ln w="889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Isosceles Triangle 24"/>
          <p:cNvSpPr/>
          <p:nvPr/>
        </p:nvSpPr>
        <p:spPr>
          <a:xfrm rot="10800000">
            <a:off x="9291616" y="1813520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99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to deal with imperfect information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If you think you know the probabilities of different settings, and if you want to maximize your average winnings (for example, you can afford to play the game many times): </a:t>
            </a:r>
            <a:r>
              <a:rPr kumimoji="1" lang="en-US" altLang="ja-JP" b="1" dirty="0" err="1"/>
              <a:t>expectiminimax</a:t>
            </a:r>
            <a:endParaRPr kumimoji="1" lang="en-US" altLang="ja-JP" b="1" dirty="0"/>
          </a:p>
          <a:p>
            <a:r>
              <a:rPr lang="en-US" altLang="ja-JP" dirty="0"/>
              <a:t>If you have no idea of the probabilities of different settings; or, if you can only afford to play once, and you can’t afford to lose: </a:t>
            </a:r>
            <a:r>
              <a:rPr lang="en-US" altLang="ja-JP" b="1" dirty="0" err="1"/>
              <a:t>miniminimax</a:t>
            </a:r>
            <a:endParaRPr lang="en-US" altLang="ja-JP" b="1" dirty="0"/>
          </a:p>
          <a:p>
            <a:r>
              <a:rPr kumimoji="1" lang="en-US" altLang="ja-JP" dirty="0"/>
              <a:t>If the unknown information has been selected intentionally by your opponent: use </a:t>
            </a:r>
            <a:r>
              <a:rPr kumimoji="1" lang="en-US" altLang="ja-JP" b="1" dirty="0"/>
              <a:t>game theory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378376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84" y="0"/>
            <a:ext cx="9513216" cy="1143000"/>
          </a:xfrm>
        </p:spPr>
        <p:txBody>
          <a:bodyPr>
            <a:normAutofit/>
          </a:bodyPr>
          <a:lstStyle/>
          <a:p>
            <a:r>
              <a:rPr lang="en-US" dirty="0" err="1"/>
              <a:t>Miniminimax</a:t>
            </a:r>
            <a:r>
              <a:rPr lang="en-US" dirty="0"/>
              <a:t> with imperfect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7584" y="980390"/>
                <a:ext cx="11067067" cy="5797484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/>
                  <a:t>Minimax: </a:t>
                </a:r>
              </a:p>
              <a:p>
                <a:pPr lvl="1"/>
                <a:r>
                  <a:rPr lang="en-US" sz="3200" b="1" dirty="0"/>
                  <a:t>Maximize</a:t>
                </a:r>
                <a:r>
                  <a:rPr lang="en-US" sz="3200" dirty="0"/>
                  <a:t> (over all possible moves I can make) the </a:t>
                </a:r>
              </a:p>
              <a:p>
                <a:pPr lvl="1"/>
                <a:r>
                  <a:rPr lang="en-US" sz="3200" b="1" dirty="0"/>
                  <a:t>Minimum</a:t>
                </a:r>
                <a:r>
                  <a:rPr lang="en-US" sz="3200" dirty="0"/>
                  <a:t> </a:t>
                </a:r>
              </a:p>
              <a:p>
                <a:pPr lvl="2"/>
                <a:r>
                  <a:rPr lang="en-US" sz="3200" dirty="0"/>
                  <a:t>(over all possible states of the information I don’t know,</a:t>
                </a:r>
              </a:p>
              <a:p>
                <a:pPr lvl="2"/>
                <a:r>
                  <a:rPr lang="en-US" sz="3200" dirty="0"/>
                  <a:t>… over all possible moves Min can make) the</a:t>
                </a:r>
              </a:p>
              <a:p>
                <a:pPr lvl="1"/>
                <a:r>
                  <a:rPr lang="en-US" sz="3200" dirty="0"/>
                  <a:t>Reward.</a:t>
                </a:r>
              </a:p>
              <a:p>
                <a:pPr marL="457200" lvl="1" indent="0">
                  <a:buNone/>
                </a:pPr>
                <a:endParaRPr lang="en-US" sz="3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𝑀𝑎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𝑚𝑜𝑣𝑒𝑠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eqArr>
                                        <m:eqArr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𝑀𝑖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𝑚𝑜𝑣𝑒𝑠</m:t>
                                          </m:r>
                                        </m:e>
                                      </m:eqAr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b="0" i="0" smtClean="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eqArr>
                                            <m:eqArrPr>
                                              <m:ctrlP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𝑚𝑖𝑠𝑠𝑖𝑛𝑔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𝑖𝑛𝑓𝑜</m:t>
                                              </m:r>
                                            </m:e>
                                          </m:eqArr>
                                        </m:lim>
                                      </m:limLow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𝑅𝑒𝑤𝑎𝑟𝑑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584" y="980390"/>
                <a:ext cx="11067067" cy="5797484"/>
              </a:xfrm>
              <a:blipFill rotWithShape="0">
                <a:blip r:embed="rId3"/>
                <a:stretch>
                  <a:fillRect l="-1267" t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9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Stochastic games of imperfect information</a:t>
            </a:r>
          </a:p>
        </p:txBody>
      </p:sp>
      <p:pic>
        <p:nvPicPr>
          <p:cNvPr id="4" name="Picture 3" descr="Screen Shot 2015-02-18 at 2.4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1"/>
            <a:ext cx="7162800" cy="5410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1" y="6474024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Source</a:t>
            </a:r>
            <a:endParaRPr lang="en-US" sz="1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610600" y="1143000"/>
            <a:ext cx="1981200" cy="762000"/>
          </a:xfrm>
          <a:prstGeom prst="wedgeRoundRectCallout">
            <a:avLst>
              <a:gd name="adj1" fmla="val -62543"/>
              <a:gd name="adj2" fmla="val 535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States are grouped into </a:t>
            </a:r>
            <a:r>
              <a:rPr lang="en-US" sz="1400" i="1" dirty="0"/>
              <a:t>information sets </a:t>
            </a:r>
            <a:r>
              <a:rPr lang="en-US" sz="1400" dirty="0"/>
              <a:t>for each player</a:t>
            </a:r>
          </a:p>
        </p:txBody>
      </p:sp>
    </p:spTree>
    <p:extLst>
      <p:ext uri="{BB962C8B-B14F-4D97-AF65-F5344CB8AC3E}">
        <p14:creationId xmlns:p14="http://schemas.microsoft.com/office/powerpoint/2010/main" val="945125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Stochastic search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73" y="2172043"/>
            <a:ext cx="8624313" cy="27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838200"/>
          </a:xfrm>
        </p:spPr>
        <p:txBody>
          <a:bodyPr/>
          <a:lstStyle/>
          <a:p>
            <a:r>
              <a:rPr lang="en-US" sz="3600" dirty="0"/>
              <a:t>Stochastic search for stochastic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8457" y="1143005"/>
                <a:ext cx="10798628" cy="497476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problem with </a:t>
                </a:r>
                <a:r>
                  <a:rPr lang="en-US" dirty="0" err="1"/>
                  <a:t>expectiminimax</a:t>
                </a:r>
                <a:r>
                  <a:rPr lang="en-US" dirty="0"/>
                  <a:t>: huge branching factor (many possible outcomes)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𝑢𝑡𝑐𝑜𝑚𝑒𝑠</m:t>
                          </m:r>
                        </m:sub>
                        <m:sup/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𝑜𝑢𝑡𝑐𝑜𝑚𝑒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𝑜𝑢𝑡𝑐𝑜𝑚𝑒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An approximate solution: Monte Carlo search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</m:e>
                      </m:d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𝑅𝑒𝑤𝑎𝑟𝑑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𝑔𝑎𝑚𝑒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Asymptotically optimal: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 approximation gets better.</a:t>
                </a:r>
              </a:p>
              <a:p>
                <a:r>
                  <a:rPr lang="en-US" dirty="0"/>
                  <a:t>Controlled computational complexity: choose n to match the amount of computation you can afford.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457" y="1143005"/>
                <a:ext cx="10798628" cy="4974769"/>
              </a:xfrm>
              <a:blipFill rotWithShape="0">
                <a:blip r:embed="rId2"/>
                <a:stretch>
                  <a:fillRect l="-791" t="-2328" r="-791" b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59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game environments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23192"/>
              </p:ext>
            </p:extLst>
          </p:nvPr>
        </p:nvGraphicFramePr>
        <p:xfrm>
          <a:off x="1981200" y="1600201"/>
          <a:ext cx="8229600" cy="376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04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Deterministic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Stochastic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/>
                        <a:t>Perfect</a:t>
                      </a:r>
                      <a:r>
                        <a:rPr lang="en-US" sz="2800" baseline="0" dirty="0"/>
                        <a:t> information</a:t>
                      </a:r>
                      <a:br>
                        <a:rPr lang="en-US" sz="2800" baseline="0" dirty="0"/>
                      </a:br>
                      <a:r>
                        <a:rPr lang="en-US" sz="2800" baseline="0" dirty="0"/>
                        <a:t>(fully observable)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/>
                        <a:t>Imperfect information</a:t>
                      </a:r>
                    </a:p>
                    <a:p>
                      <a:r>
                        <a:rPr lang="en-US" sz="2800" dirty="0"/>
                        <a:t>(partially observable)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35419" y="2450068"/>
            <a:ext cx="2732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Chess, checkers, go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600" y="2362201"/>
            <a:ext cx="2580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Backgammon, monopoly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6621" y="3563956"/>
            <a:ext cx="1644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Battleship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7484412" y="3577205"/>
            <a:ext cx="1888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Scrabble, poker, bridge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Monte Carlo Tree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8201"/>
            <a:ext cx="9067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What about </a:t>
            </a:r>
            <a:r>
              <a:rPr lang="en-US" sz="2400" b="1" i="1" u="sng" dirty="0"/>
              <a:t>deterministic</a:t>
            </a:r>
            <a:r>
              <a:rPr lang="en-US" sz="2400" dirty="0"/>
              <a:t> games with deep trees, large branching factor, </a:t>
            </a:r>
            <a:br>
              <a:rPr lang="en-US" sz="2400" dirty="0"/>
            </a:br>
            <a:r>
              <a:rPr lang="en-US" sz="2400" dirty="0"/>
              <a:t>and no good heuristics – like Go?</a:t>
            </a:r>
          </a:p>
          <a:p>
            <a:r>
              <a:rPr lang="en-US" sz="2400" dirty="0"/>
              <a:t>Instead of depth-limited search with an evaluation function, </a:t>
            </a:r>
            <a:br>
              <a:rPr lang="en-US" sz="2400" dirty="0"/>
            </a:br>
            <a:r>
              <a:rPr lang="en-US" sz="2400" dirty="0"/>
              <a:t>use randomized simulations</a:t>
            </a:r>
          </a:p>
          <a:p>
            <a:r>
              <a:rPr lang="en-US" sz="2400" dirty="0"/>
              <a:t>Starting at the current state (root of search tree), iterate:</a:t>
            </a:r>
          </a:p>
          <a:p>
            <a:pPr lvl="1"/>
            <a:r>
              <a:rPr lang="en-US" sz="2000" dirty="0"/>
              <a:t>Select a leaf node for expansion </a:t>
            </a:r>
            <a:br>
              <a:rPr lang="en-US" sz="2000" dirty="0"/>
            </a:br>
            <a:r>
              <a:rPr lang="en-US" sz="2000" dirty="0"/>
              <a:t>using a </a:t>
            </a:r>
            <a:r>
              <a:rPr lang="en-US" sz="2000" i="1" dirty="0"/>
              <a:t>tree policy </a:t>
            </a:r>
            <a:r>
              <a:rPr lang="en-US" sz="2000" dirty="0"/>
              <a:t>(trading off</a:t>
            </a:r>
            <a:br>
              <a:rPr lang="en-US" sz="2000" dirty="0"/>
            </a:br>
            <a:r>
              <a:rPr lang="en-US" sz="2000" i="1" dirty="0"/>
              <a:t>exploration</a:t>
            </a:r>
            <a:r>
              <a:rPr lang="en-US" sz="2000" dirty="0"/>
              <a:t> and </a:t>
            </a:r>
            <a:r>
              <a:rPr lang="en-US" sz="2000" i="1" dirty="0"/>
              <a:t>exploitation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Run a simulation using </a:t>
            </a:r>
            <a:br>
              <a:rPr lang="en-US" sz="2000" dirty="0"/>
            </a:br>
            <a:r>
              <a:rPr lang="en-US" sz="2000" dirty="0"/>
              <a:t>a </a:t>
            </a:r>
            <a:r>
              <a:rPr lang="en-US" sz="2000" i="1" dirty="0"/>
              <a:t>default policy </a:t>
            </a:r>
            <a:r>
              <a:rPr lang="en-US" sz="2000" dirty="0"/>
              <a:t>(e.g., random </a:t>
            </a:r>
            <a:br>
              <a:rPr lang="en-US" sz="2000" dirty="0"/>
            </a:br>
            <a:r>
              <a:rPr lang="en-US" sz="2000" dirty="0"/>
              <a:t>moves) until a terminal state </a:t>
            </a:r>
            <a:br>
              <a:rPr lang="en-US" sz="2000" dirty="0"/>
            </a:br>
            <a:r>
              <a:rPr lang="en-US" sz="2000" dirty="0"/>
              <a:t>is reached</a:t>
            </a:r>
          </a:p>
          <a:p>
            <a:pPr lvl="1"/>
            <a:r>
              <a:rPr lang="en-US" sz="2000" dirty="0"/>
              <a:t>Back-propagate the outcome </a:t>
            </a:r>
            <a:br>
              <a:rPr lang="en-US" sz="2000" dirty="0"/>
            </a:br>
            <a:r>
              <a:rPr lang="en-US" sz="2000" dirty="0"/>
              <a:t>to update the value estimates </a:t>
            </a:r>
            <a:br>
              <a:rPr lang="en-US" sz="2000" dirty="0"/>
            </a:br>
            <a:r>
              <a:rPr lang="en-US" sz="2000" dirty="0"/>
              <a:t>of internal tree nodes</a:t>
            </a:r>
          </a:p>
        </p:txBody>
      </p:sp>
      <p:pic>
        <p:nvPicPr>
          <p:cNvPr id="4" name="Picture 3" descr="Screen Shot 2015-02-18 at 4.26.3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43846"/>
            <a:ext cx="4800600" cy="2094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6756" y="6477000"/>
            <a:ext cx="5933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C. Browne et al., </a:t>
            </a:r>
            <a:r>
              <a:rPr lang="en-US" sz="1600" dirty="0">
                <a:hlinkClick r:id="rId3"/>
              </a:rPr>
              <a:t>A survey of Monte Carlo Tree Search Methods</a:t>
            </a:r>
            <a:r>
              <a:rPr lang="en-US" sz="1600" dirty="0"/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781734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Learned evaluation functions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0" y="1487178"/>
            <a:ext cx="1828800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43" y="1495945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27" y="1503819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95" y="1502676"/>
            <a:ext cx="1828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09" y="1502676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706" y="1488196"/>
            <a:ext cx="18288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6" y="3397345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22" y="3397345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27" y="3397345"/>
            <a:ext cx="19050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8" y="1502676"/>
            <a:ext cx="18288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53" y="3395059"/>
            <a:ext cx="1905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09" y="3395059"/>
            <a:ext cx="1905000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88" y="3395059"/>
            <a:ext cx="1905000" cy="190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06" y="339505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54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Stochastic search off-line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/>
              <a:t>Training phase:</a:t>
            </a:r>
          </a:p>
          <a:p>
            <a:r>
              <a:rPr kumimoji="1" lang="en-US" altLang="ja-JP" dirty="0"/>
              <a:t>Spend a few weeks allowing your computer to play billions of random games from every possible starting state</a:t>
            </a:r>
          </a:p>
          <a:p>
            <a:r>
              <a:rPr kumimoji="1" lang="en-US" altLang="ja-JP" dirty="0"/>
              <a:t>Value of the starting state = average value of the ending states achieved during those billion random games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Testing phase:</a:t>
            </a:r>
          </a:p>
          <a:p>
            <a:r>
              <a:rPr lang="en-US" altLang="ja-JP" dirty="0"/>
              <a:t>During the alpha-beta search, search until you reach a state whose value you have stored in your value lookup table</a:t>
            </a:r>
          </a:p>
          <a:p>
            <a:r>
              <a:rPr lang="en-US" altLang="ja-JP" dirty="0"/>
              <a:t>Oops…. Why doesn’t this work?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248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Evaluation as a pattern recognition problem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Training phase:</a:t>
            </a:r>
          </a:p>
          <a:p>
            <a:r>
              <a:rPr kumimoji="1" lang="en-US" altLang="ja-JP" dirty="0"/>
              <a:t>Spend a few weeks allowing your computer to play billions of random games from billions of possible starting states.</a:t>
            </a:r>
          </a:p>
          <a:p>
            <a:r>
              <a:rPr lang="en-US" altLang="ja-JP" dirty="0"/>
              <a:t>Value of the starting state = average value of the ending states achieved during those billion random games</a:t>
            </a:r>
          </a:p>
          <a:p>
            <a:pPr marL="0" indent="0">
              <a:buNone/>
            </a:pPr>
            <a:r>
              <a:rPr lang="en-US" altLang="ja-JP" dirty="0"/>
              <a:t>Generalization:</a:t>
            </a:r>
            <a:endParaRPr kumimoji="1" lang="en-US" altLang="ja-JP" dirty="0"/>
          </a:p>
          <a:p>
            <a:r>
              <a:rPr lang="en-US" altLang="ja-JP" dirty="0" err="1"/>
              <a:t>F</a:t>
            </a:r>
            <a:r>
              <a:rPr kumimoji="1" lang="en-US" altLang="ja-JP" dirty="0" err="1"/>
              <a:t>eaturize</a:t>
            </a:r>
            <a:r>
              <a:rPr kumimoji="1" lang="en-US" altLang="ja-JP" dirty="0"/>
              <a:t> (e.g., x1=number of             patterns, x2 = number of             patterns, etc.)</a:t>
            </a:r>
          </a:p>
          <a:p>
            <a:r>
              <a:rPr lang="en-US" altLang="ja-JP" dirty="0"/>
              <a:t>Linear regression: find a1, a2, etc. so that Value(state) ≈ a1*x1+a2*x2+…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Testing phase:</a:t>
            </a:r>
          </a:p>
          <a:p>
            <a:r>
              <a:rPr lang="en-US" altLang="ja-JP" dirty="0"/>
              <a:t>During the alpha-beta search, search as deep as you can, then estimate the value of each state at your horizon using Value(state) </a:t>
            </a:r>
            <a:r>
              <a:rPr lang="en-US" altLang="ja-JP"/>
              <a:t>≈ a1*x1+a2*x2</a:t>
            </a:r>
            <a:r>
              <a:rPr lang="en-US" altLang="ja-JP" dirty="0"/>
              <a:t>+…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64" y="3007136"/>
            <a:ext cx="609524" cy="111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66" y="3340977"/>
            <a:ext cx="673016" cy="6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60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Pros and Cons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L</a:t>
            </a:r>
            <a:r>
              <a:rPr kumimoji="1" lang="en-US" altLang="ja-JP" dirty="0"/>
              <a:t>earned evaluation function</a:t>
            </a:r>
          </a:p>
          <a:p>
            <a:pPr lvl="1"/>
            <a:r>
              <a:rPr lang="en-US" altLang="ja-JP" dirty="0"/>
              <a:t>Pro: </a:t>
            </a:r>
            <a:r>
              <a:rPr kumimoji="1" lang="en-US" altLang="ja-JP" dirty="0"/>
              <a:t>off-line search permits lots of compute time, therefore lots of training data</a:t>
            </a:r>
          </a:p>
          <a:p>
            <a:pPr lvl="1"/>
            <a:r>
              <a:rPr lang="en-US" altLang="ja-JP" dirty="0"/>
              <a:t>Con: there’s no way you can evaluate every starting state that might be achieved during actual game play.  Some starting states will be missed, so generalized evaluation function is necessary</a:t>
            </a:r>
            <a:endParaRPr kumimoji="1" lang="en-US" altLang="ja-JP" dirty="0"/>
          </a:p>
          <a:p>
            <a:r>
              <a:rPr lang="en-US" altLang="ja-JP" dirty="0"/>
              <a:t>On-line stochastic search</a:t>
            </a:r>
          </a:p>
          <a:p>
            <a:pPr lvl="1"/>
            <a:r>
              <a:rPr lang="en-US" altLang="ja-JP" dirty="0"/>
              <a:t>Con: limited compute time</a:t>
            </a:r>
          </a:p>
          <a:p>
            <a:pPr lvl="1"/>
            <a:r>
              <a:rPr lang="en-US" altLang="ja-JP" dirty="0"/>
              <a:t>Pro: it’s possible to estimate the value of the state you’ve reached during actual game play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1722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Case study: </a:t>
            </a:r>
            <a:r>
              <a:rPr lang="en-US" altLang="ja-JP" dirty="0" err="1"/>
              <a:t>AlphaGo</a:t>
            </a:r>
            <a:endParaRPr kumimoji="1" lang="ja-JP" altLang="en-US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5562600" y="1981200"/>
            <a:ext cx="2667000" cy="342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b="1">
                <a:solidFill>
                  <a:srgbClr val="006600"/>
                </a:solidFill>
                <a:ea typeface="ＭＳ Ｐゴシック" panose="020B0600070205080204" pitchFamily="34" charset="-128"/>
              </a:rPr>
              <a:t>Gentlemen should not waste their time on trivial games -- they should play go.</a:t>
            </a:r>
            <a:r>
              <a:rPr lang="en-US" altLang="ja-JP" b="1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b="1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r>
              <a:rPr lang="en-US" altLang="ja-JP" sz="2000" b="1" i="1">
                <a:solidFill>
                  <a:srgbClr val="006600"/>
                </a:solidFill>
                <a:ea typeface="ＭＳ Ｐゴシック" panose="020B0600070205080204" pitchFamily="34" charset="-128"/>
              </a:rPr>
              <a:t>-- Confucius,</a:t>
            </a:r>
          </a:p>
          <a:p>
            <a:r>
              <a:rPr lang="en-US" altLang="ja-JP" sz="2000" b="1" i="1" u="sng">
                <a:solidFill>
                  <a:srgbClr val="006600"/>
                </a:solidFill>
                <a:ea typeface="ＭＳ Ｐゴシック" panose="020B0600070205080204" pitchFamily="34" charset="-128"/>
              </a:rPr>
              <a:t>The Analects</a:t>
            </a:r>
            <a:endParaRPr lang="en-US" altLang="ja-JP" sz="2000" b="1" i="1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r>
              <a:rPr lang="en-US" altLang="ja-JP" sz="2000" b="1" i="1">
                <a:solidFill>
                  <a:srgbClr val="006600"/>
                </a:solidFill>
                <a:ea typeface="ＭＳ Ｐゴシック" panose="020B0600070205080204" pitchFamily="34" charset="-128"/>
              </a:rPr>
              <a:t>ca. 500 B. C. E.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81200" y="5791201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6600"/>
                </a:solidFill>
                <a:ea typeface="ＭＳ Ｐゴシック" panose="020B0600070205080204" pitchFamily="34" charset="-128"/>
              </a:rPr>
              <a:t>Anton Ninno			         Roy Laird, Ph.D.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6600"/>
                </a:solidFill>
                <a:ea typeface="ＭＳ Ｐゴシック" panose="020B0600070205080204" pitchFamily="34" charset="-128"/>
              </a:rPr>
              <a:t>antonninno@yahoo.com		     roylaird@gmail.com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6600"/>
                </a:solidFill>
                <a:ea typeface="ＭＳ Ｐゴシック" panose="020B0600070205080204" pitchFamily="34" charset="-128"/>
              </a:rPr>
              <a:t>special thanks to Kiseido Publications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56" y="1906391"/>
            <a:ext cx="3516199" cy="35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70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AlphaGo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0" y="1600201"/>
            <a:ext cx="3581400" cy="4525963"/>
          </a:xfrm>
        </p:spPr>
        <p:txBody>
          <a:bodyPr/>
          <a:lstStyle/>
          <a:p>
            <a:r>
              <a:rPr lang="en-US" sz="2400" dirty="0"/>
              <a:t>Deep convolutional neural networks</a:t>
            </a:r>
          </a:p>
          <a:p>
            <a:pPr lvl="1"/>
            <a:r>
              <a:rPr lang="en-US" sz="2000" dirty="0"/>
              <a:t>Treat the Go board as an image</a:t>
            </a:r>
          </a:p>
          <a:p>
            <a:pPr lvl="1"/>
            <a:r>
              <a:rPr lang="en-US" sz="2000" dirty="0"/>
              <a:t>Powerful function approximation machinery</a:t>
            </a:r>
          </a:p>
          <a:p>
            <a:pPr lvl="1"/>
            <a:r>
              <a:rPr lang="en-US" sz="2000" dirty="0"/>
              <a:t>Can be trained to predict distribution over possible moves (</a:t>
            </a:r>
            <a:r>
              <a:rPr lang="en-US" sz="2000" i="1" dirty="0"/>
              <a:t>policy</a:t>
            </a:r>
            <a:r>
              <a:rPr lang="en-US" sz="2000" dirty="0"/>
              <a:t>) or expected </a:t>
            </a:r>
            <a:r>
              <a:rPr lang="en-US" sz="2000" i="1" dirty="0"/>
              <a:t>value</a:t>
            </a:r>
            <a:r>
              <a:rPr lang="en-US" sz="2000" dirty="0"/>
              <a:t> of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6197024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9" name="Picture 8" descr="Screen Shot 2016-09-20 at 3.0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96653"/>
            <a:ext cx="4876800" cy="44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37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AlphaGo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8763000" cy="4114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SL policy network</a:t>
            </a:r>
          </a:p>
          <a:p>
            <a:pPr lvl="1"/>
            <a:r>
              <a:rPr lang="en-US" sz="2000" dirty="0"/>
              <a:t>Idea: perform </a:t>
            </a:r>
            <a:r>
              <a:rPr lang="en-US" sz="2000" i="1" dirty="0"/>
              <a:t>supervised learning</a:t>
            </a:r>
            <a:r>
              <a:rPr lang="en-US" sz="2000" dirty="0"/>
              <a:t> (SL) to predict human moves</a:t>
            </a:r>
          </a:p>
          <a:p>
            <a:pPr lvl="1"/>
            <a:r>
              <a:rPr lang="en-US" sz="2000" dirty="0"/>
              <a:t>Given state s, predict probability distribution over moves a, P(</a:t>
            </a:r>
            <a:r>
              <a:rPr lang="en-US" sz="2000" dirty="0" err="1"/>
              <a:t>a|s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Trained on 30M positions, 57% accuracy on predicting human moves</a:t>
            </a:r>
          </a:p>
          <a:p>
            <a:pPr lvl="1"/>
            <a:r>
              <a:rPr lang="en-US" sz="2000" dirty="0"/>
              <a:t>Also train a smaller, faster</a:t>
            </a:r>
            <a:r>
              <a:rPr lang="en-US" sz="2000" i="1" dirty="0"/>
              <a:t> rollout policy</a:t>
            </a:r>
            <a:r>
              <a:rPr lang="en-US" sz="2000" dirty="0"/>
              <a:t> network (24% accurate)</a:t>
            </a:r>
          </a:p>
          <a:p>
            <a:r>
              <a:rPr lang="en-US" sz="2400" dirty="0"/>
              <a:t>RL policy network</a:t>
            </a:r>
          </a:p>
          <a:p>
            <a:pPr lvl="1"/>
            <a:r>
              <a:rPr lang="en-US" sz="2000" dirty="0"/>
              <a:t>Idea: fine-tune policy network using </a:t>
            </a:r>
            <a:r>
              <a:rPr lang="en-US" sz="2000" i="1" dirty="0"/>
              <a:t>reinforcement learning</a:t>
            </a:r>
            <a:r>
              <a:rPr lang="en-US" sz="2000" dirty="0"/>
              <a:t> (RL)</a:t>
            </a:r>
          </a:p>
          <a:p>
            <a:pPr lvl="1"/>
            <a:r>
              <a:rPr lang="en-US" sz="2000" dirty="0"/>
              <a:t>Initialize RL network to SL network</a:t>
            </a:r>
          </a:p>
          <a:p>
            <a:pPr lvl="1"/>
            <a:r>
              <a:rPr lang="en-US" sz="2000" dirty="0"/>
              <a:t>Play two snapshots of the network against each other, update parameters to maximize expected final outcome</a:t>
            </a:r>
          </a:p>
          <a:p>
            <a:pPr lvl="1"/>
            <a:r>
              <a:rPr lang="en-US" sz="2000" dirty="0"/>
              <a:t>RL network wins against SL network 80% of the time, wins against open-source </a:t>
            </a:r>
            <a:r>
              <a:rPr lang="en-US" sz="2000" dirty="0" err="1"/>
              <a:t>Pachi</a:t>
            </a:r>
            <a:r>
              <a:rPr lang="en-US" sz="2000" dirty="0"/>
              <a:t> Go program 85% of the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6197024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</p:spTree>
    <p:extLst>
      <p:ext uri="{BB962C8B-B14F-4D97-AF65-F5344CB8AC3E}">
        <p14:creationId xmlns:p14="http://schemas.microsoft.com/office/powerpoint/2010/main" val="27913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AlphaGo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114800"/>
          </a:xfrm>
        </p:spPr>
        <p:txBody>
          <a:bodyPr/>
          <a:lstStyle/>
          <a:p>
            <a:r>
              <a:rPr lang="en-US" sz="2400" dirty="0"/>
              <a:t>SL policy network</a:t>
            </a:r>
          </a:p>
          <a:p>
            <a:r>
              <a:rPr lang="en-US" sz="2400" dirty="0"/>
              <a:t>RL policy network</a:t>
            </a:r>
          </a:p>
          <a:p>
            <a:r>
              <a:rPr lang="en-US" sz="2400" dirty="0"/>
              <a:t>Value network</a:t>
            </a:r>
          </a:p>
          <a:p>
            <a:pPr lvl="1"/>
            <a:r>
              <a:rPr lang="en-US" sz="2000" dirty="0"/>
              <a:t>Idea: train network for position evaluation</a:t>
            </a:r>
          </a:p>
          <a:p>
            <a:pPr lvl="1"/>
            <a:r>
              <a:rPr lang="en-US" sz="2000" dirty="0"/>
              <a:t>Given state s, estimate v(s), expected outcome of play starting with position s and following the learned policy for both players</a:t>
            </a:r>
          </a:p>
          <a:p>
            <a:pPr lvl="1"/>
            <a:r>
              <a:rPr lang="en-US" sz="2000" dirty="0"/>
              <a:t>Train network by minimizing mean squared error between actual and predicted outcome</a:t>
            </a:r>
          </a:p>
          <a:p>
            <a:pPr lvl="1"/>
            <a:r>
              <a:rPr lang="en-US" sz="2000" dirty="0"/>
              <a:t>Trained on 30M positions sampled from different self-play games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6019800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</p:spTree>
    <p:extLst>
      <p:ext uri="{BB962C8B-B14F-4D97-AF65-F5344CB8AC3E}">
        <p14:creationId xmlns:p14="http://schemas.microsoft.com/office/powerpoint/2010/main" val="382793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AlphaGo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6197024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5" name="Picture 4" descr="Screen Shot 2016-09-20 at 3.11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600200"/>
            <a:ext cx="779399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2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 of today’s lecture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Stochastic games: the </a:t>
            </a:r>
            <a:r>
              <a:rPr kumimoji="1" lang="en-US" altLang="ja-JP" dirty="0" err="1"/>
              <a:t>Expectiminimax</a:t>
            </a:r>
            <a:r>
              <a:rPr kumimoji="1" lang="en-US" altLang="ja-JP" dirty="0"/>
              <a:t> algorithm</a:t>
            </a:r>
          </a:p>
          <a:p>
            <a:r>
              <a:rPr lang="en-US" altLang="ja-JP" dirty="0"/>
              <a:t>Imperfect information</a:t>
            </a:r>
          </a:p>
          <a:p>
            <a:pPr lvl="1"/>
            <a:r>
              <a:rPr kumimoji="1" lang="en-US" altLang="ja-JP" dirty="0"/>
              <a:t>Minimax formulation</a:t>
            </a:r>
          </a:p>
          <a:p>
            <a:pPr lvl="1"/>
            <a:r>
              <a:rPr lang="en-US" altLang="ja-JP" dirty="0" err="1"/>
              <a:t>Expectiminimax</a:t>
            </a:r>
            <a:r>
              <a:rPr lang="en-US" altLang="ja-JP" dirty="0"/>
              <a:t> formulation</a:t>
            </a:r>
          </a:p>
          <a:p>
            <a:r>
              <a:rPr lang="en-US" altLang="ja-JP" dirty="0"/>
              <a:t>Stochastic search, even for deterministic games</a:t>
            </a:r>
          </a:p>
          <a:p>
            <a:r>
              <a:rPr kumimoji="1" lang="en-US" altLang="ja-JP" dirty="0"/>
              <a:t>Learned evaluation functions</a:t>
            </a:r>
          </a:p>
          <a:p>
            <a:r>
              <a:rPr lang="en-US" altLang="ja-JP" dirty="0"/>
              <a:t>Case study: Alpha-Go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4052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AlphaGo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534400" cy="4114800"/>
          </a:xfrm>
        </p:spPr>
        <p:txBody>
          <a:bodyPr/>
          <a:lstStyle/>
          <a:p>
            <a:r>
              <a:rPr lang="en-US" sz="2400" dirty="0"/>
              <a:t>Monte Carlo Tree Search</a:t>
            </a:r>
          </a:p>
          <a:p>
            <a:pPr lvl="1"/>
            <a:r>
              <a:rPr lang="en-US" sz="2000" dirty="0"/>
              <a:t>Each edge in the search tree maintains </a:t>
            </a:r>
            <a:r>
              <a:rPr lang="en-US" sz="2000" i="1" dirty="0"/>
              <a:t>prior probabilities</a:t>
            </a:r>
            <a:r>
              <a:rPr lang="en-US" sz="2000" dirty="0"/>
              <a:t> P(</a:t>
            </a:r>
            <a:r>
              <a:rPr lang="en-US" sz="2000" dirty="0" err="1"/>
              <a:t>s,a</a:t>
            </a:r>
            <a:r>
              <a:rPr lang="en-US" sz="2000" dirty="0"/>
              <a:t>), </a:t>
            </a:r>
            <a:r>
              <a:rPr lang="en-US" sz="2000" i="1" dirty="0"/>
              <a:t>counts</a:t>
            </a:r>
            <a:r>
              <a:rPr lang="en-US" sz="2000" dirty="0"/>
              <a:t> N(</a:t>
            </a:r>
            <a:r>
              <a:rPr lang="en-US" sz="2000" dirty="0" err="1"/>
              <a:t>s,a</a:t>
            </a:r>
            <a:r>
              <a:rPr lang="en-US" sz="2000" dirty="0"/>
              <a:t>), </a:t>
            </a:r>
            <a:r>
              <a:rPr lang="en-US" sz="2000" i="1" dirty="0"/>
              <a:t>action values</a:t>
            </a:r>
            <a:r>
              <a:rPr lang="en-US" sz="2000" dirty="0"/>
              <a:t> Q(</a:t>
            </a:r>
            <a:r>
              <a:rPr lang="en-US" sz="2000" dirty="0" err="1"/>
              <a:t>s,a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P(</a:t>
            </a:r>
            <a:r>
              <a:rPr lang="en-US" sz="2000" dirty="0" err="1"/>
              <a:t>s,a</a:t>
            </a:r>
            <a:r>
              <a:rPr lang="en-US" sz="2000" dirty="0"/>
              <a:t>) comes from SL policy network</a:t>
            </a:r>
          </a:p>
          <a:p>
            <a:pPr lvl="1"/>
            <a:r>
              <a:rPr lang="en-US" sz="2000" dirty="0"/>
              <a:t>Tree traversal policy selects actions that maximize Q value plus exploration bonus (proportional to P but inversely proportional to N)</a:t>
            </a:r>
          </a:p>
          <a:p>
            <a:pPr lvl="1"/>
            <a:r>
              <a:rPr lang="en-US" sz="2000" dirty="0"/>
              <a:t>An expanded leaf node gets a value estimate that is a combination of value network estimate and outcome of simulated game using rollout network</a:t>
            </a:r>
          </a:p>
          <a:p>
            <a:pPr lvl="1"/>
            <a:r>
              <a:rPr lang="en-US" sz="2000" dirty="0"/>
              <a:t>At the end of each simulation, Q values are updated to the average of values of all simulations passing through that edge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6019800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</p:spTree>
    <p:extLst>
      <p:ext uri="{BB962C8B-B14F-4D97-AF65-F5344CB8AC3E}">
        <p14:creationId xmlns:p14="http://schemas.microsoft.com/office/powerpoint/2010/main" val="26004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AlphaGo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114800"/>
          </a:xfrm>
        </p:spPr>
        <p:txBody>
          <a:bodyPr/>
          <a:lstStyle/>
          <a:p>
            <a:r>
              <a:rPr lang="en-US" sz="2400" dirty="0"/>
              <a:t>Monte Carlo Tree Search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6019800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5" name="Picture 4" descr="Screen Shot 2016-09-21 at 1.0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1"/>
            <a:ext cx="9144000" cy="3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8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AlphaGo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6019800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D. Silver et al., </a:t>
            </a:r>
            <a:r>
              <a:rPr lang="en-US" sz="1600" dirty="0">
                <a:hlinkClick r:id="rId2"/>
              </a:rPr>
              <a:t>Mastering the Game of Go with Deep Neural Networks and Tree Search</a:t>
            </a:r>
            <a:r>
              <a:rPr lang="en-US" sz="1600" dirty="0"/>
              <a:t>, Nature 529, January 2016</a:t>
            </a:r>
          </a:p>
        </p:txBody>
      </p:sp>
      <p:pic>
        <p:nvPicPr>
          <p:cNvPr id="4" name="Picture 3" descr="Screen Shot 2016-09-21 at 1.26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10550"/>
            <a:ext cx="9144000" cy="46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56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Alpha-Go video</a:t>
            </a:r>
            <a:endParaRPr kumimoji="1" lang="ja-JP" alt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122076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AI: 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51038"/>
            <a:ext cx="8229600" cy="4525963"/>
          </a:xfrm>
        </p:spPr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algorithm: Ernst </a:t>
            </a:r>
            <a:r>
              <a:rPr lang="en-US" dirty="0" err="1"/>
              <a:t>Zermelo</a:t>
            </a:r>
            <a:r>
              <a:rPr lang="en-US" dirty="0"/>
              <a:t>, 1912</a:t>
            </a:r>
          </a:p>
          <a:p>
            <a:r>
              <a:rPr lang="en-US" dirty="0"/>
              <a:t>Chess playing with evaluation function, quiescence search, selective search: </a:t>
            </a:r>
            <a:br>
              <a:rPr lang="en-US" dirty="0"/>
            </a:br>
            <a:r>
              <a:rPr lang="en-US" dirty="0"/>
              <a:t>Claude Shannon, 1949 (</a:t>
            </a:r>
            <a:r>
              <a:rPr lang="en-US" dirty="0">
                <a:hlinkClick r:id="rId3"/>
              </a:rPr>
              <a:t>paper</a:t>
            </a:r>
            <a:r>
              <a:rPr lang="en-US" dirty="0"/>
              <a:t>)</a:t>
            </a:r>
          </a:p>
          <a:p>
            <a:r>
              <a:rPr lang="en-US" dirty="0"/>
              <a:t>Alpha-beta search: John McCarthy, 1956 </a:t>
            </a:r>
          </a:p>
          <a:p>
            <a:r>
              <a:rPr lang="en-US" dirty="0"/>
              <a:t>Checkers program that learns its own evaluation function by playing against itself: Arthur Samuel,  1956 (</a:t>
            </a:r>
            <a:r>
              <a:rPr lang="en-US" dirty="0">
                <a:hlinkClick r:id="rId4"/>
              </a:rPr>
              <a:t>Rodney Brooks blog post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/>
              <a:t>Game AI: State of the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90601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Computers are better than humans:</a:t>
            </a:r>
          </a:p>
          <a:p>
            <a:pPr lvl="1"/>
            <a:r>
              <a:rPr lang="en-US" b="1" dirty="0"/>
              <a:t>Checkers: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solved in 2007</a:t>
            </a:r>
            <a:endParaRPr lang="en-US" dirty="0"/>
          </a:p>
          <a:p>
            <a:pPr lvl="1"/>
            <a:r>
              <a:rPr lang="en-US" b="1" dirty="0"/>
              <a:t>Chess: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State-of-the-art search-based systems now better than humans</a:t>
            </a:r>
          </a:p>
          <a:p>
            <a:pPr lvl="2"/>
            <a:r>
              <a:rPr lang="en-US" dirty="0">
                <a:hlinkClick r:id="rId4"/>
              </a:rPr>
              <a:t>Deep learning machine teaches itself chess in 72 hours, plays at International Master Level</a:t>
            </a:r>
            <a:r>
              <a:rPr lang="en-US" dirty="0"/>
              <a:t> (</a:t>
            </a:r>
            <a:r>
              <a:rPr lang="en-US" dirty="0" err="1"/>
              <a:t>arXiv</a:t>
            </a:r>
            <a:r>
              <a:rPr lang="en-US" dirty="0"/>
              <a:t>, September 2015)</a:t>
            </a:r>
          </a:p>
          <a:p>
            <a:r>
              <a:rPr lang="en-US" sz="2400" dirty="0"/>
              <a:t>Computers are competitive with top human players:</a:t>
            </a:r>
          </a:p>
          <a:p>
            <a:pPr lvl="1"/>
            <a:r>
              <a:rPr lang="en-US" b="1" dirty="0"/>
              <a:t>Backgammon: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TD-Gammon system</a:t>
            </a:r>
            <a:r>
              <a:rPr lang="en-US" dirty="0"/>
              <a:t> (1992) used </a:t>
            </a:r>
            <a:r>
              <a:rPr lang="en-US" i="1" dirty="0"/>
              <a:t>reinforcement learning</a:t>
            </a:r>
            <a:r>
              <a:rPr lang="en-US" dirty="0"/>
              <a:t> to learn a good evaluation function</a:t>
            </a:r>
          </a:p>
          <a:p>
            <a:pPr lvl="1"/>
            <a:r>
              <a:rPr lang="en-US" b="1" dirty="0"/>
              <a:t>Bridge:</a:t>
            </a:r>
            <a:r>
              <a:rPr lang="en-US" dirty="0"/>
              <a:t> top systems use Monte Carlo simulation and alpha-beta search</a:t>
            </a:r>
          </a:p>
          <a:p>
            <a:pPr lvl="1"/>
            <a:r>
              <a:rPr lang="en-US" b="1" dirty="0"/>
              <a:t>Go:</a:t>
            </a:r>
            <a:r>
              <a:rPr lang="en-US" dirty="0"/>
              <a:t> computers were not considered competitive until </a:t>
            </a:r>
            <a:r>
              <a:rPr lang="en-US" dirty="0" err="1"/>
              <a:t>AlphaGo</a:t>
            </a:r>
            <a:r>
              <a:rPr lang="en-US" dirty="0"/>
              <a:t> in 2016</a:t>
            </a:r>
          </a:p>
        </p:txBody>
      </p:sp>
    </p:spTree>
    <p:extLst>
      <p:ext uri="{BB962C8B-B14F-4D97-AF65-F5344CB8AC3E}">
        <p14:creationId xmlns:p14="http://schemas.microsoft.com/office/powerpoint/2010/main" val="16057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8991600" cy="1143000"/>
          </a:xfrm>
        </p:spPr>
        <p:txBody>
          <a:bodyPr/>
          <a:lstStyle/>
          <a:p>
            <a:r>
              <a:rPr lang="en-US" dirty="0"/>
              <a:t>Game AI: State of the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90601"/>
            <a:ext cx="9067800" cy="4525963"/>
          </a:xfrm>
        </p:spPr>
        <p:txBody>
          <a:bodyPr/>
          <a:lstStyle/>
          <a:p>
            <a:r>
              <a:rPr lang="en-US" sz="2400" dirty="0"/>
              <a:t>Computers are </a:t>
            </a:r>
            <a:r>
              <a:rPr lang="en-US" sz="2400" strike="sngStrike" dirty="0"/>
              <a:t>not</a:t>
            </a:r>
            <a:r>
              <a:rPr lang="en-US" sz="2400" dirty="0"/>
              <a:t> competitive with top human players:</a:t>
            </a:r>
          </a:p>
          <a:p>
            <a:pPr lvl="1"/>
            <a:r>
              <a:rPr lang="en-US" b="1" dirty="0"/>
              <a:t>Poker </a:t>
            </a:r>
          </a:p>
          <a:p>
            <a:pPr lvl="2"/>
            <a:r>
              <a:rPr lang="en-US" dirty="0">
                <a:hlinkClick r:id="rId3"/>
              </a:rPr>
              <a:t>Heads-up limit hold’em poker is solved</a:t>
            </a:r>
            <a:r>
              <a:rPr lang="en-US" dirty="0"/>
              <a:t> (2015) </a:t>
            </a:r>
            <a:endParaRPr lang="en-US" i="1" dirty="0"/>
          </a:p>
          <a:p>
            <a:pPr lvl="3"/>
            <a:r>
              <a:rPr lang="en-US" sz="1600" dirty="0"/>
              <a:t>Simplest variant played competitively by humans</a:t>
            </a:r>
          </a:p>
          <a:p>
            <a:pPr lvl="3"/>
            <a:r>
              <a:rPr lang="en-US" sz="1600" dirty="0"/>
              <a:t>Smaller number of states than checkers, but partial </a:t>
            </a:r>
            <a:r>
              <a:rPr lang="en-US" sz="1600" dirty="0" err="1"/>
              <a:t>observability</a:t>
            </a:r>
            <a:r>
              <a:rPr lang="en-US" sz="1600" dirty="0"/>
              <a:t> makes it difficult</a:t>
            </a:r>
          </a:p>
          <a:p>
            <a:pPr lvl="3"/>
            <a:r>
              <a:rPr lang="en-US" sz="1600" i="1" dirty="0"/>
              <a:t>Essentially weakly solved </a:t>
            </a:r>
            <a:r>
              <a:rPr lang="en-US" sz="1600" dirty="0"/>
              <a:t>= cannot be beaten with statistical significance </a:t>
            </a:r>
            <a:br>
              <a:rPr lang="en-US" sz="1600" dirty="0"/>
            </a:br>
            <a:r>
              <a:rPr lang="en-US" sz="1600" dirty="0"/>
              <a:t>in a lifetime of playing</a:t>
            </a:r>
            <a:endParaRPr lang="en-US" sz="2000" dirty="0"/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>
                <a:hlinkClick r:id="rId4"/>
              </a:rPr>
              <a:t>CMU’s Libratus system beats four of the best human players at no-limit Texas Hold’em poker</a:t>
            </a:r>
            <a:r>
              <a:rPr lang="en-US" dirty="0"/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5158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e 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-5562600"/>
            <a:ext cx="4387627" cy="89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ame 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95400"/>
            <a:ext cx="4387627" cy="89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47426" y="412646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http://xkcd.com/1002/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54904" y="4953000"/>
            <a:ext cx="322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 also: </a:t>
            </a:r>
            <a:r>
              <a:rPr lang="en-US" dirty="0">
                <a:hlinkClick r:id="rId4"/>
              </a:rPr>
              <a:t>http://xkcd.com/1263/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31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63" y="370113"/>
            <a:ext cx="11345637" cy="412568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1371" y="4626426"/>
            <a:ext cx="11299372" cy="20247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err="1"/>
              <a:t>Calvinball</a:t>
            </a:r>
            <a:r>
              <a:rPr lang="en-US" altLang="ja-JP" dirty="0"/>
              <a:t>:</a:t>
            </a:r>
          </a:p>
          <a:p>
            <a:r>
              <a:rPr lang="en-US" altLang="ja-JP" dirty="0">
                <a:hlinkClick r:id="rId3"/>
              </a:rPr>
              <a:t>Play it online</a:t>
            </a:r>
            <a:endParaRPr lang="en-US" altLang="ja-JP" dirty="0"/>
          </a:p>
          <a:p>
            <a:r>
              <a:rPr lang="en-US" altLang="ja-JP" dirty="0">
                <a:hlinkClick r:id="rId4"/>
              </a:rPr>
              <a:t>Watch an instructional video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430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Stochastic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can we incorporate dice throwing into the game tree?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67846"/>
            <a:ext cx="5867400" cy="390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Stochastic games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14400"/>
            <a:ext cx="721801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Minimax vs. </a:t>
            </a:r>
            <a:r>
              <a:rPr lang="en-US" dirty="0" err="1"/>
              <a:t>Expectiminimax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7584" y="980390"/>
                <a:ext cx="11067067" cy="579748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Minimax: </a:t>
                </a:r>
              </a:p>
              <a:p>
                <a:pPr lvl="1"/>
                <a:r>
                  <a:rPr lang="en-US" b="1" dirty="0"/>
                  <a:t>Maximize</a:t>
                </a:r>
                <a:r>
                  <a:rPr lang="en-US" dirty="0"/>
                  <a:t> (over all possible moves I can make) the </a:t>
                </a:r>
              </a:p>
              <a:p>
                <a:pPr lvl="1"/>
                <a:r>
                  <a:rPr lang="en-US" b="1" dirty="0"/>
                  <a:t>Minimum</a:t>
                </a:r>
                <a:r>
                  <a:rPr lang="en-US" dirty="0"/>
                  <a:t> (over all possible moves Min can make) of the</a:t>
                </a:r>
              </a:p>
              <a:p>
                <a:pPr lvl="1"/>
                <a:r>
                  <a:rPr lang="en-US" dirty="0"/>
                  <a:t>Reward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𝑚𝑜𝑣𝑒𝑠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𝑀𝑖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𝑚𝑜𝑣𝑒𝑠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𝑅𝑒𝑤𝑎𝑟𝑑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altLang="ja-JP" b="1" dirty="0" err="1"/>
                  <a:t>Expectiminimax</a:t>
                </a:r>
                <a:r>
                  <a:rPr lang="en-US" altLang="ja-JP" b="1" dirty="0"/>
                  <a:t>: </a:t>
                </a:r>
              </a:p>
              <a:p>
                <a:pPr lvl="1"/>
                <a:r>
                  <a:rPr lang="en-US" altLang="ja-JP" b="1" dirty="0"/>
                  <a:t>Maximize</a:t>
                </a:r>
                <a:r>
                  <a:rPr lang="en-US" altLang="ja-JP" dirty="0"/>
                  <a:t> (over all possible moves I can make) the </a:t>
                </a:r>
              </a:p>
              <a:p>
                <a:pPr lvl="1"/>
                <a:r>
                  <a:rPr lang="en-US" altLang="ja-JP" b="1" dirty="0"/>
                  <a:t>Minimum</a:t>
                </a:r>
                <a:r>
                  <a:rPr lang="en-US" altLang="ja-JP" dirty="0"/>
                  <a:t> (over all possible moves Min can make) of the</a:t>
                </a:r>
              </a:p>
              <a:p>
                <a:pPr lvl="1"/>
                <a:r>
                  <a:rPr lang="en-US" altLang="ja-JP" b="1" dirty="0"/>
                  <a:t>Expected</a:t>
                </a:r>
                <a:r>
                  <a:rPr lang="en-US" altLang="ja-JP" dirty="0"/>
                  <a:t> reward</a:t>
                </a:r>
              </a:p>
              <a:p>
                <a:pPr marL="457200" lvl="1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𝑛𝑜𝑑𝑒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𝑚𝑦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𝑚𝑜𝑣𝑒𝑠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𝑀𝑖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𝑚𝑜𝑣𝑒𝑠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ja-JP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𝑅𝑒𝑤𝑎𝑟𝑑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𝑢𝑡𝑐𝑜𝑚𝑒𝑠</m:t>
                          </m:r>
                        </m:sub>
                        <m:sup/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𝑜𝑢𝑡𝑐𝑜𝑚𝑒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𝑜𝑢𝑡𝑐𝑜𝑚𝑒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ja-JP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584" y="980390"/>
                <a:ext cx="11067067" cy="5797484"/>
              </a:xfrm>
              <a:blipFill rotWithShape="0">
                <a:blip r:embed="rId3"/>
                <a:stretch>
                  <a:fillRect l="-716" t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Stochastic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1"/>
            <a:ext cx="8610600" cy="4754563"/>
          </a:xfrm>
        </p:spPr>
        <p:txBody>
          <a:bodyPr/>
          <a:lstStyle/>
          <a:p>
            <a:r>
              <a:rPr lang="en-US" b="1" dirty="0" err="1"/>
              <a:t>Expectiminimax</a:t>
            </a:r>
            <a:r>
              <a:rPr lang="en-US" b="1" dirty="0"/>
              <a:t>: </a:t>
            </a:r>
            <a:r>
              <a:rPr lang="en-US" dirty="0"/>
              <a:t>for chance nodes, sum values of successor states weighted by the probability of each successor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0" y="3733801"/>
            <a:ext cx="90678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dirty="0">
                <a:solidFill>
                  <a:srgbClr val="CC0099"/>
                </a:solidFill>
              </a:rPr>
              <a:t>Value</a:t>
            </a:r>
            <a:r>
              <a:rPr lang="en-US" sz="2400" dirty="0"/>
              <a:t>(</a:t>
            </a:r>
            <a:r>
              <a:rPr lang="en-US" sz="2400" i="1" dirty="0"/>
              <a:t>node</a:t>
            </a:r>
            <a:r>
              <a:rPr lang="en-US" sz="2400" dirty="0"/>
              <a:t>) =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Utility(</a:t>
            </a:r>
            <a:r>
              <a:rPr lang="en-US" sz="2400" i="1" dirty="0"/>
              <a:t>node</a:t>
            </a:r>
            <a:r>
              <a:rPr lang="en-US" sz="2400" dirty="0"/>
              <a:t>) if </a:t>
            </a:r>
            <a:r>
              <a:rPr lang="en-US" sz="2400" i="1" dirty="0"/>
              <a:t>node</a:t>
            </a:r>
            <a:r>
              <a:rPr lang="en-US" sz="2400" dirty="0"/>
              <a:t> is terminal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/>
              <a:t>max</a:t>
            </a:r>
            <a:r>
              <a:rPr lang="en-US" sz="2400" i="1" baseline="-25000" dirty="0" err="1"/>
              <a:t>action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C0099"/>
                </a:solidFill>
              </a:rPr>
              <a:t>Value</a:t>
            </a:r>
            <a:r>
              <a:rPr lang="en-US" sz="2400" dirty="0"/>
              <a:t>(</a:t>
            </a:r>
            <a:r>
              <a:rPr lang="en-US" sz="2400" dirty="0" err="1"/>
              <a:t>Succ</a:t>
            </a:r>
            <a:r>
              <a:rPr lang="en-US" sz="2400" dirty="0"/>
              <a:t>(</a:t>
            </a:r>
            <a:r>
              <a:rPr lang="en-US" sz="2400" i="1" dirty="0"/>
              <a:t>node, action</a:t>
            </a:r>
            <a:r>
              <a:rPr lang="en-US" sz="2400" dirty="0"/>
              <a:t>)) if </a:t>
            </a:r>
            <a:r>
              <a:rPr lang="en-US" sz="2400" i="1" dirty="0"/>
              <a:t>type</a:t>
            </a:r>
            <a:r>
              <a:rPr lang="en-US" sz="2400" dirty="0"/>
              <a:t> = MAX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/>
              <a:t>min</a:t>
            </a:r>
            <a:r>
              <a:rPr lang="en-US" sz="2400" i="1" baseline="-25000" dirty="0" err="1"/>
              <a:t>action</a:t>
            </a:r>
            <a:r>
              <a:rPr lang="en-US" sz="2400" dirty="0"/>
              <a:t>  </a:t>
            </a:r>
            <a:r>
              <a:rPr lang="en-US" sz="2400" b="1" dirty="0">
                <a:solidFill>
                  <a:srgbClr val="CC0099"/>
                </a:solidFill>
              </a:rPr>
              <a:t>Value</a:t>
            </a:r>
            <a:r>
              <a:rPr lang="en-US" sz="2400" dirty="0"/>
              <a:t>(</a:t>
            </a:r>
            <a:r>
              <a:rPr lang="en-US" sz="2400" dirty="0" err="1"/>
              <a:t>Succ</a:t>
            </a:r>
            <a:r>
              <a:rPr lang="en-US" sz="2400" dirty="0"/>
              <a:t>(</a:t>
            </a:r>
            <a:r>
              <a:rPr lang="en-US" sz="2400" i="1" dirty="0"/>
              <a:t>node, action</a:t>
            </a:r>
            <a:r>
              <a:rPr lang="en-US" sz="2400" dirty="0"/>
              <a:t>)) if </a:t>
            </a:r>
            <a:r>
              <a:rPr lang="en-US" sz="2400" i="1" dirty="0"/>
              <a:t>type</a:t>
            </a:r>
            <a:r>
              <a:rPr lang="en-US" sz="2400" dirty="0"/>
              <a:t> = MIN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/>
              <a:t>sum</a:t>
            </a:r>
            <a:r>
              <a:rPr lang="en-US" sz="2400" i="1" baseline="-25000" dirty="0" err="1"/>
              <a:t>action</a:t>
            </a:r>
            <a:r>
              <a:rPr lang="en-US" sz="2400" dirty="0"/>
              <a:t> P(</a:t>
            </a:r>
            <a:r>
              <a:rPr lang="en-US" sz="2400" dirty="0" err="1"/>
              <a:t>Succ</a:t>
            </a:r>
            <a:r>
              <a:rPr lang="en-US" sz="2400" dirty="0"/>
              <a:t>(</a:t>
            </a:r>
            <a:r>
              <a:rPr lang="en-US" sz="2400" i="1" dirty="0"/>
              <a:t>node, action</a:t>
            </a:r>
            <a:r>
              <a:rPr lang="en-US" sz="2400" dirty="0"/>
              <a:t>)) * </a:t>
            </a:r>
            <a:r>
              <a:rPr lang="en-US" sz="2400" b="1" dirty="0">
                <a:solidFill>
                  <a:srgbClr val="CC0099"/>
                </a:solidFill>
              </a:rPr>
              <a:t>Value</a:t>
            </a:r>
            <a:r>
              <a:rPr lang="en-US" sz="2400" dirty="0"/>
              <a:t>(</a:t>
            </a:r>
            <a:r>
              <a:rPr lang="en-US" sz="2400" dirty="0" err="1"/>
              <a:t>Succ</a:t>
            </a:r>
            <a:r>
              <a:rPr lang="en-US" sz="2400" dirty="0"/>
              <a:t>(</a:t>
            </a:r>
            <a:r>
              <a:rPr lang="en-US" sz="2400" i="1" dirty="0"/>
              <a:t>node, action</a:t>
            </a:r>
            <a:r>
              <a:rPr lang="en-US" sz="2400" dirty="0"/>
              <a:t>)) if </a:t>
            </a:r>
            <a:r>
              <a:rPr lang="en-US" sz="2400" i="1" dirty="0"/>
              <a:t>type</a:t>
            </a:r>
            <a:r>
              <a:rPr lang="en-US" sz="2400" dirty="0"/>
              <a:t> = CHANCE</a:t>
            </a:r>
          </a:p>
          <a:p>
            <a:pPr lvl="1"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33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68" y="1872758"/>
            <a:ext cx="7212293" cy="4832841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RANDOM: Max flips a coin.  It’s heads or tails.</a:t>
            </a:r>
          </a:p>
          <a:p>
            <a:r>
              <a:rPr lang="en-US" altLang="ja-JP" dirty="0"/>
              <a:t>MAX: Max either stops, or continues.</a:t>
            </a:r>
          </a:p>
          <a:p>
            <a:pPr lvl="1"/>
            <a:r>
              <a:rPr lang="en-US" altLang="ja-JP" dirty="0"/>
              <a:t>Stop on heads: Game ends, Max wins (value = $2).</a:t>
            </a:r>
          </a:p>
          <a:p>
            <a:pPr lvl="1"/>
            <a:r>
              <a:rPr kumimoji="1" lang="en-US" altLang="ja-JP" dirty="0"/>
              <a:t>Stop on tails: Game ends, Max loses (value = -$2).</a:t>
            </a:r>
          </a:p>
          <a:p>
            <a:pPr lvl="1"/>
            <a:r>
              <a:rPr lang="en-US" altLang="ja-JP" dirty="0"/>
              <a:t>Continue: Game continues.</a:t>
            </a:r>
          </a:p>
          <a:p>
            <a:r>
              <a:rPr kumimoji="1" lang="en-US" altLang="ja-JP" dirty="0"/>
              <a:t>RANDOM: Min flips a coin.</a:t>
            </a:r>
          </a:p>
          <a:p>
            <a:pPr lvl="1"/>
            <a:r>
              <a:rPr lang="en-US" altLang="ja-JP" dirty="0"/>
              <a:t>HH: value = $2</a:t>
            </a:r>
          </a:p>
          <a:p>
            <a:pPr lvl="1"/>
            <a:r>
              <a:rPr kumimoji="1" lang="en-US" altLang="ja-JP" dirty="0"/>
              <a:t>TT: value = -$2</a:t>
            </a:r>
          </a:p>
          <a:p>
            <a:pPr lvl="1"/>
            <a:r>
              <a:rPr lang="en-US" altLang="ja-JP" dirty="0"/>
              <a:t>HT or TH: value = 0</a:t>
            </a:r>
          </a:p>
          <a:p>
            <a:r>
              <a:rPr kumimoji="1" lang="en-US" altLang="ja-JP" dirty="0"/>
              <a:t>MIN: Min decides whether to keep th</a:t>
            </a:r>
            <a:r>
              <a:rPr lang="en-US" altLang="ja-JP" dirty="0"/>
              <a:t>e current outcome (value as above), or pay a penalty (value=$1).</a:t>
            </a:r>
            <a:endParaRPr kumimoji="1" lang="en-US" altLang="ja-JP" dirty="0"/>
          </a:p>
        </p:txBody>
      </p:sp>
      <p:sp>
        <p:nvSpPr>
          <p:cNvPr id="4" name="Oval 3"/>
          <p:cNvSpPr/>
          <p:nvPr/>
        </p:nvSpPr>
        <p:spPr>
          <a:xfrm>
            <a:off x="9945277" y="763571"/>
            <a:ext cx="556181" cy="556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Isosceles Triangle 4"/>
          <p:cNvSpPr/>
          <p:nvPr/>
        </p:nvSpPr>
        <p:spPr>
          <a:xfrm>
            <a:off x="8983745" y="207389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Isosceles Triangle 5"/>
          <p:cNvSpPr/>
          <p:nvPr/>
        </p:nvSpPr>
        <p:spPr>
          <a:xfrm>
            <a:off x="10842395" y="209432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29131" y="3442358"/>
            <a:ext cx="556181" cy="556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val 7"/>
          <p:cNvSpPr/>
          <p:nvPr/>
        </p:nvSpPr>
        <p:spPr>
          <a:xfrm>
            <a:off x="10438611" y="3500488"/>
            <a:ext cx="556181" cy="556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Isosceles Triangle 8"/>
          <p:cNvSpPr/>
          <p:nvPr/>
        </p:nvSpPr>
        <p:spPr>
          <a:xfrm rot="10800000">
            <a:off x="7872956" y="4639563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8939749" y="465998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9912282" y="4652127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10988507" y="465369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624006" y="123718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T</a:t>
            </a:r>
            <a:endParaRPr kumimoji="1" lang="ja-JP" alt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371812" y="1248185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H</a:t>
            </a:r>
            <a:endParaRPr kumimoji="1" lang="ja-JP" alt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872956" y="3945823"/>
            <a:ext cx="499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H</a:t>
            </a:r>
            <a:endParaRPr kumimoji="1" lang="ja-JP" alt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9931133" y="391911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H</a:t>
            </a:r>
            <a:endParaRPr kumimoji="1" lang="ja-JP" alt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1068638" y="392539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T</a:t>
            </a:r>
            <a:endParaRPr kumimoji="1" lang="ja-JP" alt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9100007" y="3964672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T</a:t>
            </a:r>
            <a:endParaRPr kumimoji="1" lang="ja-JP" alt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9477976" y="3409977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2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70060" y="3453516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chemeClr val="tx1"/>
                </a:solidFill>
              </a:rPr>
              <a:t>-2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61545" y="5783064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0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14053" y="5783064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2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39025" y="5783060"/>
            <a:ext cx="527901" cy="5799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84061" y="578306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06577" y="5783062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0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29090" y="5783061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51605" y="5783062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-2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274121" y="578306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4" idx="4"/>
            <a:endCxn id="5" idx="0"/>
          </p:cNvCxnSpPr>
          <p:nvPr/>
        </p:nvCxnSpPr>
        <p:spPr>
          <a:xfrm flipH="1">
            <a:off x="9271263" y="1319753"/>
            <a:ext cx="952105" cy="75414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4"/>
            <a:endCxn id="6" idx="0"/>
          </p:cNvCxnSpPr>
          <p:nvPr/>
        </p:nvCxnSpPr>
        <p:spPr>
          <a:xfrm>
            <a:off x="10223368" y="1319753"/>
            <a:ext cx="906545" cy="77457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3"/>
            <a:endCxn id="7" idx="0"/>
          </p:cNvCxnSpPr>
          <p:nvPr/>
        </p:nvCxnSpPr>
        <p:spPr>
          <a:xfrm flipH="1">
            <a:off x="8707222" y="2642028"/>
            <a:ext cx="564041" cy="800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3"/>
            <a:endCxn id="21" idx="0"/>
          </p:cNvCxnSpPr>
          <p:nvPr/>
        </p:nvCxnSpPr>
        <p:spPr>
          <a:xfrm>
            <a:off x="9271263" y="2642028"/>
            <a:ext cx="470664" cy="76794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3"/>
            <a:endCxn id="8" idx="0"/>
          </p:cNvCxnSpPr>
          <p:nvPr/>
        </p:nvCxnSpPr>
        <p:spPr>
          <a:xfrm flipH="1">
            <a:off x="10716702" y="2662454"/>
            <a:ext cx="413211" cy="83803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3"/>
            <a:endCxn id="22" idx="0"/>
          </p:cNvCxnSpPr>
          <p:nvPr/>
        </p:nvCxnSpPr>
        <p:spPr>
          <a:xfrm>
            <a:off x="11129913" y="2662454"/>
            <a:ext cx="604098" cy="79106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4"/>
            <a:endCxn id="9" idx="3"/>
          </p:cNvCxnSpPr>
          <p:nvPr/>
        </p:nvCxnSpPr>
        <p:spPr>
          <a:xfrm flipH="1">
            <a:off x="8160473" y="3998540"/>
            <a:ext cx="546749" cy="64102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" idx="4"/>
            <a:endCxn id="10" idx="3"/>
          </p:cNvCxnSpPr>
          <p:nvPr/>
        </p:nvCxnSpPr>
        <p:spPr>
          <a:xfrm>
            <a:off x="8707222" y="3998540"/>
            <a:ext cx="520044" cy="66144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8" idx="4"/>
            <a:endCxn id="11" idx="3"/>
          </p:cNvCxnSpPr>
          <p:nvPr/>
        </p:nvCxnSpPr>
        <p:spPr>
          <a:xfrm flipH="1">
            <a:off x="10199799" y="4056670"/>
            <a:ext cx="516903" cy="59545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4"/>
            <a:endCxn id="12" idx="3"/>
          </p:cNvCxnSpPr>
          <p:nvPr/>
        </p:nvCxnSpPr>
        <p:spPr>
          <a:xfrm>
            <a:off x="10716702" y="4056670"/>
            <a:ext cx="559322" cy="59702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9" idx="0"/>
            <a:endCxn id="24" idx="0"/>
          </p:cNvCxnSpPr>
          <p:nvPr/>
        </p:nvCxnSpPr>
        <p:spPr>
          <a:xfrm flipH="1">
            <a:off x="7878004" y="5207692"/>
            <a:ext cx="282469" cy="57537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" idx="0"/>
            <a:endCxn id="25" idx="0"/>
          </p:cNvCxnSpPr>
          <p:nvPr/>
        </p:nvCxnSpPr>
        <p:spPr>
          <a:xfrm>
            <a:off x="8160473" y="5207692"/>
            <a:ext cx="242503" cy="57536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" idx="0"/>
            <a:endCxn id="23" idx="0"/>
          </p:cNvCxnSpPr>
          <p:nvPr/>
        </p:nvCxnSpPr>
        <p:spPr>
          <a:xfrm flipH="1">
            <a:off x="8925496" y="5228114"/>
            <a:ext cx="301770" cy="55495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0"/>
            <a:endCxn id="26" idx="0"/>
          </p:cNvCxnSpPr>
          <p:nvPr/>
        </p:nvCxnSpPr>
        <p:spPr>
          <a:xfrm>
            <a:off x="9227266" y="5228114"/>
            <a:ext cx="220746" cy="55494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0"/>
            <a:endCxn id="27" idx="0"/>
          </p:cNvCxnSpPr>
          <p:nvPr/>
        </p:nvCxnSpPr>
        <p:spPr>
          <a:xfrm flipH="1">
            <a:off x="9970528" y="5220256"/>
            <a:ext cx="229271" cy="5628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1" idx="0"/>
            <a:endCxn id="28" idx="0"/>
          </p:cNvCxnSpPr>
          <p:nvPr/>
        </p:nvCxnSpPr>
        <p:spPr>
          <a:xfrm>
            <a:off x="10199799" y="5220256"/>
            <a:ext cx="293242" cy="56280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2" idx="0"/>
            <a:endCxn id="29" idx="0"/>
          </p:cNvCxnSpPr>
          <p:nvPr/>
        </p:nvCxnSpPr>
        <p:spPr>
          <a:xfrm flipH="1">
            <a:off x="11015556" y="5221828"/>
            <a:ext cx="260468" cy="56123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2" idx="0"/>
            <a:endCxn id="30" idx="0"/>
          </p:cNvCxnSpPr>
          <p:nvPr/>
        </p:nvCxnSpPr>
        <p:spPr>
          <a:xfrm>
            <a:off x="11276024" y="5221828"/>
            <a:ext cx="262048" cy="5612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945784" y="45574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2060"/>
                </a:solidFill>
              </a:rPr>
              <a:t>1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034358" y="45683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2060"/>
                </a:solidFill>
              </a:rPr>
              <a:t>0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003188" y="455744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2060"/>
                </a:solidFill>
              </a:rPr>
              <a:t>0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037331" y="4557443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2060"/>
                </a:solidFill>
              </a:rPr>
              <a:t>-2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490079" y="3425327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2060"/>
                </a:solidFill>
              </a:rPr>
              <a:t>½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482162" y="3490643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2060"/>
                </a:solidFill>
              </a:rPr>
              <a:t>-1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67015" y="2151700"/>
            <a:ext cx="371291" cy="589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2060"/>
                </a:solidFill>
              </a:rPr>
              <a:t>2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884932" y="2184357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2060"/>
                </a:solidFill>
              </a:rPr>
              <a:t>-1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992307" y="75833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2060"/>
                </a:solidFill>
              </a:rPr>
              <a:t>½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5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  <p:bldP spid="88" grpId="0"/>
      <p:bldP spid="89" grpId="0"/>
      <p:bldP spid="90" grpId="0"/>
      <p:bldP spid="91" grpId="0"/>
      <p:bldP spid="93" grpId="0"/>
      <p:bldP spid="94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summary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All of the same methods are useful:</a:t>
            </a:r>
          </a:p>
          <a:p>
            <a:pPr lvl="1"/>
            <a:r>
              <a:rPr lang="en-US" altLang="ja-JP" dirty="0"/>
              <a:t>Alpha-Beta pruning</a:t>
            </a:r>
          </a:p>
          <a:p>
            <a:pPr lvl="1"/>
            <a:r>
              <a:rPr lang="en-US" altLang="ja-JP" dirty="0"/>
              <a:t>Evaluation function</a:t>
            </a:r>
          </a:p>
          <a:p>
            <a:pPr lvl="1"/>
            <a:r>
              <a:rPr kumimoji="1" lang="en-US" altLang="ja-JP" dirty="0"/>
              <a:t>Quiescence search, Singular move</a:t>
            </a:r>
            <a:endParaRPr lang="en-US" altLang="ja-JP" dirty="0"/>
          </a:p>
          <a:p>
            <a:r>
              <a:rPr kumimoji="1" lang="en-US" altLang="ja-JP" dirty="0"/>
              <a:t>Computational complexity is pretty bad</a:t>
            </a:r>
          </a:p>
          <a:p>
            <a:pPr lvl="1"/>
            <a:r>
              <a:rPr lang="en-US" altLang="ja-JP" dirty="0"/>
              <a:t>Branching factor of the random choice can be high</a:t>
            </a:r>
          </a:p>
          <a:p>
            <a:pPr lvl="1"/>
            <a:r>
              <a:rPr kumimoji="1" lang="en-US" altLang="ja-JP" dirty="0"/>
              <a:t>Twice as many “levels” in the tree</a:t>
            </a:r>
          </a:p>
        </p:txBody>
      </p:sp>
    </p:spTree>
    <p:extLst>
      <p:ext uri="{BB962C8B-B14F-4D97-AF65-F5344CB8AC3E}">
        <p14:creationId xmlns:p14="http://schemas.microsoft.com/office/powerpoint/2010/main" val="371701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1979</Words>
  <Application>Microsoft Macintosh PowerPoint</Application>
  <PresentationFormat>Widescreen</PresentationFormat>
  <Paragraphs>278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Batang</vt:lpstr>
      <vt:lpstr>Arial</vt:lpstr>
      <vt:lpstr>Calibri</vt:lpstr>
      <vt:lpstr>Calibri Light</vt:lpstr>
      <vt:lpstr>Cambria Math</vt:lpstr>
      <vt:lpstr>Wingdings</vt:lpstr>
      <vt:lpstr>Office Theme</vt:lpstr>
      <vt:lpstr>CS440/ECE448 Lecture 12: Stochastic Games, Stochastic Search, and Learned Evaluation Functions</vt:lpstr>
      <vt:lpstr>Types of game environments</vt:lpstr>
      <vt:lpstr>Content of today’s lecture</vt:lpstr>
      <vt:lpstr>Stochastic games</vt:lpstr>
      <vt:lpstr>Stochastic games</vt:lpstr>
      <vt:lpstr>Minimax vs. Expectiminimax</vt:lpstr>
      <vt:lpstr>Stochastic games</vt:lpstr>
      <vt:lpstr>Expectiminimax example</vt:lpstr>
      <vt:lpstr>Expectiminimax summary</vt:lpstr>
      <vt:lpstr>Games of Imperfect Information</vt:lpstr>
      <vt:lpstr>Imperfect information example</vt:lpstr>
      <vt:lpstr>Imperfect information example</vt:lpstr>
      <vt:lpstr>Method #1: Treat “unknown” as “random”</vt:lpstr>
      <vt:lpstr>Method #2: Treat “unknown” as “unknown”</vt:lpstr>
      <vt:lpstr>How to deal with imperfect information</vt:lpstr>
      <vt:lpstr>Miniminimax with imperfect information</vt:lpstr>
      <vt:lpstr>Stochastic games of imperfect information</vt:lpstr>
      <vt:lpstr>Stochastic search</vt:lpstr>
      <vt:lpstr>Stochastic search for stochastic games</vt:lpstr>
      <vt:lpstr>Monte Carlo Tree Search</vt:lpstr>
      <vt:lpstr>Learned evaluation functions</vt:lpstr>
      <vt:lpstr>Stochastic search off-line</vt:lpstr>
      <vt:lpstr>Evaluation as a pattern recognition problem</vt:lpstr>
      <vt:lpstr>Pros and Cons</vt:lpstr>
      <vt:lpstr>Case study: AlphaGo</vt:lpstr>
      <vt:lpstr>AlphaGo</vt:lpstr>
      <vt:lpstr>AlphaGo</vt:lpstr>
      <vt:lpstr>AlphaGo</vt:lpstr>
      <vt:lpstr>AlphaGo</vt:lpstr>
      <vt:lpstr>AlphaGo</vt:lpstr>
      <vt:lpstr>AlphaGo</vt:lpstr>
      <vt:lpstr>AlphaGo</vt:lpstr>
      <vt:lpstr>Alpha-Go video</vt:lpstr>
      <vt:lpstr>Game AI: Origins</vt:lpstr>
      <vt:lpstr>Game AI: State of the art</vt:lpstr>
      <vt:lpstr>Game AI: State of the art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10: Stochastic Games</dc:title>
  <dc:creator>Mark Hasegawa-Johnson</dc:creator>
  <cp:lastModifiedBy>Hasegawa-Johnson, Mark Allan</cp:lastModifiedBy>
  <cp:revision>62</cp:revision>
  <cp:lastPrinted>2017-09-28T19:14:30Z</cp:lastPrinted>
  <dcterms:created xsi:type="dcterms:W3CDTF">2017-09-27T15:09:22Z</dcterms:created>
  <dcterms:modified xsi:type="dcterms:W3CDTF">2019-02-20T03:13:38Z</dcterms:modified>
</cp:coreProperties>
</file>