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315" r:id="rId3"/>
    <p:sldId id="257" r:id="rId4"/>
    <p:sldId id="258" r:id="rId5"/>
    <p:sldId id="317" r:id="rId6"/>
    <p:sldId id="259" r:id="rId7"/>
    <p:sldId id="260" r:id="rId8"/>
    <p:sldId id="261" r:id="rId9"/>
    <p:sldId id="262" r:id="rId10"/>
    <p:sldId id="263" r:id="rId11"/>
    <p:sldId id="264" r:id="rId12"/>
    <p:sldId id="332" r:id="rId13"/>
    <p:sldId id="266" r:id="rId14"/>
    <p:sldId id="318" r:id="rId15"/>
    <p:sldId id="267" r:id="rId16"/>
    <p:sldId id="268" r:id="rId17"/>
    <p:sldId id="319" r:id="rId18"/>
    <p:sldId id="269" r:id="rId19"/>
    <p:sldId id="270" r:id="rId20"/>
    <p:sldId id="271" r:id="rId21"/>
    <p:sldId id="272" r:id="rId22"/>
    <p:sldId id="273" r:id="rId23"/>
    <p:sldId id="274" r:id="rId24"/>
    <p:sldId id="320" r:id="rId25"/>
    <p:sldId id="321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326" r:id="rId34"/>
    <p:sldId id="330" r:id="rId35"/>
    <p:sldId id="329" r:id="rId36"/>
    <p:sldId id="328" r:id="rId37"/>
    <p:sldId id="287" r:id="rId38"/>
    <p:sldId id="327" r:id="rId39"/>
    <p:sldId id="282" r:id="rId40"/>
    <p:sldId id="288" r:id="rId41"/>
    <p:sldId id="289" r:id="rId42"/>
    <p:sldId id="290" r:id="rId43"/>
    <p:sldId id="291" r:id="rId44"/>
    <p:sldId id="292" r:id="rId45"/>
    <p:sldId id="293" r:id="rId46"/>
    <p:sldId id="295" r:id="rId47"/>
    <p:sldId id="296" r:id="rId48"/>
    <p:sldId id="297" r:id="rId49"/>
    <p:sldId id="322" r:id="rId50"/>
    <p:sldId id="333" r:id="rId51"/>
    <p:sldId id="335" r:id="rId52"/>
    <p:sldId id="299" r:id="rId53"/>
    <p:sldId id="336" r:id="rId54"/>
    <p:sldId id="337" r:id="rId55"/>
    <p:sldId id="302" r:id="rId56"/>
    <p:sldId id="303" r:id="rId57"/>
    <p:sldId id="324" r:id="rId58"/>
    <p:sldId id="304" r:id="rId59"/>
    <p:sldId id="305" r:id="rId60"/>
    <p:sldId id="325" r:id="rId61"/>
    <p:sldId id="306" r:id="rId62"/>
    <p:sldId id="307" r:id="rId63"/>
    <p:sldId id="331" r:id="rId64"/>
    <p:sldId id="309" r:id="rId65"/>
    <p:sldId id="310" r:id="rId66"/>
    <p:sldId id="311" r:id="rId67"/>
    <p:sldId id="312" r:id="rId68"/>
    <p:sldId id="313" r:id="rId69"/>
    <p:sldId id="314" r:id="rId7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4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43BEC-0471-4EC1-96E7-F8D2402BEFAE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08029-3AFA-4065-839D-D1B889293A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81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96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72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7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1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21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61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21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29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60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21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6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21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52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60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714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00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124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4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630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142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725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035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71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36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835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135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66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567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562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317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450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9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036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007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417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620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070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069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541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393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104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6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37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0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92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61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42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72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12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32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57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13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84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73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21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05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13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83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26BA4-A694-4555-91E2-BA675899FC52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plib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oolean_satisfiability_problem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en.wikipedia.org/wiki/P_versus_NP_problem" TargetMode="External"/><Relationship Id="rId4" Type="http://schemas.openxmlformats.org/officeDocument/2006/relationships/hyperlink" Target="http://en.wikipedia.org/wiki/Np_completenes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hyperlink" Target="http://en.wikipedia.org/wiki/David_Waltz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avid_Waltz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://www.cc.gatech.edu/~phlosoft/files/schindler07cvpr.pdf" TargetMode="External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hyperlink" Target="http://www.cc.gatech.edu/~phlosoft/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072" y="94843"/>
            <a:ext cx="9693897" cy="197905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CS440/ECE 448, Lecture 6:</a:t>
            </a:r>
            <a:br>
              <a:rPr kumimoji="1" lang="en-US" altLang="ja-JP" dirty="0"/>
            </a:br>
            <a:r>
              <a:rPr lang="en-US" altLang="ja-JP" dirty="0"/>
              <a:t>Constraint Satisfaction Problems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46" y="2056042"/>
            <a:ext cx="4603422" cy="706012"/>
          </a:xfrm>
        </p:spPr>
        <p:txBody>
          <a:bodyPr>
            <a:normAutofit lnSpcReduction="10000"/>
          </a:bodyPr>
          <a:lstStyle/>
          <a:p>
            <a:pPr algn="l"/>
            <a:r>
              <a:rPr kumimoji="1" lang="en-US" altLang="ja-JP" sz="1800" dirty="0"/>
              <a:t>Slides by Svetlana Lazebnik, 9/2016</a:t>
            </a:r>
          </a:p>
          <a:p>
            <a:pPr algn="l"/>
            <a:r>
              <a:rPr lang="en-US" altLang="ja-JP" sz="1800" dirty="0"/>
              <a:t>Modified by Mark Hasegawa-Johnson, 1/2019</a:t>
            </a:r>
            <a:endParaRPr kumimoji="1" lang="ja-JP" altLang="en-US" sz="1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57" y="3175107"/>
            <a:ext cx="2911151" cy="29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754833"/>
              </p:ext>
            </p:extLst>
          </p:nvPr>
        </p:nvGraphicFramePr>
        <p:xfrm>
          <a:off x="7508974" y="2029990"/>
          <a:ext cx="1014984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866990"/>
              </p:ext>
            </p:extLst>
          </p:nvPr>
        </p:nvGraphicFramePr>
        <p:xfrm>
          <a:off x="4399701" y="3426729"/>
          <a:ext cx="1014984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539834"/>
              </p:ext>
            </p:extLst>
          </p:nvPr>
        </p:nvGraphicFramePr>
        <p:xfrm>
          <a:off x="5626759" y="3418873"/>
          <a:ext cx="1014984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47232"/>
              </p:ext>
            </p:extLst>
          </p:nvPr>
        </p:nvGraphicFramePr>
        <p:xfrm>
          <a:off x="6844387" y="3429868"/>
          <a:ext cx="1014984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175223"/>
              </p:ext>
            </p:extLst>
          </p:nvPr>
        </p:nvGraphicFramePr>
        <p:xfrm>
          <a:off x="8043161" y="3422010"/>
          <a:ext cx="1014984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357631"/>
              </p:ext>
            </p:extLst>
          </p:nvPr>
        </p:nvGraphicFramePr>
        <p:xfrm>
          <a:off x="9213658" y="3423581"/>
          <a:ext cx="1014984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745021"/>
              </p:ext>
            </p:extLst>
          </p:nvPr>
        </p:nvGraphicFramePr>
        <p:xfrm>
          <a:off x="10393580" y="3425153"/>
          <a:ext cx="1014984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570595"/>
              </p:ext>
            </p:extLst>
          </p:nvPr>
        </p:nvGraphicFramePr>
        <p:xfrm>
          <a:off x="4410697" y="4814042"/>
          <a:ext cx="1014984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 flipH="1">
            <a:off x="4807670" y="3035830"/>
            <a:ext cx="3235491" cy="383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7" idx="0"/>
          </p:cNvCxnSpPr>
          <p:nvPr/>
        </p:nvCxnSpPr>
        <p:spPr>
          <a:xfrm flipH="1">
            <a:off x="6134251" y="3035830"/>
            <a:ext cx="1908910" cy="383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8" idx="0"/>
          </p:cNvCxnSpPr>
          <p:nvPr/>
        </p:nvCxnSpPr>
        <p:spPr>
          <a:xfrm flipH="1">
            <a:off x="7351879" y="3035830"/>
            <a:ext cx="691282" cy="394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9" idx="0"/>
          </p:cNvCxnSpPr>
          <p:nvPr/>
        </p:nvCxnSpPr>
        <p:spPr>
          <a:xfrm>
            <a:off x="8043161" y="3035830"/>
            <a:ext cx="507492" cy="386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0" idx="0"/>
          </p:cNvCxnSpPr>
          <p:nvPr/>
        </p:nvCxnSpPr>
        <p:spPr>
          <a:xfrm>
            <a:off x="8043161" y="3035830"/>
            <a:ext cx="1677989" cy="387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1" idx="0"/>
          </p:cNvCxnSpPr>
          <p:nvPr/>
        </p:nvCxnSpPr>
        <p:spPr>
          <a:xfrm>
            <a:off x="8043161" y="3035830"/>
            <a:ext cx="2857911" cy="389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918567"/>
              </p:ext>
            </p:extLst>
          </p:nvPr>
        </p:nvGraphicFramePr>
        <p:xfrm>
          <a:off x="5618901" y="4815614"/>
          <a:ext cx="1014984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9" name="Straight Connector 28"/>
          <p:cNvCxnSpPr>
            <a:endCxn id="12" idx="0"/>
          </p:cNvCxnSpPr>
          <p:nvPr/>
        </p:nvCxnSpPr>
        <p:spPr>
          <a:xfrm flipH="1">
            <a:off x="4918189" y="4424713"/>
            <a:ext cx="12030" cy="389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6" idx="2"/>
            <a:endCxn id="27" idx="0"/>
          </p:cNvCxnSpPr>
          <p:nvPr/>
        </p:nvCxnSpPr>
        <p:spPr>
          <a:xfrm>
            <a:off x="4907193" y="4432569"/>
            <a:ext cx="1219200" cy="383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30219" y="4424713"/>
            <a:ext cx="2421660" cy="389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2"/>
          </p:cNvCxnSpPr>
          <p:nvPr/>
        </p:nvCxnSpPr>
        <p:spPr>
          <a:xfrm>
            <a:off x="4907193" y="4432569"/>
            <a:ext cx="3616765" cy="390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65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N-Queens: Alternative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6732"/>
            <a:ext cx="10515600" cy="43513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/>
              <a:t>Variables:</a:t>
            </a:r>
            <a:r>
              <a:rPr lang="en-US" dirty="0"/>
              <a:t> </a:t>
            </a:r>
            <a:r>
              <a:rPr lang="en-US" i="1" dirty="0" err="1"/>
              <a:t>Q</a:t>
            </a:r>
            <a:r>
              <a:rPr lang="en-US" i="1" baseline="-25000" dirty="0" err="1"/>
              <a:t>i</a:t>
            </a:r>
            <a:endParaRPr lang="en-US" i="1" baseline="-25000" dirty="0"/>
          </a:p>
          <a:p>
            <a:pPr>
              <a:lnSpc>
                <a:spcPct val="120000"/>
              </a:lnSpc>
            </a:pPr>
            <a:r>
              <a:rPr lang="en-US" b="1" dirty="0"/>
              <a:t>Domains:</a:t>
            </a:r>
            <a:r>
              <a:rPr lang="en-US" dirty="0"/>
              <a:t> {1, … , </a:t>
            </a:r>
            <a:r>
              <a:rPr lang="en-US" i="1" dirty="0"/>
              <a:t>N</a:t>
            </a:r>
            <a:r>
              <a:rPr lang="en-US" dirty="0"/>
              <a:t>}</a:t>
            </a:r>
          </a:p>
          <a:p>
            <a:pPr>
              <a:lnSpc>
                <a:spcPct val="120000"/>
              </a:lnSpc>
            </a:pPr>
            <a:r>
              <a:rPr lang="en-US" b="1" dirty="0"/>
              <a:t>Constraints:</a:t>
            </a:r>
          </a:p>
          <a:p>
            <a:pPr lvl="1">
              <a:lnSpc>
                <a:spcPct val="120000"/>
              </a:lnSpc>
              <a:buNone/>
            </a:pPr>
            <a:r>
              <a:rPr lang="en-US" dirty="0">
                <a:sym typeface="Symbol"/>
              </a:rPr>
              <a:t></a:t>
            </a:r>
            <a:r>
              <a:rPr lang="en-US" i="1" dirty="0">
                <a:sym typeface="Symbol"/>
              </a:rPr>
              <a:t> </a:t>
            </a:r>
            <a:r>
              <a:rPr lang="en-US" i="1" dirty="0" err="1">
                <a:sym typeface="Symbol"/>
              </a:rPr>
              <a:t>i</a:t>
            </a:r>
            <a:r>
              <a:rPr lang="en-US" dirty="0">
                <a:sym typeface="Symbol"/>
              </a:rPr>
              <a:t>, </a:t>
            </a:r>
            <a:r>
              <a:rPr lang="en-US" i="1" dirty="0">
                <a:sym typeface="Symbol"/>
              </a:rPr>
              <a:t>j</a:t>
            </a:r>
            <a:r>
              <a:rPr lang="en-US" dirty="0">
                <a:sym typeface="Symbol"/>
              </a:rPr>
              <a:t> non-threatening (</a:t>
            </a:r>
            <a:r>
              <a:rPr lang="en-US" i="1" dirty="0" err="1"/>
              <a:t>Q</a:t>
            </a:r>
            <a:r>
              <a:rPr lang="en-US" i="1" baseline="-25000" dirty="0" err="1"/>
              <a:t>i</a:t>
            </a:r>
            <a:r>
              <a:rPr lang="en-US" i="1" baseline="-25000" dirty="0"/>
              <a:t> 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i="1" dirty="0" err="1"/>
              <a:t>Q</a:t>
            </a:r>
            <a:r>
              <a:rPr lang="en-US" i="1" baseline="-25000" dirty="0" err="1"/>
              <a:t>j</a:t>
            </a:r>
            <a:r>
              <a:rPr lang="en-US" dirty="0">
                <a:sym typeface="Symbol"/>
              </a:rPr>
              <a:t>)</a:t>
            </a:r>
          </a:p>
          <a:p>
            <a:pPr lvl="1">
              <a:buNone/>
            </a:pPr>
            <a:endParaRPr lang="en-US" dirty="0">
              <a:sym typeface="Symbol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1" y="2057400"/>
            <a:ext cx="2638425" cy="266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239000" y="2743201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/>
              <a:t>Q</a:t>
            </a:r>
            <a:r>
              <a:rPr lang="en-US" sz="3200" baseline="-25000" dirty="0"/>
              <a:t>2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251962" y="2133601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/>
              <a:t>Q</a:t>
            </a:r>
            <a:r>
              <a:rPr lang="en-US" sz="3200" baseline="-25000" dirty="0"/>
              <a:t>1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239000" y="3377626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/>
              <a:t>Q</a:t>
            </a:r>
            <a:r>
              <a:rPr lang="en-US" sz="3200" baseline="-25000" dirty="0"/>
              <a:t>3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239000" y="3962401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/>
              <a:t>Q</a:t>
            </a:r>
            <a:r>
              <a:rPr lang="en-US" sz="3200" baseline="-25000" dirty="0"/>
              <a:t>4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Crossword Puzzle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430" y="1600200"/>
            <a:ext cx="5386755" cy="4724400"/>
          </a:xfrm>
        </p:spPr>
        <p:txBody>
          <a:bodyPr>
            <a:normAutofit/>
          </a:bodyPr>
          <a:lstStyle/>
          <a:p>
            <a:r>
              <a:rPr lang="en-US" b="1" dirty="0"/>
              <a:t>Variables:</a:t>
            </a:r>
            <a:r>
              <a:rPr lang="en-US" dirty="0"/>
              <a:t> 193 squares</a:t>
            </a:r>
            <a:endParaRPr lang="en-US" baseline="-25000" dirty="0"/>
          </a:p>
          <a:p>
            <a:r>
              <a:rPr lang="en-US" b="1" dirty="0"/>
              <a:t>Domains</a:t>
            </a:r>
            <a:r>
              <a:rPr lang="en-US" dirty="0"/>
              <a:t>: {</a:t>
            </a:r>
            <a:r>
              <a:rPr lang="en-US" dirty="0" err="1"/>
              <a:t>a,b</a:t>
            </a:r>
            <a:r>
              <a:rPr lang="en-US" dirty="0"/>
              <a:t>,…,z}</a:t>
            </a:r>
          </a:p>
          <a:p>
            <a:r>
              <a:rPr lang="en-US" b="1" dirty="0"/>
              <a:t>Constraints: </a:t>
            </a:r>
          </a:p>
          <a:p>
            <a:pPr lvl="1">
              <a:buNone/>
            </a:pPr>
            <a:r>
              <a:rPr lang="en-US" dirty="0"/>
              <a:t>Each row-segment is a word from the dictionary.</a:t>
            </a:r>
          </a:p>
          <a:p>
            <a:pPr lvl="1">
              <a:buNone/>
            </a:pPr>
            <a:r>
              <a:rPr lang="en-US" dirty="0"/>
              <a:t>Each column-segment is a word from the dictionary.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AFF14D4-3BCE-8448-AA72-799CF3CC5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7897" y="1376973"/>
            <a:ext cx="5194300" cy="5194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Cryptarithmetic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b="1" dirty="0"/>
              <a:t>Variables:</a:t>
            </a:r>
            <a:r>
              <a:rPr lang="en-US" dirty="0"/>
              <a:t> T, W, O, F, U, R, X, Y</a:t>
            </a:r>
            <a:endParaRPr lang="en-US" baseline="-25000" dirty="0"/>
          </a:p>
          <a:p>
            <a:r>
              <a:rPr lang="en-US" b="1" dirty="0"/>
              <a:t>Domains</a:t>
            </a:r>
            <a:r>
              <a:rPr lang="en-US" dirty="0"/>
              <a:t>: {0, 1, 2, …, 9}</a:t>
            </a:r>
          </a:p>
          <a:p>
            <a:r>
              <a:rPr lang="en-US" b="1" dirty="0"/>
              <a:t>Constraints: </a:t>
            </a:r>
          </a:p>
          <a:p>
            <a:pPr lvl="1">
              <a:buNone/>
            </a:pPr>
            <a:r>
              <a:rPr lang="en-US" dirty="0"/>
              <a:t>O + O = R + 10 * Y</a:t>
            </a:r>
            <a:endParaRPr lang="en-US" baseline="-25000" dirty="0"/>
          </a:p>
          <a:p>
            <a:pPr lvl="1">
              <a:buNone/>
            </a:pPr>
            <a:r>
              <a:rPr lang="en-US" dirty="0"/>
              <a:t>W + W + Y = U + 10 * X</a:t>
            </a:r>
          </a:p>
          <a:p>
            <a:pPr lvl="1">
              <a:buNone/>
            </a:pPr>
            <a:r>
              <a:rPr lang="en-US" dirty="0"/>
              <a:t>T + T + X = 10 * F</a:t>
            </a:r>
          </a:p>
          <a:p>
            <a:pPr lvl="1">
              <a:buNone/>
            </a:pPr>
            <a:r>
              <a:rPr lang="en-US" dirty="0" err="1"/>
              <a:t>Alldiff</a:t>
            </a:r>
            <a:r>
              <a:rPr lang="en-US" dirty="0"/>
              <a:t>(T, W, O, F, U, R, X, Y)</a:t>
            </a:r>
          </a:p>
          <a:p>
            <a:pPr lvl="1">
              <a:buNone/>
            </a:pPr>
            <a:r>
              <a:rPr lang="en-US" dirty="0"/>
              <a:t>T </a:t>
            </a:r>
            <a:r>
              <a:rPr lang="en-US" dirty="0">
                <a:cs typeface="Arial" charset="0"/>
              </a:rPr>
              <a:t>≠</a:t>
            </a:r>
            <a:r>
              <a:rPr lang="en-US" dirty="0"/>
              <a:t> 0, F </a:t>
            </a:r>
            <a:r>
              <a:rPr lang="en-US" dirty="0">
                <a:cs typeface="Arial" charset="0"/>
              </a:rPr>
              <a:t>≠</a:t>
            </a:r>
            <a:r>
              <a:rPr lang="en-US" dirty="0"/>
              <a:t> 0, X</a:t>
            </a:r>
            <a:r>
              <a:rPr lang="en-US" altLang="ja-JP" dirty="0"/>
              <a:t> </a:t>
            </a:r>
            <a:r>
              <a:rPr lang="en-US" altLang="ja-JP" dirty="0">
                <a:cs typeface="Arial" charset="0"/>
              </a:rPr>
              <a:t>≠</a:t>
            </a:r>
            <a:r>
              <a:rPr lang="en-US" altLang="ja-JP" dirty="0"/>
              <a:t> 0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514600"/>
            <a:ext cx="234097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283841" y="2133601"/>
            <a:ext cx="846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X</a:t>
            </a:r>
            <a:r>
              <a:rPr lang="en-US" sz="3200" baseline="-25000" dirty="0"/>
              <a:t> </a:t>
            </a:r>
            <a:r>
              <a:rPr lang="en-US" sz="3200" dirty="0"/>
              <a:t>  Y</a:t>
            </a:r>
          </a:p>
        </p:txBody>
      </p:sp>
    </p:spTree>
    <p:extLst>
      <p:ext uri="{BB962C8B-B14F-4D97-AF65-F5344CB8AC3E}">
        <p14:creationId xmlns:p14="http://schemas.microsoft.com/office/powerpoint/2010/main" val="1594479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CSPs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524000"/>
            <a:ext cx="8650288" cy="4495800"/>
          </a:xfrm>
        </p:spPr>
        <p:txBody>
          <a:bodyPr>
            <a:normAutofit/>
          </a:bodyPr>
          <a:lstStyle/>
          <a:p>
            <a:r>
              <a:rPr lang="en-US" dirty="0"/>
              <a:t>Assignment problems</a:t>
            </a:r>
          </a:p>
          <a:p>
            <a:pPr lvl="1"/>
            <a:r>
              <a:rPr lang="en-US" dirty="0"/>
              <a:t>e.g., who teaches what class</a:t>
            </a:r>
          </a:p>
          <a:p>
            <a:r>
              <a:rPr lang="en-US" dirty="0"/>
              <a:t>Timetable problems</a:t>
            </a:r>
          </a:p>
          <a:p>
            <a:pPr lvl="1"/>
            <a:r>
              <a:rPr lang="en-US" dirty="0"/>
              <a:t>e.g., which class is offered when and where?</a:t>
            </a:r>
          </a:p>
          <a:p>
            <a:r>
              <a:rPr lang="en-US" dirty="0"/>
              <a:t>Transportation scheduling</a:t>
            </a:r>
          </a:p>
          <a:p>
            <a:r>
              <a:rPr lang="en-US" dirty="0"/>
              <a:t>Factory scheduling</a:t>
            </a:r>
          </a:p>
          <a:p>
            <a:endParaRPr lang="en-US" dirty="0"/>
          </a:p>
          <a:p>
            <a:r>
              <a:rPr lang="en-US" dirty="0"/>
              <a:t>More examples of CSPs: </a:t>
            </a:r>
            <a:r>
              <a:rPr lang="en-US" dirty="0">
                <a:hlinkClick r:id="rId3"/>
              </a:rPr>
              <a:t>http://www.csplib.org/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Formulation as a standard search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962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Standard search formulation (incremental)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1000" indent="-381000"/>
            <a:r>
              <a:rPr lang="en-US" sz="2400" b="1" dirty="0"/>
              <a:t>States: </a:t>
            </a:r>
          </a:p>
          <a:p>
            <a:pPr marL="781050" lvl="1" indent="-381000"/>
            <a:r>
              <a:rPr lang="en-US" dirty="0"/>
              <a:t>Variables and values assigned so far</a:t>
            </a:r>
          </a:p>
          <a:p>
            <a:pPr marL="381000" indent="-381000"/>
            <a:r>
              <a:rPr lang="en-US" sz="2400" b="1" dirty="0"/>
              <a:t>Initial state:</a:t>
            </a:r>
          </a:p>
          <a:p>
            <a:pPr marL="781050" lvl="1" indent="-381000"/>
            <a:r>
              <a:rPr lang="en-US" dirty="0"/>
              <a:t>The empty assignment </a:t>
            </a:r>
          </a:p>
          <a:p>
            <a:pPr marL="381000" indent="-381000"/>
            <a:r>
              <a:rPr lang="en-US" sz="2400" b="1" dirty="0"/>
              <a:t>Action:</a:t>
            </a:r>
          </a:p>
          <a:p>
            <a:pPr marL="781050" lvl="1" indent="-381000"/>
            <a:r>
              <a:rPr lang="en-US" dirty="0"/>
              <a:t>Choose any unassigned variable and assign to it a value that does not violate any constraints</a:t>
            </a:r>
          </a:p>
          <a:p>
            <a:pPr marL="1181100" lvl="2" indent="-381000"/>
            <a:r>
              <a:rPr lang="en-US" dirty="0"/>
              <a:t>Fail if no legal assignments</a:t>
            </a:r>
          </a:p>
          <a:p>
            <a:pPr marL="381000" indent="-381000"/>
            <a:r>
              <a:rPr lang="en-US" sz="2400" b="1" dirty="0"/>
              <a:t>Goal test:</a:t>
            </a:r>
            <a:r>
              <a:rPr lang="en-US" sz="2400" dirty="0"/>
              <a:t> </a:t>
            </a:r>
          </a:p>
          <a:p>
            <a:pPr marL="781050" lvl="1" indent="-381000"/>
            <a:r>
              <a:rPr lang="en-US" dirty="0"/>
              <a:t>The current assignment is complete and satisfies all constraints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Standard search formulation (incremental)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13071" y="1588167"/>
            <a:ext cx="10515600" cy="4405915"/>
          </a:xfrm>
        </p:spPr>
        <p:txBody>
          <a:bodyPr>
            <a:noAutofit/>
          </a:bodyPr>
          <a:lstStyle/>
          <a:p>
            <a:pPr marL="381000" indent="-381000"/>
            <a:r>
              <a:rPr lang="en-US" sz="2400" dirty="0"/>
              <a:t>What is the depth of any solution (assuming </a:t>
            </a:r>
            <a:r>
              <a:rPr lang="en-US" sz="2400" b="1" i="1" dirty="0">
                <a:solidFill>
                  <a:srgbClr val="C00000"/>
                </a:solidFill>
              </a:rPr>
              <a:t>N</a:t>
            </a:r>
            <a:r>
              <a:rPr lang="en-US" sz="2400" dirty="0"/>
              <a:t> variables)? </a:t>
            </a:r>
          </a:p>
          <a:p>
            <a:pPr marL="781050" lvl="1" indent="-381000">
              <a:buNone/>
            </a:pPr>
            <a:r>
              <a:rPr lang="en-US" b="1" dirty="0"/>
              <a:t>Answer:</a:t>
            </a:r>
            <a:r>
              <a:rPr lang="en-US" b="1" i="1" dirty="0">
                <a:solidFill>
                  <a:srgbClr val="C00000"/>
                </a:solidFill>
              </a:rPr>
              <a:t> N</a:t>
            </a:r>
            <a:r>
              <a:rPr lang="en-US" dirty="0"/>
              <a:t>  (this is good)</a:t>
            </a:r>
          </a:p>
          <a:p>
            <a:pPr marL="381000" indent="-381000"/>
            <a:r>
              <a:rPr lang="en-US" sz="2400" dirty="0"/>
              <a:t>Given that there are </a:t>
            </a:r>
            <a:r>
              <a:rPr lang="en-US" sz="2400" b="1" i="1" dirty="0">
                <a:solidFill>
                  <a:srgbClr val="C00000"/>
                </a:solidFill>
              </a:rPr>
              <a:t>D</a:t>
            </a:r>
            <a:r>
              <a:rPr lang="en-US" sz="2400" dirty="0"/>
              <a:t> possible values for any variable, how many paths are there in the search tree?</a:t>
            </a:r>
          </a:p>
          <a:p>
            <a:pPr marL="781050" lvl="1" indent="-381000">
              <a:buNone/>
            </a:pPr>
            <a:r>
              <a:rPr lang="en-US" b="1" dirty="0"/>
              <a:t>Answer:</a:t>
            </a:r>
            <a:r>
              <a:rPr lang="en-US" b="1" i="1" dirty="0">
                <a:solidFill>
                  <a:srgbClr val="C00000"/>
                </a:solidFill>
              </a:rPr>
              <a:t> N</a:t>
            </a:r>
            <a:r>
              <a:rPr lang="en-US" b="1" dirty="0">
                <a:solidFill>
                  <a:srgbClr val="C00000"/>
                </a:solidFill>
              </a:rPr>
              <a:t>! </a:t>
            </a:r>
            <a:r>
              <a:rPr lang="en-US" b="1" i="1" dirty="0">
                <a:solidFill>
                  <a:srgbClr val="C00000"/>
                </a:solidFill>
              </a:rPr>
              <a:t>D</a:t>
            </a:r>
            <a:r>
              <a:rPr lang="en-US" b="1" i="1" baseline="30000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  </a:t>
            </a:r>
            <a:r>
              <a:rPr lang="en-US" dirty="0"/>
              <a:t>(this is bad)</a:t>
            </a:r>
          </a:p>
          <a:p>
            <a:pPr marL="323850" indent="-381000"/>
            <a:r>
              <a:rPr lang="en-US" sz="2400" dirty="0"/>
              <a:t>All paths have the same depth, so complexity of DFS and BFS are the same (both O{</a:t>
            </a:r>
            <a:r>
              <a:rPr lang="en-US" sz="2400" b="1" i="1" dirty="0">
                <a:solidFill>
                  <a:srgbClr val="C00000"/>
                </a:solidFill>
              </a:rPr>
              <a:t>N</a:t>
            </a:r>
            <a:r>
              <a:rPr lang="en-US" sz="2400" b="1" dirty="0">
                <a:solidFill>
                  <a:srgbClr val="C00000"/>
                </a:solidFill>
              </a:rPr>
              <a:t>! </a:t>
            </a:r>
            <a:r>
              <a:rPr lang="en-US" sz="2400" b="1" i="1" dirty="0">
                <a:solidFill>
                  <a:srgbClr val="C00000"/>
                </a:solidFill>
              </a:rPr>
              <a:t>D</a:t>
            </a:r>
            <a:r>
              <a:rPr lang="en-US" sz="2400" b="1" i="1" baseline="30000" dirty="0">
                <a:solidFill>
                  <a:srgbClr val="C00000"/>
                </a:solidFill>
              </a:rPr>
              <a:t>N</a:t>
            </a:r>
            <a:r>
              <a:rPr lang="en-US" sz="2400" dirty="0"/>
              <a:t>})</a:t>
            </a:r>
          </a:p>
          <a:p>
            <a:pPr marL="323850" indent="-381000"/>
            <a:r>
              <a:rPr lang="en-US" sz="2400" dirty="0"/>
              <a:t>Other reasons to use DFS:</a:t>
            </a:r>
          </a:p>
          <a:p>
            <a:pPr marL="781050" lvl="1" indent="-381000"/>
            <a:r>
              <a:rPr lang="en-US" dirty="0"/>
              <a:t>There are usually many paths to the solution (at least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!</a:t>
            </a:r>
            <a:r>
              <a:rPr lang="en-US" dirty="0"/>
              <a:t>)</a:t>
            </a:r>
          </a:p>
          <a:p>
            <a:pPr marL="781050" lvl="1" indent="-381000"/>
            <a:r>
              <a:rPr lang="en-US" dirty="0"/>
              <a:t>Often, if a path fails, we can detect this early</a:t>
            </a:r>
          </a:p>
          <a:p>
            <a:pPr marL="381000" indent="-381000"/>
            <a:r>
              <a:rPr lang="en-US" sz="2400" dirty="0"/>
              <a:t>Today’s goal: develop heuristics to reduce the branching factor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Backtracking search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293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search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 CSP’s, variable assignments are </a:t>
            </a:r>
            <a:r>
              <a:rPr lang="en-US" sz="2400" b="1" dirty="0"/>
              <a:t>commutative</a:t>
            </a:r>
          </a:p>
          <a:p>
            <a:pPr lvl="1"/>
            <a:r>
              <a:rPr lang="en-US" dirty="0"/>
              <a:t>For example, </a:t>
            </a:r>
            <a:r>
              <a:rPr lang="en-US" i="1" dirty="0"/>
              <a:t>[WA = </a:t>
            </a:r>
            <a:r>
              <a:rPr lang="en-US" i="1" dirty="0">
                <a:solidFill>
                  <a:srgbClr val="FF0000"/>
                </a:solidFill>
              </a:rPr>
              <a:t>red</a:t>
            </a:r>
            <a:r>
              <a:rPr lang="en-US" i="1" dirty="0"/>
              <a:t> then NT = </a:t>
            </a:r>
            <a:r>
              <a:rPr lang="en-US" i="1" dirty="0">
                <a:solidFill>
                  <a:srgbClr val="008000"/>
                </a:solidFill>
              </a:rPr>
              <a:t>green</a:t>
            </a:r>
            <a:r>
              <a:rPr lang="en-US" i="1" dirty="0"/>
              <a:t>] </a:t>
            </a:r>
            <a:r>
              <a:rPr lang="en-US" dirty="0"/>
              <a:t>is the same as </a:t>
            </a:r>
            <a:r>
              <a:rPr lang="en-US" i="1" dirty="0"/>
              <a:t>[NT = </a:t>
            </a:r>
            <a:r>
              <a:rPr lang="en-US" i="1" dirty="0">
                <a:solidFill>
                  <a:srgbClr val="008000"/>
                </a:solidFill>
              </a:rPr>
              <a:t>green</a:t>
            </a:r>
            <a:r>
              <a:rPr lang="en-US" i="1" dirty="0"/>
              <a:t> then WA = </a:t>
            </a:r>
            <a:r>
              <a:rPr lang="en-US" i="1" dirty="0">
                <a:solidFill>
                  <a:srgbClr val="FF0000"/>
                </a:solidFill>
              </a:rPr>
              <a:t>red</a:t>
            </a:r>
            <a:r>
              <a:rPr lang="en-US" i="1" dirty="0"/>
              <a:t>]</a:t>
            </a:r>
          </a:p>
          <a:p>
            <a:r>
              <a:rPr lang="en-US" sz="2400" dirty="0"/>
              <a:t>We only need to consider assignments to a single variable at each level (i.e., we fix the order of assignments)</a:t>
            </a:r>
          </a:p>
          <a:p>
            <a:pPr lvl="1"/>
            <a:r>
              <a:rPr lang="en-US" dirty="0"/>
              <a:t> Then there are only </a:t>
            </a:r>
            <a:r>
              <a:rPr lang="en-US" b="1" i="1" dirty="0">
                <a:solidFill>
                  <a:srgbClr val="C00000"/>
                </a:solidFill>
              </a:rPr>
              <a:t>D</a:t>
            </a:r>
            <a:r>
              <a:rPr lang="en-US" b="1" i="1" baseline="30000" dirty="0">
                <a:solidFill>
                  <a:srgbClr val="C00000"/>
                </a:solidFill>
              </a:rPr>
              <a:t>N</a:t>
            </a:r>
            <a:r>
              <a:rPr lang="en-US" i="1" baseline="30000" dirty="0"/>
              <a:t>  </a:t>
            </a:r>
            <a:r>
              <a:rPr lang="en-US" dirty="0"/>
              <a:t>paths.  We have eliminated the 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N!</a:t>
            </a:r>
            <a:r>
              <a:rPr lang="en-US" dirty="0"/>
              <a:t> redundancy by arbitrarily choosing an order in which to assign variables.</a:t>
            </a:r>
          </a:p>
          <a:p>
            <a:r>
              <a:rPr lang="en-US" sz="2400" dirty="0"/>
              <a:t>Depth-first search for CSPs with single-variable assignments is called </a:t>
            </a:r>
            <a:r>
              <a:rPr lang="en-US" sz="2400" b="1" dirty="0"/>
              <a:t>backtracking search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6388" name="Picture 4" descr="backtrack-progress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436" y="1619250"/>
            <a:ext cx="8478504" cy="523875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9220201" y="5486400"/>
            <a:ext cx="1189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What is a CSP?  Why is it search?  Why is it special?</a:t>
            </a:r>
          </a:p>
          <a:p>
            <a:r>
              <a:rPr lang="en-US" altLang="ja-JP" dirty="0"/>
              <a:t>Examples: Map Task, N-Queens, </a:t>
            </a:r>
            <a:r>
              <a:rPr lang="en-US" altLang="ja-JP" dirty="0" err="1"/>
              <a:t>Crytparithmetic</a:t>
            </a:r>
            <a:r>
              <a:rPr lang="en-US" altLang="ja-JP" dirty="0"/>
              <a:t>, Classroom Assignment</a:t>
            </a:r>
          </a:p>
          <a:p>
            <a:r>
              <a:rPr lang="en-US" altLang="ja-JP" dirty="0"/>
              <a:t>Formulation as a standard search</a:t>
            </a:r>
          </a:p>
          <a:p>
            <a:r>
              <a:rPr kumimoji="1" lang="en-US" altLang="ja-JP" dirty="0"/>
              <a:t>Backtracking Search</a:t>
            </a:r>
          </a:p>
          <a:p>
            <a:r>
              <a:rPr lang="en-US" altLang="ja-JP" dirty="0"/>
              <a:t>Heuristics to improve backtracking search</a:t>
            </a:r>
          </a:p>
          <a:p>
            <a:r>
              <a:rPr lang="en-US" altLang="ja-JP" dirty="0"/>
              <a:t>Tree-structured CSPs</a:t>
            </a:r>
          </a:p>
          <a:p>
            <a:r>
              <a:rPr kumimoji="1" lang="en-US" altLang="ja-JP" dirty="0"/>
              <a:t>NP-completeness of CSP in general; the SAT problem</a:t>
            </a:r>
          </a:p>
          <a:p>
            <a:r>
              <a:rPr lang="en-US" altLang="ja-JP" dirty="0"/>
              <a:t>Local search, e.g., hill-climbing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277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0964" name="Picture 4" descr="backtrack-progress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436" y="1619250"/>
            <a:ext cx="8478503" cy="523875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9220201" y="5486400"/>
            <a:ext cx="1189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1989" name="Picture 5" descr="backtrack-progress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124" y="1619249"/>
            <a:ext cx="8479816" cy="5239561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9220201" y="5486400"/>
            <a:ext cx="1189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backtrack-progress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850" y="1477848"/>
            <a:ext cx="8707351" cy="5380152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9220201" y="5486400"/>
            <a:ext cx="1189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search algorithm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5181600"/>
            <a:ext cx="8229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Making backtracking search efficient:</a:t>
            </a:r>
          </a:p>
          <a:p>
            <a:pPr lvl="1"/>
            <a:r>
              <a:rPr lang="en-US" dirty="0"/>
              <a:t>Which variable should be assigned next?</a:t>
            </a:r>
          </a:p>
          <a:p>
            <a:pPr lvl="1"/>
            <a:r>
              <a:rPr lang="en-US" dirty="0"/>
              <a:t>In what order should its values be tried?</a:t>
            </a:r>
          </a:p>
          <a:p>
            <a:pPr lvl="1"/>
            <a:r>
              <a:rPr lang="en-US" dirty="0"/>
              <a:t>Can we detect inevitable failure early?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789" y="1447801"/>
            <a:ext cx="87344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057400" y="2133600"/>
            <a:ext cx="8382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14800" y="2438400"/>
            <a:ext cx="5410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Heuristics for making backtracking search more efficient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490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Heuristics for making backtracking search more efficient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22" y="1844692"/>
            <a:ext cx="10515600" cy="48256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/>
              <a:t>Still DFS, but we use heuristics to decide which child to expand first.  You could call it GDFS…</a:t>
            </a:r>
          </a:p>
          <a:p>
            <a:endParaRPr lang="en-US" altLang="ja-JP" dirty="0"/>
          </a:p>
          <a:p>
            <a:r>
              <a:rPr lang="en-US" altLang="ja-JP" dirty="0"/>
              <a:t>Heuristics that choose the next variable to assign:</a:t>
            </a:r>
          </a:p>
          <a:p>
            <a:pPr lvl="1"/>
            <a:r>
              <a:rPr lang="en-US" altLang="ja-JP" dirty="0"/>
              <a:t>Least Remaining Values (LRV)</a:t>
            </a:r>
          </a:p>
          <a:p>
            <a:pPr lvl="1"/>
            <a:r>
              <a:rPr lang="en-US" altLang="ja-JP" dirty="0"/>
              <a:t>Most Constraining Variable (MCV)</a:t>
            </a:r>
          </a:p>
          <a:p>
            <a:r>
              <a:rPr lang="en-US" altLang="ja-JP" dirty="0"/>
              <a:t>Heuristic that chooses a value for that variable:</a:t>
            </a:r>
          </a:p>
          <a:p>
            <a:pPr lvl="1"/>
            <a:r>
              <a:rPr lang="en-US" altLang="ja-JP" dirty="0"/>
              <a:t>Least Constraining Assignment (LCA)</a:t>
            </a:r>
          </a:p>
          <a:p>
            <a:r>
              <a:rPr lang="en-US" altLang="ja-JP" dirty="0"/>
              <a:t>Early detection of failure: </a:t>
            </a:r>
          </a:p>
          <a:p>
            <a:pPr lvl="1"/>
            <a:r>
              <a:rPr lang="en-US" altLang="ja-JP" dirty="0"/>
              <a:t>Forward Checking</a:t>
            </a:r>
          </a:p>
          <a:p>
            <a:pPr lvl="1"/>
            <a:r>
              <a:rPr lang="en-US" altLang="ja-JP" dirty="0"/>
              <a:t>Arc Consistency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1672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variable should be assigned next?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Least Remaining Values (LRV) Heuristic:</a:t>
            </a:r>
          </a:p>
          <a:p>
            <a:pPr lvl="1"/>
            <a:r>
              <a:rPr lang="en-US" dirty="0"/>
              <a:t>Choose the variable with the fewest legal values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variable should be assigned next?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/>
              <a:t>Least Remaining Values (LRV) Heuristic:</a:t>
            </a:r>
          </a:p>
          <a:p>
            <a:pPr lvl="1"/>
            <a:r>
              <a:rPr lang="en-US" dirty="0"/>
              <a:t>Choose the variable with the fewest legal values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7472" y="3657600"/>
            <a:ext cx="1709928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91200" y="3657600"/>
            <a:ext cx="1633728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49312" y="3657600"/>
            <a:ext cx="1709928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backtrack-progress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99" y="2995562"/>
            <a:ext cx="5857875" cy="3619500"/>
          </a:xfrm>
          <a:prstGeom prst="rect">
            <a:avLst/>
          </a:prstGeom>
          <a:noFill/>
        </p:spPr>
      </p:pic>
      <p:sp>
        <p:nvSpPr>
          <p:cNvPr id="3" name="Freeform 2"/>
          <p:cNvSpPr/>
          <p:nvPr/>
        </p:nvSpPr>
        <p:spPr>
          <a:xfrm>
            <a:off x="1237242" y="2318994"/>
            <a:ext cx="2392078" cy="3497344"/>
          </a:xfrm>
          <a:custGeom>
            <a:avLst/>
            <a:gdLst>
              <a:gd name="connsiteX0" fmla="*/ 1194873 w 2392078"/>
              <a:gd name="connsiteY0" fmla="*/ 0 h 3497344"/>
              <a:gd name="connsiteX1" fmla="*/ 35377 w 2392078"/>
              <a:gd name="connsiteY1" fmla="*/ 820132 h 3497344"/>
              <a:gd name="connsiteX2" fmla="*/ 2392078 w 2392078"/>
              <a:gd name="connsiteY2" fmla="*/ 3497344 h 349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2078" h="3497344">
                <a:moveTo>
                  <a:pt x="1194873" y="0"/>
                </a:moveTo>
                <a:cubicBezTo>
                  <a:pt x="515358" y="118620"/>
                  <a:pt x="-164157" y="237241"/>
                  <a:pt x="35377" y="820132"/>
                </a:cubicBezTo>
                <a:cubicBezTo>
                  <a:pt x="234911" y="1403023"/>
                  <a:pt x="1313494" y="2450183"/>
                  <a:pt x="2392078" y="3497344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682240" y="5567680"/>
            <a:ext cx="65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??</a:t>
            </a:r>
            <a:endParaRPr kumimoji="1" lang="ja-JP" altLang="en-US" sz="4000" dirty="0"/>
          </a:p>
        </p:txBody>
      </p:sp>
      <p:pic>
        <p:nvPicPr>
          <p:cNvPr id="13" name="Picture 5" descr="austra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0575" y="3512369"/>
            <a:ext cx="3781425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variable should be assigned next?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Most Constraining Variable (MCV) Heuristic:</a:t>
            </a:r>
          </a:p>
          <a:p>
            <a:pPr lvl="1"/>
            <a:r>
              <a:rPr lang="en-US" dirty="0"/>
              <a:t>Choose the variable that imposes the most constraints on the remaining variables</a:t>
            </a:r>
          </a:p>
          <a:p>
            <a:pPr lvl="1"/>
            <a:r>
              <a:rPr lang="en-US" dirty="0"/>
              <a:t>Tie-breaker among variables that have equal numbers of LRV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variable should be assigned next?</a:t>
            </a:r>
          </a:p>
        </p:txBody>
      </p:sp>
      <p:sp>
        <p:nvSpPr>
          <p:cNvPr id="5" name="Rectangle 4"/>
          <p:cNvSpPr/>
          <p:nvPr/>
        </p:nvSpPr>
        <p:spPr>
          <a:xfrm>
            <a:off x="3691128" y="4191000"/>
            <a:ext cx="2151888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48529" y="4191000"/>
            <a:ext cx="205599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05928" y="4191000"/>
            <a:ext cx="2151888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backtrack-progress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99" y="2995562"/>
            <a:ext cx="5857875" cy="3619500"/>
          </a:xfrm>
          <a:prstGeom prst="rect">
            <a:avLst/>
          </a:prstGeom>
          <a:noFill/>
        </p:spPr>
      </p:pic>
      <p:sp>
        <p:nvSpPr>
          <p:cNvPr id="10" name="Freeform 9"/>
          <p:cNvSpPr/>
          <p:nvPr/>
        </p:nvSpPr>
        <p:spPr>
          <a:xfrm>
            <a:off x="129801" y="2075154"/>
            <a:ext cx="4511287" cy="1653566"/>
          </a:xfrm>
          <a:custGeom>
            <a:avLst/>
            <a:gdLst>
              <a:gd name="connsiteX0" fmla="*/ 1194873 w 2392078"/>
              <a:gd name="connsiteY0" fmla="*/ 0 h 3497344"/>
              <a:gd name="connsiteX1" fmla="*/ 35377 w 2392078"/>
              <a:gd name="connsiteY1" fmla="*/ 820132 h 3497344"/>
              <a:gd name="connsiteX2" fmla="*/ 2392078 w 2392078"/>
              <a:gd name="connsiteY2" fmla="*/ 3497344 h 349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2078" h="3497344">
                <a:moveTo>
                  <a:pt x="1194873" y="0"/>
                </a:moveTo>
                <a:cubicBezTo>
                  <a:pt x="515358" y="118620"/>
                  <a:pt x="-164157" y="237241"/>
                  <a:pt x="35377" y="820132"/>
                </a:cubicBezTo>
                <a:cubicBezTo>
                  <a:pt x="234911" y="1403023"/>
                  <a:pt x="1313494" y="2450183"/>
                  <a:pt x="2392078" y="3497344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682240" y="3444240"/>
            <a:ext cx="65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??</a:t>
            </a:r>
            <a:endParaRPr kumimoji="1" lang="ja-JP" altLang="en-US" sz="4000" dirty="0"/>
          </a:p>
        </p:txBody>
      </p:sp>
      <p:pic>
        <p:nvPicPr>
          <p:cNvPr id="12" name="Picture 5" descr="austra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0575" y="3512369"/>
            <a:ext cx="3781425" cy="31242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118360" y="1388745"/>
            <a:ext cx="10515600" cy="4351338"/>
          </a:xfrm>
        </p:spPr>
        <p:txBody>
          <a:bodyPr/>
          <a:lstStyle/>
          <a:p>
            <a:r>
              <a:rPr lang="en-US" altLang="ja-JP" b="1" dirty="0"/>
              <a:t>Most Constraining Variable (MCV) Heuristic:</a:t>
            </a:r>
          </a:p>
          <a:p>
            <a:pPr lvl="1"/>
            <a:r>
              <a:rPr lang="en-US" altLang="ja-JP" dirty="0"/>
              <a:t>Choose the variable that imposes the most constraints on the remaining variables</a:t>
            </a:r>
          </a:p>
          <a:p>
            <a:pPr lvl="1"/>
            <a:r>
              <a:rPr lang="en-US" altLang="ja-JP" dirty="0"/>
              <a:t>Tie-breaker among variables that have equal numbers of MRV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What is search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90600"/>
            <a:ext cx="5638800" cy="5715000"/>
          </a:xfrm>
        </p:spPr>
        <p:txBody>
          <a:bodyPr>
            <a:normAutofit/>
          </a:bodyPr>
          <a:lstStyle/>
          <a:p>
            <a:r>
              <a:rPr lang="en-US" dirty="0"/>
              <a:t>Assumptions: single agent, deterministic, fully observable, discrete environment</a:t>
            </a:r>
          </a:p>
          <a:p>
            <a:r>
              <a:rPr lang="en-US" b="1" dirty="0">
                <a:solidFill>
                  <a:srgbClr val="C00000"/>
                </a:solidFill>
              </a:rPr>
              <a:t>Search for </a:t>
            </a:r>
            <a:r>
              <a:rPr lang="en-US" b="1" i="1" dirty="0">
                <a:solidFill>
                  <a:srgbClr val="C00000"/>
                </a:solidFill>
              </a:rPr>
              <a:t>planning</a:t>
            </a:r>
          </a:p>
          <a:p>
            <a:pPr lvl="1"/>
            <a:r>
              <a:rPr lang="en-US" dirty="0"/>
              <a:t>The path to the goal is the important thing</a:t>
            </a:r>
          </a:p>
          <a:p>
            <a:pPr lvl="1"/>
            <a:r>
              <a:rPr lang="en-US" dirty="0"/>
              <a:t>Paths have various costs, depths</a:t>
            </a:r>
          </a:p>
          <a:p>
            <a:r>
              <a:rPr lang="en-US" b="1" dirty="0">
                <a:solidFill>
                  <a:srgbClr val="C00000"/>
                </a:solidFill>
              </a:rPr>
              <a:t>Search for </a:t>
            </a:r>
            <a:r>
              <a:rPr lang="en-US" b="1" i="1" dirty="0">
                <a:solidFill>
                  <a:srgbClr val="C00000"/>
                </a:solidFill>
              </a:rPr>
              <a:t>assignment</a:t>
            </a:r>
          </a:p>
          <a:p>
            <a:pPr lvl="1"/>
            <a:r>
              <a:rPr lang="en-US" dirty="0"/>
              <a:t>Assign values to variables while respecting certain constraints</a:t>
            </a:r>
          </a:p>
          <a:p>
            <a:pPr lvl="1"/>
            <a:r>
              <a:rPr lang="en-US" dirty="0"/>
              <a:t>The goal (complete, consistent assignment) is the important thing</a:t>
            </a:r>
          </a:p>
          <a:p>
            <a:pPr lvl="1"/>
            <a:endParaRPr lang="en-US" dirty="0"/>
          </a:p>
        </p:txBody>
      </p:sp>
      <p:pic>
        <p:nvPicPr>
          <p:cNvPr id="4" name="Picture 10" descr="http://upload.wikimedia.org/wikipedia/commons/thumb/a/a6/Rubik's_cube.svg/220px-Rubik's_cub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428" y="1752600"/>
            <a:ext cx="2415772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732" y="455676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4645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a variable, in which order should its values be tried?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382000" cy="5029200"/>
          </a:xfrm>
        </p:spPr>
        <p:txBody>
          <a:bodyPr>
            <a:normAutofit/>
          </a:bodyPr>
          <a:lstStyle/>
          <a:p>
            <a:r>
              <a:rPr lang="en-US" b="1" dirty="0"/>
              <a:t>Least Constraining Assignment (LCA) </a:t>
            </a:r>
            <a:r>
              <a:rPr lang="en-US" b="1" dirty="0" err="1"/>
              <a:t>Heurstic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Try the following assignment first: to the variable you’re studying, the value that rules out the fewest values in the remaining variables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a variable, in which order should its values be tried?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382000" cy="5029200"/>
          </a:xfrm>
        </p:spPr>
        <p:txBody>
          <a:bodyPr>
            <a:normAutofit/>
          </a:bodyPr>
          <a:lstStyle/>
          <a:p>
            <a:r>
              <a:rPr lang="en-US" altLang="ja-JP" b="1" dirty="0"/>
              <a:t>Least Constraining Assignment (LCA) </a:t>
            </a:r>
            <a:r>
              <a:rPr lang="en-US" altLang="ja-JP" b="1" dirty="0" err="1"/>
              <a:t>Heurstic</a:t>
            </a:r>
            <a:r>
              <a:rPr lang="en-US" altLang="ja-JP" dirty="0"/>
              <a:t>:</a:t>
            </a:r>
          </a:p>
          <a:p>
            <a:pPr lvl="1"/>
            <a:r>
              <a:rPr lang="en-US" altLang="ja-JP" dirty="0"/>
              <a:t>Try the following assignment first: to the variable you’re studying, the value that rules out the fewest values in the remaining variables</a:t>
            </a:r>
            <a:br>
              <a:rPr lang="en-US" altLang="ja-JP" dirty="0"/>
            </a:b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3556" name="Picture 4" descr="australia-least-constraining-va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114800"/>
            <a:ext cx="8688960" cy="2057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305800" y="3962400"/>
            <a:ext cx="2075688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29400" y="3048000"/>
            <a:ext cx="2125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Which assignment for Q should we choose?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1752601" y="4648200"/>
            <a:ext cx="127452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austral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0575" y="3512369"/>
            <a:ext cx="3781425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detection of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1" y="5638800"/>
            <a:ext cx="7515225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Apply </a:t>
            </a:r>
            <a:r>
              <a:rPr lang="en-US" i="1" dirty="0"/>
              <a:t>inference</a:t>
            </a:r>
            <a:r>
              <a:rPr lang="en-US" dirty="0"/>
              <a:t> to reduce the space of possible assignments and detect failure early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1" y="1752601"/>
            <a:ext cx="87344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U-Turn Arrow 6"/>
          <p:cNvSpPr/>
          <p:nvPr/>
        </p:nvSpPr>
        <p:spPr>
          <a:xfrm rot="16200000">
            <a:off x="1028700" y="4152900"/>
            <a:ext cx="2514600" cy="1219200"/>
          </a:xfrm>
          <a:prstGeom prst="uturnArrow">
            <a:avLst>
              <a:gd name="adj1" fmla="val 14578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92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detection of failure: O{N} checking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Forward Checking:</a:t>
            </a:r>
          </a:p>
          <a:p>
            <a:pPr lvl="1"/>
            <a:r>
              <a:rPr lang="en-US" dirty="0"/>
              <a:t>Check to make sure that every variable still has at least one possible assignment</a:t>
            </a:r>
          </a:p>
        </p:txBody>
      </p:sp>
    </p:spTree>
    <p:extLst>
      <p:ext uri="{BB962C8B-B14F-4D97-AF65-F5344CB8AC3E}">
        <p14:creationId xmlns:p14="http://schemas.microsoft.com/office/powerpoint/2010/main" val="809926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detection of failure: O{N} checking</a:t>
            </a:r>
            <a:br>
              <a:rPr lang="en-US" dirty="0"/>
            </a:br>
            <a:r>
              <a:rPr lang="en-US" dirty="0"/>
              <a:t>Forward checking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600201"/>
            <a:ext cx="84582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Keep track of remaining legal values for unassigned variables</a:t>
            </a:r>
          </a:p>
          <a:p>
            <a:r>
              <a:rPr lang="en-US" sz="2400" dirty="0"/>
              <a:t>Terminate search when any variable has no legal values</a:t>
            </a:r>
          </a:p>
        </p:txBody>
      </p:sp>
      <p:pic>
        <p:nvPicPr>
          <p:cNvPr id="45060" name="Picture 4" descr="forward-checking-progress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1848" y="2785069"/>
            <a:ext cx="6895285" cy="305746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3103063" y="2727155"/>
            <a:ext cx="1141187" cy="102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339019" y="2473692"/>
            <a:ext cx="1879845" cy="1508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195" y="2759967"/>
            <a:ext cx="1168140" cy="94563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7153542" y="3156281"/>
            <a:ext cx="46004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74" y="2779220"/>
            <a:ext cx="1041506" cy="1002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9570" y="3912024"/>
            <a:ext cx="63823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b="1" dirty="0"/>
              <a:t>WA             T               NT            NSW            Q                SA              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75564" y="3705605"/>
            <a:ext cx="924025" cy="2541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74552" y="4777073"/>
            <a:ext cx="248216" cy="202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15639" y="5160479"/>
            <a:ext cx="248216" cy="202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14338" y="4671110"/>
            <a:ext cx="7343548" cy="1263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44250" y="2650156"/>
            <a:ext cx="4668745" cy="1092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32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detection of failure: O{N} checking</a:t>
            </a:r>
            <a:br>
              <a:rPr lang="en-US" dirty="0"/>
            </a:br>
            <a:r>
              <a:rPr lang="en-US" dirty="0"/>
              <a:t>Forward checking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600201"/>
            <a:ext cx="84582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Keep track of remaining legal values for unassigned variables</a:t>
            </a:r>
          </a:p>
          <a:p>
            <a:r>
              <a:rPr lang="en-US" sz="2400" dirty="0"/>
              <a:t>Terminate search when any variable has no legal values</a:t>
            </a:r>
          </a:p>
        </p:txBody>
      </p:sp>
      <p:pic>
        <p:nvPicPr>
          <p:cNvPr id="45060" name="Picture 4" descr="forward-checking-progress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1848" y="2785069"/>
            <a:ext cx="6895285" cy="305746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3103063" y="2727155"/>
            <a:ext cx="1141187" cy="102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339019" y="2479896"/>
            <a:ext cx="1879845" cy="1502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195" y="2759967"/>
            <a:ext cx="1168140" cy="94563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7153542" y="3156281"/>
            <a:ext cx="46004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74" y="2779220"/>
            <a:ext cx="1041506" cy="1002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9570" y="3912024"/>
            <a:ext cx="63823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b="1" dirty="0"/>
              <a:t>WA             T               NT            NSW            Q                SA              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75564" y="3705605"/>
            <a:ext cx="924025" cy="2541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74552" y="4777073"/>
            <a:ext cx="248216" cy="202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15639" y="5160479"/>
            <a:ext cx="248216" cy="202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14338" y="5070565"/>
            <a:ext cx="7343548" cy="86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99317" y="2650156"/>
            <a:ext cx="3213678" cy="1092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1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detection of failure: O{N} checking</a:t>
            </a:r>
            <a:br>
              <a:rPr lang="en-US" dirty="0"/>
            </a:br>
            <a:r>
              <a:rPr lang="en-US" dirty="0"/>
              <a:t>Forward checking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600201"/>
            <a:ext cx="84582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Keep track of remaining legal values for unassigned variables</a:t>
            </a:r>
          </a:p>
          <a:p>
            <a:r>
              <a:rPr lang="en-US" sz="2400" dirty="0"/>
              <a:t>Terminate search when any variable has no legal values</a:t>
            </a:r>
          </a:p>
        </p:txBody>
      </p:sp>
      <p:pic>
        <p:nvPicPr>
          <p:cNvPr id="45060" name="Picture 4" descr="forward-checking-progress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1848" y="2785069"/>
            <a:ext cx="6895285" cy="305746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3103063" y="2727155"/>
            <a:ext cx="1141187" cy="102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339019" y="2483318"/>
            <a:ext cx="1879845" cy="1498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195" y="2759967"/>
            <a:ext cx="1168140" cy="94563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7153542" y="3156281"/>
            <a:ext cx="46004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74" y="2779220"/>
            <a:ext cx="1041506" cy="1002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9570" y="3912024"/>
            <a:ext cx="63823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b="1" dirty="0"/>
              <a:t>WA             T               NT            NSW            Q                SA              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75564" y="3705605"/>
            <a:ext cx="924025" cy="2541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74552" y="4777073"/>
            <a:ext cx="248216" cy="202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15639" y="5160479"/>
            <a:ext cx="248216" cy="202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14338" y="5475685"/>
            <a:ext cx="7343548" cy="459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83680" y="2727156"/>
            <a:ext cx="1690813" cy="1092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95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detection of failure: O{N} checking</a:t>
            </a:r>
            <a:br>
              <a:rPr lang="en-US" dirty="0"/>
            </a:br>
            <a:r>
              <a:rPr lang="en-US" dirty="0"/>
              <a:t>Forward checking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600201"/>
            <a:ext cx="84582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Keep track of remaining legal values for unassigned variables</a:t>
            </a:r>
          </a:p>
          <a:p>
            <a:r>
              <a:rPr lang="en-US" sz="2400" dirty="0"/>
              <a:t>Terminate search when any variable has no legal values</a:t>
            </a:r>
          </a:p>
        </p:txBody>
      </p:sp>
      <p:pic>
        <p:nvPicPr>
          <p:cNvPr id="45060" name="Picture 4" descr="forward-checking-progress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1848" y="2785069"/>
            <a:ext cx="6895285" cy="305746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3103063" y="2727155"/>
            <a:ext cx="1141187" cy="102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339019" y="2446430"/>
            <a:ext cx="1879845" cy="1535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195" y="2759967"/>
            <a:ext cx="1168140" cy="94563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7153542" y="3156281"/>
            <a:ext cx="46004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74" y="2779220"/>
            <a:ext cx="1041506" cy="1002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9570" y="3912024"/>
            <a:ext cx="63823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b="1" dirty="0"/>
              <a:t>WA             T               NT            NSW            Q                SA              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75564" y="3705605"/>
            <a:ext cx="924025" cy="2541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74552" y="4777073"/>
            <a:ext cx="248216" cy="202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15639" y="5160479"/>
            <a:ext cx="248216" cy="202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detection of failure: O{N^2} checking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Constraint propagation:</a:t>
            </a:r>
          </a:p>
          <a:p>
            <a:pPr lvl="1"/>
            <a:r>
              <a:rPr lang="en-US" dirty="0"/>
              <a:t>Check to make sure that every PAIR of variables still has a pair-wise assignment that satisfies all constraints</a:t>
            </a:r>
          </a:p>
        </p:txBody>
      </p:sp>
    </p:spTree>
    <p:extLst>
      <p:ext uri="{BB962C8B-B14F-4D97-AF65-F5344CB8AC3E}">
        <p14:creationId xmlns:p14="http://schemas.microsoft.com/office/powerpoint/2010/main" val="3011065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detection of failure: O{N^2}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2604" y="4190999"/>
            <a:ext cx="7515225" cy="2296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Apply </a:t>
            </a:r>
            <a:r>
              <a:rPr lang="en-US" i="1" dirty="0"/>
              <a:t>inference</a:t>
            </a:r>
            <a:r>
              <a:rPr lang="en-US" dirty="0"/>
              <a:t> to reduce the space of possible assignments and detect failure early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(Reminder: there are only three colors, RGB…)</a:t>
            </a:r>
          </a:p>
        </p:txBody>
      </p:sp>
      <p:pic>
        <p:nvPicPr>
          <p:cNvPr id="6" name="Picture 4" descr="forward-checking-progress3c"/>
          <p:cNvPicPr>
            <a:picLocks noChangeAspect="1" noChangeArrowheads="1"/>
          </p:cNvPicPr>
          <p:nvPr/>
        </p:nvPicPr>
        <p:blipFill rotWithShape="1">
          <a:blip r:embed="rId3" cstate="print"/>
          <a:srcRect t="-2" r="26015" b="59848"/>
          <a:stretch/>
        </p:blipFill>
        <p:spPr bwMode="auto">
          <a:xfrm>
            <a:off x="2057400" y="2557326"/>
            <a:ext cx="7799832" cy="163367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3085869" y="2438401"/>
            <a:ext cx="1744891" cy="15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376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sz="3200"/>
              <a:t>Constraint satisfaction problems (CSPs)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981200" y="1447800"/>
                <a:ext cx="8229600" cy="52578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400" dirty="0"/>
                  <a:t>Definition:</a:t>
                </a:r>
              </a:p>
              <a:p>
                <a:pPr lvl="1"/>
                <a:r>
                  <a:rPr lang="en-US" b="1" dirty="0">
                    <a:solidFill>
                      <a:srgbClr val="CC0000"/>
                    </a:solidFill>
                  </a:rPr>
                  <a:t>State</a:t>
                </a:r>
                <a:r>
                  <a:rPr lang="en-US" dirty="0"/>
                  <a:t> is defined by </a:t>
                </a:r>
                <a:r>
                  <a:rPr lang="en-US" dirty="0">
                    <a:solidFill>
                      <a:srgbClr val="FF0000"/>
                    </a:solidFill>
                  </a:rPr>
                  <a:t>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variables</a:t>
                </a:r>
                <a:r>
                  <a:rPr lang="en-US" dirty="0"/>
                  <a:t> 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i</a:t>
                </a:r>
                <a:r>
                  <a:rPr lang="en-US" dirty="0"/>
                  <a:t> with </a:t>
                </a:r>
                <a:r>
                  <a:rPr lang="en-US" dirty="0">
                    <a:solidFill>
                      <a:srgbClr val="FF0000"/>
                    </a:solidFill>
                  </a:rPr>
                  <a:t>values</a:t>
                </a:r>
                <a:r>
                  <a:rPr lang="en-US" dirty="0"/>
                  <a:t> from </a:t>
                </a:r>
                <a:r>
                  <a:rPr lang="en-US" dirty="0">
                    <a:solidFill>
                      <a:srgbClr val="FF0000"/>
                    </a:solidFill>
                  </a:rPr>
                  <a:t>domain</a:t>
                </a:r>
                <a:r>
                  <a:rPr lang="en-US" dirty="0"/>
                  <a:t> </a:t>
                </a:r>
                <a:r>
                  <a:rPr lang="en-US" i="1" dirty="0"/>
                  <a:t>D</a:t>
                </a:r>
                <a:r>
                  <a:rPr lang="en-US" i="1" baseline="-25000" dirty="0"/>
                  <a:t>i</a:t>
                </a:r>
                <a:endParaRPr lang="en-US" dirty="0"/>
              </a:p>
              <a:p>
                <a:pPr lvl="1"/>
                <a:r>
                  <a:rPr lang="en-US" b="1" dirty="0">
                    <a:solidFill>
                      <a:srgbClr val="CC0000"/>
                    </a:solidFill>
                  </a:rPr>
                  <a:t>Goal test</a:t>
                </a:r>
                <a:r>
                  <a:rPr lang="en-US" b="1" dirty="0"/>
                  <a:t> </a:t>
                </a:r>
                <a:r>
                  <a:rPr lang="en-US" dirty="0"/>
                  <a:t>is a set of </a:t>
                </a:r>
                <a:r>
                  <a:rPr lang="en-US" dirty="0">
                    <a:solidFill>
                      <a:srgbClr val="FF0000"/>
                    </a:solidFill>
                  </a:rPr>
                  <a:t>constraints</a:t>
                </a:r>
                <a:r>
                  <a:rPr lang="en-US" dirty="0"/>
                  <a:t> specifying allowable combinations of values for subsets of variables.</a:t>
                </a:r>
              </a:p>
              <a:p>
                <a:pPr lvl="1"/>
                <a:r>
                  <a:rPr lang="en-US" b="1" dirty="0">
                    <a:solidFill>
                      <a:srgbClr val="CC0000"/>
                    </a:solidFill>
                  </a:rPr>
                  <a:t>Solution</a:t>
                </a:r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complete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FF0000"/>
                    </a:solidFill>
                  </a:rPr>
                  <a:t>consistent</a:t>
                </a:r>
                <a:r>
                  <a:rPr lang="en-US" dirty="0"/>
                  <a:t> assignment</a:t>
                </a:r>
              </a:p>
              <a:p>
                <a:pPr lvl="1"/>
                <a:r>
                  <a:rPr lang="en-US" dirty="0"/>
                  <a:t>True path costs are all N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.  Any path that works is exactly as good as any other. </a:t>
                </a:r>
                <a:endParaRPr lang="en-US" sz="2400" dirty="0"/>
              </a:p>
              <a:p>
                <a:r>
                  <a:rPr lang="en-US" sz="2400" dirty="0"/>
                  <a:t>How does this compare to the “generic” tree search formulation?</a:t>
                </a:r>
              </a:p>
              <a:p>
                <a:pPr lvl="1"/>
                <a:r>
                  <a:rPr lang="en-US" dirty="0"/>
                  <a:t>Far more states than usual. BFS and A* are almost never computationally feasible.  </a:t>
                </a:r>
              </a:p>
              <a:p>
                <a:pPr lvl="1"/>
                <a:r>
                  <a:rPr lang="en-US" dirty="0"/>
                  <a:t>(Hopefully) many different paths to the same solution, therefore DFS might work.</a:t>
                </a:r>
              </a:p>
              <a:p>
                <a:pPr lvl="1"/>
                <a:r>
                  <a:rPr lang="en-US" dirty="0"/>
                  <a:t>Structured state space allows us to use greedy search with really good heuristics.</a:t>
                </a:r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447800"/>
                <a:ext cx="8229600" cy="5257800"/>
              </a:xfrm>
              <a:blipFill>
                <a:blip r:embed="rId3"/>
                <a:stretch>
                  <a:fillRect l="-926" t="-1205" r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Constraint propagation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3820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Forward checking propagates information from assigned to unassigned variables, but doesn't provide early detection for all failures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NT and SA cannot both be blue!</a:t>
            </a:r>
          </a:p>
          <a:p>
            <a:r>
              <a:rPr lang="en-US" sz="2400" b="1" dirty="0"/>
              <a:t>Constraint propagation </a:t>
            </a:r>
            <a:r>
              <a:rPr lang="en-US" sz="2400" dirty="0"/>
              <a:t>repeatedly enforces constraints </a:t>
            </a:r>
            <a:r>
              <a:rPr lang="en-US" sz="2400" i="1" dirty="0"/>
              <a:t>locally</a:t>
            </a:r>
          </a:p>
        </p:txBody>
      </p:sp>
      <p:pic>
        <p:nvPicPr>
          <p:cNvPr id="12" name="Picture 4" descr="forward-checking-progress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014" y="3095752"/>
            <a:ext cx="5133975" cy="19812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4029832" y="2997200"/>
            <a:ext cx="84968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86106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Simplest form of propagation makes each pair of variables </a:t>
            </a:r>
            <a:r>
              <a:rPr lang="en-US" sz="2400" b="1" dirty="0"/>
              <a:t>consistent:</a:t>
            </a:r>
            <a:endParaRPr lang="en-US" sz="2400" dirty="0"/>
          </a:p>
          <a:p>
            <a:pPr lvl="1"/>
            <a:r>
              <a:rPr lang="en-US" sz="2000" i="1" dirty="0"/>
              <a:t>X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i="1" dirty="0"/>
              <a:t>Y</a:t>
            </a:r>
            <a:r>
              <a:rPr lang="en-US" sz="2000" dirty="0"/>
              <a:t> is consistent </a:t>
            </a:r>
            <a:r>
              <a:rPr lang="en-US" sz="2000" dirty="0" err="1"/>
              <a:t>iff</a:t>
            </a:r>
            <a:r>
              <a:rPr lang="en-US" sz="2000" dirty="0"/>
              <a:t> for </a:t>
            </a:r>
            <a:r>
              <a:rPr lang="en-US" sz="2000" dirty="0">
                <a:solidFill>
                  <a:srgbClr val="FF0000"/>
                </a:solidFill>
              </a:rPr>
              <a:t>every</a:t>
            </a:r>
            <a:r>
              <a:rPr lang="en-US" sz="2000" dirty="0"/>
              <a:t> value of </a:t>
            </a:r>
            <a:r>
              <a:rPr lang="en-US" sz="2000" i="1" dirty="0"/>
              <a:t>X </a:t>
            </a:r>
            <a:r>
              <a:rPr lang="en-US" sz="2000" dirty="0"/>
              <a:t>there is </a:t>
            </a:r>
            <a:r>
              <a:rPr lang="en-US" sz="2000" dirty="0">
                <a:solidFill>
                  <a:srgbClr val="FF0000"/>
                </a:solidFill>
              </a:rPr>
              <a:t>some</a:t>
            </a:r>
            <a:r>
              <a:rPr lang="en-US" sz="2000" dirty="0"/>
              <a:t> allowed value of </a:t>
            </a:r>
            <a:r>
              <a:rPr lang="en-US" sz="2000" i="1" dirty="0"/>
              <a:t>Y</a:t>
            </a:r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br>
              <a:rPr lang="en-US" sz="1800" dirty="0"/>
            </a:br>
            <a:endParaRPr lang="en-US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6862" y="365125"/>
            <a:ext cx="1096693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Constraint propagation algorithm: Arc consistency</a:t>
            </a:r>
          </a:p>
        </p:txBody>
      </p:sp>
      <p:pic>
        <p:nvPicPr>
          <p:cNvPr id="50182" name="Picture 6" descr="ac-example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014" y="3648076"/>
            <a:ext cx="5133975" cy="176212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4023938" y="3581401"/>
            <a:ext cx="852863" cy="76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72200" y="5486400"/>
            <a:ext cx="127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Consistent?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86106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Simplest form of propagation makes each pair of variables </a:t>
            </a:r>
            <a:r>
              <a:rPr lang="en-US" sz="2400" b="1" dirty="0"/>
              <a:t>consistent:</a:t>
            </a:r>
            <a:endParaRPr lang="en-US" sz="2400" dirty="0"/>
          </a:p>
          <a:p>
            <a:pPr lvl="1"/>
            <a:r>
              <a:rPr lang="en-US" sz="2000" i="1" dirty="0"/>
              <a:t>X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i="1" dirty="0"/>
              <a:t>Y</a:t>
            </a:r>
            <a:r>
              <a:rPr lang="en-US" sz="2000" dirty="0"/>
              <a:t> is consistent </a:t>
            </a:r>
            <a:r>
              <a:rPr lang="en-US" sz="2000" dirty="0" err="1"/>
              <a:t>iff</a:t>
            </a:r>
            <a:r>
              <a:rPr lang="en-US" sz="2000" dirty="0"/>
              <a:t> for </a:t>
            </a:r>
            <a:r>
              <a:rPr lang="en-US" sz="2000" dirty="0">
                <a:solidFill>
                  <a:srgbClr val="FF0000"/>
                </a:solidFill>
              </a:rPr>
              <a:t>every</a:t>
            </a:r>
            <a:r>
              <a:rPr lang="en-US" sz="2000" dirty="0"/>
              <a:t> value of </a:t>
            </a:r>
            <a:r>
              <a:rPr lang="en-US" sz="2000" i="1" dirty="0"/>
              <a:t>X </a:t>
            </a:r>
            <a:r>
              <a:rPr lang="en-US" sz="2000" dirty="0"/>
              <a:t>there is </a:t>
            </a:r>
            <a:r>
              <a:rPr lang="en-US" sz="2000" dirty="0">
                <a:solidFill>
                  <a:srgbClr val="FF0000"/>
                </a:solidFill>
              </a:rPr>
              <a:t>some</a:t>
            </a:r>
            <a:r>
              <a:rPr lang="en-US" sz="2000" dirty="0"/>
              <a:t> allowed value of </a:t>
            </a:r>
            <a:r>
              <a:rPr lang="en-US" sz="2000" i="1" dirty="0"/>
              <a:t>Y</a:t>
            </a:r>
            <a:endParaRPr lang="en-US" sz="20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br>
              <a:rPr lang="en-US" sz="1800" dirty="0"/>
            </a:b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</p:txBody>
      </p:sp>
      <p:pic>
        <p:nvPicPr>
          <p:cNvPr id="29702" name="Picture 6" descr="ac-example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014" y="3648076"/>
            <a:ext cx="5133975" cy="17621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4023938" y="3578552"/>
            <a:ext cx="852863" cy="76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c-example1c"/>
          <p:cNvPicPr>
            <a:picLocks noChangeAspect="1" noChangeArrowheads="1"/>
          </p:cNvPicPr>
          <p:nvPr/>
        </p:nvPicPr>
        <p:blipFill rotWithShape="1">
          <a:blip r:embed="rId5" cstate="print"/>
          <a:srcRect t="47246" b="21620"/>
          <a:stretch/>
        </p:blipFill>
        <p:spPr bwMode="auto">
          <a:xfrm>
            <a:off x="3535681" y="4480560"/>
            <a:ext cx="5133975" cy="5486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72200" y="5486400"/>
            <a:ext cx="127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Consistent?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03D68CA-4325-774F-A0C0-34AD8FD2AC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6862" y="365125"/>
            <a:ext cx="1096693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Constraint propagation algorithm: Arc consistency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86106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Simplest form of propagation makes each pair of variables </a:t>
            </a:r>
            <a:r>
              <a:rPr lang="en-US" sz="2400" b="1" dirty="0"/>
              <a:t>consistent:</a:t>
            </a:r>
            <a:endParaRPr lang="en-US" sz="2400" dirty="0"/>
          </a:p>
          <a:p>
            <a:pPr lvl="1"/>
            <a:r>
              <a:rPr lang="en-US" sz="2000" i="1" dirty="0"/>
              <a:t>X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i="1" dirty="0"/>
              <a:t>Y</a:t>
            </a:r>
            <a:r>
              <a:rPr lang="en-US" sz="2000" dirty="0"/>
              <a:t> is consistent </a:t>
            </a:r>
            <a:r>
              <a:rPr lang="en-US" sz="2000" dirty="0" err="1"/>
              <a:t>iff</a:t>
            </a:r>
            <a:r>
              <a:rPr lang="en-US" sz="2000" dirty="0"/>
              <a:t> for </a:t>
            </a:r>
            <a:r>
              <a:rPr lang="en-US" sz="2000" dirty="0">
                <a:solidFill>
                  <a:srgbClr val="FF0000"/>
                </a:solidFill>
              </a:rPr>
              <a:t>every</a:t>
            </a:r>
            <a:r>
              <a:rPr lang="en-US" sz="2000" dirty="0"/>
              <a:t> value of </a:t>
            </a:r>
            <a:r>
              <a:rPr lang="en-US" sz="2000" i="1" dirty="0"/>
              <a:t>X </a:t>
            </a:r>
            <a:r>
              <a:rPr lang="en-US" sz="2000" dirty="0"/>
              <a:t>there is </a:t>
            </a:r>
            <a:r>
              <a:rPr lang="en-US" sz="2000" dirty="0">
                <a:solidFill>
                  <a:srgbClr val="FF0000"/>
                </a:solidFill>
              </a:rPr>
              <a:t>some</a:t>
            </a:r>
            <a:r>
              <a:rPr lang="en-US" sz="2000" dirty="0"/>
              <a:t> allowed value of </a:t>
            </a:r>
            <a:r>
              <a:rPr lang="en-US" sz="2000" i="1" dirty="0"/>
              <a:t>Y</a:t>
            </a:r>
            <a:endParaRPr lang="en-US" sz="2000" dirty="0"/>
          </a:p>
          <a:p>
            <a:pPr lvl="1"/>
            <a:r>
              <a:rPr lang="en-US" sz="2000" dirty="0"/>
              <a:t>When checking </a:t>
            </a:r>
            <a:r>
              <a:rPr lang="en-US" sz="2000" i="1" dirty="0"/>
              <a:t>X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i="1" dirty="0"/>
              <a:t>Y</a:t>
            </a:r>
            <a:r>
              <a:rPr lang="en-US" sz="2000" dirty="0"/>
              <a:t>, throw out any values of X for which there isn’t an allowed value of Y</a:t>
            </a:r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br>
              <a:rPr lang="en-US" sz="1800" dirty="0"/>
            </a:b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</p:txBody>
      </p:sp>
      <p:pic>
        <p:nvPicPr>
          <p:cNvPr id="29702" name="Picture 6" descr="ac-example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014" y="3648076"/>
            <a:ext cx="5133975" cy="17621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4023938" y="3578552"/>
            <a:ext cx="852863" cy="76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B524D8A-6AE3-6C46-8EFC-2184F7644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6862" y="365125"/>
            <a:ext cx="1096693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Constraint propagation algorithm: Arc consistency</a:t>
            </a:r>
          </a:p>
        </p:txBody>
      </p:sp>
    </p:spTree>
    <p:extLst>
      <p:ext uri="{BB962C8B-B14F-4D97-AF65-F5344CB8AC3E}">
        <p14:creationId xmlns:p14="http://schemas.microsoft.com/office/powerpoint/2010/main" val="36298093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86106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Simplest form of propagation makes each pair of variables </a:t>
            </a:r>
            <a:r>
              <a:rPr lang="en-US" sz="2400" b="1" dirty="0"/>
              <a:t>consistent:</a:t>
            </a:r>
            <a:endParaRPr lang="en-US" sz="2400" dirty="0"/>
          </a:p>
          <a:p>
            <a:pPr lvl="1"/>
            <a:r>
              <a:rPr lang="en-US" sz="2000" i="1" dirty="0"/>
              <a:t>X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i="1" dirty="0"/>
              <a:t>Y</a:t>
            </a:r>
            <a:r>
              <a:rPr lang="en-US" sz="2000" dirty="0"/>
              <a:t> is consistent </a:t>
            </a:r>
            <a:r>
              <a:rPr lang="en-US" sz="2000" dirty="0" err="1"/>
              <a:t>iff</a:t>
            </a:r>
            <a:r>
              <a:rPr lang="en-US" sz="2000" dirty="0"/>
              <a:t> for </a:t>
            </a:r>
            <a:r>
              <a:rPr lang="en-US" sz="2000" dirty="0">
                <a:solidFill>
                  <a:srgbClr val="FF0000"/>
                </a:solidFill>
              </a:rPr>
              <a:t>every</a:t>
            </a:r>
            <a:r>
              <a:rPr lang="en-US" sz="2000" dirty="0"/>
              <a:t> value of </a:t>
            </a:r>
            <a:r>
              <a:rPr lang="en-US" sz="2000" i="1" dirty="0"/>
              <a:t>X </a:t>
            </a:r>
            <a:r>
              <a:rPr lang="en-US" sz="2000" dirty="0"/>
              <a:t>there is </a:t>
            </a:r>
            <a:r>
              <a:rPr lang="en-US" sz="2000" dirty="0">
                <a:solidFill>
                  <a:srgbClr val="FF0000"/>
                </a:solidFill>
              </a:rPr>
              <a:t>some</a:t>
            </a:r>
            <a:r>
              <a:rPr lang="en-US" sz="2000" dirty="0"/>
              <a:t> allowed value of </a:t>
            </a:r>
            <a:r>
              <a:rPr lang="en-US" sz="2000" i="1" dirty="0"/>
              <a:t>Y</a:t>
            </a:r>
            <a:endParaRPr lang="en-US" sz="2000" dirty="0"/>
          </a:p>
          <a:p>
            <a:pPr lvl="1"/>
            <a:r>
              <a:rPr lang="en-US" sz="2000" dirty="0"/>
              <a:t>When checking </a:t>
            </a:r>
            <a:r>
              <a:rPr lang="en-US" sz="2000" i="1" dirty="0"/>
              <a:t>X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i="1" dirty="0"/>
              <a:t>Y</a:t>
            </a:r>
            <a:r>
              <a:rPr lang="en-US" sz="2000" dirty="0"/>
              <a:t>, throw out any values of X for which there isn’t an allowed value of Y</a:t>
            </a:r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br>
              <a:rPr lang="en-US" sz="1800" dirty="0"/>
            </a:b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r>
              <a:rPr lang="en-US" sz="2400" dirty="0"/>
              <a:t>If </a:t>
            </a:r>
            <a:r>
              <a:rPr lang="en-US" sz="2400" i="1" dirty="0"/>
              <a:t>X</a:t>
            </a:r>
            <a:r>
              <a:rPr lang="en-US" sz="2400" dirty="0"/>
              <a:t> loses a value, all pairs </a:t>
            </a:r>
            <a:r>
              <a:rPr lang="en-US" sz="2400" i="1" dirty="0"/>
              <a:t>Z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i="1" dirty="0">
                <a:sym typeface="Wingdings" pitchFamily="2" charset="2"/>
              </a:rPr>
              <a:t>X</a:t>
            </a:r>
            <a:r>
              <a:rPr lang="en-US" sz="2400" dirty="0"/>
              <a:t> need to be rechecked</a:t>
            </a:r>
          </a:p>
        </p:txBody>
      </p:sp>
      <p:pic>
        <p:nvPicPr>
          <p:cNvPr id="48134" name="Picture 6" descr="ac-example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014" y="3648076"/>
            <a:ext cx="5133975" cy="17621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4023938" y="3581401"/>
            <a:ext cx="852863" cy="76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c-example2c"/>
          <p:cNvPicPr>
            <a:picLocks noChangeAspect="1" noChangeArrowheads="1"/>
          </p:cNvPicPr>
          <p:nvPr/>
        </p:nvPicPr>
        <p:blipFill rotWithShape="1">
          <a:blip r:embed="rId5" cstate="print"/>
          <a:srcRect t="47241" b="21626"/>
          <a:stretch/>
        </p:blipFill>
        <p:spPr bwMode="auto">
          <a:xfrm>
            <a:off x="3526537" y="4480560"/>
            <a:ext cx="5133975" cy="548640"/>
          </a:xfrm>
          <a:prstGeom prst="rect">
            <a:avLst/>
          </a:prstGeom>
          <a:noFill/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AA659EB9-E79B-1A43-B28F-273125915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6862" y="365125"/>
            <a:ext cx="1096693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Constraint propagation algorithm: Arc consistency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86106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Simplest form of propagation makes each pair of variables </a:t>
            </a:r>
            <a:r>
              <a:rPr lang="en-US" sz="2400" b="1" dirty="0"/>
              <a:t>consistent:</a:t>
            </a:r>
            <a:endParaRPr lang="en-US" sz="2400" dirty="0"/>
          </a:p>
          <a:p>
            <a:pPr lvl="1"/>
            <a:r>
              <a:rPr lang="en-US" sz="2000" i="1" dirty="0"/>
              <a:t>X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i="1" dirty="0"/>
              <a:t>Y</a:t>
            </a:r>
            <a:r>
              <a:rPr lang="en-US" sz="2000" dirty="0"/>
              <a:t> is consistent </a:t>
            </a:r>
            <a:r>
              <a:rPr lang="en-US" sz="2000" dirty="0" err="1"/>
              <a:t>iff</a:t>
            </a:r>
            <a:r>
              <a:rPr lang="en-US" sz="2000" dirty="0"/>
              <a:t> for </a:t>
            </a:r>
            <a:r>
              <a:rPr lang="en-US" sz="2000" dirty="0">
                <a:solidFill>
                  <a:srgbClr val="FF0000"/>
                </a:solidFill>
              </a:rPr>
              <a:t>every</a:t>
            </a:r>
            <a:r>
              <a:rPr lang="en-US" sz="2000" dirty="0"/>
              <a:t> value of </a:t>
            </a:r>
            <a:r>
              <a:rPr lang="en-US" sz="2000" i="1" dirty="0"/>
              <a:t>X </a:t>
            </a:r>
            <a:r>
              <a:rPr lang="en-US" sz="2000" dirty="0"/>
              <a:t>there is </a:t>
            </a:r>
            <a:r>
              <a:rPr lang="en-US" sz="2000" dirty="0">
                <a:solidFill>
                  <a:srgbClr val="FF0000"/>
                </a:solidFill>
              </a:rPr>
              <a:t>some</a:t>
            </a:r>
            <a:r>
              <a:rPr lang="en-US" sz="2000" dirty="0"/>
              <a:t> allowed value of </a:t>
            </a:r>
            <a:r>
              <a:rPr lang="en-US" sz="2000" i="1" dirty="0"/>
              <a:t>Y</a:t>
            </a:r>
            <a:endParaRPr lang="en-US" sz="2000" dirty="0"/>
          </a:p>
          <a:p>
            <a:pPr lvl="1"/>
            <a:r>
              <a:rPr lang="en-US" sz="2000" dirty="0"/>
              <a:t>When checking </a:t>
            </a:r>
            <a:r>
              <a:rPr lang="en-US" sz="2000" i="1" dirty="0"/>
              <a:t>X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i="1" dirty="0"/>
              <a:t>Y</a:t>
            </a:r>
            <a:r>
              <a:rPr lang="en-US" sz="2000" dirty="0"/>
              <a:t>, throw out any values of X for which there isn’t an allowed value of Y</a:t>
            </a:r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br>
              <a:rPr lang="en-US" sz="1800" dirty="0"/>
            </a:b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r>
              <a:rPr lang="en-US" sz="2400" dirty="0"/>
              <a:t>If </a:t>
            </a:r>
            <a:r>
              <a:rPr lang="en-US" sz="2400" i="1" dirty="0"/>
              <a:t>X</a:t>
            </a:r>
            <a:r>
              <a:rPr lang="en-US" sz="2400" dirty="0"/>
              <a:t> loses a value, all pairs </a:t>
            </a:r>
            <a:r>
              <a:rPr lang="en-US" sz="2400" i="1" dirty="0"/>
              <a:t>Z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i="1" dirty="0">
                <a:sym typeface="Wingdings" pitchFamily="2" charset="2"/>
              </a:rPr>
              <a:t>X</a:t>
            </a:r>
            <a:r>
              <a:rPr lang="en-US" sz="2400" dirty="0"/>
              <a:t> need to be rechecked</a:t>
            </a:r>
          </a:p>
        </p:txBody>
      </p:sp>
      <p:pic>
        <p:nvPicPr>
          <p:cNvPr id="48134" name="Picture 6" descr="ac-example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014" y="3648076"/>
            <a:ext cx="5133975" cy="17621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4023938" y="3581401"/>
            <a:ext cx="852863" cy="76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0E4A0A06-7797-5147-9023-D0D2D715E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6862" y="365125"/>
            <a:ext cx="1096693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Constraint propagation algorithm: Arc consistency</a:t>
            </a:r>
          </a:p>
        </p:txBody>
      </p:sp>
    </p:spTree>
    <p:extLst>
      <p:ext uri="{BB962C8B-B14F-4D97-AF65-F5344CB8AC3E}">
        <p14:creationId xmlns:p14="http://schemas.microsoft.com/office/powerpoint/2010/main" val="12857824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8610600" cy="5486400"/>
          </a:xfrm>
        </p:spPr>
        <p:txBody>
          <a:bodyPr>
            <a:normAutofit/>
          </a:bodyPr>
          <a:lstStyle/>
          <a:p>
            <a:r>
              <a:rPr lang="en-US" sz="2400" dirty="0"/>
              <a:t>Simplest form of propagation makes each pair of variables </a:t>
            </a:r>
            <a:r>
              <a:rPr lang="en-US" sz="2400" b="1" dirty="0"/>
              <a:t>consistent:</a:t>
            </a:r>
            <a:endParaRPr lang="en-US" sz="2400" dirty="0"/>
          </a:p>
          <a:p>
            <a:pPr lvl="1"/>
            <a:r>
              <a:rPr lang="en-US" sz="2000" i="1" dirty="0"/>
              <a:t>X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i="1" dirty="0"/>
              <a:t>Y</a:t>
            </a:r>
            <a:r>
              <a:rPr lang="en-US" sz="2000" dirty="0"/>
              <a:t> is consistent </a:t>
            </a:r>
            <a:r>
              <a:rPr lang="en-US" sz="2000" dirty="0" err="1"/>
              <a:t>iff</a:t>
            </a:r>
            <a:r>
              <a:rPr lang="en-US" sz="2000" dirty="0"/>
              <a:t> for </a:t>
            </a:r>
            <a:r>
              <a:rPr lang="en-US" sz="2000" dirty="0">
                <a:solidFill>
                  <a:srgbClr val="FF0000"/>
                </a:solidFill>
              </a:rPr>
              <a:t>every</a:t>
            </a:r>
            <a:r>
              <a:rPr lang="en-US" sz="2000" dirty="0"/>
              <a:t> value of </a:t>
            </a:r>
            <a:r>
              <a:rPr lang="en-US" sz="2000" i="1" dirty="0"/>
              <a:t>X </a:t>
            </a:r>
            <a:r>
              <a:rPr lang="en-US" sz="2000" dirty="0"/>
              <a:t>there is </a:t>
            </a:r>
            <a:r>
              <a:rPr lang="en-US" sz="2000" dirty="0">
                <a:solidFill>
                  <a:srgbClr val="FF0000"/>
                </a:solidFill>
              </a:rPr>
              <a:t>some</a:t>
            </a:r>
            <a:r>
              <a:rPr lang="en-US" sz="2000" dirty="0"/>
              <a:t> allowed value of </a:t>
            </a:r>
            <a:r>
              <a:rPr lang="en-US" sz="2000" i="1" dirty="0"/>
              <a:t>Y</a:t>
            </a:r>
            <a:endParaRPr lang="en-US" sz="2000" dirty="0"/>
          </a:p>
          <a:p>
            <a:pPr lvl="1"/>
            <a:r>
              <a:rPr lang="en-US" sz="2000" dirty="0"/>
              <a:t>When checking </a:t>
            </a:r>
            <a:r>
              <a:rPr lang="en-US" sz="2000" i="1" dirty="0"/>
              <a:t>X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i="1" dirty="0"/>
              <a:t>Y</a:t>
            </a:r>
            <a:r>
              <a:rPr lang="en-US" sz="2000" dirty="0"/>
              <a:t>, throw out any values of X for which there isn’t an allowed value of Y</a:t>
            </a:r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br>
              <a:rPr lang="en-US" sz="1800" dirty="0"/>
            </a:br>
            <a:endParaRPr lang="en-US" sz="1800" dirty="0"/>
          </a:p>
          <a:p>
            <a:pPr lvl="1">
              <a:buFont typeface="Wingdings" pitchFamily="2" charset="2"/>
              <a:buNone/>
            </a:pPr>
            <a:br>
              <a:rPr lang="en-US" sz="1800" dirty="0"/>
            </a:br>
            <a:endParaRPr lang="en-US" sz="1800" dirty="0"/>
          </a:p>
          <a:p>
            <a:r>
              <a:rPr lang="en-US" sz="2400" dirty="0"/>
              <a:t>Arc consistency detects failure earlier than forward checking</a:t>
            </a:r>
          </a:p>
          <a:p>
            <a:r>
              <a:rPr lang="en-US" sz="2400" dirty="0"/>
              <a:t>Can be run before or after each assignment</a:t>
            </a:r>
          </a:p>
        </p:txBody>
      </p:sp>
      <p:pic>
        <p:nvPicPr>
          <p:cNvPr id="49158" name="Picture 6" descr="ac-example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014" y="3648076"/>
            <a:ext cx="5133975" cy="17621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4023938" y="3581401"/>
            <a:ext cx="852863" cy="76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8698532-9282-7440-9938-6EB2E41D1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6862" y="365125"/>
            <a:ext cx="1096693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Constraint propagation algorithm: Arc consistency</a:t>
            </a:r>
          </a:p>
        </p:txBody>
      </p:sp>
    </p:spTree>
    <p:extLst>
      <p:ext uri="{BB962C8B-B14F-4D97-AF65-F5344CB8AC3E}">
        <p14:creationId xmlns:p14="http://schemas.microsoft.com/office/powerpoint/2010/main" val="35750329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Arc consistency algorithm AC-3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089" y="1466850"/>
            <a:ext cx="850582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arc consistency always detect the lack of a solution?</a:t>
            </a:r>
          </a:p>
        </p:txBody>
      </p:sp>
      <p:sp>
        <p:nvSpPr>
          <p:cNvPr id="54" name="Content Placeholder 53"/>
          <p:cNvSpPr>
            <a:spLocks noGrp="1"/>
          </p:cNvSpPr>
          <p:nvPr>
            <p:ph idx="1"/>
          </p:nvPr>
        </p:nvSpPr>
        <p:spPr>
          <a:xfrm>
            <a:off x="1981200" y="53340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/>
              <a:t>There exist stronger notions of consistency (path consistency, k-consistency), but we won’t  worry about them</a:t>
            </a:r>
          </a:p>
        </p:txBody>
      </p:sp>
      <p:grpSp>
        <p:nvGrpSpPr>
          <p:cNvPr id="3" name="Group 54"/>
          <p:cNvGrpSpPr/>
          <p:nvPr/>
        </p:nvGrpSpPr>
        <p:grpSpPr>
          <a:xfrm>
            <a:off x="2209800" y="1762654"/>
            <a:ext cx="7696200" cy="3266547"/>
            <a:chOff x="228600" y="1450749"/>
            <a:chExt cx="8610600" cy="3654651"/>
          </a:xfrm>
        </p:grpSpPr>
        <p:sp>
          <p:nvSpPr>
            <p:cNvPr id="4" name="Oval 3"/>
            <p:cNvSpPr/>
            <p:nvPr/>
          </p:nvSpPr>
          <p:spPr>
            <a:xfrm>
              <a:off x="228600" y="1676400"/>
              <a:ext cx="3429000" cy="342900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066800" y="2514600"/>
              <a:ext cx="1752600" cy="175260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6" idx="2"/>
              <a:endCxn id="6" idx="6"/>
            </p:cNvCxnSpPr>
            <p:nvPr/>
          </p:nvCxnSpPr>
          <p:spPr>
            <a:xfrm rot="10800000" flipH="1">
              <a:off x="1066800" y="3390900"/>
              <a:ext cx="175260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" idx="0"/>
              <a:endCxn id="6" idx="0"/>
            </p:cNvCxnSpPr>
            <p:nvPr/>
          </p:nvCxnSpPr>
          <p:spPr>
            <a:xfrm rot="16200000" flipH="1">
              <a:off x="1524000" y="2095500"/>
              <a:ext cx="83820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1562100" y="4686300"/>
              <a:ext cx="83820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82872" y="3072825"/>
              <a:ext cx="472038" cy="654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2667000"/>
              <a:ext cx="455898" cy="654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3453825"/>
              <a:ext cx="452311" cy="654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7471" y="3072825"/>
              <a:ext cx="489972" cy="654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D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648200" y="2971800"/>
              <a:ext cx="1295400" cy="76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53000" y="3200400"/>
              <a:ext cx="6858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543800" y="2971800"/>
              <a:ext cx="1295400" cy="76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772400" y="3200400"/>
              <a:ext cx="304800" cy="304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05800" y="3200400"/>
              <a:ext cx="3048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96000" y="1524000"/>
              <a:ext cx="1295400" cy="76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24600" y="1752600"/>
              <a:ext cx="304800" cy="304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58000" y="1752600"/>
              <a:ext cx="3048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096000" y="4343400"/>
              <a:ext cx="1295400" cy="76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324600" y="4572000"/>
              <a:ext cx="304800" cy="304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58000" y="4572000"/>
              <a:ext cx="3048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23" idx="4"/>
              <a:endCxn id="26" idx="0"/>
            </p:cNvCxnSpPr>
            <p:nvPr/>
          </p:nvCxnSpPr>
          <p:spPr>
            <a:xfrm rot="5400000">
              <a:off x="5715000" y="3314700"/>
              <a:ext cx="205740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8" idx="6"/>
              <a:endCxn id="20" idx="2"/>
            </p:cNvCxnSpPr>
            <p:nvPr/>
          </p:nvCxnSpPr>
          <p:spPr>
            <a:xfrm>
              <a:off x="5943600" y="3352800"/>
              <a:ext cx="160020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3" idx="3"/>
            </p:cNvCxnSpPr>
            <p:nvPr/>
          </p:nvCxnSpPr>
          <p:spPr>
            <a:xfrm rot="5400000">
              <a:off x="5487357" y="2173452"/>
              <a:ext cx="797394" cy="79930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7239002" y="3733802"/>
              <a:ext cx="761999" cy="72119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26" idx="1"/>
            </p:cNvCxnSpPr>
            <p:nvPr/>
          </p:nvCxnSpPr>
          <p:spPr>
            <a:xfrm>
              <a:off x="5486400" y="3733800"/>
              <a:ext cx="799307" cy="72119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5"/>
            </p:cNvCxnSpPr>
            <p:nvPr/>
          </p:nvCxnSpPr>
          <p:spPr>
            <a:xfrm rot="16200000" flipH="1">
              <a:off x="7202650" y="2173450"/>
              <a:ext cx="797392" cy="79930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953000" y="2438400"/>
              <a:ext cx="472038" cy="654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469884" y="1450749"/>
              <a:ext cx="455898" cy="654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469884" y="4446619"/>
              <a:ext cx="452311" cy="654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153400" y="2438400"/>
              <a:ext cx="489972" cy="654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D</a:t>
              </a: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Tree-structured CSPs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16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Examples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365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Tree-structured CSPs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1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/>
              <a:t>Certain kinds of CSPs can be solved without resorting to backtracking search!</a:t>
            </a:r>
          </a:p>
          <a:p>
            <a:endParaRPr lang="en-US" dirty="0"/>
          </a:p>
          <a:p>
            <a:r>
              <a:rPr lang="en-US" i="1" dirty="0">
                <a:solidFill>
                  <a:srgbClr val="C00000"/>
                </a:solidFill>
              </a:rPr>
              <a:t>Tree-structured CSP</a:t>
            </a:r>
            <a:r>
              <a:rPr lang="en-US" dirty="0"/>
              <a:t>: constraint graph does not have any loops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6262" y="3470036"/>
            <a:ext cx="4138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Map released to public domain by E Pluribus Anthony</a:t>
            </a:r>
          </a:p>
        </p:txBody>
      </p:sp>
      <p:pic>
        <p:nvPicPr>
          <p:cNvPr id="6" name="Picture 5" descr="A close up of a map&#13;&#10;&#13;&#10;Description automatically generated">
            <a:extLst>
              <a:ext uri="{FF2B5EF4-FFF2-40B4-BE49-F238E27FC236}">
                <a16:creationId xmlns:a16="http://schemas.microsoft.com/office/drawing/2014/main" id="{EA0FBAA8-501D-F243-A0AA-A23A87C5F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32" y="90954"/>
            <a:ext cx="4812099" cy="343610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96BE618-C041-FC49-9CFF-A7AD0CD02F62}"/>
              </a:ext>
            </a:extLst>
          </p:cNvPr>
          <p:cNvSpPr/>
          <p:nvPr/>
        </p:nvSpPr>
        <p:spPr>
          <a:xfrm>
            <a:off x="6376712" y="5908202"/>
            <a:ext cx="1348159" cy="5627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Ontario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28DD2D-76AE-5142-86CC-B3C96B6B9BF1}"/>
              </a:ext>
            </a:extLst>
          </p:cNvPr>
          <p:cNvSpPr/>
          <p:nvPr/>
        </p:nvSpPr>
        <p:spPr>
          <a:xfrm>
            <a:off x="7215553" y="5339631"/>
            <a:ext cx="1329931" cy="49846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Quebec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398A863-428F-F94A-8873-08CB75A5800C}"/>
              </a:ext>
            </a:extLst>
          </p:cNvPr>
          <p:cNvSpPr/>
          <p:nvPr/>
        </p:nvSpPr>
        <p:spPr>
          <a:xfrm>
            <a:off x="7946973" y="4243525"/>
            <a:ext cx="2274287" cy="8442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Newfoundland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&amp; Labrador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AFE7B1-45FE-3D44-873E-9C60587F7B12}"/>
              </a:ext>
            </a:extLst>
          </p:cNvPr>
          <p:cNvSpPr/>
          <p:nvPr/>
        </p:nvSpPr>
        <p:spPr>
          <a:xfrm>
            <a:off x="8651001" y="5116892"/>
            <a:ext cx="1618413" cy="8442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 Brunswick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10FF6D9-2152-C84D-ABE4-32BB33E24CA2}"/>
              </a:ext>
            </a:extLst>
          </p:cNvPr>
          <p:cNvSpPr/>
          <p:nvPr/>
        </p:nvSpPr>
        <p:spPr>
          <a:xfrm>
            <a:off x="9418228" y="5960960"/>
            <a:ext cx="1383956" cy="8442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Prince Edward Island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F48C9F-ED0F-8547-A5B4-DFB9DD9CBE4F}"/>
              </a:ext>
            </a:extLst>
          </p:cNvPr>
          <p:cNvSpPr/>
          <p:nvPr/>
        </p:nvSpPr>
        <p:spPr>
          <a:xfrm>
            <a:off x="7790300" y="5922754"/>
            <a:ext cx="1383956" cy="8442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Nova Scotia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2CB2C2-CA82-D145-984C-1EA32C37DE6B}"/>
              </a:ext>
            </a:extLst>
          </p:cNvPr>
          <p:cNvCxnSpPr>
            <a:cxnSpLocks/>
            <a:stCxn id="7" idx="0"/>
            <a:endCxn id="9" idx="2"/>
          </p:cNvCxnSpPr>
          <p:nvPr/>
        </p:nvCxnSpPr>
        <p:spPr>
          <a:xfrm flipV="1">
            <a:off x="7050792" y="5588862"/>
            <a:ext cx="164761" cy="3193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A9DB94-E700-A746-9DB7-DA1FF5C7B3A9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V="1">
            <a:off x="7880519" y="4665671"/>
            <a:ext cx="66454" cy="673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4052572-0ADB-CF4F-85BC-3E0DD6064BCB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 flipV="1">
            <a:off x="8545484" y="5539038"/>
            <a:ext cx="105517" cy="49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900DD6D-0066-D54C-B6B2-86BC7086F98C}"/>
              </a:ext>
            </a:extLst>
          </p:cNvPr>
          <p:cNvCxnSpPr>
            <a:cxnSpLocks/>
            <a:stCxn id="11" idx="5"/>
            <a:endCxn id="12" idx="0"/>
          </p:cNvCxnSpPr>
          <p:nvPr/>
        </p:nvCxnSpPr>
        <p:spPr>
          <a:xfrm>
            <a:off x="10032403" y="5837540"/>
            <a:ext cx="77803" cy="123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17D0EFA-03AF-8D4A-92E8-9D308CA49D3B}"/>
              </a:ext>
            </a:extLst>
          </p:cNvPr>
          <p:cNvCxnSpPr>
            <a:cxnSpLocks/>
            <a:stCxn id="11" idx="3"/>
            <a:endCxn id="13" idx="7"/>
          </p:cNvCxnSpPr>
          <p:nvPr/>
        </p:nvCxnSpPr>
        <p:spPr>
          <a:xfrm>
            <a:off x="8888012" y="5837540"/>
            <a:ext cx="83568" cy="208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8626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Algorithm for tree-structured CSPs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069" y="1219201"/>
            <a:ext cx="11539393" cy="990599"/>
          </a:xfrm>
        </p:spPr>
        <p:txBody>
          <a:bodyPr>
            <a:normAutofit/>
          </a:bodyPr>
          <a:lstStyle/>
          <a:p>
            <a:r>
              <a:rPr lang="en-US" dirty="0"/>
              <a:t>Choose one variable as root, order variables from root to leaves such that every node's parent precedes it in the ordering.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D7C7ED7-DDC1-B24E-AE6D-606FF9FEA27C}"/>
              </a:ext>
            </a:extLst>
          </p:cNvPr>
          <p:cNvSpPr/>
          <p:nvPr/>
        </p:nvSpPr>
        <p:spPr>
          <a:xfrm>
            <a:off x="855144" y="5802694"/>
            <a:ext cx="1348159" cy="5627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Ontario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94BAA65-491F-0A42-89BD-7C27A819ED3C}"/>
              </a:ext>
            </a:extLst>
          </p:cNvPr>
          <p:cNvSpPr/>
          <p:nvPr/>
        </p:nvSpPr>
        <p:spPr>
          <a:xfrm>
            <a:off x="1693985" y="5234123"/>
            <a:ext cx="1329931" cy="49846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Quebec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2798201-6729-4549-8DF2-6E9D8B8788A4}"/>
              </a:ext>
            </a:extLst>
          </p:cNvPr>
          <p:cNvSpPr/>
          <p:nvPr/>
        </p:nvSpPr>
        <p:spPr>
          <a:xfrm>
            <a:off x="2425405" y="4138017"/>
            <a:ext cx="2274287" cy="8442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Newfoundland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&amp; Labrador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5F0DC60-C3D8-7843-BD8C-28C83BAC4548}"/>
              </a:ext>
            </a:extLst>
          </p:cNvPr>
          <p:cNvSpPr/>
          <p:nvPr/>
        </p:nvSpPr>
        <p:spPr>
          <a:xfrm>
            <a:off x="3129433" y="5011384"/>
            <a:ext cx="1618413" cy="8442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 Brunswick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BF7126-5F93-074F-8A92-C9FA22C11753}"/>
              </a:ext>
            </a:extLst>
          </p:cNvPr>
          <p:cNvSpPr/>
          <p:nvPr/>
        </p:nvSpPr>
        <p:spPr>
          <a:xfrm>
            <a:off x="3896660" y="5855452"/>
            <a:ext cx="1383956" cy="8442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Prince Edward Island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960275C-C6F3-8440-8624-A83E176D54A7}"/>
              </a:ext>
            </a:extLst>
          </p:cNvPr>
          <p:cNvSpPr/>
          <p:nvPr/>
        </p:nvSpPr>
        <p:spPr>
          <a:xfrm>
            <a:off x="2268732" y="5817246"/>
            <a:ext cx="1383956" cy="8442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Nova Scotia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D3BC954-4AAB-814A-904B-5C7F16985795}"/>
              </a:ext>
            </a:extLst>
          </p:cNvPr>
          <p:cNvCxnSpPr>
            <a:cxnSpLocks/>
            <a:stCxn id="40" idx="0"/>
            <a:endCxn id="41" idx="2"/>
          </p:cNvCxnSpPr>
          <p:nvPr/>
        </p:nvCxnSpPr>
        <p:spPr>
          <a:xfrm flipV="1">
            <a:off x="1529224" y="5483354"/>
            <a:ext cx="164761" cy="3193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DB0FC1D-B702-B64E-BD49-6D8AC1B309FA}"/>
              </a:ext>
            </a:extLst>
          </p:cNvPr>
          <p:cNvCxnSpPr>
            <a:cxnSpLocks/>
            <a:stCxn id="41" idx="0"/>
            <a:endCxn id="42" idx="2"/>
          </p:cNvCxnSpPr>
          <p:nvPr/>
        </p:nvCxnSpPr>
        <p:spPr>
          <a:xfrm flipV="1">
            <a:off x="2358951" y="4560163"/>
            <a:ext cx="66454" cy="673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F5BDCCB-C00F-094F-A2A4-EAF959A649AA}"/>
              </a:ext>
            </a:extLst>
          </p:cNvPr>
          <p:cNvCxnSpPr>
            <a:cxnSpLocks/>
            <a:stCxn id="41" idx="6"/>
            <a:endCxn id="43" idx="2"/>
          </p:cNvCxnSpPr>
          <p:nvPr/>
        </p:nvCxnSpPr>
        <p:spPr>
          <a:xfrm flipV="1">
            <a:off x="3023916" y="5433530"/>
            <a:ext cx="105517" cy="49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C28CA4A-2EAA-934E-900D-20756F51A4C5}"/>
              </a:ext>
            </a:extLst>
          </p:cNvPr>
          <p:cNvCxnSpPr>
            <a:cxnSpLocks/>
            <a:stCxn id="43" idx="5"/>
            <a:endCxn id="44" idx="0"/>
          </p:cNvCxnSpPr>
          <p:nvPr/>
        </p:nvCxnSpPr>
        <p:spPr>
          <a:xfrm>
            <a:off x="4510835" y="5732032"/>
            <a:ext cx="77803" cy="123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ED5F1D1-1008-EA44-81D0-2DAFAB52298C}"/>
              </a:ext>
            </a:extLst>
          </p:cNvPr>
          <p:cNvCxnSpPr>
            <a:cxnSpLocks/>
            <a:stCxn id="43" idx="3"/>
            <a:endCxn id="45" idx="7"/>
          </p:cNvCxnSpPr>
          <p:nvPr/>
        </p:nvCxnSpPr>
        <p:spPr>
          <a:xfrm>
            <a:off x="3366444" y="5732032"/>
            <a:ext cx="83568" cy="208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6E53E3A0-5021-E74C-9C3F-B9929C1862BA}"/>
              </a:ext>
            </a:extLst>
          </p:cNvPr>
          <p:cNvSpPr/>
          <p:nvPr/>
        </p:nvSpPr>
        <p:spPr>
          <a:xfrm>
            <a:off x="5749226" y="4343283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22DCE27-6B6E-984D-9609-22187FE635E5}"/>
              </a:ext>
            </a:extLst>
          </p:cNvPr>
          <p:cNvSpPr/>
          <p:nvPr/>
        </p:nvSpPr>
        <p:spPr>
          <a:xfrm>
            <a:off x="6811108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217BEA3-0901-E044-88FC-DE57525104BB}"/>
              </a:ext>
            </a:extLst>
          </p:cNvPr>
          <p:cNvSpPr/>
          <p:nvPr/>
        </p:nvSpPr>
        <p:spPr>
          <a:xfrm>
            <a:off x="7823884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NL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01B8188-81FA-EE45-A417-4A579F4CC19C}"/>
              </a:ext>
            </a:extLst>
          </p:cNvPr>
          <p:cNvSpPr/>
          <p:nvPr/>
        </p:nvSpPr>
        <p:spPr>
          <a:xfrm>
            <a:off x="8791680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NB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E02F200-2ADA-8045-BAE5-C4E09F6B7DBF}"/>
              </a:ext>
            </a:extLst>
          </p:cNvPr>
          <p:cNvSpPr/>
          <p:nvPr/>
        </p:nvSpPr>
        <p:spPr>
          <a:xfrm>
            <a:off x="9840259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PEI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8CD59B9-B9A9-A44D-B29E-E67EA59FF929}"/>
              </a:ext>
            </a:extLst>
          </p:cNvPr>
          <p:cNvSpPr/>
          <p:nvPr/>
        </p:nvSpPr>
        <p:spPr>
          <a:xfrm>
            <a:off x="10832440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76CF01F-6D12-3444-8F3D-AB07480E7313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6435026" y="4686183"/>
            <a:ext cx="376082" cy="117"/>
          </a:xfrm>
          <a:prstGeom prst="line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6B31A47-D8F1-0D4F-9CBC-2C108C393D6C}"/>
              </a:ext>
            </a:extLst>
          </p:cNvPr>
          <p:cNvCxnSpPr>
            <a:cxnSpLocks/>
            <a:stCxn id="52" idx="6"/>
            <a:endCxn id="53" idx="2"/>
          </p:cNvCxnSpPr>
          <p:nvPr/>
        </p:nvCxnSpPr>
        <p:spPr>
          <a:xfrm>
            <a:off x="7496908" y="4686300"/>
            <a:ext cx="326976" cy="0"/>
          </a:xfrm>
          <a:prstGeom prst="line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8444A47-9187-2240-A904-0FDD31B487CE}"/>
              </a:ext>
            </a:extLst>
          </p:cNvPr>
          <p:cNvCxnSpPr>
            <a:cxnSpLocks/>
            <a:stCxn id="54" idx="6"/>
            <a:endCxn id="55" idx="2"/>
          </p:cNvCxnSpPr>
          <p:nvPr/>
        </p:nvCxnSpPr>
        <p:spPr>
          <a:xfrm>
            <a:off x="9477480" y="4686300"/>
            <a:ext cx="362779" cy="0"/>
          </a:xfrm>
          <a:prstGeom prst="line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Arc 2062">
            <a:extLst>
              <a:ext uri="{FF2B5EF4-FFF2-40B4-BE49-F238E27FC236}">
                <a16:creationId xmlns:a16="http://schemas.microsoft.com/office/drawing/2014/main" id="{4A8433EC-B678-1943-87A4-21A800FF2938}"/>
              </a:ext>
            </a:extLst>
          </p:cNvPr>
          <p:cNvSpPr/>
          <p:nvPr/>
        </p:nvSpPr>
        <p:spPr>
          <a:xfrm>
            <a:off x="7104180" y="3865684"/>
            <a:ext cx="2011680" cy="914400"/>
          </a:xfrm>
          <a:prstGeom prst="arc">
            <a:avLst>
              <a:gd name="adj1" fmla="val 10656844"/>
              <a:gd name="adj2" fmla="val 0"/>
            </a:avLst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325B2C97-D311-2B48-B86E-539500BCB9E0}"/>
              </a:ext>
            </a:extLst>
          </p:cNvPr>
          <p:cNvSpPr/>
          <p:nvPr/>
        </p:nvSpPr>
        <p:spPr>
          <a:xfrm>
            <a:off x="9155718" y="3859820"/>
            <a:ext cx="2011680" cy="914400"/>
          </a:xfrm>
          <a:prstGeom prst="arc">
            <a:avLst>
              <a:gd name="adj1" fmla="val 10656844"/>
              <a:gd name="adj2" fmla="val 0"/>
            </a:avLst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442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Algorithm for tree-structured CSPs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392" y="1125417"/>
            <a:ext cx="11574562" cy="26785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Choose one variable as root, order variables from root to leaves such that every node's parent precedes it in the ordering</a:t>
            </a:r>
          </a:p>
          <a:p>
            <a:r>
              <a:rPr lang="en-US" dirty="0"/>
              <a:t>Create a graph listing all of the values that can be assigned to each variable</a:t>
            </a:r>
          </a:p>
          <a:p>
            <a:pPr lvl="1"/>
            <a:r>
              <a:rPr lang="en-US" sz="2800" dirty="0"/>
              <a:t>SUPPOSE: Newfoundland wants to be green</a:t>
            </a:r>
          </a:p>
          <a:p>
            <a:pPr lvl="1"/>
            <a:r>
              <a:rPr lang="en-US" sz="2800" dirty="0"/>
              <a:t>Quebec doesn’t want to be blue</a:t>
            </a:r>
          </a:p>
          <a:p>
            <a:pPr lvl="1"/>
            <a:r>
              <a:rPr lang="en-US" sz="2800" dirty="0"/>
              <a:t>PEI wants to be red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D7C7ED7-DDC1-B24E-AE6D-606FF9FEA27C}"/>
              </a:ext>
            </a:extLst>
          </p:cNvPr>
          <p:cNvSpPr/>
          <p:nvPr/>
        </p:nvSpPr>
        <p:spPr>
          <a:xfrm>
            <a:off x="855144" y="5802694"/>
            <a:ext cx="1348159" cy="5627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Ontario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94BAA65-491F-0A42-89BD-7C27A819ED3C}"/>
              </a:ext>
            </a:extLst>
          </p:cNvPr>
          <p:cNvSpPr/>
          <p:nvPr/>
        </p:nvSpPr>
        <p:spPr>
          <a:xfrm>
            <a:off x="1693985" y="5234123"/>
            <a:ext cx="1329931" cy="49846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Quebec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2798201-6729-4549-8DF2-6E9D8B8788A4}"/>
              </a:ext>
            </a:extLst>
          </p:cNvPr>
          <p:cNvSpPr/>
          <p:nvPr/>
        </p:nvSpPr>
        <p:spPr>
          <a:xfrm>
            <a:off x="2425405" y="4138017"/>
            <a:ext cx="2274287" cy="8442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Newfoundland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&amp; Labrador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5F0DC60-C3D8-7843-BD8C-28C83BAC4548}"/>
              </a:ext>
            </a:extLst>
          </p:cNvPr>
          <p:cNvSpPr/>
          <p:nvPr/>
        </p:nvSpPr>
        <p:spPr>
          <a:xfrm>
            <a:off x="3129433" y="5011384"/>
            <a:ext cx="1618413" cy="8442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 Brunswick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BF7126-5F93-074F-8A92-C9FA22C11753}"/>
              </a:ext>
            </a:extLst>
          </p:cNvPr>
          <p:cNvSpPr/>
          <p:nvPr/>
        </p:nvSpPr>
        <p:spPr>
          <a:xfrm>
            <a:off x="3896660" y="5855452"/>
            <a:ext cx="1383956" cy="8442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Prince Edward Island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960275C-C6F3-8440-8624-A83E176D54A7}"/>
              </a:ext>
            </a:extLst>
          </p:cNvPr>
          <p:cNvSpPr/>
          <p:nvPr/>
        </p:nvSpPr>
        <p:spPr>
          <a:xfrm>
            <a:off x="2268732" y="5817246"/>
            <a:ext cx="1383956" cy="8442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Nova Scotia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D3BC954-4AAB-814A-904B-5C7F16985795}"/>
              </a:ext>
            </a:extLst>
          </p:cNvPr>
          <p:cNvCxnSpPr>
            <a:cxnSpLocks/>
            <a:stCxn id="40" idx="0"/>
            <a:endCxn id="41" idx="2"/>
          </p:cNvCxnSpPr>
          <p:nvPr/>
        </p:nvCxnSpPr>
        <p:spPr>
          <a:xfrm flipV="1">
            <a:off x="1529224" y="5483354"/>
            <a:ext cx="164761" cy="3193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DB0FC1D-B702-B64E-BD49-6D8AC1B309FA}"/>
              </a:ext>
            </a:extLst>
          </p:cNvPr>
          <p:cNvCxnSpPr>
            <a:cxnSpLocks/>
            <a:stCxn id="41" idx="0"/>
            <a:endCxn id="42" idx="2"/>
          </p:cNvCxnSpPr>
          <p:nvPr/>
        </p:nvCxnSpPr>
        <p:spPr>
          <a:xfrm flipV="1">
            <a:off x="2358951" y="4560163"/>
            <a:ext cx="66454" cy="673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F5BDCCB-C00F-094F-A2A4-EAF959A649AA}"/>
              </a:ext>
            </a:extLst>
          </p:cNvPr>
          <p:cNvCxnSpPr>
            <a:cxnSpLocks/>
            <a:stCxn id="41" idx="6"/>
            <a:endCxn id="43" idx="2"/>
          </p:cNvCxnSpPr>
          <p:nvPr/>
        </p:nvCxnSpPr>
        <p:spPr>
          <a:xfrm flipV="1">
            <a:off x="3023916" y="5433530"/>
            <a:ext cx="105517" cy="49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C28CA4A-2EAA-934E-900D-20756F51A4C5}"/>
              </a:ext>
            </a:extLst>
          </p:cNvPr>
          <p:cNvCxnSpPr>
            <a:cxnSpLocks/>
            <a:stCxn id="43" idx="5"/>
            <a:endCxn id="44" idx="0"/>
          </p:cNvCxnSpPr>
          <p:nvPr/>
        </p:nvCxnSpPr>
        <p:spPr>
          <a:xfrm>
            <a:off x="4510835" y="5732032"/>
            <a:ext cx="77803" cy="123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ED5F1D1-1008-EA44-81D0-2DAFAB52298C}"/>
              </a:ext>
            </a:extLst>
          </p:cNvPr>
          <p:cNvCxnSpPr>
            <a:cxnSpLocks/>
            <a:stCxn id="43" idx="3"/>
            <a:endCxn id="45" idx="7"/>
          </p:cNvCxnSpPr>
          <p:nvPr/>
        </p:nvCxnSpPr>
        <p:spPr>
          <a:xfrm>
            <a:off x="3366444" y="5732032"/>
            <a:ext cx="83568" cy="208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6E53E3A0-5021-E74C-9C3F-B9929C1862BA}"/>
              </a:ext>
            </a:extLst>
          </p:cNvPr>
          <p:cNvSpPr/>
          <p:nvPr/>
        </p:nvSpPr>
        <p:spPr>
          <a:xfrm>
            <a:off x="5749226" y="4343283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22DCE27-6B6E-984D-9609-22187FE635E5}"/>
              </a:ext>
            </a:extLst>
          </p:cNvPr>
          <p:cNvSpPr/>
          <p:nvPr/>
        </p:nvSpPr>
        <p:spPr>
          <a:xfrm>
            <a:off x="6811108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217BEA3-0901-E044-88FC-DE57525104BB}"/>
              </a:ext>
            </a:extLst>
          </p:cNvPr>
          <p:cNvSpPr/>
          <p:nvPr/>
        </p:nvSpPr>
        <p:spPr>
          <a:xfrm>
            <a:off x="7823884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NL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01B8188-81FA-EE45-A417-4A579F4CC19C}"/>
              </a:ext>
            </a:extLst>
          </p:cNvPr>
          <p:cNvSpPr/>
          <p:nvPr/>
        </p:nvSpPr>
        <p:spPr>
          <a:xfrm>
            <a:off x="8791680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NB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E02F200-2ADA-8045-BAE5-C4E09F6B7DBF}"/>
              </a:ext>
            </a:extLst>
          </p:cNvPr>
          <p:cNvSpPr/>
          <p:nvPr/>
        </p:nvSpPr>
        <p:spPr>
          <a:xfrm>
            <a:off x="9840259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PEI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8CD59B9-B9A9-A44D-B29E-E67EA59FF929}"/>
              </a:ext>
            </a:extLst>
          </p:cNvPr>
          <p:cNvSpPr/>
          <p:nvPr/>
        </p:nvSpPr>
        <p:spPr>
          <a:xfrm>
            <a:off x="10832440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76CF01F-6D12-3444-8F3D-AB07480E7313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6435026" y="4686183"/>
            <a:ext cx="376082" cy="117"/>
          </a:xfrm>
          <a:prstGeom prst="line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6B31A47-D8F1-0D4F-9CBC-2C108C393D6C}"/>
              </a:ext>
            </a:extLst>
          </p:cNvPr>
          <p:cNvCxnSpPr>
            <a:cxnSpLocks/>
            <a:stCxn id="52" idx="6"/>
            <a:endCxn id="53" idx="2"/>
          </p:cNvCxnSpPr>
          <p:nvPr/>
        </p:nvCxnSpPr>
        <p:spPr>
          <a:xfrm>
            <a:off x="7496908" y="4686300"/>
            <a:ext cx="326976" cy="0"/>
          </a:xfrm>
          <a:prstGeom prst="line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8444A47-9187-2240-A904-0FDD31B487CE}"/>
              </a:ext>
            </a:extLst>
          </p:cNvPr>
          <p:cNvCxnSpPr>
            <a:cxnSpLocks/>
            <a:stCxn id="54" idx="6"/>
            <a:endCxn id="55" idx="2"/>
          </p:cNvCxnSpPr>
          <p:nvPr/>
        </p:nvCxnSpPr>
        <p:spPr>
          <a:xfrm>
            <a:off x="9477480" y="4686300"/>
            <a:ext cx="362779" cy="0"/>
          </a:xfrm>
          <a:prstGeom prst="line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Arc 2062">
            <a:extLst>
              <a:ext uri="{FF2B5EF4-FFF2-40B4-BE49-F238E27FC236}">
                <a16:creationId xmlns:a16="http://schemas.microsoft.com/office/drawing/2014/main" id="{4A8433EC-B678-1943-87A4-21A800FF2938}"/>
              </a:ext>
            </a:extLst>
          </p:cNvPr>
          <p:cNvSpPr/>
          <p:nvPr/>
        </p:nvSpPr>
        <p:spPr>
          <a:xfrm>
            <a:off x="7104180" y="3865684"/>
            <a:ext cx="2011680" cy="914400"/>
          </a:xfrm>
          <a:prstGeom prst="arc">
            <a:avLst>
              <a:gd name="adj1" fmla="val 10656844"/>
              <a:gd name="adj2" fmla="val 0"/>
            </a:avLst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325B2C97-D311-2B48-B86E-539500BCB9E0}"/>
              </a:ext>
            </a:extLst>
          </p:cNvPr>
          <p:cNvSpPr/>
          <p:nvPr/>
        </p:nvSpPr>
        <p:spPr>
          <a:xfrm>
            <a:off x="9155718" y="3859820"/>
            <a:ext cx="2011680" cy="914400"/>
          </a:xfrm>
          <a:prstGeom prst="arc">
            <a:avLst>
              <a:gd name="adj1" fmla="val 10656844"/>
              <a:gd name="adj2" fmla="val 0"/>
            </a:avLst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64" name="Table 2063">
            <a:extLst>
              <a:ext uri="{FF2B5EF4-FFF2-40B4-BE49-F238E27FC236}">
                <a16:creationId xmlns:a16="http://schemas.microsoft.com/office/drawing/2014/main" id="{333BDA32-58EE-9F46-B7B2-55FDD1FC0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922844"/>
              </p:ext>
            </p:extLst>
          </p:nvPr>
        </p:nvGraphicFramePr>
        <p:xfrm>
          <a:off x="5605993" y="5238912"/>
          <a:ext cx="610536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560">
                  <a:extLst>
                    <a:ext uri="{9D8B030D-6E8A-4147-A177-3AD203B41FA5}">
                      <a16:colId xmlns:a16="http://schemas.microsoft.com/office/drawing/2014/main" val="1138424379"/>
                    </a:ext>
                  </a:extLst>
                </a:gridCol>
                <a:gridCol w="1017560">
                  <a:extLst>
                    <a:ext uri="{9D8B030D-6E8A-4147-A177-3AD203B41FA5}">
                      <a16:colId xmlns:a16="http://schemas.microsoft.com/office/drawing/2014/main" val="3692051448"/>
                    </a:ext>
                  </a:extLst>
                </a:gridCol>
                <a:gridCol w="1017560">
                  <a:extLst>
                    <a:ext uri="{9D8B030D-6E8A-4147-A177-3AD203B41FA5}">
                      <a16:colId xmlns:a16="http://schemas.microsoft.com/office/drawing/2014/main" val="2827858593"/>
                    </a:ext>
                  </a:extLst>
                </a:gridCol>
                <a:gridCol w="1017560">
                  <a:extLst>
                    <a:ext uri="{9D8B030D-6E8A-4147-A177-3AD203B41FA5}">
                      <a16:colId xmlns:a16="http://schemas.microsoft.com/office/drawing/2014/main" val="3455921215"/>
                    </a:ext>
                  </a:extLst>
                </a:gridCol>
                <a:gridCol w="1017560">
                  <a:extLst>
                    <a:ext uri="{9D8B030D-6E8A-4147-A177-3AD203B41FA5}">
                      <a16:colId xmlns:a16="http://schemas.microsoft.com/office/drawing/2014/main" val="1921747447"/>
                    </a:ext>
                  </a:extLst>
                </a:gridCol>
                <a:gridCol w="1017560">
                  <a:extLst>
                    <a:ext uri="{9D8B030D-6E8A-4147-A177-3AD203B41FA5}">
                      <a16:colId xmlns:a16="http://schemas.microsoft.com/office/drawing/2014/main" val="3687819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515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23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86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1645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Algorithm for tree-structured CSPs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746" y="1125416"/>
            <a:ext cx="10871494" cy="3041781"/>
          </a:xfrm>
        </p:spPr>
        <p:txBody>
          <a:bodyPr>
            <a:normAutofit/>
          </a:bodyPr>
          <a:lstStyle/>
          <a:p>
            <a:r>
              <a:rPr lang="en-US" dirty="0"/>
              <a:t>Choose one variable as root, order variables from root to leaves such that every node's parent precedes it in the ordering</a:t>
            </a:r>
          </a:p>
          <a:p>
            <a:r>
              <a:rPr lang="en-US" dirty="0"/>
              <a:t>Create a graph listing all of the values that can be assigned to each variable</a:t>
            </a:r>
          </a:p>
          <a:p>
            <a:r>
              <a:rPr lang="en-US" dirty="0"/>
              <a:t>BACKWARD ARC CONSISTENCY: check arc consistency starting from the rightmost node and going backwards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D7C7ED7-DDC1-B24E-AE6D-606FF9FEA27C}"/>
              </a:ext>
            </a:extLst>
          </p:cNvPr>
          <p:cNvSpPr/>
          <p:nvPr/>
        </p:nvSpPr>
        <p:spPr>
          <a:xfrm>
            <a:off x="855144" y="5802694"/>
            <a:ext cx="1348159" cy="5627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Ontario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94BAA65-491F-0A42-89BD-7C27A819ED3C}"/>
              </a:ext>
            </a:extLst>
          </p:cNvPr>
          <p:cNvSpPr/>
          <p:nvPr/>
        </p:nvSpPr>
        <p:spPr>
          <a:xfrm>
            <a:off x="1693985" y="5234123"/>
            <a:ext cx="1329931" cy="49846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Quebec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2798201-6729-4549-8DF2-6E9D8B8788A4}"/>
              </a:ext>
            </a:extLst>
          </p:cNvPr>
          <p:cNvSpPr/>
          <p:nvPr/>
        </p:nvSpPr>
        <p:spPr>
          <a:xfrm>
            <a:off x="2425405" y="4138017"/>
            <a:ext cx="2274287" cy="8442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Newfoundland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&amp; Labrador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5F0DC60-C3D8-7843-BD8C-28C83BAC4548}"/>
              </a:ext>
            </a:extLst>
          </p:cNvPr>
          <p:cNvSpPr/>
          <p:nvPr/>
        </p:nvSpPr>
        <p:spPr>
          <a:xfrm>
            <a:off x="3129433" y="5011384"/>
            <a:ext cx="1618413" cy="8442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 Brunswick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BF7126-5F93-074F-8A92-C9FA22C11753}"/>
              </a:ext>
            </a:extLst>
          </p:cNvPr>
          <p:cNvSpPr/>
          <p:nvPr/>
        </p:nvSpPr>
        <p:spPr>
          <a:xfrm>
            <a:off x="3896660" y="5855452"/>
            <a:ext cx="1383956" cy="8442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Prince Edward Island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960275C-C6F3-8440-8624-A83E176D54A7}"/>
              </a:ext>
            </a:extLst>
          </p:cNvPr>
          <p:cNvSpPr/>
          <p:nvPr/>
        </p:nvSpPr>
        <p:spPr>
          <a:xfrm>
            <a:off x="2268732" y="5817246"/>
            <a:ext cx="1383956" cy="8442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Nova Scotia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D3BC954-4AAB-814A-904B-5C7F16985795}"/>
              </a:ext>
            </a:extLst>
          </p:cNvPr>
          <p:cNvCxnSpPr>
            <a:cxnSpLocks/>
            <a:stCxn id="40" idx="0"/>
            <a:endCxn id="41" idx="2"/>
          </p:cNvCxnSpPr>
          <p:nvPr/>
        </p:nvCxnSpPr>
        <p:spPr>
          <a:xfrm flipV="1">
            <a:off x="1529224" y="5483354"/>
            <a:ext cx="164761" cy="3193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DB0FC1D-B702-B64E-BD49-6D8AC1B309FA}"/>
              </a:ext>
            </a:extLst>
          </p:cNvPr>
          <p:cNvCxnSpPr>
            <a:cxnSpLocks/>
            <a:stCxn id="41" idx="0"/>
            <a:endCxn id="42" idx="2"/>
          </p:cNvCxnSpPr>
          <p:nvPr/>
        </p:nvCxnSpPr>
        <p:spPr>
          <a:xfrm flipV="1">
            <a:off x="2358951" y="4560163"/>
            <a:ext cx="66454" cy="673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F5BDCCB-C00F-094F-A2A4-EAF959A649AA}"/>
              </a:ext>
            </a:extLst>
          </p:cNvPr>
          <p:cNvCxnSpPr>
            <a:cxnSpLocks/>
            <a:stCxn id="41" idx="6"/>
            <a:endCxn id="43" idx="2"/>
          </p:cNvCxnSpPr>
          <p:nvPr/>
        </p:nvCxnSpPr>
        <p:spPr>
          <a:xfrm flipV="1">
            <a:off x="3023916" y="5433530"/>
            <a:ext cx="105517" cy="49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C28CA4A-2EAA-934E-900D-20756F51A4C5}"/>
              </a:ext>
            </a:extLst>
          </p:cNvPr>
          <p:cNvCxnSpPr>
            <a:cxnSpLocks/>
            <a:stCxn id="43" idx="5"/>
            <a:endCxn id="44" idx="0"/>
          </p:cNvCxnSpPr>
          <p:nvPr/>
        </p:nvCxnSpPr>
        <p:spPr>
          <a:xfrm>
            <a:off x="4510835" y="5732032"/>
            <a:ext cx="77803" cy="123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ED5F1D1-1008-EA44-81D0-2DAFAB52298C}"/>
              </a:ext>
            </a:extLst>
          </p:cNvPr>
          <p:cNvCxnSpPr>
            <a:cxnSpLocks/>
            <a:stCxn id="43" idx="3"/>
            <a:endCxn id="45" idx="7"/>
          </p:cNvCxnSpPr>
          <p:nvPr/>
        </p:nvCxnSpPr>
        <p:spPr>
          <a:xfrm>
            <a:off x="3366444" y="5732032"/>
            <a:ext cx="83568" cy="208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6E53E3A0-5021-E74C-9C3F-B9929C1862BA}"/>
              </a:ext>
            </a:extLst>
          </p:cNvPr>
          <p:cNvSpPr/>
          <p:nvPr/>
        </p:nvSpPr>
        <p:spPr>
          <a:xfrm>
            <a:off x="5749226" y="4343283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22DCE27-6B6E-984D-9609-22187FE635E5}"/>
              </a:ext>
            </a:extLst>
          </p:cNvPr>
          <p:cNvSpPr/>
          <p:nvPr/>
        </p:nvSpPr>
        <p:spPr>
          <a:xfrm>
            <a:off x="6811108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217BEA3-0901-E044-88FC-DE57525104BB}"/>
              </a:ext>
            </a:extLst>
          </p:cNvPr>
          <p:cNvSpPr/>
          <p:nvPr/>
        </p:nvSpPr>
        <p:spPr>
          <a:xfrm>
            <a:off x="7823884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NL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01B8188-81FA-EE45-A417-4A579F4CC19C}"/>
              </a:ext>
            </a:extLst>
          </p:cNvPr>
          <p:cNvSpPr/>
          <p:nvPr/>
        </p:nvSpPr>
        <p:spPr>
          <a:xfrm>
            <a:off x="8791680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NB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E02F200-2ADA-8045-BAE5-C4E09F6B7DBF}"/>
              </a:ext>
            </a:extLst>
          </p:cNvPr>
          <p:cNvSpPr/>
          <p:nvPr/>
        </p:nvSpPr>
        <p:spPr>
          <a:xfrm>
            <a:off x="9840259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PEI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8CD59B9-B9A9-A44D-B29E-E67EA59FF929}"/>
              </a:ext>
            </a:extLst>
          </p:cNvPr>
          <p:cNvSpPr/>
          <p:nvPr/>
        </p:nvSpPr>
        <p:spPr>
          <a:xfrm>
            <a:off x="10832440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76CF01F-6D12-3444-8F3D-AB07480E7313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6435026" y="4686183"/>
            <a:ext cx="376082" cy="117"/>
          </a:xfrm>
          <a:prstGeom prst="line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6B31A47-D8F1-0D4F-9CBC-2C108C393D6C}"/>
              </a:ext>
            </a:extLst>
          </p:cNvPr>
          <p:cNvCxnSpPr>
            <a:cxnSpLocks/>
            <a:stCxn id="52" idx="6"/>
            <a:endCxn id="53" idx="2"/>
          </p:cNvCxnSpPr>
          <p:nvPr/>
        </p:nvCxnSpPr>
        <p:spPr>
          <a:xfrm>
            <a:off x="7496908" y="4686300"/>
            <a:ext cx="326976" cy="0"/>
          </a:xfrm>
          <a:prstGeom prst="line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8444A47-9187-2240-A904-0FDD31B487CE}"/>
              </a:ext>
            </a:extLst>
          </p:cNvPr>
          <p:cNvCxnSpPr>
            <a:cxnSpLocks/>
            <a:stCxn id="54" idx="6"/>
            <a:endCxn id="55" idx="2"/>
          </p:cNvCxnSpPr>
          <p:nvPr/>
        </p:nvCxnSpPr>
        <p:spPr>
          <a:xfrm>
            <a:off x="9477480" y="4686300"/>
            <a:ext cx="362779" cy="0"/>
          </a:xfrm>
          <a:prstGeom prst="line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Arc 2062">
            <a:extLst>
              <a:ext uri="{FF2B5EF4-FFF2-40B4-BE49-F238E27FC236}">
                <a16:creationId xmlns:a16="http://schemas.microsoft.com/office/drawing/2014/main" id="{4A8433EC-B678-1943-87A4-21A800FF2938}"/>
              </a:ext>
            </a:extLst>
          </p:cNvPr>
          <p:cNvSpPr/>
          <p:nvPr/>
        </p:nvSpPr>
        <p:spPr>
          <a:xfrm>
            <a:off x="7104180" y="3865684"/>
            <a:ext cx="2011680" cy="914400"/>
          </a:xfrm>
          <a:prstGeom prst="arc">
            <a:avLst>
              <a:gd name="adj1" fmla="val 10656844"/>
              <a:gd name="adj2" fmla="val 0"/>
            </a:avLst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325B2C97-D311-2B48-B86E-539500BCB9E0}"/>
              </a:ext>
            </a:extLst>
          </p:cNvPr>
          <p:cNvSpPr/>
          <p:nvPr/>
        </p:nvSpPr>
        <p:spPr>
          <a:xfrm>
            <a:off x="9155718" y="3859820"/>
            <a:ext cx="2011680" cy="914400"/>
          </a:xfrm>
          <a:prstGeom prst="arc">
            <a:avLst>
              <a:gd name="adj1" fmla="val 10656844"/>
              <a:gd name="adj2" fmla="val 0"/>
            </a:avLst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64" name="Table 2063">
            <a:extLst>
              <a:ext uri="{FF2B5EF4-FFF2-40B4-BE49-F238E27FC236}">
                <a16:creationId xmlns:a16="http://schemas.microsoft.com/office/drawing/2014/main" id="{333BDA32-58EE-9F46-B7B2-55FDD1FC0D9E}"/>
              </a:ext>
            </a:extLst>
          </p:cNvPr>
          <p:cNvGraphicFramePr>
            <a:graphicFrameLocks noGrp="1"/>
          </p:cNvGraphicFramePr>
          <p:nvPr/>
        </p:nvGraphicFramePr>
        <p:xfrm>
          <a:off x="5605993" y="5238912"/>
          <a:ext cx="610536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560">
                  <a:extLst>
                    <a:ext uri="{9D8B030D-6E8A-4147-A177-3AD203B41FA5}">
                      <a16:colId xmlns:a16="http://schemas.microsoft.com/office/drawing/2014/main" val="1138424379"/>
                    </a:ext>
                  </a:extLst>
                </a:gridCol>
                <a:gridCol w="1017560">
                  <a:extLst>
                    <a:ext uri="{9D8B030D-6E8A-4147-A177-3AD203B41FA5}">
                      <a16:colId xmlns:a16="http://schemas.microsoft.com/office/drawing/2014/main" val="3692051448"/>
                    </a:ext>
                  </a:extLst>
                </a:gridCol>
                <a:gridCol w="1017560">
                  <a:extLst>
                    <a:ext uri="{9D8B030D-6E8A-4147-A177-3AD203B41FA5}">
                      <a16:colId xmlns:a16="http://schemas.microsoft.com/office/drawing/2014/main" val="2827858593"/>
                    </a:ext>
                  </a:extLst>
                </a:gridCol>
                <a:gridCol w="1017560">
                  <a:extLst>
                    <a:ext uri="{9D8B030D-6E8A-4147-A177-3AD203B41FA5}">
                      <a16:colId xmlns:a16="http://schemas.microsoft.com/office/drawing/2014/main" val="3455921215"/>
                    </a:ext>
                  </a:extLst>
                </a:gridCol>
                <a:gridCol w="1017560">
                  <a:extLst>
                    <a:ext uri="{9D8B030D-6E8A-4147-A177-3AD203B41FA5}">
                      <a16:colId xmlns:a16="http://schemas.microsoft.com/office/drawing/2014/main" val="1921747447"/>
                    </a:ext>
                  </a:extLst>
                </a:gridCol>
                <a:gridCol w="1017560">
                  <a:extLst>
                    <a:ext uri="{9D8B030D-6E8A-4147-A177-3AD203B41FA5}">
                      <a16:colId xmlns:a16="http://schemas.microsoft.com/office/drawing/2014/main" val="3687819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515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23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86192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5E1A9812-278C-FE48-9848-3B70644E48ED}"/>
              </a:ext>
            </a:extLst>
          </p:cNvPr>
          <p:cNvSpPr txBox="1"/>
          <p:nvPr/>
        </p:nvSpPr>
        <p:spPr>
          <a:xfrm>
            <a:off x="8966980" y="5116338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X</a:t>
            </a:r>
            <a:endParaRPr kumimoji="1" lang="ja-JP" altLang="en-US" sz="36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9D13E8-CD16-9A4D-8262-A4C84F3E7139}"/>
              </a:ext>
            </a:extLst>
          </p:cNvPr>
          <p:cNvSpPr txBox="1"/>
          <p:nvPr/>
        </p:nvSpPr>
        <p:spPr>
          <a:xfrm>
            <a:off x="6886134" y="5479754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X</a:t>
            </a:r>
            <a:endParaRPr kumimoji="1" lang="ja-JP" altLang="en-US" sz="36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AB496A-4195-884B-A592-C6AF26BC23BA}"/>
              </a:ext>
            </a:extLst>
          </p:cNvPr>
          <p:cNvSpPr txBox="1"/>
          <p:nvPr/>
        </p:nvSpPr>
        <p:spPr>
          <a:xfrm>
            <a:off x="5895533" y="5104618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X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248594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Algorithm for tree-structured CSPs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143" y="917110"/>
            <a:ext cx="10856209" cy="32500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Choose one variable as root, order variables from root to leaves such that every node's parent precedes it in the ordering</a:t>
            </a:r>
          </a:p>
          <a:p>
            <a:r>
              <a:rPr lang="en-US" dirty="0"/>
              <a:t>Create a graph listing all of the values that can be assigned to each variable</a:t>
            </a:r>
          </a:p>
          <a:p>
            <a:r>
              <a:rPr lang="en-US" dirty="0"/>
              <a:t>BACKWARD ARC CONSISTENCY: check arc consistency starting from the rightmost node and going backwards</a:t>
            </a:r>
          </a:p>
          <a:p>
            <a:r>
              <a:rPr lang="en-US" dirty="0"/>
              <a:t>FORWARD ASSIGNMENT PHASE: select an element from the domain of each variable going left to right. We are guaranteed that there will be a valid assignment because each arc is consistent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D7C7ED7-DDC1-B24E-AE6D-606FF9FEA27C}"/>
              </a:ext>
            </a:extLst>
          </p:cNvPr>
          <p:cNvSpPr/>
          <p:nvPr/>
        </p:nvSpPr>
        <p:spPr>
          <a:xfrm>
            <a:off x="855144" y="5802694"/>
            <a:ext cx="1348159" cy="562709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Ontario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94BAA65-491F-0A42-89BD-7C27A819ED3C}"/>
              </a:ext>
            </a:extLst>
          </p:cNvPr>
          <p:cNvSpPr/>
          <p:nvPr/>
        </p:nvSpPr>
        <p:spPr>
          <a:xfrm>
            <a:off x="1693985" y="5234123"/>
            <a:ext cx="1329931" cy="49846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Quebec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2798201-6729-4549-8DF2-6E9D8B8788A4}"/>
              </a:ext>
            </a:extLst>
          </p:cNvPr>
          <p:cNvSpPr/>
          <p:nvPr/>
        </p:nvSpPr>
        <p:spPr>
          <a:xfrm>
            <a:off x="2425405" y="4138017"/>
            <a:ext cx="2274287" cy="844292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Newfoundland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&amp; Labrador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5F0DC60-C3D8-7843-BD8C-28C83BAC4548}"/>
              </a:ext>
            </a:extLst>
          </p:cNvPr>
          <p:cNvSpPr/>
          <p:nvPr/>
        </p:nvSpPr>
        <p:spPr>
          <a:xfrm>
            <a:off x="3129433" y="5011384"/>
            <a:ext cx="1618413" cy="84429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 Brunswick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BF7126-5F93-074F-8A92-C9FA22C11753}"/>
              </a:ext>
            </a:extLst>
          </p:cNvPr>
          <p:cNvSpPr/>
          <p:nvPr/>
        </p:nvSpPr>
        <p:spPr>
          <a:xfrm>
            <a:off x="3896660" y="5855452"/>
            <a:ext cx="1383956" cy="84429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Prince Edward Island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960275C-C6F3-8440-8624-A83E176D54A7}"/>
              </a:ext>
            </a:extLst>
          </p:cNvPr>
          <p:cNvSpPr/>
          <p:nvPr/>
        </p:nvSpPr>
        <p:spPr>
          <a:xfrm>
            <a:off x="2268732" y="5817246"/>
            <a:ext cx="1383956" cy="844292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Nova Scotia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D3BC954-4AAB-814A-904B-5C7F16985795}"/>
              </a:ext>
            </a:extLst>
          </p:cNvPr>
          <p:cNvCxnSpPr>
            <a:cxnSpLocks/>
            <a:stCxn id="40" idx="0"/>
            <a:endCxn id="41" idx="2"/>
          </p:cNvCxnSpPr>
          <p:nvPr/>
        </p:nvCxnSpPr>
        <p:spPr>
          <a:xfrm flipV="1">
            <a:off x="1529224" y="5483354"/>
            <a:ext cx="164761" cy="3193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DB0FC1D-B702-B64E-BD49-6D8AC1B309FA}"/>
              </a:ext>
            </a:extLst>
          </p:cNvPr>
          <p:cNvCxnSpPr>
            <a:cxnSpLocks/>
            <a:stCxn id="41" idx="0"/>
            <a:endCxn id="42" idx="2"/>
          </p:cNvCxnSpPr>
          <p:nvPr/>
        </p:nvCxnSpPr>
        <p:spPr>
          <a:xfrm flipV="1">
            <a:off x="2358951" y="4560163"/>
            <a:ext cx="66454" cy="673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F5BDCCB-C00F-094F-A2A4-EAF959A649AA}"/>
              </a:ext>
            </a:extLst>
          </p:cNvPr>
          <p:cNvCxnSpPr>
            <a:cxnSpLocks/>
            <a:stCxn id="41" idx="6"/>
            <a:endCxn id="43" idx="2"/>
          </p:cNvCxnSpPr>
          <p:nvPr/>
        </p:nvCxnSpPr>
        <p:spPr>
          <a:xfrm flipV="1">
            <a:off x="3023916" y="5433530"/>
            <a:ext cx="105517" cy="49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C28CA4A-2EAA-934E-900D-20756F51A4C5}"/>
              </a:ext>
            </a:extLst>
          </p:cNvPr>
          <p:cNvCxnSpPr>
            <a:cxnSpLocks/>
            <a:stCxn id="43" idx="5"/>
            <a:endCxn id="44" idx="0"/>
          </p:cNvCxnSpPr>
          <p:nvPr/>
        </p:nvCxnSpPr>
        <p:spPr>
          <a:xfrm>
            <a:off x="4510835" y="5732032"/>
            <a:ext cx="77803" cy="123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ED5F1D1-1008-EA44-81D0-2DAFAB52298C}"/>
              </a:ext>
            </a:extLst>
          </p:cNvPr>
          <p:cNvCxnSpPr>
            <a:cxnSpLocks/>
            <a:stCxn id="43" idx="3"/>
            <a:endCxn id="45" idx="7"/>
          </p:cNvCxnSpPr>
          <p:nvPr/>
        </p:nvCxnSpPr>
        <p:spPr>
          <a:xfrm>
            <a:off x="3366444" y="5732032"/>
            <a:ext cx="83568" cy="208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6E53E3A0-5021-E74C-9C3F-B9929C1862BA}"/>
              </a:ext>
            </a:extLst>
          </p:cNvPr>
          <p:cNvSpPr/>
          <p:nvPr/>
        </p:nvSpPr>
        <p:spPr>
          <a:xfrm>
            <a:off x="5749226" y="4343283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22DCE27-6B6E-984D-9609-22187FE635E5}"/>
              </a:ext>
            </a:extLst>
          </p:cNvPr>
          <p:cNvSpPr/>
          <p:nvPr/>
        </p:nvSpPr>
        <p:spPr>
          <a:xfrm>
            <a:off x="6811108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217BEA3-0901-E044-88FC-DE57525104BB}"/>
              </a:ext>
            </a:extLst>
          </p:cNvPr>
          <p:cNvSpPr/>
          <p:nvPr/>
        </p:nvSpPr>
        <p:spPr>
          <a:xfrm>
            <a:off x="7823884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NL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01B8188-81FA-EE45-A417-4A579F4CC19C}"/>
              </a:ext>
            </a:extLst>
          </p:cNvPr>
          <p:cNvSpPr/>
          <p:nvPr/>
        </p:nvSpPr>
        <p:spPr>
          <a:xfrm>
            <a:off x="8791680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NB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E02F200-2ADA-8045-BAE5-C4E09F6B7DBF}"/>
              </a:ext>
            </a:extLst>
          </p:cNvPr>
          <p:cNvSpPr/>
          <p:nvPr/>
        </p:nvSpPr>
        <p:spPr>
          <a:xfrm>
            <a:off x="9840259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PEI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8CD59B9-B9A9-A44D-B29E-E67EA59FF929}"/>
              </a:ext>
            </a:extLst>
          </p:cNvPr>
          <p:cNvSpPr/>
          <p:nvPr/>
        </p:nvSpPr>
        <p:spPr>
          <a:xfrm>
            <a:off x="10832440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76CF01F-6D12-3444-8F3D-AB07480E7313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6435026" y="4686183"/>
            <a:ext cx="376082" cy="117"/>
          </a:xfrm>
          <a:prstGeom prst="line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6B31A47-D8F1-0D4F-9CBC-2C108C393D6C}"/>
              </a:ext>
            </a:extLst>
          </p:cNvPr>
          <p:cNvCxnSpPr>
            <a:cxnSpLocks/>
            <a:stCxn id="52" idx="6"/>
            <a:endCxn id="53" idx="2"/>
          </p:cNvCxnSpPr>
          <p:nvPr/>
        </p:nvCxnSpPr>
        <p:spPr>
          <a:xfrm>
            <a:off x="7496908" y="4686300"/>
            <a:ext cx="326976" cy="0"/>
          </a:xfrm>
          <a:prstGeom prst="line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8444A47-9187-2240-A904-0FDD31B487CE}"/>
              </a:ext>
            </a:extLst>
          </p:cNvPr>
          <p:cNvCxnSpPr>
            <a:cxnSpLocks/>
            <a:stCxn id="54" idx="6"/>
            <a:endCxn id="55" idx="2"/>
          </p:cNvCxnSpPr>
          <p:nvPr/>
        </p:nvCxnSpPr>
        <p:spPr>
          <a:xfrm>
            <a:off x="9477480" y="4686300"/>
            <a:ext cx="362779" cy="0"/>
          </a:xfrm>
          <a:prstGeom prst="line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Arc 2062">
            <a:extLst>
              <a:ext uri="{FF2B5EF4-FFF2-40B4-BE49-F238E27FC236}">
                <a16:creationId xmlns:a16="http://schemas.microsoft.com/office/drawing/2014/main" id="{4A8433EC-B678-1943-87A4-21A800FF2938}"/>
              </a:ext>
            </a:extLst>
          </p:cNvPr>
          <p:cNvSpPr/>
          <p:nvPr/>
        </p:nvSpPr>
        <p:spPr>
          <a:xfrm>
            <a:off x="7104180" y="3865684"/>
            <a:ext cx="2011680" cy="914400"/>
          </a:xfrm>
          <a:prstGeom prst="arc">
            <a:avLst>
              <a:gd name="adj1" fmla="val 10656844"/>
              <a:gd name="adj2" fmla="val 0"/>
            </a:avLst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325B2C97-D311-2B48-B86E-539500BCB9E0}"/>
              </a:ext>
            </a:extLst>
          </p:cNvPr>
          <p:cNvSpPr/>
          <p:nvPr/>
        </p:nvSpPr>
        <p:spPr>
          <a:xfrm>
            <a:off x="9155718" y="3859820"/>
            <a:ext cx="2011680" cy="914400"/>
          </a:xfrm>
          <a:prstGeom prst="arc">
            <a:avLst>
              <a:gd name="adj1" fmla="val 10656844"/>
              <a:gd name="adj2" fmla="val 0"/>
            </a:avLst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64" name="Table 2063">
            <a:extLst>
              <a:ext uri="{FF2B5EF4-FFF2-40B4-BE49-F238E27FC236}">
                <a16:creationId xmlns:a16="http://schemas.microsoft.com/office/drawing/2014/main" id="{333BDA32-58EE-9F46-B7B2-55FDD1FC0D9E}"/>
              </a:ext>
            </a:extLst>
          </p:cNvPr>
          <p:cNvGraphicFramePr>
            <a:graphicFrameLocks noGrp="1"/>
          </p:cNvGraphicFramePr>
          <p:nvPr/>
        </p:nvGraphicFramePr>
        <p:xfrm>
          <a:off x="5605993" y="5238912"/>
          <a:ext cx="610536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560">
                  <a:extLst>
                    <a:ext uri="{9D8B030D-6E8A-4147-A177-3AD203B41FA5}">
                      <a16:colId xmlns:a16="http://schemas.microsoft.com/office/drawing/2014/main" val="1138424379"/>
                    </a:ext>
                  </a:extLst>
                </a:gridCol>
                <a:gridCol w="1017560">
                  <a:extLst>
                    <a:ext uri="{9D8B030D-6E8A-4147-A177-3AD203B41FA5}">
                      <a16:colId xmlns:a16="http://schemas.microsoft.com/office/drawing/2014/main" val="3692051448"/>
                    </a:ext>
                  </a:extLst>
                </a:gridCol>
                <a:gridCol w="1017560">
                  <a:extLst>
                    <a:ext uri="{9D8B030D-6E8A-4147-A177-3AD203B41FA5}">
                      <a16:colId xmlns:a16="http://schemas.microsoft.com/office/drawing/2014/main" val="2827858593"/>
                    </a:ext>
                  </a:extLst>
                </a:gridCol>
                <a:gridCol w="1017560">
                  <a:extLst>
                    <a:ext uri="{9D8B030D-6E8A-4147-A177-3AD203B41FA5}">
                      <a16:colId xmlns:a16="http://schemas.microsoft.com/office/drawing/2014/main" val="3455921215"/>
                    </a:ext>
                  </a:extLst>
                </a:gridCol>
                <a:gridCol w="1017560">
                  <a:extLst>
                    <a:ext uri="{9D8B030D-6E8A-4147-A177-3AD203B41FA5}">
                      <a16:colId xmlns:a16="http://schemas.microsoft.com/office/drawing/2014/main" val="1921747447"/>
                    </a:ext>
                  </a:extLst>
                </a:gridCol>
                <a:gridCol w="1017560">
                  <a:extLst>
                    <a:ext uri="{9D8B030D-6E8A-4147-A177-3AD203B41FA5}">
                      <a16:colId xmlns:a16="http://schemas.microsoft.com/office/drawing/2014/main" val="3687819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515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23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86192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5E1A9812-278C-FE48-9848-3B70644E48ED}"/>
              </a:ext>
            </a:extLst>
          </p:cNvPr>
          <p:cNvSpPr txBox="1"/>
          <p:nvPr/>
        </p:nvSpPr>
        <p:spPr>
          <a:xfrm>
            <a:off x="8966980" y="5116338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X</a:t>
            </a:r>
            <a:endParaRPr kumimoji="1" lang="ja-JP" altLang="en-US" sz="36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9D13E8-CD16-9A4D-8262-A4C84F3E7139}"/>
              </a:ext>
            </a:extLst>
          </p:cNvPr>
          <p:cNvSpPr txBox="1"/>
          <p:nvPr/>
        </p:nvSpPr>
        <p:spPr>
          <a:xfrm>
            <a:off x="6886134" y="5479754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X</a:t>
            </a:r>
            <a:endParaRPr kumimoji="1" lang="ja-JP" altLang="en-US" sz="36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AB496A-4195-884B-A592-C6AF26BC23BA}"/>
              </a:ext>
            </a:extLst>
          </p:cNvPr>
          <p:cNvSpPr txBox="1"/>
          <p:nvPr/>
        </p:nvSpPr>
        <p:spPr>
          <a:xfrm>
            <a:off x="5895533" y="5104618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X</a:t>
            </a:r>
            <a:endParaRPr kumimoji="1" lang="ja-JP" altLang="en-US" sz="36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4C87F93-21E6-C145-B1A9-EE988DD45505}"/>
              </a:ext>
            </a:extLst>
          </p:cNvPr>
          <p:cNvSpPr/>
          <p:nvPr/>
        </p:nvSpPr>
        <p:spPr>
          <a:xfrm>
            <a:off x="5605993" y="5479754"/>
            <a:ext cx="1023407" cy="646331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C04F72-8A51-3741-9B78-488ABA35A5D3}"/>
              </a:ext>
            </a:extLst>
          </p:cNvPr>
          <p:cNvSpPr/>
          <p:nvPr/>
        </p:nvSpPr>
        <p:spPr>
          <a:xfrm>
            <a:off x="6602457" y="5104616"/>
            <a:ext cx="1023407" cy="646331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4E0922B-F809-CC4E-B355-77D45D51AA32}"/>
              </a:ext>
            </a:extLst>
          </p:cNvPr>
          <p:cNvSpPr/>
          <p:nvPr/>
        </p:nvSpPr>
        <p:spPr>
          <a:xfrm>
            <a:off x="7669259" y="5450448"/>
            <a:ext cx="1023407" cy="646331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5CB823D-B206-D74C-8FBF-2E3533002DFD}"/>
              </a:ext>
            </a:extLst>
          </p:cNvPr>
          <p:cNvSpPr/>
          <p:nvPr/>
        </p:nvSpPr>
        <p:spPr>
          <a:xfrm>
            <a:off x="8665721" y="5831450"/>
            <a:ext cx="1023407" cy="646331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EB7D65E-0E76-B04A-9536-EC12ECAE50BF}"/>
              </a:ext>
            </a:extLst>
          </p:cNvPr>
          <p:cNvSpPr/>
          <p:nvPr/>
        </p:nvSpPr>
        <p:spPr>
          <a:xfrm>
            <a:off x="9662183" y="5122203"/>
            <a:ext cx="1023407" cy="646331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F692DE-24FA-A148-A531-4644F840791D}"/>
              </a:ext>
            </a:extLst>
          </p:cNvPr>
          <p:cNvSpPr/>
          <p:nvPr/>
        </p:nvSpPr>
        <p:spPr>
          <a:xfrm>
            <a:off x="10693813" y="5468034"/>
            <a:ext cx="1023407" cy="646331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018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Algorithm for tree-structured CSPs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8153400" cy="5105400"/>
          </a:xfrm>
        </p:spPr>
        <p:txBody>
          <a:bodyPr>
            <a:normAutofit/>
          </a:bodyPr>
          <a:lstStyle/>
          <a:p>
            <a:r>
              <a:rPr lang="en-US" sz="3200" dirty="0"/>
              <a:t>If N is the number of variables and D is the domain size, what is the running time of this algorithm?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O(</a:t>
            </a:r>
            <a:r>
              <a:rPr lang="en-US" sz="3200" i="1" dirty="0">
                <a:solidFill>
                  <a:srgbClr val="C00000"/>
                </a:solidFill>
              </a:rPr>
              <a:t>ND</a:t>
            </a:r>
            <a:r>
              <a:rPr lang="en-US" sz="3200" baseline="30000" dirty="0">
                <a:solidFill>
                  <a:srgbClr val="C00000"/>
                </a:solidFill>
              </a:rPr>
              <a:t>2</a:t>
            </a:r>
            <a:r>
              <a:rPr lang="en-US" sz="3200" dirty="0">
                <a:solidFill>
                  <a:srgbClr val="C00000"/>
                </a:solidFill>
              </a:rPr>
              <a:t>)</a:t>
            </a:r>
            <a:r>
              <a:rPr lang="en-US" sz="3200" dirty="0"/>
              <a:t>: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we have to check arc consistency once for every node in the graph (every node has one parent), which involves looking at pairs of domain values</a:t>
            </a:r>
          </a:p>
        </p:txBody>
      </p:sp>
    </p:spTree>
    <p:extLst>
      <p:ext uri="{BB962C8B-B14F-4D97-AF65-F5344CB8AC3E}">
        <p14:creationId xmlns:p14="http://schemas.microsoft.com/office/powerpoint/2010/main" val="27593327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Nearly tree-structured CSPs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4084638"/>
            <a:ext cx="8534400" cy="2316163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Cutset</a:t>
            </a:r>
            <a:r>
              <a:rPr lang="en-US" b="1" dirty="0"/>
              <a:t> conditioning: </a:t>
            </a:r>
            <a:r>
              <a:rPr lang="en-US" dirty="0"/>
              <a:t>find a subset of variables whose removal makes the graph a tree, instantiate that set in all possible ways, prune the domains of the remaining variables and try to solve the resulting tree-structured CSP</a:t>
            </a:r>
          </a:p>
          <a:p>
            <a:r>
              <a:rPr lang="en-US" dirty="0" err="1"/>
              <a:t>Cutset</a:t>
            </a:r>
            <a:r>
              <a:rPr lang="en-US" dirty="0"/>
              <a:t> size </a:t>
            </a:r>
            <a:r>
              <a:rPr lang="en-US" i="1" dirty="0"/>
              <a:t>c</a:t>
            </a:r>
            <a:r>
              <a:rPr lang="en-US" dirty="0"/>
              <a:t> gives runtime </a:t>
            </a:r>
            <a:r>
              <a:rPr lang="en-US" dirty="0">
                <a:solidFill>
                  <a:srgbClr val="C00000"/>
                </a:solidFill>
              </a:rPr>
              <a:t>O(</a:t>
            </a:r>
            <a:r>
              <a:rPr lang="en-US" i="1" dirty="0">
                <a:solidFill>
                  <a:srgbClr val="C00000"/>
                </a:solidFill>
              </a:rPr>
              <a:t>D</a:t>
            </a:r>
            <a:r>
              <a:rPr lang="en-US" i="1" baseline="30000" dirty="0">
                <a:solidFill>
                  <a:srgbClr val="C00000"/>
                </a:solidFill>
              </a:rPr>
              <a:t>c</a:t>
            </a:r>
            <a:r>
              <a:rPr lang="en-US" dirty="0">
                <a:solidFill>
                  <a:srgbClr val="C00000"/>
                </a:solidFill>
              </a:rPr>
              <a:t> (</a:t>
            </a:r>
            <a:r>
              <a:rPr lang="en-US" i="1" dirty="0">
                <a:solidFill>
                  <a:srgbClr val="C00000"/>
                </a:solidFill>
              </a:rPr>
              <a:t>N </a:t>
            </a:r>
            <a:r>
              <a:rPr lang="en-US" dirty="0">
                <a:solidFill>
                  <a:srgbClr val="C00000"/>
                </a:solidFill>
              </a:rPr>
              <a:t>– </a:t>
            </a:r>
            <a:r>
              <a:rPr lang="en-US" i="1" dirty="0">
                <a:solidFill>
                  <a:srgbClr val="C00000"/>
                </a:solidFill>
              </a:rPr>
              <a:t>c</a:t>
            </a:r>
            <a:r>
              <a:rPr lang="en-US" dirty="0">
                <a:solidFill>
                  <a:srgbClr val="C00000"/>
                </a:solidFill>
              </a:rPr>
              <a:t>)</a:t>
            </a:r>
            <a:r>
              <a:rPr lang="en-US" i="1" dirty="0">
                <a:solidFill>
                  <a:srgbClr val="C00000"/>
                </a:solidFill>
              </a:rPr>
              <a:t>D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6491288" cy="252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86600" y="6477001"/>
            <a:ext cx="3208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P. </a:t>
            </a:r>
            <a:r>
              <a:rPr lang="en-US" sz="1400" dirty="0" err="1"/>
              <a:t>Abbeel</a:t>
            </a:r>
            <a:r>
              <a:rPr lang="en-US" sz="1400" dirty="0"/>
              <a:t>, D. Klein, L. </a:t>
            </a:r>
            <a:r>
              <a:rPr lang="en-US" sz="1400" dirty="0" err="1"/>
              <a:t>Zettlemoyer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39983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NP-Completeness and the SAT Problem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26501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Algorithm for tree-structured CSPs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8915400" cy="5105400"/>
          </a:xfrm>
        </p:spPr>
        <p:txBody>
          <a:bodyPr>
            <a:normAutofit/>
          </a:bodyPr>
          <a:lstStyle/>
          <a:p>
            <a:r>
              <a:rPr lang="en-US" dirty="0"/>
              <a:t>Running time is </a:t>
            </a:r>
            <a:r>
              <a:rPr lang="en-US" dirty="0">
                <a:solidFill>
                  <a:srgbClr val="C00000"/>
                </a:solidFill>
              </a:rPr>
              <a:t>O(</a:t>
            </a:r>
            <a:r>
              <a:rPr lang="en-US" i="1" dirty="0">
                <a:solidFill>
                  <a:srgbClr val="C00000"/>
                </a:solidFill>
              </a:rPr>
              <a:t>ND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)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(N is the number of variables, D is the domain size)</a:t>
            </a:r>
          </a:p>
          <a:p>
            <a:pPr lvl="1"/>
            <a:r>
              <a:rPr lang="en-US" dirty="0"/>
              <a:t>We have to check arc consistency once for every node in the graph (every node has one parent), which involves looking at pairs of domain values</a:t>
            </a:r>
          </a:p>
          <a:p>
            <a:r>
              <a:rPr lang="en-US" dirty="0"/>
              <a:t>What about backtracking search for general CSPs?</a:t>
            </a:r>
          </a:p>
          <a:p>
            <a:pPr lvl="1"/>
            <a:r>
              <a:rPr lang="en-US" dirty="0"/>
              <a:t>Worst case </a:t>
            </a:r>
            <a:r>
              <a:rPr lang="en-US" dirty="0">
                <a:solidFill>
                  <a:srgbClr val="C00000"/>
                </a:solidFill>
              </a:rPr>
              <a:t>O(</a:t>
            </a:r>
            <a:r>
              <a:rPr lang="en-US" i="1" dirty="0">
                <a:solidFill>
                  <a:srgbClr val="C00000"/>
                </a:solidFill>
              </a:rPr>
              <a:t>D</a:t>
            </a:r>
            <a:r>
              <a:rPr lang="en-US" i="1" baseline="30000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r>
              <a:rPr lang="en-US" dirty="0"/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39654817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Computational complexity of CSPs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66800"/>
            <a:ext cx="8991600" cy="5791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3"/>
              </a:rPr>
              <a:t>The </a:t>
            </a:r>
            <a:r>
              <a:rPr lang="en-US" dirty="0" err="1">
                <a:hlinkClick r:id="rId3"/>
              </a:rPr>
              <a:t>satisfiability</a:t>
            </a:r>
            <a:r>
              <a:rPr lang="en-US" dirty="0">
                <a:hlinkClick r:id="rId3"/>
              </a:rPr>
              <a:t> (SAT) problem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Given a Boolean formula, is there an assignment of the variables that makes it evaluate to true?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SAT is </a:t>
            </a:r>
            <a:r>
              <a:rPr lang="en-US" i="1" dirty="0">
                <a:hlinkClick r:id="rId4"/>
              </a:rPr>
              <a:t>NP-complete</a:t>
            </a:r>
            <a:endParaRPr lang="en-US" i="1" dirty="0"/>
          </a:p>
          <a:p>
            <a:pPr lvl="1"/>
            <a:r>
              <a:rPr lang="en-US" dirty="0">
                <a:solidFill>
                  <a:srgbClr val="CC0000"/>
                </a:solidFill>
              </a:rPr>
              <a:t>NP</a:t>
            </a:r>
            <a:r>
              <a:rPr lang="en-US" dirty="0"/>
              <a:t>: a class of decision problems for which </a:t>
            </a:r>
          </a:p>
          <a:p>
            <a:pPr lvl="2"/>
            <a:r>
              <a:rPr lang="en-US" dirty="0"/>
              <a:t>the “yes” answer can be verified in polynomial time</a:t>
            </a:r>
          </a:p>
          <a:p>
            <a:pPr lvl="2"/>
            <a:r>
              <a:rPr lang="en-US" dirty="0"/>
              <a:t>no known algorithm can find a “yes” answer, from scratch, in polynomial time </a:t>
            </a:r>
          </a:p>
          <a:p>
            <a:pPr lvl="1"/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NP-complete</a:t>
            </a:r>
            <a:r>
              <a:rPr lang="en-US" dirty="0"/>
              <a:t> problem is in NP and every other problem in NP can be efficiently reduced to it (Cook, 1971)</a:t>
            </a:r>
          </a:p>
          <a:p>
            <a:pPr lvl="1"/>
            <a:r>
              <a:rPr lang="en-US" dirty="0"/>
              <a:t>Other NP-complete problems: graph coloring, </a:t>
            </a:r>
            <a:br>
              <a:rPr lang="en-US" dirty="0"/>
            </a:br>
            <a:r>
              <a:rPr lang="en-US" dirty="0"/>
              <a:t>n-puzzle, generalized </a:t>
            </a:r>
            <a:r>
              <a:rPr lang="en-US" dirty="0" err="1"/>
              <a:t>sudoku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It is not known whether P = NP</a:t>
            </a:r>
            <a:r>
              <a:rPr lang="en-US" dirty="0"/>
              <a:t>, i.e., no efficient algorithms for solving SAT in general are known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077084"/>
            <a:ext cx="5715000" cy="73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098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Map Coloring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4478626"/>
            <a:ext cx="8650288" cy="2122488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Variables:</a:t>
            </a:r>
            <a:r>
              <a:rPr lang="en-US" sz="2400" dirty="0"/>
              <a:t> WA, NT, Q, NSW, V, SA, T </a:t>
            </a:r>
          </a:p>
          <a:p>
            <a:r>
              <a:rPr lang="en-US" sz="2400" b="1" dirty="0"/>
              <a:t>Domains:</a:t>
            </a:r>
            <a:r>
              <a:rPr lang="en-US" sz="2400" dirty="0"/>
              <a:t> {</a:t>
            </a:r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blue</a:t>
            </a:r>
            <a:r>
              <a:rPr lang="en-US" sz="2400" dirty="0"/>
              <a:t>}</a:t>
            </a:r>
          </a:p>
          <a:p>
            <a:r>
              <a:rPr lang="en-US" sz="2400" b="1" dirty="0"/>
              <a:t>Constraints:</a:t>
            </a:r>
            <a:r>
              <a:rPr lang="en-US" sz="2400" dirty="0"/>
              <a:t> adjacent regions must have different colors</a:t>
            </a:r>
          </a:p>
          <a:p>
            <a:pPr lvl="1"/>
            <a:r>
              <a:rPr lang="en-US" sz="2000" dirty="0"/>
              <a:t>Logical representation: WA </a:t>
            </a:r>
            <a:r>
              <a:rPr lang="en-US" sz="2000" dirty="0">
                <a:cs typeface="Arial" charset="0"/>
              </a:rPr>
              <a:t>≠</a:t>
            </a:r>
            <a:r>
              <a:rPr lang="en-US" sz="2000" dirty="0"/>
              <a:t> NT</a:t>
            </a:r>
          </a:p>
          <a:p>
            <a:pPr lvl="1"/>
            <a:r>
              <a:rPr lang="en-US" sz="2000" dirty="0"/>
              <a:t>Set representation: (WA, NT) in {(</a:t>
            </a:r>
            <a:r>
              <a:rPr lang="en-US" sz="2000" dirty="0">
                <a:solidFill>
                  <a:srgbClr val="FF0000"/>
                </a:solidFill>
              </a:rPr>
              <a:t>red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8000"/>
                </a:solidFill>
              </a:rPr>
              <a:t>green</a:t>
            </a:r>
            <a:r>
              <a:rPr lang="en-US" sz="2000" dirty="0"/>
              <a:t>), (</a:t>
            </a:r>
            <a:r>
              <a:rPr lang="en-US" sz="2000" dirty="0">
                <a:solidFill>
                  <a:srgbClr val="FF0000"/>
                </a:solidFill>
              </a:rPr>
              <a:t>red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00FF"/>
                </a:solidFill>
              </a:rPr>
              <a:t>blue</a:t>
            </a:r>
            <a:r>
              <a:rPr lang="en-US" sz="2000" dirty="0"/>
              <a:t>), 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dirty="0">
                <a:solidFill>
                  <a:srgbClr val="008000"/>
                </a:solidFill>
              </a:rPr>
              <a:t>green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red</a:t>
            </a:r>
            <a:r>
              <a:rPr lang="en-US" sz="2000" dirty="0"/>
              <a:t>), (</a:t>
            </a:r>
            <a:r>
              <a:rPr lang="en-US" sz="2000" dirty="0">
                <a:solidFill>
                  <a:srgbClr val="008000"/>
                </a:solidFill>
              </a:rPr>
              <a:t>green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00FF"/>
                </a:solidFill>
              </a:rPr>
              <a:t>blue</a:t>
            </a:r>
            <a:r>
              <a:rPr lang="en-US" sz="2000" dirty="0"/>
              <a:t>), (</a:t>
            </a:r>
            <a:r>
              <a:rPr lang="en-US" sz="2000" dirty="0">
                <a:solidFill>
                  <a:srgbClr val="0000FF"/>
                </a:solidFill>
              </a:rPr>
              <a:t>blue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red</a:t>
            </a:r>
            <a:r>
              <a:rPr lang="en-US" sz="2000" dirty="0"/>
              <a:t>), (</a:t>
            </a:r>
            <a:r>
              <a:rPr lang="en-US" sz="2000" dirty="0">
                <a:solidFill>
                  <a:srgbClr val="0000FF"/>
                </a:solidFill>
              </a:rPr>
              <a:t>blue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8000"/>
                </a:solidFill>
              </a:rPr>
              <a:t>green</a:t>
            </a:r>
            <a:r>
              <a:rPr lang="en-US" sz="2000" dirty="0"/>
              <a:t>)}</a:t>
            </a:r>
          </a:p>
        </p:txBody>
      </p:sp>
      <p:pic>
        <p:nvPicPr>
          <p:cNvPr id="6149" name="Picture 5" descr="austr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1" y="1295400"/>
            <a:ext cx="3781425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Local search, e.g., hill climbing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0512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/>
          <a:lstStyle/>
          <a:p>
            <a:r>
              <a:rPr lang="en-US"/>
              <a:t>Local search for CSPs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03663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Start with “complete” states, i.e., all variables assigned </a:t>
            </a:r>
          </a:p>
          <a:p>
            <a:r>
              <a:rPr lang="en-US" sz="2400" dirty="0"/>
              <a:t>Allow states with unsatisfied constraints</a:t>
            </a:r>
          </a:p>
          <a:p>
            <a:r>
              <a:rPr lang="en-US" sz="2400" dirty="0"/>
              <a:t>Attempt to </a:t>
            </a:r>
            <a:r>
              <a:rPr lang="en-US" sz="2400" dirty="0">
                <a:solidFill>
                  <a:srgbClr val="FF0000"/>
                </a:solidFill>
              </a:rPr>
              <a:t>improve</a:t>
            </a:r>
            <a:r>
              <a:rPr lang="en-US" sz="2400" dirty="0"/>
              <a:t> states by reassigning variable values</a:t>
            </a:r>
          </a:p>
          <a:p>
            <a:r>
              <a:rPr lang="en-US" sz="2400" dirty="0"/>
              <a:t>Hill-climbing search:</a:t>
            </a:r>
          </a:p>
          <a:p>
            <a:pPr lvl="1"/>
            <a:r>
              <a:rPr lang="en-US" sz="2000" dirty="0"/>
              <a:t>In each iteration, randomly select any conflicted variable and choose value that violates the fewest constraints</a:t>
            </a:r>
          </a:p>
          <a:p>
            <a:pPr lvl="1"/>
            <a:r>
              <a:rPr lang="en-US" sz="2000" dirty="0"/>
              <a:t>I.e., attempt to greedily minimize total number of violated constraints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1" y="4114801"/>
            <a:ext cx="7094855" cy="222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19600" y="6342579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  <a:r>
              <a:rPr lang="en-US" i="1" dirty="0"/>
              <a:t> </a:t>
            </a:r>
            <a:r>
              <a:rPr lang="en-US" dirty="0"/>
              <a:t>= number of conflicts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/>
          <a:lstStyle/>
          <a:p>
            <a:r>
              <a:rPr lang="en-US"/>
              <a:t>Local search for CSPs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03663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Start with “complete” states, i.e., all variables assigned </a:t>
            </a:r>
          </a:p>
          <a:p>
            <a:r>
              <a:rPr lang="en-US" sz="2400" dirty="0"/>
              <a:t>Allow states with unsatisfied constraints</a:t>
            </a:r>
          </a:p>
          <a:p>
            <a:r>
              <a:rPr lang="en-US" sz="2400" dirty="0"/>
              <a:t>Attempt to </a:t>
            </a:r>
            <a:r>
              <a:rPr lang="en-US" sz="2400" dirty="0">
                <a:solidFill>
                  <a:srgbClr val="FF0000"/>
                </a:solidFill>
              </a:rPr>
              <a:t>improve</a:t>
            </a:r>
            <a:r>
              <a:rPr lang="en-US" sz="2400" dirty="0"/>
              <a:t> states by reassigning variable values</a:t>
            </a:r>
          </a:p>
          <a:p>
            <a:r>
              <a:rPr lang="en-US" sz="2400" dirty="0"/>
              <a:t>Hill-climbing search:</a:t>
            </a:r>
          </a:p>
          <a:p>
            <a:pPr lvl="1"/>
            <a:r>
              <a:rPr lang="en-US" sz="2000" dirty="0"/>
              <a:t>In each iteration, randomly select any conflicted variable and choose value that violates the fewest constraints</a:t>
            </a:r>
          </a:p>
          <a:p>
            <a:pPr lvl="1"/>
            <a:r>
              <a:rPr lang="en-US" sz="2000" dirty="0"/>
              <a:t>I.e., attempt to greedily minimize total number of violated constraints</a:t>
            </a:r>
          </a:p>
          <a:p>
            <a:pPr lvl="1"/>
            <a:r>
              <a:rPr lang="en-US" sz="2000" dirty="0"/>
              <a:t>Problem: </a:t>
            </a:r>
            <a:r>
              <a:rPr lang="en-US" sz="2000" i="1" dirty="0"/>
              <a:t>local minima</a:t>
            </a:r>
          </a:p>
        </p:txBody>
      </p:sp>
      <p:pic>
        <p:nvPicPr>
          <p:cNvPr id="5" name="Picture 4" descr="8queens-local-minim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267200"/>
            <a:ext cx="2514600" cy="2514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391401" y="5257800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 </a:t>
            </a:r>
            <a:r>
              <a:rPr lang="en-US" dirty="0"/>
              <a:t>= 1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831840" y="4429760"/>
            <a:ext cx="904240" cy="94488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3561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Applications that look a lot like intelligence…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2873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CSP in computer vision:</a:t>
            </a:r>
            <a:br>
              <a:rPr lang="en-US" dirty="0"/>
            </a:br>
            <a:r>
              <a:rPr lang="en-US" dirty="0"/>
              <a:t>Line drawing interpretation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568" y="4584366"/>
            <a:ext cx="3257033" cy="174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90801" y="1738867"/>
            <a:ext cx="343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example polyhedron: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3875" y="3059668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Domains:</a:t>
            </a:r>
            <a:r>
              <a:rPr lang="en-US" dirty="0"/>
              <a:t>  +, –, </a:t>
            </a:r>
            <a:r>
              <a:rPr lang="en-US" dirty="0">
                <a:sym typeface="Symbol"/>
              </a:rPr>
              <a:t>, 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4499" y="2450068"/>
            <a:ext cx="17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Variables:</a:t>
            </a:r>
            <a:r>
              <a:rPr lang="en-US" dirty="0"/>
              <a:t>  edges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34400" y="6336268"/>
            <a:ext cx="187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David Waltz</a:t>
            </a:r>
            <a:r>
              <a:rPr lang="en-US" dirty="0"/>
              <a:t>, 1975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1066" y="2171246"/>
            <a:ext cx="3205334" cy="171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979588" y="4278867"/>
            <a:ext cx="227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Desired output: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CSP in computer vision:</a:t>
            </a:r>
            <a:br>
              <a:rPr lang="en-US" dirty="0"/>
            </a:br>
            <a:r>
              <a:rPr lang="en-US" dirty="0"/>
              <a:t>Line drawing interpretation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1"/>
            <a:ext cx="2971800" cy="158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179332"/>
            <a:ext cx="275212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1" y="2299732"/>
            <a:ext cx="514759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59410" y="3733800"/>
            <a:ext cx="1870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Four vertex types: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9677" y="1918732"/>
            <a:ext cx="404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Constraints imposed by each vertex type: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4400" y="6336268"/>
            <a:ext cx="187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David Waltz</a:t>
            </a:r>
            <a:r>
              <a:rPr lang="en-US" dirty="0"/>
              <a:t>, 1975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CSP in computer vision: 4D Cities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567827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G. Schindler, F. </a:t>
            </a:r>
            <a:r>
              <a:rPr lang="en-US" dirty="0" err="1"/>
              <a:t>Dellaert</a:t>
            </a:r>
            <a:r>
              <a:rPr lang="en-US" dirty="0"/>
              <a:t>, and S.B. Kang, </a:t>
            </a:r>
            <a:r>
              <a:rPr lang="en-US" dirty="0">
                <a:hlinkClick r:id="rId3"/>
              </a:rPr>
              <a:t>Inferring Temporal Order of Images From 3D Structure</a:t>
            </a:r>
            <a:r>
              <a:rPr lang="en-US" dirty="0"/>
              <a:t>, IEEE Computer Society Conference on Computer Vision and Pattern Recognition (CVPR), 2007.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755809"/>
            <a:ext cx="50827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 When was each photograph taken?</a:t>
            </a:r>
          </a:p>
          <a:p>
            <a:r>
              <a:rPr lang="en-US" sz="2400" dirty="0"/>
              <a:t>2. When did each building first appear?</a:t>
            </a:r>
          </a:p>
          <a:p>
            <a:r>
              <a:rPr lang="en-US" sz="2400" dirty="0"/>
              <a:t>3. When was each building removed?</a:t>
            </a:r>
          </a:p>
          <a:p>
            <a:endParaRPr lang="en-US" sz="2400" dirty="0"/>
          </a:p>
        </p:txBody>
      </p:sp>
      <p:grpSp>
        <p:nvGrpSpPr>
          <p:cNvPr id="3" name="Group 12"/>
          <p:cNvGrpSpPr/>
          <p:nvPr/>
        </p:nvGrpSpPr>
        <p:grpSpPr>
          <a:xfrm>
            <a:off x="3581401" y="2401670"/>
            <a:ext cx="5407089" cy="2991405"/>
            <a:chOff x="457200" y="1646238"/>
            <a:chExt cx="8318597" cy="4602162"/>
          </a:xfrm>
        </p:grpSpPr>
        <p:pic>
          <p:nvPicPr>
            <p:cNvPr id="14" name="Picture 13" descr="25c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1828800"/>
              <a:ext cx="2827036" cy="4419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Picture 14" descr="3916994977_66394b3f12_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5600" y="1646238"/>
              <a:ext cx="3606800" cy="27051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15" descr="4041304510_c9d7b0f219_b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0" y="4533900"/>
              <a:ext cx="2082800" cy="15621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Picture 16" descr="4314747204_d1ee2d7cea_b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95800" y="4114800"/>
              <a:ext cx="1854200" cy="13906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8" name="Picture 17" descr="73c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67400" y="2895600"/>
              <a:ext cx="2908397" cy="1905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9" name="TextBox 18"/>
          <p:cNvSpPr txBox="1"/>
          <p:nvPr/>
        </p:nvSpPr>
        <p:spPr>
          <a:xfrm>
            <a:off x="1828801" y="2020670"/>
            <a:ext cx="269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Set of Photographs</a:t>
            </a:r>
            <a:r>
              <a:rPr lang="en-US" sz="2400" dirty="0"/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21712" y="2249270"/>
            <a:ext cx="2043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Set of Objects:</a:t>
            </a:r>
          </a:p>
          <a:p>
            <a:pPr algn="ctr"/>
            <a:r>
              <a:rPr lang="en-US" sz="2400" b="1" dirty="0"/>
              <a:t>Buildings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38600" y="6336268"/>
            <a:ext cx="372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http://www.cc.gatech.edu/~phlosoft/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r>
              <a:rPr lang="en-US" dirty="0"/>
              <a:t>CSP in computer vision: 4D Cities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1524000" y="5943600"/>
            <a:ext cx="9144000" cy="914400"/>
          </a:xfrm>
        </p:spPr>
        <p:txBody>
          <a:bodyPr>
            <a:normAutofit/>
          </a:bodyPr>
          <a:lstStyle/>
          <a:p>
            <a:r>
              <a:rPr lang="en-US" sz="2400" dirty="0"/>
              <a:t>Goal: reorder images (columns) to have as few violations as possible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1524000"/>
            <a:ext cx="580792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905000" y="1143000"/>
            <a:ext cx="304800" cy="304800"/>
          </a:xfrm>
          <a:prstGeom prst="rect">
            <a:avLst/>
          </a:prstGeom>
          <a:solidFill>
            <a:srgbClr val="0000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429000" y="1143000"/>
            <a:ext cx="304800" cy="3048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95254" y="1131332"/>
            <a:ext cx="304800" cy="3048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43395" y="1143000"/>
            <a:ext cx="1053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1" y="1154668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missing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44562" y="1143000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occluded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96201" y="1524001"/>
            <a:ext cx="1776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Columns: images</a:t>
            </a:r>
          </a:p>
          <a:p>
            <a:r>
              <a:rPr lang="en-US" dirty="0"/>
              <a:t>Rows: points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534400" y="4636532"/>
            <a:ext cx="304800" cy="304800"/>
          </a:xfrm>
          <a:prstGeom prst="rect">
            <a:avLst/>
          </a:prstGeom>
          <a:solidFill>
            <a:srgbClr val="0000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915400" y="4636532"/>
            <a:ext cx="304800" cy="3048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296400" y="4636532"/>
            <a:ext cx="304800" cy="304800"/>
          </a:xfrm>
          <a:prstGeom prst="rect">
            <a:avLst/>
          </a:prstGeom>
          <a:solidFill>
            <a:srgbClr val="0000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534400" y="3264932"/>
            <a:ext cx="304800" cy="3048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915400" y="3264932"/>
            <a:ext cx="304800" cy="304800"/>
          </a:xfrm>
          <a:prstGeom prst="rect">
            <a:avLst/>
          </a:prstGeom>
          <a:solidFill>
            <a:srgbClr val="0000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296400" y="3264932"/>
            <a:ext cx="304800" cy="3048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534400" y="3645932"/>
            <a:ext cx="304800" cy="304800"/>
          </a:xfrm>
          <a:prstGeom prst="rect">
            <a:avLst/>
          </a:prstGeom>
          <a:solidFill>
            <a:srgbClr val="0000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915400" y="3645932"/>
            <a:ext cx="304800" cy="3048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296400" y="3645932"/>
            <a:ext cx="304800" cy="304800"/>
          </a:xfrm>
          <a:prstGeom prst="rect">
            <a:avLst/>
          </a:prstGeom>
          <a:solidFill>
            <a:srgbClr val="0000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979868" y="4191000"/>
            <a:ext cx="2076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Violates constraints: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01001" y="2819400"/>
            <a:ext cx="2089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Satisfies constraints: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r>
              <a:rPr lang="en-US" dirty="0"/>
              <a:t>CSP in computer vision: 4D Cities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1524000" y="914400"/>
            <a:ext cx="9144000" cy="5791200"/>
          </a:xfrm>
        </p:spPr>
        <p:txBody>
          <a:bodyPr>
            <a:normAutofit/>
          </a:bodyPr>
          <a:lstStyle/>
          <a:p>
            <a:r>
              <a:rPr lang="en-US" sz="2400" b="1" dirty="0"/>
              <a:t>Goal:</a:t>
            </a:r>
            <a:r>
              <a:rPr lang="en-US" sz="2400" dirty="0"/>
              <a:t> reorder images (columns) to have as few violations as possible</a:t>
            </a:r>
          </a:p>
          <a:p>
            <a:r>
              <a:rPr lang="en-US" sz="2400" b="1" dirty="0"/>
              <a:t>Local search: </a:t>
            </a:r>
            <a:r>
              <a:rPr lang="en-US" sz="2400" dirty="0"/>
              <a:t>start with random ordering of columns, swap columns or groups of columns to reduce the number of conflicts</a:t>
            </a:r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Can also reorder the rows to group together points that appear and disappear at the same time – that gives you buildings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6" y="2209800"/>
            <a:ext cx="6524625" cy="71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191000"/>
            <a:ext cx="4152900" cy="233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267201"/>
            <a:ext cx="2590800" cy="225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CSPs are a special kind of search problem:</a:t>
            </a:r>
          </a:p>
          <a:p>
            <a:pPr lvl="1"/>
            <a:r>
              <a:rPr lang="en-US" dirty="0"/>
              <a:t>States defined by values of a fixed set of variables</a:t>
            </a:r>
          </a:p>
          <a:p>
            <a:pPr lvl="1"/>
            <a:r>
              <a:rPr lang="en-US" dirty="0"/>
              <a:t>Goal test defined by constraints on variable values</a:t>
            </a:r>
          </a:p>
          <a:p>
            <a:r>
              <a:rPr lang="en-US" sz="2400" b="1" dirty="0"/>
              <a:t>Backtracking</a:t>
            </a:r>
            <a:r>
              <a:rPr lang="en-US" sz="2400" dirty="0"/>
              <a:t> = depth-first search where successor states are generated by considering assignments to a single variable</a:t>
            </a:r>
          </a:p>
          <a:p>
            <a:pPr lvl="1"/>
            <a:r>
              <a:rPr lang="en-US" sz="2000" b="1" dirty="0"/>
              <a:t>Variable ordering</a:t>
            </a:r>
            <a:r>
              <a:rPr lang="en-US" sz="2000" dirty="0"/>
              <a:t> and </a:t>
            </a:r>
            <a:r>
              <a:rPr lang="en-US" sz="2000" b="1" dirty="0"/>
              <a:t>value selection</a:t>
            </a:r>
            <a:r>
              <a:rPr lang="en-US" sz="2000" dirty="0"/>
              <a:t> heuristics can help significantly</a:t>
            </a:r>
          </a:p>
          <a:p>
            <a:pPr lvl="1"/>
            <a:r>
              <a:rPr lang="en-US" sz="2000" b="1" dirty="0"/>
              <a:t>Forward checking</a:t>
            </a:r>
            <a:r>
              <a:rPr lang="en-US" sz="2000" dirty="0"/>
              <a:t> prevents assignments that guarantee later failure</a:t>
            </a:r>
          </a:p>
          <a:p>
            <a:pPr lvl="1"/>
            <a:r>
              <a:rPr lang="en-US" sz="2000" b="1" dirty="0"/>
              <a:t>Constraint propagation</a:t>
            </a:r>
            <a:r>
              <a:rPr lang="en-US" sz="2000" dirty="0"/>
              <a:t> (e.g., arc consistency) does additional work to constrain values and detect inconsistencies</a:t>
            </a:r>
          </a:p>
          <a:p>
            <a:r>
              <a:rPr lang="en-US" sz="2400" dirty="0"/>
              <a:t>Complexity of CSPs</a:t>
            </a:r>
          </a:p>
          <a:p>
            <a:pPr lvl="1"/>
            <a:r>
              <a:rPr lang="en-US" sz="2000" dirty="0"/>
              <a:t>NP-complete in general (exponential worst-case running time)</a:t>
            </a:r>
          </a:p>
          <a:p>
            <a:pPr lvl="1"/>
            <a:r>
              <a:rPr lang="en-US" sz="2000" dirty="0"/>
              <a:t>Efficient solutions possible for special cases (e.g., tree-structured CSPs)</a:t>
            </a:r>
          </a:p>
          <a:p>
            <a:r>
              <a:rPr lang="en-US" sz="2400" dirty="0"/>
              <a:t>Alternatives to backtracking search: local search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Map Coloring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4549775"/>
            <a:ext cx="8650288" cy="1582738"/>
          </a:xfrm>
        </p:spPr>
        <p:txBody>
          <a:bodyPr>
            <a:normAutofit/>
          </a:bodyPr>
          <a:lstStyle/>
          <a:p>
            <a:r>
              <a:rPr lang="en-US" b="1" dirty="0"/>
              <a:t>Solutions</a:t>
            </a:r>
            <a:r>
              <a:rPr lang="en-US" dirty="0"/>
              <a:t> are </a:t>
            </a:r>
            <a:r>
              <a:rPr lang="en-US" i="1" dirty="0"/>
              <a:t>complete</a:t>
            </a:r>
            <a:r>
              <a:rPr lang="en-US" dirty="0"/>
              <a:t> and </a:t>
            </a:r>
            <a:r>
              <a:rPr lang="en-US" i="1" dirty="0"/>
              <a:t>consistent </a:t>
            </a:r>
            <a:r>
              <a:rPr lang="en-US" dirty="0"/>
              <a:t>assignments, e.g., WA =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, NT = </a:t>
            </a:r>
            <a:r>
              <a:rPr lang="en-US" dirty="0">
                <a:solidFill>
                  <a:srgbClr val="008000"/>
                </a:solidFill>
              </a:rPr>
              <a:t>green</a:t>
            </a:r>
            <a:r>
              <a:rPr lang="en-US" dirty="0"/>
              <a:t>, Q =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, NSW = </a:t>
            </a:r>
            <a:r>
              <a:rPr lang="en-US" dirty="0">
                <a:solidFill>
                  <a:srgbClr val="008000"/>
                </a:solidFill>
              </a:rPr>
              <a:t>green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V =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, SA = </a:t>
            </a:r>
            <a:r>
              <a:rPr lang="en-US" dirty="0">
                <a:solidFill>
                  <a:srgbClr val="0000FF"/>
                </a:solidFill>
              </a:rPr>
              <a:t>blue</a:t>
            </a:r>
            <a:r>
              <a:rPr lang="en-US" dirty="0"/>
              <a:t>, T = </a:t>
            </a:r>
            <a:r>
              <a:rPr lang="en-US" dirty="0">
                <a:solidFill>
                  <a:srgbClr val="008000"/>
                </a:solidFill>
              </a:rPr>
              <a:t>green</a:t>
            </a:r>
            <a:endParaRPr lang="en-US" dirty="0"/>
          </a:p>
        </p:txBody>
      </p:sp>
      <p:pic>
        <p:nvPicPr>
          <p:cNvPr id="7172" name="Picture 4" descr="australia-solu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1" y="1295400"/>
            <a:ext cx="3781425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i="1" dirty="0"/>
              <a:t>n</a:t>
            </a:r>
            <a:r>
              <a:rPr lang="en-US" dirty="0"/>
              <a:t>-queens problem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Put </a:t>
            </a:r>
            <a:r>
              <a:rPr lang="en-US" sz="2400" i="1" dirty="0"/>
              <a:t>n</a:t>
            </a:r>
            <a:r>
              <a:rPr lang="en-US" sz="2400" dirty="0"/>
              <a:t> queens on an </a:t>
            </a:r>
            <a:r>
              <a:rPr lang="en-US" sz="2400" i="1" dirty="0"/>
              <a:t>n </a:t>
            </a:r>
            <a:r>
              <a:rPr lang="en-US" sz="2400" i="1" dirty="0">
                <a:cs typeface="Arial" pitchFamily="34" charset="0"/>
              </a:rPr>
              <a:t>× </a:t>
            </a:r>
            <a:r>
              <a:rPr lang="en-US" sz="2400" i="1" dirty="0"/>
              <a:t>n</a:t>
            </a:r>
            <a:r>
              <a:rPr lang="en-US" sz="2400" dirty="0"/>
              <a:t> board with no two queens on the same row, column, or diagonal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1" y="2743201"/>
            <a:ext cx="3494869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2530" y="2743201"/>
            <a:ext cx="349487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365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N-Queens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0"/>
                <a:ext cx="8229600" cy="4800600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b="1" dirty="0"/>
                  <a:t>Variables:</a:t>
                </a:r>
                <a:r>
                  <a:rPr lang="en-US" dirty="0"/>
                  <a:t> 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ij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b="1" dirty="0"/>
                  <a:t>Domains:</a:t>
                </a:r>
                <a:r>
                  <a:rPr lang="en-US" dirty="0"/>
                  <a:t> {0, 1}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b="1" dirty="0"/>
                  <a:t>Constraints:</a:t>
                </a:r>
              </a:p>
              <a:p>
                <a:pPr>
                  <a:lnSpc>
                    <a:spcPct val="140000"/>
                  </a:lnSpc>
                  <a:buNone/>
                </a:pPr>
                <a:r>
                  <a:rPr lang="en-US" b="1" u="sng" dirty="0">
                    <a:sym typeface="Symbol"/>
                  </a:rPr>
                  <a:t>Logic</a:t>
                </a:r>
                <a:r>
                  <a:rPr lang="en-US" dirty="0">
                    <a:sym typeface="Symbol"/>
                  </a:rPr>
                  <a:t>			</a:t>
                </a:r>
                <a:r>
                  <a:rPr lang="en-US" b="1" u="sng" dirty="0">
                    <a:sym typeface="Symbol"/>
                  </a:rPr>
                  <a:t>Set</a:t>
                </a:r>
              </a:p>
              <a:p>
                <a:pPr>
                  <a:lnSpc>
                    <a:spcPct val="140000"/>
                  </a:lnSpc>
                  <a:buNone/>
                </a:pPr>
                <a:r>
                  <a:rPr lang="en-US" dirty="0">
                    <a:sym typeface="Symbol"/>
                  </a:rPr>
                  <a:t></a:t>
                </a:r>
                <a:r>
                  <a:rPr lang="en-US" i="1" baseline="-25000" dirty="0" err="1"/>
                  <a:t>i,j</a:t>
                </a:r>
                <a:r>
                  <a:rPr lang="en-US" i="1" dirty="0"/>
                  <a:t> X</a:t>
                </a:r>
                <a:r>
                  <a:rPr lang="en-US" i="1" baseline="-25000" dirty="0"/>
                  <a:t>ij</a:t>
                </a:r>
                <a:r>
                  <a:rPr lang="en-US" i="1" dirty="0"/>
                  <a:t> = N	</a:t>
                </a:r>
                <a:r>
                  <a:rPr lang="en-US" i="1"/>
                  <a:t>	(??)</a:t>
                </a:r>
                <a:endParaRPr lang="en-US" dirty="0">
                  <a:sym typeface="Symbol"/>
                </a:endParaRPr>
              </a:p>
              <a:p>
                <a:pPr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i="1" baseline="-25000" dirty="0" err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  <m:r>
                      <a:rPr lang="en-US" altLang="ja-JP" i="1" dirty="0" err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i="1" baseline="-25000" dirty="0" err="1" smtClean="0">
                        <a:latin typeface="Cambria Math" panose="02040503050406030204" pitchFamily="18" charset="0"/>
                      </a:rPr>
                      <m:t>𝑖𝑘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i="1" baseline="-25000" dirty="0"/>
                  <a:t>		</a:t>
                </a:r>
                <a:r>
                  <a:rPr lang="en-US" dirty="0"/>
                  <a:t>(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ij</a:t>
                </a:r>
                <a:r>
                  <a:rPr lang="en-US" dirty="0"/>
                  <a:t>,</a:t>
                </a:r>
                <a:r>
                  <a:rPr lang="en-US" i="1" dirty="0"/>
                  <a:t>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ik</a:t>
                </a:r>
                <a:r>
                  <a:rPr lang="en-US" dirty="0"/>
                  <a:t>) </a:t>
                </a:r>
                <a:r>
                  <a:rPr lang="en-US" dirty="0">
                    <a:sym typeface="Symbol"/>
                  </a:rPr>
                  <a:t> {(0, 0), (0, 1), (1, 0)}</a:t>
                </a:r>
              </a:p>
              <a:p>
                <a:pPr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i="1" baseline="-25000" dirty="0" err="1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		(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ij</a:t>
                </a:r>
                <a:r>
                  <a:rPr lang="en-US" dirty="0"/>
                  <a:t>,</a:t>
                </a:r>
                <a:r>
                  <a:rPr lang="en-US" i="1" dirty="0"/>
                  <a:t>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kj</a:t>
                </a:r>
                <a:r>
                  <a:rPr lang="en-US" dirty="0"/>
                  <a:t>) </a:t>
                </a:r>
                <a:r>
                  <a:rPr lang="en-US" dirty="0">
                    <a:sym typeface="Symbol"/>
                  </a:rPr>
                  <a:t> {(0, 0), (0, 1), (1, 0)}</a:t>
                </a:r>
              </a:p>
              <a:p>
                <a:pPr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	(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ij</a:t>
                </a:r>
                <a:r>
                  <a:rPr lang="en-US" dirty="0"/>
                  <a:t>,</a:t>
                </a:r>
                <a:r>
                  <a:rPr lang="en-US" i="1" dirty="0"/>
                  <a:t>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i+k</a:t>
                </a:r>
                <a:r>
                  <a:rPr lang="en-US" i="1" baseline="-25000" dirty="0"/>
                  <a:t>, </a:t>
                </a:r>
                <a:r>
                  <a:rPr lang="en-US" i="1" baseline="-25000" dirty="0" err="1"/>
                  <a:t>j+k</a:t>
                </a:r>
                <a:r>
                  <a:rPr lang="en-US" dirty="0"/>
                  <a:t>) </a:t>
                </a:r>
                <a:r>
                  <a:rPr lang="en-US" dirty="0">
                    <a:sym typeface="Symbol"/>
                  </a:rPr>
                  <a:t> {(0, 0), (0, 1), (1, 0)}</a:t>
                </a:r>
              </a:p>
              <a:p>
                <a:pPr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	(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ij</a:t>
                </a:r>
                <a:r>
                  <a:rPr lang="en-US" dirty="0"/>
                  <a:t>,</a:t>
                </a:r>
                <a:r>
                  <a:rPr lang="en-US" i="1" dirty="0"/>
                  <a:t>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i+k</a:t>
                </a:r>
                <a:r>
                  <a:rPr lang="en-US" i="1" baseline="-25000" dirty="0"/>
                  <a:t>, j–k</a:t>
                </a:r>
                <a:r>
                  <a:rPr lang="en-US" dirty="0"/>
                  <a:t>) </a:t>
                </a:r>
                <a:r>
                  <a:rPr lang="en-US" dirty="0">
                    <a:sym typeface="Symbol"/>
                  </a:rPr>
                  <a:t> {(0, 0), (0, 1), (1, 0)}</a:t>
                </a:r>
              </a:p>
              <a:p>
                <a:pPr lvl="1">
                  <a:buNone/>
                </a:pPr>
                <a:endParaRPr lang="en-US" dirty="0">
                  <a:sym typeface="Symbol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0"/>
                <a:ext cx="8229600" cy="4800600"/>
              </a:xfrm>
              <a:blipFill rotWithShape="0"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9881" y="2057400"/>
            <a:ext cx="2638425" cy="266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411879" y="2743201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0000FF"/>
                </a:solidFill>
              </a:rPr>
              <a:t>X</a:t>
            </a:r>
            <a:r>
              <a:rPr lang="en-US" sz="3200" i="1" baseline="-25000" dirty="0">
                <a:solidFill>
                  <a:srgbClr val="0000FF"/>
                </a:solidFill>
              </a:rPr>
              <a:t>ij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2949</Words>
  <Application>Microsoft Macintosh PowerPoint</Application>
  <PresentationFormat>Widescreen</PresentationFormat>
  <Paragraphs>526</Paragraphs>
  <Slides>69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Calibri</vt:lpstr>
      <vt:lpstr>Calibri Light</vt:lpstr>
      <vt:lpstr>Cambria Math</vt:lpstr>
      <vt:lpstr>Wingdings</vt:lpstr>
      <vt:lpstr>Office Theme</vt:lpstr>
      <vt:lpstr>CS440/ECE 448, Lecture 6: Constraint Satisfaction Problems</vt:lpstr>
      <vt:lpstr>Content</vt:lpstr>
      <vt:lpstr>What is search for?</vt:lpstr>
      <vt:lpstr>Constraint satisfaction problems (CSPs)</vt:lpstr>
      <vt:lpstr>Examples</vt:lpstr>
      <vt:lpstr>Example: Map Coloring</vt:lpstr>
      <vt:lpstr>Example: Map Coloring</vt:lpstr>
      <vt:lpstr>Example: n-queens problem</vt:lpstr>
      <vt:lpstr>Example: N-Queens</vt:lpstr>
      <vt:lpstr>N-Queens: Alternative formulation</vt:lpstr>
      <vt:lpstr>Example: Crossword Puzzle</vt:lpstr>
      <vt:lpstr>Example: Cryptarithmetic</vt:lpstr>
      <vt:lpstr>Real-world CSPs</vt:lpstr>
      <vt:lpstr>Formulation as a standard search</vt:lpstr>
      <vt:lpstr>Standard search formulation (incremental)</vt:lpstr>
      <vt:lpstr>Standard search formulation (incremental)</vt:lpstr>
      <vt:lpstr>Backtracking search</vt:lpstr>
      <vt:lpstr>Backtracking search</vt:lpstr>
      <vt:lpstr>Example</vt:lpstr>
      <vt:lpstr>Example</vt:lpstr>
      <vt:lpstr>Example</vt:lpstr>
      <vt:lpstr>Example</vt:lpstr>
      <vt:lpstr>Backtracking search algorithm</vt:lpstr>
      <vt:lpstr>Heuristics for making backtracking search more efficient</vt:lpstr>
      <vt:lpstr>Heuristics for making backtracking search more efficient</vt:lpstr>
      <vt:lpstr>Which variable should be assigned next?</vt:lpstr>
      <vt:lpstr>Which variable should be assigned next?</vt:lpstr>
      <vt:lpstr>Which variable should be assigned next?</vt:lpstr>
      <vt:lpstr>Which variable should be assigned next?</vt:lpstr>
      <vt:lpstr>Given a variable, in which order should its values be tried?</vt:lpstr>
      <vt:lpstr>Given a variable, in which order should its values be tried?</vt:lpstr>
      <vt:lpstr>Early detection of failure</vt:lpstr>
      <vt:lpstr>Early detection of failure: O{N} checking</vt:lpstr>
      <vt:lpstr>Early detection of failure: O{N} checking Forward checking</vt:lpstr>
      <vt:lpstr>Early detection of failure: O{N} checking Forward checking</vt:lpstr>
      <vt:lpstr>Early detection of failure: O{N} checking Forward checking</vt:lpstr>
      <vt:lpstr>Early detection of failure: O{N} checking Forward checking</vt:lpstr>
      <vt:lpstr>Early detection of failure: O{N^2} checking</vt:lpstr>
      <vt:lpstr>Early detection of failure: O{N^2} checking</vt:lpstr>
      <vt:lpstr>Constraint propagation</vt:lpstr>
      <vt:lpstr>Constraint propagation algorithm: Arc consistency</vt:lpstr>
      <vt:lpstr>Constraint propagation algorithm: Arc consistency</vt:lpstr>
      <vt:lpstr>Constraint propagation algorithm: Arc consistency</vt:lpstr>
      <vt:lpstr>Constraint propagation algorithm: Arc consistency</vt:lpstr>
      <vt:lpstr>Constraint propagation algorithm: Arc consistency</vt:lpstr>
      <vt:lpstr>Constraint propagation algorithm: Arc consistency</vt:lpstr>
      <vt:lpstr>Arc consistency algorithm AC-3</vt:lpstr>
      <vt:lpstr>Does arc consistency always detect the lack of a solution?</vt:lpstr>
      <vt:lpstr>Tree-structured CSPs</vt:lpstr>
      <vt:lpstr>Tree-structured CSPs</vt:lpstr>
      <vt:lpstr>Algorithm for tree-structured CSPs</vt:lpstr>
      <vt:lpstr>Algorithm for tree-structured CSPs</vt:lpstr>
      <vt:lpstr>Algorithm for tree-structured CSPs</vt:lpstr>
      <vt:lpstr>Algorithm for tree-structured CSPs</vt:lpstr>
      <vt:lpstr>Algorithm for tree-structured CSPs</vt:lpstr>
      <vt:lpstr>Nearly tree-structured CSPs</vt:lpstr>
      <vt:lpstr>NP-Completeness and the SAT Problem</vt:lpstr>
      <vt:lpstr>Algorithm for tree-structured CSPs</vt:lpstr>
      <vt:lpstr>Computational complexity of CSPs</vt:lpstr>
      <vt:lpstr>Local search, e.g., hill climbing</vt:lpstr>
      <vt:lpstr>Local search for CSPs</vt:lpstr>
      <vt:lpstr>Local search for CSPs</vt:lpstr>
      <vt:lpstr>Applications that look a lot like intelligence…</vt:lpstr>
      <vt:lpstr>CSP in computer vision: Line drawing interpretation</vt:lpstr>
      <vt:lpstr>CSP in computer vision: Line drawing interpretation</vt:lpstr>
      <vt:lpstr>CSP in computer vision: 4D Cities</vt:lpstr>
      <vt:lpstr>CSP in computer vision: 4D Cities</vt:lpstr>
      <vt:lpstr>CSP in computer vision: 4D Cities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448, Lecture 7: Constraint Satisfaction Problems</dc:title>
  <dc:creator>Mark Hasegawa-Johnson</dc:creator>
  <cp:lastModifiedBy>Hasegawa-Johnson, Mark Allan</cp:lastModifiedBy>
  <cp:revision>49</cp:revision>
  <cp:lastPrinted>2019-01-29T02:41:04Z</cp:lastPrinted>
  <dcterms:created xsi:type="dcterms:W3CDTF">2017-09-19T02:06:22Z</dcterms:created>
  <dcterms:modified xsi:type="dcterms:W3CDTF">2019-01-30T23:20:43Z</dcterms:modified>
</cp:coreProperties>
</file>