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03" r:id="rId2"/>
    <p:sldId id="304" r:id="rId3"/>
    <p:sldId id="307" r:id="rId4"/>
    <p:sldId id="274" r:id="rId5"/>
    <p:sldId id="298" r:id="rId6"/>
    <p:sldId id="300" r:id="rId7"/>
    <p:sldId id="275" r:id="rId8"/>
    <p:sldId id="321" r:id="rId9"/>
    <p:sldId id="355" r:id="rId10"/>
    <p:sldId id="273" r:id="rId11"/>
    <p:sldId id="353" r:id="rId12"/>
    <p:sldId id="359" r:id="rId13"/>
    <p:sldId id="356" r:id="rId14"/>
    <p:sldId id="360" r:id="rId15"/>
    <p:sldId id="278" r:id="rId16"/>
    <p:sldId id="269" r:id="rId17"/>
    <p:sldId id="276" r:id="rId18"/>
    <p:sldId id="277" r:id="rId19"/>
    <p:sldId id="279" r:id="rId20"/>
    <p:sldId id="333" r:id="rId21"/>
    <p:sldId id="363" r:id="rId22"/>
    <p:sldId id="361" r:id="rId23"/>
    <p:sldId id="280" r:id="rId24"/>
    <p:sldId id="349" r:id="rId25"/>
    <p:sldId id="381" r:id="rId26"/>
    <p:sldId id="382" r:id="rId27"/>
    <p:sldId id="383" r:id="rId28"/>
    <p:sldId id="384" r:id="rId29"/>
    <p:sldId id="385" r:id="rId30"/>
    <p:sldId id="386" r:id="rId31"/>
    <p:sldId id="387" r:id="rId32"/>
    <p:sldId id="388" r:id="rId33"/>
    <p:sldId id="389" r:id="rId34"/>
    <p:sldId id="390" r:id="rId35"/>
    <p:sldId id="391" r:id="rId3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CC0099"/>
    <a:srgbClr val="0066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85548" autoAdjust="0"/>
  </p:normalViewPr>
  <p:slideViewPr>
    <p:cSldViewPr>
      <p:cViewPr varScale="1">
        <p:scale>
          <a:sx n="58" d="100"/>
          <a:sy n="58" d="100"/>
        </p:scale>
        <p:origin x="828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EC413E5-DD2B-4428-AB3E-0AB19FEDDB05}" type="datetimeFigureOut">
              <a:rPr lang="en-US" smtClean="0"/>
              <a:pPr/>
              <a:t>11/9/2016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23B36A2-D391-4BB6-B1CB-0A6BDE1DF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7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43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37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809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44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97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45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70510-2B3D-4C2E-B966-D8384A2F482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798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86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09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01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88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67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EE19B0-EAF0-49F1-BCD0-769F37B56A2D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132406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81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42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Wikipedia: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majority of synapses, signals are sent from the axon of one neuron to a dendrite of another... All neurons are electrically excitable, maintaining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voltage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gradients across their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membranes…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If the voltage changes by a large enough amount, an all-or-none electrochemical pulse called an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 potential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generated, which travels rapidly along the cell's axon, and activates synaptic connections with other cells when it arrives.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238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543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2134D1-49F0-4546-86A1-AC0501B90F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FDF80-94A4-4D7C-B1A8-7E251E7DBB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40F0D-5C06-4731-A34C-109BF192A9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24B6E-7B2C-4DD0-B100-850733DB18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E235E0-140F-4275-AF4F-B2ED2B4FE7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59DEC-22BE-4F83-BAA8-9945FF9699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325E5-224D-42B9-8A24-02AC07E5BC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83EDF7-CE87-4276-8B7E-FD4597F8F2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6EB3C9-DDE7-4283-8861-FA4C83D84A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DD31-9D7F-4A41-8637-222DAC39B9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6893A-60E9-48D9-9D9A-C256719550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D88B6D-6F3B-4364-94DC-2683F02AD07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course/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gigaom.com/2013/10/03/stanford-researchers-to-open-source-model-they-say-has-nailed-sentiment-analysis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lp.stanford.edu:8080/sentiment/rntnDemo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oSqHc0nLkm8" TargetMode="External"/><Relationship Id="rId5" Type="http://schemas.openxmlformats.org/officeDocument/2006/relationships/hyperlink" Target="http://arxiv.org/abs/1509.06825" TargetMode="Externa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-net.org/challenges/LSVRC/announcement-June-2-2015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s231n.github.io/classification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s231n.github.io/classification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231n.github.io/linear-classif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4" name="AutoShape 2" descr="https://s3.amazonaws.com/coursera/topics/ml/large-ic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0180" name="Picture 4" descr="https://s3.amazonaws.com/coursera/topics/ml/large-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52600"/>
            <a:ext cx="6902131" cy="3886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24660" y="6248400"/>
            <a:ext cx="5314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source: </a:t>
            </a:r>
            <a:r>
              <a:rPr lang="en-US" dirty="0">
                <a:hlinkClick r:id="rId3"/>
              </a:rPr>
              <a:t>https://www.coursera.org/course/ml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54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pPr lvl="1"/>
            <a:r>
              <a:rPr lang="en-US" dirty="0" smtClean="0"/>
              <a:t>Getting a computer to do well on a task without explicitly programming it</a:t>
            </a:r>
          </a:p>
          <a:p>
            <a:pPr lvl="1"/>
            <a:r>
              <a:rPr lang="en-US" dirty="0" smtClean="0"/>
              <a:t>Improving performance on a task based on experience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7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for episodic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17637"/>
            <a:ext cx="8686800" cy="4221163"/>
          </a:xfrm>
        </p:spPr>
        <p:txBody>
          <a:bodyPr/>
          <a:lstStyle/>
          <a:p>
            <a:r>
              <a:rPr lang="en-US" dirty="0" smtClean="0"/>
              <a:t>We have just looked at learning in sequential environments</a:t>
            </a:r>
          </a:p>
          <a:p>
            <a:r>
              <a:rPr lang="en-US" dirty="0" smtClean="0"/>
              <a:t>Now let’s consider the “easier” problem of episodic environments</a:t>
            </a:r>
          </a:p>
          <a:p>
            <a:pPr lvl="1"/>
            <a:r>
              <a:rPr lang="en-US" dirty="0" smtClean="0"/>
              <a:t>The agent gets a series of unrelated problem instances and has to make some decision or inference about each of them</a:t>
            </a:r>
          </a:p>
          <a:p>
            <a:pPr lvl="1"/>
            <a:r>
              <a:rPr lang="en-US" dirty="0" smtClean="0"/>
              <a:t>In this case, “experience” comes in the form of </a:t>
            </a:r>
            <a:r>
              <a:rPr lang="en-US" i="1" dirty="0" smtClean="0"/>
              <a:t>training data</a:t>
            </a:r>
          </a:p>
        </p:txBody>
      </p:sp>
    </p:spTree>
    <p:extLst>
      <p:ext uri="{BB962C8B-B14F-4D97-AF65-F5344CB8AC3E}">
        <p14:creationId xmlns:p14="http://schemas.microsoft.com/office/powerpoint/2010/main" val="107168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Image classification</a:t>
            </a:r>
            <a:endParaRPr lang="en-US" dirty="0"/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828799"/>
            <a:ext cx="761999" cy="4524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572000" y="1981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apple</a:t>
            </a:r>
            <a:endParaRPr lang="en-US" sz="1800" b="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0" y="2743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pear</a:t>
            </a:r>
            <a:endParaRPr lang="en-US" sz="1800" b="0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3505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tomato</a:t>
            </a:r>
            <a:endParaRPr lang="en-US" sz="1800" b="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4290536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cow</a:t>
            </a:r>
            <a:endParaRPr lang="en-US" sz="1800" b="0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5029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dog</a:t>
            </a:r>
            <a:endParaRPr lang="en-US" sz="1800" b="0" dirty="0"/>
          </a:p>
        </p:txBody>
      </p:sp>
      <p:sp>
        <p:nvSpPr>
          <p:cNvPr id="14" name="TextBox 13"/>
          <p:cNvSpPr txBox="1"/>
          <p:nvPr/>
        </p:nvSpPr>
        <p:spPr>
          <a:xfrm>
            <a:off x="4572000" y="580286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horse</a:t>
            </a:r>
            <a:endParaRPr lang="en-US" sz="1800" b="0" dirty="0"/>
          </a:p>
        </p:txBody>
      </p:sp>
      <p:sp>
        <p:nvSpPr>
          <p:cNvPr id="15" name="TextBox 14"/>
          <p:cNvSpPr txBox="1"/>
          <p:nvPr/>
        </p:nvSpPr>
        <p:spPr>
          <a:xfrm>
            <a:off x="3048000" y="1371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66CC"/>
                </a:solidFill>
              </a:rPr>
              <a:t>input</a:t>
            </a:r>
            <a:endParaRPr lang="en-US" sz="1800" b="1" dirty="0">
              <a:solidFill>
                <a:srgbClr val="0066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43400" y="1371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66CC"/>
                </a:solidFill>
              </a:rPr>
              <a:t>desired output</a:t>
            </a:r>
            <a:endParaRPr lang="en-US" sz="1800" b="1" dirty="0">
              <a:solidFill>
                <a:srgbClr val="00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2"/>
          </a:xfrm>
        </p:spPr>
        <p:txBody>
          <a:bodyPr/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428750"/>
            <a:ext cx="42291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210300" y="150495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apple</a:t>
            </a:r>
            <a:endParaRPr lang="en-US" sz="1800" b="0" dirty="0"/>
          </a:p>
        </p:txBody>
      </p:sp>
      <p:sp>
        <p:nvSpPr>
          <p:cNvPr id="10" name="TextBox 9"/>
          <p:cNvSpPr txBox="1"/>
          <p:nvPr/>
        </p:nvSpPr>
        <p:spPr>
          <a:xfrm>
            <a:off x="6210300" y="212621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pear</a:t>
            </a:r>
            <a:endParaRPr lang="en-US" sz="1800" b="0" dirty="0"/>
          </a:p>
        </p:txBody>
      </p:sp>
      <p:sp>
        <p:nvSpPr>
          <p:cNvPr id="11" name="TextBox 10"/>
          <p:cNvSpPr txBox="1"/>
          <p:nvPr/>
        </p:nvSpPr>
        <p:spPr>
          <a:xfrm>
            <a:off x="6210300" y="272415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tomato</a:t>
            </a:r>
            <a:endParaRPr lang="en-US" sz="1800" b="0" dirty="0"/>
          </a:p>
        </p:txBody>
      </p:sp>
      <p:sp>
        <p:nvSpPr>
          <p:cNvPr id="12" name="TextBox 11"/>
          <p:cNvSpPr txBox="1"/>
          <p:nvPr/>
        </p:nvSpPr>
        <p:spPr>
          <a:xfrm>
            <a:off x="6210300" y="333375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cow</a:t>
            </a:r>
            <a:endParaRPr lang="en-US" sz="1800" b="0" dirty="0"/>
          </a:p>
        </p:txBody>
      </p:sp>
      <p:sp>
        <p:nvSpPr>
          <p:cNvPr id="13" name="TextBox 12"/>
          <p:cNvSpPr txBox="1"/>
          <p:nvPr/>
        </p:nvSpPr>
        <p:spPr>
          <a:xfrm>
            <a:off x="6210300" y="395501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dog</a:t>
            </a:r>
            <a:endParaRPr lang="en-US" sz="1800" b="0" dirty="0"/>
          </a:p>
        </p:txBody>
      </p:sp>
      <p:sp>
        <p:nvSpPr>
          <p:cNvPr id="14" name="TextBox 13"/>
          <p:cNvSpPr txBox="1"/>
          <p:nvPr/>
        </p:nvSpPr>
        <p:spPr>
          <a:xfrm>
            <a:off x="6210300" y="464081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 smtClean="0"/>
              <a:t>horse</a:t>
            </a:r>
            <a:endParaRPr lang="en-US" sz="1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2: Seismic data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3987" y="1981200"/>
            <a:ext cx="6119813" cy="426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05200" y="6172200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Body wave magnitude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262845" y="3635022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Surface wave magnitude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67400" y="4126468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Nuclear explosions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92108" y="2526268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Earthquakes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1371600"/>
          </a:xfrm>
        </p:spPr>
        <p:txBody>
          <a:bodyPr/>
          <a:lstStyle/>
          <a:p>
            <a:r>
              <a:rPr lang="en-US" dirty="0" smtClean="0"/>
              <a:t>Example 3: Spam filter</a:t>
            </a:r>
            <a:endParaRPr lang="en-US" dirty="0"/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187" y="2375399"/>
            <a:ext cx="3962400" cy="288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4987" y="2908799"/>
            <a:ext cx="4570413" cy="168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4: Sentiment analysis</a:t>
            </a:r>
            <a:endParaRPr lang="en-US" dirty="0"/>
          </a:p>
        </p:txBody>
      </p:sp>
      <p:pic>
        <p:nvPicPr>
          <p:cNvPr id="50178" name="Picture 2" descr="http://gigaom2.files.wordpress.com/2013/10/slowandrepetitiv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0" b="-10480"/>
          <a:stretch/>
        </p:blipFill>
        <p:spPr bwMode="auto">
          <a:xfrm>
            <a:off x="0" y="1600200"/>
            <a:ext cx="9144000" cy="3925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6172200"/>
            <a:ext cx="8763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3"/>
              </a:rPr>
              <a:t>http://gigaom.com/2013/10/03/stanford-researchers-to-open-source-model-they-say-has-nailed-sentiment-analysis/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1371600" y="6477000"/>
            <a:ext cx="6477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hlinkClick r:id="rId4"/>
              </a:rPr>
              <a:t>http://nlp.stanford.edu:8080/sentiment/rntnDemo.html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1253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5: Robot grasping</a:t>
            </a:r>
            <a:endParaRPr lang="en-US" dirty="0"/>
          </a:p>
        </p:txBody>
      </p:sp>
      <p:pic>
        <p:nvPicPr>
          <p:cNvPr id="4" name="Picture 3" descr="Screen Shot 2015-11-17 at 10.21.3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8" y="1447800"/>
            <a:ext cx="3279968" cy="4038600"/>
          </a:xfrm>
          <a:prstGeom prst="rect">
            <a:avLst/>
          </a:prstGeom>
        </p:spPr>
      </p:pic>
      <p:pic>
        <p:nvPicPr>
          <p:cNvPr id="5" name="Picture 4" descr="Screen Shot 2015-11-17 at 10.21.5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496133"/>
            <a:ext cx="5638800" cy="942267"/>
          </a:xfrm>
          <a:prstGeom prst="rect">
            <a:avLst/>
          </a:prstGeom>
        </p:spPr>
      </p:pic>
      <p:pic>
        <p:nvPicPr>
          <p:cNvPr id="6" name="Picture 5" descr="Screen Shot 2015-11-17 at 10.22.14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590800"/>
            <a:ext cx="5582288" cy="2895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5715000"/>
            <a:ext cx="845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L. Pinto and A. Gupta, Supersizing self-supervision: Learning to grasp from 50K tries and 700 robot hours,” </a:t>
            </a:r>
            <a:r>
              <a:rPr lang="en-US" dirty="0" smtClean="0">
                <a:hlinkClick r:id="rId5"/>
              </a:rPr>
              <a:t>arXiv.org/abs/1509.06825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02468" y="6400800"/>
            <a:ext cx="1707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/>
              </a:rPr>
              <a:t>YouTube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72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basic </a:t>
            </a:r>
            <a:r>
              <a:rPr lang="en-US" i="1" dirty="0" smtClean="0"/>
              <a:t>supervised learning </a:t>
            </a:r>
            <a:r>
              <a:rPr lang="en-US" dirty="0" smtClean="0"/>
              <a:t>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/>
          <a:lstStyle/>
          <a:p>
            <a:pPr algn="ctr">
              <a:buNone/>
            </a:pPr>
            <a:r>
              <a:rPr lang="en-US" sz="6000" dirty="0" smtClean="0">
                <a:solidFill>
                  <a:srgbClr val="0000FF"/>
                </a:solidFill>
              </a:rPr>
              <a:t>y = f(</a:t>
            </a:r>
            <a:r>
              <a:rPr lang="en-US" sz="6000" b="1" dirty="0" smtClean="0">
                <a:solidFill>
                  <a:srgbClr val="0000FF"/>
                </a:solidFill>
              </a:rPr>
              <a:t>x</a:t>
            </a:r>
            <a:r>
              <a:rPr lang="en-US" sz="6000" dirty="0" smtClean="0">
                <a:solidFill>
                  <a:srgbClr val="0000FF"/>
                </a:solidFill>
              </a:rPr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2800" b="1" dirty="0" smtClean="0"/>
              <a:t>Learning: </a:t>
            </a:r>
            <a:r>
              <a:rPr lang="en-US" sz="2800" dirty="0" smtClean="0"/>
              <a:t>given a </a:t>
            </a:r>
            <a:r>
              <a:rPr lang="en-US" sz="2800" i="1" dirty="0" smtClean="0"/>
              <a:t>training set </a:t>
            </a:r>
            <a:r>
              <a:rPr lang="en-US" sz="2800" dirty="0" smtClean="0"/>
              <a:t>of labeled examples</a:t>
            </a:r>
            <a:r>
              <a:rPr lang="en-US" sz="2800" i="1" dirty="0" smtClean="0"/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{(</a:t>
            </a:r>
            <a:r>
              <a:rPr lang="en-US" sz="2800" b="1" dirty="0" smtClean="0">
                <a:solidFill>
                  <a:srgbClr val="0000FF"/>
                </a:solidFill>
              </a:rPr>
              <a:t>x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,y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), …, (</a:t>
            </a:r>
            <a:r>
              <a:rPr lang="en-US" sz="2800" b="1" dirty="0" err="1" smtClean="0">
                <a:solidFill>
                  <a:srgbClr val="0000FF"/>
                </a:solidFill>
              </a:rPr>
              <a:t>x</a:t>
            </a:r>
            <a:r>
              <a:rPr lang="en-US" sz="2800" baseline="-25000" dirty="0" err="1" smtClean="0">
                <a:solidFill>
                  <a:srgbClr val="0000FF"/>
                </a:solidFill>
              </a:rPr>
              <a:t>N</a:t>
            </a:r>
            <a:r>
              <a:rPr lang="en-US" sz="2800" dirty="0" err="1" smtClean="0">
                <a:solidFill>
                  <a:srgbClr val="0000FF"/>
                </a:solidFill>
              </a:rPr>
              <a:t>,y</a:t>
            </a:r>
            <a:r>
              <a:rPr lang="en-US" sz="2800" baseline="-25000" dirty="0" err="1" smtClean="0">
                <a:solidFill>
                  <a:srgbClr val="0000FF"/>
                </a:solidFill>
              </a:rPr>
              <a:t>N</a:t>
            </a:r>
            <a:r>
              <a:rPr lang="en-US" sz="2800" dirty="0" smtClean="0">
                <a:solidFill>
                  <a:srgbClr val="0000FF"/>
                </a:solidFill>
              </a:rPr>
              <a:t>)}</a:t>
            </a:r>
            <a:r>
              <a:rPr lang="en-US" sz="2800" dirty="0" smtClean="0"/>
              <a:t>, estimate the parameters of the prediction function </a:t>
            </a:r>
            <a:r>
              <a:rPr lang="en-US" sz="2800" dirty="0" smtClean="0">
                <a:solidFill>
                  <a:srgbClr val="0000FF"/>
                </a:solidFill>
              </a:rPr>
              <a:t>f</a:t>
            </a:r>
          </a:p>
          <a:p>
            <a:r>
              <a:rPr lang="en-US" sz="2800" b="1" dirty="0" smtClean="0"/>
              <a:t>Inference:</a:t>
            </a:r>
            <a:r>
              <a:rPr lang="en-US" sz="2800" dirty="0" smtClean="0"/>
              <a:t> apply </a:t>
            </a:r>
            <a:r>
              <a:rPr lang="en-US" sz="2800" dirty="0" smtClean="0">
                <a:solidFill>
                  <a:srgbClr val="0000FF"/>
                </a:solidFill>
              </a:rPr>
              <a:t>f</a:t>
            </a:r>
            <a:r>
              <a:rPr lang="en-US" sz="2800" dirty="0" smtClean="0"/>
              <a:t> to a never before seen </a:t>
            </a:r>
            <a:r>
              <a:rPr lang="en-US" sz="2800" i="1" dirty="0" smtClean="0"/>
              <a:t>test example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x</a:t>
            </a:r>
            <a:r>
              <a:rPr lang="en-US" sz="2800" dirty="0" smtClean="0"/>
              <a:t> and output the predicted value </a:t>
            </a:r>
            <a:r>
              <a:rPr lang="en-US" sz="2800" dirty="0" smtClean="0">
                <a:solidFill>
                  <a:srgbClr val="0000FF"/>
                </a:solidFill>
              </a:rPr>
              <a:t>y = f(</a:t>
            </a:r>
            <a:r>
              <a:rPr lang="en-US" sz="2800" b="1" dirty="0" smtClean="0">
                <a:solidFill>
                  <a:srgbClr val="0000FF"/>
                </a:solidFill>
              </a:rPr>
              <a:t>x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The key challenge is </a:t>
            </a:r>
            <a:r>
              <a:rPr lang="en-US" sz="2800" i="1" dirty="0" smtClean="0">
                <a:solidFill>
                  <a:srgbClr val="000000"/>
                </a:solidFill>
              </a:rPr>
              <a:t>generalization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581400" y="2590800"/>
            <a:ext cx="0" cy="4572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723606" y="2590800"/>
            <a:ext cx="794" cy="4579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5410200" y="2590800"/>
            <a:ext cx="838200" cy="4572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212733" y="3048001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22333" y="3048001"/>
            <a:ext cx="1892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lassification function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46333" y="3048001"/>
            <a:ext cx="189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input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51816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Prediction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Learning and inference pipeline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800" y="9906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</a:rPr>
              <a:t>Training Labels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76200" y="1570038"/>
            <a:ext cx="2438400" cy="3078162"/>
            <a:chOff x="228600" y="1417320"/>
            <a:chExt cx="2438400" cy="2849880"/>
          </a:xfrm>
        </p:grpSpPr>
        <p:sp>
          <p:nvSpPr>
            <p:cNvPr id="10268" name="TextBox 7"/>
            <p:cNvSpPr txBox="1">
              <a:spLocks noChangeArrowheads="1"/>
            </p:cNvSpPr>
            <p:nvPr/>
          </p:nvSpPr>
          <p:spPr bwMode="auto">
            <a:xfrm>
              <a:off x="533400" y="1417320"/>
              <a:ext cx="1828800" cy="769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</a:rPr>
                <a:t>Training </a:t>
              </a:r>
              <a:r>
                <a:rPr lang="en-US" sz="2400" dirty="0" smtClean="0">
                  <a:solidFill>
                    <a:srgbClr val="000000"/>
                  </a:solidFill>
                </a:rPr>
                <a:t>Samples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7485"/>
              <a:ext cx="2438400" cy="28197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410200" y="2438400"/>
            <a:ext cx="1371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Training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246" name="TextBox 13"/>
          <p:cNvSpPr txBox="1">
            <a:spLocks noChangeArrowheads="1"/>
          </p:cNvSpPr>
          <p:nvPr/>
        </p:nvSpPr>
        <p:spPr bwMode="auto">
          <a:xfrm>
            <a:off x="551692" y="838200"/>
            <a:ext cx="170090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Learning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2004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Features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25908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48006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5821362" y="1981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43200" y="55626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Features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21336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54" name="TextBox 20"/>
          <p:cNvSpPr txBox="1">
            <a:spLocks noChangeArrowheads="1"/>
          </p:cNvSpPr>
          <p:nvPr/>
        </p:nvSpPr>
        <p:spPr bwMode="auto">
          <a:xfrm>
            <a:off x="457200" y="4800600"/>
            <a:ext cx="17812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</a:rPr>
              <a:t>Inference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10255" name="TextBox 21"/>
          <p:cNvSpPr txBox="1">
            <a:spLocks noChangeArrowheads="1"/>
          </p:cNvSpPr>
          <p:nvPr/>
        </p:nvSpPr>
        <p:spPr bwMode="auto">
          <a:xfrm>
            <a:off x="457200" y="6396037"/>
            <a:ext cx="1878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Test </a:t>
            </a:r>
            <a:r>
              <a:rPr lang="en-US" sz="2400" dirty="0" smtClean="0">
                <a:solidFill>
                  <a:srgbClr val="000000"/>
                </a:solidFill>
              </a:rPr>
              <a:t>Sample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6858000" y="27432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543800" y="24384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Learned model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181600" y="39624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Learned model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45720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 rot="5400000">
            <a:off x="5867400" y="50292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438400"/>
            <a:ext cx="223761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638800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5897" r="11338"/>
          <a:stretch/>
        </p:blipFill>
        <p:spPr>
          <a:xfrm>
            <a:off x="7543800" y="1447800"/>
            <a:ext cx="1469777" cy="887916"/>
          </a:xfrm>
          <a:prstGeom prst="rect">
            <a:avLst/>
          </a:prstGeom>
        </p:spPr>
      </p:pic>
      <p:sp>
        <p:nvSpPr>
          <p:cNvPr id="27" name="Right Arrow 26"/>
          <p:cNvSpPr/>
          <p:nvPr/>
        </p:nvSpPr>
        <p:spPr>
          <a:xfrm>
            <a:off x="6934200" y="58674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543800" y="5562600"/>
            <a:ext cx="1524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Test</a:t>
            </a:r>
          </a:p>
          <a:p>
            <a:pPr algn="ctr"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Label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51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Experimentation cycle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1600200"/>
            <a:ext cx="6629400" cy="4525963"/>
          </a:xfrm>
        </p:spPr>
        <p:txBody>
          <a:bodyPr/>
          <a:lstStyle/>
          <a:p>
            <a:r>
              <a:rPr lang="en-US" sz="2400" dirty="0" smtClean="0"/>
              <a:t>Learn </a:t>
            </a:r>
            <a:r>
              <a:rPr lang="en-US" sz="2400" i="1" dirty="0" smtClean="0"/>
              <a:t>parameters</a:t>
            </a:r>
            <a:r>
              <a:rPr lang="en-US" sz="2400" dirty="0" smtClean="0"/>
              <a:t> on the </a:t>
            </a:r>
            <a:r>
              <a:rPr lang="en-US" sz="2400" i="1" dirty="0" smtClean="0"/>
              <a:t>training set</a:t>
            </a:r>
          </a:p>
          <a:p>
            <a:r>
              <a:rPr lang="en-US" sz="2400" dirty="0" smtClean="0"/>
              <a:t>Tune </a:t>
            </a:r>
            <a:r>
              <a:rPr lang="en-US" sz="2400" i="1" dirty="0" err="1" smtClean="0"/>
              <a:t>hyperparameters</a:t>
            </a:r>
            <a:r>
              <a:rPr lang="en-US" sz="2400" dirty="0" smtClean="0"/>
              <a:t> (implementation choices) on the </a:t>
            </a:r>
            <a:r>
              <a:rPr lang="en-US" sz="2400" i="1" dirty="0" smtClean="0"/>
              <a:t>held out validation set</a:t>
            </a:r>
          </a:p>
          <a:p>
            <a:r>
              <a:rPr lang="en-US" sz="2400" dirty="0" smtClean="0"/>
              <a:t>Evaluate performance on the </a:t>
            </a:r>
            <a:r>
              <a:rPr lang="en-US" sz="2400" i="1" dirty="0" smtClean="0"/>
              <a:t>test set</a:t>
            </a:r>
          </a:p>
          <a:p>
            <a:r>
              <a:rPr lang="en-US" sz="2400" b="1" dirty="0" smtClean="0"/>
              <a:t>Very important</a:t>
            </a:r>
            <a:r>
              <a:rPr lang="en-US" sz="2400" dirty="0" smtClean="0"/>
              <a:t>: do not peek at the test set!</a:t>
            </a:r>
          </a:p>
          <a:p>
            <a:r>
              <a:rPr lang="en-US" sz="2400" i="1" dirty="0" smtClean="0"/>
              <a:t>Generalization </a:t>
            </a:r>
            <a:r>
              <a:rPr lang="en-US" sz="2400" dirty="0" smtClean="0"/>
              <a:t>and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overfitting</a:t>
            </a:r>
            <a:endParaRPr lang="en-US" sz="2400" i="1" dirty="0" smtClean="0"/>
          </a:p>
          <a:p>
            <a:pPr lvl="1"/>
            <a:r>
              <a:rPr lang="en-US" sz="2400" dirty="0" smtClean="0"/>
              <a:t>Want classifier that does well on never before seen data</a:t>
            </a:r>
          </a:p>
          <a:p>
            <a:pPr lvl="1"/>
            <a:r>
              <a:rPr lang="en-US" sz="2400" dirty="0" err="1" smtClean="0"/>
              <a:t>Overfitting</a:t>
            </a:r>
            <a:r>
              <a:rPr lang="en-US" sz="2400" dirty="0" smtClean="0"/>
              <a:t>: good performance on the training/validation set, poor performance on test set</a:t>
            </a:r>
          </a:p>
          <a:p>
            <a:endParaRPr lang="en-US" sz="2800" dirty="0"/>
          </a:p>
        </p:txBody>
      </p:sp>
      <p:pic>
        <p:nvPicPr>
          <p:cNvPr id="8" name="Picture 7" descr="Screen Shot 2015-11-17 at 11.10.1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371600"/>
            <a:ext cx="1809577" cy="483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4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big deal?</a:t>
            </a:r>
            <a:endParaRPr lang="en-US" dirty="0"/>
          </a:p>
        </p:txBody>
      </p:sp>
      <p:pic>
        <p:nvPicPr>
          <p:cNvPr id="4" name="Picture 3" descr="Screen Shot 2015-11-17 at 11.46.5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2107769"/>
          </a:xfrm>
          <a:prstGeom prst="rect">
            <a:avLst/>
          </a:prstGeom>
        </p:spPr>
      </p:pic>
      <p:pic>
        <p:nvPicPr>
          <p:cNvPr id="5" name="Picture 4" descr="Screen Shot 2015-11-17 at 11.47.5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447800"/>
            <a:ext cx="1398494" cy="914400"/>
          </a:xfrm>
          <a:prstGeom prst="rect">
            <a:avLst/>
          </a:prstGeom>
        </p:spPr>
      </p:pic>
      <p:pic>
        <p:nvPicPr>
          <p:cNvPr id="6" name="Picture 5" descr="Screen Shot 2015-11-17 at 11.48.52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68946"/>
            <a:ext cx="9144000" cy="1665054"/>
          </a:xfrm>
          <a:prstGeom prst="rect">
            <a:avLst/>
          </a:prstGeom>
        </p:spPr>
      </p:pic>
      <p:pic>
        <p:nvPicPr>
          <p:cNvPr id="7" name="Picture 6" descr="Screen Shot 2015-11-17 at 11.49.24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657600"/>
            <a:ext cx="2501900" cy="444500"/>
          </a:xfrm>
          <a:prstGeom prst="rect">
            <a:avLst/>
          </a:prstGeom>
        </p:spPr>
      </p:pic>
      <p:pic>
        <p:nvPicPr>
          <p:cNvPr id="8" name="Picture 7" descr="Screen Shot 2015-11-17 at 11.50.12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584010"/>
            <a:ext cx="5181600" cy="1197790"/>
          </a:xfrm>
          <a:prstGeom prst="rect">
            <a:avLst/>
          </a:prstGeom>
        </p:spPr>
      </p:pic>
      <p:pic>
        <p:nvPicPr>
          <p:cNvPr id="9" name="Picture 8" descr="Screen Shot 2015-11-17 at 11.51.01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6426334"/>
            <a:ext cx="1600200" cy="419100"/>
          </a:xfrm>
          <a:prstGeom prst="rect">
            <a:avLst/>
          </a:prstGeom>
        </p:spPr>
      </p:pic>
      <p:pic>
        <p:nvPicPr>
          <p:cNvPr id="10" name="Picture 9" descr="Screen Shot 2015-11-17 at 11.51.45 A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953000"/>
            <a:ext cx="2590800" cy="172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07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11-17 at 11.52.4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0"/>
            <a:ext cx="7366000" cy="63074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47800" y="6400800"/>
            <a:ext cx="6324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3"/>
              </a:rPr>
              <a:t>http://</a:t>
            </a:r>
            <a:r>
              <a:rPr lang="en-US" sz="1400" dirty="0" err="1">
                <a:hlinkClick r:id="rId3"/>
              </a:rPr>
              <a:t>www.image-net.org</a:t>
            </a:r>
            <a:r>
              <a:rPr lang="en-US" sz="1400" dirty="0">
                <a:hlinkClick r:id="rId3"/>
              </a:rPr>
              <a:t>/challenges/LSVRC/announcement-June-2-2015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8463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 err="1" smtClean="0"/>
              <a:t>Bayes</a:t>
            </a:r>
            <a:r>
              <a:rPr lang="en-US" dirty="0" smtClean="0"/>
              <a:t> classifier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1143000" y="2233613"/>
          <a:ext cx="6626225" cy="261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34" name="Equation" r:id="rId4" imgW="2120760" imgH="838080" progId="Equation.3">
                  <p:embed/>
                </p:oleObj>
              </mc:Choice>
              <mc:Fallback>
                <p:oleObj name="Equation" r:id="rId4" imgW="2120760" imgH="83808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233613"/>
                        <a:ext cx="6626225" cy="2619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rot="5400000" flipH="1" flipV="1">
            <a:off x="6438900" y="4801969"/>
            <a:ext cx="685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91200" y="5181600"/>
            <a:ext cx="1892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 single dimension or attribute of </a:t>
            </a:r>
            <a:r>
              <a:rPr lang="en-US" b="1" dirty="0" smtClean="0"/>
              <a:t>x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classifier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82000" cy="4525963"/>
          </a:xfrm>
        </p:spPr>
        <p:txBody>
          <a:bodyPr/>
          <a:lstStyle/>
          <a:p>
            <a:pPr marL="381000" indent="-381000">
              <a:buFontTx/>
              <a:buNone/>
            </a:pPr>
            <a:r>
              <a:rPr lang="en-US" sz="2400" b="1" dirty="0" smtClean="0"/>
              <a:t>Example problem</a:t>
            </a:r>
            <a:r>
              <a:rPr lang="en-US" sz="2400" b="1" dirty="0"/>
              <a:t>:</a:t>
            </a:r>
            <a:r>
              <a:rPr lang="en-US" sz="2400" dirty="0"/>
              <a:t> decide whether to wait for a table at a restaurant, based on the following attributes:</a:t>
            </a:r>
          </a:p>
          <a:p>
            <a:pPr marL="914400" lvl="1" indent="-457200">
              <a:buFontTx/>
              <a:buAutoNum type="arabicPeriod"/>
            </a:pPr>
            <a:r>
              <a:rPr lang="en-US" sz="2000" b="1" dirty="0"/>
              <a:t>Alternate:</a:t>
            </a:r>
            <a:r>
              <a:rPr lang="en-US" sz="2000" dirty="0"/>
              <a:t> is there an alternative restaurant nearby?</a:t>
            </a:r>
          </a:p>
          <a:p>
            <a:pPr marL="914400" lvl="1" indent="-457200">
              <a:buFontTx/>
              <a:buAutoNum type="arabicPeriod"/>
            </a:pPr>
            <a:r>
              <a:rPr lang="en-US" sz="2000" b="1" dirty="0"/>
              <a:t>Bar: </a:t>
            </a:r>
            <a:r>
              <a:rPr lang="en-US" sz="2000" dirty="0"/>
              <a:t>is there a comfortable bar area to wait in?</a:t>
            </a:r>
          </a:p>
          <a:p>
            <a:pPr marL="914400" lvl="1" indent="-457200">
              <a:buFontTx/>
              <a:buAutoNum type="arabicPeriod"/>
            </a:pPr>
            <a:r>
              <a:rPr lang="en-US" sz="2000" b="1" dirty="0" smtClean="0"/>
              <a:t>Fri/Sat:</a:t>
            </a:r>
            <a:r>
              <a:rPr lang="en-US" sz="2000" dirty="0" smtClean="0"/>
              <a:t> </a:t>
            </a:r>
            <a:r>
              <a:rPr lang="en-US" sz="2000" dirty="0"/>
              <a:t>is today Friday or Saturday?</a:t>
            </a:r>
          </a:p>
          <a:p>
            <a:pPr marL="914400" lvl="1" indent="-457200">
              <a:buFontTx/>
              <a:buAutoNum type="arabicPeriod"/>
            </a:pPr>
            <a:r>
              <a:rPr lang="en-US" sz="2000" b="1" dirty="0" smtClean="0"/>
              <a:t>Hungry</a:t>
            </a:r>
            <a:r>
              <a:rPr lang="en-US" sz="2000" b="1" dirty="0"/>
              <a:t>:</a:t>
            </a:r>
            <a:r>
              <a:rPr lang="en-US" sz="2000" dirty="0"/>
              <a:t> are we hungry?</a:t>
            </a:r>
          </a:p>
          <a:p>
            <a:pPr marL="914400" lvl="1" indent="-457200">
              <a:buFontTx/>
              <a:buAutoNum type="arabicPeriod"/>
            </a:pPr>
            <a:r>
              <a:rPr lang="en-US" sz="2000" b="1" dirty="0"/>
              <a:t>Patrons:</a:t>
            </a:r>
            <a:r>
              <a:rPr lang="en-US" sz="2000" dirty="0"/>
              <a:t> number of people in the restaurant (None, Some, Full)</a:t>
            </a:r>
          </a:p>
          <a:p>
            <a:pPr marL="914400" lvl="1" indent="-457200">
              <a:buFontTx/>
              <a:buAutoNum type="arabicPeriod"/>
            </a:pPr>
            <a:r>
              <a:rPr lang="en-US" sz="2000" b="1" dirty="0"/>
              <a:t>Price:</a:t>
            </a:r>
            <a:r>
              <a:rPr lang="en-US" sz="2000" dirty="0"/>
              <a:t> price range ($, $$, $$$)</a:t>
            </a:r>
          </a:p>
          <a:p>
            <a:pPr marL="914400" lvl="1" indent="-457200">
              <a:buFontTx/>
              <a:buAutoNum type="arabicPeriod"/>
            </a:pPr>
            <a:r>
              <a:rPr lang="en-US" sz="2000" b="1" dirty="0"/>
              <a:t>Raining:</a:t>
            </a:r>
            <a:r>
              <a:rPr lang="en-US" sz="2000" dirty="0"/>
              <a:t> is it raining outside?</a:t>
            </a:r>
          </a:p>
          <a:p>
            <a:pPr marL="914400" lvl="1" indent="-457200">
              <a:buFontTx/>
              <a:buAutoNum type="arabicPeriod"/>
            </a:pPr>
            <a:r>
              <a:rPr lang="en-US" sz="2000" b="1" dirty="0"/>
              <a:t>Reservation:</a:t>
            </a:r>
            <a:r>
              <a:rPr lang="en-US" sz="2000" dirty="0"/>
              <a:t> have we made a reservation?</a:t>
            </a:r>
          </a:p>
          <a:p>
            <a:pPr marL="914400" lvl="1" indent="-457200">
              <a:buFontTx/>
              <a:buAutoNum type="arabicPeriod"/>
            </a:pPr>
            <a:r>
              <a:rPr lang="en-US" sz="2000" b="1" dirty="0"/>
              <a:t>Type:</a:t>
            </a:r>
            <a:r>
              <a:rPr lang="en-US" sz="2000" dirty="0"/>
              <a:t> kind of restaurant (French, Italian, Thai, Burger)</a:t>
            </a:r>
          </a:p>
          <a:p>
            <a:pPr marL="914400" lvl="1" indent="-457200">
              <a:buFontTx/>
              <a:buAutoNum type="arabicPeriod"/>
            </a:pPr>
            <a:r>
              <a:rPr lang="en-US" sz="2000" b="1" dirty="0" err="1" smtClean="0"/>
              <a:t>WaitEstimate</a:t>
            </a:r>
            <a:r>
              <a:rPr lang="en-US" sz="2000" b="1" dirty="0"/>
              <a:t>:</a:t>
            </a:r>
            <a:r>
              <a:rPr lang="en-US" sz="2000" dirty="0"/>
              <a:t> estimated waiting time (0-10, 10-30, 30-60, &gt;60)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458200" cy="1143000"/>
          </a:xfrm>
        </p:spPr>
        <p:txBody>
          <a:bodyPr/>
          <a:lstStyle/>
          <a:p>
            <a:r>
              <a:rPr lang="en-US" dirty="0" smtClean="0"/>
              <a:t>Decision tree classifier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 l="53906" t="29167" r="9766" b="19792"/>
          <a:stretch>
            <a:fillRect/>
          </a:stretch>
        </p:blipFill>
        <p:spPr bwMode="auto">
          <a:xfrm>
            <a:off x="305404" y="1600200"/>
            <a:ext cx="8533796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458200" cy="1143000"/>
          </a:xfrm>
        </p:spPr>
        <p:txBody>
          <a:bodyPr/>
          <a:lstStyle/>
          <a:p>
            <a:r>
              <a:rPr lang="en-US" dirty="0" smtClean="0"/>
              <a:t>Decision tree classifier</a:t>
            </a:r>
            <a:endParaRPr lang="en-U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71600"/>
            <a:ext cx="797271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Nearest neighbor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495800"/>
            <a:ext cx="8686800" cy="1325563"/>
          </a:xfrm>
        </p:spPr>
        <p:txBody>
          <a:bodyPr/>
          <a:lstStyle/>
          <a:p>
            <a:pPr>
              <a:buNone/>
            </a:pPr>
            <a:r>
              <a:rPr lang="en-US" dirty="0"/>
              <a:t>f</a:t>
            </a:r>
            <a:r>
              <a:rPr lang="en-US" dirty="0" smtClean="0"/>
              <a:t>(</a:t>
            </a:r>
            <a:r>
              <a:rPr lang="en-US" b="1" dirty="0" smtClean="0"/>
              <a:t>x</a:t>
            </a:r>
            <a:r>
              <a:rPr lang="en-US" dirty="0" smtClean="0"/>
              <a:t>) = label of the training example nearest to </a:t>
            </a:r>
            <a:r>
              <a:rPr lang="en-US" b="1" dirty="0" smtClean="0"/>
              <a:t>x</a:t>
            </a:r>
          </a:p>
          <a:p>
            <a:endParaRPr lang="en-US" sz="2400" dirty="0" smtClean="0"/>
          </a:p>
          <a:p>
            <a:r>
              <a:rPr lang="en-US" sz="2400" dirty="0" smtClean="0"/>
              <a:t>All we need is a distance function for our inputs</a:t>
            </a:r>
          </a:p>
          <a:p>
            <a:r>
              <a:rPr lang="en-US" sz="2400" dirty="0" smtClean="0"/>
              <a:t>No training required!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43200" y="2514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76600" y="1752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62200" y="3276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33800" y="2971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1400" y="3733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1200" y="2057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029200" y="2743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912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876800" y="1676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8768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505200" y="223462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Test example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371600" y="2286000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FF"/>
                </a:solidFill>
              </a:rPr>
              <a:t>Training examples from class 1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0" y="2133600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Training examples from class 2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3352800" y="2057400"/>
            <a:ext cx="381000" cy="228600"/>
          </a:xfrm>
          <a:prstGeom prst="straightConnector1">
            <a:avLst/>
          </a:prstGeom>
          <a:ln w="25400">
            <a:solidFill>
              <a:srgbClr val="0000FF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5-Point Star 16"/>
          <p:cNvSpPr/>
          <p:nvPr/>
        </p:nvSpPr>
        <p:spPr>
          <a:xfrm>
            <a:off x="3429000" y="2133600"/>
            <a:ext cx="3810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K-nearest neighbor classifier</a:t>
            </a:r>
            <a:endParaRPr lang="en-US" dirty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8686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For a new point, find the k closest points from training data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Vote for class label with labels of the k points </a:t>
            </a:r>
          </a:p>
        </p:txBody>
      </p:sp>
      <p:pic>
        <p:nvPicPr>
          <p:cNvPr id="18436" name="Picture 4" descr="duda_4"/>
          <p:cNvPicPr>
            <a:picLocks noChangeAspect="1" noChangeArrowheads="1"/>
          </p:cNvPicPr>
          <p:nvPr/>
        </p:nvPicPr>
        <p:blipFill>
          <a:blip r:embed="rId3" cstate="print"/>
          <a:srcRect l="25735" r="25735" b="27457"/>
          <a:stretch>
            <a:fillRect/>
          </a:stretch>
        </p:blipFill>
        <p:spPr bwMode="auto">
          <a:xfrm>
            <a:off x="2667000" y="3051667"/>
            <a:ext cx="3962400" cy="375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5410200" y="3124200"/>
            <a:ext cx="852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dirty="0">
                <a:latin typeface="cmmi10" pitchFamily="34" charset="0"/>
              </a:rPr>
              <a:t>k</a:t>
            </a:r>
            <a:r>
              <a:rPr lang="en-US" dirty="0">
                <a:latin typeface="cmr10" pitchFamily="34" charset="0"/>
              </a:rPr>
              <a:t> = 5</a:t>
            </a:r>
          </a:p>
        </p:txBody>
      </p:sp>
    </p:spTree>
    <p:extLst>
      <p:ext uri="{BB962C8B-B14F-4D97-AF65-F5344CB8AC3E}">
        <p14:creationId xmlns:p14="http://schemas.microsoft.com/office/powerpoint/2010/main" val="51784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K-nearest neighbor classifier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419600"/>
            <a:ext cx="8229600" cy="1706563"/>
          </a:xfrm>
        </p:spPr>
        <p:txBody>
          <a:bodyPr/>
          <a:lstStyle/>
          <a:p>
            <a:r>
              <a:rPr lang="en-US" dirty="0" smtClean="0"/>
              <a:t>Which classifier is more robust to </a:t>
            </a:r>
            <a:r>
              <a:rPr lang="en-US" i="1" dirty="0" smtClean="0"/>
              <a:t>outliers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Picture 3" descr="Screen Shot 2015-11-17 at 1.12.50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65"/>
          <a:stretch/>
        </p:blipFill>
        <p:spPr>
          <a:xfrm>
            <a:off x="-76200" y="1772400"/>
            <a:ext cx="9448800" cy="23905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6324600"/>
            <a:ext cx="639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Credit: Andrej </a:t>
            </a:r>
            <a:r>
              <a:rPr lang="en-US" dirty="0" err="1" smtClean="0"/>
              <a:t>Karpathy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http://cs231n.github.io/classification/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39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</a:t>
            </a:r>
            <a:r>
              <a:rPr lang="en-US" dirty="0"/>
              <a:t>n</a:t>
            </a:r>
            <a:r>
              <a:rPr lang="en-US" dirty="0" smtClean="0"/>
              <a:t>earest neighbor classifier</a:t>
            </a:r>
            <a:endParaRPr lang="en-US" dirty="0"/>
          </a:p>
        </p:txBody>
      </p:sp>
      <p:pic>
        <p:nvPicPr>
          <p:cNvPr id="4" name="Picture 3" descr="Screen Shot 2015-11-17 at 11.56.0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2111"/>
            <a:ext cx="9144000" cy="40304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6324600"/>
            <a:ext cx="6391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Credit: Andrej </a:t>
            </a:r>
            <a:r>
              <a:rPr lang="en-US" dirty="0" err="1" smtClean="0"/>
              <a:t>Karpathy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http://cs231n.github.io/classification/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49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800600"/>
            <a:ext cx="8915400" cy="1325563"/>
          </a:xfrm>
        </p:spPr>
        <p:txBody>
          <a:bodyPr/>
          <a:lstStyle/>
          <a:p>
            <a:r>
              <a:rPr lang="en-US" sz="2800" dirty="0" smtClean="0"/>
              <a:t>Find a </a:t>
            </a:r>
            <a:r>
              <a:rPr lang="en-US" sz="2800" i="1" dirty="0" smtClean="0"/>
              <a:t>linear function </a:t>
            </a:r>
            <a:r>
              <a:rPr lang="en-US" sz="2800" dirty="0" smtClean="0"/>
              <a:t>to separate the classes</a:t>
            </a:r>
          </a:p>
          <a:p>
            <a:endParaRPr lang="en-US" sz="1200" dirty="0" smtClean="0"/>
          </a:p>
          <a:p>
            <a:pPr>
              <a:buNone/>
            </a:pPr>
            <a:r>
              <a:rPr lang="en-US" sz="2800" dirty="0" smtClean="0"/>
              <a:t>f(</a:t>
            </a:r>
            <a:r>
              <a:rPr lang="en-US" sz="2800" b="1" dirty="0" smtClean="0"/>
              <a:t>x</a:t>
            </a:r>
            <a:r>
              <a:rPr lang="en-US" sz="2800" dirty="0" smtClean="0"/>
              <a:t>) = </a:t>
            </a:r>
            <a:r>
              <a:rPr lang="en-US" sz="2800" dirty="0" err="1" smtClean="0"/>
              <a:t>sgn</a:t>
            </a:r>
            <a:r>
              <a:rPr lang="en-US" sz="2800" dirty="0" smtClean="0"/>
              <a:t>(w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x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+ w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x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+ … +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D</a:t>
            </a:r>
            <a:r>
              <a:rPr lang="en-US" sz="2800" dirty="0" err="1" smtClean="0"/>
              <a:t>x</a:t>
            </a:r>
            <a:r>
              <a:rPr lang="en-US" sz="2800" baseline="-25000" dirty="0" err="1" smtClean="0"/>
              <a:t>D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+ b) = </a:t>
            </a:r>
            <a:r>
              <a:rPr lang="en-US" sz="2800" dirty="0" err="1" smtClean="0"/>
              <a:t>sgn</a:t>
            </a:r>
            <a:r>
              <a:rPr lang="en-US" sz="2800" dirty="0" smtClean="0"/>
              <a:t>(</a:t>
            </a:r>
            <a:r>
              <a:rPr lang="en-US" sz="2800" b="1" dirty="0" smtClean="0"/>
              <a:t>w </a:t>
            </a:r>
            <a:r>
              <a:rPr lang="en-US" sz="2800" dirty="0" smtClean="0">
                <a:sym typeface="Symbol"/>
              </a:rPr>
              <a:t> </a:t>
            </a:r>
            <a:r>
              <a:rPr lang="en-US" sz="2800" b="1" dirty="0" smtClean="0"/>
              <a:t>x</a:t>
            </a:r>
            <a:r>
              <a:rPr lang="en-US" sz="2800" baseline="-25000" dirty="0"/>
              <a:t> </a:t>
            </a:r>
            <a:r>
              <a:rPr lang="en-US" sz="2800" dirty="0"/>
              <a:t>+ b)</a:t>
            </a:r>
            <a:endParaRPr lang="en-US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43200" y="2514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76600" y="1752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62200" y="32766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33800" y="2971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1400" y="3733800"/>
            <a:ext cx="228600" cy="2286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91200" y="2057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029200" y="2743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91200" y="31242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876800" y="1676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257800" y="22860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876800" y="3581400"/>
            <a:ext cx="228600" cy="2286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rot="16200000" flipH="1">
            <a:off x="2667000" y="2590800"/>
            <a:ext cx="3276600" cy="533400"/>
          </a:xfrm>
          <a:prstGeom prst="line">
            <a:avLst/>
          </a:prstGeom>
          <a:ln w="38100">
            <a:solidFill>
              <a:srgbClr val="CC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838200"/>
          </a:xfrm>
        </p:spPr>
        <p:txBody>
          <a:bodyPr/>
          <a:lstStyle/>
          <a:p>
            <a:r>
              <a:rPr lang="en-US" dirty="0" smtClean="0"/>
              <a:t>NN vs. linear classifiers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sz="2400" dirty="0" smtClean="0">
                <a:solidFill>
                  <a:srgbClr val="0000FF"/>
                </a:solidFill>
              </a:rPr>
              <a:t>NN pros: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Simple to implement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Decision boundaries not necessarily linear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Works for any number of classes</a:t>
            </a:r>
          </a:p>
          <a:p>
            <a:pPr lvl="1">
              <a:buFont typeface="Lucida Grande"/>
              <a:buChar char="+"/>
            </a:pPr>
            <a:r>
              <a:rPr lang="en-US" sz="2000" i="1" dirty="0" smtClean="0"/>
              <a:t>Nonparametric</a:t>
            </a:r>
            <a:r>
              <a:rPr lang="en-US" sz="2000" dirty="0" smtClean="0"/>
              <a:t> method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NN cons:</a:t>
            </a:r>
          </a:p>
          <a:p>
            <a:pPr lvl="1"/>
            <a:r>
              <a:rPr lang="en-US" sz="2000" dirty="0" smtClean="0"/>
              <a:t>Need good distance function</a:t>
            </a:r>
          </a:p>
          <a:p>
            <a:pPr lvl="1"/>
            <a:r>
              <a:rPr lang="en-US" sz="2000" dirty="0" smtClean="0"/>
              <a:t>Slow at test time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Linear pros: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Low-dimensional </a:t>
            </a:r>
            <a:r>
              <a:rPr lang="en-US" sz="2000" i="1" dirty="0" smtClean="0"/>
              <a:t>parametric</a:t>
            </a:r>
            <a:r>
              <a:rPr lang="en-US" sz="2000" dirty="0" smtClean="0"/>
              <a:t> representation</a:t>
            </a:r>
          </a:p>
          <a:p>
            <a:pPr lvl="1">
              <a:buFont typeface="Lucida Grande"/>
              <a:buChar char="+"/>
            </a:pPr>
            <a:r>
              <a:rPr lang="en-US" sz="2000" dirty="0" smtClean="0"/>
              <a:t>Very fast at test time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Linear cons:</a:t>
            </a:r>
          </a:p>
          <a:p>
            <a:pPr lvl="1"/>
            <a:r>
              <a:rPr lang="en-US" sz="2000" dirty="0" smtClean="0"/>
              <a:t>How to train the linear function?</a:t>
            </a:r>
          </a:p>
          <a:p>
            <a:pPr lvl="1"/>
            <a:r>
              <a:rPr lang="en-US" sz="2000" dirty="0" smtClean="0"/>
              <a:t>What if data are not linearly separable?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3389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Perceptron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 bwMode="auto">
          <a:xfrm>
            <a:off x="3810000" y="3673733"/>
            <a:ext cx="1143000" cy="114300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362200" y="2759333"/>
            <a:ext cx="1524000" cy="1219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2362200" y="3597533"/>
            <a:ext cx="1447800" cy="609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2362200" y="4359533"/>
            <a:ext cx="14478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endCxn id="5" idx="3"/>
          </p:cNvCxnSpPr>
          <p:nvPr/>
        </p:nvCxnSpPr>
        <p:spPr bwMode="auto">
          <a:xfrm flipV="1">
            <a:off x="2362200" y="4649345"/>
            <a:ext cx="1615189" cy="13103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4953000" y="4283333"/>
            <a:ext cx="22098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1828800" y="2378333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833632" y="3212068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828800" y="572666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r>
              <a:rPr lang="en-US" baseline="-25000" dirty="0" err="1" smtClean="0"/>
              <a:t>D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2900432" y="2683133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2900432" y="3364468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895600" y="4278868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1828800" y="4050268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2895600" y="5502533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D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1600200" y="1540133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Input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18428" y="2145268"/>
            <a:ext cx="1078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Weights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28800" y="4511933"/>
            <a:ext cx="2696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ym typeface="Symbol"/>
              </a:rPr>
              <a:t>.</a:t>
            </a:r>
          </a:p>
          <a:p>
            <a:r>
              <a:rPr lang="en-US" sz="2400" dirty="0" smtClean="0">
                <a:sym typeface="Symbol"/>
              </a:rPr>
              <a:t>.</a:t>
            </a:r>
          </a:p>
          <a:p>
            <a:r>
              <a:rPr lang="en-US" sz="2400" dirty="0" smtClean="0">
                <a:sym typeface="Symbol"/>
              </a:rPr>
              <a:t>.</a:t>
            </a:r>
            <a:endParaRPr lang="en-US" sz="2400" dirty="0"/>
          </a:p>
        </p:txBody>
      </p:sp>
      <p:cxnSp>
        <p:nvCxnSpPr>
          <p:cNvPr id="26" name="Elbow Connector 25"/>
          <p:cNvCxnSpPr/>
          <p:nvPr/>
        </p:nvCxnSpPr>
        <p:spPr>
          <a:xfrm flipV="1">
            <a:off x="4038600" y="3962400"/>
            <a:ext cx="685800" cy="609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105400" y="3733800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Output:</a:t>
            </a:r>
            <a:r>
              <a:rPr lang="en-US" dirty="0" smtClean="0"/>
              <a:t> </a:t>
            </a:r>
            <a:r>
              <a:rPr lang="en-US" dirty="0" err="1" smtClean="0">
                <a:sym typeface="Symbol"/>
              </a:rPr>
              <a:t>sgn</a:t>
            </a:r>
            <a:r>
              <a:rPr lang="en-US" dirty="0" smtClean="0"/>
              <a:t>(</a:t>
            </a:r>
            <a:r>
              <a:rPr lang="en-US" b="1" dirty="0" err="1" smtClean="0"/>
              <a:t>w</a:t>
            </a:r>
            <a:r>
              <a:rPr lang="en-US" b="1" dirty="0" err="1" smtClean="0">
                <a:sym typeface="Symbol"/>
              </a:rPr>
              <a:t>x</a:t>
            </a:r>
            <a:r>
              <a:rPr lang="en-US" b="1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+ b)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0" y="5380672"/>
            <a:ext cx="281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Can incorporate bias as component of the weight vector by always including a feature with value set to 1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3" idx="0"/>
          </p:cNvCxnSpPr>
          <p:nvPr/>
        </p:nvCxnSpPr>
        <p:spPr>
          <a:xfrm flipH="1" flipV="1">
            <a:off x="7239000" y="4103132"/>
            <a:ext cx="266700" cy="12775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Loose inspiration: Human neurons</a:t>
            </a:r>
            <a:endParaRPr lang="en-US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30848"/>
            <a:ext cx="8077200" cy="47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5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1134038_10155406252950585_5637450306767294942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0"/>
            <a:ext cx="8894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2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</a:t>
            </a:r>
            <a:r>
              <a:rPr lang="en-US" dirty="0" err="1" smtClean="0"/>
              <a:t>separability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938" y="2514600"/>
            <a:ext cx="806566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Perceptron training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637"/>
            <a:ext cx="8229600" cy="5668963"/>
          </a:xfrm>
        </p:spPr>
        <p:txBody>
          <a:bodyPr/>
          <a:lstStyle/>
          <a:p>
            <a:r>
              <a:rPr lang="en-US" sz="2800" dirty="0" smtClean="0"/>
              <a:t>Initialize weights</a:t>
            </a:r>
          </a:p>
          <a:p>
            <a:r>
              <a:rPr lang="en-US" sz="2800" dirty="0" smtClean="0">
                <a:sym typeface="Symbol"/>
              </a:rPr>
              <a:t>Cycle through training examples in multiple passes (</a:t>
            </a:r>
            <a:r>
              <a:rPr lang="en-US" sz="2800" i="1" dirty="0" smtClean="0">
                <a:sym typeface="Symbol"/>
              </a:rPr>
              <a:t>epochs</a:t>
            </a:r>
            <a:r>
              <a:rPr lang="en-US" sz="2800" dirty="0" smtClean="0">
                <a:sym typeface="Symbol"/>
              </a:rPr>
              <a:t>)</a:t>
            </a:r>
          </a:p>
          <a:p>
            <a:r>
              <a:rPr lang="en-US" sz="2800" dirty="0" smtClean="0">
                <a:sym typeface="Symbol"/>
              </a:rPr>
              <a:t>For each training example:</a:t>
            </a:r>
          </a:p>
          <a:p>
            <a:pPr lvl="1"/>
            <a:r>
              <a:rPr lang="en-US" dirty="0" smtClean="0">
                <a:sym typeface="Symbol"/>
              </a:rPr>
              <a:t>If classified correctly, do nothing</a:t>
            </a:r>
          </a:p>
          <a:p>
            <a:pPr lvl="1"/>
            <a:r>
              <a:rPr lang="en-US" dirty="0" smtClean="0">
                <a:sym typeface="Symbol"/>
              </a:rPr>
              <a:t>If classified incorrectly, update weights</a:t>
            </a:r>
            <a:endParaRPr lang="en-US" dirty="0">
              <a:sym typeface="Symbol"/>
            </a:endParaRP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028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Perceptron update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6800" cy="4525963"/>
          </a:xfrm>
        </p:spPr>
        <p:txBody>
          <a:bodyPr/>
          <a:lstStyle/>
          <a:p>
            <a:r>
              <a:rPr lang="en-US" dirty="0" smtClean="0"/>
              <a:t>For each training instance </a:t>
            </a:r>
            <a:r>
              <a:rPr lang="en-US" b="1" dirty="0" smtClean="0"/>
              <a:t>x</a:t>
            </a:r>
            <a:r>
              <a:rPr lang="en-US" dirty="0" smtClean="0"/>
              <a:t> with label y:</a:t>
            </a:r>
          </a:p>
          <a:p>
            <a:pPr lvl="1"/>
            <a:r>
              <a:rPr lang="en-US" dirty="0" smtClean="0"/>
              <a:t>Classify with current weights: </a:t>
            </a:r>
            <a:r>
              <a:rPr lang="en-US" dirty="0" smtClean="0">
                <a:solidFill>
                  <a:srgbClr val="0000FF"/>
                </a:solidFill>
              </a:rPr>
              <a:t>y’ = </a:t>
            </a:r>
            <a:r>
              <a:rPr lang="en-US" dirty="0" err="1" smtClean="0">
                <a:solidFill>
                  <a:srgbClr val="0000FF"/>
                </a:solidFill>
              </a:rPr>
              <a:t>sgn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b="1" dirty="0" err="1">
                <a:solidFill>
                  <a:srgbClr val="0000FF"/>
                </a:solidFill>
              </a:rPr>
              <a:t>w</a:t>
            </a:r>
            <a:r>
              <a:rPr lang="en-US" b="1" dirty="0" err="1">
                <a:solidFill>
                  <a:srgbClr val="0000FF"/>
                </a:solidFill>
                <a:sym typeface="Symbol"/>
              </a:rPr>
              <a:t>x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/>
              <a:t>Update weights: </a:t>
            </a:r>
            <a:r>
              <a:rPr lang="en-US" b="1" dirty="0" smtClean="0">
                <a:solidFill>
                  <a:srgbClr val="0000FF"/>
                </a:solidFill>
              </a:rPr>
              <a:t>w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  <a:sym typeface="Wingdings"/>
              </a:rPr>
              <a:t>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w</a:t>
            </a:r>
            <a:r>
              <a:rPr lang="en-US" dirty="0" smtClean="0">
                <a:solidFill>
                  <a:srgbClr val="0000FF"/>
                </a:solidFill>
              </a:rPr>
              <a:t> + α(y-y’)</a:t>
            </a:r>
            <a:r>
              <a:rPr lang="en-US" b="1" dirty="0" smtClean="0">
                <a:solidFill>
                  <a:srgbClr val="0000FF"/>
                </a:solidFill>
              </a:rPr>
              <a:t>x</a:t>
            </a:r>
          </a:p>
          <a:p>
            <a:pPr lvl="1"/>
            <a:r>
              <a:rPr lang="en-US" dirty="0" smtClean="0"/>
              <a:t>α is a learning rate that should decay as a function of epoch t, e.g., 1000/(1000+t)</a:t>
            </a:r>
          </a:p>
          <a:p>
            <a:pPr lvl="1"/>
            <a:r>
              <a:rPr lang="en-US" dirty="0" smtClean="0"/>
              <a:t>What happens if y’ is correct?</a:t>
            </a:r>
          </a:p>
          <a:p>
            <a:pPr lvl="1"/>
            <a:r>
              <a:rPr lang="en-US" dirty="0" smtClean="0"/>
              <a:t>Otherwise, consider what happens to individual weights </a:t>
            </a:r>
            <a:r>
              <a:rPr lang="en-US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  <a:sym typeface="Wingdings"/>
              </a:rPr>
              <a:t>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+ </a:t>
            </a:r>
            <a:r>
              <a:rPr lang="en-US" dirty="0">
                <a:solidFill>
                  <a:srgbClr val="0000FF"/>
                </a:solidFill>
              </a:rPr>
              <a:t>α(y-y’)</a:t>
            </a:r>
            <a:r>
              <a:rPr lang="en-US" dirty="0" smtClean="0">
                <a:solidFill>
                  <a:srgbClr val="0000FF"/>
                </a:solidFill>
              </a:rPr>
              <a:t>x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</a:p>
          <a:p>
            <a:pPr lvl="2"/>
            <a:r>
              <a:rPr lang="en-US" dirty="0" smtClean="0"/>
              <a:t>If y = 1 and y’ = -1,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will be increased if x</a:t>
            </a:r>
            <a:r>
              <a:rPr lang="en-US" baseline="-25000" dirty="0" smtClean="0"/>
              <a:t>i</a:t>
            </a:r>
            <a:r>
              <a:rPr lang="en-US" dirty="0" smtClean="0"/>
              <a:t> is positive or decreased if x</a:t>
            </a:r>
            <a:r>
              <a:rPr lang="en-US" baseline="-25000" dirty="0" smtClean="0"/>
              <a:t>i</a:t>
            </a:r>
            <a:r>
              <a:rPr lang="en-US" dirty="0" smtClean="0"/>
              <a:t> is negative </a:t>
            </a:r>
            <a:r>
              <a:rPr lang="en-US" dirty="0" smtClean="0">
                <a:sym typeface="Wingdings"/>
              </a:rPr>
              <a:t> </a:t>
            </a:r>
            <a:r>
              <a:rPr lang="en-US" b="1" dirty="0" err="1"/>
              <a:t>w</a:t>
            </a:r>
            <a:r>
              <a:rPr lang="en-US" b="1" dirty="0" err="1">
                <a:sym typeface="Symbol"/>
              </a:rPr>
              <a:t></a:t>
            </a:r>
            <a:r>
              <a:rPr lang="en-US" b="1" dirty="0" err="1" smtClean="0">
                <a:sym typeface="Symbol"/>
              </a:rPr>
              <a:t>x</a:t>
            </a:r>
            <a:r>
              <a:rPr lang="en-US" b="1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will get bigger</a:t>
            </a:r>
          </a:p>
          <a:p>
            <a:pPr lvl="2"/>
            <a:r>
              <a:rPr lang="en-US" dirty="0"/>
              <a:t>If y = </a:t>
            </a:r>
            <a:r>
              <a:rPr lang="en-US" dirty="0" smtClean="0"/>
              <a:t>-1 </a:t>
            </a:r>
            <a:r>
              <a:rPr lang="en-US" dirty="0"/>
              <a:t>and y’ = </a:t>
            </a:r>
            <a:r>
              <a:rPr lang="en-US" dirty="0" smtClean="0"/>
              <a:t>1</a:t>
            </a:r>
            <a:r>
              <a:rPr lang="en-US" dirty="0"/>
              <a:t>,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will be </a:t>
            </a:r>
            <a:r>
              <a:rPr lang="en-US" dirty="0" smtClean="0"/>
              <a:t>decreased </a:t>
            </a:r>
            <a:r>
              <a:rPr lang="en-US" dirty="0"/>
              <a:t>if x</a:t>
            </a:r>
            <a:r>
              <a:rPr lang="en-US" baseline="-25000" dirty="0"/>
              <a:t>i</a:t>
            </a:r>
            <a:r>
              <a:rPr lang="en-US" dirty="0"/>
              <a:t> is positive or </a:t>
            </a:r>
            <a:r>
              <a:rPr lang="en-US" dirty="0" smtClean="0"/>
              <a:t>increased </a:t>
            </a:r>
            <a:r>
              <a:rPr lang="en-US" dirty="0"/>
              <a:t>if x</a:t>
            </a:r>
            <a:r>
              <a:rPr lang="en-US" baseline="-25000" dirty="0"/>
              <a:t>i</a:t>
            </a:r>
            <a:r>
              <a:rPr lang="en-US" dirty="0"/>
              <a:t> is negative </a:t>
            </a:r>
            <a:r>
              <a:rPr lang="en-US" dirty="0">
                <a:sym typeface="Wingdings"/>
              </a:rPr>
              <a:t> </a:t>
            </a:r>
            <a:r>
              <a:rPr lang="en-US" b="1" dirty="0" err="1"/>
              <a:t>w</a:t>
            </a:r>
            <a:r>
              <a:rPr lang="en-US" b="1" dirty="0" err="1">
                <a:sym typeface="Symbol"/>
              </a:rPr>
              <a:t>x</a:t>
            </a:r>
            <a:r>
              <a:rPr lang="en-US" b="1" dirty="0">
                <a:sym typeface="Symbol"/>
              </a:rPr>
              <a:t> </a:t>
            </a:r>
            <a:r>
              <a:rPr lang="en-US" dirty="0">
                <a:sym typeface="Symbol"/>
              </a:rPr>
              <a:t>will get </a:t>
            </a:r>
            <a:r>
              <a:rPr lang="en-US" dirty="0" smtClean="0">
                <a:sym typeface="Symbol"/>
              </a:rPr>
              <a:t>smaller</a:t>
            </a:r>
            <a:endParaRPr lang="en-US" dirty="0">
              <a:sym typeface="Symbol"/>
            </a:endParaRP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99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Convergence of perceptron update rule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951037"/>
                <a:ext cx="8229600" cy="4525963"/>
              </a:xfrm>
            </p:spPr>
            <p:txBody>
              <a:bodyPr/>
              <a:lstStyle/>
              <a:p>
                <a:r>
                  <a:rPr lang="en-US" b="1" dirty="0" smtClean="0"/>
                  <a:t>Linearly separable data: </a:t>
                </a:r>
                <a:r>
                  <a:rPr lang="en-US" dirty="0" smtClean="0"/>
                  <a:t>converges to a perfect solution, even if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 smtClean="0"/>
                  <a:t> is constant (even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 smtClean="0"/>
                  <a:t> works well)</a:t>
                </a:r>
              </a:p>
              <a:p>
                <a:r>
                  <a:rPr lang="en-US" b="1" dirty="0" smtClean="0"/>
                  <a:t>Non-separable data: </a:t>
                </a:r>
                <a:r>
                  <a:rPr lang="en-US" dirty="0" smtClean="0"/>
                  <a:t>converges to a minimum-error solution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decays as O(1/t) and examples are presented in random sequence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951037"/>
                <a:ext cx="8229600" cy="4525963"/>
              </a:xfrm>
              <a:blipFill rotWithShape="0">
                <a:blip r:embed="rId2"/>
                <a:stretch>
                  <a:fillRect l="-1704" t="-1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701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/>
          <a:lstStyle/>
          <a:p>
            <a:r>
              <a:rPr lang="en-US" sz="2800" dirty="0" smtClean="0"/>
              <a:t>Bias (add feature dimension with value fixed to 1) vs. no bias</a:t>
            </a:r>
          </a:p>
          <a:p>
            <a:r>
              <a:rPr lang="en-US" sz="2800" dirty="0" smtClean="0"/>
              <a:t>Initialization of weights: all zeros vs. random</a:t>
            </a:r>
          </a:p>
          <a:p>
            <a:r>
              <a:rPr lang="en-US" sz="2800" dirty="0" smtClean="0"/>
              <a:t>Learning rate decay function</a:t>
            </a:r>
          </a:p>
          <a:p>
            <a:r>
              <a:rPr lang="en-US" sz="2800" dirty="0" smtClean="0"/>
              <a:t>Number of epochs (passes through the training data)</a:t>
            </a:r>
          </a:p>
          <a:p>
            <a:r>
              <a:rPr lang="en-US" sz="2800" dirty="0" smtClean="0"/>
              <a:t>Order of cycling through training examples (random)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638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Multi-class </a:t>
            </a:r>
            <a:r>
              <a:rPr lang="en-US" dirty="0" err="1" smtClean="0"/>
              <a:t>perceptrons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One-</a:t>
            </a:r>
            <a:r>
              <a:rPr lang="en-US" i="1" dirty="0" err="1" smtClean="0"/>
              <a:t>vs</a:t>
            </a:r>
            <a:r>
              <a:rPr lang="en-US" i="1" dirty="0" smtClean="0"/>
              <a:t>-others</a:t>
            </a:r>
            <a:r>
              <a:rPr lang="en-US" dirty="0" smtClean="0"/>
              <a:t> framework: Need to keep a weight vector </a:t>
            </a:r>
            <a:r>
              <a:rPr lang="en-US" b="1" dirty="0" err="1" smtClean="0"/>
              <a:t>w</a:t>
            </a:r>
            <a:r>
              <a:rPr lang="en-US" baseline="-25000" dirty="0" err="1" smtClean="0"/>
              <a:t>c</a:t>
            </a:r>
            <a:r>
              <a:rPr lang="en-US" dirty="0" smtClean="0"/>
              <a:t> for each class c</a:t>
            </a:r>
          </a:p>
          <a:p>
            <a:r>
              <a:rPr lang="en-US" dirty="0" smtClean="0"/>
              <a:t>Decision rule: </a:t>
            </a:r>
            <a:r>
              <a:rPr lang="en-US" dirty="0" smtClean="0">
                <a:solidFill>
                  <a:srgbClr val="0000FF"/>
                </a:solidFill>
              </a:rPr>
              <a:t>c = </a:t>
            </a:r>
            <a:r>
              <a:rPr lang="en-US" dirty="0" err="1" smtClean="0">
                <a:solidFill>
                  <a:srgbClr val="0000FF"/>
                </a:solidFill>
              </a:rPr>
              <a:t>argmax</a:t>
            </a:r>
            <a:r>
              <a:rPr lang="en-US" baseline="-25000" dirty="0" err="1" smtClean="0">
                <a:solidFill>
                  <a:srgbClr val="0000FF"/>
                </a:solidFill>
              </a:rPr>
              <a:t>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c</a:t>
            </a:r>
            <a:r>
              <a:rPr lang="en-US" b="1" dirty="0" smtClean="0">
                <a:solidFill>
                  <a:srgbClr val="0000FF"/>
                </a:solidFill>
                <a:sym typeface="Symbol"/>
              </a:rPr>
              <a:t> x</a:t>
            </a:r>
          </a:p>
          <a:p>
            <a:r>
              <a:rPr lang="en-US" dirty="0" smtClean="0">
                <a:sym typeface="Symbol"/>
              </a:rPr>
              <a:t>Update rule: suppose example from class c gets misclassified as c’</a:t>
            </a:r>
          </a:p>
          <a:p>
            <a:pPr lvl="1"/>
            <a:r>
              <a:rPr lang="en-US" dirty="0" smtClean="0">
                <a:sym typeface="Symbol"/>
              </a:rPr>
              <a:t>Update for c: </a:t>
            </a:r>
            <a:r>
              <a:rPr lang="en-US" b="1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  <a:sym typeface="Wingdings"/>
              </a:rPr>
              <a:t>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>
                <a:solidFill>
                  <a:srgbClr val="0000FF"/>
                </a:solidFill>
              </a:rPr>
              <a:t>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+ </a:t>
            </a:r>
            <a:r>
              <a:rPr lang="en-US" dirty="0" smtClean="0">
                <a:solidFill>
                  <a:srgbClr val="0000FF"/>
                </a:solidFill>
              </a:rPr>
              <a:t>α</a:t>
            </a:r>
            <a:r>
              <a:rPr lang="en-US" sz="800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x</a:t>
            </a:r>
            <a:endParaRPr lang="en-US" dirty="0" smtClean="0">
              <a:sym typeface="Symbol"/>
            </a:endParaRPr>
          </a:p>
          <a:p>
            <a:pPr lvl="1"/>
            <a:r>
              <a:rPr lang="en-US" dirty="0" smtClean="0">
                <a:sym typeface="Symbol"/>
              </a:rPr>
              <a:t>Update for c’: </a:t>
            </a:r>
            <a:r>
              <a:rPr lang="en-US" b="1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c</a:t>
            </a:r>
            <a:r>
              <a:rPr lang="en-US" baseline="-25000" dirty="0" smtClean="0">
                <a:solidFill>
                  <a:srgbClr val="0000FF"/>
                </a:solidFill>
              </a:rPr>
              <a:t>’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  <a:sym typeface="Wingdings"/>
              </a:rPr>
              <a:t>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c</a:t>
            </a:r>
            <a:r>
              <a:rPr lang="en-US" baseline="-25000" dirty="0" smtClean="0">
                <a:solidFill>
                  <a:srgbClr val="0000FF"/>
                </a:solidFill>
              </a:rPr>
              <a:t>’</a:t>
            </a:r>
            <a:r>
              <a:rPr lang="en-US" dirty="0" smtClean="0">
                <a:solidFill>
                  <a:srgbClr val="0000FF"/>
                </a:solidFill>
              </a:rPr>
              <a:t> – α</a:t>
            </a:r>
            <a:r>
              <a:rPr lang="en-US" sz="800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x</a:t>
            </a:r>
            <a:endParaRPr lang="en-US" dirty="0" smtClean="0">
              <a:sym typeface="Symbol"/>
            </a:endParaRPr>
          </a:p>
          <a:p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Multi-class </a:t>
            </a:r>
            <a:r>
              <a:rPr lang="en-US" dirty="0" err="1" smtClean="0"/>
              <a:t>perceptrons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One-</a:t>
            </a:r>
            <a:r>
              <a:rPr lang="en-US" i="1" dirty="0" err="1" smtClean="0"/>
              <a:t>vs</a:t>
            </a:r>
            <a:r>
              <a:rPr lang="en-US" i="1" dirty="0" smtClean="0"/>
              <a:t>-others</a:t>
            </a:r>
            <a:r>
              <a:rPr lang="en-US" dirty="0" smtClean="0"/>
              <a:t> framework: Need to keep a weight vector </a:t>
            </a:r>
            <a:r>
              <a:rPr lang="en-US" b="1" dirty="0" err="1" smtClean="0"/>
              <a:t>w</a:t>
            </a:r>
            <a:r>
              <a:rPr lang="en-US" baseline="-25000" dirty="0" err="1" smtClean="0"/>
              <a:t>c</a:t>
            </a:r>
            <a:r>
              <a:rPr lang="en-US" dirty="0" smtClean="0"/>
              <a:t> for each class c</a:t>
            </a:r>
          </a:p>
          <a:p>
            <a:r>
              <a:rPr lang="en-US" dirty="0" smtClean="0"/>
              <a:t>Decision rule: </a:t>
            </a:r>
            <a:r>
              <a:rPr lang="en-US" dirty="0" smtClean="0">
                <a:solidFill>
                  <a:srgbClr val="0000FF"/>
                </a:solidFill>
              </a:rPr>
              <a:t>c = </a:t>
            </a:r>
            <a:r>
              <a:rPr lang="en-US" dirty="0" err="1" smtClean="0">
                <a:solidFill>
                  <a:srgbClr val="0000FF"/>
                </a:solidFill>
              </a:rPr>
              <a:t>argmax</a:t>
            </a:r>
            <a:r>
              <a:rPr lang="en-US" baseline="-25000" dirty="0" err="1" smtClean="0">
                <a:solidFill>
                  <a:srgbClr val="0000FF"/>
                </a:solidFill>
              </a:rPr>
              <a:t>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c</a:t>
            </a:r>
            <a:r>
              <a:rPr lang="en-US" b="1" dirty="0" smtClean="0">
                <a:solidFill>
                  <a:srgbClr val="0000FF"/>
                </a:solidFill>
                <a:sym typeface="Symbol"/>
              </a:rPr>
              <a:t> x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632200"/>
            <a:ext cx="3285417" cy="238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24919" y="6172200"/>
            <a:ext cx="813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43200" y="58674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Perceptrons</a:t>
            </a:r>
            <a:r>
              <a:rPr lang="en-US" dirty="0" smtClean="0"/>
              <a:t> w/ weights </a:t>
            </a:r>
            <a:r>
              <a:rPr lang="en-US" b="1" dirty="0" err="1" smtClean="0"/>
              <a:t>w</a:t>
            </a:r>
            <a:r>
              <a:rPr lang="en-US" b="1" baseline="-25000" dirty="0" err="1" smtClean="0"/>
              <a:t>c</a:t>
            </a:r>
            <a:endParaRPr lang="en-US" b="1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4179855" y="5257800"/>
            <a:ext cx="62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314651"/>
              </p:ext>
            </p:extLst>
          </p:nvPr>
        </p:nvGraphicFramePr>
        <p:xfrm>
          <a:off x="5697071" y="4419600"/>
          <a:ext cx="2989729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3" name="Equation" r:id="rId4" imgW="1473200" imgH="647700" progId="Equation.3">
                  <p:embed/>
                </p:oleObj>
              </mc:Choice>
              <mc:Fallback>
                <p:oleObj name="Equation" r:id="rId4" imgW="1473200" imgH="647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97071" y="4419600"/>
                        <a:ext cx="2989729" cy="1314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59071" y="3810000"/>
            <a:ext cx="139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Softmax</a:t>
            </a:r>
            <a:r>
              <a:rPr lang="en-US" sz="2400" dirty="0" smtClean="0"/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594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Visualizing linear classifiers</a:t>
            </a:r>
            <a:endParaRPr lang="en-US" dirty="0"/>
          </a:p>
        </p:txBody>
      </p:sp>
      <p:pic>
        <p:nvPicPr>
          <p:cNvPr id="5" name="Picture 4" descr="Screen Shot 2015-11-17 at 12.10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3868"/>
            <a:ext cx="9144000" cy="4442604"/>
          </a:xfrm>
          <a:prstGeom prst="rect">
            <a:avLst/>
          </a:prstGeom>
        </p:spPr>
      </p:pic>
      <p:pic>
        <p:nvPicPr>
          <p:cNvPr id="6" name="Picture 5" descr="Screen Shot 2015-11-17 at 12.11.0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8569"/>
          <a:stretch/>
        </p:blipFill>
        <p:spPr>
          <a:xfrm>
            <a:off x="0" y="4849368"/>
            <a:ext cx="9144000" cy="11704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5400" y="6336268"/>
            <a:ext cx="6596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Andrej </a:t>
            </a:r>
            <a:r>
              <a:rPr lang="en-US" dirty="0" err="1" smtClean="0"/>
              <a:t>Karpathy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http://cs231n.github.io/linear-classify/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21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22972</TotalTime>
  <Words>1142</Words>
  <Application>Microsoft Office PowerPoint</Application>
  <PresentationFormat>On-screen Show (4:3)</PresentationFormat>
  <Paragraphs>201</Paragraphs>
  <Slides>35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cmmi10</vt:lpstr>
      <vt:lpstr>cmr10</vt:lpstr>
      <vt:lpstr>Lucida Grande</vt:lpstr>
      <vt:lpstr>Arial</vt:lpstr>
      <vt:lpstr>Calibri</vt:lpstr>
      <vt:lpstr>Cambria Math</vt:lpstr>
      <vt:lpstr>Symbol</vt:lpstr>
      <vt:lpstr>Wingdings</vt:lpstr>
      <vt:lpstr>Default Design</vt:lpstr>
      <vt:lpstr>Equation</vt:lpstr>
      <vt:lpstr>Machine learning</vt:lpstr>
      <vt:lpstr>Machine learning</vt:lpstr>
      <vt:lpstr>Learning for episodic tasks</vt:lpstr>
      <vt:lpstr>Example: Image classification</vt:lpstr>
      <vt:lpstr>Training data</vt:lpstr>
      <vt:lpstr>Example 2: Seismic data classification</vt:lpstr>
      <vt:lpstr>Example 3: Spam filter</vt:lpstr>
      <vt:lpstr>Example 4: Sentiment analysis</vt:lpstr>
      <vt:lpstr>Example 5: Robot grasping</vt:lpstr>
      <vt:lpstr>The basic supervised learning framework</vt:lpstr>
      <vt:lpstr>Learning and inference pipeline</vt:lpstr>
      <vt:lpstr>Experimentation cycle</vt:lpstr>
      <vt:lpstr>What’s the big deal?</vt:lpstr>
      <vt:lpstr>PowerPoint Presentation</vt:lpstr>
      <vt:lpstr>Naïve Bayes classifier</vt:lpstr>
      <vt:lpstr>Decision tree classifier</vt:lpstr>
      <vt:lpstr>Decision tree classifier</vt:lpstr>
      <vt:lpstr>Decision tree classifier</vt:lpstr>
      <vt:lpstr>Nearest neighbor classifier</vt:lpstr>
      <vt:lpstr>K-nearest neighbor classifier</vt:lpstr>
      <vt:lpstr>K-nearest neighbor classifier</vt:lpstr>
      <vt:lpstr>K-nearest neighbor classifier</vt:lpstr>
      <vt:lpstr>Linear classifier</vt:lpstr>
      <vt:lpstr>NN vs. linear classifiers</vt:lpstr>
      <vt:lpstr>Perceptron</vt:lpstr>
      <vt:lpstr>Loose inspiration: Human neurons</vt:lpstr>
      <vt:lpstr>PowerPoint Presentation</vt:lpstr>
      <vt:lpstr>Linear separability</vt:lpstr>
      <vt:lpstr>Perceptron training algorithm</vt:lpstr>
      <vt:lpstr>Perceptron update rule</vt:lpstr>
      <vt:lpstr>Convergence of perceptron update rule</vt:lpstr>
      <vt:lpstr>Implementation details</vt:lpstr>
      <vt:lpstr>Multi-class perceptrons</vt:lpstr>
      <vt:lpstr>Review: Multi-class perceptrons</vt:lpstr>
      <vt:lpstr>Visualizing linear classifiers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from Observations </dc:title>
  <dc:creator>Min-Yen Kan</dc:creator>
  <cp:lastModifiedBy>Mark Hasegawa-Johnson</cp:lastModifiedBy>
  <cp:revision>185</cp:revision>
  <cp:lastPrinted>2015-11-30T19:12:09Z</cp:lastPrinted>
  <dcterms:created xsi:type="dcterms:W3CDTF">2003-12-24T06:34:20Z</dcterms:created>
  <dcterms:modified xsi:type="dcterms:W3CDTF">2016-11-09T15:53:06Z</dcterms:modified>
</cp:coreProperties>
</file>