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42" r:id="rId2"/>
    <p:sldId id="332" r:id="rId3"/>
    <p:sldId id="333" r:id="rId4"/>
    <p:sldId id="351" r:id="rId5"/>
    <p:sldId id="334" r:id="rId6"/>
    <p:sldId id="350" r:id="rId7"/>
    <p:sldId id="335" r:id="rId8"/>
    <p:sldId id="336" r:id="rId9"/>
    <p:sldId id="345" r:id="rId10"/>
    <p:sldId id="344" r:id="rId11"/>
    <p:sldId id="346" r:id="rId12"/>
    <p:sldId id="359" r:id="rId13"/>
    <p:sldId id="330" r:id="rId14"/>
    <p:sldId id="337" r:id="rId15"/>
    <p:sldId id="338" r:id="rId16"/>
    <p:sldId id="339" r:id="rId17"/>
    <p:sldId id="318" r:id="rId18"/>
    <p:sldId id="360" r:id="rId19"/>
    <p:sldId id="319" r:id="rId20"/>
    <p:sldId id="315" r:id="rId21"/>
    <p:sldId id="340" r:id="rId22"/>
    <p:sldId id="341" r:id="rId23"/>
    <p:sldId id="358" r:id="rId24"/>
    <p:sldId id="321" r:id="rId25"/>
    <p:sldId id="343" r:id="rId26"/>
    <p:sldId id="348" r:id="rId27"/>
    <p:sldId id="361" r:id="rId28"/>
    <p:sldId id="322" r:id="rId29"/>
    <p:sldId id="349" r:id="rId3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FF00FF"/>
    <a:srgbClr val="FF6600"/>
    <a:srgbClr val="FF99CC"/>
    <a:srgbClr val="00FF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758" autoAdjust="0"/>
  </p:normalViewPr>
  <p:slideViewPr>
    <p:cSldViewPr>
      <p:cViewPr>
        <p:scale>
          <a:sx n="60" d="100"/>
          <a:sy n="60" d="100"/>
        </p:scale>
        <p:origin x="84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19.wmf"/><Relationship Id="rId1" Type="http://schemas.openxmlformats.org/officeDocument/2006/relationships/image" Target="../media/image22.wmf"/><Relationship Id="rId4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1CA99E0-E95C-4F1B-B0F2-4565A2B40149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6A2EA70-8A4C-40BF-A25E-4BD4BBF0DD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96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48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See http://</a:t>
            </a:r>
            <a:r>
              <a:rPr lang="en-US" dirty="0" err="1" smtClean="0"/>
              <a:t>en.wikipedia.org</a:t>
            </a:r>
            <a:r>
              <a:rPr lang="en-US" dirty="0" smtClean="0"/>
              <a:t>/wiki/Reinforcement </a:t>
            </a:r>
            <a:r>
              <a:rPr lang="en-US" smtClean="0"/>
              <a:t>for</a:t>
            </a:r>
            <a:r>
              <a:rPr lang="en-US" baseline="0" smtClean="0"/>
              <a:t> discussion of</a:t>
            </a:r>
            <a:r>
              <a:rPr lang="en-US" smtClean="0"/>
              <a:t> </a:t>
            </a:r>
            <a:r>
              <a:rPr lang="en-US" dirty="0" smtClean="0"/>
              <a:t>reinforcement learning </a:t>
            </a:r>
            <a:r>
              <a:rPr lang="en-US" smtClean="0"/>
              <a:t>in psychology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66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state</a:t>
            </a:r>
            <a:r>
              <a:rPr lang="en-US" baseline="0" dirty="0" smtClean="0"/>
              <a:t> representation? What is the transition model? What is the reward function?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08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574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0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120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78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81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77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8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281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79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75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517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expression</a:t>
            </a:r>
            <a:r>
              <a:rPr lang="en-US" baseline="0" dirty="0" smtClean="0"/>
              <a:t> for U(s) has </a:t>
            </a:r>
            <a:r>
              <a:rPr lang="en-US" baseline="0" dirty="0" err="1" smtClean="0"/>
              <a:t>max_a</a:t>
            </a:r>
            <a:r>
              <a:rPr lang="en-US" baseline="0" dirty="0" smtClean="0"/>
              <a:t> on the right hand side because U(s) = </a:t>
            </a:r>
            <a:r>
              <a:rPr lang="en-US" baseline="0" dirty="0" err="1" smtClean="0"/>
              <a:t>max_a</a:t>
            </a:r>
            <a:r>
              <a:rPr lang="en-US" baseline="0" dirty="0" smtClean="0"/>
              <a:t> Q(</a:t>
            </a:r>
            <a:r>
              <a:rPr lang="en-US" baseline="0" dirty="0" err="1" smtClean="0"/>
              <a:t>s,a</a:t>
            </a:r>
            <a:r>
              <a:rPr lang="en-US" baseline="0" dirty="0" smtClean="0"/>
              <a:t>). In other words, to get from the expression for Q(</a:t>
            </a:r>
            <a:r>
              <a:rPr lang="en-US" baseline="0" dirty="0" err="1" smtClean="0"/>
              <a:t>s,a</a:t>
            </a:r>
            <a:r>
              <a:rPr lang="en-US" baseline="0" dirty="0" smtClean="0"/>
              <a:t>) (eq. 1) to the one for U(s) (eq. 2), add </a:t>
            </a:r>
            <a:r>
              <a:rPr lang="en-US" baseline="0" dirty="0" err="1" smtClean="0"/>
              <a:t>max_a</a:t>
            </a:r>
            <a:r>
              <a:rPr lang="en-US" baseline="0" dirty="0" smtClean="0"/>
              <a:t> to both sides of eq. 1 and replace </a:t>
            </a:r>
            <a:r>
              <a:rPr lang="en-US" baseline="0" dirty="0" err="1" smtClean="0"/>
              <a:t>max_a</a:t>
            </a:r>
            <a:r>
              <a:rPr lang="en-US" baseline="0" dirty="0" smtClean="0"/>
              <a:t>’ Q(</a:t>
            </a:r>
            <a:r>
              <a:rPr lang="en-US" baseline="0" dirty="0" err="1" smtClean="0"/>
              <a:t>s’,a</a:t>
            </a:r>
            <a:r>
              <a:rPr lang="en-US" baseline="0" dirty="0" smtClean="0"/>
              <a:t>’) in eq. 1 by U(s’) in eq. 2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2085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relationship between the constraint on the Q-values and the </a:t>
            </a:r>
            <a:r>
              <a:rPr lang="en-US" smtClean="0"/>
              <a:t>Bellman equation?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318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229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82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40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24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12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7502A0-2A22-4053-87DB-A49A1760D2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D7D2A-1BAE-400D-B4B6-AE94372DC0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9C1415-B1A8-492C-B7C6-94B7FBFAE2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DF07F-76C4-454F-B8DD-1935FAB6C5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FC8E3-4FC0-4047-B5D6-F758D3251C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BC26D4-932C-478F-A230-EF4C62E6E8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9A9634-C294-488D-8DB4-6764EAD2AD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6CCE15-091A-4D6A-B3E0-FCFCC42F8F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354DA-5701-411B-AE15-165F911C3A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7ECFB2-8AE7-463F-BA78-3395A84F79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AD993-E1A1-4830-9832-91AF7F474A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899897-58A2-4F66-9561-F3C35773659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.ibm.com/massive/tdl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en.wikipedia.org/wiki/TD-Gammon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lweb.org/anthology/W00-030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s.utexas.edu/users/AustinVilla/?pi=icra04" TargetMode="External"/><Relationship Id="rId3" Type="http://schemas.openxmlformats.org/officeDocument/2006/relationships/hyperlink" Target="http://www.cs.utexas.edu/users/AustinVilla/?p=research/learned_walk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utexas.edu/users/AustinVilla/legged/learned-walk/finished2.mpg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://www.cs.utexas.edu/~pstone" TargetMode="External"/><Relationship Id="rId4" Type="http://schemas.openxmlformats.org/officeDocument/2006/relationships/hyperlink" Target="http://www.cs.utexas.edu/users/AustinVilla/legged/learned-walk/initial.mpg" TargetMode="External"/><Relationship Id="rId9" Type="http://schemas.openxmlformats.org/officeDocument/2006/relationships/hyperlink" Target="http://www.cs.utexas.edu/~nat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heli.stanford.ed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312.560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youtu.be/cjpEIotvwFY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504.00702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ites.google.com/site/visuomotorpolicy/" TargetMode="Externa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lazebni.cs.illinois.edu/publications/iccv15_active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2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5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0.wmf"/><Relationship Id="rId4" Type="http://schemas.openxmlformats.org/officeDocument/2006/relationships/image" Target="../media/image21.png"/><Relationship Id="rId9" Type="http://schemas.openxmlformats.org/officeDocument/2006/relationships/oleObject" Target="../embeddings/oleObject16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0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2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s.ubc.ca/~poole/demos/rl/q.html" TargetMode="External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6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Reinforcement learning (Chapter 21)</a:t>
            </a:r>
            <a:endParaRPr lang="en-US" dirty="0"/>
          </a:p>
        </p:txBody>
      </p:sp>
      <p:pic>
        <p:nvPicPr>
          <p:cNvPr id="104450" name="Picture 2" descr="http://wireheading.com/rat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554" y="1981200"/>
            <a:ext cx="6014446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97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715962"/>
          </a:xfrm>
        </p:spPr>
        <p:txBody>
          <a:bodyPr/>
          <a:lstStyle/>
          <a:p>
            <a:r>
              <a:rPr lang="en-US" dirty="0" smtClean="0"/>
              <a:t>Reinforcement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257800"/>
          </a:xfrm>
        </p:spPr>
        <p:txBody>
          <a:bodyPr/>
          <a:lstStyle/>
          <a:p>
            <a:r>
              <a:rPr lang="en-US" sz="2400" b="1" dirty="0" smtClean="0"/>
              <a:t>Regular MDP</a:t>
            </a:r>
          </a:p>
          <a:p>
            <a:pPr lvl="1"/>
            <a:r>
              <a:rPr lang="en-US" sz="2400" dirty="0" smtClean="0"/>
              <a:t>Given:</a:t>
            </a:r>
          </a:p>
          <a:p>
            <a:pPr lvl="2"/>
            <a:r>
              <a:rPr lang="en-US" dirty="0" smtClean="0"/>
              <a:t>Transition model </a:t>
            </a:r>
            <a:r>
              <a:rPr lang="en-US" dirty="0" smtClean="0">
                <a:solidFill>
                  <a:srgbClr val="0000FF"/>
                </a:solidFill>
              </a:rPr>
              <a:t>P(s’ | s, a)</a:t>
            </a:r>
          </a:p>
          <a:p>
            <a:pPr lvl="2"/>
            <a:r>
              <a:rPr lang="en-US" dirty="0" smtClean="0"/>
              <a:t>Reward function </a:t>
            </a:r>
            <a:r>
              <a:rPr lang="en-US" dirty="0" smtClean="0">
                <a:solidFill>
                  <a:srgbClr val="0000FF"/>
                </a:solidFill>
              </a:rPr>
              <a:t>R(s)</a:t>
            </a:r>
          </a:p>
          <a:p>
            <a:pPr lvl="1"/>
            <a:r>
              <a:rPr lang="en-US" sz="2400" dirty="0" smtClean="0"/>
              <a:t>Find:</a:t>
            </a:r>
          </a:p>
          <a:p>
            <a:pPr lvl="2"/>
            <a:r>
              <a:rPr lang="en-US" dirty="0" smtClean="0"/>
              <a:t>Policy </a:t>
            </a:r>
            <a:r>
              <a:rPr lang="en-US" dirty="0" smtClean="0">
                <a:solidFill>
                  <a:srgbClr val="0000FF"/>
                </a:solidFill>
                <a:sym typeface="Symbol"/>
              </a:rPr>
              <a:t>(s)</a:t>
            </a:r>
          </a:p>
          <a:p>
            <a:pPr lvl="2"/>
            <a:endParaRPr lang="en-US" dirty="0" smtClean="0">
              <a:solidFill>
                <a:srgbClr val="0000FF"/>
              </a:solidFill>
              <a:sym typeface="Symbol"/>
            </a:endParaRPr>
          </a:p>
          <a:p>
            <a:r>
              <a:rPr lang="en-US" sz="2400" b="1" dirty="0" smtClean="0">
                <a:sym typeface="Symbol"/>
              </a:rPr>
              <a:t>Reinforcement learning</a:t>
            </a:r>
          </a:p>
          <a:p>
            <a:pPr lvl="1"/>
            <a:r>
              <a:rPr lang="en-US" sz="2400" dirty="0" smtClean="0">
                <a:sym typeface="Symbol"/>
              </a:rPr>
              <a:t>Transition model and reward function initially unknown</a:t>
            </a:r>
          </a:p>
          <a:p>
            <a:pPr lvl="1"/>
            <a:r>
              <a:rPr lang="en-US" sz="2400" dirty="0" smtClean="0">
                <a:sym typeface="Symbol"/>
              </a:rPr>
              <a:t>Still need to find the right policy</a:t>
            </a:r>
          </a:p>
          <a:p>
            <a:pPr lvl="1"/>
            <a:r>
              <a:rPr lang="en-US" sz="2400" dirty="0" smtClean="0">
                <a:sym typeface="Symbol"/>
              </a:rPr>
              <a:t>“Learn by doing”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Reinforcement learning: </a:t>
            </a:r>
            <a:br>
              <a:rPr lang="en-US" dirty="0" smtClean="0"/>
            </a:br>
            <a:r>
              <a:rPr lang="en-US" dirty="0" smtClean="0"/>
              <a:t>Basic scheme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each time step:</a:t>
            </a:r>
          </a:p>
          <a:p>
            <a:pPr lvl="1"/>
            <a:r>
              <a:rPr lang="en-US" sz="2400" dirty="0" smtClean="0"/>
              <a:t>Take some action</a:t>
            </a:r>
          </a:p>
          <a:p>
            <a:pPr lvl="1"/>
            <a:r>
              <a:rPr lang="en-US" sz="2400" dirty="0" smtClean="0"/>
              <a:t>Observe the outcome of the action: successor state and reward</a:t>
            </a:r>
          </a:p>
          <a:p>
            <a:pPr lvl="1"/>
            <a:r>
              <a:rPr lang="en-US" sz="2400" dirty="0" smtClean="0"/>
              <a:t>Update some internal representation of the environment and policy</a:t>
            </a:r>
          </a:p>
          <a:p>
            <a:pPr lvl="1"/>
            <a:r>
              <a:rPr lang="en-US" sz="2400" dirty="0" smtClean="0"/>
              <a:t>If you reach a terminal state, just start over (each pass through the environment is called a </a:t>
            </a:r>
            <a:r>
              <a:rPr lang="en-US" sz="2400" i="1" dirty="0" smtClean="0"/>
              <a:t>trial</a:t>
            </a:r>
            <a:r>
              <a:rPr lang="en-US" sz="2400" dirty="0" smtClean="0"/>
              <a:t>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Why is this called reinforcement learning?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Applications of Reinforcement Learning</a:t>
            </a:r>
          </a:p>
          <a:p>
            <a:r>
              <a:rPr lang="en-US" dirty="0" smtClean="0"/>
              <a:t>Model-Based Reinforcement Learning</a:t>
            </a:r>
          </a:p>
          <a:p>
            <a:pPr lvl="1"/>
            <a:r>
              <a:rPr lang="en-US" dirty="0" smtClean="0"/>
              <a:t>Estimate P(s’|</a:t>
            </a:r>
            <a:r>
              <a:rPr lang="en-US" dirty="0" err="1" smtClean="0"/>
              <a:t>s,a</a:t>
            </a:r>
            <a:r>
              <a:rPr lang="en-US" dirty="0" smtClean="0"/>
              <a:t>) and R(s)</a:t>
            </a:r>
          </a:p>
          <a:p>
            <a:pPr lvl="1"/>
            <a:r>
              <a:rPr lang="en-US" dirty="0" smtClean="0"/>
              <a:t>Exploration vs. Exploitation</a:t>
            </a:r>
          </a:p>
          <a:p>
            <a:r>
              <a:rPr lang="en-US" dirty="0" smtClean="0"/>
              <a:t>Model-Free Reinforcement Learning</a:t>
            </a:r>
          </a:p>
          <a:p>
            <a:pPr lvl="1"/>
            <a:r>
              <a:rPr lang="en-US" dirty="0" smtClean="0"/>
              <a:t>Q-learning</a:t>
            </a:r>
          </a:p>
          <a:p>
            <a:pPr lvl="1"/>
            <a:r>
              <a:rPr lang="en-US" dirty="0" smtClean="0"/>
              <a:t>Temporal Difference Learning</a:t>
            </a:r>
          </a:p>
          <a:p>
            <a:r>
              <a:rPr lang="en-US" dirty="0" smtClean="0"/>
              <a:t>Function approximation; policy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59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reinforcement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Backgammon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676400" y="5638800"/>
            <a:ext cx="594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hlinkClick r:id="rId3"/>
              </a:rPr>
              <a:t>http://www.research.ibm.com/massive/tdl.html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506271" y="6096000"/>
            <a:ext cx="4275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4"/>
              </a:rPr>
              <a:t>http://en.wikipedia.org/wiki/TD-Gammon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2286000"/>
            <a:ext cx="4724400" cy="3147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reinforcement learning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193282"/>
              </p:ext>
            </p:extLst>
          </p:nvPr>
        </p:nvGraphicFramePr>
        <p:xfrm>
          <a:off x="152400" y="2362200"/>
          <a:ext cx="8839200" cy="403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/>
                <a:gridCol w="4419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GreetS</a:t>
                      </a:r>
                      <a:endParaRPr lang="en-US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Welcome to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NJFun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Please say an activity name or say 'list activities' for a list of activities I know about.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GreetU</a:t>
                      </a:r>
                      <a:endParaRPr lang="en-US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Welcome to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NJFun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How may I help you?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ReAsk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know about amusement parks, aquariums, cruises, historic sites, museums, parks, theaters, wineries,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 zoos. Please say an activity name from this list.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ReAsk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1M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Please tell me the activity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type.You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can also tell me the location and time.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>
            <a:hlinkClick r:id="rId3"/>
          </p:cNvPr>
          <p:cNvSpPr txBox="1"/>
          <p:nvPr/>
        </p:nvSpPr>
        <p:spPr>
          <a:xfrm>
            <a:off x="76200" y="1828801"/>
            <a:ext cx="86106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kern="1200" dirty="0" smtClean="0">
                <a:solidFill>
                  <a:srgbClr val="002060"/>
                </a:solidFill>
                <a:latin typeface="Arial" charset="0"/>
                <a:ea typeface="+mn-ea"/>
                <a:cs typeface="+mn-cs"/>
              </a:rPr>
              <a:t>Spoken Dialog Systems (</a:t>
            </a:r>
            <a:r>
              <a:rPr lang="en-US" sz="2800" u="sng" kern="1200" dirty="0" err="1" smtClean="0">
                <a:solidFill>
                  <a:srgbClr val="002060"/>
                </a:solidFill>
                <a:latin typeface="Arial" charset="0"/>
                <a:ea typeface="+mn-ea"/>
                <a:cs typeface="+mn-cs"/>
              </a:rPr>
              <a:t>Litman</a:t>
            </a:r>
            <a:r>
              <a:rPr lang="en-US" sz="2800" u="sng" kern="1200" dirty="0" smtClean="0">
                <a:solidFill>
                  <a:srgbClr val="002060"/>
                </a:solidFill>
                <a:latin typeface="Arial" charset="0"/>
                <a:ea typeface="+mn-ea"/>
                <a:cs typeface="+mn-cs"/>
              </a:rPr>
              <a:t> et al., 2000)</a:t>
            </a:r>
            <a:endParaRPr lang="en-US" sz="2800" u="sng" kern="1200" dirty="0">
              <a:solidFill>
                <a:srgbClr val="002060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6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reinforcement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Learning a fast gait for </a:t>
            </a:r>
            <a:r>
              <a:rPr lang="en-US" dirty="0" err="1" smtClean="0">
                <a:hlinkClick r:id="rId3"/>
              </a:rPr>
              <a:t>Aibos</a:t>
            </a:r>
            <a:endParaRPr lang="en-US" dirty="0"/>
          </a:p>
        </p:txBody>
      </p:sp>
      <p:pic>
        <p:nvPicPr>
          <p:cNvPr id="64514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2667000"/>
            <a:ext cx="3149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69708" y="5029200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/>
              </a:rPr>
              <a:t>Initial gait</a:t>
            </a:r>
            <a:endParaRPr lang="en-US" dirty="0"/>
          </a:p>
        </p:txBody>
      </p:sp>
      <p:pic>
        <p:nvPicPr>
          <p:cNvPr id="64515" name="Picture 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2667000"/>
            <a:ext cx="3149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867400" y="5029200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6"/>
              </a:rPr>
              <a:t>Learned gait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5782270"/>
            <a:ext cx="84562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hlinkClick r:id="rId8"/>
              </a:rPr>
              <a:t>Policy Gradient Reinforcement Learning for Fast </a:t>
            </a:r>
            <a:r>
              <a:rPr lang="en-US" b="1" dirty="0" err="1" smtClean="0">
                <a:hlinkClick r:id="rId8"/>
              </a:rPr>
              <a:t>Quadrupedal</a:t>
            </a:r>
            <a:r>
              <a:rPr lang="en-US" b="1" dirty="0" smtClean="0">
                <a:hlinkClick r:id="rId8"/>
              </a:rPr>
              <a:t> Locomotion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9"/>
              </a:rPr>
              <a:t>Nate Kohl</a:t>
            </a:r>
            <a:r>
              <a:rPr lang="en-US" dirty="0" smtClean="0"/>
              <a:t> and </a:t>
            </a:r>
            <a:r>
              <a:rPr lang="en-US" dirty="0" smtClean="0">
                <a:hlinkClick r:id="rId10"/>
              </a:rPr>
              <a:t>Peter Stone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IEEE International Conference on Robotics and Automation, 2004.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reinforcement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Stanford autonomous helicopter</a:t>
            </a:r>
            <a:endParaRPr lang="en-US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2590800"/>
            <a:ext cx="457276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581400" y="6400800"/>
            <a:ext cx="2122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Pieter </a:t>
            </a:r>
            <a:r>
              <a:rPr lang="en-US" dirty="0" err="1" smtClean="0"/>
              <a:t>Abbeel</a:t>
            </a:r>
            <a:r>
              <a:rPr lang="en-US" dirty="0" smtClean="0"/>
              <a:t> et al.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reinforcement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9144000" cy="4525963"/>
          </a:xfrm>
        </p:spPr>
        <p:txBody>
          <a:bodyPr/>
          <a:lstStyle/>
          <a:p>
            <a:r>
              <a:rPr lang="en-US" dirty="0" smtClean="0">
                <a:hlinkClick r:id="rId3"/>
              </a:rPr>
              <a:t>Playing Atari with deep reinforcement learning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91000" y="5943600"/>
            <a:ext cx="783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/>
              </a:rPr>
              <a:t>Video</a:t>
            </a:r>
            <a:endParaRPr lang="en-US" dirty="0"/>
          </a:p>
        </p:txBody>
      </p:sp>
      <p:pic>
        <p:nvPicPr>
          <p:cNvPr id="6" name="Picture 5" descr="Screen Shot 2015-11-10 at 11.42.46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9872"/>
            <a:ext cx="9144000" cy="30351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0800" y="6400800"/>
            <a:ext cx="3974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V. </a:t>
            </a:r>
            <a:r>
              <a:rPr lang="en-US" dirty="0" err="1" smtClean="0"/>
              <a:t>Mnih</a:t>
            </a:r>
            <a:r>
              <a:rPr lang="en-US" dirty="0" smtClean="0"/>
              <a:t> et al., </a:t>
            </a:r>
            <a:r>
              <a:rPr lang="en-US" i="1" dirty="0" smtClean="0"/>
              <a:t>Nature</a:t>
            </a:r>
            <a:r>
              <a:rPr lang="en-US" dirty="0" smtClean="0"/>
              <a:t>, February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84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reinforcement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9144000" cy="4525963"/>
          </a:xfrm>
        </p:spPr>
        <p:txBody>
          <a:bodyPr/>
          <a:lstStyle/>
          <a:p>
            <a:r>
              <a:rPr lang="en-US" dirty="0" smtClean="0">
                <a:hlinkClick r:id="rId3"/>
              </a:rPr>
              <a:t>End-to-end training of deep </a:t>
            </a:r>
            <a:r>
              <a:rPr lang="en-US" dirty="0" err="1" smtClean="0">
                <a:hlinkClick r:id="rId3"/>
              </a:rPr>
              <a:t>visuomotor</a:t>
            </a:r>
            <a:r>
              <a:rPr lang="en-US" dirty="0" smtClean="0">
                <a:hlinkClick r:id="rId3"/>
              </a:rPr>
              <a:t> policies</a:t>
            </a:r>
            <a:endParaRPr lang="en-US" dirty="0"/>
          </a:p>
        </p:txBody>
      </p:sp>
      <p:pic>
        <p:nvPicPr>
          <p:cNvPr id="4" name="Picture 3" descr="Screen Shot 2015-04-13 at 12.31.3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172" y="2286000"/>
            <a:ext cx="5388428" cy="37718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0" y="6019800"/>
            <a:ext cx="783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/>
              </a:rPr>
              <a:t>Video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71800" y="6400800"/>
            <a:ext cx="3251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Sergey Levine et al., Berkeley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21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reinforcement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9144000" cy="4525963"/>
          </a:xfrm>
        </p:spPr>
        <p:txBody>
          <a:bodyPr/>
          <a:lstStyle/>
          <a:p>
            <a:r>
              <a:rPr lang="en-US" dirty="0" smtClean="0">
                <a:hlinkClick r:id="rId3"/>
              </a:rPr>
              <a:t>Active object localization with deep reinforcement learning</a:t>
            </a:r>
            <a:endParaRPr lang="en-US" dirty="0"/>
          </a:p>
        </p:txBody>
      </p:sp>
      <p:pic>
        <p:nvPicPr>
          <p:cNvPr id="6" name="Picture 5" descr="Screen Shot 2015-11-10 at 2.09.0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48" y="2971800"/>
            <a:ext cx="7638552" cy="29641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83034" y="6248400"/>
            <a:ext cx="5355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J. </a:t>
            </a:r>
            <a:r>
              <a:rPr lang="en-US" dirty="0" err="1" smtClean="0"/>
              <a:t>Caicedo</a:t>
            </a:r>
            <a:r>
              <a:rPr lang="en-US" dirty="0" smtClean="0"/>
              <a:t> and S. Lazebnik, ICCV 2015, to appear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8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Applications of Reinforcement Learning</a:t>
            </a:r>
          </a:p>
          <a:p>
            <a:r>
              <a:rPr lang="en-US" dirty="0" smtClean="0"/>
              <a:t>Model-Based Reinforcement Learning</a:t>
            </a:r>
          </a:p>
          <a:p>
            <a:pPr lvl="1"/>
            <a:r>
              <a:rPr lang="en-US" dirty="0" smtClean="0"/>
              <a:t>Estimate P(s’|</a:t>
            </a:r>
            <a:r>
              <a:rPr lang="en-US" dirty="0" err="1" smtClean="0"/>
              <a:t>s,a</a:t>
            </a:r>
            <a:r>
              <a:rPr lang="en-US" dirty="0" smtClean="0"/>
              <a:t>) and R(s)</a:t>
            </a:r>
          </a:p>
          <a:p>
            <a:pPr lvl="1"/>
            <a:r>
              <a:rPr lang="en-US" dirty="0" smtClean="0"/>
              <a:t>Exploration vs. Exploitation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Model-Free Reinforcement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Q-learning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Temporal Difference Learning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Function approximation; policy learning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35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Reinforcement learning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Model-based</a:t>
            </a:r>
          </a:p>
          <a:p>
            <a:pPr lvl="1"/>
            <a:r>
              <a:rPr lang="en-US" sz="2400" dirty="0" smtClean="0"/>
              <a:t>Learn the model of the MDP (transition probabilities and rewards) and try to solve the MDP concurrently</a:t>
            </a:r>
          </a:p>
          <a:p>
            <a:r>
              <a:rPr lang="en-US" b="1" dirty="0" smtClean="0"/>
              <a:t>Model-free</a:t>
            </a:r>
          </a:p>
          <a:p>
            <a:pPr lvl="1"/>
            <a:r>
              <a:rPr lang="en-US" sz="2400" dirty="0" smtClean="0"/>
              <a:t>Learn how to act without explicitly learning the transition probabilities </a:t>
            </a:r>
            <a:r>
              <a:rPr lang="en-US" sz="2400" dirty="0" smtClean="0">
                <a:solidFill>
                  <a:srgbClr val="0000FF"/>
                </a:solidFill>
              </a:rPr>
              <a:t>P(s’ | s, a)</a:t>
            </a:r>
          </a:p>
          <a:p>
            <a:pPr lvl="1"/>
            <a:r>
              <a:rPr lang="en-US" sz="2400" b="1" dirty="0" smtClean="0"/>
              <a:t>Q-learning:</a:t>
            </a:r>
            <a:r>
              <a:rPr lang="en-US" sz="2400" dirty="0" smtClean="0"/>
              <a:t> learn an action-utility function </a:t>
            </a:r>
            <a:r>
              <a:rPr lang="en-US" sz="2400" dirty="0" smtClean="0">
                <a:solidFill>
                  <a:srgbClr val="0000FF"/>
                </a:solidFill>
              </a:rPr>
              <a:t>Q(</a:t>
            </a:r>
            <a:r>
              <a:rPr lang="en-US" sz="2400" dirty="0" err="1" smtClean="0">
                <a:solidFill>
                  <a:srgbClr val="0000FF"/>
                </a:solidFill>
              </a:rPr>
              <a:t>s,a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r>
              <a:rPr lang="en-US" sz="2400" dirty="0" smtClean="0"/>
              <a:t> that tells us the value of doing action </a:t>
            </a:r>
            <a:r>
              <a:rPr lang="en-US" sz="2400" dirty="0" smtClean="0">
                <a:solidFill>
                  <a:srgbClr val="0000FF"/>
                </a:solidFill>
              </a:rPr>
              <a:t>a</a:t>
            </a:r>
            <a:r>
              <a:rPr lang="en-US" sz="2400" dirty="0" smtClean="0"/>
              <a:t> in state 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Model-based reinforcement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4983163"/>
          </a:xfrm>
        </p:spPr>
        <p:txBody>
          <a:bodyPr/>
          <a:lstStyle/>
          <a:p>
            <a:r>
              <a:rPr lang="en-US" sz="2400" b="1" dirty="0" smtClean="0"/>
              <a:t>Basic idea: </a:t>
            </a:r>
            <a:r>
              <a:rPr lang="en-US" sz="2400" dirty="0" smtClean="0"/>
              <a:t>try to learn the model of the MDP (transition probabilities and rewards) and learn how to act (solve the MDP) simultaneously</a:t>
            </a:r>
          </a:p>
          <a:p>
            <a:r>
              <a:rPr lang="en-US" sz="2400" b="1" dirty="0" smtClean="0"/>
              <a:t>Learning the model:</a:t>
            </a:r>
          </a:p>
          <a:p>
            <a:pPr lvl="1"/>
            <a:r>
              <a:rPr lang="en-US" sz="2400" dirty="0" smtClean="0"/>
              <a:t>Keep track of how many times state </a:t>
            </a:r>
            <a:r>
              <a:rPr lang="en-US" sz="2400" dirty="0" smtClean="0">
                <a:solidFill>
                  <a:srgbClr val="0000FF"/>
                </a:solidFill>
              </a:rPr>
              <a:t>s’ </a:t>
            </a:r>
            <a:r>
              <a:rPr lang="en-US" sz="2400" dirty="0" smtClean="0"/>
              <a:t>follows state </a:t>
            </a:r>
            <a:r>
              <a:rPr lang="en-US" sz="2400" dirty="0" smtClean="0">
                <a:solidFill>
                  <a:srgbClr val="0000FF"/>
                </a:solidFill>
              </a:rPr>
              <a:t>s </a:t>
            </a:r>
            <a:r>
              <a:rPr lang="en-US" sz="2400" dirty="0" smtClean="0"/>
              <a:t>when you take action </a:t>
            </a:r>
            <a:r>
              <a:rPr lang="en-US" sz="2400" dirty="0" smtClean="0">
                <a:solidFill>
                  <a:srgbClr val="0000FF"/>
                </a:solidFill>
              </a:rPr>
              <a:t>a </a:t>
            </a:r>
            <a:r>
              <a:rPr lang="en-US" sz="2400" dirty="0" smtClean="0"/>
              <a:t>and update the transition probability </a:t>
            </a:r>
            <a:r>
              <a:rPr lang="en-US" sz="2400" dirty="0" smtClean="0">
                <a:solidFill>
                  <a:srgbClr val="0000FF"/>
                </a:solidFill>
              </a:rPr>
              <a:t>P(s’ | s, a) </a:t>
            </a:r>
            <a:r>
              <a:rPr lang="en-US" sz="2400" dirty="0" smtClean="0"/>
              <a:t>according to the relative frequencies</a:t>
            </a:r>
            <a:endParaRPr lang="en-US" sz="2400" dirty="0" smtClean="0">
              <a:solidFill>
                <a:srgbClr val="0000FF"/>
              </a:solidFill>
            </a:endParaRPr>
          </a:p>
          <a:p>
            <a:pPr lvl="1"/>
            <a:r>
              <a:rPr lang="en-US" sz="2400" dirty="0" smtClean="0"/>
              <a:t>Keep track of the rewards </a:t>
            </a:r>
            <a:r>
              <a:rPr lang="en-US" sz="2400" dirty="0" smtClean="0">
                <a:solidFill>
                  <a:srgbClr val="0000FF"/>
                </a:solidFill>
              </a:rPr>
              <a:t>R(s)</a:t>
            </a:r>
          </a:p>
          <a:p>
            <a:r>
              <a:rPr lang="en-US" sz="2400" b="1" dirty="0" smtClean="0"/>
              <a:t>Learning how to act:</a:t>
            </a:r>
          </a:p>
          <a:p>
            <a:pPr lvl="1"/>
            <a:r>
              <a:rPr lang="en-US" sz="2400" dirty="0" smtClean="0"/>
              <a:t>Estimate the utilities </a:t>
            </a:r>
            <a:r>
              <a:rPr lang="en-US" sz="2400" dirty="0" smtClean="0">
                <a:solidFill>
                  <a:srgbClr val="0000FF"/>
                </a:solidFill>
              </a:rPr>
              <a:t>U(s)</a:t>
            </a:r>
            <a:r>
              <a:rPr lang="en-US" sz="2400" dirty="0" smtClean="0"/>
              <a:t> using Bellman’s equations</a:t>
            </a:r>
          </a:p>
          <a:p>
            <a:pPr lvl="1"/>
            <a:r>
              <a:rPr lang="en-US" sz="2400" dirty="0" smtClean="0"/>
              <a:t>Choose the action that maximizes expected future utility:</a:t>
            </a:r>
          </a:p>
          <a:p>
            <a:endParaRPr lang="en-US" sz="2400" dirty="0"/>
          </a:p>
        </p:txBody>
      </p:sp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1905000" y="5867400"/>
          <a:ext cx="471328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06" name="Equation" r:id="rId4" imgW="2120760" imgH="342720" progId="Equation.3">
                  <p:embed/>
                </p:oleObj>
              </mc:Choice>
              <mc:Fallback>
                <p:oleObj name="Equation" r:id="rId4" imgW="2120760" imgH="342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867400"/>
                        <a:ext cx="4713288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Model-based reinforcement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4983163"/>
          </a:xfrm>
        </p:spPr>
        <p:txBody>
          <a:bodyPr/>
          <a:lstStyle/>
          <a:p>
            <a:r>
              <a:rPr lang="en-US" sz="2400" dirty="0" smtClean="0"/>
              <a:t>Learning how to act:</a:t>
            </a:r>
          </a:p>
          <a:p>
            <a:pPr lvl="1"/>
            <a:r>
              <a:rPr lang="en-US" sz="2400" dirty="0" smtClean="0"/>
              <a:t>Estimate the utilities </a:t>
            </a:r>
            <a:r>
              <a:rPr lang="en-US" sz="2400" dirty="0" smtClean="0">
                <a:solidFill>
                  <a:srgbClr val="0000FF"/>
                </a:solidFill>
              </a:rPr>
              <a:t>U(s)</a:t>
            </a:r>
            <a:r>
              <a:rPr lang="en-US" sz="2400" dirty="0" smtClean="0"/>
              <a:t> using Bellman’s equations</a:t>
            </a:r>
          </a:p>
          <a:p>
            <a:pPr lvl="1"/>
            <a:r>
              <a:rPr lang="en-US" sz="2400" dirty="0" smtClean="0"/>
              <a:t>Choose the action that maximizes expected future utility given the model of the environment we’ve experienced through our actions so far: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r>
              <a:rPr lang="en-US" sz="2400" dirty="0" smtClean="0"/>
              <a:t>Is there any problem with this “greedy” approach?</a:t>
            </a:r>
          </a:p>
          <a:p>
            <a:endParaRPr lang="en-US" sz="2400" dirty="0"/>
          </a:p>
        </p:txBody>
      </p:sp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2144712" y="3429000"/>
          <a:ext cx="471328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30" name="Equation" r:id="rId4" imgW="2120760" imgH="342720" progId="Equation.3">
                  <p:embed/>
                </p:oleObj>
              </mc:Choice>
              <mc:Fallback>
                <p:oleObj name="Equation" r:id="rId4" imgW="2120760" imgH="3427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4712" y="3429000"/>
                        <a:ext cx="4713288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Exploration vs. exploitation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89037"/>
            <a:ext cx="8915400" cy="4906963"/>
          </a:xfrm>
        </p:spPr>
        <p:txBody>
          <a:bodyPr/>
          <a:lstStyle/>
          <a:p>
            <a:r>
              <a:rPr lang="en-US" sz="2400" b="1" dirty="0" smtClean="0"/>
              <a:t>Exploration:</a:t>
            </a:r>
            <a:r>
              <a:rPr lang="en-US" sz="2400" dirty="0" smtClean="0"/>
              <a:t> take a new action with unknown consequences</a:t>
            </a:r>
          </a:p>
          <a:p>
            <a:pPr lvl="1"/>
            <a:r>
              <a:rPr lang="en-US" sz="2400" dirty="0" smtClean="0"/>
              <a:t>Pros: </a:t>
            </a:r>
          </a:p>
          <a:p>
            <a:pPr lvl="2"/>
            <a:r>
              <a:rPr lang="en-US" sz="2000" dirty="0" smtClean="0"/>
              <a:t>Get a more accurate model of the environment</a:t>
            </a:r>
          </a:p>
          <a:p>
            <a:pPr lvl="2"/>
            <a:r>
              <a:rPr lang="en-US" sz="2000" dirty="0" smtClean="0"/>
              <a:t>Discover higher-reward states than the ones found so far</a:t>
            </a:r>
          </a:p>
          <a:p>
            <a:pPr lvl="1"/>
            <a:r>
              <a:rPr lang="en-US" sz="2400" dirty="0" smtClean="0"/>
              <a:t>Cons: </a:t>
            </a:r>
          </a:p>
          <a:p>
            <a:pPr lvl="2"/>
            <a:r>
              <a:rPr lang="en-US" sz="2000" dirty="0" smtClean="0"/>
              <a:t>When you’re exploring, you’re not maximizing your utility</a:t>
            </a:r>
          </a:p>
          <a:p>
            <a:pPr lvl="2"/>
            <a:r>
              <a:rPr lang="en-US" sz="2000" dirty="0" smtClean="0"/>
              <a:t>Something bad might happen</a:t>
            </a:r>
          </a:p>
          <a:p>
            <a:r>
              <a:rPr lang="en-US" sz="2400" b="1" dirty="0" smtClean="0"/>
              <a:t>Exploitation:</a:t>
            </a:r>
            <a:r>
              <a:rPr lang="en-US" sz="2400" dirty="0" smtClean="0"/>
              <a:t> go with the best strategy found so far</a:t>
            </a:r>
          </a:p>
          <a:p>
            <a:pPr lvl="1"/>
            <a:r>
              <a:rPr lang="en-US" sz="2400" dirty="0" smtClean="0"/>
              <a:t>Pros:</a:t>
            </a:r>
          </a:p>
          <a:p>
            <a:pPr lvl="2"/>
            <a:r>
              <a:rPr lang="en-US" sz="2000" dirty="0" smtClean="0"/>
              <a:t>Maximize reward as reflected in the current utility estimates</a:t>
            </a:r>
          </a:p>
          <a:p>
            <a:pPr lvl="2"/>
            <a:r>
              <a:rPr lang="en-US" sz="2000" smtClean="0"/>
              <a:t>Avoid bad </a:t>
            </a:r>
            <a:r>
              <a:rPr lang="en-US" sz="2000" dirty="0" smtClean="0"/>
              <a:t>stuff</a:t>
            </a:r>
          </a:p>
          <a:p>
            <a:pPr lvl="1"/>
            <a:r>
              <a:rPr lang="en-US" sz="2400" dirty="0" smtClean="0"/>
              <a:t>Cons: </a:t>
            </a:r>
          </a:p>
          <a:p>
            <a:pPr lvl="2"/>
            <a:r>
              <a:rPr lang="en-US" sz="2000" dirty="0" smtClean="0"/>
              <a:t>Might also prevent you from discovering the true optimal strategy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/>
          <a:lstStyle/>
          <a:p>
            <a:r>
              <a:rPr lang="en-US" dirty="0" smtClean="0"/>
              <a:t>Incorporating exploration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r>
              <a:rPr lang="en-US" sz="2800" b="1" dirty="0" smtClean="0"/>
              <a:t>Idea:</a:t>
            </a:r>
            <a:r>
              <a:rPr lang="en-US" sz="2800" dirty="0" smtClean="0"/>
              <a:t> explore more in the beginning, become more and more greedy over time</a:t>
            </a:r>
          </a:p>
          <a:p>
            <a:r>
              <a:rPr lang="en-US" sz="2800" dirty="0" smtClean="0"/>
              <a:t>Standard (“greedy”) selection of optimal action: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Modified strategy:</a:t>
            </a:r>
            <a:endParaRPr lang="en-US" sz="2800" dirty="0"/>
          </a:p>
        </p:txBody>
      </p:sp>
      <p:graphicFrame>
        <p:nvGraphicFramePr>
          <p:cNvPr id="58370" name="Object 3"/>
          <p:cNvGraphicFramePr>
            <a:graphicFrameLocks noChangeAspect="1"/>
          </p:cNvGraphicFramePr>
          <p:nvPr/>
        </p:nvGraphicFramePr>
        <p:xfrm>
          <a:off x="1666875" y="3835400"/>
          <a:ext cx="5983288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21" name="Equation" r:id="rId4" imgW="2692080" imgH="457200" progId="Equation.3">
                  <p:embed/>
                </p:oleObj>
              </mc:Choice>
              <mc:Fallback>
                <p:oleObj name="Equation" r:id="rId4" imgW="269208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75" y="3835400"/>
                        <a:ext cx="5983288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600200" y="5791200"/>
          <a:ext cx="3429000" cy="1050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22" name="Equation" r:id="rId6" imgW="1574640" imgH="482400" progId="Equation.3">
                  <p:embed/>
                </p:oleObj>
              </mc:Choice>
              <mc:Fallback>
                <p:oleObj name="Equation" r:id="rId6" imgW="157464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791200"/>
                        <a:ext cx="3429000" cy="10508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362200" y="50292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exploration function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05400" y="49530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Number of times we’ve taken action a’ in state s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3239297" y="4762503"/>
            <a:ext cx="380205" cy="794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6439695" y="4685507"/>
            <a:ext cx="380999" cy="158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373" name="Object 5"/>
          <p:cNvGraphicFramePr>
            <a:graphicFrameLocks noChangeAspect="1"/>
          </p:cNvGraphicFramePr>
          <p:nvPr/>
        </p:nvGraphicFramePr>
        <p:xfrm>
          <a:off x="2239963" y="2514600"/>
          <a:ext cx="423386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23" name="Equation" r:id="rId8" imgW="1904760" imgH="342720" progId="Equation.3">
                  <p:embed/>
                </p:oleObj>
              </mc:Choice>
              <mc:Fallback>
                <p:oleObj name="Equation" r:id="rId8" imgW="1904760" imgH="34272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9963" y="2514600"/>
                        <a:ext cx="4233862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4876800" y="5879068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(optimistic reward estimate)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Applications of Reinforcement Learning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Model-Based Reinforcement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Estimate P(s’|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s,a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) and R(s)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Exploration vs. Exploitation</a:t>
            </a:r>
          </a:p>
          <a:p>
            <a:r>
              <a:rPr lang="en-US" dirty="0" smtClean="0"/>
              <a:t>Model-Free Reinforcement Learning</a:t>
            </a:r>
          </a:p>
          <a:p>
            <a:pPr lvl="1"/>
            <a:r>
              <a:rPr lang="en-US" dirty="0" smtClean="0"/>
              <a:t>Q-learning</a:t>
            </a:r>
          </a:p>
          <a:p>
            <a:pPr lvl="1"/>
            <a:r>
              <a:rPr lang="en-US" dirty="0" smtClean="0"/>
              <a:t>Temporal Difference Learning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Function approximation; policy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49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dirty="0" smtClean="0"/>
              <a:t>Model-free reinforcement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sz="2800" b="1" dirty="0" smtClean="0"/>
              <a:t>Idea:</a:t>
            </a:r>
            <a:r>
              <a:rPr lang="en-US" sz="2800" dirty="0" smtClean="0"/>
              <a:t> learn how to act without explicitly learning the transition probabilities </a:t>
            </a:r>
            <a:r>
              <a:rPr lang="en-US" sz="2800" dirty="0" smtClean="0">
                <a:solidFill>
                  <a:srgbClr val="0000FF"/>
                </a:solidFill>
              </a:rPr>
              <a:t>P(s’ | s, a)</a:t>
            </a:r>
          </a:p>
          <a:p>
            <a:r>
              <a:rPr lang="en-US" sz="2800" b="1" dirty="0" smtClean="0"/>
              <a:t>Q-learning:</a:t>
            </a:r>
            <a:r>
              <a:rPr lang="en-US" sz="2800" dirty="0" smtClean="0"/>
              <a:t> learn an </a:t>
            </a:r>
            <a:r>
              <a:rPr lang="en-US" sz="2800" i="1" dirty="0" smtClean="0"/>
              <a:t>action-utility function </a:t>
            </a:r>
            <a:r>
              <a:rPr lang="en-US" sz="2800" dirty="0" smtClean="0">
                <a:solidFill>
                  <a:srgbClr val="0000FF"/>
                </a:solidFill>
              </a:rPr>
              <a:t>Q(</a:t>
            </a:r>
            <a:r>
              <a:rPr lang="en-US" sz="2800" dirty="0" err="1" smtClean="0">
                <a:solidFill>
                  <a:srgbClr val="0000FF"/>
                </a:solidFill>
              </a:rPr>
              <a:t>s,a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r>
              <a:rPr lang="en-US" sz="2800" dirty="0" smtClean="0"/>
              <a:t> that tells us the value of doing action </a:t>
            </a:r>
            <a:r>
              <a:rPr lang="en-US" sz="2800" dirty="0" smtClean="0">
                <a:solidFill>
                  <a:srgbClr val="0000FF"/>
                </a:solidFill>
              </a:rPr>
              <a:t>a</a:t>
            </a:r>
            <a:r>
              <a:rPr lang="en-US" sz="2800" dirty="0" smtClean="0"/>
              <a:t> in state </a:t>
            </a:r>
            <a:r>
              <a:rPr lang="en-US" sz="2800" dirty="0" smtClean="0">
                <a:solidFill>
                  <a:srgbClr val="0000FF"/>
                </a:solidFill>
              </a:rPr>
              <a:t>s</a:t>
            </a:r>
          </a:p>
          <a:p>
            <a:r>
              <a:rPr lang="en-US" sz="2800" dirty="0" smtClean="0"/>
              <a:t>Relationship between Q-values and utilities:</a:t>
            </a:r>
            <a:endParaRPr lang="en-US" sz="2000" dirty="0" smtClean="0"/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Selecting an action:</a:t>
            </a:r>
          </a:p>
          <a:p>
            <a:r>
              <a:rPr lang="en-US" sz="2800" dirty="0" smtClean="0"/>
              <a:t>Compare with:</a:t>
            </a:r>
          </a:p>
          <a:p>
            <a:endParaRPr lang="en-US" sz="1000" dirty="0" smtClean="0"/>
          </a:p>
          <a:p>
            <a:pPr lvl="1"/>
            <a:r>
              <a:rPr lang="en-US" sz="2400" dirty="0" smtClean="0"/>
              <a:t>With Q-values, don’t need to know the transition model to select the next action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819401" y="3788664"/>
          <a:ext cx="3505200" cy="630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44" name="Equation" r:id="rId4" imgW="1269720" imgH="228600" progId="Equation.3">
                  <p:embed/>
                </p:oleObj>
              </mc:Choice>
              <mc:Fallback>
                <p:oleObj name="Equation" r:id="rId4" imgW="126972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1" y="3788664"/>
                        <a:ext cx="3505200" cy="6309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1597699"/>
              </p:ext>
            </p:extLst>
          </p:nvPr>
        </p:nvGraphicFramePr>
        <p:xfrm>
          <a:off x="4259263" y="4572000"/>
          <a:ext cx="3387725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45" name="Equation" r:id="rId6" imgW="1523880" imgH="241200" progId="Equation.3">
                  <p:embed/>
                </p:oleObj>
              </mc:Choice>
              <mc:Fallback>
                <p:oleObj name="Equation" r:id="rId6" imgW="152388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9263" y="4572000"/>
                        <a:ext cx="3387725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984086"/>
              </p:ext>
            </p:extLst>
          </p:nvPr>
        </p:nvGraphicFramePr>
        <p:xfrm>
          <a:off x="3359150" y="5105400"/>
          <a:ext cx="48545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46" name="Equation" r:id="rId8" imgW="2184120" imgH="342720" progId="Equation.3">
                  <p:embed/>
                </p:oleObj>
              </mc:Choice>
              <mc:Fallback>
                <p:oleObj name="Equation" r:id="rId8" imgW="2184120" imgH="3427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0" y="5105400"/>
                        <a:ext cx="485457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dirty="0" smtClean="0"/>
              <a:t>Model-free reinforcement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4983163"/>
          </a:xfrm>
        </p:spPr>
        <p:txBody>
          <a:bodyPr/>
          <a:lstStyle/>
          <a:p>
            <a:r>
              <a:rPr lang="en-US" sz="2800" b="1" dirty="0" smtClean="0"/>
              <a:t>Q-learning:</a:t>
            </a:r>
            <a:r>
              <a:rPr lang="en-US" sz="2800" dirty="0" smtClean="0"/>
              <a:t> learn an action-utility function </a:t>
            </a:r>
            <a:r>
              <a:rPr lang="en-US" sz="2800" dirty="0" smtClean="0">
                <a:solidFill>
                  <a:srgbClr val="FF00FF"/>
                </a:solidFill>
              </a:rPr>
              <a:t>Q(</a:t>
            </a:r>
            <a:r>
              <a:rPr lang="en-US" sz="2800" dirty="0" err="1" smtClean="0">
                <a:solidFill>
                  <a:srgbClr val="FF00FF"/>
                </a:solidFill>
              </a:rPr>
              <a:t>s,a</a:t>
            </a:r>
            <a:r>
              <a:rPr lang="en-US" sz="2800" dirty="0" smtClean="0">
                <a:solidFill>
                  <a:srgbClr val="FF00FF"/>
                </a:solidFill>
              </a:rPr>
              <a:t>) </a:t>
            </a:r>
            <a:r>
              <a:rPr lang="en-US" sz="2800" dirty="0" smtClean="0"/>
              <a:t>that tells us the value of doing action </a:t>
            </a:r>
            <a:r>
              <a:rPr lang="en-US" sz="2800" dirty="0" smtClean="0">
                <a:solidFill>
                  <a:srgbClr val="0000FF"/>
                </a:solidFill>
              </a:rPr>
              <a:t>a</a:t>
            </a:r>
            <a:r>
              <a:rPr lang="en-US" sz="2800" dirty="0" smtClean="0"/>
              <a:t> in state </a:t>
            </a:r>
            <a:r>
              <a:rPr lang="en-US" sz="2800" dirty="0" smtClean="0">
                <a:solidFill>
                  <a:srgbClr val="0000FF"/>
                </a:solidFill>
              </a:rPr>
              <a:t>s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Equilibrium constraint on Q values: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What is the relationship between this constraint and the Bellman equation?</a:t>
            </a:r>
            <a:endParaRPr lang="en-US" sz="2800" dirty="0" smtClean="0">
              <a:solidFill>
                <a:srgbClr val="0000FF"/>
              </a:solidFill>
            </a:endParaRP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743200" y="2286000"/>
          <a:ext cx="3505200" cy="630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2" name="Equation" r:id="rId4" imgW="1269720" imgH="228600" progId="Equation.3">
                  <p:embed/>
                </p:oleObj>
              </mc:Choice>
              <mc:Fallback>
                <p:oleObj name="Equation" r:id="rId4" imgW="126972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286000"/>
                        <a:ext cx="3505200" cy="6309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6" name="Object 4"/>
          <p:cNvGraphicFramePr>
            <a:graphicFrameLocks noChangeAspect="1"/>
          </p:cNvGraphicFramePr>
          <p:nvPr/>
        </p:nvGraphicFramePr>
        <p:xfrm>
          <a:off x="1187450" y="3746500"/>
          <a:ext cx="6769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3" name="Equation" r:id="rId6" imgW="2768400" imgH="342720" progId="Equation.3">
                  <p:embed/>
                </p:oleObj>
              </mc:Choice>
              <mc:Fallback>
                <p:oleObj name="Equation" r:id="rId6" imgW="2768400" imgH="3427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746500"/>
                        <a:ext cx="67691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784044"/>
              </p:ext>
            </p:extLst>
          </p:nvPr>
        </p:nvGraphicFramePr>
        <p:xfrm>
          <a:off x="1600200" y="5758778"/>
          <a:ext cx="5943600" cy="853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44" name="Equation" r:id="rId8" imgW="2387600" imgH="342900" progId="Equation.3">
                  <p:embed/>
                </p:oleObj>
              </mc:Choice>
              <mc:Fallback>
                <p:oleObj name="Equation" r:id="rId8" imgW="2387600" imgH="342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758778"/>
                        <a:ext cx="5943600" cy="85365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dirty="0" smtClean="0"/>
              <a:t>Model-free reinforcement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4983163"/>
          </a:xfrm>
        </p:spPr>
        <p:txBody>
          <a:bodyPr/>
          <a:lstStyle/>
          <a:p>
            <a:r>
              <a:rPr lang="en-US" sz="2800" b="1" dirty="0" smtClean="0"/>
              <a:t>Q-learning:</a:t>
            </a:r>
            <a:r>
              <a:rPr lang="en-US" sz="2800" dirty="0" smtClean="0"/>
              <a:t> learn an action-utility function </a:t>
            </a:r>
            <a:r>
              <a:rPr lang="en-US" sz="2800" dirty="0" smtClean="0">
                <a:solidFill>
                  <a:srgbClr val="FF00FF"/>
                </a:solidFill>
              </a:rPr>
              <a:t>Q(</a:t>
            </a:r>
            <a:r>
              <a:rPr lang="en-US" sz="2800" dirty="0" err="1" smtClean="0">
                <a:solidFill>
                  <a:srgbClr val="FF00FF"/>
                </a:solidFill>
              </a:rPr>
              <a:t>s,a</a:t>
            </a:r>
            <a:r>
              <a:rPr lang="en-US" sz="2800" dirty="0" smtClean="0">
                <a:solidFill>
                  <a:srgbClr val="FF00FF"/>
                </a:solidFill>
              </a:rPr>
              <a:t>) </a:t>
            </a:r>
            <a:r>
              <a:rPr lang="en-US" sz="2800" dirty="0" smtClean="0"/>
              <a:t>that tells us the value of doing action </a:t>
            </a:r>
            <a:r>
              <a:rPr lang="en-US" sz="2800" dirty="0" smtClean="0">
                <a:solidFill>
                  <a:srgbClr val="0000FF"/>
                </a:solidFill>
              </a:rPr>
              <a:t>a</a:t>
            </a:r>
            <a:r>
              <a:rPr lang="en-US" sz="2800" dirty="0" smtClean="0"/>
              <a:t> in state </a:t>
            </a:r>
            <a:r>
              <a:rPr lang="en-US" sz="2800" dirty="0" smtClean="0">
                <a:solidFill>
                  <a:srgbClr val="0000FF"/>
                </a:solidFill>
              </a:rPr>
              <a:t>s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Equilibrium constraint on Q values: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Problem: we don’t know (and don’t want to learn) </a:t>
            </a:r>
            <a:r>
              <a:rPr lang="en-US" sz="2800" dirty="0" smtClean="0">
                <a:solidFill>
                  <a:srgbClr val="0000FF"/>
                </a:solidFill>
              </a:rPr>
              <a:t>P(s’ | s, a)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743200" y="2286000"/>
          <a:ext cx="3505200" cy="630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7" name="Equation" r:id="rId4" imgW="1269720" imgH="228600" progId="Equation.3">
                  <p:embed/>
                </p:oleObj>
              </mc:Choice>
              <mc:Fallback>
                <p:oleObj name="Equation" r:id="rId4" imgW="1269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286000"/>
                        <a:ext cx="3505200" cy="6309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6" name="Object 4"/>
          <p:cNvGraphicFramePr>
            <a:graphicFrameLocks noChangeAspect="1"/>
          </p:cNvGraphicFramePr>
          <p:nvPr/>
        </p:nvGraphicFramePr>
        <p:xfrm>
          <a:off x="1187450" y="3746500"/>
          <a:ext cx="6769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8" name="Equation" r:id="rId6" imgW="2768400" imgH="342720" progId="Equation.3">
                  <p:embed/>
                </p:oleObj>
              </mc:Choice>
              <mc:Fallback>
                <p:oleObj name="Equation" r:id="rId6" imgW="276840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746500"/>
                        <a:ext cx="67691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299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dirty="0" smtClean="0"/>
              <a:t>Temporal difference (TD) learning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/>
              <a:lstStyle/>
              <a:p>
                <a:r>
                  <a:rPr lang="en-US" sz="2800" dirty="0" smtClean="0"/>
                  <a:t>Equilibrium constraint on Q values:</a:t>
                </a:r>
              </a:p>
              <a:p>
                <a:endParaRPr lang="en-US" sz="2800" dirty="0" smtClean="0"/>
              </a:p>
              <a:p>
                <a:endParaRPr lang="en-US" sz="2800" dirty="0" smtClean="0"/>
              </a:p>
              <a:p>
                <a:r>
                  <a:rPr lang="en-US" sz="2800" b="1" dirty="0" smtClean="0"/>
                  <a:t>Temporal difference (TD) update:</a:t>
                </a:r>
              </a:p>
              <a:p>
                <a:pPr lvl="1"/>
                <a:r>
                  <a:rPr lang="en-US" sz="2400" dirty="0" smtClean="0"/>
                  <a:t>Pretend that the currently observed transition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(</a:t>
                </a:r>
                <a:r>
                  <a:rPr lang="en-US" sz="2400" dirty="0" err="1" smtClean="0">
                    <a:solidFill>
                      <a:srgbClr val="0000FF"/>
                    </a:solidFill>
                  </a:rPr>
                  <a:t>s,a,s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’) </a:t>
                </a:r>
                <a:r>
                  <a:rPr lang="en-US" sz="2400" dirty="0" smtClean="0"/>
                  <a:t>is the only possible </a:t>
                </a:r>
                <a:r>
                  <a:rPr lang="en-US" sz="2400" dirty="0" smtClean="0"/>
                  <a:t>outcome.  Call this “local quality”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𝑙𝑜𝑐𝑎𝑙</m:t>
                        </m:r>
                      </m:sup>
                    </m:sSup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400" dirty="0" smtClean="0"/>
                  <a:t>; it is computed using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400" dirty="0" smtClean="0"/>
                  <a:t>.</a:t>
                </a:r>
              </a:p>
              <a:p>
                <a:pPr marL="457200" lvl="1" indent="0">
                  <a:buNone/>
                </a:pPr>
                <a:endParaRPr lang="en-US" sz="2400" dirty="0" smtClean="0"/>
              </a:p>
              <a:p>
                <a:pPr marL="457200" lvl="1" indent="0">
                  <a:buNone/>
                </a:pPr>
                <a:endParaRPr lang="en-US" sz="2400" dirty="0"/>
              </a:p>
              <a:p>
                <a:pPr lvl="1"/>
                <a:r>
                  <a:rPr lang="en-US" sz="2400" dirty="0" smtClean="0"/>
                  <a:t>Then interpolate between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𝑙𝑜𝑐𝑎𝑙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 smtClean="0"/>
                  <a:t>to 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𝑛𝑒𝑤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pPr lvl="1"/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0">
                <a:blip r:embed="rId4"/>
                <a:stretch>
                  <a:fillRect l="-1333" t="-1346" b="-15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9396" name="Object 4"/>
          <p:cNvGraphicFramePr>
            <a:graphicFrameLocks noChangeAspect="1"/>
          </p:cNvGraphicFramePr>
          <p:nvPr/>
        </p:nvGraphicFramePr>
        <p:xfrm>
          <a:off x="1187450" y="1828800"/>
          <a:ext cx="6769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46" name="Equation" r:id="rId5" imgW="2768400" imgH="342720" progId="Equation.3">
                  <p:embed/>
                </p:oleObj>
              </mc:Choice>
              <mc:Fallback>
                <p:oleObj name="Equation" r:id="rId5" imgW="276840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828800"/>
                        <a:ext cx="67691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8834352"/>
              </p:ext>
            </p:extLst>
          </p:nvPr>
        </p:nvGraphicFramePr>
        <p:xfrm>
          <a:off x="1752600" y="6176963"/>
          <a:ext cx="5702300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47" name="Equation" r:id="rId7" imgW="2463480" imgH="228600" progId="Equation.3">
                  <p:embed/>
                </p:oleObj>
              </mc:Choice>
              <mc:Fallback>
                <p:oleObj name="Equation" r:id="rId7" imgW="246348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6176963"/>
                        <a:ext cx="5702300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275906"/>
              </p:ext>
            </p:extLst>
          </p:nvPr>
        </p:nvGraphicFramePr>
        <p:xfrm>
          <a:off x="2124075" y="4546600"/>
          <a:ext cx="511492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48" name="Equation" r:id="rId9" imgW="2209680" imgH="241200" progId="Equation.3">
                  <p:embed/>
                </p:oleObj>
              </mc:Choice>
              <mc:Fallback>
                <p:oleObj name="Equation" r:id="rId9" imgW="22096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4546600"/>
                        <a:ext cx="511492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982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dirty="0" smtClean="0"/>
              <a:t>Temporal difference (TD)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sz="2800" dirty="0" smtClean="0"/>
              <a:t>The interpolated form: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The temporal-difference form: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The computationally efficient form (all calculations rolled into one):</a:t>
            </a:r>
            <a:endParaRPr lang="en-US" sz="2400" dirty="0" smtClean="0"/>
          </a:p>
          <a:p>
            <a:pPr lvl="1"/>
            <a:endParaRPr lang="en-US" sz="24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650038"/>
              </p:ext>
            </p:extLst>
          </p:nvPr>
        </p:nvGraphicFramePr>
        <p:xfrm>
          <a:off x="1511300" y="3814762"/>
          <a:ext cx="626110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8" name="Equation" r:id="rId4" imgW="2705040" imgH="228600" progId="Equation.3">
                  <p:embed/>
                </p:oleObj>
              </mc:Choice>
              <mc:Fallback>
                <p:oleObj name="Equation" r:id="rId4" imgW="2705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300" y="3814762"/>
                        <a:ext cx="6261100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495211"/>
              </p:ext>
            </p:extLst>
          </p:nvPr>
        </p:nvGraphicFramePr>
        <p:xfrm>
          <a:off x="1536700" y="2133600"/>
          <a:ext cx="5702300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9" name="Equation" r:id="rId6" imgW="2463480" imgH="228600" progId="Equation.3">
                  <p:embed/>
                </p:oleObj>
              </mc:Choice>
              <mc:Fallback>
                <p:oleObj name="Equation" r:id="rId6" imgW="2463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6700" y="2133600"/>
                        <a:ext cx="5702300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570846"/>
              </p:ext>
            </p:extLst>
          </p:nvPr>
        </p:nvGraphicFramePr>
        <p:xfrm>
          <a:off x="457200" y="5976753"/>
          <a:ext cx="8305800" cy="576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0" name="Equation" r:id="rId8" imgW="3479760" imgH="241200" progId="Equation.3">
                  <p:embed/>
                </p:oleObj>
              </mc:Choice>
              <mc:Fallback>
                <p:oleObj name="Equation" r:id="rId8" imgW="34797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976753"/>
                        <a:ext cx="8305800" cy="5764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8851717"/>
              </p:ext>
            </p:extLst>
          </p:nvPr>
        </p:nvGraphicFramePr>
        <p:xfrm>
          <a:off x="1819275" y="1651000"/>
          <a:ext cx="511492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1" name="Equation" r:id="rId10" imgW="2209680" imgH="241200" progId="Equation.3">
                  <p:embed/>
                </p:oleObj>
              </mc:Choice>
              <mc:Fallback>
                <p:oleObj name="Equation" r:id="rId10" imgW="22096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9275" y="1651000"/>
                        <a:ext cx="511492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326395"/>
              </p:ext>
            </p:extLst>
          </p:nvPr>
        </p:nvGraphicFramePr>
        <p:xfrm>
          <a:off x="2124075" y="3200400"/>
          <a:ext cx="511492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2" name="Equation" r:id="rId12" imgW="2209680" imgH="241200" progId="Equation.3">
                  <p:embed/>
                </p:oleObj>
              </mc:Choice>
              <mc:Fallback>
                <p:oleObj name="Equation" r:id="rId12" imgW="22096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3200400"/>
                        <a:ext cx="511492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883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dirty="0" smtClean="0"/>
              <a:t>Temporal difference (TD)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sz="2800" dirty="0" smtClean="0"/>
              <a:t>At each time step t</a:t>
            </a:r>
          </a:p>
          <a:p>
            <a:pPr lvl="1"/>
            <a:r>
              <a:rPr lang="en-US" sz="2400" dirty="0" smtClean="0"/>
              <a:t>From current state s, select an action </a:t>
            </a:r>
            <a:r>
              <a:rPr lang="en-US" sz="2400" dirty="0" smtClean="0">
                <a:solidFill>
                  <a:srgbClr val="0000FF"/>
                </a:solidFill>
              </a:rPr>
              <a:t>a</a:t>
            </a:r>
            <a:r>
              <a:rPr lang="en-US" sz="2400" dirty="0" smtClean="0"/>
              <a:t>: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Get the successor state </a:t>
            </a:r>
            <a:r>
              <a:rPr lang="en-US" sz="2400" dirty="0" smtClean="0">
                <a:solidFill>
                  <a:srgbClr val="0000FF"/>
                </a:solidFill>
              </a:rPr>
              <a:t>s’</a:t>
            </a:r>
            <a:endParaRPr lang="en-US" sz="2400" dirty="0" smtClean="0"/>
          </a:p>
          <a:p>
            <a:pPr lvl="1"/>
            <a:r>
              <a:rPr lang="en-US" sz="2400" dirty="0" smtClean="0"/>
              <a:t>Perform the TD update: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7200" y="4927408"/>
          <a:ext cx="8229600" cy="55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8" name="Equation" r:id="rId4" imgW="3365280" imgH="228600" progId="Equation.3">
                  <p:embed/>
                </p:oleObj>
              </mc:Choice>
              <mc:Fallback>
                <p:oleObj name="Equation" r:id="rId4" imgW="336528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927408"/>
                        <a:ext cx="8229600" cy="5589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33600" y="585847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Learning rate</a:t>
            </a:r>
          </a:p>
          <a:p>
            <a:pPr algn="ctr"/>
            <a:r>
              <a:rPr lang="en-US" dirty="0" smtClean="0"/>
              <a:t>Should start at 1 and decay as O(1/t)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3311029" y="5596235"/>
            <a:ext cx="389136" cy="794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938338" y="2133600"/>
          <a:ext cx="5148262" cy="572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9" name="Equation" r:id="rId6" imgW="2057400" imgH="228600" progId="Equation.3">
                  <p:embed/>
                </p:oleObj>
              </mc:Choice>
              <mc:Fallback>
                <p:oleObj name="Equation" r:id="rId6" imgW="205740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8338" y="2133600"/>
                        <a:ext cx="5148262" cy="5720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76600" y="30480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Exploration function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4000897" y="2857103"/>
            <a:ext cx="381000" cy="794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953000" y="3048000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Number of times we’ve taken action a’ from state 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6058694" y="2857500"/>
            <a:ext cx="381000" cy="158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53000" y="63246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e.g., </a:t>
            </a:r>
            <a:r>
              <a:rPr lang="en-US" dirty="0" smtClean="0">
                <a:sym typeface="Symbol"/>
              </a:rPr>
              <a:t>(t) = 60/(59 + 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10" grpId="0"/>
      <p:bldP spid="12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dirty="0" smtClean="0"/>
              <a:t>Temporal difference (TD)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sz="2800" dirty="0" smtClean="0"/>
              <a:t>At each time step t</a:t>
            </a:r>
          </a:p>
          <a:p>
            <a:pPr lvl="1"/>
            <a:r>
              <a:rPr lang="en-US" sz="2400" dirty="0" smtClean="0"/>
              <a:t>From current state s, select an action </a:t>
            </a:r>
            <a:r>
              <a:rPr lang="en-US" sz="2400" dirty="0" smtClean="0">
                <a:solidFill>
                  <a:srgbClr val="0000FF"/>
                </a:solidFill>
              </a:rPr>
              <a:t>a</a:t>
            </a:r>
            <a:r>
              <a:rPr lang="en-US" sz="2400" dirty="0" smtClean="0"/>
              <a:t>: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Get the successor state </a:t>
            </a:r>
            <a:r>
              <a:rPr lang="en-US" sz="2400" dirty="0" smtClean="0">
                <a:solidFill>
                  <a:srgbClr val="0000FF"/>
                </a:solidFill>
              </a:rPr>
              <a:t>s’</a:t>
            </a:r>
            <a:endParaRPr lang="en-US" sz="2400" dirty="0" smtClean="0"/>
          </a:p>
          <a:p>
            <a:pPr lvl="1"/>
            <a:r>
              <a:rPr lang="en-US" sz="2400" dirty="0" smtClean="0"/>
              <a:t>Perform the TD update: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7200" y="4927408"/>
          <a:ext cx="8229600" cy="55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11" name="Equation" r:id="rId4" imgW="3365280" imgH="228600" progId="Equation.3">
                  <p:embed/>
                </p:oleObj>
              </mc:Choice>
              <mc:Fallback>
                <p:oleObj name="Equation" r:id="rId4" imgW="3365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927408"/>
                        <a:ext cx="8229600" cy="5589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938338" y="2133600"/>
          <a:ext cx="5148262" cy="572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12" name="Equation" r:id="rId6" imgW="2057400" imgH="228600" progId="Equation.3">
                  <p:embed/>
                </p:oleObj>
              </mc:Choice>
              <mc:Fallback>
                <p:oleObj name="Equation" r:id="rId6" imgW="2057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8338" y="2133600"/>
                        <a:ext cx="5148262" cy="5720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76600" y="30480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Exploration function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4000897" y="2857103"/>
            <a:ext cx="381000" cy="794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953000" y="3048000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Number of times we’ve taken action a’ from state 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6058694" y="2857500"/>
            <a:ext cx="381000" cy="158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0" y="6172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Q-learning demo: </a:t>
            </a:r>
            <a:r>
              <a:rPr lang="en-US" sz="2400" dirty="0" smtClean="0">
                <a:hlinkClick r:id="rId8"/>
              </a:rPr>
              <a:t>http://www.cs.ubc.ca/~poole/demos/rl/q.html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184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TD Q-learning result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524000"/>
            <a:ext cx="5562600" cy="4725985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509" y="2438400"/>
            <a:ext cx="2872491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993376" y="6474023"/>
            <a:ext cx="21506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Berkeley CS188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5867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Applications of Reinforcement Learning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Model-Based Reinforcement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Estimate P(s’|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s,a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) and R(s)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Exploration vs. Exploitation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Model-Free Reinforcement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Q-learning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Temporal Difference Learning</a:t>
            </a:r>
          </a:p>
          <a:p>
            <a:r>
              <a:rPr lang="en-US" dirty="0" smtClean="0"/>
              <a:t>Function approximation; policy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43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Function approximation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334000"/>
          </a:xfrm>
        </p:spPr>
        <p:txBody>
          <a:bodyPr/>
          <a:lstStyle/>
          <a:p>
            <a:r>
              <a:rPr lang="en-US" sz="2400" dirty="0" smtClean="0"/>
              <a:t>So far, we’ve assumed a lookup table representation for utility function </a:t>
            </a:r>
            <a:r>
              <a:rPr lang="en-US" sz="2400" dirty="0" smtClean="0">
                <a:solidFill>
                  <a:srgbClr val="0000FF"/>
                </a:solidFill>
              </a:rPr>
              <a:t>U(s)</a:t>
            </a:r>
            <a:r>
              <a:rPr lang="en-US" sz="2400" dirty="0" smtClean="0"/>
              <a:t> or action-utility function </a:t>
            </a:r>
            <a:r>
              <a:rPr lang="en-US" sz="2400" dirty="0" smtClean="0">
                <a:solidFill>
                  <a:srgbClr val="0000FF"/>
                </a:solidFill>
              </a:rPr>
              <a:t>Q(</a:t>
            </a:r>
            <a:r>
              <a:rPr lang="en-US" sz="2400" dirty="0" err="1" smtClean="0">
                <a:solidFill>
                  <a:srgbClr val="0000FF"/>
                </a:solidFill>
              </a:rPr>
              <a:t>s,a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400" dirty="0" smtClean="0"/>
              <a:t>But what if the state space is really large or continuous?</a:t>
            </a:r>
          </a:p>
          <a:p>
            <a:r>
              <a:rPr lang="en-US" sz="2400" dirty="0" smtClean="0"/>
              <a:t>Alternative idea: approximate the utility function, e.g., </a:t>
            </a:r>
            <a:br>
              <a:rPr lang="en-US" sz="2400" dirty="0" smtClean="0"/>
            </a:br>
            <a:r>
              <a:rPr lang="en-US" sz="2400" dirty="0" smtClean="0"/>
              <a:t>as a weighted linear combination of </a:t>
            </a:r>
            <a:r>
              <a:rPr lang="en-US" sz="2400" i="1" dirty="0" smtClean="0"/>
              <a:t>features</a:t>
            </a:r>
            <a:r>
              <a:rPr lang="en-US" sz="2400" dirty="0" smtClean="0"/>
              <a:t>: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pPr lvl="1"/>
            <a:r>
              <a:rPr lang="en-US" sz="2000" dirty="0" smtClean="0"/>
              <a:t>RL algorithms can be modified to estimate these weights</a:t>
            </a:r>
          </a:p>
          <a:p>
            <a:pPr lvl="1"/>
            <a:r>
              <a:rPr lang="en-US" sz="2000" dirty="0" smtClean="0"/>
              <a:t>More generally, functions can be nonlinear (e.g., neural networks)</a:t>
            </a:r>
          </a:p>
          <a:p>
            <a:r>
              <a:rPr lang="en-US" sz="2400" dirty="0" smtClean="0"/>
              <a:t>Recall: features for designing evaluation functions in games</a:t>
            </a:r>
          </a:p>
          <a:p>
            <a:r>
              <a:rPr lang="en-US" sz="2400" dirty="0" smtClean="0"/>
              <a:t>Benefits:</a:t>
            </a:r>
          </a:p>
          <a:p>
            <a:pPr lvl="1"/>
            <a:r>
              <a:rPr lang="en-US" sz="2000" dirty="0" smtClean="0"/>
              <a:t>Can handle very large state spaces (games), continuous state spaces (robot control)</a:t>
            </a:r>
          </a:p>
          <a:p>
            <a:pPr lvl="1"/>
            <a:r>
              <a:rPr lang="en-US" sz="2000" dirty="0" smtClean="0"/>
              <a:t>Can </a:t>
            </a:r>
            <a:r>
              <a:rPr lang="en-US" sz="2000" i="1" dirty="0" smtClean="0"/>
              <a:t>generalize</a:t>
            </a:r>
            <a:r>
              <a:rPr lang="en-US" sz="2000" dirty="0" smtClean="0"/>
              <a:t> to previously unseen states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524000" y="3200400"/>
          <a:ext cx="6096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38" name="Equation" r:id="rId4" imgW="2286000" imgH="228600" progId="Equation.3">
                  <p:embed/>
                </p:oleObj>
              </mc:Choice>
              <mc:Fallback>
                <p:oleObj name="Equation" r:id="rId4" imgW="22860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200400"/>
                        <a:ext cx="60960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Policy search</a:t>
            </a:r>
            <a:r>
              <a:rPr lang="en-US" dirty="0" smtClean="0"/>
              <a:t>: instead of getting the Q-values right, you simply need to get their ordering right</a:t>
            </a:r>
          </a:p>
          <a:p>
            <a:pPr lvl="1"/>
            <a:r>
              <a:rPr lang="en-US" dirty="0" smtClean="0"/>
              <a:t>Write down the policy as a function of some parameters and adjust the parameters to improve the expected reward</a:t>
            </a:r>
          </a:p>
          <a:p>
            <a:r>
              <a:rPr lang="en-US" b="1" dirty="0" smtClean="0"/>
              <a:t>Learning </a:t>
            </a:r>
            <a:r>
              <a:rPr lang="en-US" b="1" smtClean="0"/>
              <a:t>from imitation</a:t>
            </a:r>
            <a:r>
              <a:rPr lang="en-US" smtClean="0"/>
              <a:t>: </a:t>
            </a:r>
            <a:r>
              <a:rPr lang="en-US" dirty="0" smtClean="0"/>
              <a:t>instead of an explicit reward function, you have expert demonstrations of the task to learn from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96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16338</TotalTime>
  <Words>1386</Words>
  <Application>Microsoft Office PowerPoint</Application>
  <PresentationFormat>On-screen Show (4:3)</PresentationFormat>
  <Paragraphs>253</Paragraphs>
  <Slides>29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Cambria Math</vt:lpstr>
      <vt:lpstr>Symbol</vt:lpstr>
      <vt:lpstr>Default Design</vt:lpstr>
      <vt:lpstr>Equation</vt:lpstr>
      <vt:lpstr>Microsoft Equation 3.0</vt:lpstr>
      <vt:lpstr>Reinforcement learning (Chapter 21)</vt:lpstr>
      <vt:lpstr>Reinforcement learning</vt:lpstr>
      <vt:lpstr>Reinforcement learning:  Basic scheme</vt:lpstr>
      <vt:lpstr>Outline</vt:lpstr>
      <vt:lpstr>Applications of reinforcement learning</vt:lpstr>
      <vt:lpstr>Applications of reinforcement learning</vt:lpstr>
      <vt:lpstr>Applications of reinforcement learning</vt:lpstr>
      <vt:lpstr>Applications of reinforcement learning</vt:lpstr>
      <vt:lpstr>Applications of reinforcement learning</vt:lpstr>
      <vt:lpstr>Applications of reinforcement learning</vt:lpstr>
      <vt:lpstr>Applications of reinforcement learning</vt:lpstr>
      <vt:lpstr>Outline</vt:lpstr>
      <vt:lpstr>Reinforcement learning strategies</vt:lpstr>
      <vt:lpstr>Model-based reinforcement learning</vt:lpstr>
      <vt:lpstr>Model-based reinforcement learning</vt:lpstr>
      <vt:lpstr>Exploration vs. exploitation</vt:lpstr>
      <vt:lpstr>Incorporating exploration</vt:lpstr>
      <vt:lpstr>Outline</vt:lpstr>
      <vt:lpstr>Model-free reinforcement learning</vt:lpstr>
      <vt:lpstr>Model-free reinforcement learning</vt:lpstr>
      <vt:lpstr>Model-free reinforcement learning</vt:lpstr>
      <vt:lpstr>Temporal difference (TD) learning</vt:lpstr>
      <vt:lpstr>Temporal difference (TD) learning</vt:lpstr>
      <vt:lpstr>Temporal difference (TD) learning</vt:lpstr>
      <vt:lpstr>Temporal difference (TD) learning</vt:lpstr>
      <vt:lpstr>TD Q-learning result</vt:lpstr>
      <vt:lpstr>Outline</vt:lpstr>
      <vt:lpstr>Function approximation</vt:lpstr>
      <vt:lpstr>Other techniques</vt:lpstr>
    </vt:vector>
  </TitlesOfParts>
  <Company>NUS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Bayesian networks </dc:title>
  <dc:creator>Min-Yen Kan</dc:creator>
  <cp:lastModifiedBy>Mark Hasegawa-Johnson</cp:lastModifiedBy>
  <cp:revision>570</cp:revision>
  <cp:lastPrinted>2015-04-13T17:34:21Z</cp:lastPrinted>
  <dcterms:created xsi:type="dcterms:W3CDTF">2003-12-17T16:38:09Z</dcterms:created>
  <dcterms:modified xsi:type="dcterms:W3CDTF">2016-11-08T04:12:16Z</dcterms:modified>
</cp:coreProperties>
</file>