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7" r:id="rId2"/>
    <p:sldId id="318" r:id="rId3"/>
    <p:sldId id="340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41" r:id="rId23"/>
    <p:sldId id="337" r:id="rId24"/>
    <p:sldId id="338" r:id="rId25"/>
    <p:sldId id="343" r:id="rId2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FF00F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758" autoAdjust="0"/>
  </p:normalViewPr>
  <p:slideViewPr>
    <p:cSldViewPr>
      <p:cViewPr varScale="1">
        <p:scale>
          <a:sx n="60" d="100"/>
          <a:sy n="60" d="100"/>
        </p:scale>
        <p:origin x="146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1CA99E0-E95C-4F1B-B0F2-4565A2B4014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6A2EA70-8A4C-40BF-A25E-4BD4BBF0DD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944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41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2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18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20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53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30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03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40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30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35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6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04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93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24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441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014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92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597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3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41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502A0-2A22-4053-87DB-A49A1760D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D7D2A-1BAE-400D-B4B6-AE94372DC0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C1415-B1A8-492C-B7C6-94B7FBFAE2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DF07F-76C4-454F-B8DD-1935FAB6C5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FC8E3-4FC0-4047-B5D6-F758D3251C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C26D4-932C-478F-A230-EF4C62E6E8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A9634-C294-488D-8DB4-6764EAD2AD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CCE15-091A-4D6A-B3E0-FCFCC42F8F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354DA-5701-411B-AE15-165F911C3A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ECFB2-8AE7-463F-BA78-3395A84F79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AD993-E1A1-4830-9832-91AF7F474A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899897-58A2-4F66-9561-F3C35773659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png"/><Relationship Id="rId5" Type="http://schemas.openxmlformats.org/officeDocument/2006/relationships/image" Target="../media/image12.wmf"/><Relationship Id="rId10" Type="http://schemas.openxmlformats.org/officeDocument/2006/relationships/image" Target="../media/image14.wmf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hyperlink" Target="http://www.cs.ubc.ca/~poole/demos/mdp/vi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1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3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32" y="1828800"/>
            <a:ext cx="7504868" cy="501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9144000" cy="838200"/>
          </a:xfrm>
        </p:spPr>
        <p:txBody>
          <a:bodyPr/>
          <a:lstStyle/>
          <a:p>
            <a:r>
              <a:rPr lang="en-US" dirty="0" smtClean="0"/>
              <a:t>(Chapter 17)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268980" y="6504801"/>
            <a:ext cx="27226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Image source: P. </a:t>
            </a:r>
            <a:r>
              <a:rPr lang="en-US" sz="1200" dirty="0" err="1" smtClean="0"/>
              <a:t>Abbeel</a:t>
            </a:r>
            <a:r>
              <a:rPr lang="en-US" sz="1200" dirty="0" smtClean="0"/>
              <a:t> and D. Klein </a:t>
            </a:r>
            <a:endParaRPr lang="en-US" sz="12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en-US" dirty="0" smtClean="0"/>
              <a:t>Markov Decision 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6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715962"/>
          </a:xfrm>
        </p:spPr>
        <p:txBody>
          <a:bodyPr/>
          <a:lstStyle/>
          <a:p>
            <a:r>
              <a:rPr lang="en-US" dirty="0" smtClean="0"/>
              <a:t>Markov Decision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r>
              <a:rPr lang="en-US" sz="2800" dirty="0" smtClean="0"/>
              <a:t>In HMMs, we see a sequence of observations and try to reason about the underlying state sequence</a:t>
            </a:r>
          </a:p>
          <a:p>
            <a:pPr lvl="1"/>
            <a:r>
              <a:rPr lang="en-US" dirty="0" smtClean="0"/>
              <a:t>There are no actions involved</a:t>
            </a:r>
          </a:p>
          <a:p>
            <a:r>
              <a:rPr lang="en-US" sz="2800" dirty="0" smtClean="0"/>
              <a:t>But what if we have to take an action at each step that, in turn, will affect the state of the world?</a:t>
            </a:r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6216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715962"/>
          </a:xfrm>
        </p:spPr>
        <p:txBody>
          <a:bodyPr/>
          <a:lstStyle/>
          <a:p>
            <a:r>
              <a:rPr lang="en-US" dirty="0" smtClean="0"/>
              <a:t>Markov Decision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r>
              <a:rPr lang="en-US" sz="2400" dirty="0" smtClean="0"/>
              <a:t>Components:</a:t>
            </a:r>
          </a:p>
          <a:p>
            <a:pPr lvl="1"/>
            <a:r>
              <a:rPr lang="en-US" sz="2400" b="1" dirty="0" smtClean="0"/>
              <a:t>States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 smtClean="0"/>
              <a:t>, beginning with initial state</a:t>
            </a:r>
            <a:r>
              <a:rPr lang="en-US" sz="2400" dirty="0" smtClean="0">
                <a:solidFill>
                  <a:srgbClr val="0000FF"/>
                </a:solidFill>
              </a:rPr>
              <a:t> s</a:t>
            </a:r>
            <a:r>
              <a:rPr lang="en-US" sz="2400" baseline="-25000" dirty="0" smtClean="0">
                <a:solidFill>
                  <a:srgbClr val="0000FF"/>
                </a:solidFill>
              </a:rPr>
              <a:t>0</a:t>
            </a:r>
          </a:p>
          <a:p>
            <a:pPr lvl="1"/>
            <a:r>
              <a:rPr lang="en-US" sz="2400" b="1" dirty="0" smtClean="0"/>
              <a:t>Actions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a</a:t>
            </a:r>
          </a:p>
          <a:p>
            <a:pPr lvl="2"/>
            <a:r>
              <a:rPr lang="en-US" dirty="0" smtClean="0"/>
              <a:t>Each state </a:t>
            </a:r>
            <a:r>
              <a:rPr lang="en-US" dirty="0" smtClean="0">
                <a:solidFill>
                  <a:srgbClr val="0000FF"/>
                </a:solidFill>
              </a:rPr>
              <a:t>s </a:t>
            </a:r>
            <a:r>
              <a:rPr lang="en-US" dirty="0" smtClean="0"/>
              <a:t>has actions </a:t>
            </a:r>
            <a:r>
              <a:rPr lang="en-US" dirty="0" smtClean="0">
                <a:solidFill>
                  <a:srgbClr val="0000FF"/>
                </a:solidFill>
              </a:rPr>
              <a:t>A(s) </a:t>
            </a:r>
            <a:r>
              <a:rPr lang="en-US" dirty="0" smtClean="0"/>
              <a:t>available from it</a:t>
            </a:r>
          </a:p>
          <a:p>
            <a:pPr lvl="1"/>
            <a:r>
              <a:rPr lang="en-US" sz="2400" b="1" dirty="0" smtClean="0"/>
              <a:t>Transition model </a:t>
            </a:r>
            <a:r>
              <a:rPr lang="en-US" sz="2400" dirty="0" smtClean="0">
                <a:solidFill>
                  <a:srgbClr val="0000FF"/>
                </a:solidFill>
              </a:rPr>
              <a:t>P(s’ | s, a)</a:t>
            </a:r>
          </a:p>
          <a:p>
            <a:pPr lvl="2"/>
            <a:r>
              <a:rPr lang="en-US" i="1" dirty="0" smtClean="0"/>
              <a:t>Markov assumption</a:t>
            </a:r>
            <a:r>
              <a:rPr lang="en-US" dirty="0" smtClean="0"/>
              <a:t>: the probability of going to </a:t>
            </a:r>
            <a:r>
              <a:rPr lang="en-US" dirty="0" smtClean="0">
                <a:solidFill>
                  <a:srgbClr val="0000FF"/>
                </a:solidFill>
              </a:rPr>
              <a:t>s’</a:t>
            </a:r>
            <a:r>
              <a:rPr lang="en-US" dirty="0" smtClean="0"/>
              <a:t> from</a:t>
            </a:r>
            <a:r>
              <a:rPr lang="en-US" dirty="0" smtClean="0">
                <a:solidFill>
                  <a:srgbClr val="0000FF"/>
                </a:solidFill>
              </a:rPr>
              <a:t> s </a:t>
            </a:r>
            <a:r>
              <a:rPr lang="en-US" dirty="0" smtClean="0"/>
              <a:t>depends only on 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00FF"/>
                </a:solidFill>
              </a:rPr>
              <a:t>a</a:t>
            </a:r>
            <a:r>
              <a:rPr lang="en-US" dirty="0" smtClean="0"/>
              <a:t> and not on any other past actions or states</a:t>
            </a:r>
          </a:p>
          <a:p>
            <a:pPr lvl="1"/>
            <a:r>
              <a:rPr lang="en-US" sz="2400" b="1" dirty="0" smtClean="0"/>
              <a:t>Reward function</a:t>
            </a:r>
            <a:r>
              <a:rPr lang="en-US" sz="2400" dirty="0" smtClean="0">
                <a:solidFill>
                  <a:srgbClr val="FF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R(s)</a:t>
            </a:r>
          </a:p>
          <a:p>
            <a:r>
              <a:rPr lang="en-US" sz="2400" b="1" dirty="0" smtClean="0"/>
              <a:t>Policy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  <a:sym typeface="Symbol"/>
              </a:rPr>
              <a:t>(s)</a:t>
            </a:r>
            <a:r>
              <a:rPr lang="en-US" sz="2400" dirty="0" smtClean="0"/>
              <a:t>: the action that an agent takes in any given state</a:t>
            </a:r>
          </a:p>
          <a:p>
            <a:pPr lvl="1"/>
            <a:r>
              <a:rPr lang="en-US" sz="2400" dirty="0" smtClean="0"/>
              <a:t>The “solution” to an MDP</a:t>
            </a:r>
          </a:p>
        </p:txBody>
      </p:sp>
    </p:spTree>
    <p:extLst>
      <p:ext uri="{BB962C8B-B14F-4D97-AF65-F5344CB8AC3E}">
        <p14:creationId xmlns:p14="http://schemas.microsoft.com/office/powerpoint/2010/main" val="96813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First, we will look at how to “solve” MDPs, or find the optimal policy when the transition model and the reward function are known</a:t>
            </a:r>
          </a:p>
          <a:p>
            <a:r>
              <a:rPr lang="en-US" dirty="0" smtClean="0"/>
              <a:t>Second, we will consider </a:t>
            </a:r>
            <a:r>
              <a:rPr lang="en-US" b="1" dirty="0" smtClean="0"/>
              <a:t>reinforcement learning</a:t>
            </a:r>
            <a:r>
              <a:rPr lang="en-US" dirty="0" smtClean="0"/>
              <a:t>, where we don’t know the rules of the environment or the consequences of our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53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Game show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sz="2800" dirty="0" smtClean="0"/>
              <a:t>A series of questions with increasing level of difficulty and increasing payoff</a:t>
            </a:r>
          </a:p>
          <a:p>
            <a:r>
              <a:rPr lang="en-US" sz="2800" dirty="0" smtClean="0"/>
              <a:t>Decision: at each step, take your earnings and quit, or go for the next question</a:t>
            </a:r>
          </a:p>
          <a:p>
            <a:pPr lvl="1"/>
            <a:r>
              <a:rPr lang="en-US" sz="2400" dirty="0" smtClean="0"/>
              <a:t>If you answer wrong, you lose everything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2286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0668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9532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4384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2766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31630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6482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Q3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4864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53728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68580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Q4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6962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75826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2324894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4609306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6819105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447800" y="441662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914400" y="542038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3581400" y="440644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3048000" y="541020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2541989" y="618238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Quit:</a:t>
            </a:r>
          </a:p>
          <a:p>
            <a:pPr algn="ctr"/>
            <a:r>
              <a:rPr lang="en-US" sz="1400" dirty="0" smtClean="0"/>
              <a:t>$100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5840011" y="440644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5306611" y="541020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4769086" y="6182380"/>
            <a:ext cx="731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Quit:</a:t>
            </a:r>
          </a:p>
          <a:p>
            <a:pPr algn="ctr"/>
            <a:r>
              <a:rPr lang="en-US" sz="1400" dirty="0" smtClean="0"/>
              <a:t>$1,100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8094341" y="4191000"/>
            <a:ext cx="830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Correct:</a:t>
            </a:r>
          </a:p>
          <a:p>
            <a:pPr algn="ctr"/>
            <a:r>
              <a:rPr lang="en-US" sz="1400" dirty="0" smtClean="0"/>
              <a:t>$61,100</a:t>
            </a: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7560941" y="541020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6902685" y="6182380"/>
            <a:ext cx="817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Quit:</a:t>
            </a:r>
          </a:p>
          <a:p>
            <a:pPr algn="ctr"/>
            <a:r>
              <a:rPr lang="en-US" sz="1400" dirty="0" smtClean="0"/>
              <a:t>$11,100</a:t>
            </a:r>
            <a:endParaRPr lang="en-US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143035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$100 question</a:t>
            </a:r>
            <a:endParaRPr lang="en-US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2286000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$1,000 question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562635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$10,000 question</a:t>
            </a:r>
            <a:endParaRPr lang="en-US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6772435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$50,000 question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9935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Game show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sz="2400" dirty="0" smtClean="0"/>
              <a:t>Consider $50,000 question</a:t>
            </a:r>
          </a:p>
          <a:p>
            <a:pPr lvl="1"/>
            <a:r>
              <a:rPr lang="en-US" sz="2400" dirty="0" smtClean="0"/>
              <a:t>Probability of guessing correctly: 1/10</a:t>
            </a:r>
          </a:p>
          <a:p>
            <a:pPr lvl="1"/>
            <a:r>
              <a:rPr lang="en-US" sz="2400" dirty="0" smtClean="0"/>
              <a:t>Quit or go for the question?</a:t>
            </a:r>
          </a:p>
          <a:p>
            <a:r>
              <a:rPr lang="en-US" sz="2400" dirty="0" smtClean="0"/>
              <a:t>What is the expected payoff for continuing?</a:t>
            </a:r>
          </a:p>
          <a:p>
            <a:pPr lvl="1">
              <a:buNone/>
            </a:pPr>
            <a:r>
              <a:rPr lang="en-US" sz="2400" dirty="0" smtClean="0"/>
              <a:t>0.1 * 61,100 + 0.9 * 0 = 6,110</a:t>
            </a:r>
          </a:p>
          <a:p>
            <a:pPr marL="342900" lvl="1" indent="-342900">
              <a:buFontTx/>
              <a:buChar char="•"/>
            </a:pPr>
            <a:r>
              <a:rPr lang="en-US" sz="2400" dirty="0" smtClean="0"/>
              <a:t>What is the optimal decision?</a:t>
            </a:r>
          </a:p>
        </p:txBody>
      </p:sp>
      <p:sp>
        <p:nvSpPr>
          <p:cNvPr id="5" name="Oval 4"/>
          <p:cNvSpPr/>
          <p:nvPr/>
        </p:nvSpPr>
        <p:spPr>
          <a:xfrm>
            <a:off x="2286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0668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9532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4384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766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31630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6482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Q3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4864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3728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8580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Q4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6962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5826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2324894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4609306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6819105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47800" y="441662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914400" y="542038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3581400" y="440644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0" y="541020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2541989" y="618238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Quit:</a:t>
            </a:r>
          </a:p>
          <a:p>
            <a:pPr algn="ctr"/>
            <a:r>
              <a:rPr lang="en-US" sz="1400" dirty="0" smtClean="0"/>
              <a:t>$100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5840011" y="440644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06611" y="541020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769086" y="6182380"/>
            <a:ext cx="731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Quit:</a:t>
            </a:r>
          </a:p>
          <a:p>
            <a:pPr algn="ctr"/>
            <a:r>
              <a:rPr lang="en-US" sz="1400" dirty="0" smtClean="0"/>
              <a:t>$1,100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8094341" y="4191000"/>
            <a:ext cx="830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Correct:</a:t>
            </a:r>
          </a:p>
          <a:p>
            <a:pPr algn="ctr"/>
            <a:r>
              <a:rPr lang="en-US" sz="1400" dirty="0" smtClean="0"/>
              <a:t>$61,100</a:t>
            </a:r>
            <a:endParaRPr 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7560941" y="541020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6902685" y="6182380"/>
            <a:ext cx="817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Quit:</a:t>
            </a:r>
          </a:p>
          <a:p>
            <a:pPr algn="ctr"/>
            <a:r>
              <a:rPr lang="en-US" sz="1400" dirty="0" smtClean="0"/>
              <a:t>$11,100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143035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$100 question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2286000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$1,000 question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4562635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$10,000 question</a:t>
            </a:r>
            <a:endParaRPr lang="en-US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6772435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$50,000 question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9546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Game show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2743201"/>
          </a:xfrm>
        </p:spPr>
        <p:txBody>
          <a:bodyPr/>
          <a:lstStyle/>
          <a:p>
            <a:r>
              <a:rPr lang="en-US" sz="2400" dirty="0" smtClean="0"/>
              <a:t>What should we do in Q3?</a:t>
            </a:r>
          </a:p>
          <a:p>
            <a:pPr lvl="1"/>
            <a:r>
              <a:rPr lang="en-US" sz="2000" dirty="0" smtClean="0"/>
              <a:t>Payoff for quitting: $1,100</a:t>
            </a:r>
          </a:p>
          <a:p>
            <a:pPr lvl="1"/>
            <a:r>
              <a:rPr lang="en-US" sz="2000" dirty="0" smtClean="0"/>
              <a:t>Payoff for continuing: 0.5 * $11,100 = $5,550</a:t>
            </a:r>
          </a:p>
          <a:p>
            <a:r>
              <a:rPr lang="en-US" sz="2400" dirty="0" smtClean="0"/>
              <a:t>What about Q2?</a:t>
            </a:r>
          </a:p>
          <a:p>
            <a:pPr lvl="1"/>
            <a:r>
              <a:rPr lang="en-US" sz="2000" dirty="0" smtClean="0"/>
              <a:t>$100 for quitting vs. $4,162 for continuing</a:t>
            </a:r>
          </a:p>
          <a:p>
            <a:r>
              <a:rPr lang="en-US" sz="2400" dirty="0" smtClean="0"/>
              <a:t>What about Q1?</a:t>
            </a:r>
          </a:p>
        </p:txBody>
      </p:sp>
      <p:sp>
        <p:nvSpPr>
          <p:cNvPr id="5" name="Oval 4"/>
          <p:cNvSpPr/>
          <p:nvPr/>
        </p:nvSpPr>
        <p:spPr>
          <a:xfrm>
            <a:off x="2286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0668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9532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4384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766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31630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6482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Q3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4864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3728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858000" y="4343400"/>
            <a:ext cx="838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Q4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696200" y="4724400"/>
            <a:ext cx="12954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582694" y="5067300"/>
            <a:ext cx="685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2324894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4609306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6819105" y="5676106"/>
            <a:ext cx="9906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47800" y="441662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914400" y="542038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3581400" y="440644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0" y="541020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2541989" y="618238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Quit:</a:t>
            </a:r>
          </a:p>
          <a:p>
            <a:pPr algn="ctr"/>
            <a:r>
              <a:rPr lang="en-US" sz="1400" dirty="0" smtClean="0"/>
              <a:t>$100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5840011" y="440644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06611" y="541020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769086" y="6182380"/>
            <a:ext cx="731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Quit:</a:t>
            </a:r>
          </a:p>
          <a:p>
            <a:pPr algn="ctr"/>
            <a:r>
              <a:rPr lang="en-US" sz="1400" dirty="0" smtClean="0"/>
              <a:t>$1,100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8094341" y="4191000"/>
            <a:ext cx="830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Correct:</a:t>
            </a:r>
          </a:p>
          <a:p>
            <a:pPr algn="ctr"/>
            <a:r>
              <a:rPr lang="en-US" sz="1400" dirty="0" smtClean="0"/>
              <a:t>$61,100</a:t>
            </a:r>
            <a:endParaRPr 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7560941" y="5410200"/>
            <a:ext cx="93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Incorrect:</a:t>
            </a:r>
          </a:p>
          <a:p>
            <a:pPr algn="ctr"/>
            <a:r>
              <a:rPr lang="en-US" sz="1400" dirty="0" smtClean="0"/>
              <a:t>$0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6902685" y="6182380"/>
            <a:ext cx="817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Quit:</a:t>
            </a:r>
          </a:p>
          <a:p>
            <a:pPr algn="ctr"/>
            <a:r>
              <a:rPr lang="en-US" sz="1400" dirty="0" smtClean="0"/>
              <a:t>$11,100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143035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$100 question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2286000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$1,000 question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4562635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$10,000 question</a:t>
            </a:r>
            <a:endParaRPr lang="en-US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6772435" y="3810000"/>
            <a:ext cx="1076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$50,000 question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1524000" y="4114800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1/100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34682" y="4114800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3/4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19800" y="4114800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1/2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229600" y="396240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1/10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705600" y="3502223"/>
            <a:ext cx="1141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FF"/>
                </a:solidFill>
              </a:rPr>
              <a:t>U = $11,100</a:t>
            </a:r>
            <a:endParaRPr lang="en-US" sz="1400" dirty="0">
              <a:solidFill>
                <a:srgbClr val="FF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72000" y="3502223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FF"/>
                </a:solidFill>
              </a:rPr>
              <a:t>U = $5,550</a:t>
            </a:r>
            <a:endParaRPr lang="en-US" sz="1400" dirty="0">
              <a:solidFill>
                <a:srgbClr val="FF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62200" y="3502223"/>
            <a:ext cx="10647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FF"/>
                </a:solidFill>
              </a:rPr>
              <a:t>U = $4,162</a:t>
            </a:r>
            <a:endParaRPr lang="en-US" sz="1400" dirty="0">
              <a:solidFill>
                <a:srgbClr val="FF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8600" y="3502223"/>
            <a:ext cx="10647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FF"/>
                </a:solidFill>
              </a:rPr>
              <a:t>U = $3,746</a:t>
            </a:r>
            <a:endParaRPr lang="en-US" sz="1400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99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world</a:t>
            </a:r>
            <a:endParaRPr lang="en-US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133600"/>
            <a:ext cx="3761594" cy="271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804" y="2133600"/>
            <a:ext cx="4674221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5029200"/>
            <a:ext cx="320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marR="0" lvl="0" indent="-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R(s) = -0.04 for every non-terminal state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81600" y="1524000"/>
            <a:ext cx="3200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marR="0" lvl="0" indent="-317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Transition model: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629400" y="3886200"/>
            <a:ext cx="6194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marR="0" lvl="0" indent="-317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0.8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7381592" y="3886200"/>
            <a:ext cx="6194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marR="0" lvl="0" indent="-317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0.1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5476592" y="3886200"/>
            <a:ext cx="6194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marR="0" lvl="0" indent="-317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0.1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28366" y="6581001"/>
            <a:ext cx="23156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P. </a:t>
            </a:r>
            <a:r>
              <a:rPr lang="en-US" sz="1200" dirty="0" err="1" smtClean="0"/>
              <a:t>Abbeel</a:t>
            </a:r>
            <a:r>
              <a:rPr lang="en-US" sz="1200" dirty="0" smtClean="0"/>
              <a:t> and D. Klein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9372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Goal: Policy</a:t>
            </a:r>
            <a:endParaRPr lang="en-US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133600"/>
            <a:ext cx="3761594" cy="271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828366" y="6581001"/>
            <a:ext cx="23156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P. </a:t>
            </a:r>
            <a:r>
              <a:rPr lang="en-US" sz="1200" dirty="0" err="1" smtClean="0"/>
              <a:t>Abbeel</a:t>
            </a:r>
            <a:r>
              <a:rPr lang="en-US" sz="1200" dirty="0" smtClean="0"/>
              <a:t> and D. Klein </a:t>
            </a:r>
            <a:endParaRPr lang="en-US" sz="1200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577" y="2123579"/>
            <a:ext cx="4651823" cy="272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86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1" y="1962947"/>
            <a:ext cx="5029200" cy="426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2667000"/>
            <a:ext cx="2336800" cy="2210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715000" y="5105400"/>
            <a:ext cx="320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marR="0" lvl="0" indent="-31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R(s) = -0.04 for every non-terminal state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791200" y="2133600"/>
            <a:ext cx="3200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175" marR="0" lvl="0" indent="-3175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Transition model: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41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3398837"/>
            <a:ext cx="3200400" cy="3154363"/>
          </a:xfrm>
        </p:spPr>
        <p:txBody>
          <a:bodyPr/>
          <a:lstStyle/>
          <a:p>
            <a:pPr marL="3175" indent="-3175">
              <a:buNone/>
            </a:pPr>
            <a:r>
              <a:rPr lang="en-US" sz="2400" dirty="0" smtClean="0"/>
              <a:t>Optimal policy when R(s) = -0.04 for every non-terminal state</a:t>
            </a:r>
            <a:endParaRPr lang="en-US" sz="24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1" y="2120050"/>
            <a:ext cx="4952999" cy="407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381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world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Optimal policies for other values of R(s):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057400"/>
            <a:ext cx="593214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794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715962"/>
          </a:xfrm>
        </p:spPr>
        <p:txBody>
          <a:bodyPr/>
          <a:lstStyle/>
          <a:p>
            <a:r>
              <a:rPr lang="en-US" dirty="0" smtClean="0"/>
              <a:t>Solving MDPs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r>
              <a:rPr lang="en-US" sz="2400" dirty="0" smtClean="0"/>
              <a:t>MDP components:</a:t>
            </a:r>
          </a:p>
          <a:p>
            <a:pPr lvl="1"/>
            <a:r>
              <a:rPr lang="en-US" sz="2400" b="1" dirty="0" smtClean="0"/>
              <a:t>States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endParaRPr lang="en-US" sz="2400" baseline="-25000" dirty="0" smtClean="0">
              <a:solidFill>
                <a:srgbClr val="0000FF"/>
              </a:solidFill>
            </a:endParaRPr>
          </a:p>
          <a:p>
            <a:pPr lvl="1"/>
            <a:r>
              <a:rPr lang="en-US" sz="2400" b="1" dirty="0" smtClean="0"/>
              <a:t>Actions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a</a:t>
            </a:r>
            <a:endParaRPr lang="en-US" dirty="0" smtClean="0"/>
          </a:p>
          <a:p>
            <a:pPr lvl="1"/>
            <a:r>
              <a:rPr lang="en-US" sz="2400" b="1" dirty="0" smtClean="0"/>
              <a:t>Transition model </a:t>
            </a:r>
            <a:r>
              <a:rPr lang="en-US" sz="2400" dirty="0" smtClean="0">
                <a:solidFill>
                  <a:srgbClr val="0000FF"/>
                </a:solidFill>
              </a:rPr>
              <a:t>P(s’ | s, a)</a:t>
            </a:r>
          </a:p>
          <a:p>
            <a:pPr lvl="1"/>
            <a:r>
              <a:rPr lang="en-US" sz="2400" b="1" dirty="0" smtClean="0"/>
              <a:t>Reward function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R(s)</a:t>
            </a:r>
          </a:p>
          <a:p>
            <a:r>
              <a:rPr lang="en-US" sz="2400" dirty="0" smtClean="0"/>
              <a:t>The solution:</a:t>
            </a:r>
          </a:p>
          <a:p>
            <a:pPr lvl="1"/>
            <a:r>
              <a:rPr lang="en-US" sz="2400" b="1" dirty="0" smtClean="0"/>
              <a:t>Policy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00FF"/>
                </a:solidFill>
                <a:sym typeface="Symbol"/>
              </a:rPr>
              <a:t>(s)</a:t>
            </a:r>
            <a:r>
              <a:rPr lang="en-US" sz="2400" dirty="0" smtClean="0"/>
              <a:t>: mapping from states to actions</a:t>
            </a:r>
          </a:p>
          <a:p>
            <a:pPr lvl="1"/>
            <a:r>
              <a:rPr lang="en-US" sz="2400" dirty="0" smtClean="0"/>
              <a:t>How to find the optimal policy?</a:t>
            </a:r>
          </a:p>
        </p:txBody>
      </p:sp>
    </p:spTree>
    <p:extLst>
      <p:ext uri="{BB962C8B-B14F-4D97-AF65-F5344CB8AC3E}">
        <p14:creationId xmlns:p14="http://schemas.microsoft.com/office/powerpoint/2010/main" val="304869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Maximizing expected utility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4830763"/>
          </a:xfrm>
        </p:spPr>
        <p:txBody>
          <a:bodyPr/>
          <a:lstStyle/>
          <a:p>
            <a:r>
              <a:rPr lang="en-US" sz="2800" dirty="0" smtClean="0"/>
              <a:t>The optimal policy should maximize the </a:t>
            </a:r>
            <a:r>
              <a:rPr lang="en-US" sz="2800" i="1" dirty="0" smtClean="0"/>
              <a:t>expected utility</a:t>
            </a:r>
            <a:r>
              <a:rPr lang="en-US" sz="2800" dirty="0" smtClean="0"/>
              <a:t> over all possible state sequences produced by following that policy:</a:t>
            </a:r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How to define the utility of a state sequence?</a:t>
            </a:r>
          </a:p>
          <a:p>
            <a:pPr lvl="1"/>
            <a:r>
              <a:rPr lang="en-US" sz="2400" dirty="0" smtClean="0"/>
              <a:t>Sum of rewards of individual states</a:t>
            </a:r>
          </a:p>
          <a:p>
            <a:pPr lvl="1"/>
            <a:r>
              <a:rPr lang="en-US" sz="2400" dirty="0" smtClean="0"/>
              <a:t>Problem: infinite state sequences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981200" y="2743200"/>
          <a:ext cx="5648692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Equation" r:id="rId4" imgW="1993680" imgH="457200" progId="Equation.3">
                  <p:embed/>
                </p:oleObj>
              </mc:Choice>
              <mc:Fallback>
                <p:oleObj name="Equation" r:id="rId4" imgW="1993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743200"/>
                        <a:ext cx="5648692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22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Utilities of state 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830763"/>
          </a:xfrm>
        </p:spPr>
        <p:txBody>
          <a:bodyPr/>
          <a:lstStyle/>
          <a:p>
            <a:r>
              <a:rPr lang="en-US" sz="2400" dirty="0" smtClean="0"/>
              <a:t>Normally, we would define the utility of a state sequence as the sum of the rewards of the individual states</a:t>
            </a:r>
          </a:p>
          <a:p>
            <a:r>
              <a:rPr lang="en-US" sz="2400" b="1" dirty="0" smtClean="0"/>
              <a:t>Problem:</a:t>
            </a:r>
            <a:r>
              <a:rPr lang="en-US" sz="2400" dirty="0" smtClean="0"/>
              <a:t> infinite state sequences</a:t>
            </a:r>
          </a:p>
          <a:p>
            <a:r>
              <a:rPr lang="en-US" sz="2400" b="1" dirty="0" smtClean="0"/>
              <a:t>Solution: </a:t>
            </a:r>
            <a:r>
              <a:rPr lang="en-US" sz="2400" i="1" dirty="0" smtClean="0"/>
              <a:t>discount </a:t>
            </a:r>
            <a:r>
              <a:rPr lang="en-US" sz="2400" dirty="0" smtClean="0"/>
              <a:t>the individual state rewards by a factor </a:t>
            </a:r>
            <a:r>
              <a:rPr lang="en-US" sz="2400" dirty="0" smtClean="0">
                <a:sym typeface="Symbol"/>
              </a:rPr>
              <a:t> </a:t>
            </a:r>
            <a:r>
              <a:rPr lang="en-US" sz="2400" dirty="0" smtClean="0"/>
              <a:t>between 0 and 1: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 lvl="1"/>
            <a:r>
              <a:rPr lang="en-US" sz="2000" dirty="0" smtClean="0"/>
              <a:t>Sooner rewards count more than later rewards</a:t>
            </a:r>
          </a:p>
          <a:p>
            <a:pPr lvl="1"/>
            <a:r>
              <a:rPr lang="en-US" sz="2000" dirty="0" smtClean="0"/>
              <a:t>Makes sure the total utility stays bounded</a:t>
            </a:r>
          </a:p>
          <a:p>
            <a:pPr lvl="1"/>
            <a:r>
              <a:rPr lang="en-US" sz="2000" dirty="0" smtClean="0"/>
              <a:t>Helps algorithms converge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09600" y="3505200"/>
          <a:ext cx="805211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4" imgW="3149280" imgH="685800" progId="Equation.3">
                  <p:embed/>
                </p:oleObj>
              </mc:Choice>
              <mc:Fallback>
                <p:oleObj name="Equation" r:id="rId4" imgW="314928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505200"/>
                        <a:ext cx="8052115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221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Utilities of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4830763"/>
          </a:xfrm>
        </p:spPr>
        <p:txBody>
          <a:bodyPr/>
          <a:lstStyle/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Expected utility obtained by policy </a:t>
            </a:r>
            <a:r>
              <a:rPr lang="en-US" sz="2400" dirty="0" smtClean="0">
                <a:solidFill>
                  <a:srgbClr val="0000FF"/>
                </a:solidFill>
                <a:sym typeface="Symbol"/>
              </a:rPr>
              <a:t>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smtClean="0"/>
              <a:t>starting in state 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 smtClean="0"/>
              <a:t>:</a:t>
            </a:r>
            <a:br>
              <a:rPr lang="en-US" sz="2400" dirty="0" smtClean="0"/>
            </a:b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The “true” utility of a state, denoted </a:t>
            </a:r>
            <a:r>
              <a:rPr lang="en-US" sz="2400" dirty="0" smtClean="0">
                <a:solidFill>
                  <a:srgbClr val="0000FF"/>
                </a:solidFill>
              </a:rPr>
              <a:t>U(s)</a:t>
            </a:r>
            <a:r>
              <a:rPr lang="en-US" sz="2400" dirty="0" smtClean="0"/>
              <a:t>, is the expected sum of discounted rewards if the agent executes an </a:t>
            </a:r>
            <a:r>
              <a:rPr lang="en-US" sz="2400" i="1" dirty="0" smtClean="0"/>
              <a:t>optimal</a:t>
            </a:r>
            <a:r>
              <a:rPr lang="en-US" sz="2400" dirty="0" smtClean="0"/>
              <a:t> policy starting in state 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</a:p>
          <a:p>
            <a:r>
              <a:rPr lang="en-US" sz="2400" dirty="0" smtClean="0"/>
              <a:t>Reminiscent of </a:t>
            </a:r>
            <a:r>
              <a:rPr lang="en-US" sz="2400" dirty="0" err="1" smtClean="0"/>
              <a:t>minimax</a:t>
            </a:r>
            <a:r>
              <a:rPr lang="en-US" sz="2400" dirty="0" smtClean="0"/>
              <a:t> values of states…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676400" y="2362200"/>
          <a:ext cx="5807564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4" imgW="2489040" imgH="457200" progId="Equation.3">
                  <p:embed/>
                </p:oleObj>
              </mc:Choice>
              <mc:Fallback>
                <p:oleObj name="Equation" r:id="rId4" imgW="24890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362200"/>
                        <a:ext cx="5807564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822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Finding the utilities of states</a:t>
            </a:r>
            <a:endParaRPr lang="en-US" dirty="0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5614988" y="2286000"/>
          <a:ext cx="251301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8" name="Equation" r:id="rId4" imgW="1130040" imgH="342720" progId="Equation.3">
                  <p:embed/>
                </p:oleObj>
              </mc:Choice>
              <mc:Fallback>
                <p:oleObj name="Equation" r:id="rId4" imgW="113004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4988" y="2286000"/>
                        <a:ext cx="251301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990600"/>
            <a:ext cx="4700246" cy="392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057400" y="476113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U(s’)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2036" y="125146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 node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2779932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Chance node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4343400" y="4267200"/>
          <a:ext cx="471328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9" name="Equation" r:id="rId7" imgW="2120760" imgH="342720" progId="Equation.3">
                  <p:embed/>
                </p:oleObj>
              </mc:Choice>
              <mc:Fallback>
                <p:oleObj name="Equation" r:id="rId7" imgW="212076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267200"/>
                        <a:ext cx="471328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1066800" y="3682664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P(s’ | s, 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143000"/>
            <a:ext cx="4724400" cy="4068763"/>
          </a:xfrm>
        </p:spPr>
        <p:txBody>
          <a:bodyPr/>
          <a:lstStyle/>
          <a:p>
            <a:r>
              <a:rPr lang="en-US" sz="2400" dirty="0" smtClean="0"/>
              <a:t>What is the expected utility of taking action </a:t>
            </a:r>
            <a:r>
              <a:rPr lang="en-US" sz="2400" b="1" dirty="0" smtClean="0">
                <a:solidFill>
                  <a:srgbClr val="0000FF"/>
                </a:solidFill>
              </a:rPr>
              <a:t>a</a:t>
            </a:r>
            <a:r>
              <a:rPr lang="en-US" sz="2400" dirty="0" smtClean="0"/>
              <a:t> in state </a:t>
            </a:r>
            <a:r>
              <a:rPr lang="en-US" sz="2400" b="1" dirty="0" smtClean="0">
                <a:solidFill>
                  <a:srgbClr val="0000FF"/>
                </a:solidFill>
              </a:rPr>
              <a:t>s</a:t>
            </a:r>
            <a:r>
              <a:rPr lang="en-US" sz="2400" dirty="0" smtClean="0"/>
              <a:t>?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How do we choose the optimal action?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152400" y="5257800"/>
            <a:ext cx="8686800" cy="161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recursive expression for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U(s)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terms of the utilities of its successor states?</a:t>
            </a: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1828800" y="6096000"/>
          <a:ext cx="544671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Equation" r:id="rId9" imgW="2450880" imgH="342720" progId="Equation.3">
                  <p:embed/>
                </p:oleObj>
              </mc:Choice>
              <mc:Fallback>
                <p:oleObj name="Equation" r:id="rId9" imgW="245088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6096000"/>
                        <a:ext cx="544671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687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3" grpId="0" build="p"/>
      <p:bldP spid="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dirty="0" smtClean="0"/>
              <a:t>The Bellman equation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sz="2800" dirty="0" smtClean="0"/>
              <a:t>Recursive relationship between the utilities of successive states:</a:t>
            </a:r>
            <a:endParaRPr lang="en-US" sz="28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599" y="2777040"/>
            <a:ext cx="3874601" cy="3233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890357" y="5934670"/>
            <a:ext cx="30053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End up here with </a:t>
            </a:r>
            <a:r>
              <a:rPr lang="en-US" dirty="0" smtClean="0">
                <a:solidFill>
                  <a:srgbClr val="0000FF"/>
                </a:solidFill>
              </a:rPr>
              <a:t>P(s’ | s, a)</a:t>
            </a:r>
          </a:p>
          <a:p>
            <a:pPr algn="ctr"/>
            <a:r>
              <a:rPr lang="en-US" dirty="0" smtClean="0"/>
              <a:t>Get utility </a:t>
            </a:r>
            <a:r>
              <a:rPr lang="en-US" dirty="0" smtClean="0">
                <a:solidFill>
                  <a:srgbClr val="0000FF"/>
                </a:solidFill>
              </a:rPr>
              <a:t>U(s’)</a:t>
            </a:r>
          </a:p>
          <a:p>
            <a:pPr algn="ctr"/>
            <a:r>
              <a:rPr lang="en-US" dirty="0" smtClean="0"/>
              <a:t>(discounted by </a:t>
            </a:r>
            <a:r>
              <a:rPr lang="en-US" dirty="0" smtClean="0">
                <a:sym typeface="Symbol"/>
              </a:rPr>
              <a:t>)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57800" y="2983468"/>
            <a:ext cx="2339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Receive reward </a:t>
            </a:r>
            <a:r>
              <a:rPr lang="en-US" dirty="0" smtClean="0">
                <a:solidFill>
                  <a:srgbClr val="0000FF"/>
                </a:solidFill>
              </a:rPr>
              <a:t>R(s)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73706" y="4202668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Choose optimal action </a:t>
            </a:r>
            <a:r>
              <a:rPr lang="en-US" dirty="0" smtClean="0">
                <a:solidFill>
                  <a:srgbClr val="0000FF"/>
                </a:solidFill>
              </a:rPr>
              <a:t>a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45057" name="Object 3"/>
          <p:cNvGraphicFramePr>
            <a:graphicFrameLocks noChangeAspect="1"/>
          </p:cNvGraphicFramePr>
          <p:nvPr/>
        </p:nvGraphicFramePr>
        <p:xfrm>
          <a:off x="1676400" y="1905000"/>
          <a:ext cx="5305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Equation" r:id="rId5" imgW="2387520" imgH="342720" progId="Equation.3">
                  <p:embed/>
                </p:oleObj>
              </mc:Choice>
              <mc:Fallback>
                <p:oleObj name="Equation" r:id="rId5" imgW="23875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05000"/>
                        <a:ext cx="5305425" cy="762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40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dirty="0" smtClean="0"/>
              <a:t>The Bellman equation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sz="2800" dirty="0" smtClean="0"/>
              <a:t>Recursive relationship between the utilities of successive states: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For </a:t>
            </a:r>
            <a:r>
              <a:rPr lang="en-US" sz="2800" i="1" dirty="0" smtClean="0"/>
              <a:t>N</a:t>
            </a:r>
            <a:r>
              <a:rPr lang="en-US" sz="2800" dirty="0" smtClean="0"/>
              <a:t> states, we get </a:t>
            </a:r>
            <a:r>
              <a:rPr lang="en-US" sz="2800" i="1" dirty="0" smtClean="0"/>
              <a:t>N</a:t>
            </a:r>
            <a:r>
              <a:rPr lang="en-US" sz="2800" dirty="0" smtClean="0"/>
              <a:t> equations in </a:t>
            </a:r>
            <a:r>
              <a:rPr lang="en-US" sz="2800" i="1" dirty="0" smtClean="0"/>
              <a:t>N</a:t>
            </a:r>
            <a:r>
              <a:rPr lang="en-US" sz="2800" dirty="0" smtClean="0"/>
              <a:t> unknowns</a:t>
            </a:r>
          </a:p>
          <a:p>
            <a:pPr lvl="1"/>
            <a:r>
              <a:rPr lang="en-US" sz="2400" dirty="0" smtClean="0"/>
              <a:t>Solving them solves the MDP</a:t>
            </a:r>
          </a:p>
          <a:p>
            <a:pPr lvl="1"/>
            <a:r>
              <a:rPr lang="en-US" sz="2400" dirty="0" smtClean="0"/>
              <a:t>We could try to solve them through </a:t>
            </a:r>
            <a:r>
              <a:rPr lang="en-US" sz="2400" dirty="0" err="1" smtClean="0"/>
              <a:t>expectiminimax</a:t>
            </a:r>
            <a:r>
              <a:rPr lang="en-US" sz="2400" dirty="0" smtClean="0"/>
              <a:t> search, but that would run into trouble with infinite sequences</a:t>
            </a:r>
          </a:p>
          <a:p>
            <a:pPr lvl="1"/>
            <a:r>
              <a:rPr lang="en-US" sz="2400" dirty="0" smtClean="0"/>
              <a:t>Instead, we solve them algebraically</a:t>
            </a:r>
          </a:p>
          <a:p>
            <a:pPr lvl="1"/>
            <a:r>
              <a:rPr lang="en-US" sz="2400" dirty="0" smtClean="0"/>
              <a:t>Two methods: </a:t>
            </a:r>
            <a:r>
              <a:rPr lang="en-US" sz="2400" b="1" dirty="0" smtClean="0"/>
              <a:t>value iteration </a:t>
            </a:r>
            <a:r>
              <a:rPr lang="en-US" sz="2400" dirty="0" smtClean="0"/>
              <a:t>and </a:t>
            </a:r>
            <a:r>
              <a:rPr lang="en-US" sz="2400" b="1" dirty="0" smtClean="0"/>
              <a:t>policy iteration</a:t>
            </a:r>
            <a:endParaRPr lang="en-US" sz="2400" b="1" dirty="0"/>
          </a:p>
        </p:txBody>
      </p:sp>
      <p:graphicFrame>
        <p:nvGraphicFramePr>
          <p:cNvPr id="45057" name="Object 3"/>
          <p:cNvGraphicFramePr>
            <a:graphicFrameLocks noChangeAspect="1"/>
          </p:cNvGraphicFramePr>
          <p:nvPr/>
        </p:nvGraphicFramePr>
        <p:xfrm>
          <a:off x="1676400" y="1905000"/>
          <a:ext cx="5305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tion" r:id="rId4" imgW="2387520" imgH="342720" progId="Equation.3">
                  <p:embed/>
                </p:oleObj>
              </mc:Choice>
              <mc:Fallback>
                <p:oleObj name="Equation" r:id="rId4" imgW="23875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05000"/>
                        <a:ext cx="5305425" cy="762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785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 1: Value iteration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r>
              <a:rPr lang="en-US" sz="2800" dirty="0" smtClean="0"/>
              <a:t>Start out with every </a:t>
            </a:r>
            <a:r>
              <a:rPr lang="en-US" sz="2800" i="1" dirty="0" smtClean="0"/>
              <a:t>U</a:t>
            </a:r>
            <a:r>
              <a:rPr lang="en-US" sz="2800" dirty="0" smtClean="0"/>
              <a:t>(</a:t>
            </a:r>
            <a:r>
              <a:rPr lang="en-US" sz="2800" i="1" dirty="0" smtClean="0"/>
              <a:t>s</a:t>
            </a:r>
            <a:r>
              <a:rPr lang="en-US" sz="2800" dirty="0" smtClean="0"/>
              <a:t>) = 0</a:t>
            </a:r>
          </a:p>
          <a:p>
            <a:r>
              <a:rPr lang="en-US" sz="2800" dirty="0" smtClean="0"/>
              <a:t>Iterate until convergence</a:t>
            </a:r>
          </a:p>
          <a:p>
            <a:pPr lvl="1"/>
            <a:r>
              <a:rPr lang="en-US" sz="2400" dirty="0" smtClean="0"/>
              <a:t>During the </a:t>
            </a:r>
            <a:r>
              <a:rPr lang="en-US" sz="2400" i="1" dirty="0" err="1" smtClean="0"/>
              <a:t>i</a:t>
            </a:r>
            <a:r>
              <a:rPr lang="en-US" sz="2400" dirty="0" err="1" smtClean="0"/>
              <a:t>th</a:t>
            </a:r>
            <a:r>
              <a:rPr lang="en-US" sz="2400" dirty="0" smtClean="0"/>
              <a:t> iteration, update the utility of each state according to this rule: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pPr lvl="1">
              <a:buNone/>
            </a:pPr>
            <a:endParaRPr lang="en-US" sz="2400" dirty="0" smtClean="0"/>
          </a:p>
          <a:p>
            <a:r>
              <a:rPr lang="en-US" sz="2800" dirty="0" smtClean="0"/>
              <a:t>In the limit of infinitely many iterations, guaranteed to find the correct utility values</a:t>
            </a:r>
          </a:p>
          <a:p>
            <a:pPr lvl="1"/>
            <a:r>
              <a:rPr lang="en-US" sz="2400" dirty="0" smtClean="0"/>
              <a:t>In practice, don’t need an infinite number of iterations…</a:t>
            </a:r>
            <a:endParaRPr lang="en-US" sz="2400" dirty="0"/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1574800" y="3810000"/>
          <a:ext cx="5813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Equation" r:id="rId4" imgW="2616120" imgH="342720" progId="Equation.3">
                  <p:embed/>
                </p:oleObj>
              </mc:Choice>
              <mc:Fallback>
                <p:oleObj name="Equation" r:id="rId4" imgW="26161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4800" y="3810000"/>
                        <a:ext cx="581342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971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2884798"/>
            <a:ext cx="3962400" cy="336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iteration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What effect does the update have?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1828800" y="2286000"/>
          <a:ext cx="5813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Equation" r:id="rId5" imgW="2616120" imgH="342720" progId="Equation.3">
                  <p:embed/>
                </p:oleObj>
              </mc:Choice>
              <mc:Fallback>
                <p:oleObj name="Equation" r:id="rId5" imgW="26161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286000"/>
                        <a:ext cx="581342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60090" y="6324600"/>
            <a:ext cx="2283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7"/>
              </a:rPr>
              <a:t>Value iteration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iteration</a:t>
            </a:r>
            <a:endParaRPr lang="en-US" dirty="0"/>
          </a:p>
        </p:txBody>
      </p:sp>
      <p:pic>
        <p:nvPicPr>
          <p:cNvPr id="7" name="Picture 6" descr="Screen Shot 2015-11-12 at 12.35.2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115" y="1600200"/>
            <a:ext cx="3465499" cy="2514600"/>
          </a:xfrm>
          <a:prstGeom prst="rect">
            <a:avLst/>
          </a:prstGeom>
        </p:spPr>
      </p:pic>
      <p:pic>
        <p:nvPicPr>
          <p:cNvPr id="8" name="Picture 7" descr="Screen Shot 2015-11-12 at 12.37.1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419600"/>
            <a:ext cx="2898074" cy="2286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4343400"/>
            <a:ext cx="2895599" cy="238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03478" y="4038600"/>
            <a:ext cx="2830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Utilities with discount factor 1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5867399" y="4118337"/>
            <a:ext cx="12109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Final policy</a:t>
            </a:r>
            <a:endParaRPr lang="en-US" sz="16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1524000"/>
            <a:ext cx="2962256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965995" y="1371600"/>
            <a:ext cx="2767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Input (non-terminal R=-0.04)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9530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 2: Policy iteration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Start with some initial policy </a:t>
            </a:r>
            <a:r>
              <a:rPr lang="en-US" sz="2800" dirty="0" smtClean="0">
                <a:sym typeface="Symbol"/>
              </a:rPr>
              <a:t></a:t>
            </a:r>
            <a:r>
              <a:rPr lang="en-US" sz="2800" baseline="-25000" dirty="0" smtClean="0">
                <a:sym typeface="Symbol"/>
              </a:rPr>
              <a:t>0</a:t>
            </a:r>
            <a:r>
              <a:rPr lang="en-US" sz="2800" dirty="0" smtClean="0">
                <a:sym typeface="Symbol"/>
              </a:rPr>
              <a:t> and alternate between the following steps:</a:t>
            </a:r>
            <a:endParaRPr lang="en-US" sz="2800" baseline="-25000" dirty="0" smtClean="0">
              <a:sym typeface="Symbol"/>
            </a:endParaRPr>
          </a:p>
          <a:p>
            <a:pPr lvl="1"/>
            <a:r>
              <a:rPr lang="en-US" b="1" dirty="0" smtClean="0">
                <a:sym typeface="Symbol"/>
              </a:rPr>
              <a:t>Policy evaluation:</a:t>
            </a:r>
            <a:r>
              <a:rPr lang="en-US" dirty="0" smtClean="0">
                <a:sym typeface="Symbol"/>
              </a:rPr>
              <a:t> calculate </a:t>
            </a:r>
            <a:r>
              <a:rPr lang="en-US" i="1" dirty="0" smtClean="0">
                <a:sym typeface="Symbol"/>
              </a:rPr>
              <a:t>U</a:t>
            </a:r>
            <a:r>
              <a:rPr lang="en-US" baseline="30000" dirty="0" smtClean="0">
                <a:sym typeface="Symbol"/>
              </a:rPr>
              <a:t></a:t>
            </a:r>
            <a:r>
              <a:rPr lang="en-US" i="1" baseline="10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(</a:t>
            </a:r>
            <a:r>
              <a:rPr lang="en-US" i="1" dirty="0" smtClean="0">
                <a:sym typeface="Symbol"/>
              </a:rPr>
              <a:t>s</a:t>
            </a:r>
            <a:r>
              <a:rPr lang="en-US" dirty="0" smtClean="0">
                <a:sym typeface="Symbol"/>
              </a:rPr>
              <a:t>) for every state </a:t>
            </a:r>
            <a:r>
              <a:rPr lang="en-US" i="1" dirty="0" smtClean="0">
                <a:sym typeface="Symbol"/>
              </a:rPr>
              <a:t>s</a:t>
            </a:r>
          </a:p>
          <a:p>
            <a:pPr lvl="1"/>
            <a:r>
              <a:rPr lang="en-US" b="1" dirty="0" smtClean="0">
                <a:sym typeface="Symbol"/>
              </a:rPr>
              <a:t>Policy improvement: </a:t>
            </a:r>
            <a:r>
              <a:rPr lang="en-US" dirty="0" smtClean="0">
                <a:sym typeface="Symbol"/>
              </a:rPr>
              <a:t>calculate a new policy </a:t>
            </a:r>
            <a:r>
              <a:rPr lang="en-US" i="1" baseline="-25000" dirty="0" smtClean="0">
                <a:sym typeface="Symbol"/>
              </a:rPr>
              <a:t>i</a:t>
            </a:r>
            <a:r>
              <a:rPr lang="en-US" baseline="-25000" dirty="0" smtClean="0">
                <a:sym typeface="Symbol"/>
              </a:rPr>
              <a:t>+1</a:t>
            </a:r>
            <a:r>
              <a:rPr lang="en-US" dirty="0" smtClean="0">
                <a:sym typeface="Symbol"/>
              </a:rPr>
              <a:t> based on the updated utilities</a:t>
            </a:r>
            <a:endParaRPr lang="en-US" dirty="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860550" y="4724400"/>
          <a:ext cx="51085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Equation" r:id="rId4" imgW="2298600" imgH="342720" progId="Equation.3">
                  <p:embed/>
                </p:oleObj>
              </mc:Choice>
              <mc:Fallback>
                <p:oleObj name="Equation" r:id="rId4" imgW="229860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0550" y="4724400"/>
                        <a:ext cx="51085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479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r>
              <a:rPr lang="en-US" dirty="0" smtClean="0"/>
              <a:t>Policy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754563"/>
          </a:xfrm>
        </p:spPr>
        <p:txBody>
          <a:bodyPr/>
          <a:lstStyle/>
          <a:p>
            <a:r>
              <a:rPr lang="en-US" sz="2800" dirty="0" smtClean="0"/>
              <a:t>Given a fixed policy </a:t>
            </a:r>
            <a:r>
              <a:rPr lang="en-US" sz="2800" dirty="0" smtClean="0">
                <a:sym typeface="Symbol"/>
              </a:rPr>
              <a:t></a:t>
            </a:r>
            <a:r>
              <a:rPr lang="en-US" sz="2800" dirty="0" smtClean="0"/>
              <a:t>, </a:t>
            </a:r>
            <a:r>
              <a:rPr lang="en-US" sz="2800" dirty="0" smtClean="0">
                <a:sym typeface="Symbol"/>
              </a:rPr>
              <a:t>calculate </a:t>
            </a:r>
            <a:r>
              <a:rPr lang="en-US" sz="2800" i="1" dirty="0" smtClean="0">
                <a:sym typeface="Symbol"/>
              </a:rPr>
              <a:t>U</a:t>
            </a:r>
            <a:r>
              <a:rPr lang="en-US" sz="2800" baseline="30000" dirty="0" smtClean="0">
                <a:sym typeface="Symbol"/>
              </a:rPr>
              <a:t></a:t>
            </a:r>
            <a:r>
              <a:rPr lang="en-US" sz="2800" dirty="0" smtClean="0">
                <a:sym typeface="Symbol"/>
              </a:rPr>
              <a:t>(</a:t>
            </a:r>
            <a:r>
              <a:rPr lang="en-US" sz="2800" i="1" dirty="0" smtClean="0">
                <a:sym typeface="Symbol"/>
              </a:rPr>
              <a:t>s</a:t>
            </a:r>
            <a:r>
              <a:rPr lang="en-US" sz="2800" dirty="0" smtClean="0">
                <a:sym typeface="Symbol"/>
              </a:rPr>
              <a:t>) for every state </a:t>
            </a:r>
            <a:r>
              <a:rPr lang="en-US" sz="2800" i="1" dirty="0" smtClean="0">
                <a:sym typeface="Symbol"/>
              </a:rPr>
              <a:t>s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The Bellman equation for the optimal policy: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r>
              <a:rPr lang="en-US" sz="2400" dirty="0" smtClean="0"/>
              <a:t>How does it need to change if our policy is fixed?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Can solve a linear system to get all the utilities!</a:t>
            </a:r>
          </a:p>
          <a:p>
            <a:pPr lvl="1"/>
            <a:r>
              <a:rPr lang="en-US" sz="2400" dirty="0" smtClean="0"/>
              <a:t>Alternatively, can apply the following update:</a:t>
            </a:r>
            <a:endParaRPr lang="en-US" sz="2400" dirty="0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1712913" y="5791200"/>
          <a:ext cx="5588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2" name="Equation" r:id="rId4" imgW="2514600" imgH="342720" progId="Equation.3">
                  <p:embed/>
                </p:oleObj>
              </mc:Choice>
              <mc:Fallback>
                <p:oleObj name="Equation" r:id="rId4" imgW="251460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2913" y="5791200"/>
                        <a:ext cx="55880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1701800" y="2667000"/>
          <a:ext cx="5305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3" name="Equation" r:id="rId6" imgW="2387520" imgH="342720" progId="Equation.3">
                  <p:embed/>
                </p:oleObj>
              </mc:Choice>
              <mc:Fallback>
                <p:oleObj name="Equation" r:id="rId6" imgW="23875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2667000"/>
                        <a:ext cx="530542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3"/>
          <p:cNvGraphicFramePr>
            <a:graphicFrameLocks noChangeAspect="1"/>
          </p:cNvGraphicFramePr>
          <p:nvPr/>
        </p:nvGraphicFramePr>
        <p:xfrm>
          <a:off x="1711325" y="4038600"/>
          <a:ext cx="53895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4" name="Equation" r:id="rId8" imgW="2425680" imgH="342720" progId="Equation.3">
                  <p:embed/>
                </p:oleObj>
              </mc:Choice>
              <mc:Fallback>
                <p:oleObj name="Equation" r:id="rId8" imgW="242568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1325" y="4038600"/>
                        <a:ext cx="53895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732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Appendix: Linear Solution to the Fixed Policy Utility Calculation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 smtClean="0"/>
                  <a:t>, </a:t>
                </a:r>
              </a:p>
              <a:p>
                <a:pPr lvl="1"/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 = [u(1), u(2), …, </a:t>
                </a:r>
                <a:r>
                  <a:rPr lang="en-US" dirty="0" smtClean="0"/>
                  <a:t>u(N)]^T</a:t>
                </a:r>
                <a:endParaRPr lang="en-US" dirty="0"/>
              </a:p>
              <a:p>
                <a:pPr lvl="1"/>
                <a:r>
                  <a:rPr lang="en-US" dirty="0" smtClean="0"/>
                  <a:t>This is the same as the equation on the previous slide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 </m:t>
                    </m:r>
                    <m:nary>
                      <m:naryPr>
                        <m:chr m:val="∑"/>
                        <m:sup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’)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’)</m:t>
                        </m:r>
                      </m:e>
                    </m:nary>
                  </m:oMath>
                </a14:m>
                <a:endParaRPr lang="en-US" dirty="0" smtClean="0"/>
              </a:p>
              <a:p>
                <a:r>
                  <a:rPr lang="en-US" dirty="0" smtClean="0"/>
                  <a:t>The solution is: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 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𝑔𝑃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dirty="0" smtClean="0"/>
              </a:p>
              <a:p>
                <a:r>
                  <a:rPr lang="en-US" dirty="0" smtClean="0"/>
                  <a:t>Solution computational cost is O{N^3} if N is the number of distinguishable states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1752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961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4139</TotalTime>
  <Words>1100</Words>
  <Application>Microsoft Office PowerPoint</Application>
  <PresentationFormat>On-screen Show (4:3)</PresentationFormat>
  <Paragraphs>267</Paragraphs>
  <Slides>25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 Math</vt:lpstr>
      <vt:lpstr>Symbol</vt:lpstr>
      <vt:lpstr>Default Design</vt:lpstr>
      <vt:lpstr>Equation</vt:lpstr>
      <vt:lpstr>Markov Decision Processes</vt:lpstr>
      <vt:lpstr>Markov Decision Processes</vt:lpstr>
      <vt:lpstr>Markov Decision Processes</vt:lpstr>
      <vt:lpstr>Overview</vt:lpstr>
      <vt:lpstr>Game show</vt:lpstr>
      <vt:lpstr>Game show</vt:lpstr>
      <vt:lpstr>Game show</vt:lpstr>
      <vt:lpstr>Grid world</vt:lpstr>
      <vt:lpstr>Goal: Policy</vt:lpstr>
      <vt:lpstr>Grid world</vt:lpstr>
      <vt:lpstr>Grid world</vt:lpstr>
      <vt:lpstr>Grid world</vt:lpstr>
      <vt:lpstr>Solving MDPs</vt:lpstr>
      <vt:lpstr>Maximizing expected utility</vt:lpstr>
      <vt:lpstr>Utilities of state sequences</vt:lpstr>
      <vt:lpstr>Utilities of states</vt:lpstr>
      <vt:lpstr>Finding the utilities of states</vt:lpstr>
      <vt:lpstr>The Bellman equation</vt:lpstr>
      <vt:lpstr>The Bellman equation</vt:lpstr>
      <vt:lpstr>Method 1: Value iteration</vt:lpstr>
      <vt:lpstr>Value iteration</vt:lpstr>
      <vt:lpstr>Value iteration</vt:lpstr>
      <vt:lpstr>Method 2: Policy iteration</vt:lpstr>
      <vt:lpstr>Policy evaluation</vt:lpstr>
      <vt:lpstr>Appendix: Linear Solution to the Fixed Policy Utility Calculation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Bayesian networks </dc:title>
  <dc:creator>Min-Yen Kan</dc:creator>
  <cp:lastModifiedBy>Mark Hasegawa-Johnson</cp:lastModifiedBy>
  <cp:revision>255</cp:revision>
  <cp:lastPrinted>2015-11-12T18:43:13Z</cp:lastPrinted>
  <dcterms:created xsi:type="dcterms:W3CDTF">2003-12-17T16:38:09Z</dcterms:created>
  <dcterms:modified xsi:type="dcterms:W3CDTF">2016-11-03T20:28:39Z</dcterms:modified>
</cp:coreProperties>
</file>