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336" r:id="rId3"/>
    <p:sldId id="337" r:id="rId4"/>
    <p:sldId id="314" r:id="rId5"/>
    <p:sldId id="325" r:id="rId6"/>
    <p:sldId id="331" r:id="rId7"/>
    <p:sldId id="332" r:id="rId8"/>
    <p:sldId id="333" r:id="rId9"/>
    <p:sldId id="338" r:id="rId10"/>
    <p:sldId id="328" r:id="rId11"/>
    <p:sldId id="343" r:id="rId12"/>
    <p:sldId id="344" r:id="rId13"/>
    <p:sldId id="329" r:id="rId14"/>
    <p:sldId id="339" r:id="rId15"/>
    <p:sldId id="286" r:id="rId16"/>
    <p:sldId id="323" r:id="rId17"/>
    <p:sldId id="324" r:id="rId18"/>
    <p:sldId id="321" r:id="rId19"/>
    <p:sldId id="340" r:id="rId20"/>
    <p:sldId id="319" r:id="rId21"/>
    <p:sldId id="292" r:id="rId22"/>
    <p:sldId id="311" r:id="rId23"/>
    <p:sldId id="315" r:id="rId24"/>
    <p:sldId id="345" r:id="rId25"/>
    <p:sldId id="341" r:id="rId26"/>
    <p:sldId id="313" r:id="rId27"/>
    <p:sldId id="342" r:id="rId28"/>
    <p:sldId id="316" r:id="rId2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557" autoAdjust="0"/>
  </p:normalViewPr>
  <p:slideViewPr>
    <p:cSldViewPr>
      <p:cViewPr varScale="1">
        <p:scale>
          <a:sx n="56" d="100"/>
          <a:sy n="56" d="100"/>
        </p:scale>
        <p:origin x="15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1CA99E0-E95C-4F1B-B0F2-4565A2B40149}" type="datetimeFigureOut">
              <a:rPr lang="en-US" smtClean="0"/>
              <a:pPr/>
              <a:t>10/31/2016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6A2EA70-8A4C-40BF-A25E-4BD4BBF0DD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23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/>
            <a:fld id="{3AF4E0E7-8437-4FDB-B54E-61FB6EB712D9}" type="slidenum">
              <a:rPr lang="en-US" altLang="en-US">
                <a:solidFill>
                  <a:srgbClr val="000000"/>
                </a:solidFill>
                <a:latin typeface="Times New Roman" pitchFamily="18" charset="0"/>
              </a:rPr>
              <a:pPr eaLnBrk="1"/>
              <a:t>1</a:t>
            </a:fld>
            <a:endParaRPr lang="en-US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158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normAutofit fontScale="25000" lnSpcReduction="20000"/>
          </a:bodyPr>
          <a:lstStyle/>
          <a:p>
            <a:pPr eaLnBrk="1">
              <a:spcBef>
                <a:spcPct val="0"/>
              </a:spcBef>
            </a:pPr>
            <a:endParaRPr lang="en-US" altLang="en-US" sz="2000" smtClean="0">
              <a:latin typeface="Arial" charset="0"/>
              <a:cs typeface="Arial" charset="0"/>
            </a:endParaRPr>
          </a:p>
        </p:txBody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/>
          <a:p>
            <a:pPr defTabSz="45720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D3EB9BF-F7E0-463D-B107-397CAEB65F69}" type="slidenum">
              <a:rPr lang="en-US" altLang="en-US" sz="1400">
                <a:solidFill>
                  <a:srgbClr val="000000"/>
                </a:solidFill>
                <a:cs typeface="Arial" charset="0"/>
              </a:rPr>
              <a:pPr defTabSz="45720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</a:t>
            </a:fld>
            <a:endParaRPr lang="en-US" altLang="en-US" sz="1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78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678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678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07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07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07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96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91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66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2D9127-94A2-4150-87B2-0CE5A854FBF8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96186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7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24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</a:t>
            </a:r>
            <a:r>
              <a:rPr lang="en-US" baseline="0" dirty="0" smtClean="0"/>
              <a:t>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79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/>
            <a:fld id="{3AF4E0E7-8437-4FDB-B54E-61FB6EB712D9}" type="slidenum">
              <a:rPr lang="en-US" altLang="en-US">
                <a:solidFill>
                  <a:srgbClr val="000000"/>
                </a:solidFill>
                <a:latin typeface="Times New Roman" pitchFamily="18" charset="0"/>
              </a:rPr>
              <a:pPr eaLnBrk="1"/>
              <a:t>19</a:t>
            </a:fld>
            <a:endParaRPr lang="en-US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158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normAutofit fontScale="25000" lnSpcReduction="20000"/>
          </a:bodyPr>
          <a:lstStyle/>
          <a:p>
            <a:pPr eaLnBrk="1">
              <a:spcBef>
                <a:spcPct val="0"/>
              </a:spcBef>
            </a:pPr>
            <a:endParaRPr lang="en-US" altLang="en-US" sz="2000" smtClean="0">
              <a:latin typeface="Arial" charset="0"/>
              <a:cs typeface="Arial" charset="0"/>
            </a:endParaRPr>
          </a:p>
        </p:txBody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/>
          <a:p>
            <a:pPr defTabSz="45720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D3EB9BF-F7E0-463D-B107-397CAEB65F69}" type="slidenum">
              <a:rPr lang="en-US" altLang="en-US" sz="1400">
                <a:solidFill>
                  <a:srgbClr val="000000"/>
                </a:solidFill>
                <a:cs typeface="Arial" charset="0"/>
              </a:rPr>
              <a:pPr defTabSz="45720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19</a:t>
            </a:fld>
            <a:endParaRPr lang="en-US" altLang="en-US" sz="1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751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59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290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Roughly speaking, alternate between</a:t>
            </a:r>
            <a:r>
              <a:rPr lang="en-US" baseline="0" dirty="0" smtClean="0"/>
              <a:t> doing inference on the missing data (“filling in” the missing data) and re-estimating the parameters of the model given the estimated </a:t>
            </a:r>
            <a:r>
              <a:rPr lang="en-US" baseline="0" smtClean="0"/>
              <a:t>missing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149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Roughly speaking, alternate between</a:t>
            </a:r>
            <a:r>
              <a:rPr lang="en-US" baseline="0" dirty="0" smtClean="0"/>
              <a:t> doing inference on the missing data (“filling in” the missing data) and re-estimating the parameters of the model given the estimated </a:t>
            </a:r>
            <a:r>
              <a:rPr lang="en-US" baseline="0" smtClean="0"/>
              <a:t>missing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7828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648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4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502A0-2A22-4053-87DB-A49A1760D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D7D2A-1BAE-400D-B4B6-AE94372DC0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C1415-B1A8-492C-B7C6-94B7FBFAE2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DF07F-76C4-454F-B8DD-1935FAB6C5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FC8E3-4FC0-4047-B5D6-F758D3251C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C26D4-932C-478F-A230-EF4C62E6E8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9A9634-C294-488D-8DB4-6764EAD2AD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CCE15-091A-4D6A-B3E0-FCFCC42F8F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354DA-5701-411B-AE15-165F911C3A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ECFB2-8AE7-463F-BA78-3395A84F79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AD993-E1A1-4830-9832-91AF7F474A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66F1A-A7C1-4C4F-8000-29E56B8667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4799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4B7EB-27A9-4F25-8464-7AAC1E3DAD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4684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6F40C-DE95-4EF9-AFD0-BB7AA8A98B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803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F0B42-D5DB-42FD-9D96-59AA6C6058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9304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674C1-4A1F-4D6F-A924-A0A807ABAF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440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662EB-C655-4577-88B1-095AB5AB4B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6018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FA715-0A00-4C29-871F-FBC9326BF7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139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C0E73-76AE-4BEA-B4AE-5A9938AC50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026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CC5AA3-FF62-470F-92C0-37FF5E7863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14499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5C199-BE25-4D27-BE2A-350EABFC67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087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7CAB0-D097-4ADC-9BEA-B33C972BE7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258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899897-58A2-4F66-9561-F3C35773659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formatClick to edit Master title style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  <a:p>
            <a:pPr lvl="4"/>
            <a:r>
              <a:rPr lang="en-GB" altLang="en-US" smtClean="0"/>
              <a:t>Eighth Outline Level</a:t>
            </a:r>
          </a:p>
          <a:p>
            <a:pPr lvl="0"/>
            <a:r>
              <a:rPr lang="en-GB" altLang="en-US" smtClean="0"/>
              <a:t>Ninth Outline LevelClick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smtClean="0">
                <a:solidFill>
                  <a:srgbClr val="000000"/>
                </a:solidFill>
              </a:defRPr>
            </a:lvl1pPr>
          </a:lstStyle>
          <a:p>
            <a:pPr defTabSz="45720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fld id="{50FDE0D6-AEA6-4746-B591-AFB2C43023C0}" type="slidenum">
              <a:rPr lang="en-US" altLang="en-US"/>
              <a:pPr defTabSz="457200"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04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68363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Bayes network </a:t>
            </a:r>
            <a:r>
              <a:rPr lang="en-US" altLang="en-US" dirty="0"/>
              <a:t>i</a:t>
            </a:r>
            <a:r>
              <a:rPr lang="en-US" altLang="en-US" dirty="0" smtClean="0"/>
              <a:t>nference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04800" y="914400"/>
            <a:ext cx="8686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4131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indent="-28416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>
                <a:solidFill>
                  <a:srgbClr val="000000"/>
                </a:solidFill>
              </a:rPr>
              <a:t>A general scenario: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dirty="0">
                <a:solidFill>
                  <a:srgbClr val="000000"/>
                </a:solidFill>
              </a:rPr>
              <a:t>Query </a:t>
            </a:r>
            <a:r>
              <a:rPr lang="en-US" altLang="en-US" sz="2000" i="1" dirty="0">
                <a:solidFill>
                  <a:srgbClr val="000000"/>
                </a:solidFill>
              </a:rPr>
              <a:t>variables: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2000" b="1" dirty="0">
                <a:solidFill>
                  <a:srgbClr val="0000FF"/>
                </a:solidFill>
              </a:rPr>
              <a:t>X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i="1" dirty="0">
                <a:solidFill>
                  <a:srgbClr val="000000"/>
                </a:solidFill>
              </a:rPr>
              <a:t>Evidence </a:t>
            </a:r>
            <a:r>
              <a:rPr lang="en-US" altLang="en-US" sz="2000" dirty="0">
                <a:solidFill>
                  <a:srgbClr val="000000"/>
                </a:solidFill>
              </a:rPr>
              <a:t>(</a:t>
            </a:r>
            <a:r>
              <a:rPr lang="en-US" altLang="en-US" sz="2000" i="1" dirty="0">
                <a:solidFill>
                  <a:srgbClr val="000000"/>
                </a:solidFill>
              </a:rPr>
              <a:t>observed</a:t>
            </a:r>
            <a:r>
              <a:rPr lang="en-US" altLang="en-US" sz="2000" dirty="0">
                <a:solidFill>
                  <a:srgbClr val="000000"/>
                </a:solidFill>
              </a:rPr>
              <a:t>) </a:t>
            </a:r>
            <a:r>
              <a:rPr lang="en-US" altLang="en-US" sz="2000" dirty="0" smtClean="0">
                <a:solidFill>
                  <a:srgbClr val="000000"/>
                </a:solidFill>
              </a:rPr>
              <a:t>variables and their values: </a:t>
            </a:r>
            <a:r>
              <a:rPr lang="en-US" altLang="en-US" sz="2000" b="1" dirty="0">
                <a:solidFill>
                  <a:srgbClr val="0000FF"/>
                </a:solidFill>
              </a:rPr>
              <a:t>E</a:t>
            </a:r>
            <a:r>
              <a:rPr lang="en-US" altLang="en-US" sz="2000" dirty="0">
                <a:solidFill>
                  <a:srgbClr val="0000FF"/>
                </a:solidFill>
              </a:rPr>
              <a:t> = </a:t>
            </a:r>
            <a:r>
              <a:rPr lang="en-US" altLang="en-US" sz="2000" b="1" dirty="0">
                <a:solidFill>
                  <a:srgbClr val="0000FF"/>
                </a:solidFill>
              </a:rPr>
              <a:t>e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i="1" dirty="0">
                <a:solidFill>
                  <a:srgbClr val="000000"/>
                </a:solidFill>
              </a:rPr>
              <a:t>Unobserved </a:t>
            </a:r>
            <a:r>
              <a:rPr lang="en-US" altLang="en-US" sz="2000" dirty="0">
                <a:solidFill>
                  <a:srgbClr val="000000"/>
                </a:solidFill>
              </a:rPr>
              <a:t>variables: </a:t>
            </a:r>
            <a:r>
              <a:rPr lang="en-US" altLang="en-US" sz="2000" b="1" dirty="0">
                <a:solidFill>
                  <a:srgbClr val="0000FF"/>
                </a:solidFill>
              </a:rPr>
              <a:t>Y</a:t>
            </a:r>
            <a:r>
              <a:rPr lang="en-US" altLang="en-US" sz="2000" dirty="0">
                <a:solidFill>
                  <a:srgbClr val="000000"/>
                </a:solidFill>
              </a:rPr>
              <a:t>  </a:t>
            </a: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b="1" dirty="0" smtClean="0">
                <a:solidFill>
                  <a:srgbClr val="000000"/>
                </a:solidFill>
              </a:rPr>
              <a:t>Inference problem</a:t>
            </a:r>
            <a:r>
              <a:rPr lang="en-US" altLang="en-US" sz="2400" dirty="0" smtClean="0">
                <a:solidFill>
                  <a:srgbClr val="000000"/>
                </a:solidFill>
              </a:rPr>
              <a:t>: answer questions about the query variables given the evidence variables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dirty="0" smtClean="0">
                <a:solidFill>
                  <a:srgbClr val="000000"/>
                </a:solidFill>
              </a:rPr>
              <a:t>This can be done using the posterior distribution </a:t>
            </a:r>
            <a:r>
              <a:rPr lang="en-US" altLang="en-US" sz="2000" dirty="0" smtClean="0">
                <a:solidFill>
                  <a:srgbClr val="0000FF"/>
                </a:solidFill>
              </a:rPr>
              <a:t>P(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X</a:t>
            </a:r>
            <a:r>
              <a:rPr lang="en-US" altLang="en-US" sz="2000" dirty="0" smtClean="0">
                <a:solidFill>
                  <a:srgbClr val="0000FF"/>
                </a:solidFill>
              </a:rPr>
              <a:t> |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000" dirty="0" smtClean="0">
                <a:solidFill>
                  <a:srgbClr val="0000FF"/>
                </a:solidFill>
              </a:rPr>
              <a:t> =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000" dirty="0" smtClean="0">
                <a:solidFill>
                  <a:srgbClr val="0000FF"/>
                </a:solidFill>
              </a:rPr>
              <a:t>)</a:t>
            </a: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endParaRPr lang="en-US" altLang="en-US" sz="2400" dirty="0">
              <a:solidFill>
                <a:srgbClr val="000000"/>
              </a:solidFill>
            </a:endParaRPr>
          </a:p>
          <a:p>
            <a:pPr defTabSz="457200" eaLnBrk="1" hangingPunct="0">
              <a:spcAft>
                <a:spcPts val="1425"/>
              </a:spcAft>
            </a:pPr>
            <a:endParaRPr lang="en-US" altLang="en-US" sz="2400" dirty="0">
              <a:solidFill>
                <a:srgbClr val="000000"/>
              </a:solidFill>
            </a:endParaRP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dirty="0">
                <a:solidFill>
                  <a:srgbClr val="000000"/>
                </a:solidFill>
              </a:rPr>
              <a:t>T</a:t>
            </a:r>
            <a:r>
              <a:rPr lang="en-US" altLang="en-US" sz="2000" dirty="0" smtClean="0">
                <a:solidFill>
                  <a:srgbClr val="000000"/>
                </a:solidFill>
              </a:rPr>
              <a:t>he posterior can be derived from the full joint </a:t>
            </a:r>
            <a:r>
              <a:rPr lang="en-US" altLang="en-US" sz="2000" dirty="0" smtClean="0">
                <a:solidFill>
                  <a:srgbClr val="0000FF"/>
                </a:solidFill>
              </a:rPr>
              <a:t>P(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X</a:t>
            </a:r>
            <a:r>
              <a:rPr lang="en-US" altLang="en-US" sz="2000" dirty="0" smtClean="0">
                <a:solidFill>
                  <a:srgbClr val="0000FF"/>
                </a:solidFill>
              </a:rPr>
              <a:t>,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000" dirty="0" smtClean="0">
                <a:solidFill>
                  <a:srgbClr val="0000FF"/>
                </a:solidFill>
              </a:rPr>
              <a:t>,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Y</a:t>
            </a:r>
            <a:r>
              <a:rPr lang="en-US" altLang="en-US" sz="2000" dirty="0" smtClean="0">
                <a:solidFill>
                  <a:srgbClr val="0000FF"/>
                </a:solidFill>
              </a:rPr>
              <a:t>)</a:t>
            </a:r>
            <a:endParaRPr lang="en-US" altLang="en-US" sz="2000" dirty="0" smtClean="0">
              <a:solidFill>
                <a:srgbClr val="000000"/>
              </a:solidFill>
            </a:endParaRP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 smtClean="0">
                <a:solidFill>
                  <a:srgbClr val="000000"/>
                </a:solidFill>
              </a:rPr>
              <a:t>Since</a:t>
            </a:r>
            <a:r>
              <a:rPr lang="en-US" sz="2400" dirty="0" smtClean="0"/>
              <a:t> Bayesian networks </a:t>
            </a:r>
            <a:r>
              <a:rPr lang="en-US" sz="2400" dirty="0"/>
              <a:t>can afford exponential savings in </a:t>
            </a:r>
            <a:r>
              <a:rPr lang="en-US" sz="2400" dirty="0" smtClean="0"/>
              <a:t>representing </a:t>
            </a:r>
            <a:r>
              <a:rPr lang="en-US" sz="2400" dirty="0"/>
              <a:t>joint distributions, can they afford similar savings for inference?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endParaRPr lang="en-US" altLang="en-US" sz="2000" dirty="0">
              <a:solidFill>
                <a:srgbClr val="000000"/>
              </a:solidFill>
            </a:endParaRP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810000"/>
            <a:ext cx="4902200" cy="82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3657600" y="3810000"/>
            <a:ext cx="12954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953000" y="3810000"/>
            <a:ext cx="20574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905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allAtOnce"/>
      <p:bldP spid="2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Inference Examples</a:t>
            </a:r>
          </a:p>
          <a:p>
            <a:r>
              <a:rPr lang="en-US" dirty="0" smtClean="0"/>
              <a:t>Inference Algorithms</a:t>
            </a:r>
            <a:endParaRPr lang="en-US" dirty="0"/>
          </a:p>
          <a:p>
            <a:pPr lvl="1"/>
            <a:r>
              <a:rPr lang="en-US" dirty="0" smtClean="0"/>
              <a:t>Trees: Sum-product algorithm</a:t>
            </a:r>
          </a:p>
          <a:p>
            <a:pPr lvl="1"/>
            <a:r>
              <a:rPr lang="en-US" dirty="0" smtClean="0"/>
              <a:t>Graphs: No polynomial-time algorithm</a:t>
            </a:r>
          </a:p>
          <a:p>
            <a:r>
              <a:rPr lang="en-US" dirty="0" smtClean="0"/>
              <a:t>Parameter Learning</a:t>
            </a:r>
          </a:p>
          <a:p>
            <a:pPr lvl="1"/>
            <a:r>
              <a:rPr lang="en-US" dirty="0" smtClean="0"/>
              <a:t>Expectation Maximization</a:t>
            </a:r>
          </a:p>
          <a:p>
            <a:r>
              <a:rPr lang="en-US" dirty="0" smtClean="0"/>
              <a:t>Structure Learning</a:t>
            </a:r>
          </a:p>
          <a:p>
            <a:pPr lvl="1"/>
            <a:r>
              <a:rPr lang="en-US" dirty="0" smtClean="0"/>
              <a:t>Regularized Maximum Likelihood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7557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0"/>
            <a:ext cx="8229600" cy="1143000"/>
          </a:xfrm>
        </p:spPr>
        <p:txBody>
          <a:bodyPr/>
          <a:lstStyle/>
          <a:p>
            <a:r>
              <a:rPr lang="en-US" dirty="0" smtClean="0"/>
              <a:t>Practice 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 smtClean="0"/>
              <a:t>Variables: </a:t>
            </a:r>
            <a:r>
              <a:rPr lang="en-US" sz="2800" i="1" dirty="0" smtClean="0">
                <a:solidFill>
                  <a:srgbClr val="0000FF"/>
                </a:solidFill>
              </a:rPr>
              <a:t>Cloudy, Sprinkler, Rain, Wet Grass</a:t>
            </a:r>
            <a:endParaRPr lang="en-US" sz="2800" i="1" dirty="0">
              <a:solidFill>
                <a:srgbClr val="0000F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6255" t="16248" r="16243" b="13751"/>
          <a:stretch/>
        </p:blipFill>
        <p:spPr bwMode="auto">
          <a:xfrm>
            <a:off x="1524000" y="1828800"/>
            <a:ext cx="5931801" cy="461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038600" y="1828800"/>
            <a:ext cx="8382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89888" y="3048000"/>
            <a:ext cx="14478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153912" y="3200400"/>
            <a:ext cx="14478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429000" y="4745736"/>
            <a:ext cx="1905000" cy="171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7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31068" t="27305" r="31474" b="39397"/>
          <a:stretch/>
        </p:blipFill>
        <p:spPr bwMode="auto">
          <a:xfrm>
            <a:off x="304800" y="3014472"/>
            <a:ext cx="2450592" cy="163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0"/>
            <a:ext cx="8229600" cy="1143000"/>
          </a:xfrm>
        </p:spPr>
        <p:txBody>
          <a:bodyPr/>
          <a:lstStyle/>
          <a:p>
            <a:r>
              <a:rPr lang="en-US" dirty="0"/>
              <a:t>Practice example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 smtClean="0"/>
              <a:t>Given that the grass is wet, what is the probability that it has rained?</a:t>
            </a:r>
            <a:endParaRPr lang="en-US" sz="2800" i="1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355506"/>
              </p:ext>
            </p:extLst>
          </p:nvPr>
        </p:nvGraphicFramePr>
        <p:xfrm>
          <a:off x="2971800" y="2362200"/>
          <a:ext cx="5989637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49" name="Equation" r:id="rId5" imgW="2413000" imgH="1473200" progId="Equation.3">
                  <p:embed/>
                </p:oleObj>
              </mc:Choice>
              <mc:Fallback>
                <p:oleObj name="Equation" r:id="rId5" imgW="2413000" imgH="147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71800" y="2362200"/>
                        <a:ext cx="5989637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4191000" y="2438400"/>
            <a:ext cx="14478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638800" y="2209800"/>
            <a:ext cx="32004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971800" y="4191000"/>
            <a:ext cx="57912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7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What determines whether you will pass the exam?</a:t>
            </a:r>
          </a:p>
          <a:p>
            <a:pPr lvl="1"/>
            <a:r>
              <a:rPr lang="en-US" sz="2400" b="1" dirty="0" smtClean="0">
                <a:solidFill>
                  <a:srgbClr val="0000FF"/>
                </a:solidFill>
              </a:rPr>
              <a:t>A</a:t>
            </a:r>
            <a:r>
              <a:rPr lang="en-US" sz="2400" dirty="0" smtClean="0"/>
              <a:t>: Do you attend class?</a:t>
            </a:r>
          </a:p>
          <a:p>
            <a:pPr lvl="1"/>
            <a:r>
              <a:rPr lang="en-US" sz="2400" b="1" dirty="0" smtClean="0">
                <a:solidFill>
                  <a:srgbClr val="0000FF"/>
                </a:solidFill>
              </a:rPr>
              <a:t>S</a:t>
            </a:r>
            <a:r>
              <a:rPr lang="en-US" sz="2400" dirty="0" smtClean="0"/>
              <a:t>: Do you study?</a:t>
            </a:r>
          </a:p>
          <a:p>
            <a:pPr lvl="1"/>
            <a:r>
              <a:rPr lang="en-US" sz="2400" b="1" dirty="0" err="1" smtClean="0">
                <a:solidFill>
                  <a:srgbClr val="0000FF"/>
                </a:solidFill>
              </a:rPr>
              <a:t>Pr</a:t>
            </a:r>
            <a:r>
              <a:rPr lang="en-US" sz="2400" dirty="0" smtClean="0"/>
              <a:t>: Are you prepared </a:t>
            </a:r>
            <a:br>
              <a:rPr lang="en-US" sz="2400" dirty="0" smtClean="0"/>
            </a:br>
            <a:r>
              <a:rPr lang="en-US" sz="2400" dirty="0" smtClean="0"/>
              <a:t>for the exam?</a:t>
            </a:r>
          </a:p>
          <a:p>
            <a:pPr lvl="1"/>
            <a:r>
              <a:rPr lang="en-US" sz="2400" b="1" dirty="0" smtClean="0">
                <a:solidFill>
                  <a:srgbClr val="0000FF"/>
                </a:solidFill>
              </a:rPr>
              <a:t>F</a:t>
            </a:r>
            <a:r>
              <a:rPr lang="en-US" sz="2400" dirty="0" smtClean="0"/>
              <a:t>: Is the grading fair?</a:t>
            </a:r>
          </a:p>
          <a:p>
            <a:pPr lvl="1"/>
            <a:r>
              <a:rPr lang="en-US" sz="2400" b="1" dirty="0" smtClean="0">
                <a:solidFill>
                  <a:srgbClr val="0000FF"/>
                </a:solidFill>
              </a:rPr>
              <a:t>Pa</a:t>
            </a:r>
            <a:r>
              <a:rPr lang="en-US" sz="2400" dirty="0" smtClean="0"/>
              <a:t>: Do you get a passing </a:t>
            </a:r>
            <a:br>
              <a:rPr lang="en-US" sz="2400" dirty="0" smtClean="0"/>
            </a:br>
            <a:r>
              <a:rPr lang="en-US" sz="2400" dirty="0" smtClean="0"/>
              <a:t>grade on the exam?</a:t>
            </a:r>
          </a:p>
          <a:p>
            <a:pPr lvl="1"/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4953000" y="2895600"/>
            <a:ext cx="3581400" cy="2895600"/>
            <a:chOff x="5334000" y="3352800"/>
            <a:chExt cx="3581400" cy="2895600"/>
          </a:xfrm>
        </p:grpSpPr>
        <p:sp>
          <p:nvSpPr>
            <p:cNvPr id="29" name="Oval 3"/>
            <p:cNvSpPr>
              <a:spLocks noChangeArrowheads="1"/>
            </p:cNvSpPr>
            <p:nvPr/>
          </p:nvSpPr>
          <p:spPr bwMode="auto">
            <a:xfrm>
              <a:off x="5334000" y="3352800"/>
              <a:ext cx="1066800" cy="5334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30" name="Oval 4"/>
            <p:cNvSpPr>
              <a:spLocks noChangeArrowheads="1"/>
            </p:cNvSpPr>
            <p:nvPr/>
          </p:nvSpPr>
          <p:spPr bwMode="auto">
            <a:xfrm>
              <a:off x="6858000" y="3352800"/>
              <a:ext cx="1066800" cy="5334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31" name="Oval 5"/>
            <p:cNvSpPr>
              <a:spLocks noChangeArrowheads="1"/>
            </p:cNvSpPr>
            <p:nvPr/>
          </p:nvSpPr>
          <p:spPr bwMode="auto">
            <a:xfrm>
              <a:off x="6019800" y="4419600"/>
              <a:ext cx="1371600" cy="5334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dirty="0" err="1" smtClean="0"/>
                <a:t>Pr</a:t>
              </a:r>
              <a:endParaRPr lang="en-US" dirty="0"/>
            </a:p>
          </p:txBody>
        </p:sp>
        <p:sp>
          <p:nvSpPr>
            <p:cNvPr id="32" name="Oval 6"/>
            <p:cNvSpPr>
              <a:spLocks noChangeArrowheads="1"/>
            </p:cNvSpPr>
            <p:nvPr/>
          </p:nvSpPr>
          <p:spPr bwMode="auto">
            <a:xfrm>
              <a:off x="7848600" y="4191000"/>
              <a:ext cx="1066800" cy="5334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dirty="0" smtClean="0"/>
                <a:t>F</a:t>
              </a:r>
              <a:endParaRPr lang="en-US" dirty="0"/>
            </a:p>
          </p:txBody>
        </p:sp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6096000" y="5715000"/>
              <a:ext cx="1066800" cy="5334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en-US" dirty="0" smtClean="0"/>
                <a:t>Pa</a:t>
              </a:r>
              <a:endParaRPr lang="en-US" dirty="0"/>
            </a:p>
          </p:txBody>
        </p:sp>
        <p:sp>
          <p:nvSpPr>
            <p:cNvPr id="34" name="Line 8"/>
            <p:cNvSpPr>
              <a:spLocks noChangeShapeType="1"/>
            </p:cNvSpPr>
            <p:nvPr/>
          </p:nvSpPr>
          <p:spPr bwMode="auto">
            <a:xfrm>
              <a:off x="6019800" y="3886200"/>
              <a:ext cx="304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Line 9"/>
            <p:cNvSpPr>
              <a:spLocks noChangeShapeType="1"/>
            </p:cNvSpPr>
            <p:nvPr/>
          </p:nvSpPr>
          <p:spPr bwMode="auto">
            <a:xfrm flipH="1">
              <a:off x="6858000" y="3886200"/>
              <a:ext cx="3810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Line 10"/>
            <p:cNvSpPr>
              <a:spLocks noChangeShapeType="1"/>
            </p:cNvSpPr>
            <p:nvPr/>
          </p:nvSpPr>
          <p:spPr bwMode="auto">
            <a:xfrm flipH="1">
              <a:off x="6934200" y="4724400"/>
              <a:ext cx="121920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Line 11"/>
            <p:cNvSpPr>
              <a:spLocks noChangeShapeType="1"/>
            </p:cNvSpPr>
            <p:nvPr/>
          </p:nvSpPr>
          <p:spPr bwMode="auto">
            <a:xfrm>
              <a:off x="6477000" y="4953000"/>
              <a:ext cx="76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Line 12"/>
            <p:cNvSpPr>
              <a:spLocks noChangeShapeType="1"/>
            </p:cNvSpPr>
            <p:nvPr/>
          </p:nvSpPr>
          <p:spPr bwMode="auto">
            <a:xfrm>
              <a:off x="5486400" y="3810000"/>
              <a:ext cx="68580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example 2</a:t>
            </a:r>
            <a:endParaRPr lang="en-US" dirty="0"/>
          </a:p>
        </p:txBody>
      </p:sp>
      <p:sp>
        <p:nvSpPr>
          <p:cNvPr id="27" name="Text Box 65"/>
          <p:cNvSpPr txBox="1">
            <a:spLocks noChangeArrowheads="1"/>
          </p:cNvSpPr>
          <p:nvPr/>
        </p:nvSpPr>
        <p:spPr bwMode="auto">
          <a:xfrm>
            <a:off x="5562600" y="6428601"/>
            <a:ext cx="3429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200" dirty="0" smtClean="0"/>
              <a:t>Source: UMBC </a:t>
            </a:r>
            <a:r>
              <a:rPr lang="en-US" sz="1200" dirty="0"/>
              <a:t>CMSC 671, </a:t>
            </a:r>
            <a:r>
              <a:rPr lang="en-US" sz="1200" dirty="0" smtClean="0"/>
              <a:t>Tamara Berg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8918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4400" dirty="0"/>
              <a:t>Practice example 2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21" name="Line 63"/>
          <p:cNvSpPr>
            <a:spLocks noChangeShapeType="1"/>
          </p:cNvSpPr>
          <p:nvPr/>
        </p:nvSpPr>
        <p:spPr bwMode="auto">
          <a:xfrm flipH="1" flipV="1">
            <a:off x="3200400" y="3113086"/>
            <a:ext cx="3124200" cy="620713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4" name="Text Box 65"/>
          <p:cNvSpPr txBox="1">
            <a:spLocks noChangeArrowheads="1"/>
          </p:cNvSpPr>
          <p:nvPr/>
        </p:nvSpPr>
        <p:spPr bwMode="auto">
          <a:xfrm>
            <a:off x="5562600" y="6504801"/>
            <a:ext cx="3429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200" dirty="0" smtClean="0"/>
              <a:t>Source: UMBC </a:t>
            </a:r>
            <a:r>
              <a:rPr lang="en-US" sz="1200" dirty="0"/>
              <a:t>CMSC 671, </a:t>
            </a:r>
            <a:r>
              <a:rPr lang="en-US" sz="1200" dirty="0" smtClean="0"/>
              <a:t>Tamara Berg</a:t>
            </a:r>
            <a:endParaRPr lang="en-US" sz="1200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202559"/>
              </p:ext>
            </p:extLst>
          </p:nvPr>
        </p:nvGraphicFramePr>
        <p:xfrm>
          <a:off x="6324600" y="3265487"/>
          <a:ext cx="2362200" cy="977900"/>
        </p:xfrm>
        <a:graphic>
          <a:graphicData uri="http://schemas.openxmlformats.org/drawingml/2006/table">
            <a:tbl>
              <a:tblPr/>
              <a:tblGrid>
                <a:gridCol w="787400"/>
                <a:gridCol w="787400"/>
                <a:gridCol w="7874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Pr|A,S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" name="Oval 3"/>
          <p:cNvSpPr>
            <a:spLocks noChangeArrowheads="1"/>
          </p:cNvSpPr>
          <p:nvPr/>
        </p:nvSpPr>
        <p:spPr bwMode="auto">
          <a:xfrm>
            <a:off x="1143000" y="1589087"/>
            <a:ext cx="1066800" cy="533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2667000" y="1589087"/>
            <a:ext cx="1066800" cy="533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1" name="Oval 5"/>
          <p:cNvSpPr>
            <a:spLocks noChangeArrowheads="1"/>
          </p:cNvSpPr>
          <p:nvPr/>
        </p:nvSpPr>
        <p:spPr bwMode="auto">
          <a:xfrm>
            <a:off x="1828800" y="2655887"/>
            <a:ext cx="1371600" cy="533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err="1" smtClean="0"/>
              <a:t>Pr</a:t>
            </a:r>
            <a:endParaRPr lang="en-US" dirty="0"/>
          </a:p>
        </p:txBody>
      </p:sp>
      <p:sp>
        <p:nvSpPr>
          <p:cNvPr id="32" name="Oval 6"/>
          <p:cNvSpPr>
            <a:spLocks noChangeArrowheads="1"/>
          </p:cNvSpPr>
          <p:nvPr/>
        </p:nvSpPr>
        <p:spPr bwMode="auto">
          <a:xfrm>
            <a:off x="3657600" y="2427287"/>
            <a:ext cx="1066800" cy="533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33" name="Oval 7"/>
          <p:cNvSpPr>
            <a:spLocks noChangeArrowheads="1"/>
          </p:cNvSpPr>
          <p:nvPr/>
        </p:nvSpPr>
        <p:spPr bwMode="auto">
          <a:xfrm>
            <a:off x="1905000" y="3951287"/>
            <a:ext cx="1066800" cy="533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/>
              <a:t>Pa</a:t>
            </a:r>
            <a:endParaRPr lang="en-US" dirty="0"/>
          </a:p>
        </p:txBody>
      </p:sp>
      <p:sp>
        <p:nvSpPr>
          <p:cNvPr id="34" name="Line 8"/>
          <p:cNvSpPr>
            <a:spLocks noChangeShapeType="1"/>
          </p:cNvSpPr>
          <p:nvPr/>
        </p:nvSpPr>
        <p:spPr bwMode="auto">
          <a:xfrm>
            <a:off x="1828800" y="2122487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5" name="Line 9"/>
          <p:cNvSpPr>
            <a:spLocks noChangeShapeType="1"/>
          </p:cNvSpPr>
          <p:nvPr/>
        </p:nvSpPr>
        <p:spPr bwMode="auto">
          <a:xfrm flipH="1">
            <a:off x="2667000" y="2122487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Line 10"/>
          <p:cNvSpPr>
            <a:spLocks noChangeShapeType="1"/>
          </p:cNvSpPr>
          <p:nvPr/>
        </p:nvSpPr>
        <p:spPr bwMode="auto">
          <a:xfrm flipH="1">
            <a:off x="2743200" y="2960687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7" name="Line 11"/>
          <p:cNvSpPr>
            <a:spLocks noChangeShapeType="1"/>
          </p:cNvSpPr>
          <p:nvPr/>
        </p:nvSpPr>
        <p:spPr bwMode="auto">
          <a:xfrm>
            <a:off x="2286000" y="3189287"/>
            <a:ext cx="76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" name="Line 12"/>
          <p:cNvSpPr>
            <a:spLocks noChangeShapeType="1"/>
          </p:cNvSpPr>
          <p:nvPr/>
        </p:nvSpPr>
        <p:spPr bwMode="auto">
          <a:xfrm>
            <a:off x="1295400" y="2046287"/>
            <a:ext cx="6858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371600" y="1143000"/>
            <a:ext cx="15060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P</a:t>
            </a:r>
            <a:r>
              <a:rPr lang="en-US" dirty="0" smtClean="0"/>
              <a:t>(A=T) = 0.8</a:t>
            </a:r>
            <a:endParaRPr lang="en-US" dirty="0"/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3657600" y="1371600"/>
            <a:ext cx="15060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P</a:t>
            </a:r>
            <a:r>
              <a:rPr lang="en-US" dirty="0" smtClean="0"/>
              <a:t>(S=T) = 0.6</a:t>
            </a:r>
            <a:endParaRPr lang="en-US" dirty="0"/>
          </a:p>
        </p:txBody>
      </p: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4267200" y="2046287"/>
            <a:ext cx="14931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P</a:t>
            </a:r>
            <a:r>
              <a:rPr lang="en-US" dirty="0" smtClean="0"/>
              <a:t>(F=T) = 0.9</a:t>
            </a:r>
            <a:endParaRPr lang="en-US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389493"/>
              </p:ext>
            </p:extLst>
          </p:nvPr>
        </p:nvGraphicFramePr>
        <p:xfrm>
          <a:off x="2895599" y="4713287"/>
          <a:ext cx="2667001" cy="1828800"/>
        </p:xfrm>
        <a:graphic>
          <a:graphicData uri="http://schemas.openxmlformats.org/drawingml/2006/table">
            <a:tbl>
              <a:tblPr/>
              <a:tblGrid>
                <a:gridCol w="609601"/>
                <a:gridCol w="533400"/>
                <a:gridCol w="609600"/>
                <a:gridCol w="914400"/>
              </a:tblGrid>
              <a:tr h="202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Pa|A,Pr,F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76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4400" dirty="0"/>
              <a:t>Practice example 2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23" name="Text Box 65"/>
          <p:cNvSpPr txBox="1">
            <a:spLocks noChangeArrowheads="1"/>
          </p:cNvSpPr>
          <p:nvPr/>
        </p:nvSpPr>
        <p:spPr bwMode="auto">
          <a:xfrm>
            <a:off x="4648200" y="1600200"/>
            <a:ext cx="4038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Query:</a:t>
            </a:r>
            <a:r>
              <a:rPr lang="en-US" dirty="0"/>
              <a:t> What is the probability that a student </a:t>
            </a:r>
            <a:r>
              <a:rPr lang="en-US" dirty="0" smtClean="0"/>
              <a:t>attended </a:t>
            </a:r>
            <a:r>
              <a:rPr lang="en-US" dirty="0"/>
              <a:t>class, given that they </a:t>
            </a:r>
            <a:r>
              <a:rPr lang="en-US" dirty="0" smtClean="0"/>
              <a:t>passed </a:t>
            </a:r>
            <a:r>
              <a:rPr lang="en-US" dirty="0"/>
              <a:t>the exam?</a:t>
            </a:r>
            <a:endParaRPr lang="en-US" b="1" dirty="0"/>
          </a:p>
        </p:txBody>
      </p:sp>
      <p:sp>
        <p:nvSpPr>
          <p:cNvPr id="24" name="Text Box 65"/>
          <p:cNvSpPr txBox="1">
            <a:spLocks noChangeArrowheads="1"/>
          </p:cNvSpPr>
          <p:nvPr/>
        </p:nvSpPr>
        <p:spPr bwMode="auto">
          <a:xfrm>
            <a:off x="5562600" y="6428601"/>
            <a:ext cx="3429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200" dirty="0" smtClean="0"/>
              <a:t>Source: UMBC </a:t>
            </a:r>
            <a:r>
              <a:rPr lang="en-US" sz="1200" dirty="0"/>
              <a:t>CMSC 671, </a:t>
            </a:r>
            <a:r>
              <a:rPr lang="en-US" sz="1200" dirty="0" smtClean="0"/>
              <a:t>Tamara Berg</a:t>
            </a:r>
            <a:endParaRPr lang="en-US" sz="1200" dirty="0"/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>
            <a:off x="152400" y="1828800"/>
            <a:ext cx="1066800" cy="533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1676400" y="1828800"/>
            <a:ext cx="1066800" cy="533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1" name="Oval 5"/>
          <p:cNvSpPr>
            <a:spLocks noChangeArrowheads="1"/>
          </p:cNvSpPr>
          <p:nvPr/>
        </p:nvSpPr>
        <p:spPr bwMode="auto">
          <a:xfrm>
            <a:off x="838200" y="2895600"/>
            <a:ext cx="1371600" cy="533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err="1" smtClean="0"/>
              <a:t>Pr</a:t>
            </a:r>
            <a:endParaRPr lang="en-US" dirty="0"/>
          </a:p>
        </p:txBody>
      </p:sp>
      <p:sp>
        <p:nvSpPr>
          <p:cNvPr id="32" name="Oval 6"/>
          <p:cNvSpPr>
            <a:spLocks noChangeArrowheads="1"/>
          </p:cNvSpPr>
          <p:nvPr/>
        </p:nvSpPr>
        <p:spPr bwMode="auto">
          <a:xfrm>
            <a:off x="2667000" y="2667000"/>
            <a:ext cx="1066800" cy="5334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33" name="Oval 7"/>
          <p:cNvSpPr>
            <a:spLocks noChangeArrowheads="1"/>
          </p:cNvSpPr>
          <p:nvPr/>
        </p:nvSpPr>
        <p:spPr bwMode="auto">
          <a:xfrm>
            <a:off x="914400" y="4191000"/>
            <a:ext cx="1066800" cy="5334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/>
              <a:t>Pa</a:t>
            </a:r>
            <a:endParaRPr lang="en-US" dirty="0"/>
          </a:p>
        </p:txBody>
      </p:sp>
      <p:sp>
        <p:nvSpPr>
          <p:cNvPr id="34" name="Line 8"/>
          <p:cNvSpPr>
            <a:spLocks noChangeShapeType="1"/>
          </p:cNvSpPr>
          <p:nvPr/>
        </p:nvSpPr>
        <p:spPr bwMode="auto">
          <a:xfrm>
            <a:off x="838200" y="23622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5" name="Line 9"/>
          <p:cNvSpPr>
            <a:spLocks noChangeShapeType="1"/>
          </p:cNvSpPr>
          <p:nvPr/>
        </p:nvSpPr>
        <p:spPr bwMode="auto">
          <a:xfrm flipH="1">
            <a:off x="1676400" y="23622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" name="Line 10"/>
          <p:cNvSpPr>
            <a:spLocks noChangeShapeType="1"/>
          </p:cNvSpPr>
          <p:nvPr/>
        </p:nvSpPr>
        <p:spPr bwMode="auto">
          <a:xfrm flipH="1">
            <a:off x="1752600" y="32004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7" name="Line 11"/>
          <p:cNvSpPr>
            <a:spLocks noChangeShapeType="1"/>
          </p:cNvSpPr>
          <p:nvPr/>
        </p:nvSpPr>
        <p:spPr bwMode="auto">
          <a:xfrm>
            <a:off x="1295400" y="3429000"/>
            <a:ext cx="76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" name="Line 12"/>
          <p:cNvSpPr>
            <a:spLocks noChangeShapeType="1"/>
          </p:cNvSpPr>
          <p:nvPr/>
        </p:nvSpPr>
        <p:spPr bwMode="auto">
          <a:xfrm>
            <a:off x="304800" y="2286000"/>
            <a:ext cx="6858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782493"/>
              </p:ext>
            </p:extLst>
          </p:nvPr>
        </p:nvGraphicFramePr>
        <p:xfrm>
          <a:off x="2286000" y="4038600"/>
          <a:ext cx="6611937" cy="2124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31" name="Equation" r:id="rId4" imgW="3124200" imgH="1003300" progId="Equation.3">
                  <p:embed/>
                </p:oleObj>
              </mc:Choice>
              <mc:Fallback>
                <p:oleObj name="Equation" r:id="rId4" imgW="3124200" imgH="1003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038600"/>
                        <a:ext cx="6611937" cy="212402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402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Inference Examples</a:t>
            </a:r>
          </a:p>
          <a:p>
            <a:r>
              <a:rPr lang="en-US" dirty="0" smtClean="0"/>
              <a:t>Inference Algorithms</a:t>
            </a:r>
            <a:endParaRPr lang="en-US" dirty="0"/>
          </a:p>
          <a:p>
            <a:pPr lvl="1"/>
            <a:r>
              <a:rPr lang="en-US" dirty="0" smtClean="0"/>
              <a:t>Trees: Sum-product algorithm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Graphs: No polynomial-time algorithm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Parameter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Expectation Maximization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Structure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Regularized Maximum Likelihood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7897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Efficient exact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382000" cy="4297363"/>
          </a:xfrm>
        </p:spPr>
        <p:txBody>
          <a:bodyPr/>
          <a:lstStyle/>
          <a:p>
            <a:r>
              <a:rPr lang="en-US" dirty="0" smtClean="0"/>
              <a:t>Key idea: compute the results of </a:t>
            </a:r>
            <a:br>
              <a:rPr lang="en-US" dirty="0" smtClean="0"/>
            </a:br>
            <a:r>
              <a:rPr lang="en-US" dirty="0" smtClean="0"/>
              <a:t>sub-expressions in a bottom-up way and cache them for later use</a:t>
            </a:r>
          </a:p>
          <a:p>
            <a:pPr lvl="1"/>
            <a:r>
              <a:rPr lang="en-US" dirty="0" smtClean="0"/>
              <a:t>Form of </a:t>
            </a:r>
            <a:r>
              <a:rPr lang="en-US" dirty="0" smtClean="0">
                <a:solidFill>
                  <a:srgbClr val="0000FF"/>
                </a:solidFill>
              </a:rPr>
              <a:t>dynamic programming</a:t>
            </a:r>
          </a:p>
          <a:p>
            <a:pPr lvl="1"/>
            <a:r>
              <a:rPr lang="en-US" dirty="0" smtClean="0"/>
              <a:t>Polynomial time and space complexity for </a:t>
            </a:r>
            <a:r>
              <a:rPr lang="en-US" i="1" dirty="0" err="1" smtClean="0">
                <a:solidFill>
                  <a:srgbClr val="0000FF"/>
                </a:solidFill>
              </a:rPr>
              <a:t>polytrees</a:t>
            </a:r>
            <a:r>
              <a:rPr lang="en-US" dirty="0" smtClean="0"/>
              <a:t>: networks at most one undirected path between any two nodes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2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/>
          <a:lstStyle/>
          <a:p>
            <a:r>
              <a:rPr lang="en-US" sz="4000" dirty="0" smtClean="0"/>
              <a:t>Sum-Product Algorithm for Trees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Topologically sort the variables</a:t>
                </a:r>
              </a:p>
              <a:p>
                <a:pPr marL="914400" lvl="1" indent="-5143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E.g., {B,E,A,J,M}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For each variable, for every possible setting of its parents,</a:t>
                </a:r>
              </a:p>
              <a:p>
                <a:pPr marL="914400" lvl="1" indent="-514350">
                  <a:buFont typeface="+mj-lt"/>
                  <a:buAutoNum type="alphaLcParenR"/>
                </a:pPr>
                <a:r>
                  <a:rPr lang="en-US" dirty="0" smtClean="0"/>
                  <a:t>Sum: </a:t>
                </a:r>
              </a:p>
              <a:p>
                <a:pPr marL="8001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𝑝𝑎𝑟𝑒𝑛𝑡𝑠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 =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𝑝𝑎𝑟𝑒𝑛𝑡𝑠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𝑔𝑟𝑎𝑛𝑑𝑝𝑎𝑟𝑒𝑛𝑡𝑠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914400" lvl="1" indent="-514350">
                  <a:buFont typeface="+mj-lt"/>
                  <a:buAutoNum type="alphaLcParenR"/>
                </a:pPr>
                <a:r>
                  <a:rPr lang="en-US" dirty="0" smtClean="0"/>
                  <a:t>Product:</a:t>
                </a:r>
              </a:p>
              <a:p>
                <a:pPr marL="800100" lvl="2" indent="0">
                  <a:buNone/>
                </a:pPr>
                <a:r>
                  <a:rPr lang="en-US" dirty="0" smtClean="0"/>
                  <a:t>P(</a:t>
                </a:r>
                <a:r>
                  <a:rPr lang="en-US" dirty="0" err="1" smtClean="0"/>
                  <a:t>variable,parents</a:t>
                </a:r>
                <a:r>
                  <a:rPr lang="en-US" dirty="0" smtClean="0"/>
                  <a:t>)=P(</a:t>
                </a:r>
                <a:r>
                  <a:rPr lang="en-US" dirty="0" err="1" smtClean="0"/>
                  <a:t>variable|parents</a:t>
                </a:r>
                <a:r>
                  <a:rPr lang="en-US" dirty="0" smtClean="0"/>
                  <a:t>)P(parents)</a:t>
                </a:r>
              </a:p>
              <a:p>
                <a:pPr marL="40005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0">
                <a:blip r:embed="rId3"/>
                <a:stretch>
                  <a:fillRect l="-1704" t="-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burglary-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914400"/>
            <a:ext cx="1209675" cy="1209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853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/>
          <a:lstStyle/>
          <a:p>
            <a:r>
              <a:rPr lang="en-US" dirty="0" smtClean="0"/>
              <a:t>Practice example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Query: </a:t>
            </a:r>
            <a:r>
              <a:rPr lang="en-US" dirty="0" smtClean="0">
                <a:solidFill>
                  <a:srgbClr val="0000FF"/>
                </a:solidFill>
              </a:rPr>
              <a:t>P(b | j, m)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/>
              <a:t>Can we compute this sum efficiently?</a:t>
            </a:r>
            <a:endParaRPr lang="en-US" dirty="0"/>
          </a:p>
        </p:txBody>
      </p:sp>
      <p:pic>
        <p:nvPicPr>
          <p:cNvPr id="5" name="Picture 4" descr="burglary-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914400"/>
            <a:ext cx="1209675" cy="1209675"/>
          </a:xfrm>
          <a:prstGeom prst="rect">
            <a:avLst/>
          </a:prstGeom>
          <a:noFill/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139825" y="2681288"/>
          <a:ext cx="6969125" cy="217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2" name="Equation" r:id="rId5" imgW="2679700" imgH="838200" progId="Equation.3">
                  <p:embed/>
                </p:oleObj>
              </mc:Choice>
              <mc:Fallback>
                <p:oleObj name="Equation" r:id="rId5" imgW="2679700" imgH="83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9825" y="2681288"/>
                        <a:ext cx="6969125" cy="2179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066800" y="3886200"/>
            <a:ext cx="71628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19400" y="2743200"/>
            <a:ext cx="18288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48200" y="2743200"/>
            <a:ext cx="3429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58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Representing people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1" name="Image" r:id="rId4" imgW="13003175" imgH="9752381" progId="Photoshop.Image.10">
                  <p:embed/>
                </p:oleObj>
              </mc:Choice>
              <mc:Fallback>
                <p:oleObj name="Image" r:id="rId4" imgW="13003175" imgH="9752381" progId="Photoshop.Image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600200"/>
            <a:ext cx="2971800" cy="3303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5029200" y="2209800"/>
            <a:ext cx="228600" cy="3048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2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Inference Examples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Inference Algorithms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Trees: Sum-product algorithm</a:t>
            </a:r>
          </a:p>
          <a:p>
            <a:pPr lvl="1"/>
            <a:r>
              <a:rPr lang="en-US" dirty="0" smtClean="0"/>
              <a:t>Graphs: No polynomial-time algorithm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Parameter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Expectation Maximization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Structure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Regularized Maximum Likelihood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447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/>
          <a:lstStyle/>
          <a:p>
            <a:r>
              <a:rPr lang="en-US" dirty="0" smtClean="0"/>
              <a:t>Bayesian network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915400" cy="5287963"/>
          </a:xfrm>
        </p:spPr>
        <p:txBody>
          <a:bodyPr/>
          <a:lstStyle/>
          <a:p>
            <a:r>
              <a:rPr lang="en-US" sz="2400" dirty="0" smtClean="0"/>
              <a:t>In full generality, NP-hard</a:t>
            </a:r>
          </a:p>
          <a:p>
            <a:pPr lvl="1"/>
            <a:r>
              <a:rPr lang="en-US" sz="2000" dirty="0" smtClean="0"/>
              <a:t>More precisely, #P-hard: equivalent to counting satisfying assignments</a:t>
            </a:r>
          </a:p>
          <a:p>
            <a:r>
              <a:rPr lang="en-US" sz="2400" dirty="0" smtClean="0"/>
              <a:t>We can reduce </a:t>
            </a:r>
            <a:r>
              <a:rPr lang="en-US" sz="2400" dirty="0" err="1" smtClean="0">
                <a:solidFill>
                  <a:srgbClr val="0000FF"/>
                </a:solidFill>
              </a:rPr>
              <a:t>satisfiability</a:t>
            </a:r>
            <a:r>
              <a:rPr lang="en-US" sz="2400" dirty="0" smtClean="0"/>
              <a:t> to Bayesian network inference</a:t>
            </a:r>
          </a:p>
          <a:p>
            <a:pPr lvl="1"/>
            <a:r>
              <a:rPr lang="en-US" sz="2000" dirty="0" smtClean="0"/>
              <a:t>Decision problem: is P(Y) &gt; 0?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696194"/>
              </p:ext>
            </p:extLst>
          </p:nvPr>
        </p:nvGraphicFramePr>
        <p:xfrm>
          <a:off x="579438" y="2571750"/>
          <a:ext cx="813911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7" name="Equation" r:id="rId4" imgW="3302000" imgH="215900" progId="Equation.3">
                  <p:embed/>
                </p:oleObj>
              </mc:Choice>
              <mc:Fallback>
                <p:oleObj name="Equation" r:id="rId4" imgW="33020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2571750"/>
                        <a:ext cx="8139112" cy="531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/>
          <a:lstStyle/>
          <a:p>
            <a:r>
              <a:rPr lang="en-US" dirty="0" smtClean="0"/>
              <a:t>Bayesian network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915400" cy="5287963"/>
          </a:xfrm>
        </p:spPr>
        <p:txBody>
          <a:bodyPr/>
          <a:lstStyle/>
          <a:p>
            <a:r>
              <a:rPr lang="en-US" sz="2400" dirty="0" smtClean="0"/>
              <a:t>In full generality, NP-hard</a:t>
            </a:r>
          </a:p>
          <a:p>
            <a:pPr lvl="1"/>
            <a:r>
              <a:rPr lang="en-US" sz="2000" dirty="0" smtClean="0"/>
              <a:t>More precisely, #P-hard: equivalent to counting satisfying assignments</a:t>
            </a:r>
          </a:p>
          <a:p>
            <a:r>
              <a:rPr lang="en-US" sz="2400" dirty="0" smtClean="0"/>
              <a:t>We can reduce </a:t>
            </a:r>
            <a:r>
              <a:rPr lang="en-US" sz="2400" dirty="0" err="1" smtClean="0">
                <a:solidFill>
                  <a:srgbClr val="0000FF"/>
                </a:solidFill>
              </a:rPr>
              <a:t>satisfiability</a:t>
            </a:r>
            <a:r>
              <a:rPr lang="en-US" sz="2400" dirty="0" smtClean="0"/>
              <a:t> to Bayesian network inference</a:t>
            </a:r>
          </a:p>
          <a:p>
            <a:pPr lvl="1"/>
            <a:r>
              <a:rPr lang="en-US" sz="2000" dirty="0" smtClean="0"/>
              <a:t>Decision problem: is P(Y) &gt; 0?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9150" y="3886200"/>
            <a:ext cx="7791450" cy="27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266498" y="6488668"/>
            <a:ext cx="1877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G. Cooper, 1990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704562"/>
              </p:ext>
            </p:extLst>
          </p:nvPr>
        </p:nvGraphicFramePr>
        <p:xfrm>
          <a:off x="579438" y="2571750"/>
          <a:ext cx="8139112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Equation" r:id="rId5" imgW="3302000" imgH="215900" progId="Equation.3">
                  <p:embed/>
                </p:oleObj>
              </mc:Choice>
              <mc:Fallback>
                <p:oleObj name="Equation" r:id="rId5" imgW="33020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2571750"/>
                        <a:ext cx="8139112" cy="531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Brace 7"/>
          <p:cNvSpPr/>
          <p:nvPr/>
        </p:nvSpPr>
        <p:spPr>
          <a:xfrm rot="5400000">
            <a:off x="2055166" y="2283769"/>
            <a:ext cx="309267" cy="1828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 rot="5400000">
            <a:off x="4607866" y="1940869"/>
            <a:ext cx="309267" cy="2514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81200" y="33483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36757" y="33483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ight Brace 11"/>
          <p:cNvSpPr/>
          <p:nvPr/>
        </p:nvSpPr>
        <p:spPr>
          <a:xfrm rot="5400000">
            <a:off x="7351066" y="2093269"/>
            <a:ext cx="309267" cy="2209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279957" y="33483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71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Bayesian network inference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150" y="914400"/>
            <a:ext cx="7791450" cy="276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019190"/>
              </p:ext>
            </p:extLst>
          </p:nvPr>
        </p:nvGraphicFramePr>
        <p:xfrm>
          <a:off x="1006475" y="3967163"/>
          <a:ext cx="7185025" cy="2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9" name="Equation" r:id="rId4" imgW="3048000" imgH="901700" progId="Equation.3">
                  <p:embed/>
                </p:oleObj>
              </mc:Choice>
              <mc:Fallback>
                <p:oleObj name="Equation" r:id="rId4" imgW="3048000" imgH="901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6475" y="3967163"/>
                        <a:ext cx="7185025" cy="212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076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network inference: </a:t>
            </a:r>
            <a:br>
              <a:rPr lang="en-US" dirty="0" smtClean="0"/>
            </a:br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7467600" cy="4525963"/>
          </a:xfrm>
        </p:spPr>
        <p:txBody>
          <a:bodyPr/>
          <a:lstStyle/>
          <a:p>
            <a:r>
              <a:rPr lang="en-US" dirty="0" smtClean="0"/>
              <a:t>Exact inference is intractable</a:t>
            </a:r>
          </a:p>
          <a:p>
            <a:pPr lvl="1"/>
            <a:r>
              <a:rPr lang="en-US" dirty="0" smtClean="0"/>
              <a:t>There exist techniques to speed up computations, but </a:t>
            </a:r>
            <a:r>
              <a:rPr lang="en-US" dirty="0"/>
              <a:t>w</a:t>
            </a:r>
            <a:r>
              <a:rPr lang="en-US" dirty="0" smtClean="0"/>
              <a:t>orst-case complexity is still exponential except in some classes of networks (</a:t>
            </a:r>
            <a:r>
              <a:rPr lang="en-US" dirty="0" err="1" smtClean="0"/>
              <a:t>polytrees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Approximate inference (not covered)</a:t>
            </a:r>
          </a:p>
          <a:p>
            <a:pPr lvl="1"/>
            <a:r>
              <a:rPr lang="en-US" dirty="0" smtClean="0"/>
              <a:t>Sampling, </a:t>
            </a:r>
            <a:r>
              <a:rPr lang="en-US" dirty="0" err="1" smtClean="0"/>
              <a:t>variational</a:t>
            </a:r>
            <a:r>
              <a:rPr lang="en-US" dirty="0" smtClean="0"/>
              <a:t> methods, message passing / belief propagation…</a:t>
            </a:r>
          </a:p>
        </p:txBody>
      </p:sp>
    </p:spTree>
    <p:extLst>
      <p:ext uri="{BB962C8B-B14F-4D97-AF65-F5344CB8AC3E}">
        <p14:creationId xmlns:p14="http://schemas.microsoft.com/office/powerpoint/2010/main" val="8157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Inference Examples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Inference Algorithms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Trees: Sum-product algorithm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Graphs: No polynomial-time algorithm</a:t>
            </a:r>
          </a:p>
          <a:p>
            <a:r>
              <a:rPr lang="en-US" dirty="0" smtClean="0"/>
              <a:t>Parameter Learning</a:t>
            </a:r>
          </a:p>
          <a:p>
            <a:pPr lvl="1"/>
            <a:r>
              <a:rPr lang="en-US" dirty="0" smtClean="0"/>
              <a:t>Expectation Maximization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Structure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Regularized Maximum Likelihood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5085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991600" cy="868363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Parameter learning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82296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4131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indent="-28416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lvl="1" indent="-341313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b="1" dirty="0">
                <a:solidFill>
                  <a:srgbClr val="000000"/>
                </a:solidFill>
              </a:rPr>
              <a:t>Inference problem</a:t>
            </a:r>
            <a:r>
              <a:rPr lang="en-US" altLang="en-US" sz="2400" dirty="0">
                <a:solidFill>
                  <a:srgbClr val="000000"/>
                </a:solidFill>
              </a:rPr>
              <a:t>: </a:t>
            </a:r>
            <a:r>
              <a:rPr lang="en-US" altLang="en-US" sz="2400" dirty="0" smtClean="0">
                <a:solidFill>
                  <a:srgbClr val="000000"/>
                </a:solidFill>
              </a:rPr>
              <a:t>given values of evidence variables </a:t>
            </a:r>
            <a:r>
              <a:rPr lang="en-US" altLang="en-US" sz="2400" b="1" dirty="0">
                <a:solidFill>
                  <a:srgbClr val="0000FF"/>
                </a:solidFill>
              </a:rPr>
              <a:t>E</a:t>
            </a:r>
            <a:r>
              <a:rPr lang="en-US" altLang="en-US" sz="2400" dirty="0">
                <a:solidFill>
                  <a:srgbClr val="0000FF"/>
                </a:solidFill>
              </a:rPr>
              <a:t> = </a:t>
            </a:r>
            <a:r>
              <a:rPr lang="en-US" altLang="en-US" sz="24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400" dirty="0" smtClean="0"/>
              <a:t>, answer questions about qu</a:t>
            </a:r>
            <a:r>
              <a:rPr lang="en-US" altLang="en-US" sz="2400" dirty="0" smtClean="0">
                <a:solidFill>
                  <a:srgbClr val="000000"/>
                </a:solidFill>
              </a:rPr>
              <a:t>ery </a:t>
            </a:r>
            <a:r>
              <a:rPr lang="en-US" altLang="en-US" sz="2400" i="1" dirty="0" smtClean="0">
                <a:solidFill>
                  <a:srgbClr val="000000"/>
                </a:solidFill>
              </a:rPr>
              <a:t>variables</a:t>
            </a:r>
            <a:r>
              <a:rPr lang="en-US" altLang="en-US" sz="2400" dirty="0" smtClean="0">
                <a:solidFill>
                  <a:srgbClr val="000000"/>
                </a:solidFill>
              </a:rPr>
              <a:t> </a:t>
            </a:r>
            <a:r>
              <a:rPr lang="en-US" altLang="en-US" sz="2400" b="1" dirty="0" smtClean="0">
                <a:solidFill>
                  <a:srgbClr val="0000FF"/>
                </a:solidFill>
              </a:rPr>
              <a:t>X </a:t>
            </a:r>
            <a:r>
              <a:rPr lang="en-US" altLang="en-US" sz="2400" dirty="0" smtClean="0"/>
              <a:t>using the posterior </a:t>
            </a:r>
            <a:r>
              <a:rPr lang="en-US" altLang="en-US" sz="2400" dirty="0" smtClean="0">
                <a:solidFill>
                  <a:srgbClr val="0000FF"/>
                </a:solidFill>
              </a:rPr>
              <a:t>P(</a:t>
            </a:r>
            <a:r>
              <a:rPr lang="en-US" altLang="en-US" sz="2400" b="1" dirty="0" smtClean="0">
                <a:solidFill>
                  <a:srgbClr val="0000FF"/>
                </a:solidFill>
              </a:rPr>
              <a:t>X</a:t>
            </a:r>
            <a:r>
              <a:rPr lang="en-US" altLang="en-US" sz="2400" dirty="0" smtClean="0">
                <a:solidFill>
                  <a:srgbClr val="0000FF"/>
                </a:solidFill>
              </a:rPr>
              <a:t> | </a:t>
            </a:r>
            <a:r>
              <a:rPr lang="en-US" altLang="en-US" sz="24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400" dirty="0" smtClean="0">
                <a:solidFill>
                  <a:srgbClr val="0000FF"/>
                </a:solidFill>
              </a:rPr>
              <a:t> = </a:t>
            </a:r>
            <a:r>
              <a:rPr lang="en-US" altLang="en-US" sz="24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400" dirty="0" smtClean="0">
                <a:solidFill>
                  <a:srgbClr val="0000FF"/>
                </a:solidFill>
              </a:rPr>
              <a:t>)</a:t>
            </a: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sz="2400" b="1" dirty="0"/>
              <a:t>Learning problem: </a:t>
            </a:r>
            <a:r>
              <a:rPr lang="en-US" sz="2400" dirty="0"/>
              <a:t>estimate the parameters of the probabilistic model </a:t>
            </a:r>
            <a:r>
              <a:rPr lang="en-US" sz="2400" dirty="0">
                <a:solidFill>
                  <a:srgbClr val="0000FF"/>
                </a:solidFill>
              </a:rPr>
              <a:t>P(</a:t>
            </a:r>
            <a:r>
              <a:rPr lang="en-US" sz="2400" b="1" dirty="0">
                <a:solidFill>
                  <a:srgbClr val="0000FF"/>
                </a:solidFill>
              </a:rPr>
              <a:t>X</a:t>
            </a:r>
            <a:r>
              <a:rPr lang="en-US" sz="2400" dirty="0">
                <a:solidFill>
                  <a:srgbClr val="0000FF"/>
                </a:solidFill>
              </a:rPr>
              <a:t> | </a:t>
            </a:r>
            <a:r>
              <a:rPr lang="en-US" sz="2400" b="1" dirty="0">
                <a:solidFill>
                  <a:srgbClr val="0000FF"/>
                </a:solidFill>
              </a:rPr>
              <a:t>E</a:t>
            </a:r>
            <a:r>
              <a:rPr lang="en-US" sz="2400" dirty="0">
                <a:solidFill>
                  <a:srgbClr val="0000FF"/>
                </a:solidFill>
              </a:rPr>
              <a:t>) </a:t>
            </a:r>
            <a:r>
              <a:rPr lang="en-US" sz="2400" dirty="0"/>
              <a:t>given a </a:t>
            </a:r>
            <a:r>
              <a:rPr lang="en-US" sz="2400" i="1" dirty="0"/>
              <a:t>training sample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{(</a:t>
            </a:r>
            <a:r>
              <a:rPr lang="en-US" sz="2400" b="1" dirty="0">
                <a:solidFill>
                  <a:srgbClr val="0000FF"/>
                </a:solidFill>
              </a:rPr>
              <a:t>x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,</a:t>
            </a:r>
            <a:r>
              <a:rPr lang="en-US" sz="2400" b="1" dirty="0">
                <a:solidFill>
                  <a:srgbClr val="0000FF"/>
                </a:solidFill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), …, (</a:t>
            </a:r>
            <a:r>
              <a:rPr lang="en-US" sz="2400" b="1" dirty="0" err="1">
                <a:solidFill>
                  <a:srgbClr val="0000FF"/>
                </a:solidFill>
              </a:rPr>
              <a:t>x</a:t>
            </a:r>
            <a:r>
              <a:rPr 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sz="2400" dirty="0" err="1">
                <a:solidFill>
                  <a:srgbClr val="0000FF"/>
                </a:solidFill>
              </a:rPr>
              <a:t>,</a:t>
            </a:r>
            <a:r>
              <a:rPr lang="en-US" sz="2400" b="1" dirty="0" err="1">
                <a:solidFill>
                  <a:srgbClr val="0000FF"/>
                </a:solidFill>
              </a:rPr>
              <a:t>e</a:t>
            </a:r>
            <a:r>
              <a:rPr lang="en-US" sz="2400" baseline="-25000" dirty="0" err="1">
                <a:solidFill>
                  <a:srgbClr val="0000FF"/>
                </a:solidFill>
              </a:rPr>
              <a:t>n</a:t>
            </a:r>
            <a:r>
              <a:rPr lang="en-US" sz="2400" dirty="0">
                <a:solidFill>
                  <a:srgbClr val="0000FF"/>
                </a:solidFill>
              </a:rPr>
              <a:t>)}</a:t>
            </a: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  <p:sp>
        <p:nvSpPr>
          <p:cNvPr id="34820" name="AutoShape 3"/>
          <p:cNvSpPr>
            <a:spLocks noChangeAspect="1" noChangeArrowheads="1"/>
          </p:cNvSpPr>
          <p:nvPr/>
        </p:nvSpPr>
        <p:spPr bwMode="auto">
          <a:xfrm>
            <a:off x="1509713" y="3783013"/>
            <a:ext cx="6076950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5720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3207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uiExpand="1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Parameter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sz="2800" dirty="0" smtClean="0"/>
              <a:t>Suppose we know the network structure (but not the parameters), and have a training set of </a:t>
            </a:r>
            <a:r>
              <a:rPr lang="en-US" sz="2800" i="1" dirty="0" smtClean="0"/>
              <a:t>complete</a:t>
            </a:r>
            <a:r>
              <a:rPr lang="en-US" sz="2800" dirty="0" smtClean="0"/>
              <a:t> observations</a:t>
            </a:r>
            <a:endParaRPr lang="en-US" sz="2400" dirty="0" smtClean="0"/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714844"/>
            <a:ext cx="5372626" cy="368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38800" y="2976880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/>
                <a:gridCol w="685800"/>
                <a:gridCol w="6858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Sample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840148" y="297180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6795" y="4160520"/>
            <a:ext cx="2888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16538" y="4151376"/>
            <a:ext cx="288862" cy="539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6605" y="5404104"/>
            <a:ext cx="28405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00800" y="2438400"/>
            <a:ext cx="1782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0000FF"/>
                </a:solidFill>
              </a:rPr>
              <a:t>Training set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Parameter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sz="2800" dirty="0" smtClean="0"/>
              <a:t>Suppose we know the network structure (but not the parameters), and have a training set of </a:t>
            </a:r>
            <a:r>
              <a:rPr lang="en-US" sz="2800" i="1" dirty="0" smtClean="0"/>
              <a:t>complete</a:t>
            </a:r>
            <a:r>
              <a:rPr lang="en-US" sz="2800" dirty="0" smtClean="0"/>
              <a:t> observations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P(X | Parents(X))</a:t>
            </a:r>
            <a:r>
              <a:rPr lang="en-US" sz="2400" dirty="0" smtClean="0"/>
              <a:t> is given by the observed frequencies of the different values of X for each combination of parent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 smtClean="0"/>
              <a:t>Parameter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 smtClean="0"/>
              <a:t>Incomplete observations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b="1" dirty="0" smtClean="0"/>
              <a:t>Expectation maximization (EM) </a:t>
            </a:r>
            <a:r>
              <a:rPr lang="en-US" sz="2800" dirty="0" smtClean="0"/>
              <a:t>algorithm for dealing with missing data</a:t>
            </a:r>
            <a:endParaRPr lang="en-US" sz="2400" dirty="0" smtClean="0"/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52600"/>
            <a:ext cx="5372626" cy="368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38800" y="2519680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/>
                <a:gridCol w="685800"/>
                <a:gridCol w="6858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Sample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840148" y="2009556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6795" y="3198276"/>
            <a:ext cx="2888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16538" y="3189132"/>
            <a:ext cx="288862" cy="539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6605" y="4441860"/>
            <a:ext cx="28405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</a:p>
          <a:p>
            <a:pPr algn="ctr"/>
            <a:r>
              <a:rPr lang="en-US" sz="1400" dirty="0" smtClean="0">
                <a:solidFill>
                  <a:srgbClr val="FF0000"/>
                </a:solidFill>
              </a:rPr>
              <a:t>?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00800" y="1981200"/>
            <a:ext cx="1782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0000FF"/>
                </a:solidFill>
              </a:rPr>
              <a:t>Training set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96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dirty="0" smtClean="0"/>
              <a:t>Parameter learning: EM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658473"/>
              </p:ext>
            </p:extLst>
          </p:nvPr>
        </p:nvGraphicFramePr>
        <p:xfrm>
          <a:off x="304800" y="995680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/>
                <a:gridCol w="685800"/>
                <a:gridCol w="6858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Sample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04800" y="4202668"/>
                <a:ext cx="8534400" cy="2669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E-STEP: 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Find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for 1&lt;=n&lt;=6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[#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times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summed over all of the training tokens for which Sn=T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kern="1200" dirty="0" smtClean="0">
                    <a:solidFill>
                      <a:schemeClr val="tx1"/>
                    </a:solidFill>
                  </a:rPr>
                  <a:t>M-STEP:</a:t>
                </a:r>
                <a:r>
                  <a:rPr lang="en-US" sz="2400" kern="1200" dirty="0" smtClean="0">
                    <a:solidFill>
                      <a:schemeClr val="tx1"/>
                    </a:solidFill>
                  </a:rPr>
                  <a:t> 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</a:t>
                </a:r>
                <a:r>
                  <a:rPr lang="en-US" sz="2400" dirty="0" smtClean="0"/>
                  <a:t>e-estimate the parameters as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[#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𝑡𝑖𝑚𝑒𝑠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[#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𝑡𝑖𝑚𝑒𝑠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kern="1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202668"/>
                <a:ext cx="8534400" cy="2669642"/>
              </a:xfrm>
              <a:prstGeom prst="rect">
                <a:avLst/>
              </a:prstGeom>
              <a:blipFill rotWithShape="0">
                <a:blip r:embed="rId3"/>
                <a:stretch>
                  <a:fillRect l="-929" t="-1598" b="-2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084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Inference Examples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Inference Algorithms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Trees: Sum-product algorithm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Graphs: No polynomial-time algorithm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Parameter Learning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Expectation Maximization</a:t>
            </a:r>
          </a:p>
          <a:p>
            <a:r>
              <a:rPr lang="en-US" dirty="0" smtClean="0"/>
              <a:t>Structure Learning</a:t>
            </a:r>
          </a:p>
          <a:p>
            <a:pPr lvl="1"/>
            <a:r>
              <a:rPr lang="en-US" dirty="0" smtClean="0"/>
              <a:t>Regularized Maximum Likelihood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60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Structure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sz="2800" dirty="0" smtClean="0"/>
              <a:t>What if the network structure is unknown?</a:t>
            </a:r>
          </a:p>
          <a:p>
            <a:endParaRPr lang="en-US" sz="2800" dirty="0" smtClean="0">
              <a:solidFill>
                <a:srgbClr val="0000FF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257800" y="3510280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/>
                <a:gridCol w="685800"/>
                <a:gridCol w="6858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Sample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19800" y="2971800"/>
            <a:ext cx="1782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0000FF"/>
                </a:solidFill>
              </a:rPr>
              <a:t>Training set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905000" y="3200400"/>
            <a:ext cx="13716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C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33400" y="4419600"/>
            <a:ext cx="13716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200400" y="4419600"/>
            <a:ext cx="13716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905000" y="5715000"/>
            <a:ext cx="13716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9800" y="4086761"/>
            <a:ext cx="75533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?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Structure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marL="571500" indent="-571500">
              <a:buFont typeface="+mj-lt"/>
              <a:buAutoNum type="arabicPeriod"/>
            </a:pPr>
            <a:r>
              <a:rPr lang="en-US" sz="2800" dirty="0" smtClean="0"/>
              <a:t>For every possible set of edges: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 smtClean="0"/>
              <a:t>Compute the data likelihood given this structure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sz="2400" dirty="0" smtClean="0"/>
              <a:t>Penalize complexity (e.g., subtract # edges)</a:t>
            </a:r>
            <a:endParaRPr lang="en-US" dirty="0"/>
          </a:p>
          <a:p>
            <a:pPr marL="514350" indent="-457200">
              <a:buFont typeface="+mj-lt"/>
              <a:buAutoNum type="arabicPeriod"/>
            </a:pPr>
            <a:r>
              <a:rPr lang="en-US" sz="2800" dirty="0" smtClean="0"/>
              <a:t>Find the structure with highest penalized likelihood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257800" y="3510280"/>
          <a:ext cx="3352800" cy="2966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"/>
                <a:gridCol w="685800"/>
                <a:gridCol w="6858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tx1"/>
                          </a:solidFill>
                        </a:rPr>
                        <a:t>Sample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533400" y="4419600"/>
            <a:ext cx="13716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200400" y="4419600"/>
            <a:ext cx="13716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905000" y="5715000"/>
            <a:ext cx="13716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9800" y="4086761"/>
            <a:ext cx="75533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?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49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Bayesian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</a:p>
          <a:p>
            <a:r>
              <a:rPr lang="en-US" dirty="0" smtClean="0"/>
              <a:t>Parameters</a:t>
            </a:r>
          </a:p>
          <a:p>
            <a:r>
              <a:rPr lang="en-US" dirty="0" smtClean="0"/>
              <a:t>Inference</a:t>
            </a:r>
          </a:p>
          <a:p>
            <a:r>
              <a:rPr lang="en-US" dirty="0" smtClean="0"/>
              <a:t>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79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14408</TotalTime>
  <Words>1103</Words>
  <Application>Microsoft Office PowerPoint</Application>
  <PresentationFormat>On-screen Show (4:3)</PresentationFormat>
  <Paragraphs>476</Paragraphs>
  <Slides>27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ＭＳ Ｐゴシック</vt:lpstr>
      <vt:lpstr>Arial</vt:lpstr>
      <vt:lpstr>Calibri</vt:lpstr>
      <vt:lpstr>Cambria Math</vt:lpstr>
      <vt:lpstr>Symbol</vt:lpstr>
      <vt:lpstr>Times New Roman</vt:lpstr>
      <vt:lpstr>Default Design</vt:lpstr>
      <vt:lpstr>1_Default Design</vt:lpstr>
      <vt:lpstr>Equation</vt:lpstr>
      <vt:lpstr>Image</vt:lpstr>
      <vt:lpstr>Bayes network inference</vt:lpstr>
      <vt:lpstr>Outline</vt:lpstr>
      <vt:lpstr>Practice example 1</vt:lpstr>
      <vt:lpstr>Practice example 1</vt:lpstr>
      <vt:lpstr>Practice example 2</vt:lpstr>
      <vt:lpstr>PowerPoint Presentation</vt:lpstr>
      <vt:lpstr>PowerPoint Presentation</vt:lpstr>
      <vt:lpstr>Outline</vt:lpstr>
      <vt:lpstr>Efficient exact inference</vt:lpstr>
      <vt:lpstr>Sum-Product Algorithm for Trees</vt:lpstr>
      <vt:lpstr>Practice example 3</vt:lpstr>
      <vt:lpstr>Representing people</vt:lpstr>
      <vt:lpstr>Outline</vt:lpstr>
      <vt:lpstr>Bayesian network inference</vt:lpstr>
      <vt:lpstr>Bayesian network inference</vt:lpstr>
      <vt:lpstr>Bayesian network inference</vt:lpstr>
      <vt:lpstr>Bayesian network inference:  Big picture</vt:lpstr>
      <vt:lpstr>Outline</vt:lpstr>
      <vt:lpstr>Parameter learning</vt:lpstr>
      <vt:lpstr>Parameter learning</vt:lpstr>
      <vt:lpstr>Parameter learning</vt:lpstr>
      <vt:lpstr>Parameter learning</vt:lpstr>
      <vt:lpstr>Parameter learning: EM</vt:lpstr>
      <vt:lpstr>Outline</vt:lpstr>
      <vt:lpstr>Structure learning</vt:lpstr>
      <vt:lpstr>Structure learning</vt:lpstr>
      <vt:lpstr>Summary: Bayesian networks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Bayesian networks </dc:title>
  <dc:creator>Min-Yen Kan</dc:creator>
  <cp:lastModifiedBy>Mark Hasegawa-Johnson</cp:lastModifiedBy>
  <cp:revision>272</cp:revision>
  <cp:lastPrinted>2015-04-08T14:21:18Z</cp:lastPrinted>
  <dcterms:created xsi:type="dcterms:W3CDTF">2003-12-17T16:38:09Z</dcterms:created>
  <dcterms:modified xsi:type="dcterms:W3CDTF">2016-10-31T23:13:57Z</dcterms:modified>
</cp:coreProperties>
</file>