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99" r:id="rId2"/>
    <p:sldId id="302" r:id="rId3"/>
    <p:sldId id="301" r:id="rId4"/>
    <p:sldId id="259" r:id="rId5"/>
    <p:sldId id="300" r:id="rId6"/>
    <p:sldId id="260" r:id="rId7"/>
    <p:sldId id="274" r:id="rId8"/>
    <p:sldId id="275" r:id="rId9"/>
    <p:sldId id="303" r:id="rId10"/>
    <p:sldId id="261" r:id="rId11"/>
    <p:sldId id="262" r:id="rId12"/>
    <p:sldId id="264" r:id="rId13"/>
    <p:sldId id="273" r:id="rId14"/>
    <p:sldId id="276" r:id="rId15"/>
    <p:sldId id="304" r:id="rId16"/>
    <p:sldId id="294" r:id="rId17"/>
    <p:sldId id="292" r:id="rId18"/>
    <p:sldId id="281" r:id="rId19"/>
    <p:sldId id="263" r:id="rId20"/>
    <p:sldId id="305" r:id="rId21"/>
    <p:sldId id="265" r:id="rId22"/>
    <p:sldId id="272" r:id="rId23"/>
    <p:sldId id="266" r:id="rId24"/>
    <p:sldId id="296" r:id="rId25"/>
    <p:sldId id="269" r:id="rId26"/>
    <p:sldId id="297" r:id="rId27"/>
    <p:sldId id="279" r:id="rId28"/>
    <p:sldId id="298" r:id="rId29"/>
    <p:sldId id="271" r:id="rId30"/>
    <p:sldId id="268" r:id="rId31"/>
    <p:sldId id="306" r:id="rId32"/>
    <p:sldId id="280" r:id="rId33"/>
    <p:sldId id="293" r:id="rId34"/>
    <p:sldId id="290" r:id="rId35"/>
    <p:sldId id="291" r:id="rId36"/>
    <p:sldId id="307" r:id="rId37"/>
    <p:sldId id="308" r:id="rId38"/>
    <p:sldId id="309" r:id="rId39"/>
    <p:sldId id="267" r:id="rId40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D4D1"/>
    <a:srgbClr val="0066FF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71CA99E0-E95C-4F1B-B0F2-4565A2B40149}" type="datetimeFigureOut">
              <a:rPr lang="en-US" smtClean="0"/>
              <a:pPr/>
              <a:t>10/24/2016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C6A2EA70-8A4C-40BF-A25E-4BD4BBF0DD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547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/>
            <a:fld id="{3AF4E0E7-8437-4FDB-B54E-61FB6EB712D9}" type="slidenum">
              <a:rPr lang="en-US" altLang="en-US">
                <a:solidFill>
                  <a:srgbClr val="000000"/>
                </a:solidFill>
                <a:latin typeface="Times New Roman" pitchFamily="18" charset="0"/>
              </a:rPr>
              <a:pPr eaLnBrk="1"/>
              <a:t>1</a:t>
            </a:fld>
            <a:endParaRPr lang="en-US" alt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1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0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451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0" y="0"/>
            <a:ext cx="1588" cy="1588"/>
          </a:xfrm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normAutofit fontScale="25000" lnSpcReduction="20000"/>
          </a:bodyPr>
          <a:lstStyle/>
          <a:p>
            <a:pPr eaLnBrk="1">
              <a:spcBef>
                <a:spcPct val="0"/>
              </a:spcBef>
            </a:pPr>
            <a:endParaRPr lang="en-US" altLang="en-US" sz="2000" smtClean="0">
              <a:latin typeface="Arial" charset="0"/>
              <a:cs typeface="Arial" charset="0"/>
            </a:endParaRPr>
          </a:p>
        </p:txBody>
      </p:sp>
      <p:sp>
        <p:nvSpPr>
          <p:cNvPr id="64517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b"/>
          <a:lstStyle/>
          <a:p>
            <a:pPr defTabSz="45720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6D3EB9BF-F7E0-463D-B107-397CAEB65F69}" type="slidenum">
              <a:rPr lang="en-US" altLang="en-US" sz="1400">
                <a:solidFill>
                  <a:srgbClr val="000000"/>
                </a:solidFill>
                <a:cs typeface="Arial" charset="0"/>
              </a:rPr>
              <a:pPr defTabSz="45720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</a:t>
            </a:fld>
            <a:endParaRPr lang="en-US" altLang="en-US" sz="140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014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/>
            <a:fld id="{3AF4E0E7-8437-4FDB-B54E-61FB6EB712D9}" type="slidenum">
              <a:rPr lang="en-US" altLang="en-US">
                <a:solidFill>
                  <a:srgbClr val="000000"/>
                </a:solidFill>
                <a:latin typeface="Times New Roman" pitchFamily="18" charset="0"/>
              </a:rPr>
              <a:pPr eaLnBrk="1"/>
              <a:t>3</a:t>
            </a:fld>
            <a:endParaRPr lang="en-US" alt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6451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0" y="0"/>
            <a:ext cx="1588" cy="15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451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0" y="0"/>
            <a:ext cx="1588" cy="1588"/>
          </a:xfrm>
          <a:noFill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>
            <a:normAutofit fontScale="25000" lnSpcReduction="20000"/>
          </a:bodyPr>
          <a:lstStyle/>
          <a:p>
            <a:pPr eaLnBrk="1">
              <a:spcBef>
                <a:spcPct val="0"/>
              </a:spcBef>
            </a:pPr>
            <a:endParaRPr lang="en-US" altLang="en-US" sz="2000" smtClean="0">
              <a:latin typeface="Arial" charset="0"/>
              <a:cs typeface="Arial" charset="0"/>
            </a:endParaRPr>
          </a:p>
        </p:txBody>
      </p:sp>
      <p:sp>
        <p:nvSpPr>
          <p:cNvPr id="64517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b"/>
          <a:lstStyle/>
          <a:p>
            <a:pPr defTabSz="45720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6D3EB9BF-F7E0-463D-B107-397CAEB65F69}" type="slidenum">
              <a:rPr lang="en-US" altLang="en-US" sz="1400">
                <a:solidFill>
                  <a:srgbClr val="000000"/>
                </a:solidFill>
                <a:cs typeface="Arial" charset="0"/>
              </a:rPr>
              <a:pPr defTabSz="45720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3</a:t>
            </a:fld>
            <a:endParaRPr lang="en-US" altLang="en-US" sz="1400">
              <a:solidFill>
                <a:srgbClr val="00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3504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4932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0773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700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9080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511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1741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3765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0561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4464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4937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406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 P(Raining | Traffic)</a:t>
            </a:r>
            <a:r>
              <a:rPr lang="en-US" baseline="0" dirty="0" smtClean="0"/>
              <a:t> the same as P(Raining | Traffic, Ballgame)?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6422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121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8589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4632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3562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7107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0998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1777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3641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9409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7315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6837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4326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405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4769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2433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61567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62254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0690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2EA70-8A4C-40BF-A25E-4BD4BBF0DDA4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765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97502A0-2A22-4053-87DB-A49A1760D2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89C1415-B1A8-492C-B7C6-94B7FBFAE2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EE5DF07F-76C4-454F-B8DD-1935FAB6C5A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BAFC8E3-4FC0-4047-B5D6-F758D3251C1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1BC26D4-932C-478F-A230-EF4C62E6E8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C9A9634-C294-488D-8DB4-6764EAD2AD6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06CCE15-091A-4D6A-B3E0-FCFCC42F8FB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71354DA-5701-411B-AE15-165F911C3A8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87ECFB2-8AE7-463F-BA78-3395A84F799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58AD993-E1A1-4830-9832-91AF7F474AE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7016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027237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457200" y="1"/>
            <a:ext cx="8229600" cy="3810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/>
              <a:t>Bayes Nets: (1) Review (2) Semantics (3) Burglars (4) Concepts (5) Design (6) Research</a:t>
            </a:r>
            <a:endParaRPr lang="en-US" sz="1400" dirty="0"/>
          </a:p>
        </p:txBody>
      </p:sp>
      <p:cxnSp>
        <p:nvCxnSpPr>
          <p:cNvPr id="2" name="Straight Arrow Connector 1"/>
          <p:cNvCxnSpPr/>
          <p:nvPr userDrawn="1"/>
        </p:nvCxnSpPr>
        <p:spPr>
          <a:xfrm>
            <a:off x="0" y="304799"/>
            <a:ext cx="9144000" cy="1"/>
          </a:xfrm>
          <a:prstGeom prst="straightConnector1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isle.illinois.edu/sst/pubs/2007/hasegawa-johnson07icphs.pdf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isle.illinois.edu/sst/pubs/#meta_linguistics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isle.illinois.edu/sst/pubs/#meta_linguistics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0.png"/><Relationship Id="rId4" Type="http://schemas.openxmlformats.org/officeDocument/2006/relationships/image" Target="../media/image2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503237"/>
            <a:ext cx="8229600" cy="868363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 smtClean="0"/>
              <a:t>Review: Bayesian inference</a:t>
            </a:r>
          </a:p>
        </p:txBody>
      </p:sp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304800" y="1447800"/>
            <a:ext cx="86868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342900" indent="-341313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indent="-284163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457200" eaLnBrk="1" hangingPunct="0">
              <a:spcBef>
                <a:spcPts val="638"/>
              </a:spcBef>
              <a:buClr>
                <a:srgbClr val="000000"/>
              </a:buClr>
              <a:buSzPct val="45000"/>
              <a:buFont typeface="Symbol" pitchFamily="18" charset="2"/>
              <a:buChar char=""/>
            </a:pPr>
            <a:r>
              <a:rPr lang="en-US" altLang="en-US" sz="2400" dirty="0">
                <a:solidFill>
                  <a:srgbClr val="000000"/>
                </a:solidFill>
              </a:rPr>
              <a:t>A general scenario:</a:t>
            </a:r>
          </a:p>
          <a:p>
            <a:pPr marL="742950" lvl="1" defTabSz="457200" eaLnBrk="1" hangingPunct="0">
              <a:spcBef>
                <a:spcPts val="563"/>
              </a:spcBef>
              <a:buClr>
                <a:srgbClr val="000000"/>
              </a:buClr>
              <a:buSzPct val="45000"/>
              <a:buFont typeface="Symbol" pitchFamily="18" charset="2"/>
              <a:buChar char=""/>
            </a:pPr>
            <a:r>
              <a:rPr lang="en-US" altLang="en-US" sz="2000" dirty="0">
                <a:solidFill>
                  <a:srgbClr val="000000"/>
                </a:solidFill>
              </a:rPr>
              <a:t>Query </a:t>
            </a:r>
            <a:r>
              <a:rPr lang="en-US" altLang="en-US" sz="2000" i="1" dirty="0">
                <a:solidFill>
                  <a:srgbClr val="000000"/>
                </a:solidFill>
              </a:rPr>
              <a:t>variables:</a:t>
            </a:r>
            <a:r>
              <a:rPr lang="en-US" altLang="en-US" sz="2000" dirty="0">
                <a:solidFill>
                  <a:srgbClr val="000000"/>
                </a:solidFill>
              </a:rPr>
              <a:t> </a:t>
            </a:r>
            <a:r>
              <a:rPr lang="en-US" altLang="en-US" sz="2000" b="1" dirty="0">
                <a:solidFill>
                  <a:srgbClr val="0000FF"/>
                </a:solidFill>
              </a:rPr>
              <a:t>X</a:t>
            </a:r>
          </a:p>
          <a:p>
            <a:pPr marL="742950" lvl="1" defTabSz="457200" eaLnBrk="1" hangingPunct="0">
              <a:spcBef>
                <a:spcPts val="563"/>
              </a:spcBef>
              <a:buClr>
                <a:srgbClr val="000000"/>
              </a:buClr>
              <a:buSzPct val="45000"/>
              <a:buFont typeface="Symbol" pitchFamily="18" charset="2"/>
              <a:buChar char=""/>
            </a:pPr>
            <a:r>
              <a:rPr lang="en-US" altLang="en-US" sz="2000" i="1" dirty="0">
                <a:solidFill>
                  <a:srgbClr val="000000"/>
                </a:solidFill>
              </a:rPr>
              <a:t>Evidence </a:t>
            </a:r>
            <a:r>
              <a:rPr lang="en-US" altLang="en-US" sz="2000" dirty="0">
                <a:solidFill>
                  <a:srgbClr val="000000"/>
                </a:solidFill>
              </a:rPr>
              <a:t>(</a:t>
            </a:r>
            <a:r>
              <a:rPr lang="en-US" altLang="en-US" sz="2000" i="1" dirty="0">
                <a:solidFill>
                  <a:srgbClr val="000000"/>
                </a:solidFill>
              </a:rPr>
              <a:t>observed</a:t>
            </a:r>
            <a:r>
              <a:rPr lang="en-US" altLang="en-US" sz="2000" dirty="0">
                <a:solidFill>
                  <a:srgbClr val="000000"/>
                </a:solidFill>
              </a:rPr>
              <a:t>) </a:t>
            </a:r>
            <a:r>
              <a:rPr lang="en-US" altLang="en-US" sz="2000" dirty="0" smtClean="0">
                <a:solidFill>
                  <a:srgbClr val="000000"/>
                </a:solidFill>
              </a:rPr>
              <a:t>variables and their values: </a:t>
            </a:r>
            <a:r>
              <a:rPr lang="en-US" altLang="en-US" sz="2000" b="1" dirty="0">
                <a:solidFill>
                  <a:srgbClr val="0000FF"/>
                </a:solidFill>
              </a:rPr>
              <a:t>E</a:t>
            </a:r>
            <a:r>
              <a:rPr lang="en-US" altLang="en-US" sz="2000" dirty="0">
                <a:solidFill>
                  <a:srgbClr val="0000FF"/>
                </a:solidFill>
              </a:rPr>
              <a:t> = </a:t>
            </a:r>
            <a:r>
              <a:rPr lang="en-US" altLang="en-US" sz="2000" b="1" dirty="0">
                <a:solidFill>
                  <a:srgbClr val="0000FF"/>
                </a:solidFill>
              </a:rPr>
              <a:t>e</a:t>
            </a:r>
            <a:r>
              <a:rPr lang="en-US" altLang="en-US" sz="2000" dirty="0">
                <a:solidFill>
                  <a:srgbClr val="0000FF"/>
                </a:solidFill>
              </a:rPr>
              <a:t> </a:t>
            </a:r>
            <a:r>
              <a:rPr lang="en-US" altLang="en-US" sz="2000" dirty="0" smtClean="0">
                <a:solidFill>
                  <a:srgbClr val="000000"/>
                </a:solidFill>
              </a:rPr>
              <a:t>  </a:t>
            </a:r>
            <a:endParaRPr lang="en-US" altLang="en-US" sz="2000" dirty="0">
              <a:solidFill>
                <a:srgbClr val="000000"/>
              </a:solidFill>
            </a:endParaRPr>
          </a:p>
          <a:p>
            <a:pPr defTabSz="457200" eaLnBrk="1" hangingPunct="0">
              <a:spcBef>
                <a:spcPts val="638"/>
              </a:spcBef>
              <a:buClr>
                <a:srgbClr val="000000"/>
              </a:buClr>
              <a:buSzPct val="45000"/>
              <a:buFont typeface="Symbol" pitchFamily="18" charset="2"/>
              <a:buChar char=""/>
            </a:pPr>
            <a:r>
              <a:rPr lang="en-US" altLang="en-US" sz="2400" b="1" dirty="0" smtClean="0">
                <a:solidFill>
                  <a:srgbClr val="000000"/>
                </a:solidFill>
              </a:rPr>
              <a:t>Inference problem</a:t>
            </a:r>
            <a:r>
              <a:rPr lang="en-US" altLang="en-US" sz="2400" dirty="0" smtClean="0">
                <a:solidFill>
                  <a:srgbClr val="000000"/>
                </a:solidFill>
              </a:rPr>
              <a:t>: answer questions about the query variables given the evidence variables</a:t>
            </a:r>
          </a:p>
          <a:p>
            <a:pPr defTabSz="457200" eaLnBrk="1" hangingPunct="0">
              <a:spcBef>
                <a:spcPts val="638"/>
              </a:spcBef>
              <a:buClr>
                <a:srgbClr val="000000"/>
              </a:buClr>
              <a:buSzPct val="45000"/>
              <a:buFont typeface="Symbol" pitchFamily="18" charset="2"/>
              <a:buChar char=""/>
            </a:pPr>
            <a:r>
              <a:rPr lang="en-US" altLang="en-US" sz="2400" dirty="0" smtClean="0">
                <a:solidFill>
                  <a:srgbClr val="000000"/>
                </a:solidFill>
              </a:rPr>
              <a:t>This can be done using the posterior distribution </a:t>
            </a:r>
            <a:r>
              <a:rPr lang="en-US" altLang="en-US" sz="2400" dirty="0" smtClean="0">
                <a:solidFill>
                  <a:srgbClr val="0000FF"/>
                </a:solidFill>
              </a:rPr>
              <a:t>P(</a:t>
            </a:r>
            <a:r>
              <a:rPr lang="en-US" altLang="en-US" sz="2400" b="1" dirty="0" smtClean="0">
                <a:solidFill>
                  <a:srgbClr val="0000FF"/>
                </a:solidFill>
              </a:rPr>
              <a:t>X</a:t>
            </a:r>
            <a:r>
              <a:rPr lang="en-US" altLang="en-US" sz="2400" dirty="0" smtClean="0">
                <a:solidFill>
                  <a:srgbClr val="0000FF"/>
                </a:solidFill>
              </a:rPr>
              <a:t> | </a:t>
            </a:r>
            <a:r>
              <a:rPr lang="en-US" altLang="en-US" sz="2400" b="1" dirty="0" smtClean="0">
                <a:solidFill>
                  <a:srgbClr val="0000FF"/>
                </a:solidFill>
              </a:rPr>
              <a:t>E</a:t>
            </a:r>
            <a:r>
              <a:rPr lang="en-US" altLang="en-US" sz="2400" dirty="0" smtClean="0">
                <a:solidFill>
                  <a:srgbClr val="0000FF"/>
                </a:solidFill>
              </a:rPr>
              <a:t> = </a:t>
            </a:r>
            <a:r>
              <a:rPr lang="en-US" altLang="en-US" sz="2400" b="1" dirty="0" smtClean="0">
                <a:solidFill>
                  <a:srgbClr val="0000FF"/>
                </a:solidFill>
              </a:rPr>
              <a:t>e</a:t>
            </a:r>
            <a:r>
              <a:rPr lang="en-US" altLang="en-US" sz="2400" dirty="0" smtClean="0">
                <a:solidFill>
                  <a:srgbClr val="0000FF"/>
                </a:solidFill>
              </a:rPr>
              <a:t>)</a:t>
            </a:r>
          </a:p>
          <a:p>
            <a:pPr defTabSz="457200" eaLnBrk="1" hangingPunct="0">
              <a:spcBef>
                <a:spcPts val="638"/>
              </a:spcBef>
              <a:buClr>
                <a:srgbClr val="000000"/>
              </a:buClr>
              <a:buSzPct val="45000"/>
              <a:buFont typeface="Symbol" pitchFamily="18" charset="2"/>
              <a:buChar char=""/>
            </a:pPr>
            <a:r>
              <a:rPr lang="en-US" altLang="en-US" sz="2400" dirty="0" smtClean="0"/>
              <a:t>Example of a useful question: </a:t>
            </a:r>
            <a:r>
              <a:rPr lang="en-US" altLang="en-US" sz="2400" b="1" dirty="0" smtClean="0"/>
              <a:t>Which X is true?</a:t>
            </a:r>
          </a:p>
          <a:p>
            <a:pPr lvl="1" defTabSz="457200" eaLnBrk="1" hangingPunct="0">
              <a:spcBef>
                <a:spcPts val="638"/>
              </a:spcBef>
              <a:buClr>
                <a:srgbClr val="000000"/>
              </a:buClr>
              <a:buSzPct val="45000"/>
              <a:buFont typeface="Symbol" pitchFamily="18" charset="2"/>
              <a:buChar char=""/>
            </a:pPr>
            <a:r>
              <a:rPr lang="en-US" altLang="en-US" sz="2400" dirty="0" smtClean="0"/>
              <a:t>More formally: what value of </a:t>
            </a:r>
            <a:r>
              <a:rPr lang="en-US" altLang="en-US" sz="2400" b="1" dirty="0" smtClean="0"/>
              <a:t>X</a:t>
            </a:r>
            <a:r>
              <a:rPr lang="en-US" altLang="en-US" sz="2400" dirty="0" smtClean="0"/>
              <a:t> has the least probability of being wrong?</a:t>
            </a:r>
          </a:p>
          <a:p>
            <a:pPr lvl="1" defTabSz="457200" eaLnBrk="1" hangingPunct="0">
              <a:spcBef>
                <a:spcPts val="638"/>
              </a:spcBef>
              <a:buClr>
                <a:srgbClr val="000000"/>
              </a:buClr>
              <a:buSzPct val="45000"/>
              <a:buFont typeface="Symbol" pitchFamily="18" charset="2"/>
              <a:buChar char=""/>
            </a:pPr>
            <a:r>
              <a:rPr lang="en-US" altLang="en-US" sz="2400" dirty="0" smtClean="0"/>
              <a:t>Answer: </a:t>
            </a:r>
            <a:r>
              <a:rPr lang="en-US" altLang="en-US" sz="2400" b="1" dirty="0" smtClean="0"/>
              <a:t>MPE = MAP</a:t>
            </a:r>
            <a:r>
              <a:rPr lang="en-US" altLang="en-US" sz="2400" dirty="0" smtClean="0"/>
              <a:t> (</a:t>
            </a:r>
            <a:r>
              <a:rPr lang="en-US" altLang="en-US" sz="2400" dirty="0" err="1" smtClean="0"/>
              <a:t>argmin</a:t>
            </a:r>
            <a:r>
              <a:rPr lang="en-US" altLang="en-US" sz="2400" dirty="0" smtClean="0"/>
              <a:t> P(error) = </a:t>
            </a:r>
            <a:r>
              <a:rPr lang="en-US" altLang="en-US" sz="2400" dirty="0" err="1" smtClean="0"/>
              <a:t>argmax</a:t>
            </a:r>
            <a:r>
              <a:rPr lang="en-US" altLang="en-US" sz="2400" dirty="0" smtClean="0"/>
              <a:t> P(X=</a:t>
            </a:r>
            <a:r>
              <a:rPr lang="en-US" altLang="en-US" sz="2400" dirty="0" err="1" smtClean="0"/>
              <a:t>x|E</a:t>
            </a:r>
            <a:r>
              <a:rPr lang="en-US" altLang="en-US" sz="2400" dirty="0" smtClean="0"/>
              <a:t>=e))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6967485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Today: What if P(X,E) is complicated?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Very, very common problem: P(X,E) is complicated because both X and E depend on some hidden variable Y</a:t>
            </a:r>
          </a:p>
          <a:p>
            <a:r>
              <a:rPr lang="en-US" dirty="0" smtClean="0"/>
              <a:t>SOLUTION:</a:t>
            </a:r>
          </a:p>
          <a:p>
            <a:pPr lvl="1"/>
            <a:r>
              <a:rPr lang="en-US" dirty="0" smtClean="0"/>
              <a:t>Draw a bunch of circles and arrows that represent the dependence</a:t>
            </a:r>
          </a:p>
          <a:p>
            <a:pPr lvl="1"/>
            <a:r>
              <a:rPr lang="en-US" dirty="0" smtClean="0"/>
              <a:t>When your algorithm performs inference, make sure it does so in the order of the graph</a:t>
            </a:r>
          </a:p>
          <a:p>
            <a:r>
              <a:rPr lang="en-US" dirty="0" smtClean="0"/>
              <a:t>FORMALISM: Bayesian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68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503237"/>
            <a:ext cx="8229600" cy="868363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altLang="en-US" dirty="0" smtClean="0"/>
              <a:t>Hidden Variables</a:t>
            </a:r>
          </a:p>
        </p:txBody>
      </p:sp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304800" y="1447800"/>
            <a:ext cx="86868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342900" indent="-341313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indent="-284163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defTabSz="457200" eaLnBrk="1" hangingPunct="0">
              <a:spcBef>
                <a:spcPts val="638"/>
              </a:spcBef>
              <a:buClr>
                <a:srgbClr val="000000"/>
              </a:buClr>
              <a:buSzPct val="45000"/>
              <a:buFont typeface="Symbol" pitchFamily="18" charset="2"/>
              <a:buChar char=""/>
            </a:pPr>
            <a:r>
              <a:rPr lang="en-US" altLang="en-US" sz="2400" dirty="0">
                <a:solidFill>
                  <a:srgbClr val="000000"/>
                </a:solidFill>
              </a:rPr>
              <a:t>A general scenario:</a:t>
            </a:r>
          </a:p>
          <a:p>
            <a:pPr marL="742950" lvl="1" defTabSz="457200" eaLnBrk="1" hangingPunct="0">
              <a:spcBef>
                <a:spcPts val="563"/>
              </a:spcBef>
              <a:buClr>
                <a:srgbClr val="000000"/>
              </a:buClr>
              <a:buSzPct val="45000"/>
              <a:buFont typeface="Symbol" pitchFamily="18" charset="2"/>
              <a:buChar char=""/>
            </a:pPr>
            <a:r>
              <a:rPr lang="en-US" altLang="en-US" sz="2000" dirty="0">
                <a:solidFill>
                  <a:srgbClr val="000000"/>
                </a:solidFill>
              </a:rPr>
              <a:t>Query </a:t>
            </a:r>
            <a:r>
              <a:rPr lang="en-US" altLang="en-US" sz="2000" i="1" dirty="0">
                <a:solidFill>
                  <a:srgbClr val="000000"/>
                </a:solidFill>
              </a:rPr>
              <a:t>variables:</a:t>
            </a:r>
            <a:r>
              <a:rPr lang="en-US" altLang="en-US" sz="2000" dirty="0">
                <a:solidFill>
                  <a:srgbClr val="000000"/>
                </a:solidFill>
              </a:rPr>
              <a:t> </a:t>
            </a:r>
            <a:r>
              <a:rPr lang="en-US" altLang="en-US" sz="2000" b="1" dirty="0">
                <a:solidFill>
                  <a:srgbClr val="0000FF"/>
                </a:solidFill>
              </a:rPr>
              <a:t>X</a:t>
            </a:r>
          </a:p>
          <a:p>
            <a:pPr marL="742950" lvl="1" defTabSz="457200" eaLnBrk="1" hangingPunct="0">
              <a:spcBef>
                <a:spcPts val="563"/>
              </a:spcBef>
              <a:buClr>
                <a:srgbClr val="000000"/>
              </a:buClr>
              <a:buSzPct val="45000"/>
              <a:buFont typeface="Symbol" pitchFamily="18" charset="2"/>
              <a:buChar char=""/>
            </a:pPr>
            <a:r>
              <a:rPr lang="en-US" altLang="en-US" sz="2000" i="1" dirty="0">
                <a:solidFill>
                  <a:srgbClr val="000000"/>
                </a:solidFill>
              </a:rPr>
              <a:t>Evidence </a:t>
            </a:r>
            <a:r>
              <a:rPr lang="en-US" altLang="en-US" sz="2000" dirty="0">
                <a:solidFill>
                  <a:srgbClr val="000000"/>
                </a:solidFill>
              </a:rPr>
              <a:t>(</a:t>
            </a:r>
            <a:r>
              <a:rPr lang="en-US" altLang="en-US" sz="2000" i="1" dirty="0">
                <a:solidFill>
                  <a:srgbClr val="000000"/>
                </a:solidFill>
              </a:rPr>
              <a:t>observed</a:t>
            </a:r>
            <a:r>
              <a:rPr lang="en-US" altLang="en-US" sz="2000" dirty="0">
                <a:solidFill>
                  <a:srgbClr val="000000"/>
                </a:solidFill>
              </a:rPr>
              <a:t>) </a:t>
            </a:r>
            <a:r>
              <a:rPr lang="en-US" altLang="en-US" sz="2000" dirty="0" smtClean="0">
                <a:solidFill>
                  <a:srgbClr val="000000"/>
                </a:solidFill>
              </a:rPr>
              <a:t>variables and their values: </a:t>
            </a:r>
            <a:r>
              <a:rPr lang="en-US" altLang="en-US" sz="2000" b="1" dirty="0">
                <a:solidFill>
                  <a:srgbClr val="0000FF"/>
                </a:solidFill>
              </a:rPr>
              <a:t>E</a:t>
            </a:r>
            <a:r>
              <a:rPr lang="en-US" altLang="en-US" sz="2000" dirty="0">
                <a:solidFill>
                  <a:srgbClr val="0000FF"/>
                </a:solidFill>
              </a:rPr>
              <a:t> = </a:t>
            </a:r>
            <a:r>
              <a:rPr lang="en-US" altLang="en-US" sz="2000" b="1" dirty="0">
                <a:solidFill>
                  <a:srgbClr val="0000FF"/>
                </a:solidFill>
              </a:rPr>
              <a:t>e</a:t>
            </a:r>
            <a:r>
              <a:rPr lang="en-US" altLang="en-US" sz="2000" dirty="0">
                <a:solidFill>
                  <a:srgbClr val="0000FF"/>
                </a:solidFill>
              </a:rPr>
              <a:t> </a:t>
            </a:r>
          </a:p>
          <a:p>
            <a:pPr marL="742950" lvl="1" defTabSz="457200" eaLnBrk="1" hangingPunct="0">
              <a:spcBef>
                <a:spcPts val="563"/>
              </a:spcBef>
              <a:buClr>
                <a:srgbClr val="000000"/>
              </a:buClr>
              <a:buSzPct val="45000"/>
              <a:buFont typeface="Symbol" pitchFamily="18" charset="2"/>
              <a:buChar char=""/>
            </a:pPr>
            <a:r>
              <a:rPr lang="en-US" altLang="en-US" sz="2000" i="1" dirty="0">
                <a:solidFill>
                  <a:srgbClr val="000000"/>
                </a:solidFill>
              </a:rPr>
              <a:t>Unobserved </a:t>
            </a:r>
            <a:r>
              <a:rPr lang="en-US" altLang="en-US" sz="2000" dirty="0">
                <a:solidFill>
                  <a:srgbClr val="000000"/>
                </a:solidFill>
              </a:rPr>
              <a:t>variables: </a:t>
            </a:r>
            <a:r>
              <a:rPr lang="en-US" altLang="en-US" sz="2000" b="1" dirty="0">
                <a:solidFill>
                  <a:srgbClr val="0000FF"/>
                </a:solidFill>
              </a:rPr>
              <a:t>Y</a:t>
            </a:r>
            <a:r>
              <a:rPr lang="en-US" altLang="en-US" sz="2000" dirty="0">
                <a:solidFill>
                  <a:srgbClr val="000000"/>
                </a:solidFill>
              </a:rPr>
              <a:t>  </a:t>
            </a:r>
          </a:p>
          <a:p>
            <a:pPr defTabSz="457200" eaLnBrk="1" hangingPunct="0">
              <a:spcBef>
                <a:spcPts val="638"/>
              </a:spcBef>
              <a:buClr>
                <a:srgbClr val="000000"/>
              </a:buClr>
              <a:buSzPct val="45000"/>
              <a:buFont typeface="Symbol" pitchFamily="18" charset="2"/>
              <a:buChar char=""/>
            </a:pPr>
            <a:r>
              <a:rPr lang="en-US" altLang="en-US" sz="2400" b="1" dirty="0" smtClean="0">
                <a:solidFill>
                  <a:srgbClr val="000000"/>
                </a:solidFill>
              </a:rPr>
              <a:t>Inference problem</a:t>
            </a:r>
            <a:r>
              <a:rPr lang="en-US" altLang="en-US" sz="2400" dirty="0" smtClean="0">
                <a:solidFill>
                  <a:srgbClr val="000000"/>
                </a:solidFill>
              </a:rPr>
              <a:t>: answer questions about the query variables given the evidence variables</a:t>
            </a:r>
          </a:p>
          <a:p>
            <a:pPr marL="742950" lvl="1" defTabSz="457200" eaLnBrk="1" hangingPunct="0">
              <a:spcBef>
                <a:spcPts val="563"/>
              </a:spcBef>
              <a:buClr>
                <a:srgbClr val="000000"/>
              </a:buClr>
              <a:buSzPct val="45000"/>
              <a:buFont typeface="Symbol" pitchFamily="18" charset="2"/>
              <a:buChar char=""/>
            </a:pPr>
            <a:r>
              <a:rPr lang="en-US" altLang="en-US" sz="2000" dirty="0" smtClean="0">
                <a:solidFill>
                  <a:srgbClr val="000000"/>
                </a:solidFill>
              </a:rPr>
              <a:t>This can be done using the posterior distribution </a:t>
            </a:r>
            <a:r>
              <a:rPr lang="en-US" altLang="en-US" sz="2000" dirty="0" smtClean="0">
                <a:solidFill>
                  <a:srgbClr val="0000FF"/>
                </a:solidFill>
              </a:rPr>
              <a:t>P(</a:t>
            </a:r>
            <a:r>
              <a:rPr lang="en-US" altLang="en-US" sz="2000" b="1" dirty="0" smtClean="0">
                <a:solidFill>
                  <a:srgbClr val="0000FF"/>
                </a:solidFill>
              </a:rPr>
              <a:t>X</a:t>
            </a:r>
            <a:r>
              <a:rPr lang="en-US" altLang="en-US" sz="2000" dirty="0" smtClean="0">
                <a:solidFill>
                  <a:srgbClr val="0000FF"/>
                </a:solidFill>
              </a:rPr>
              <a:t> | </a:t>
            </a:r>
            <a:r>
              <a:rPr lang="en-US" altLang="en-US" sz="2000" b="1" dirty="0" smtClean="0">
                <a:solidFill>
                  <a:srgbClr val="0000FF"/>
                </a:solidFill>
              </a:rPr>
              <a:t>E</a:t>
            </a:r>
            <a:r>
              <a:rPr lang="en-US" altLang="en-US" sz="2000" dirty="0" smtClean="0">
                <a:solidFill>
                  <a:srgbClr val="0000FF"/>
                </a:solidFill>
              </a:rPr>
              <a:t> = </a:t>
            </a:r>
            <a:r>
              <a:rPr lang="en-US" altLang="en-US" sz="2000" b="1" dirty="0" smtClean="0">
                <a:solidFill>
                  <a:srgbClr val="0000FF"/>
                </a:solidFill>
              </a:rPr>
              <a:t>e</a:t>
            </a:r>
            <a:r>
              <a:rPr lang="en-US" altLang="en-US" sz="2000" dirty="0" smtClean="0">
                <a:solidFill>
                  <a:srgbClr val="0000FF"/>
                </a:solidFill>
              </a:rPr>
              <a:t>)</a:t>
            </a:r>
          </a:p>
          <a:p>
            <a:pPr marL="742950" lvl="1" defTabSz="457200" eaLnBrk="1" hangingPunct="0">
              <a:spcBef>
                <a:spcPts val="563"/>
              </a:spcBef>
              <a:buClr>
                <a:srgbClr val="000000"/>
              </a:buClr>
              <a:buSzPct val="45000"/>
              <a:buFont typeface="Symbol" pitchFamily="18" charset="2"/>
              <a:buChar char=""/>
            </a:pPr>
            <a:r>
              <a:rPr lang="en-US" altLang="en-US" sz="2000" dirty="0" smtClean="0">
                <a:solidFill>
                  <a:srgbClr val="000000"/>
                </a:solidFill>
              </a:rPr>
              <a:t>In turn, the posterior needs to be derived from the </a:t>
            </a:r>
            <a:r>
              <a:rPr lang="en-US" altLang="en-US" sz="2000" dirty="0">
                <a:solidFill>
                  <a:srgbClr val="000000"/>
                </a:solidFill>
              </a:rPr>
              <a:t>full joint </a:t>
            </a:r>
            <a:r>
              <a:rPr lang="en-US" altLang="en-US" sz="2000" dirty="0" smtClean="0">
                <a:solidFill>
                  <a:srgbClr val="0000FF"/>
                </a:solidFill>
              </a:rPr>
              <a:t>P(</a:t>
            </a:r>
            <a:r>
              <a:rPr lang="en-US" altLang="en-US" sz="2000" b="1" dirty="0" smtClean="0">
                <a:solidFill>
                  <a:srgbClr val="0000FF"/>
                </a:solidFill>
              </a:rPr>
              <a:t>X</a:t>
            </a:r>
            <a:r>
              <a:rPr lang="en-US" altLang="en-US" sz="2000" dirty="0">
                <a:solidFill>
                  <a:srgbClr val="0000FF"/>
                </a:solidFill>
              </a:rPr>
              <a:t>, </a:t>
            </a:r>
            <a:r>
              <a:rPr lang="en-US" altLang="en-US" sz="2000" b="1" dirty="0">
                <a:solidFill>
                  <a:srgbClr val="0000FF"/>
                </a:solidFill>
              </a:rPr>
              <a:t>E</a:t>
            </a:r>
            <a:r>
              <a:rPr lang="en-US" altLang="en-US" sz="2000" dirty="0">
                <a:solidFill>
                  <a:srgbClr val="0000FF"/>
                </a:solidFill>
              </a:rPr>
              <a:t>, </a:t>
            </a:r>
            <a:r>
              <a:rPr lang="en-US" altLang="en-US" sz="2000" b="1" dirty="0">
                <a:solidFill>
                  <a:srgbClr val="0000FF"/>
                </a:solidFill>
              </a:rPr>
              <a:t>Y</a:t>
            </a:r>
            <a:r>
              <a:rPr lang="en-US" altLang="en-US" sz="2000" dirty="0" smtClean="0">
                <a:solidFill>
                  <a:srgbClr val="0000FF"/>
                </a:solidFill>
              </a:rPr>
              <a:t>)</a:t>
            </a:r>
            <a:endParaRPr lang="en-US" altLang="en-US" sz="2000" dirty="0" smtClean="0">
              <a:solidFill>
                <a:srgbClr val="000000"/>
              </a:solidFill>
            </a:endParaRPr>
          </a:p>
          <a:p>
            <a:pPr defTabSz="457200" eaLnBrk="1" hangingPunct="0">
              <a:spcBef>
                <a:spcPts val="638"/>
              </a:spcBef>
              <a:buClr>
                <a:srgbClr val="000000"/>
              </a:buClr>
              <a:buSzPct val="45000"/>
              <a:buFont typeface="Symbol" pitchFamily="18" charset="2"/>
              <a:buChar char=""/>
            </a:pPr>
            <a:endParaRPr lang="en-US" altLang="en-US" sz="2400" dirty="0">
              <a:solidFill>
                <a:srgbClr val="000000"/>
              </a:solidFill>
            </a:endParaRPr>
          </a:p>
          <a:p>
            <a:pPr defTabSz="457200" eaLnBrk="1" hangingPunct="0">
              <a:spcAft>
                <a:spcPts val="1425"/>
              </a:spcAft>
            </a:pPr>
            <a:endParaRPr lang="en-US" altLang="en-US" sz="2400" dirty="0">
              <a:solidFill>
                <a:srgbClr val="000000"/>
              </a:solidFill>
            </a:endParaRPr>
          </a:p>
          <a:p>
            <a:pPr defTabSz="457200" eaLnBrk="1" hangingPunct="0">
              <a:spcBef>
                <a:spcPts val="638"/>
              </a:spcBef>
              <a:buClr>
                <a:srgbClr val="000000"/>
              </a:buClr>
              <a:buSzPct val="45000"/>
              <a:buFont typeface="Symbol" pitchFamily="18" charset="2"/>
              <a:buChar char=""/>
            </a:pPr>
            <a:r>
              <a:rPr lang="en-US" altLang="en-US" sz="2400" dirty="0" smtClean="0">
                <a:solidFill>
                  <a:srgbClr val="000000"/>
                </a:solidFill>
              </a:rPr>
              <a:t>Bayesian networks are a tool for representing joint probability distributions efficiently</a:t>
            </a:r>
            <a:endParaRPr lang="en-US" sz="2400" dirty="0"/>
          </a:p>
          <a:p>
            <a:pPr marL="742950" lvl="1" defTabSz="457200" eaLnBrk="1" hangingPunct="0">
              <a:spcBef>
                <a:spcPts val="563"/>
              </a:spcBef>
              <a:buClr>
                <a:srgbClr val="000000"/>
              </a:buClr>
              <a:buSzPct val="45000"/>
              <a:buFont typeface="Symbol" pitchFamily="18" charset="2"/>
              <a:buChar char=""/>
            </a:pPr>
            <a:endParaRPr lang="en-US" altLang="en-US" sz="2000" dirty="0">
              <a:solidFill>
                <a:srgbClr val="000000"/>
              </a:solidFill>
            </a:endParaRPr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724400"/>
            <a:ext cx="4902200" cy="820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6530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Bayesian networks</a:t>
            </a: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7"/>
            <a:ext cx="8229600" cy="4525963"/>
          </a:xfrm>
        </p:spPr>
        <p:txBody>
          <a:bodyPr/>
          <a:lstStyle/>
          <a:p>
            <a:r>
              <a:rPr lang="en-US" sz="2800" dirty="0" smtClean="0"/>
              <a:t>More commonly called </a:t>
            </a:r>
            <a:r>
              <a:rPr lang="en-US" sz="2800" i="1" dirty="0" smtClean="0">
                <a:solidFill>
                  <a:srgbClr val="0070C0"/>
                </a:solidFill>
              </a:rPr>
              <a:t>graphical models</a:t>
            </a:r>
          </a:p>
          <a:p>
            <a:r>
              <a:rPr lang="en-US" sz="2800" dirty="0" smtClean="0"/>
              <a:t>A way to depict conditional independence relationships between random variables</a:t>
            </a:r>
          </a:p>
          <a:p>
            <a:r>
              <a:rPr lang="en-US" sz="2800" dirty="0" smtClean="0"/>
              <a:t>A compact </a:t>
            </a:r>
            <a:r>
              <a:rPr lang="en-US" sz="2800" dirty="0"/>
              <a:t>specification of full joint </a:t>
            </a:r>
            <a:r>
              <a:rPr lang="en-US" sz="2800" dirty="0" smtClean="0"/>
              <a:t>distributions</a:t>
            </a:r>
          </a:p>
        </p:txBody>
      </p:sp>
      <p:pic>
        <p:nvPicPr>
          <p:cNvPr id="101378" name="Picture 2" descr="http://pgm.stanford.edu/Images/boo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6146" y="3533775"/>
            <a:ext cx="2799054" cy="3133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1380" name="Picture 4" descr="http://www.flazx.us/covers/large-155860479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533774"/>
            <a:ext cx="1999317" cy="313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/>
          <a:lstStyle/>
          <a:p>
            <a:r>
              <a:rPr lang="en-US" dirty="0" smtClean="0"/>
              <a:t>Review: Bayesian inference</a:t>
            </a:r>
          </a:p>
          <a:p>
            <a:r>
              <a:rPr lang="en-US" dirty="0" smtClean="0"/>
              <a:t>Bayesian network: </a:t>
            </a:r>
            <a:r>
              <a:rPr lang="en-US" dirty="0"/>
              <a:t>g</a:t>
            </a:r>
            <a:r>
              <a:rPr lang="en-US" dirty="0" smtClean="0"/>
              <a:t>raph semantics</a:t>
            </a:r>
          </a:p>
          <a:p>
            <a:r>
              <a:rPr lang="en-US" dirty="0" smtClean="0"/>
              <a:t>The Los Angeles burglar </a:t>
            </a:r>
            <a:r>
              <a:rPr lang="en-US" dirty="0"/>
              <a:t>a</a:t>
            </a:r>
            <a:r>
              <a:rPr lang="en-US" dirty="0" smtClean="0"/>
              <a:t>larm </a:t>
            </a:r>
            <a:r>
              <a:rPr lang="en-US" dirty="0"/>
              <a:t>e</a:t>
            </a:r>
            <a:r>
              <a:rPr lang="en-US" dirty="0" smtClean="0"/>
              <a:t>xample</a:t>
            </a:r>
          </a:p>
          <a:p>
            <a:r>
              <a:rPr lang="en-US" dirty="0" smtClean="0"/>
              <a:t>Key concepts</a:t>
            </a:r>
          </a:p>
          <a:p>
            <a:pPr lvl="1"/>
            <a:r>
              <a:rPr lang="en-US" dirty="0" smtClean="0"/>
              <a:t>Conditional independence ≠ Independence</a:t>
            </a:r>
          </a:p>
          <a:p>
            <a:pPr lvl="1"/>
            <a:r>
              <a:rPr lang="en-US" dirty="0" smtClean="0"/>
              <a:t>Number of parameters you have to learn</a:t>
            </a:r>
          </a:p>
          <a:p>
            <a:r>
              <a:rPr lang="en-US" dirty="0" smtClean="0"/>
              <a:t>Constructing a Bayesian network</a:t>
            </a:r>
          </a:p>
          <a:p>
            <a:r>
              <a:rPr lang="en-US" dirty="0" smtClean="0"/>
              <a:t>Real-world examples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58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Bayesian networks: Structure</a:t>
            </a: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2941637"/>
            <a:ext cx="8229600" cy="2773363"/>
          </a:xfrm>
        </p:spPr>
        <p:txBody>
          <a:bodyPr/>
          <a:lstStyle/>
          <a:p>
            <a:r>
              <a:rPr lang="en-US" sz="2800" b="1" dirty="0" smtClean="0"/>
              <a:t>Nodes:</a:t>
            </a:r>
            <a:r>
              <a:rPr lang="en-US" sz="2800" dirty="0" smtClean="0"/>
              <a:t> random variables</a:t>
            </a:r>
          </a:p>
          <a:p>
            <a:pPr>
              <a:buFontTx/>
              <a:buNone/>
            </a:pPr>
            <a:endParaRPr lang="en-US" sz="2400" dirty="0"/>
          </a:p>
          <a:p>
            <a:r>
              <a:rPr lang="en-US" sz="2800" b="1" dirty="0" smtClean="0"/>
              <a:t>Arcs:</a:t>
            </a:r>
            <a:r>
              <a:rPr lang="en-US" sz="2800" dirty="0" smtClean="0"/>
              <a:t> interactions</a:t>
            </a:r>
          </a:p>
          <a:p>
            <a:pPr lvl="1"/>
            <a:r>
              <a:rPr lang="en-US" sz="2400" dirty="0" smtClean="0"/>
              <a:t>An arrow from one variable to another indicates </a:t>
            </a:r>
            <a:br>
              <a:rPr lang="en-US" sz="2400" dirty="0" smtClean="0"/>
            </a:br>
            <a:r>
              <a:rPr lang="en-US" sz="2400" dirty="0" smtClean="0"/>
              <a:t>direct influence</a:t>
            </a:r>
          </a:p>
          <a:p>
            <a:pPr lvl="1"/>
            <a:r>
              <a:rPr lang="en-US" sz="2400" dirty="0" smtClean="0"/>
              <a:t>Must form a directed, </a:t>
            </a:r>
            <a:r>
              <a:rPr lang="en-US" sz="2400" i="1" dirty="0" smtClean="0"/>
              <a:t>acyclic</a:t>
            </a:r>
            <a:r>
              <a:rPr lang="en-US" sz="2400" dirty="0" smtClean="0"/>
              <a:t> graph</a:t>
            </a:r>
          </a:p>
        </p:txBody>
      </p:sp>
      <p:pic>
        <p:nvPicPr>
          <p:cNvPr id="6148" name="Picture 4" descr="dentist-networ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888769"/>
            <a:ext cx="3581400" cy="17688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N independent </a:t>
            </a:r>
            <a:br>
              <a:rPr lang="en-US" dirty="0" smtClean="0"/>
            </a:br>
            <a:r>
              <a:rPr lang="en-US" dirty="0" smtClean="0"/>
              <a:t>coin </a:t>
            </a:r>
            <a:r>
              <a:rPr lang="en-US" dirty="0"/>
              <a:t>f</a:t>
            </a:r>
            <a:r>
              <a:rPr lang="en-US" dirty="0" smtClean="0"/>
              <a:t>lips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r>
              <a:rPr lang="en-US" dirty="0" smtClean="0"/>
              <a:t>Complete independence: no interactions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362200" y="3810000"/>
            <a:ext cx="914400" cy="914400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X</a:t>
            </a:r>
            <a:r>
              <a:rPr lang="en-US" sz="2400" baseline="-25000" dirty="0" smtClean="0">
                <a:solidFill>
                  <a:schemeClr val="tx1"/>
                </a:solidFill>
              </a:rPr>
              <a:t>1</a:t>
            </a:r>
            <a:endParaRPr lang="en-US" sz="2400" baseline="-25000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733800" y="3810000"/>
            <a:ext cx="914400" cy="914400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X</a:t>
            </a:r>
            <a:r>
              <a:rPr lang="en-US" sz="2400" baseline="-25000" dirty="0" smtClean="0">
                <a:solidFill>
                  <a:schemeClr val="tx1"/>
                </a:solidFill>
              </a:rPr>
              <a:t>2</a:t>
            </a:r>
            <a:endParaRPr lang="en-US" sz="2400" baseline="-25000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791200" y="3810000"/>
            <a:ext cx="914400" cy="914400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X</a:t>
            </a:r>
            <a:r>
              <a:rPr lang="en-US" sz="2400" baseline="-25000" dirty="0" smtClean="0">
                <a:solidFill>
                  <a:schemeClr val="tx1"/>
                </a:solidFill>
              </a:rPr>
              <a:t>n</a:t>
            </a:r>
            <a:endParaRPr lang="en-US" sz="2400" baseline="-250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65717" y="3657600"/>
            <a:ext cx="12838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/>
              <a:t>…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  <p:bldP spid="6" grpId="0" animBg="1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33400"/>
            <a:ext cx="8991600" cy="1143000"/>
          </a:xfrm>
        </p:spPr>
        <p:txBody>
          <a:bodyPr/>
          <a:lstStyle/>
          <a:p>
            <a:r>
              <a:rPr lang="en-US" dirty="0" smtClean="0"/>
              <a:t>Example: Naïve Bayes document model</a:t>
            </a:r>
            <a:endParaRPr lang="en-US" dirty="0"/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Random variables:</a:t>
            </a:r>
          </a:p>
          <a:p>
            <a:pPr lvl="1"/>
            <a:r>
              <a:rPr lang="en-US" dirty="0" smtClean="0">
                <a:solidFill>
                  <a:srgbClr val="0066FF"/>
                </a:solidFill>
              </a:rPr>
              <a:t>X</a:t>
            </a:r>
            <a:r>
              <a:rPr lang="en-US" dirty="0" smtClean="0"/>
              <a:t>: document class</a:t>
            </a:r>
          </a:p>
          <a:p>
            <a:pPr lvl="1"/>
            <a:r>
              <a:rPr lang="en-US" dirty="0" smtClean="0">
                <a:solidFill>
                  <a:srgbClr val="0066FF"/>
                </a:solidFill>
              </a:rPr>
              <a:t>W</a:t>
            </a:r>
            <a:r>
              <a:rPr lang="en-US" baseline="-25000" dirty="0" smtClean="0">
                <a:solidFill>
                  <a:srgbClr val="0066FF"/>
                </a:solidFill>
              </a:rPr>
              <a:t>1</a:t>
            </a:r>
            <a:r>
              <a:rPr lang="en-US" dirty="0" smtClean="0">
                <a:solidFill>
                  <a:srgbClr val="0066FF"/>
                </a:solidFill>
              </a:rPr>
              <a:t>, …, W</a:t>
            </a:r>
            <a:r>
              <a:rPr lang="en-US" baseline="-25000" dirty="0" smtClean="0">
                <a:solidFill>
                  <a:srgbClr val="0066FF"/>
                </a:solidFill>
              </a:rPr>
              <a:t>n</a:t>
            </a:r>
            <a:r>
              <a:rPr lang="en-US" dirty="0" smtClean="0"/>
              <a:t>: words in the document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362200" y="5257800"/>
            <a:ext cx="914400" cy="914400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W</a:t>
            </a:r>
            <a:r>
              <a:rPr lang="en-US" sz="2400" baseline="-25000" dirty="0" smtClean="0">
                <a:solidFill>
                  <a:schemeClr val="tx1"/>
                </a:solidFill>
              </a:rPr>
              <a:t>1</a:t>
            </a:r>
            <a:endParaRPr lang="en-US" sz="2400" baseline="-25000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733800" y="5257800"/>
            <a:ext cx="914400" cy="914400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W</a:t>
            </a:r>
            <a:r>
              <a:rPr lang="en-US" sz="2400" baseline="-25000" dirty="0" smtClean="0">
                <a:solidFill>
                  <a:schemeClr val="tx1"/>
                </a:solidFill>
              </a:rPr>
              <a:t>2</a:t>
            </a:r>
            <a:endParaRPr lang="en-US" sz="2400" baseline="-25000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5791200" y="5257800"/>
            <a:ext cx="914400" cy="914400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W</a:t>
            </a:r>
            <a:r>
              <a:rPr lang="en-US" sz="2400" baseline="-25000" dirty="0" smtClean="0">
                <a:solidFill>
                  <a:schemeClr val="tx1"/>
                </a:solidFill>
              </a:rPr>
              <a:t>n</a:t>
            </a:r>
            <a:endParaRPr lang="en-US" sz="2400" baseline="-250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65717" y="5105400"/>
            <a:ext cx="12838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 smtClean="0"/>
              <a:t>…</a:t>
            </a:r>
            <a:endParaRPr lang="en-US" sz="4400" dirty="0"/>
          </a:p>
        </p:txBody>
      </p:sp>
      <p:sp>
        <p:nvSpPr>
          <p:cNvPr id="8" name="Oval 7"/>
          <p:cNvSpPr/>
          <p:nvPr/>
        </p:nvSpPr>
        <p:spPr>
          <a:xfrm>
            <a:off x="4038600" y="3657600"/>
            <a:ext cx="914400" cy="914400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X</a:t>
            </a:r>
            <a:endParaRPr lang="en-US" sz="2400" baseline="-25000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/>
          <p:cNvCxnSpPr>
            <a:stCxn id="8" idx="3"/>
            <a:endCxn id="4" idx="0"/>
          </p:cNvCxnSpPr>
          <p:nvPr/>
        </p:nvCxnSpPr>
        <p:spPr>
          <a:xfrm rot="5400000">
            <a:off x="3086101" y="4171389"/>
            <a:ext cx="819711" cy="1353111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endCxn id="5" idx="0"/>
          </p:cNvCxnSpPr>
          <p:nvPr/>
        </p:nvCxnSpPr>
        <p:spPr>
          <a:xfrm rot="5400000">
            <a:off x="3924300" y="4838700"/>
            <a:ext cx="685800" cy="15240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8" idx="5"/>
            <a:endCxn id="6" idx="0"/>
          </p:cNvCxnSpPr>
          <p:nvPr/>
        </p:nvCxnSpPr>
        <p:spPr>
          <a:xfrm rot="16200000" flipH="1">
            <a:off x="5123889" y="4133288"/>
            <a:ext cx="819711" cy="1429311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Review: Bayesian inference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Bayesian network: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g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raph semantics</a:t>
            </a:r>
          </a:p>
          <a:p>
            <a:r>
              <a:rPr lang="en-US" dirty="0" smtClean="0"/>
              <a:t>The Los Angeles burglar </a:t>
            </a:r>
            <a:r>
              <a:rPr lang="en-US" dirty="0"/>
              <a:t>a</a:t>
            </a:r>
            <a:r>
              <a:rPr lang="en-US" dirty="0" smtClean="0"/>
              <a:t>larm </a:t>
            </a:r>
            <a:r>
              <a:rPr lang="en-US" dirty="0"/>
              <a:t>e</a:t>
            </a:r>
            <a:r>
              <a:rPr lang="en-US" dirty="0" smtClean="0"/>
              <a:t>xample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Key concepts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Conditional independence ≠ Independence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Number of parameters you have to learn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Constructing a Bayesian network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Real-world examples</a:t>
            </a:r>
          </a:p>
          <a:p>
            <a:pPr lvl="1"/>
            <a:endParaRPr lang="en-US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4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Burglar Alarm</a:t>
            </a: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I have a burglar alarm that is sometimes set </a:t>
            </a:r>
            <a:r>
              <a:rPr lang="en-US" sz="2400" dirty="0"/>
              <a:t>off by minor earthquakes. </a:t>
            </a:r>
            <a:r>
              <a:rPr lang="en-US" sz="2400" dirty="0" smtClean="0"/>
              <a:t>My two neighbors, John and Mary, promised to call me at work if they hear the alarm</a:t>
            </a:r>
          </a:p>
          <a:p>
            <a:pPr lvl="1"/>
            <a:r>
              <a:rPr lang="en-US" sz="2000" dirty="0" smtClean="0"/>
              <a:t>Example inference task: suppose Mary calls and John doesn’t call. What is the probability of a burglary?</a:t>
            </a:r>
            <a:endParaRPr lang="en-US" sz="2000" dirty="0"/>
          </a:p>
          <a:p>
            <a:r>
              <a:rPr lang="en-US" sz="2400" dirty="0" smtClean="0"/>
              <a:t>What are the random variables</a:t>
            </a:r>
            <a:r>
              <a:rPr lang="en-US" sz="2400" dirty="0"/>
              <a:t>?</a:t>
            </a:r>
            <a:r>
              <a:rPr lang="en-US" sz="2400" dirty="0" smtClean="0"/>
              <a:t> </a:t>
            </a:r>
          </a:p>
          <a:p>
            <a:pPr lvl="1"/>
            <a:r>
              <a:rPr lang="en-US" sz="2000" i="1" dirty="0" smtClean="0">
                <a:solidFill>
                  <a:srgbClr val="0070C0"/>
                </a:solidFill>
              </a:rPr>
              <a:t>Burglary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i="1" dirty="0">
                <a:solidFill>
                  <a:srgbClr val="0070C0"/>
                </a:solidFill>
              </a:rPr>
              <a:t>Earthquake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i="1" dirty="0">
                <a:solidFill>
                  <a:srgbClr val="0070C0"/>
                </a:solidFill>
              </a:rPr>
              <a:t>Alarm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i="1" dirty="0" err="1">
                <a:solidFill>
                  <a:srgbClr val="0070C0"/>
                </a:solidFill>
              </a:rPr>
              <a:t>JohnCalls</a:t>
            </a:r>
            <a:r>
              <a:rPr lang="en-US" sz="2000" dirty="0">
                <a:solidFill>
                  <a:srgbClr val="0070C0"/>
                </a:solidFill>
              </a:rPr>
              <a:t>, </a:t>
            </a:r>
            <a:r>
              <a:rPr lang="en-US" sz="2000" i="1" dirty="0" err="1" smtClean="0">
                <a:solidFill>
                  <a:srgbClr val="0070C0"/>
                </a:solidFill>
              </a:rPr>
              <a:t>MaryCalls</a:t>
            </a:r>
            <a:endParaRPr lang="en-US" sz="2000" dirty="0"/>
          </a:p>
          <a:p>
            <a:r>
              <a:rPr lang="en-US" sz="2400" dirty="0" smtClean="0"/>
              <a:t>What are the direct influence relationships?</a:t>
            </a:r>
            <a:endParaRPr lang="en-US" sz="2400" dirty="0"/>
          </a:p>
          <a:p>
            <a:pPr lvl="1"/>
            <a:r>
              <a:rPr lang="en-US" sz="2000" dirty="0"/>
              <a:t>A burglar can set the alarm off</a:t>
            </a:r>
          </a:p>
          <a:p>
            <a:pPr lvl="1"/>
            <a:r>
              <a:rPr lang="en-US" sz="2000" dirty="0"/>
              <a:t>An earthquake can set the alarm off</a:t>
            </a:r>
          </a:p>
          <a:p>
            <a:pPr lvl="1"/>
            <a:r>
              <a:rPr lang="en-US" sz="2000" dirty="0"/>
              <a:t>The alarm can cause Mary to call</a:t>
            </a:r>
          </a:p>
          <a:p>
            <a:pPr lvl="1"/>
            <a:r>
              <a:rPr lang="en-US" sz="2000" dirty="0"/>
              <a:t>The alarm can cause John to call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dirty="0" smtClean="0"/>
              <a:t>Example: Burglar Alarm</a:t>
            </a:r>
            <a:endParaRPr lang="en-US" dirty="0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011" y="1447800"/>
            <a:ext cx="8983789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3200400" y="1447800"/>
            <a:ext cx="11430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58000" y="1447800"/>
            <a:ext cx="1295400" cy="1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2819400"/>
            <a:ext cx="2743200" cy="190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236976" y="5105400"/>
            <a:ext cx="1676400" cy="1295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91400" y="5029200"/>
            <a:ext cx="1676400" cy="1447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dirty="0" smtClean="0"/>
              <a:t>Conditional independence and the joint distribution</a:t>
            </a:r>
            <a:endParaRPr 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676400"/>
            <a:ext cx="8991600" cy="4525963"/>
          </a:xfrm>
        </p:spPr>
        <p:txBody>
          <a:bodyPr/>
          <a:lstStyle/>
          <a:p>
            <a:r>
              <a:rPr lang="en-US" sz="2800" dirty="0" smtClean="0"/>
              <a:t>Key property: each node is conditionally independent of its </a:t>
            </a:r>
            <a:r>
              <a:rPr lang="en-US" sz="2800" i="1" dirty="0" smtClean="0"/>
              <a:t>non-descendants</a:t>
            </a:r>
            <a:r>
              <a:rPr lang="en-US" sz="2800" dirty="0" smtClean="0"/>
              <a:t> given its </a:t>
            </a:r>
            <a:r>
              <a:rPr lang="en-US" sz="2800" i="1" dirty="0" smtClean="0"/>
              <a:t>parents</a:t>
            </a:r>
          </a:p>
          <a:p>
            <a:r>
              <a:rPr lang="en-US" sz="2800" dirty="0" smtClean="0"/>
              <a:t>Suppose the nodes </a:t>
            </a:r>
            <a:r>
              <a:rPr lang="en-US" sz="2800" dirty="0" smtClean="0">
                <a:solidFill>
                  <a:srgbClr val="0066FF"/>
                </a:solidFill>
              </a:rPr>
              <a:t>X</a:t>
            </a:r>
            <a:r>
              <a:rPr lang="en-US" sz="2800" baseline="-25000" dirty="0" smtClean="0">
                <a:solidFill>
                  <a:srgbClr val="0066FF"/>
                </a:solidFill>
              </a:rPr>
              <a:t>1</a:t>
            </a:r>
            <a:r>
              <a:rPr lang="en-US" sz="2800" dirty="0" smtClean="0">
                <a:solidFill>
                  <a:srgbClr val="0066FF"/>
                </a:solidFill>
              </a:rPr>
              <a:t>, …, X</a:t>
            </a:r>
            <a:r>
              <a:rPr lang="en-US" sz="2800" baseline="-25000" dirty="0" smtClean="0">
                <a:solidFill>
                  <a:srgbClr val="0066FF"/>
                </a:solidFill>
              </a:rPr>
              <a:t>n</a:t>
            </a:r>
            <a:r>
              <a:rPr lang="en-US" sz="2800" dirty="0" smtClean="0">
                <a:solidFill>
                  <a:srgbClr val="0066FF"/>
                </a:solidFill>
              </a:rPr>
              <a:t> </a:t>
            </a:r>
            <a:r>
              <a:rPr lang="en-US" sz="2800" dirty="0" smtClean="0"/>
              <a:t>are sorted in topological order</a:t>
            </a:r>
          </a:p>
          <a:p>
            <a:r>
              <a:rPr lang="en-US" sz="2800" dirty="0" smtClean="0"/>
              <a:t>To get the joint distribution </a:t>
            </a:r>
            <a:r>
              <a:rPr lang="en-US" sz="2800" dirty="0" smtClean="0">
                <a:solidFill>
                  <a:srgbClr val="0066FF"/>
                </a:solidFill>
              </a:rPr>
              <a:t>P(X</a:t>
            </a:r>
            <a:r>
              <a:rPr lang="en-US" sz="2800" baseline="-25000" dirty="0" smtClean="0">
                <a:solidFill>
                  <a:srgbClr val="0066FF"/>
                </a:solidFill>
              </a:rPr>
              <a:t>1</a:t>
            </a:r>
            <a:r>
              <a:rPr lang="en-US" sz="2800" dirty="0" smtClean="0">
                <a:solidFill>
                  <a:srgbClr val="0066FF"/>
                </a:solidFill>
              </a:rPr>
              <a:t>, …, X</a:t>
            </a:r>
            <a:r>
              <a:rPr lang="en-US" sz="2800" baseline="-25000" dirty="0" smtClean="0">
                <a:solidFill>
                  <a:srgbClr val="0066FF"/>
                </a:solidFill>
              </a:rPr>
              <a:t>n</a:t>
            </a:r>
            <a:r>
              <a:rPr lang="en-US" sz="2800" dirty="0" smtClean="0">
                <a:solidFill>
                  <a:srgbClr val="0066FF"/>
                </a:solidFill>
              </a:rPr>
              <a:t>)</a:t>
            </a:r>
            <a:r>
              <a:rPr lang="en-US" sz="2800" dirty="0" smtClean="0"/>
              <a:t>, </a:t>
            </a:r>
            <a:br>
              <a:rPr lang="en-US" sz="2800" dirty="0" smtClean="0"/>
            </a:br>
            <a:r>
              <a:rPr lang="en-US" sz="2800" dirty="0" smtClean="0"/>
              <a:t>use chain rule:</a:t>
            </a:r>
          </a:p>
          <a:p>
            <a:endParaRPr lang="en-US" sz="2800" dirty="0"/>
          </a:p>
          <a:p>
            <a:endParaRPr lang="en-US" sz="2800" dirty="0" smtClean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0229533"/>
              </p:ext>
            </p:extLst>
          </p:nvPr>
        </p:nvGraphicFramePr>
        <p:xfrm>
          <a:off x="2278063" y="4724400"/>
          <a:ext cx="4535487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7" name="Equation" r:id="rId4" imgW="2336760" imgH="431640" progId="Equation.3">
                  <p:embed/>
                </p:oleObj>
              </mc:Choice>
              <mc:Fallback>
                <p:oleObj name="Equation" r:id="rId4" imgW="2336760" imgH="4316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8063" y="4724400"/>
                        <a:ext cx="4535487" cy="838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3104313"/>
              </p:ext>
            </p:extLst>
          </p:nvPr>
        </p:nvGraphicFramePr>
        <p:xfrm>
          <a:off x="3952875" y="5638800"/>
          <a:ext cx="305752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8" name="Equation" r:id="rId6" imgW="1574640" imgH="431640" progId="Equation.3">
                  <p:embed/>
                </p:oleObj>
              </mc:Choice>
              <mc:Fallback>
                <p:oleObj name="Equation" r:id="rId6" imgW="1574640" imgH="43164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75" y="5638800"/>
                        <a:ext cx="3057525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152400"/>
            <a:ext cx="8991600" cy="1143000"/>
          </a:xfrm>
        </p:spPr>
        <p:txBody>
          <a:bodyPr/>
          <a:lstStyle/>
          <a:p>
            <a:r>
              <a:rPr lang="en-US" dirty="0" smtClean="0"/>
              <a:t>Conditional probability distributions</a:t>
            </a:r>
            <a:endParaRPr 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382000" cy="2438401"/>
          </a:xfrm>
        </p:spPr>
        <p:txBody>
          <a:bodyPr/>
          <a:lstStyle/>
          <a:p>
            <a:r>
              <a:rPr lang="en-US" sz="2400" dirty="0" smtClean="0"/>
              <a:t>To specify the full joint distribution, we need to specify a </a:t>
            </a:r>
            <a:r>
              <a:rPr lang="en-US" sz="2400" i="1" dirty="0"/>
              <a:t>conditional</a:t>
            </a:r>
            <a:r>
              <a:rPr lang="en-US" sz="2400" dirty="0"/>
              <a:t> distribution for each node given its </a:t>
            </a:r>
            <a:r>
              <a:rPr lang="en-US" sz="2400" dirty="0" smtClean="0"/>
              <a:t>parents: </a:t>
            </a:r>
            <a:br>
              <a:rPr lang="en-US" sz="2400" dirty="0" smtClean="0"/>
            </a:br>
            <a:r>
              <a:rPr lang="en-US" sz="2200" dirty="0" smtClean="0">
                <a:solidFill>
                  <a:srgbClr val="0066FF"/>
                </a:solidFill>
              </a:rPr>
              <a:t>P</a:t>
            </a:r>
            <a:r>
              <a:rPr lang="en-US" sz="2200" b="1" dirty="0" smtClean="0">
                <a:solidFill>
                  <a:srgbClr val="0066FF"/>
                </a:solidFill>
              </a:rPr>
              <a:t> </a:t>
            </a:r>
            <a:r>
              <a:rPr lang="en-US" sz="2200" dirty="0">
                <a:solidFill>
                  <a:srgbClr val="0066FF"/>
                </a:solidFill>
              </a:rPr>
              <a:t>(</a:t>
            </a:r>
            <a:r>
              <a:rPr lang="en-US" sz="2200" dirty="0" smtClean="0">
                <a:solidFill>
                  <a:srgbClr val="0066FF"/>
                </a:solidFill>
              </a:rPr>
              <a:t>X</a:t>
            </a:r>
            <a:r>
              <a:rPr lang="en-US" sz="2200" baseline="-25000" dirty="0" smtClean="0">
                <a:solidFill>
                  <a:srgbClr val="0066FF"/>
                </a:solidFill>
              </a:rPr>
              <a:t> </a:t>
            </a:r>
            <a:r>
              <a:rPr lang="en-US" sz="2200" dirty="0">
                <a:solidFill>
                  <a:srgbClr val="0066FF"/>
                </a:solidFill>
              </a:rPr>
              <a:t>| </a:t>
            </a:r>
            <a:r>
              <a:rPr lang="en-US" sz="2200" dirty="0" smtClean="0">
                <a:solidFill>
                  <a:srgbClr val="0066FF"/>
                </a:solidFill>
              </a:rPr>
              <a:t>Parents(X))</a:t>
            </a:r>
          </a:p>
        </p:txBody>
      </p:sp>
      <p:sp>
        <p:nvSpPr>
          <p:cNvPr id="4" name="Oval 3"/>
          <p:cNvSpPr/>
          <p:nvPr/>
        </p:nvSpPr>
        <p:spPr>
          <a:xfrm>
            <a:off x="2231525" y="3429000"/>
            <a:ext cx="533400" cy="533400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Z</a:t>
            </a:r>
            <a:r>
              <a:rPr lang="en-US" sz="1400" baseline="-25000" dirty="0" smtClean="0">
                <a:solidFill>
                  <a:schemeClr val="tx1"/>
                </a:solidFill>
              </a:rPr>
              <a:t>1</a:t>
            </a:r>
            <a:endParaRPr lang="en-US" sz="1400" baseline="-25000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3298325" y="3429000"/>
            <a:ext cx="533400" cy="533400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Z</a:t>
            </a:r>
            <a:r>
              <a:rPr lang="en-US" sz="1400" baseline="-25000" dirty="0" smtClean="0">
                <a:solidFill>
                  <a:schemeClr val="tx1"/>
                </a:solidFill>
              </a:rPr>
              <a:t>2</a:t>
            </a:r>
            <a:endParaRPr lang="en-US" sz="1400" baseline="-25000" dirty="0">
              <a:solidFill>
                <a:schemeClr val="tx1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4898525" y="3429000"/>
            <a:ext cx="533400" cy="533400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Z</a:t>
            </a:r>
            <a:r>
              <a:rPr lang="en-US" sz="1400" baseline="-25000" dirty="0" smtClean="0">
                <a:solidFill>
                  <a:schemeClr val="tx1"/>
                </a:solidFill>
              </a:rPr>
              <a:t>n</a:t>
            </a:r>
            <a:endParaRPr lang="en-US" sz="1400" baseline="-25000" dirty="0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>
            <a:stCxn id="4" idx="4"/>
            <a:endCxn id="15" idx="1"/>
          </p:cNvCxnSpPr>
          <p:nvPr/>
        </p:nvCxnSpPr>
        <p:spPr>
          <a:xfrm rot="16200000" flipH="1">
            <a:off x="2479175" y="3981449"/>
            <a:ext cx="1221115" cy="1183015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5" idx="4"/>
            <a:endCxn id="15" idx="0"/>
          </p:cNvCxnSpPr>
          <p:nvPr/>
        </p:nvCxnSpPr>
        <p:spPr>
          <a:xfrm rot="16200000" flipH="1">
            <a:off x="3145925" y="4381500"/>
            <a:ext cx="1143000" cy="304800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6" idx="4"/>
            <a:endCxn id="15" idx="7"/>
          </p:cNvCxnSpPr>
          <p:nvPr/>
        </p:nvCxnSpPr>
        <p:spPr>
          <a:xfrm rot="5400000">
            <a:off x="4001261" y="4019550"/>
            <a:ext cx="1221115" cy="1106815"/>
          </a:xfrm>
          <a:prstGeom prst="straightConnector1">
            <a:avLst/>
          </a:prstGeom>
          <a:ln w="222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3603125" y="5105400"/>
            <a:ext cx="533400" cy="533400"/>
          </a:xfrm>
          <a:prstGeom prst="ellipse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X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4049242" y="3124200"/>
            <a:ext cx="74892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smtClean="0"/>
              <a:t>…</a:t>
            </a:r>
            <a:endParaRPr lang="en-US" sz="4400" dirty="0"/>
          </a:p>
        </p:txBody>
      </p:sp>
      <p:sp>
        <p:nvSpPr>
          <p:cNvPr id="22" name="Bent Arrow 21"/>
          <p:cNvSpPr/>
          <p:nvPr/>
        </p:nvSpPr>
        <p:spPr>
          <a:xfrm rot="5400000">
            <a:off x="5355725" y="4343400"/>
            <a:ext cx="990600" cy="114300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669925" y="5562600"/>
            <a:ext cx="264527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 algn="ctr">
              <a:buFontTx/>
              <a:buNone/>
            </a:pPr>
            <a:r>
              <a:rPr lang="en-US" sz="2200" dirty="0" smtClean="0">
                <a:solidFill>
                  <a:srgbClr val="0066FF"/>
                </a:solidFill>
              </a:rPr>
              <a:t>P</a:t>
            </a:r>
            <a:r>
              <a:rPr lang="en-US" sz="2200" b="1" dirty="0" smtClean="0">
                <a:solidFill>
                  <a:srgbClr val="0066FF"/>
                </a:solidFill>
              </a:rPr>
              <a:t> </a:t>
            </a:r>
            <a:r>
              <a:rPr lang="en-US" sz="2200" dirty="0" smtClean="0">
                <a:solidFill>
                  <a:srgbClr val="0066FF"/>
                </a:solidFill>
              </a:rPr>
              <a:t>(X</a:t>
            </a:r>
            <a:r>
              <a:rPr lang="en-US" sz="2200" baseline="-25000" dirty="0" smtClean="0">
                <a:solidFill>
                  <a:srgbClr val="0066FF"/>
                </a:solidFill>
              </a:rPr>
              <a:t> </a:t>
            </a:r>
            <a:r>
              <a:rPr lang="en-US" sz="2200" dirty="0" smtClean="0">
                <a:solidFill>
                  <a:srgbClr val="0066FF"/>
                </a:solidFill>
              </a:rPr>
              <a:t>| Z</a:t>
            </a:r>
            <a:r>
              <a:rPr lang="en-US" sz="2200" baseline="-25000" dirty="0" smtClean="0">
                <a:solidFill>
                  <a:srgbClr val="0066FF"/>
                </a:solidFill>
              </a:rPr>
              <a:t>1</a:t>
            </a:r>
            <a:r>
              <a:rPr lang="en-US" sz="2200" dirty="0" smtClean="0">
                <a:solidFill>
                  <a:srgbClr val="0066FF"/>
                </a:solidFill>
              </a:rPr>
              <a:t>, …, Z</a:t>
            </a:r>
            <a:r>
              <a:rPr lang="en-US" sz="2200" baseline="-25000" dirty="0" smtClean="0">
                <a:solidFill>
                  <a:srgbClr val="0066FF"/>
                </a:solidFill>
              </a:rPr>
              <a:t>n</a:t>
            </a:r>
            <a:r>
              <a:rPr lang="en-US" sz="2200" dirty="0" smtClean="0">
                <a:solidFill>
                  <a:srgbClr val="0066FF"/>
                </a:solidFill>
              </a:rPr>
              <a:t>)</a:t>
            </a:r>
            <a:endParaRPr lang="en-US" sz="2200" dirty="0">
              <a:solidFill>
                <a:srgbClr val="00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dirty="0" smtClean="0"/>
              <a:t>Example: Burglar Alarm</a:t>
            </a:r>
            <a:endParaRPr lang="en-US" dirty="0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011" y="1447800"/>
            <a:ext cx="8983789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5105400" y="3124200"/>
            <a:ext cx="3657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 conditional probability tables are the</a:t>
            </a:r>
            <a:r>
              <a:rPr lang="en-US" sz="2800" i="1" dirty="0" smtClean="0">
                <a:solidFill>
                  <a:srgbClr val="0000FF"/>
                </a:solidFill>
              </a:rPr>
              <a:t> model parameters</a:t>
            </a:r>
            <a:endParaRPr lang="en-US" sz="2800" i="1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00400" y="1447800"/>
            <a:ext cx="121920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934200" y="1447800"/>
            <a:ext cx="121920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2400" y="2819400"/>
            <a:ext cx="2590800" cy="1905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227832" y="4953000"/>
            <a:ext cx="1828800" cy="1676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391400" y="5105400"/>
            <a:ext cx="1752600" cy="1600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Review: Bayesian inference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Bayesian network: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g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raph semantics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The Los Angeles burglar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larm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e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xample</a:t>
            </a:r>
          </a:p>
          <a:p>
            <a:r>
              <a:rPr lang="en-US" dirty="0" smtClean="0"/>
              <a:t>Key concepts</a:t>
            </a:r>
          </a:p>
          <a:p>
            <a:pPr lvl="1"/>
            <a:r>
              <a:rPr lang="en-US" dirty="0" smtClean="0"/>
              <a:t>Conditional independence ≠ Independence</a:t>
            </a:r>
          </a:p>
          <a:p>
            <a:pPr lvl="1"/>
            <a:r>
              <a:rPr lang="en-US" dirty="0" smtClean="0"/>
              <a:t>Number of parameters you have to learn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Constructing a Bayesian network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Real-world examples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491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joint probability distribution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243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en-US" sz="2400" dirty="0" smtClean="0"/>
              </a:p>
              <a:p>
                <a:endParaRPr lang="en-US" sz="2400" dirty="0" smtClean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r>
                  <a:rPr lang="en-US" sz="2400" dirty="0" smtClean="0"/>
                  <a:t>For example, </a:t>
                </a:r>
                <a:r>
                  <a:rPr lang="en-US" sz="2400" dirty="0" smtClean="0">
                    <a:solidFill>
                      <a:srgbClr val="0066FF"/>
                    </a:solidFill>
                  </a:rPr>
                  <a:t>P(j, m, a, </a:t>
                </a:r>
                <a:r>
                  <a:rPr lang="en-US" sz="2400" dirty="0">
                    <a:solidFill>
                      <a:srgbClr val="0066FF"/>
                    </a:solidFill>
                    <a:sym typeface="Symbol" pitchFamily="18" charset="2"/>
                  </a:rPr>
                  <a:t></a:t>
                </a:r>
                <a:r>
                  <a:rPr lang="en-US" sz="2400" dirty="0" smtClean="0">
                    <a:solidFill>
                      <a:srgbClr val="0066FF"/>
                    </a:solidFill>
                  </a:rPr>
                  <a:t>b, </a:t>
                </a:r>
                <a:r>
                  <a:rPr lang="en-US" sz="2400" dirty="0">
                    <a:solidFill>
                      <a:srgbClr val="0066FF"/>
                    </a:solidFill>
                    <a:sym typeface="Symbol" pitchFamily="18" charset="2"/>
                  </a:rPr>
                  <a:t></a:t>
                </a:r>
                <a:r>
                  <a:rPr lang="en-US" sz="2400" dirty="0">
                    <a:solidFill>
                      <a:srgbClr val="0066FF"/>
                    </a:solidFill>
                  </a:rPr>
                  <a:t>e</a:t>
                </a:r>
                <a:r>
                  <a:rPr lang="en-US" sz="2400" dirty="0" smtClean="0">
                    <a:solidFill>
                      <a:srgbClr val="0066FF"/>
                    </a:solidFill>
                  </a:rPr>
                  <a:t>)</a:t>
                </a:r>
              </a:p>
              <a:p>
                <a:pPr>
                  <a:buNone/>
                </a:pPr>
                <a:r>
                  <a:rPr lang="en-US" sz="2400" dirty="0">
                    <a:solidFill>
                      <a:srgbClr val="0066FF"/>
                    </a:solidFill>
                  </a:rPr>
                  <a:t>	= </a:t>
                </a:r>
                <a:r>
                  <a:rPr lang="en-US" sz="2400" dirty="0" smtClean="0">
                    <a:solidFill>
                      <a:srgbClr val="0066FF"/>
                    </a:solidFill>
                  </a:rPr>
                  <a:t>P(</a:t>
                </a:r>
                <a:r>
                  <a:rPr lang="en-US" sz="2400" dirty="0" smtClean="0">
                    <a:solidFill>
                      <a:srgbClr val="0066FF"/>
                    </a:solidFill>
                    <a:sym typeface="Symbol" pitchFamily="18" charset="2"/>
                  </a:rPr>
                  <a:t></a:t>
                </a:r>
                <a:r>
                  <a:rPr lang="en-US" sz="2400" dirty="0" smtClean="0">
                    <a:solidFill>
                      <a:srgbClr val="0066FF"/>
                    </a:solidFill>
                  </a:rPr>
                  <a:t>b) P(</a:t>
                </a:r>
                <a:r>
                  <a:rPr lang="en-US" sz="2400" dirty="0" smtClean="0">
                    <a:solidFill>
                      <a:srgbClr val="0066FF"/>
                    </a:solidFill>
                    <a:sym typeface="Symbol" pitchFamily="18" charset="2"/>
                  </a:rPr>
                  <a:t></a:t>
                </a:r>
                <a:r>
                  <a:rPr lang="en-US" sz="2400" dirty="0" smtClean="0">
                    <a:solidFill>
                      <a:srgbClr val="0066FF"/>
                    </a:solidFill>
                  </a:rPr>
                  <a:t>e) P(a | </a:t>
                </a:r>
                <a:r>
                  <a:rPr lang="en-US" sz="2400" dirty="0" smtClean="0">
                    <a:solidFill>
                      <a:srgbClr val="0066FF"/>
                    </a:solidFill>
                    <a:sym typeface="Symbol" pitchFamily="18" charset="2"/>
                  </a:rPr>
                  <a:t></a:t>
                </a:r>
                <a:r>
                  <a:rPr lang="en-US" sz="2400" dirty="0" smtClean="0">
                    <a:solidFill>
                      <a:srgbClr val="0066FF"/>
                    </a:solidFill>
                  </a:rPr>
                  <a:t>b, </a:t>
                </a:r>
                <a:r>
                  <a:rPr lang="en-US" sz="2400" dirty="0" smtClean="0">
                    <a:solidFill>
                      <a:srgbClr val="0066FF"/>
                    </a:solidFill>
                    <a:sym typeface="Symbol" pitchFamily="18" charset="2"/>
                  </a:rPr>
                  <a:t></a:t>
                </a:r>
                <a:r>
                  <a:rPr lang="en-US" sz="2400" dirty="0" smtClean="0">
                    <a:solidFill>
                      <a:srgbClr val="0066FF"/>
                    </a:solidFill>
                  </a:rPr>
                  <a:t>e) P(j </a:t>
                </a:r>
                <a:r>
                  <a:rPr lang="en-US" sz="2400" dirty="0">
                    <a:solidFill>
                      <a:srgbClr val="0066FF"/>
                    </a:solidFill>
                  </a:rPr>
                  <a:t>| a) </a:t>
                </a:r>
                <a:r>
                  <a:rPr lang="en-US" sz="2400" dirty="0" smtClean="0">
                    <a:solidFill>
                      <a:srgbClr val="0066FF"/>
                    </a:solidFill>
                  </a:rPr>
                  <a:t>P(m </a:t>
                </a:r>
                <a:r>
                  <a:rPr lang="en-US" sz="2400" dirty="0">
                    <a:solidFill>
                      <a:srgbClr val="0066FF"/>
                    </a:solidFill>
                  </a:rPr>
                  <a:t>| a</a:t>
                </a:r>
                <a:r>
                  <a:rPr lang="en-US" sz="2400" dirty="0" smtClean="0">
                    <a:solidFill>
                      <a:srgbClr val="0066FF"/>
                    </a:solidFill>
                  </a:rPr>
                  <a:t>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400" dirty="0" smtClean="0"/>
                  <a:t>Conditional Independence:</a:t>
                </a:r>
                <a:r>
                  <a:rPr lang="en-US" sz="2400" dirty="0" smtClean="0">
                    <a:solidFill>
                      <a:srgbClr val="0066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i="1" dirty="0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err="1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400" i="1" dirty="0" err="1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err="1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 dirty="0" err="1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400" i="1" dirty="0" err="1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 dirty="0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) = </m:t>
                    </m:r>
                    <m:r>
                      <a:rPr lang="en-US" sz="2400" i="1" dirty="0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i="1" dirty="0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err="1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2400" i="1" dirty="0" err="1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400" i="1" dirty="0" err="1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 dirty="0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400" i="1" dirty="0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i="1" dirty="0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err="1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 dirty="0" err="1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400" i="1" dirty="0" err="1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 dirty="0" smtClean="0">
                        <a:solidFill>
                          <a:srgbClr val="0066FF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0066FF"/>
                    </a:solidFill>
                  </a:rPr>
                  <a:t>
</a:t>
                </a:r>
                <a:r>
                  <a:rPr lang="en-US" sz="2400" dirty="0" smtClean="0"/>
                  <a:t>… Is Not</a:t>
                </a:r>
                <a:r>
                  <a:rPr lang="en-US" sz="2400" dirty="0" smtClean="0"/>
                  <a:t> Independence!!!</a:t>
                </a:r>
                <a:r>
                  <a:rPr lang="en-US" sz="2400" dirty="0" smtClean="0">
                    <a:solidFill>
                      <a:srgbClr val="0066FF"/>
                    </a:solidFill>
                  </a:rPr>
                  <a:t> </a:t>
                </a:r>
                <a:endParaRPr lang="en-US" sz="2400" b="0" i="0" dirty="0" smtClean="0">
                  <a:solidFill>
                    <a:srgbClr val="0066FF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0" smtClean="0">
                          <a:solidFill>
                            <a:srgbClr val="0066FF"/>
                          </a:solidFill>
                          <a:latin typeface="Cambria Math" panose="02040503050406030204" pitchFamily="18" charset="0"/>
                        </a:rPr>
                        <m:t>P</m:t>
                      </m:r>
                      <m:r>
                        <a:rPr lang="en-US" sz="2400" b="0" i="0" smtClean="0">
                          <a:solidFill>
                            <a:srgbClr val="0066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rgbClr val="0066FF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US" sz="2400" b="0" i="1" smtClean="0">
                          <a:solidFill>
                            <a:srgbClr val="0066FF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solidFill>
                            <a:srgbClr val="0066FF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400" b="0" i="1" smtClean="0">
                          <a:solidFill>
                            <a:srgbClr val="0066FF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>
                              <a:solidFill>
                                <a:srgbClr val="00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400" b="0" i="1" smtClean="0">
                              <a:solidFill>
                                <a:srgbClr val="0066FF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  <m:sup/>
                        <m:e>
                          <m:r>
                            <a:rPr lang="en-US" sz="2400" b="0" i="1" smtClean="0">
                              <a:solidFill>
                                <a:srgbClr val="0066FF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00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0066FF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0066FF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sz="2400" b="0" i="1" smtClean="0">
                              <a:solidFill>
                                <a:srgbClr val="0066FF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00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0066FF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0066FF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sz="2400" b="0" i="1" smtClean="0">
                              <a:solidFill>
                                <a:srgbClr val="0066FF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00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0066FF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sz="2400" b="0" i="1" smtClean="0">
                              <a:solidFill>
                                <a:srgbClr val="00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≠</m:t>
                          </m:r>
                          <m:r>
                            <a:rPr lang="en-US" sz="2400" b="0" i="1" smtClean="0">
                              <a:solidFill>
                                <a:srgbClr val="00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00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00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e>
                          </m:d>
                          <m:r>
                            <a:rPr lang="en-US" sz="2400" b="0" i="1" smtClean="0">
                              <a:solidFill>
                                <a:srgbClr val="00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400" b="0" i="1" smtClean="0">
                              <a:solidFill>
                                <a:srgbClr val="00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solidFill>
                                <a:srgbClr val="00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400" b="0" i="1" smtClean="0">
                              <a:solidFill>
                                <a:srgbClr val="00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400" dirty="0">
                  <a:solidFill>
                    <a:srgbClr val="0066FF"/>
                  </a:solidFill>
                </a:endParaRPr>
              </a:p>
            </p:txBody>
          </p:sp>
        </mc:Choice>
        <mc:Fallback>
          <p:sp>
            <p:nvSpPr>
              <p:cNvPr id="1024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0">
                <a:blip r:embed="rId4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9263800"/>
              </p:ext>
            </p:extLst>
          </p:nvPr>
        </p:nvGraphicFramePr>
        <p:xfrm>
          <a:off x="1152235" y="1828800"/>
          <a:ext cx="6848765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411" name="Equation" r:id="rId5" imgW="2425680" imgH="431640" progId="Equation.3">
                  <p:embed/>
                </p:oleObj>
              </mc:Choice>
              <mc:Fallback>
                <p:oleObj name="Equation" r:id="rId5" imgW="242568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2235" y="1828800"/>
                        <a:ext cx="6848765" cy="12192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4" descr="burglary-small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38152" y="3276600"/>
            <a:ext cx="1209675" cy="12096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73267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152400"/>
            <a:ext cx="8991600" cy="1143000"/>
          </a:xfrm>
        </p:spPr>
        <p:txBody>
          <a:bodyPr/>
          <a:lstStyle/>
          <a:p>
            <a:r>
              <a:rPr lang="en-US" dirty="0" smtClean="0"/>
              <a:t>Conditional independence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23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1000" y="1143000"/>
                <a:ext cx="8382000" cy="2438401"/>
              </a:xfrm>
            </p:spPr>
            <p:txBody>
              <a:bodyPr/>
              <a:lstStyle/>
              <a:p>
                <a:r>
                  <a:rPr lang="en-US" sz="2800" dirty="0" smtClean="0"/>
                  <a:t>Key property: X is conditionally independent of every </a:t>
                </a:r>
                <a:r>
                  <a:rPr lang="en-US" sz="2800" i="1" dirty="0" smtClean="0"/>
                  <a:t>non-descendant node</a:t>
                </a:r>
                <a:r>
                  <a:rPr lang="en-US" sz="2800" dirty="0" smtClean="0"/>
                  <a:t> given its </a:t>
                </a:r>
                <a:r>
                  <a:rPr lang="en-US" sz="2800" i="1" dirty="0" smtClean="0"/>
                  <a:t>parents</a:t>
                </a:r>
              </a:p>
              <a:p>
                <a:r>
                  <a:rPr lang="en-US" sz="2800" dirty="0" smtClean="0"/>
                  <a:t>Example: </a:t>
                </a:r>
                <a:r>
                  <a:rPr lang="en-US" sz="2800" i="1" dirty="0" smtClean="0"/>
                  <a:t>causal chain</a:t>
                </a:r>
              </a:p>
              <a:p>
                <a:endParaRPr lang="en-US" sz="2800" i="1" dirty="0" smtClean="0"/>
              </a:p>
              <a:p>
                <a:endParaRPr lang="en-US" sz="2800" i="1" dirty="0" smtClean="0"/>
              </a:p>
              <a:p>
                <a:endParaRPr lang="en-US" sz="2800" i="1" dirty="0" smtClean="0"/>
              </a:p>
              <a:p>
                <a:r>
                  <a:rPr lang="en-US" sz="2800" dirty="0" smtClean="0"/>
                  <a:t>Are X and Z independent</a:t>
                </a:r>
                <a:r>
                  <a:rPr lang="en-US" sz="2800" dirty="0" smtClean="0"/>
                  <a:t>?</a:t>
                </a:r>
              </a:p>
              <a:p>
                <a:pPr marL="0" indent="0">
                  <a:buNone/>
                </a:pPr>
                <a:r>
                  <a:rPr lang="en-US" sz="2800" dirty="0"/>
                  <a:t>	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  <m:sup/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sz="2800" dirty="0" smtClean="0"/>
              </a:p>
              <a:p>
                <a:r>
                  <a:rPr lang="en-US" sz="2800" dirty="0" smtClean="0"/>
                  <a:t>Is Z independent of X given Y</a:t>
                </a:r>
                <a:r>
                  <a:rPr lang="en-US" sz="2800" dirty="0" smtClean="0"/>
                  <a:t>?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b="0" dirty="0" smtClean="0"/>
              </a:p>
              <a:p>
                <a:pPr marL="0" indent="0">
                  <a:buNone/>
                </a:pPr>
                <a:endParaRPr lang="en-US" sz="2800" dirty="0"/>
              </a:p>
            </p:txBody>
          </p:sp>
        </mc:Choice>
        <mc:Fallback>
          <p:sp>
            <p:nvSpPr>
              <p:cNvPr id="512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1143000"/>
                <a:ext cx="8382000" cy="2438401"/>
              </a:xfrm>
              <a:blipFill rotWithShape="0">
                <a:blip r:embed="rId3"/>
                <a:stretch>
                  <a:fillRect l="-1309" t="-2750" b="-12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933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28713" y="2705100"/>
            <a:ext cx="688657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dirty="0" smtClean="0"/>
              <a:t>Conditional independence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84237"/>
            <a:ext cx="4038600" cy="4525963"/>
          </a:xfrm>
        </p:spPr>
        <p:txBody>
          <a:bodyPr/>
          <a:lstStyle/>
          <a:p>
            <a:r>
              <a:rPr lang="en-US" dirty="0" smtClean="0"/>
              <a:t>Common cause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sz="2000" dirty="0" smtClean="0"/>
              <a:t>Are X and Z independent?</a:t>
            </a:r>
          </a:p>
          <a:p>
            <a:pPr lvl="1"/>
            <a:r>
              <a:rPr lang="en-US" sz="2000" dirty="0" smtClean="0">
                <a:solidFill>
                  <a:srgbClr val="0066FF"/>
                </a:solidFill>
              </a:rPr>
              <a:t>No</a:t>
            </a:r>
          </a:p>
          <a:p>
            <a:r>
              <a:rPr lang="en-US" sz="2000" dirty="0" smtClean="0"/>
              <a:t>Are they conditionally independent given Y?</a:t>
            </a:r>
          </a:p>
          <a:p>
            <a:pPr lvl="1"/>
            <a:r>
              <a:rPr lang="en-US" sz="2000" dirty="0" smtClean="0">
                <a:solidFill>
                  <a:srgbClr val="0066FF"/>
                </a:solidFill>
              </a:rPr>
              <a:t>Yes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884237"/>
            <a:ext cx="4038600" cy="4525963"/>
          </a:xfrm>
        </p:spPr>
        <p:txBody>
          <a:bodyPr/>
          <a:lstStyle/>
          <a:p>
            <a:r>
              <a:rPr lang="en-US" dirty="0" smtClean="0"/>
              <a:t>Common effect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sz="2000" dirty="0" smtClean="0"/>
              <a:t>Are X and Z independent?</a:t>
            </a:r>
          </a:p>
          <a:p>
            <a:pPr lvl="1"/>
            <a:r>
              <a:rPr lang="en-US" sz="2000" dirty="0" smtClean="0">
                <a:solidFill>
                  <a:srgbClr val="0066FF"/>
                </a:solidFill>
              </a:rPr>
              <a:t>Yes</a:t>
            </a:r>
          </a:p>
          <a:p>
            <a:r>
              <a:rPr lang="en-US" sz="2000" dirty="0" smtClean="0"/>
              <a:t>Are they conditionally independent given Y?</a:t>
            </a:r>
          </a:p>
          <a:p>
            <a:pPr lvl="1"/>
            <a:r>
              <a:rPr lang="en-US" sz="2000" dirty="0" smtClean="0">
                <a:solidFill>
                  <a:srgbClr val="0066FF"/>
                </a:solidFill>
              </a:rPr>
              <a:t>No</a:t>
            </a:r>
            <a:endParaRPr lang="en-US" sz="2000" dirty="0">
              <a:solidFill>
                <a:srgbClr val="0066FF"/>
              </a:solidFill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524000"/>
            <a:ext cx="1729028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1524000"/>
            <a:ext cx="1728019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Compactness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Suppose we have a Boolean variable X</a:t>
            </a:r>
            <a:r>
              <a:rPr lang="en-US" sz="2400" baseline="-25000" dirty="0" smtClean="0"/>
              <a:t>i</a:t>
            </a:r>
            <a:r>
              <a:rPr lang="en-US" sz="2400" dirty="0" smtClean="0"/>
              <a:t> </a:t>
            </a:r>
            <a:r>
              <a:rPr lang="en-US" sz="2400" dirty="0"/>
              <a:t>with k Boolean </a:t>
            </a:r>
            <a:r>
              <a:rPr lang="en-US" sz="2400" dirty="0" smtClean="0"/>
              <a:t>parents. How many rows does its conditional probability table have? </a:t>
            </a:r>
          </a:p>
          <a:p>
            <a:pPr lvl="1"/>
            <a:r>
              <a:rPr lang="en-US" sz="2000" dirty="0" smtClean="0">
                <a:solidFill>
                  <a:srgbClr val="0066FF"/>
                </a:solidFill>
              </a:rPr>
              <a:t>2</a:t>
            </a:r>
            <a:r>
              <a:rPr lang="en-US" sz="2000" baseline="30000" dirty="0" smtClean="0">
                <a:solidFill>
                  <a:srgbClr val="0066FF"/>
                </a:solidFill>
              </a:rPr>
              <a:t>k</a:t>
            </a:r>
            <a:r>
              <a:rPr lang="en-US" sz="2000" dirty="0" smtClean="0">
                <a:solidFill>
                  <a:srgbClr val="0066FF"/>
                </a:solidFill>
              </a:rPr>
              <a:t> </a:t>
            </a:r>
            <a:r>
              <a:rPr lang="en-US" sz="2000" dirty="0"/>
              <a:t>rows for </a:t>
            </a:r>
            <a:r>
              <a:rPr lang="en-US" sz="2000" dirty="0" smtClean="0"/>
              <a:t>all the </a:t>
            </a:r>
            <a:r>
              <a:rPr lang="en-US" sz="2000" dirty="0"/>
              <a:t>combinations of parent </a:t>
            </a:r>
            <a:r>
              <a:rPr lang="en-US" sz="2000" dirty="0" smtClean="0"/>
              <a:t>values</a:t>
            </a:r>
            <a:endParaRPr lang="en-US" sz="2000" dirty="0"/>
          </a:p>
          <a:p>
            <a:pPr lvl="1"/>
            <a:r>
              <a:rPr lang="en-US" sz="2000" dirty="0"/>
              <a:t>Each row requires one number </a:t>
            </a:r>
            <a:r>
              <a:rPr lang="en-US" sz="2000" dirty="0" smtClean="0"/>
              <a:t>for </a:t>
            </a:r>
            <a:r>
              <a:rPr lang="en-US" sz="2000" dirty="0" smtClean="0">
                <a:solidFill>
                  <a:srgbClr val="0066FF"/>
                </a:solidFill>
              </a:rPr>
              <a:t>P(X</a:t>
            </a:r>
            <a:r>
              <a:rPr lang="en-US" sz="2000" baseline="-25000" dirty="0" smtClean="0">
                <a:solidFill>
                  <a:srgbClr val="0066FF"/>
                </a:solidFill>
              </a:rPr>
              <a:t>i</a:t>
            </a:r>
            <a:r>
              <a:rPr lang="en-US" sz="2000" dirty="0" smtClean="0">
                <a:solidFill>
                  <a:srgbClr val="0066FF"/>
                </a:solidFill>
              </a:rPr>
              <a:t> </a:t>
            </a:r>
            <a:r>
              <a:rPr lang="en-US" sz="2000" dirty="0">
                <a:solidFill>
                  <a:srgbClr val="0066FF"/>
                </a:solidFill>
              </a:rPr>
              <a:t>= </a:t>
            </a:r>
            <a:r>
              <a:rPr lang="en-US" sz="2000" dirty="0" smtClean="0">
                <a:solidFill>
                  <a:srgbClr val="0066FF"/>
                </a:solidFill>
              </a:rPr>
              <a:t>true | parent values)</a:t>
            </a:r>
            <a:endParaRPr lang="en-US" sz="2400" dirty="0">
              <a:solidFill>
                <a:srgbClr val="0066FF"/>
              </a:solidFill>
            </a:endParaRPr>
          </a:p>
          <a:p>
            <a:r>
              <a:rPr lang="en-US" sz="2400" dirty="0"/>
              <a:t>If each variable has no more than k parents, </a:t>
            </a:r>
            <a:r>
              <a:rPr lang="en-US" sz="2400" dirty="0" smtClean="0"/>
              <a:t>how many numbers does the complete </a:t>
            </a:r>
            <a:r>
              <a:rPr lang="en-US" sz="2400" dirty="0"/>
              <a:t>network </a:t>
            </a:r>
            <a:r>
              <a:rPr lang="en-US" sz="2400" dirty="0" smtClean="0"/>
              <a:t>require? </a:t>
            </a:r>
          </a:p>
          <a:p>
            <a:pPr lvl="1"/>
            <a:r>
              <a:rPr lang="en-US" sz="2000" dirty="0" smtClean="0">
                <a:solidFill>
                  <a:srgbClr val="0066FF"/>
                </a:solidFill>
              </a:rPr>
              <a:t>O(n </a:t>
            </a:r>
            <a:r>
              <a:rPr lang="en-US" sz="2000" dirty="0" smtClean="0">
                <a:solidFill>
                  <a:srgbClr val="0066FF"/>
                </a:solidFill>
                <a:cs typeface="Arial" charset="0"/>
              </a:rPr>
              <a:t>·</a:t>
            </a:r>
            <a:r>
              <a:rPr lang="en-US" sz="2000" dirty="0" smtClean="0">
                <a:solidFill>
                  <a:srgbClr val="0066FF"/>
                </a:solidFill>
              </a:rPr>
              <a:t> </a:t>
            </a:r>
            <a:r>
              <a:rPr lang="en-US" sz="2000" dirty="0">
                <a:solidFill>
                  <a:srgbClr val="0066FF"/>
                </a:solidFill>
              </a:rPr>
              <a:t>2</a:t>
            </a:r>
            <a:r>
              <a:rPr lang="en-US" sz="2000" baseline="30000" dirty="0">
                <a:solidFill>
                  <a:srgbClr val="0066FF"/>
                </a:solidFill>
              </a:rPr>
              <a:t>k</a:t>
            </a:r>
            <a:r>
              <a:rPr lang="en-US" sz="2000" dirty="0">
                <a:solidFill>
                  <a:srgbClr val="0066FF"/>
                </a:solidFill>
              </a:rPr>
              <a:t>) </a:t>
            </a:r>
            <a:r>
              <a:rPr lang="en-US" sz="2000" dirty="0" smtClean="0"/>
              <a:t>numbers</a:t>
            </a:r>
            <a:r>
              <a:rPr lang="en-US" sz="2000" dirty="0"/>
              <a:t> </a:t>
            </a:r>
            <a:r>
              <a:rPr lang="en-US" sz="2000" dirty="0" smtClean="0"/>
              <a:t>– </a:t>
            </a:r>
            <a:r>
              <a:rPr lang="en-US" sz="2000" dirty="0"/>
              <a:t>vs. </a:t>
            </a:r>
            <a:r>
              <a:rPr lang="en-US" sz="2000" dirty="0">
                <a:solidFill>
                  <a:srgbClr val="0066FF"/>
                </a:solidFill>
              </a:rPr>
              <a:t>O(2</a:t>
            </a:r>
            <a:r>
              <a:rPr lang="en-US" sz="2000" baseline="30000" dirty="0">
                <a:solidFill>
                  <a:srgbClr val="0066FF"/>
                </a:solidFill>
              </a:rPr>
              <a:t>n</a:t>
            </a:r>
            <a:r>
              <a:rPr lang="en-US" sz="2000" dirty="0">
                <a:solidFill>
                  <a:srgbClr val="0066FF"/>
                </a:solidFill>
              </a:rPr>
              <a:t>)</a:t>
            </a:r>
            <a:r>
              <a:rPr lang="en-US" sz="2000" dirty="0"/>
              <a:t> for the full joint </a:t>
            </a:r>
            <a:r>
              <a:rPr lang="en-US" sz="2000" dirty="0" smtClean="0"/>
              <a:t>distribution</a:t>
            </a:r>
            <a:endParaRPr lang="en-US" sz="2400" dirty="0"/>
          </a:p>
          <a:p>
            <a:r>
              <a:rPr lang="en-US" sz="2400" dirty="0" smtClean="0"/>
              <a:t>How many nodes for the </a:t>
            </a:r>
            <a:r>
              <a:rPr lang="en-US" sz="2400" dirty="0"/>
              <a:t>burglary </a:t>
            </a:r>
            <a:r>
              <a:rPr lang="en-US" sz="2400" dirty="0" smtClean="0"/>
              <a:t>network? </a:t>
            </a:r>
          </a:p>
          <a:p>
            <a:pPr lvl="1">
              <a:buNone/>
            </a:pPr>
            <a:r>
              <a:rPr lang="en-US" sz="2000" dirty="0" smtClean="0"/>
              <a:t>1 </a:t>
            </a:r>
            <a:r>
              <a:rPr lang="en-US" sz="2000" dirty="0"/>
              <a:t>+ 1 + 4 + 2 + 2 = 10 numbers </a:t>
            </a:r>
            <a:r>
              <a:rPr lang="en-US" sz="2000" dirty="0" smtClean="0"/>
              <a:t>(</a:t>
            </a:r>
            <a:r>
              <a:rPr lang="en-US" sz="2000" dirty="0"/>
              <a:t>vs. 2</a:t>
            </a:r>
            <a:r>
              <a:rPr lang="en-US" sz="2000" baseline="30000" dirty="0"/>
              <a:t>5</a:t>
            </a:r>
            <a:r>
              <a:rPr lang="en-US" sz="2000" dirty="0"/>
              <a:t>-1 = 31)</a:t>
            </a:r>
          </a:p>
        </p:txBody>
      </p:sp>
      <p:pic>
        <p:nvPicPr>
          <p:cNvPr id="9220" name="Picture 4" descr="burglary-sm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3367" y="4800599"/>
            <a:ext cx="1209675" cy="1209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Review: Bayesian inference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Bayesian network: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g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raph semantics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The Los Angeles burglar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larm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e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xample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Key concepts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Conditional independence ≠ Independence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Number of parameters you have to learn</a:t>
            </a:r>
          </a:p>
          <a:p>
            <a:r>
              <a:rPr lang="en-US" dirty="0" smtClean="0"/>
              <a:t>Constructing a Bayesian network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Real-world examples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075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Constructing Bayesian networks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Choose </a:t>
            </a:r>
            <a:r>
              <a:rPr lang="en-US" sz="2400" dirty="0"/>
              <a:t>an ordering of variables X</a:t>
            </a:r>
            <a:r>
              <a:rPr lang="en-US" sz="2400" baseline="-25000" dirty="0"/>
              <a:t>1</a:t>
            </a:r>
            <a:r>
              <a:rPr lang="en-US" sz="2400" dirty="0" smtClean="0"/>
              <a:t>, … , X</a:t>
            </a:r>
            <a:r>
              <a:rPr lang="en-US" sz="2400" baseline="-25000" dirty="0" smtClean="0"/>
              <a:t>n</a:t>
            </a: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For </a:t>
            </a:r>
            <a:r>
              <a:rPr lang="en-US" sz="2400" dirty="0" err="1"/>
              <a:t>i</a:t>
            </a:r>
            <a:r>
              <a:rPr lang="en-US" sz="2400" dirty="0"/>
              <a:t> = 1 to n</a:t>
            </a:r>
          </a:p>
          <a:p>
            <a:pPr marL="914400" lvl="1" indent="-457200"/>
            <a:r>
              <a:rPr lang="en-US" sz="2400" dirty="0"/>
              <a:t>add X</a:t>
            </a:r>
            <a:r>
              <a:rPr lang="en-US" sz="2400" baseline="-25000" dirty="0"/>
              <a:t>i</a:t>
            </a:r>
            <a:r>
              <a:rPr lang="en-US" sz="2400" dirty="0"/>
              <a:t> to the </a:t>
            </a:r>
            <a:r>
              <a:rPr lang="en-US" sz="2400" dirty="0" smtClean="0"/>
              <a:t>network</a:t>
            </a:r>
            <a:endParaRPr lang="en-US" sz="2400" dirty="0"/>
          </a:p>
          <a:p>
            <a:pPr marL="914400" lvl="1" indent="-457200"/>
            <a:r>
              <a:rPr lang="en-US" sz="2400" dirty="0"/>
              <a:t>select parents from X</a:t>
            </a:r>
            <a:r>
              <a:rPr lang="en-US" sz="2400" baseline="-25000" dirty="0"/>
              <a:t>1</a:t>
            </a:r>
            <a:r>
              <a:rPr lang="en-US" sz="2400" dirty="0"/>
              <a:t>, … ,X</a:t>
            </a:r>
            <a:r>
              <a:rPr lang="en-US" sz="2400" baseline="-25000" dirty="0"/>
              <a:t>i-1</a:t>
            </a:r>
            <a:r>
              <a:rPr lang="en-US" sz="2400" dirty="0"/>
              <a:t> such </a:t>
            </a:r>
            <a:r>
              <a:rPr lang="en-US" sz="2400" dirty="0" smtClean="0"/>
              <a:t>that</a:t>
            </a:r>
            <a:br>
              <a:rPr lang="en-US" sz="2400" dirty="0" smtClean="0"/>
            </a:br>
            <a:r>
              <a:rPr lang="fr-FR" sz="2400" dirty="0" smtClean="0">
                <a:solidFill>
                  <a:srgbClr val="0066FF"/>
                </a:solidFill>
              </a:rPr>
              <a:t>P(X</a:t>
            </a:r>
            <a:r>
              <a:rPr lang="fr-FR" sz="2400" baseline="-25000" dirty="0" smtClean="0">
                <a:solidFill>
                  <a:srgbClr val="0066FF"/>
                </a:solidFill>
              </a:rPr>
              <a:t>i</a:t>
            </a:r>
            <a:r>
              <a:rPr lang="fr-FR" sz="2400" dirty="0" smtClean="0">
                <a:solidFill>
                  <a:srgbClr val="0066FF"/>
                </a:solidFill>
              </a:rPr>
              <a:t> </a:t>
            </a:r>
            <a:r>
              <a:rPr lang="fr-FR" sz="2400" dirty="0">
                <a:solidFill>
                  <a:srgbClr val="0066FF"/>
                </a:solidFill>
              </a:rPr>
              <a:t>| Parents(X</a:t>
            </a:r>
            <a:r>
              <a:rPr lang="fr-FR" sz="2400" baseline="-25000" dirty="0">
                <a:solidFill>
                  <a:srgbClr val="0066FF"/>
                </a:solidFill>
              </a:rPr>
              <a:t>i</a:t>
            </a:r>
            <a:r>
              <a:rPr lang="fr-FR" sz="2400" dirty="0">
                <a:solidFill>
                  <a:srgbClr val="0066FF"/>
                </a:solidFill>
              </a:rPr>
              <a:t>)) = </a:t>
            </a:r>
            <a:r>
              <a:rPr lang="fr-FR" sz="2400" dirty="0" smtClean="0">
                <a:solidFill>
                  <a:srgbClr val="0066FF"/>
                </a:solidFill>
              </a:rPr>
              <a:t>P(X</a:t>
            </a:r>
            <a:r>
              <a:rPr lang="fr-FR" sz="2400" baseline="-25000" dirty="0" smtClean="0">
                <a:solidFill>
                  <a:srgbClr val="0066FF"/>
                </a:solidFill>
              </a:rPr>
              <a:t>i</a:t>
            </a:r>
            <a:r>
              <a:rPr lang="fr-FR" sz="2400" dirty="0" smtClean="0">
                <a:solidFill>
                  <a:srgbClr val="0066FF"/>
                </a:solidFill>
              </a:rPr>
              <a:t> </a:t>
            </a:r>
            <a:r>
              <a:rPr lang="fr-FR" sz="2400" dirty="0">
                <a:solidFill>
                  <a:srgbClr val="0066FF"/>
                </a:solidFill>
              </a:rPr>
              <a:t>| X</a:t>
            </a:r>
            <a:r>
              <a:rPr lang="fr-FR" sz="2400" baseline="-25000" dirty="0">
                <a:solidFill>
                  <a:srgbClr val="0066FF"/>
                </a:solidFill>
              </a:rPr>
              <a:t>1</a:t>
            </a:r>
            <a:r>
              <a:rPr lang="fr-FR" sz="2400" dirty="0">
                <a:solidFill>
                  <a:srgbClr val="0066FF"/>
                </a:solidFill>
              </a:rPr>
              <a:t>, ... X</a:t>
            </a:r>
            <a:r>
              <a:rPr lang="fr-FR" sz="2400" baseline="-25000" dirty="0">
                <a:solidFill>
                  <a:srgbClr val="0066FF"/>
                </a:solidFill>
              </a:rPr>
              <a:t>i-1</a:t>
            </a:r>
            <a:r>
              <a:rPr lang="fr-FR" sz="2400" dirty="0" smtClean="0">
                <a:solidFill>
                  <a:srgbClr val="0066FF"/>
                </a:solidFill>
              </a:rPr>
              <a:t>)</a:t>
            </a:r>
            <a:endParaRPr lang="fr-FR" sz="2400" dirty="0">
              <a:solidFill>
                <a:srgbClr val="0066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Suppose we choose the ordering M, J, A, B, </a:t>
            </a:r>
            <a:r>
              <a:rPr lang="en-US" sz="2400" dirty="0" smtClean="0"/>
              <a:t>E</a:t>
            </a:r>
            <a:endParaRPr lang="en-US" sz="2400" dirty="0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</a:t>
            </a:r>
          </a:p>
        </p:txBody>
      </p:sp>
      <p:pic>
        <p:nvPicPr>
          <p:cNvPr id="20486" name="Picture 6" descr="burglary-make1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22829" y="2587752"/>
            <a:ext cx="3425571" cy="29815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Suppose we choose the ordering M, J, A, B, </a:t>
            </a:r>
            <a:r>
              <a:rPr lang="en-US" sz="2400" dirty="0" smtClean="0"/>
              <a:t>E</a:t>
            </a:r>
            <a:endParaRPr lang="en-US" sz="2400" dirty="0"/>
          </a:p>
        </p:txBody>
      </p:sp>
      <p:pic>
        <p:nvPicPr>
          <p:cNvPr id="12294" name="Picture 6" descr="burglary-make2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25496" y="2587752"/>
            <a:ext cx="3425571" cy="2981516"/>
          </a:xfrm>
          <a:prstGeom prst="rect">
            <a:avLst/>
          </a:prstGeom>
          <a:noFill/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</a:t>
            </a:r>
          </a:p>
        </p:txBody>
      </p:sp>
      <p:sp>
        <p:nvSpPr>
          <p:cNvPr id="2" name="Rectangle 1"/>
          <p:cNvSpPr/>
          <p:nvPr/>
        </p:nvSpPr>
        <p:spPr>
          <a:xfrm>
            <a:off x="3962400" y="3657600"/>
            <a:ext cx="990600" cy="83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Suppose we choose the ordering M, J, A, B, </a:t>
            </a:r>
            <a:r>
              <a:rPr lang="en-US" sz="2400" dirty="0" smtClean="0"/>
              <a:t>E</a:t>
            </a:r>
            <a:endParaRPr lang="en-US" sz="2400" dirty="0"/>
          </a:p>
        </p:txBody>
      </p:sp>
      <p:pic>
        <p:nvPicPr>
          <p:cNvPr id="12294" name="Picture 6" descr="burglary-make2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25496" y="2587752"/>
            <a:ext cx="3425571" cy="2981516"/>
          </a:xfrm>
          <a:prstGeom prst="rect">
            <a:avLst/>
          </a:prstGeom>
          <a:noFill/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42503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Suppose we choose the ordering M, J, A, B, </a:t>
            </a:r>
            <a:r>
              <a:rPr lang="en-US" sz="2400" dirty="0" smtClean="0"/>
              <a:t>E</a:t>
            </a:r>
            <a:endParaRPr lang="en-US" sz="2400" i="1" dirty="0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</a:t>
            </a:r>
          </a:p>
        </p:txBody>
      </p:sp>
      <p:pic>
        <p:nvPicPr>
          <p:cNvPr id="17414" name="Picture 6" descr="burglary-make3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25496" y="2587752"/>
            <a:ext cx="3425571" cy="2981516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048000" y="4495800"/>
            <a:ext cx="1219200" cy="83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Suppose we choose the ordering M, J, A, B, </a:t>
            </a:r>
            <a:r>
              <a:rPr lang="en-US" sz="2400" dirty="0" smtClean="0"/>
              <a:t>E</a:t>
            </a:r>
            <a:endParaRPr lang="en-US" sz="2400" i="1" dirty="0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</a:t>
            </a:r>
          </a:p>
        </p:txBody>
      </p:sp>
      <p:pic>
        <p:nvPicPr>
          <p:cNvPr id="17414" name="Picture 6" descr="burglary-make3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25496" y="2587752"/>
            <a:ext cx="3425571" cy="29815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6837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Suppose we choose the ordering M, J, A, B, </a:t>
            </a:r>
            <a:r>
              <a:rPr lang="en-US" sz="2400" dirty="0" smtClean="0"/>
              <a:t>E</a:t>
            </a:r>
            <a:endParaRPr lang="en-US" sz="2400" dirty="0"/>
          </a:p>
          <a:p>
            <a:pPr>
              <a:buNone/>
            </a:pPr>
            <a:endParaRPr lang="en-US" sz="2400" dirty="0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</a:t>
            </a:r>
          </a:p>
        </p:txBody>
      </p:sp>
      <p:pic>
        <p:nvPicPr>
          <p:cNvPr id="18438" name="Picture 6" descr="burglary-make4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25496" y="2587752"/>
            <a:ext cx="3425571" cy="2981516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4538280" y="4736434"/>
            <a:ext cx="1557719" cy="83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Suppose we choose the ordering M, J, A, B, </a:t>
            </a:r>
            <a:r>
              <a:rPr lang="en-US" sz="2400" dirty="0" smtClean="0"/>
              <a:t>E</a:t>
            </a:r>
            <a:endParaRPr lang="en-US" sz="2400" dirty="0"/>
          </a:p>
          <a:p>
            <a:pPr>
              <a:buNone/>
            </a:pPr>
            <a:endParaRPr lang="en-US" sz="2400" dirty="0"/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</a:t>
            </a:r>
          </a:p>
        </p:txBody>
      </p:sp>
      <p:pic>
        <p:nvPicPr>
          <p:cNvPr id="18438" name="Picture 6" descr="burglary-make4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25496" y="2587752"/>
            <a:ext cx="3425571" cy="29815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9653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Suppose we choose the ordering M, J, A, B, </a:t>
            </a:r>
            <a:r>
              <a:rPr lang="en-US" sz="2400" dirty="0" smtClean="0"/>
              <a:t>E</a:t>
            </a:r>
            <a:endParaRPr lang="en-US" sz="2400" dirty="0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</a:t>
            </a:r>
          </a:p>
        </p:txBody>
      </p:sp>
      <p:pic>
        <p:nvPicPr>
          <p:cNvPr id="19462" name="Picture 6" descr="burglary-make5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25496" y="2590800"/>
            <a:ext cx="3414124" cy="2971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/>
              <a:t>Example contd.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400" dirty="0"/>
              <a:t>Deciding conditional independence is hard in </a:t>
            </a:r>
            <a:r>
              <a:rPr lang="en-US" sz="2400" dirty="0" err="1"/>
              <a:t>noncausal</a:t>
            </a:r>
            <a:r>
              <a:rPr lang="en-US" sz="2400" dirty="0"/>
              <a:t> </a:t>
            </a:r>
            <a:r>
              <a:rPr lang="en-US" sz="2400" dirty="0" smtClean="0"/>
              <a:t>directions</a:t>
            </a:r>
            <a:endParaRPr lang="en-US" sz="2400" dirty="0"/>
          </a:p>
          <a:p>
            <a:pPr lvl="1"/>
            <a:r>
              <a:rPr lang="en-US" sz="2000" dirty="0" smtClean="0"/>
              <a:t>The causal direction seems much more natural</a:t>
            </a:r>
            <a:endParaRPr lang="en-US" sz="2000" dirty="0"/>
          </a:p>
          <a:p>
            <a:r>
              <a:rPr lang="en-US" sz="2400" dirty="0"/>
              <a:t>Network is less compact: 1 + 2 + 4 + 2 + 4 = 13 numbers </a:t>
            </a:r>
            <a:r>
              <a:rPr lang="en-US" sz="2400" dirty="0" smtClean="0"/>
              <a:t>needed (vs. 10 for the causal ordering)</a:t>
            </a:r>
            <a:endParaRPr lang="en-US" sz="2400" dirty="0"/>
          </a:p>
        </p:txBody>
      </p:sp>
      <p:pic>
        <p:nvPicPr>
          <p:cNvPr id="16389" name="Picture 5" descr="burglary-make5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371600"/>
            <a:ext cx="2743200" cy="2387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Review: Bayesian inference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Bayesian network: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g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raph semantics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The Los Angeles burglar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larm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e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xample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Key concepts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Conditional independence ≠ Independence</a:t>
            </a:r>
          </a:p>
          <a:p>
            <a:pPr lvl="1"/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Number of parameters you have to learn</a:t>
            </a:r>
          </a:p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</a:rPr>
              <a:t>Constructing a Bayesian network</a:t>
            </a:r>
          </a:p>
          <a:p>
            <a:r>
              <a:rPr lang="en-US" dirty="0" smtClean="0"/>
              <a:t>Real-world examples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852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066800"/>
          </a:xfrm>
        </p:spPr>
        <p:txBody>
          <a:bodyPr/>
          <a:lstStyle/>
          <a:p>
            <a:r>
              <a:rPr lang="en-US" sz="3600" dirty="0" smtClean="0"/>
              <a:t>A more realistic </a:t>
            </a:r>
            <a:r>
              <a:rPr lang="en-US" sz="3600" dirty="0" err="1" smtClean="0"/>
              <a:t>Bayes</a:t>
            </a:r>
            <a:r>
              <a:rPr lang="en-US" sz="3600" dirty="0" smtClean="0"/>
              <a:t> Network: </a:t>
            </a:r>
            <a:br>
              <a:rPr lang="en-US" sz="3600" dirty="0" smtClean="0"/>
            </a:br>
            <a:r>
              <a:rPr lang="en-US" sz="3600" dirty="0" smtClean="0"/>
              <a:t>Car diagnosis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65237"/>
            <a:ext cx="8686800" cy="4906963"/>
          </a:xfrm>
        </p:spPr>
        <p:txBody>
          <a:bodyPr/>
          <a:lstStyle/>
          <a:p>
            <a:r>
              <a:rPr lang="en-US" sz="2000" dirty="0" smtClean="0">
                <a:solidFill>
                  <a:srgbClr val="FF0000"/>
                </a:solidFill>
              </a:rPr>
              <a:t>Initial observation:</a:t>
            </a:r>
            <a:r>
              <a:rPr lang="en-US" sz="2000" dirty="0" smtClean="0"/>
              <a:t> car won’t start</a:t>
            </a:r>
          </a:p>
          <a:p>
            <a:r>
              <a:rPr lang="en-US" sz="2000" dirty="0" smtClean="0">
                <a:solidFill>
                  <a:srgbClr val="FFC000"/>
                </a:solidFill>
              </a:rPr>
              <a:t>Orange:</a:t>
            </a:r>
            <a:r>
              <a:rPr lang="en-US" sz="2000" dirty="0" smtClean="0"/>
              <a:t> “broken, so fix it” nodes</a:t>
            </a:r>
          </a:p>
          <a:p>
            <a:r>
              <a:rPr lang="en-US" sz="2000" dirty="0" smtClean="0">
                <a:solidFill>
                  <a:srgbClr val="00B050"/>
                </a:solidFill>
              </a:rPr>
              <a:t>Green:</a:t>
            </a:r>
            <a:r>
              <a:rPr lang="en-US" sz="2000" dirty="0" smtClean="0"/>
              <a:t> testable evidence</a:t>
            </a:r>
          </a:p>
          <a:p>
            <a:r>
              <a:rPr lang="en-US" sz="2000" dirty="0" smtClean="0">
                <a:solidFill>
                  <a:srgbClr val="B2B2B2"/>
                </a:solidFill>
              </a:rPr>
              <a:t>Gray:</a:t>
            </a:r>
            <a:r>
              <a:rPr lang="en-US" sz="2000" dirty="0" smtClean="0"/>
              <a:t> “hidden variables” to ensure sparse structure, reduce parameters</a:t>
            </a:r>
            <a:endParaRPr lang="en-US" sz="2000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2819400"/>
            <a:ext cx="7543800" cy="3972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639762"/>
          </a:xfrm>
          <a:solidFill>
            <a:schemeClr val="bg1"/>
          </a:solidFill>
        </p:spPr>
        <p:txBody>
          <a:bodyPr/>
          <a:lstStyle/>
          <a:p>
            <a:r>
              <a:rPr lang="en-US" dirty="0" smtClean="0"/>
              <a:t>Car insurance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5234" y="1143000"/>
            <a:ext cx="8846366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7037"/>
            <a:ext cx="8229600" cy="715962"/>
          </a:xfrm>
        </p:spPr>
        <p:txBody>
          <a:bodyPr/>
          <a:lstStyle/>
          <a:p>
            <a:r>
              <a:rPr lang="en-US" dirty="0" smtClean="0"/>
              <a:t>In research literature…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913437"/>
            <a:ext cx="8229600" cy="944563"/>
          </a:xfrm>
          <a:ln>
            <a:noFill/>
          </a:ln>
        </p:spPr>
        <p:txBody>
          <a:bodyPr/>
          <a:lstStyle/>
          <a:p>
            <a:pPr>
              <a:buNone/>
            </a:pPr>
            <a:r>
              <a:rPr lang="en-US" sz="1600" b="1" dirty="0" smtClean="0"/>
              <a:t>Causal Protein-Signaling Networks Derived from </a:t>
            </a:r>
            <a:r>
              <a:rPr lang="en-US" sz="1600" b="1" dirty="0" err="1" smtClean="0"/>
              <a:t>Multiparameter</a:t>
            </a:r>
            <a:r>
              <a:rPr lang="en-US" sz="1600" b="1" dirty="0" smtClean="0"/>
              <a:t> Single-Cell Data </a:t>
            </a:r>
          </a:p>
          <a:p>
            <a:pPr>
              <a:buNone/>
            </a:pPr>
            <a:r>
              <a:rPr lang="en-US" sz="1600" dirty="0" smtClean="0"/>
              <a:t>Karen Sachs, Omar Perez, Dana </a:t>
            </a:r>
            <a:r>
              <a:rPr lang="en-US" sz="1600" dirty="0" err="1" smtClean="0"/>
              <a:t>Pe'er</a:t>
            </a:r>
            <a:r>
              <a:rPr lang="en-US" sz="1600" dirty="0" smtClean="0"/>
              <a:t>, Douglas A. </a:t>
            </a:r>
            <a:r>
              <a:rPr lang="en-US" sz="1600" dirty="0" err="1" smtClean="0"/>
              <a:t>Lauffenburger</a:t>
            </a:r>
            <a:r>
              <a:rPr lang="en-US" sz="1600" dirty="0" smtClean="0"/>
              <a:t>, and Garry P. Nolan</a:t>
            </a:r>
          </a:p>
          <a:p>
            <a:pPr>
              <a:buNone/>
            </a:pPr>
            <a:r>
              <a:rPr lang="en-US" sz="1600" dirty="0" smtClean="0"/>
              <a:t>(22 April 2005) </a:t>
            </a:r>
            <a:r>
              <a:rPr lang="en-US" sz="1600" b="1" i="1" dirty="0" smtClean="0"/>
              <a:t>Science</a:t>
            </a:r>
            <a:r>
              <a:rPr lang="en-US" sz="1600" dirty="0" smtClean="0"/>
              <a:t> </a:t>
            </a:r>
            <a:r>
              <a:rPr lang="en-US" sz="1600" b="1" dirty="0" smtClean="0"/>
              <a:t>308</a:t>
            </a:r>
            <a:r>
              <a:rPr lang="en-US" sz="1600" dirty="0" smtClean="0"/>
              <a:t> (5721), 523.</a:t>
            </a:r>
            <a:endParaRPr lang="en-US" sz="1600" dirty="0"/>
          </a:p>
        </p:txBody>
      </p:sp>
      <p:pic>
        <p:nvPicPr>
          <p:cNvPr id="972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265237"/>
            <a:ext cx="5403338" cy="4453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7037"/>
            <a:ext cx="8229600" cy="715962"/>
          </a:xfrm>
        </p:spPr>
        <p:txBody>
          <a:bodyPr/>
          <a:lstStyle/>
          <a:p>
            <a:r>
              <a:rPr lang="en-US" dirty="0" smtClean="0"/>
              <a:t>In research literature…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5892801"/>
            <a:ext cx="8001000" cy="9652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600" b="1" dirty="0" smtClean="0"/>
              <a:t>Describing Visual Scenes Using Transformed Objects and Parts</a:t>
            </a:r>
          </a:p>
          <a:p>
            <a:pPr>
              <a:buNone/>
            </a:pPr>
            <a:r>
              <a:rPr lang="en-US" sz="1600" dirty="0" smtClean="0"/>
              <a:t>E. </a:t>
            </a:r>
            <a:r>
              <a:rPr lang="en-US" sz="1600" dirty="0" err="1" smtClean="0"/>
              <a:t>Sudderth</a:t>
            </a:r>
            <a:r>
              <a:rPr lang="en-US" sz="1600" dirty="0" smtClean="0"/>
              <a:t>, A. </a:t>
            </a:r>
            <a:r>
              <a:rPr lang="en-US" sz="1600" dirty="0" err="1" smtClean="0"/>
              <a:t>Torralba</a:t>
            </a:r>
            <a:r>
              <a:rPr lang="en-US" sz="1600" dirty="0" smtClean="0"/>
              <a:t>, W. T. Freeman, and A. </a:t>
            </a:r>
            <a:r>
              <a:rPr lang="en-US" sz="1600" dirty="0" err="1" smtClean="0"/>
              <a:t>Willsky</a:t>
            </a:r>
            <a:r>
              <a:rPr lang="en-US" sz="1600" dirty="0" smtClean="0"/>
              <a:t>.</a:t>
            </a:r>
          </a:p>
          <a:p>
            <a:pPr>
              <a:buNone/>
            </a:pPr>
            <a:r>
              <a:rPr lang="en-US" sz="1600" b="1" i="1" dirty="0" smtClean="0"/>
              <a:t>International Journal of Computer Vision</a:t>
            </a:r>
            <a:r>
              <a:rPr lang="en-US" sz="1600" dirty="0" smtClean="0"/>
              <a:t>, No. 1-3, May 2008, pp. 291-330.</a:t>
            </a:r>
            <a:endParaRPr lang="en-US" sz="1600" dirty="0"/>
          </a:p>
        </p:txBody>
      </p:sp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3" y="1427162"/>
            <a:ext cx="9058275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7037"/>
            <a:ext cx="8229600" cy="715962"/>
          </a:xfrm>
        </p:spPr>
        <p:txBody>
          <a:bodyPr/>
          <a:lstStyle/>
          <a:p>
            <a:r>
              <a:rPr lang="en-US" dirty="0" smtClean="0"/>
              <a:t>In research literature…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511800"/>
            <a:ext cx="8305800" cy="965200"/>
          </a:xfrm>
          <a:noFill/>
        </p:spPr>
        <p:txBody>
          <a:bodyPr/>
          <a:lstStyle/>
          <a:p>
            <a:pPr>
              <a:buNone/>
            </a:pPr>
            <a:r>
              <a:rPr lang="en-US" sz="1600" b="1" dirty="0" smtClean="0">
                <a:hlinkClick r:id="rId3"/>
              </a:rPr>
              <a:t>Audiovisual Speech Recognition with Articulator Positions as Hidden Variables</a:t>
            </a:r>
            <a:endParaRPr lang="en-US" sz="1600" b="1" dirty="0" smtClean="0"/>
          </a:p>
          <a:p>
            <a:pPr>
              <a:buNone/>
            </a:pPr>
            <a:r>
              <a:rPr lang="en-US" sz="1600" dirty="0" smtClean="0"/>
              <a:t>Mark Hasegawa-Johnson, Karen Livescu, Partha Lal and Kate </a:t>
            </a:r>
            <a:r>
              <a:rPr lang="en-US" sz="1600" dirty="0" err="1" smtClean="0"/>
              <a:t>Saenko</a:t>
            </a:r>
            <a:endParaRPr lang="en-US" sz="1600" dirty="0" smtClean="0"/>
          </a:p>
          <a:p>
            <a:pPr>
              <a:buNone/>
            </a:pPr>
            <a:r>
              <a:rPr lang="en-US" sz="1600" b="1" i="1" dirty="0" smtClean="0"/>
              <a:t>International Congress on Phonetic Sciences</a:t>
            </a:r>
            <a:r>
              <a:rPr lang="en-US" sz="1600" dirty="0" smtClean="0"/>
              <a:t> 1719:299-302, 2007</a:t>
            </a:r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8" y="2057400"/>
            <a:ext cx="3186112" cy="22994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896" y="1265880"/>
            <a:ext cx="4930904" cy="391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04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7037"/>
            <a:ext cx="8229600" cy="715962"/>
          </a:xfrm>
        </p:spPr>
        <p:txBody>
          <a:bodyPr/>
          <a:lstStyle/>
          <a:p>
            <a:r>
              <a:rPr lang="en-US" dirty="0" smtClean="0"/>
              <a:t>In research literature…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816600"/>
            <a:ext cx="8305800" cy="965200"/>
          </a:xfrm>
          <a:ln>
            <a:noFill/>
          </a:ln>
        </p:spPr>
        <p:txBody>
          <a:bodyPr/>
          <a:lstStyle/>
          <a:p>
            <a:pPr>
              <a:buNone/>
            </a:pPr>
            <a:r>
              <a:rPr lang="en-US" sz="1600" b="1" dirty="0" smtClean="0">
                <a:hlinkClick r:id="rId3"/>
              </a:rPr>
              <a:t>Detecting </a:t>
            </a:r>
            <a:r>
              <a:rPr lang="en-US" sz="1600" b="1" dirty="0">
                <a:hlinkClick r:id="rId3"/>
              </a:rPr>
              <a:t>i</a:t>
            </a:r>
            <a:r>
              <a:rPr lang="en-US" sz="1600" b="1" dirty="0" smtClean="0">
                <a:hlinkClick r:id="rId3"/>
              </a:rPr>
              <a:t>nteraction links in a </a:t>
            </a:r>
            <a:r>
              <a:rPr lang="en-US" sz="1600" b="1" dirty="0">
                <a:hlinkClick r:id="rId3"/>
              </a:rPr>
              <a:t>c</a:t>
            </a:r>
            <a:r>
              <a:rPr lang="en-US" sz="1600" b="1" dirty="0" smtClean="0">
                <a:hlinkClick r:id="rId3"/>
              </a:rPr>
              <a:t>ollaborating group using manually annotated data</a:t>
            </a:r>
            <a:endParaRPr lang="en-US" sz="1600" b="1" dirty="0" smtClean="0"/>
          </a:p>
          <a:p>
            <a:pPr>
              <a:buNone/>
            </a:pPr>
            <a:r>
              <a:rPr lang="en-US" sz="1600" dirty="0" smtClean="0"/>
              <a:t>S. Mathur, M.S. Poole, F. Pena-Mora, M. Hasegawa-Johnson, N. Contractor</a:t>
            </a:r>
          </a:p>
          <a:p>
            <a:pPr>
              <a:buNone/>
            </a:pPr>
            <a:r>
              <a:rPr lang="en-US" sz="1600" b="1" i="1" dirty="0" smtClean="0"/>
              <a:t>Social Networks</a:t>
            </a:r>
            <a:r>
              <a:rPr lang="en-US" sz="1600" dirty="0" smtClean="0"/>
              <a:t> 10.1016/j.socnet.2012.04.002</a:t>
            </a:r>
            <a:endParaRPr lang="en-US" sz="1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123" y="1142998"/>
            <a:ext cx="7541877" cy="467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97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7037"/>
            <a:ext cx="8229600" cy="715962"/>
          </a:xfrm>
        </p:spPr>
        <p:txBody>
          <a:bodyPr/>
          <a:lstStyle/>
          <a:p>
            <a:r>
              <a:rPr lang="en-US" dirty="0" smtClean="0"/>
              <a:t>In research literature…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816600"/>
            <a:ext cx="8305800" cy="965200"/>
          </a:xfrm>
          <a:ln>
            <a:noFill/>
          </a:ln>
        </p:spPr>
        <p:txBody>
          <a:bodyPr/>
          <a:lstStyle/>
          <a:p>
            <a:pPr>
              <a:buNone/>
            </a:pPr>
            <a:r>
              <a:rPr lang="en-US" sz="1600" b="1" dirty="0" smtClean="0">
                <a:hlinkClick r:id="rId3"/>
              </a:rPr>
              <a:t>Detecting </a:t>
            </a:r>
            <a:r>
              <a:rPr lang="en-US" sz="1600" b="1" dirty="0">
                <a:hlinkClick r:id="rId3"/>
              </a:rPr>
              <a:t>i</a:t>
            </a:r>
            <a:r>
              <a:rPr lang="en-US" sz="1600" b="1" dirty="0" smtClean="0">
                <a:hlinkClick r:id="rId3"/>
              </a:rPr>
              <a:t>nteraction links in a </a:t>
            </a:r>
            <a:r>
              <a:rPr lang="en-US" sz="1600" b="1" dirty="0">
                <a:hlinkClick r:id="rId3"/>
              </a:rPr>
              <a:t>c</a:t>
            </a:r>
            <a:r>
              <a:rPr lang="en-US" sz="1600" b="1" dirty="0" smtClean="0">
                <a:hlinkClick r:id="rId3"/>
              </a:rPr>
              <a:t>ollaborating group using manually annotated data</a:t>
            </a:r>
            <a:endParaRPr lang="en-US" sz="1600" b="1" dirty="0" smtClean="0"/>
          </a:p>
          <a:p>
            <a:pPr>
              <a:buNone/>
            </a:pPr>
            <a:r>
              <a:rPr lang="en-US" sz="1600" dirty="0" smtClean="0"/>
              <a:t>S. Mathur, M.S. Poole, F. Pena-Mora, M. Hasegawa-Johnson, N. Contractor</a:t>
            </a:r>
          </a:p>
          <a:p>
            <a:pPr>
              <a:buNone/>
            </a:pPr>
            <a:r>
              <a:rPr lang="en-US" sz="1600" b="1" i="1" dirty="0" smtClean="0"/>
              <a:t>Social Networks</a:t>
            </a:r>
            <a:r>
              <a:rPr lang="en-US" sz="1600" dirty="0" smtClean="0"/>
              <a:t> 10.1016/j.socnet.2012.04.002</a:t>
            </a:r>
            <a:endParaRPr lang="en-US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374894"/>
            <a:ext cx="6172200" cy="42199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477000" y="1219200"/>
                <a:ext cx="2514600" cy="44999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b="1" u="sng" dirty="0" smtClean="0"/>
                  <a:t>Link: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000" dirty="0" smtClean="0"/>
                  <a:t> if #i is listening to #j.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b="1" u="sng" kern="1200" dirty="0" smtClean="0">
                    <a:solidFill>
                      <a:schemeClr val="tx1"/>
                    </a:solidFill>
                  </a:rPr>
                  <a:t>Indirect:</a:t>
                </a:r>
                <a:r>
                  <a:rPr lang="en-US" sz="2000" kern="12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kern="120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kern="120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sz="2000" b="0" i="1" kern="120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sz="2000" i="1" kern="12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000" kern="1200" dirty="0" smtClean="0">
                    <a:solidFill>
                      <a:schemeClr val="tx1"/>
                    </a:solidFill>
                  </a:rPr>
                  <a:t> if #i and #j are both listening to th</a:t>
                </a:r>
                <a:r>
                  <a:rPr lang="en-US" sz="2000" dirty="0" smtClean="0"/>
                  <a:t>e same person.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b="1" u="sng" dirty="0"/>
                  <a:t>Speaking</a:t>
                </a:r>
                <a:r>
                  <a:rPr lang="en-US" sz="2000" u="sng" dirty="0"/>
                  <a:t>: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i="1" dirty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000" dirty="0"/>
                  <a:t> if the </a:t>
                </a:r>
                <a:r>
                  <a:rPr lang="en-US" sz="2000" dirty="0" err="1"/>
                  <a:t>i’th</a:t>
                </a:r>
                <a:r>
                  <a:rPr lang="en-US" sz="2000" dirty="0"/>
                  <a:t> person is speaking.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b="1" u="sng" dirty="0" smtClean="0"/>
                  <a:t>Gaze:</a:t>
                </a:r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 = 1</m:t>
                    </m:r>
                  </m:oMath>
                </a14:m>
                <a:r>
                  <a:rPr lang="en-US" sz="2000" dirty="0" smtClean="0"/>
                  <a:t> if #i is looking at #j.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000" b="1" u="sng" kern="1200" dirty="0" smtClean="0">
                    <a:solidFill>
                      <a:schemeClr val="tx1"/>
                    </a:solidFill>
                  </a:rPr>
                  <a:t>Neighborhood:</a:t>
                </a:r>
                <a:r>
                  <a:rPr lang="en-US" sz="2000" kern="12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kern="120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kern="120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000" b="0" i="1" kern="120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sz="2000" i="1" kern="12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000" kern="1200" dirty="0" smtClean="0">
                    <a:solidFill>
                      <a:schemeClr val="tx1"/>
                    </a:solidFill>
                  </a:rPr>
                  <a:t> if they’re near one another</a:t>
                </a:r>
                <a:endParaRPr lang="en-US" sz="2000" kern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0" y="1219200"/>
                <a:ext cx="2514600" cy="4499950"/>
              </a:xfrm>
              <a:prstGeom prst="rect">
                <a:avLst/>
              </a:prstGeom>
              <a:blipFill rotWithShape="0">
                <a:blip r:embed="rId5"/>
                <a:stretch>
                  <a:fillRect l="-2184" t="-678" r="-2427" b="-16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752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Bayesian networks provide a natural representation for (causally induced) conditional independence</a:t>
            </a:r>
          </a:p>
          <a:p>
            <a:r>
              <a:rPr lang="en-US" dirty="0"/>
              <a:t>Topology + </a:t>
            </a:r>
            <a:r>
              <a:rPr lang="en-US" dirty="0" smtClean="0"/>
              <a:t>conditional probability tables</a:t>
            </a:r>
            <a:endParaRPr lang="en-US" dirty="0"/>
          </a:p>
          <a:p>
            <a:r>
              <a:rPr lang="en-US" dirty="0"/>
              <a:t>Generally easy for domain experts to construct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8364</TotalTime>
  <Words>1399</Words>
  <Application>Microsoft Office PowerPoint</Application>
  <PresentationFormat>On-screen Show (4:3)</PresentationFormat>
  <Paragraphs>280</Paragraphs>
  <Slides>39</Slides>
  <Notes>33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6" baseType="lpstr">
      <vt:lpstr>Arial</vt:lpstr>
      <vt:lpstr>Calibri</vt:lpstr>
      <vt:lpstr>Cambria Math</vt:lpstr>
      <vt:lpstr>Symbol</vt:lpstr>
      <vt:lpstr>Times New Roman</vt:lpstr>
      <vt:lpstr>Default Design</vt:lpstr>
      <vt:lpstr>Equation</vt:lpstr>
      <vt:lpstr>Review: Bayesian inference</vt:lpstr>
      <vt:lpstr>Today: What if P(X,E) is complicated?</vt:lpstr>
      <vt:lpstr>Hidden Variables</vt:lpstr>
      <vt:lpstr>Bayesian networks</vt:lpstr>
      <vt:lpstr>Outline</vt:lpstr>
      <vt:lpstr>Bayesian networks: Structure</vt:lpstr>
      <vt:lpstr>Example: N independent  coin flips</vt:lpstr>
      <vt:lpstr>Example: Naïve Bayes document model</vt:lpstr>
      <vt:lpstr>Outline</vt:lpstr>
      <vt:lpstr>Example: Burglar Alarm</vt:lpstr>
      <vt:lpstr>Example: Burglar Alarm</vt:lpstr>
      <vt:lpstr>Conditional independence and the joint distribution</vt:lpstr>
      <vt:lpstr>Conditional probability distributions</vt:lpstr>
      <vt:lpstr>Example: Burglar Alarm</vt:lpstr>
      <vt:lpstr>Outline</vt:lpstr>
      <vt:lpstr>The joint probability distribution</vt:lpstr>
      <vt:lpstr>Conditional independence</vt:lpstr>
      <vt:lpstr>Conditional independence</vt:lpstr>
      <vt:lpstr>Compactness</vt:lpstr>
      <vt:lpstr>Outline</vt:lpstr>
      <vt:lpstr>Constructing Bayesian networks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 contd.</vt:lpstr>
      <vt:lpstr>Outline</vt:lpstr>
      <vt:lpstr>A more realistic Bayes Network:  Car diagnosis</vt:lpstr>
      <vt:lpstr>Car insurance</vt:lpstr>
      <vt:lpstr>In research literature…</vt:lpstr>
      <vt:lpstr>In research literature…</vt:lpstr>
      <vt:lpstr>In research literature…</vt:lpstr>
      <vt:lpstr>In research literature…</vt:lpstr>
      <vt:lpstr>In research literature…</vt:lpstr>
      <vt:lpstr>Summary</vt:lpstr>
    </vt:vector>
  </TitlesOfParts>
  <Company>NUS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Bayesian networks </dc:title>
  <dc:creator>Min-Yen Kan</dc:creator>
  <cp:lastModifiedBy>Mark Hasegawa-Johnson</cp:lastModifiedBy>
  <cp:revision>189</cp:revision>
  <cp:lastPrinted>2015-04-07T22:13:44Z</cp:lastPrinted>
  <dcterms:created xsi:type="dcterms:W3CDTF">2003-12-17T16:38:09Z</dcterms:created>
  <dcterms:modified xsi:type="dcterms:W3CDTF">2016-10-25T00:29:39Z</dcterms:modified>
</cp:coreProperties>
</file>