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60" r:id="rId2"/>
    <p:sldId id="361" r:id="rId3"/>
    <p:sldId id="362" r:id="rId4"/>
    <p:sldId id="339" r:id="rId5"/>
    <p:sldId id="340" r:id="rId6"/>
    <p:sldId id="341" r:id="rId7"/>
    <p:sldId id="364" r:id="rId8"/>
    <p:sldId id="356" r:id="rId9"/>
    <p:sldId id="365" r:id="rId10"/>
    <p:sldId id="358" r:id="rId11"/>
    <p:sldId id="366" r:id="rId12"/>
    <p:sldId id="357" r:id="rId13"/>
    <p:sldId id="351" r:id="rId14"/>
    <p:sldId id="324" r:id="rId15"/>
    <p:sldId id="367" r:id="rId16"/>
    <p:sldId id="349" r:id="rId17"/>
    <p:sldId id="336" r:id="rId18"/>
    <p:sldId id="368" r:id="rId19"/>
    <p:sldId id="354" r:id="rId20"/>
    <p:sldId id="355" r:id="rId21"/>
    <p:sldId id="345" r:id="rId22"/>
    <p:sldId id="369" r:id="rId23"/>
    <p:sldId id="321" r:id="rId24"/>
    <p:sldId id="359" r:id="rId25"/>
    <p:sldId id="306" r:id="rId26"/>
    <p:sldId id="352" r:id="rId27"/>
    <p:sldId id="316" r:id="rId28"/>
    <p:sldId id="317" r:id="rId29"/>
    <p:sldId id="318" r:id="rId30"/>
    <p:sldId id="353" r:id="rId31"/>
    <p:sldId id="320" r:id="rId32"/>
    <p:sldId id="314" r:id="rId33"/>
    <p:sldId id="333" r:id="rId34"/>
    <p:sldId id="338" r:id="rId35"/>
    <p:sldId id="350" r:id="rId36"/>
    <p:sldId id="327" r:id="rId3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66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wmf"/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wmf"/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D6F2994-ACE5-4A1A-B35E-4EB264D0F2D5}" type="datetimeFigureOut">
              <a:rPr lang="en-US" smtClean="0"/>
              <a:pPr/>
              <a:t>10/17/2016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C6DDC4A-28AC-4BB0-A17C-4732441B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9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A: </a:t>
            </a:r>
            <a:r>
              <a:rPr lang="en-US" baseline="0" dirty="0" smtClean="0"/>
              <a:t>some unobservable aspect of the world that we are trying to predict (query variable)</a:t>
            </a:r>
          </a:p>
          <a:p>
            <a:r>
              <a:rPr lang="en-US" baseline="0" dirty="0" smtClean="0"/>
              <a:t>B: observable evidence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67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89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56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04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88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99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P(</a:t>
            </a:r>
            <a:r>
              <a:rPr lang="en-US" dirty="0" err="1" smtClean="0"/>
              <a:t>Nova|Yes</a:t>
            </a:r>
            <a:r>
              <a:rPr lang="en-US" dirty="0" smtClean="0"/>
              <a:t>)</a:t>
            </a:r>
            <a:r>
              <a:rPr lang="en-US" baseline="0" dirty="0" smtClean="0"/>
              <a:t> = P(</a:t>
            </a:r>
            <a:r>
              <a:rPr lang="en-US" baseline="0" dirty="0" err="1" smtClean="0"/>
              <a:t>Yes|Nova</a:t>
            </a:r>
            <a:r>
              <a:rPr lang="en-US" baseline="0" dirty="0" smtClean="0"/>
              <a:t>)P(Nova)/P(Yes) = (35/36)(</a:t>
            </a:r>
            <a:r>
              <a:rPr lang="en-US" baseline="0" dirty="0" err="1" smtClean="0"/>
              <a:t>eps</a:t>
            </a:r>
            <a:r>
              <a:rPr lang="en-US" baseline="0" dirty="0" smtClean="0"/>
              <a:t>)/P(Yes)</a:t>
            </a:r>
          </a:p>
          <a:p>
            <a:r>
              <a:rPr lang="en-US" baseline="0" dirty="0" smtClean="0"/>
              <a:t>P(not </a:t>
            </a:r>
            <a:r>
              <a:rPr lang="en-US" baseline="0" dirty="0" err="1" smtClean="0"/>
              <a:t>Nova|Yes</a:t>
            </a:r>
            <a:r>
              <a:rPr lang="en-US" baseline="0" dirty="0" smtClean="0"/>
              <a:t>) = P(</a:t>
            </a:r>
            <a:r>
              <a:rPr lang="en-US" baseline="0" dirty="0" err="1" smtClean="0"/>
              <a:t>Yes|Not</a:t>
            </a:r>
            <a:r>
              <a:rPr lang="en-US" baseline="0" dirty="0" smtClean="0"/>
              <a:t> Nova)P(Not Nova)/P(Yes) = (1/36)(1-eps)/P(Yes)</a:t>
            </a:r>
          </a:p>
          <a:p>
            <a:r>
              <a:rPr lang="en-US" baseline="0" dirty="0" smtClean="0"/>
              <a:t>P(Not </a:t>
            </a:r>
            <a:r>
              <a:rPr lang="en-US" baseline="0" dirty="0" err="1" smtClean="0"/>
              <a:t>Nova|Yes</a:t>
            </a:r>
            <a:r>
              <a:rPr lang="en-US" baseline="0" dirty="0" smtClean="0"/>
              <a:t>) / P(</a:t>
            </a:r>
            <a:r>
              <a:rPr lang="en-US" baseline="0" dirty="0" err="1" smtClean="0"/>
              <a:t>Nova|Yes</a:t>
            </a:r>
            <a:r>
              <a:rPr lang="en-US" baseline="0" dirty="0" smtClean="0"/>
              <a:t>) = (1/36)(1-eps) / ((35/36) </a:t>
            </a:r>
            <a:r>
              <a:rPr lang="en-US" baseline="0" dirty="0" err="1" smtClean="0"/>
              <a:t>eps</a:t>
            </a:r>
            <a:r>
              <a:rPr lang="en-US" baseline="0" dirty="0" smtClean="0"/>
              <a:t>) = (1 – </a:t>
            </a:r>
            <a:r>
              <a:rPr lang="en-US" baseline="0" dirty="0" err="1" smtClean="0"/>
              <a:t>eps</a:t>
            </a:r>
            <a:r>
              <a:rPr lang="en-US" baseline="0" dirty="0" smtClean="0"/>
              <a:t>)/(35 </a:t>
            </a:r>
            <a:r>
              <a:rPr lang="en-US" baseline="0" dirty="0" err="1" smtClean="0"/>
              <a:t>eps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79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Expected loss</a:t>
            </a:r>
            <a:r>
              <a:rPr lang="en-US" baseline="0" dirty="0" smtClean="0"/>
              <a:t> of a decision: P(decision is correct) * 0 + P(decision is wrong) *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69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Expected loss</a:t>
            </a:r>
            <a:r>
              <a:rPr lang="en-US" baseline="0" dirty="0" smtClean="0"/>
              <a:t> of a decision: P(decision is correct) * 0 + P(decision is wrong) *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77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31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630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8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862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71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30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232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496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FF47B0-8546-4514-985A-D1728D1D0454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240875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1B2602-3E2A-4E87-A687-755031C0A521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541979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9172B4-8286-4FF8-B3A2-78FF36CE54BF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999973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053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6933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010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7987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2241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70510-2B3D-4C2E-B966-D8384A2F482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3658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94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894425-E9B7-4BE9-BD1A-7F9534871F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CEA5E-7F4F-4071-A575-0AECCE1491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1D89F-3064-4B17-A253-16017F0C07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BAA62-0BC2-4621-85C0-000B8A25F4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0CC3B4-1715-4A85-A4DA-46A9E94DC9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8E603D-A7E5-4EE4-9B62-DC032404B9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9A5E9-C32C-4443-A7A6-1771221032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88ACC-0C6A-43F8-B586-F85587354C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79D852-2F60-4BC8-9DA9-89D322D8C2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16B87F-93BC-49DB-8DCE-4416FE4BF7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137E52-E9C1-4455-BE6E-E66FDA0496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F240B6D-69B8-4617-BADB-234C48A5969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cvLAw-JRss" TargetMode="External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8.emf"/><Relationship Id="rId10" Type="http://schemas.openxmlformats.org/officeDocument/2006/relationships/hyperlink" Target="https://www.youtube.com/watch?v=BcvLAw-JRss" TargetMode="External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hyperlink" Target="https://xkcd.com/882/" TargetMode="External"/><Relationship Id="rId5" Type="http://schemas.openxmlformats.org/officeDocument/2006/relationships/hyperlink" Target="https://xkcd.com/1132/" TargetMode="External"/><Relationship Id="rId10" Type="http://schemas.openxmlformats.org/officeDocument/2006/relationships/image" Target="../media/image12.emf"/><Relationship Id="rId4" Type="http://schemas.openxmlformats.org/officeDocument/2006/relationships/image" Target="../media/image13.png"/><Relationship Id="rId9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2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2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5.emf"/><Relationship Id="rId4" Type="http://schemas.openxmlformats.org/officeDocument/2006/relationships/oleObject" Target="../embeddings/oleObject2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6.emf"/><Relationship Id="rId4" Type="http://schemas.openxmlformats.org/officeDocument/2006/relationships/oleObject" Target="../embeddings/oleObject23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2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hir.ag/projects/preztags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hir.ag/projects/preztags/" TargetMode="External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hyperlink" Target="http://chir.ag/projects/preztags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2.emf"/><Relationship Id="rId4" Type="http://schemas.openxmlformats.org/officeDocument/2006/relationships/oleObject" Target="../embeddings/oleObject2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7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5.emf"/><Relationship Id="rId4" Type="http://schemas.openxmlformats.org/officeDocument/2006/relationships/oleObject" Target="../embeddings/oleObject28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Bayesian Inference &amp;</a:t>
            </a:r>
            <a:br>
              <a:rPr lang="en-US" dirty="0" smtClean="0"/>
            </a:br>
            <a:r>
              <a:rPr lang="en-US" dirty="0" smtClean="0"/>
              <a:t>Naïve Bayes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10/17/2016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09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/>
          <a:lstStyle/>
          <a:p>
            <a:r>
              <a:rPr lang="en-US" dirty="0" smtClean="0"/>
              <a:t>Random variables, events</a:t>
            </a:r>
          </a:p>
          <a:p>
            <a:r>
              <a:rPr lang="en-US" dirty="0" smtClean="0"/>
              <a:t>Axioms of probability</a:t>
            </a:r>
          </a:p>
          <a:p>
            <a:r>
              <a:rPr lang="en-US" dirty="0" smtClean="0"/>
              <a:t>Atomic events</a:t>
            </a:r>
          </a:p>
          <a:p>
            <a:r>
              <a:rPr lang="en-US" dirty="0" smtClean="0"/>
              <a:t>Joint and marginal probability distributions</a:t>
            </a:r>
          </a:p>
          <a:p>
            <a:r>
              <a:rPr lang="en-US" dirty="0" smtClean="0"/>
              <a:t>Conditional probability distributions</a:t>
            </a:r>
          </a:p>
          <a:p>
            <a:r>
              <a:rPr lang="en-US" dirty="0" smtClean="0"/>
              <a:t>Product rule, chain rule</a:t>
            </a:r>
          </a:p>
          <a:p>
            <a:r>
              <a:rPr lang="en-US" dirty="0" smtClean="0"/>
              <a:t>Independence and conditional independence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48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Bayesian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Bayes Rule</a:t>
            </a:r>
          </a:p>
          <a:p>
            <a:r>
              <a:rPr lang="en-US" dirty="0" smtClean="0"/>
              <a:t>Law of Total Probability</a:t>
            </a:r>
          </a:p>
          <a:p>
            <a:r>
              <a:rPr lang="en-US" dirty="0" smtClean="0"/>
              <a:t>Misdiagnosis</a:t>
            </a:r>
          </a:p>
          <a:p>
            <a:r>
              <a:rPr lang="en-US" dirty="0" smtClean="0"/>
              <a:t>MAP = MPE</a:t>
            </a:r>
          </a:p>
          <a:p>
            <a:r>
              <a:rPr lang="en-US" dirty="0" smtClean="0"/>
              <a:t>The “Naïve Bayesian” Assumption</a:t>
            </a:r>
          </a:p>
          <a:p>
            <a:r>
              <a:rPr lang="en-US" dirty="0" smtClean="0"/>
              <a:t>Spam Filter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09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229600" cy="4525963"/>
          </a:xfrm>
        </p:spPr>
        <p:txBody>
          <a:bodyPr/>
          <a:lstStyle/>
          <a:p>
            <a:r>
              <a:rPr lang="en-US" sz="2400" dirty="0" smtClean="0"/>
              <a:t>The product rule gives us two ways to factor </a:t>
            </a:r>
            <a:br>
              <a:rPr lang="en-US" sz="2400" dirty="0" smtClean="0"/>
            </a:br>
            <a:r>
              <a:rPr lang="en-US" sz="2400" dirty="0" smtClean="0"/>
              <a:t>a joint probability:</a:t>
            </a:r>
          </a:p>
          <a:p>
            <a:endParaRPr lang="en-US" sz="2400" dirty="0"/>
          </a:p>
          <a:p>
            <a:pPr>
              <a:buNone/>
            </a:pPr>
            <a:r>
              <a:rPr lang="en-US" sz="2400" dirty="0"/>
              <a:t/>
            </a:r>
            <a:br>
              <a:rPr lang="en-US" sz="2400" dirty="0"/>
            </a:br>
            <a:endParaRPr lang="en-US" sz="1400" dirty="0" smtClean="0"/>
          </a:p>
          <a:p>
            <a:r>
              <a:rPr lang="en-US" sz="2400" dirty="0" smtClean="0"/>
              <a:t>Therefore,</a:t>
            </a:r>
          </a:p>
          <a:p>
            <a:endParaRPr lang="en-US" sz="2400" dirty="0"/>
          </a:p>
          <a:p>
            <a:r>
              <a:rPr lang="en-US" sz="2400" dirty="0" smtClean="0"/>
              <a:t>Why is this useful?</a:t>
            </a:r>
          </a:p>
          <a:p>
            <a:pPr lvl="1"/>
            <a:r>
              <a:rPr lang="en-US" sz="2000" dirty="0" smtClean="0"/>
              <a:t>Can update our beliefs about A based on evidence B</a:t>
            </a:r>
            <a:r>
              <a:rPr lang="en-US" sz="2000" i="1" dirty="0" smtClean="0"/>
              <a:t> </a:t>
            </a:r>
          </a:p>
          <a:p>
            <a:pPr lvl="2"/>
            <a:r>
              <a:rPr lang="en-US" sz="1600" dirty="0" smtClean="0"/>
              <a:t>P(A) is the </a:t>
            </a:r>
            <a:r>
              <a:rPr lang="en-US" sz="1600" i="1" dirty="0" smtClean="0"/>
              <a:t>prior</a:t>
            </a:r>
            <a:r>
              <a:rPr lang="en-US" sz="1600" dirty="0" smtClean="0"/>
              <a:t> and P(A|B) is the </a:t>
            </a:r>
            <a:r>
              <a:rPr lang="en-US" sz="1600" i="1" dirty="0" smtClean="0"/>
              <a:t>posterior</a:t>
            </a:r>
          </a:p>
          <a:p>
            <a:pPr lvl="1"/>
            <a:r>
              <a:rPr lang="en-US" sz="2000" dirty="0" smtClean="0"/>
              <a:t>Key tool for probabilistic inference: can get </a:t>
            </a:r>
            <a:r>
              <a:rPr lang="en-US" sz="2000" i="1" dirty="0" smtClean="0"/>
              <a:t>diagnostic probability </a:t>
            </a:r>
            <a:r>
              <a:rPr lang="en-US" sz="2000" dirty="0" smtClean="0"/>
              <a:t>from </a:t>
            </a:r>
            <a:r>
              <a:rPr lang="en-US" sz="2000" i="1" dirty="0" smtClean="0"/>
              <a:t>causal probability</a:t>
            </a:r>
            <a:r>
              <a:rPr lang="en-US" sz="2000" dirty="0" smtClean="0"/>
              <a:t> </a:t>
            </a:r>
            <a:endParaRPr lang="en-US" sz="2000" dirty="0" smtClean="0">
              <a:solidFill>
                <a:srgbClr val="0066FF"/>
              </a:solidFill>
            </a:endParaRPr>
          </a:p>
          <a:p>
            <a:pPr lvl="2"/>
            <a:r>
              <a:rPr lang="en-US" sz="1600" dirty="0" smtClean="0"/>
              <a:t>E.g.,</a:t>
            </a:r>
            <a:r>
              <a:rPr lang="en-US" sz="1600" dirty="0" smtClean="0">
                <a:solidFill>
                  <a:srgbClr val="0066FF"/>
                </a:solidFill>
              </a:rPr>
              <a:t> </a:t>
            </a:r>
            <a:r>
              <a:rPr lang="en-US" sz="1600" dirty="0">
                <a:solidFill>
                  <a:srgbClr val="0066FF"/>
                </a:solidFill>
              </a:rPr>
              <a:t>P(</a:t>
            </a:r>
            <a:r>
              <a:rPr lang="en-US" sz="1600" dirty="0" smtClean="0">
                <a:solidFill>
                  <a:srgbClr val="0066FF"/>
                </a:solidFill>
              </a:rPr>
              <a:t>Cavity = true </a:t>
            </a:r>
            <a:r>
              <a:rPr lang="en-US" sz="1600" dirty="0">
                <a:solidFill>
                  <a:srgbClr val="0066FF"/>
                </a:solidFill>
              </a:rPr>
              <a:t>| </a:t>
            </a:r>
            <a:r>
              <a:rPr lang="en-US" sz="1600" dirty="0" smtClean="0">
                <a:solidFill>
                  <a:srgbClr val="0066FF"/>
                </a:solidFill>
              </a:rPr>
              <a:t>Toothache = true) </a:t>
            </a:r>
            <a:r>
              <a:rPr lang="en-US" sz="1600" dirty="0" smtClean="0"/>
              <a:t>from</a:t>
            </a:r>
            <a:r>
              <a:rPr lang="en-US" sz="1600" dirty="0" smtClean="0">
                <a:solidFill>
                  <a:srgbClr val="0066FF"/>
                </a:solidFill>
              </a:rPr>
              <a:t> </a:t>
            </a:r>
            <a:br>
              <a:rPr lang="en-US" sz="1600" dirty="0" smtClean="0">
                <a:solidFill>
                  <a:srgbClr val="0066FF"/>
                </a:solidFill>
              </a:rPr>
            </a:br>
            <a:r>
              <a:rPr lang="en-US" sz="1600" dirty="0" smtClean="0">
                <a:solidFill>
                  <a:srgbClr val="0066FF"/>
                </a:solidFill>
              </a:rPr>
              <a:t>P</a:t>
            </a:r>
            <a:r>
              <a:rPr lang="en-US" sz="1600" dirty="0">
                <a:solidFill>
                  <a:srgbClr val="0066FF"/>
                </a:solidFill>
              </a:rPr>
              <a:t>(</a:t>
            </a:r>
            <a:r>
              <a:rPr lang="en-US" sz="1600" dirty="0" smtClean="0">
                <a:solidFill>
                  <a:srgbClr val="0066FF"/>
                </a:solidFill>
              </a:rPr>
              <a:t>Toothache = true </a:t>
            </a:r>
            <a:r>
              <a:rPr lang="en-US" sz="1600" dirty="0">
                <a:solidFill>
                  <a:srgbClr val="0066FF"/>
                </a:solidFill>
              </a:rPr>
              <a:t>| </a:t>
            </a:r>
            <a:r>
              <a:rPr lang="en-US" sz="1600" dirty="0" smtClean="0">
                <a:solidFill>
                  <a:srgbClr val="0066FF"/>
                </a:solidFill>
              </a:rPr>
              <a:t>Cavity = true)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080454"/>
              </p:ext>
            </p:extLst>
          </p:nvPr>
        </p:nvGraphicFramePr>
        <p:xfrm>
          <a:off x="1295400" y="2438400"/>
          <a:ext cx="6496050" cy="538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866" name="Equation" r:id="rId4" imgW="2450880" imgH="203040" progId="Equation.3">
                  <p:embed/>
                </p:oleObj>
              </mc:Choice>
              <mc:Fallback>
                <p:oleObj name="Equation" r:id="rId4" imgW="2450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438400"/>
                        <a:ext cx="6496050" cy="53853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4144455"/>
              </p:ext>
            </p:extLst>
          </p:nvPr>
        </p:nvGraphicFramePr>
        <p:xfrm>
          <a:off x="2519363" y="3219450"/>
          <a:ext cx="3563937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867" name="Equation" r:id="rId6" imgW="1536480" imgH="419040" progId="Equation.3">
                  <p:embed/>
                </p:oleObj>
              </mc:Choice>
              <mc:Fallback>
                <p:oleObj name="Equation" r:id="rId6" imgW="15364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363" y="3219450"/>
                        <a:ext cx="3563937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868" name="Picture 4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91400" y="152401"/>
            <a:ext cx="1135901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7132913" y="1367135"/>
            <a:ext cx="1553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 smtClean="0"/>
              <a:t>Rev. Thomas </a:t>
            </a:r>
            <a:r>
              <a:rPr lang="en-US" sz="1200" dirty="0" err="1" smtClean="0"/>
              <a:t>Bayes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 smtClean="0"/>
              <a:t>(1702-1761)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5522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4906963"/>
          </a:xfrm>
        </p:spPr>
        <p:txBody>
          <a:bodyPr/>
          <a:lstStyle/>
          <a:p>
            <a:r>
              <a:rPr lang="en-US" sz="2400" dirty="0" smtClean="0"/>
              <a:t>Marie is getting married tomorrow, at an outdoor ceremony in the desert. In recent years, it has rained only 5 days each year (5/365 = 0.014). Unfortunately, the weatherman has predicted rain for tomorrow. When it actually rains, the weatherman correctly forecasts rain 90% of the time. When it doesn't rain, he incorrectly forecasts rain 10% of the time. What is the probability that it will rain on Marie's wedding?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8167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4906963"/>
          </a:xfrm>
        </p:spPr>
        <p:txBody>
          <a:bodyPr/>
          <a:lstStyle/>
          <a:p>
            <a:r>
              <a:rPr lang="en-US" sz="2400" dirty="0" smtClean="0"/>
              <a:t>Marie is getting married tomorrow, at an outdoor ceremony in the desert. In recent years, it has rained only 5 days each year (5/365 = 0.014). Unfortunately, the weatherman has predicted rain for tomorrow. When it actually rains, the weatherman correctly forecasts rain 90% of the time. When it doesn't rain, he incorrectly forecasts rain 10% of the time. What is the probability that it will rain on Marie's wedding? 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9314516"/>
              </p:ext>
            </p:extLst>
          </p:nvPr>
        </p:nvGraphicFramePr>
        <p:xfrm>
          <a:off x="1187450" y="3821113"/>
          <a:ext cx="5051425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15" name="Equation" r:id="rId4" imgW="2603500" imgH="431800" progId="Equation.3">
                  <p:embed/>
                </p:oleObj>
              </mc:Choice>
              <mc:Fallback>
                <p:oleObj name="Equation" r:id="rId4" imgW="2603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821113"/>
                        <a:ext cx="5051425" cy="839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152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Bayesian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Bayes Rule</a:t>
            </a:r>
          </a:p>
          <a:p>
            <a:r>
              <a:rPr lang="en-US" dirty="0" smtClean="0"/>
              <a:t>Law of Total Probability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Misdiagnosis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MAP = MPE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The “Naïve Bayesian” Assumption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Spam Filter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82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 of total probability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846270"/>
              </p:ext>
            </p:extLst>
          </p:nvPr>
        </p:nvGraphicFramePr>
        <p:xfrm>
          <a:off x="1182495" y="2128838"/>
          <a:ext cx="6361305" cy="274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98" name="Equation" r:id="rId3" imgW="2146300" imgH="927100" progId="Equation.3">
                  <p:embed/>
                </p:oleObj>
              </mc:Choice>
              <mc:Fallback>
                <p:oleObj name="Equation" r:id="rId3" imgW="2146300" imgH="927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2495" y="2128838"/>
                        <a:ext cx="6361305" cy="27479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154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4906963"/>
          </a:xfrm>
        </p:spPr>
        <p:txBody>
          <a:bodyPr/>
          <a:lstStyle/>
          <a:p>
            <a:r>
              <a:rPr lang="en-US" sz="2400" dirty="0" smtClean="0"/>
              <a:t>Marie is getting married tomorrow, at an outdoor ceremony in the desert. In recent years, it has rained only 5 days each year (5/365 = 0.014). Unfortunately, the weatherman has predicted rain for tomorrow. When it actually rains, the weatherman correctly forecasts rain 90% of the time. When it doesn't rain, he incorrectly forecasts rain 10% of the time. What is the probability that it will rain on Marie's wedding? 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187450" y="3821113"/>
          <a:ext cx="5051425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20" name="Equation" r:id="rId4" imgW="2603500" imgH="431800" progId="Equation.3">
                  <p:embed/>
                </p:oleObj>
              </mc:Choice>
              <mc:Fallback>
                <p:oleObj name="Equation" r:id="rId4" imgW="2603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821113"/>
                        <a:ext cx="5051425" cy="839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714500" y="4711700"/>
          <a:ext cx="64833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21" name="Equation" r:id="rId6" imgW="3340100" imgH="431800" progId="Equation.3">
                  <p:embed/>
                </p:oleObj>
              </mc:Choice>
              <mc:Fallback>
                <p:oleObj name="Equation" r:id="rId6" imgW="3340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4711700"/>
                        <a:ext cx="648335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011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4906963"/>
          </a:xfrm>
        </p:spPr>
        <p:txBody>
          <a:bodyPr/>
          <a:lstStyle/>
          <a:p>
            <a:r>
              <a:rPr lang="en-US" sz="2400" dirty="0" smtClean="0"/>
              <a:t>Marie is getting married tomorrow, at an outdoor ceremony in the desert. In recent years, it has rained only 5 days each year (5/365 = 0.014). Unfortunately, the weatherman has predicted rain for tomorrow. When it actually rains, the weatherman correctly forecasts rain 90% of the time. When it doesn't rain, he incorrectly forecasts rain 10% of the time. What is the probability that it will rain on Marie's wedding? 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272109"/>
              </p:ext>
            </p:extLst>
          </p:nvPr>
        </p:nvGraphicFramePr>
        <p:xfrm>
          <a:off x="1187450" y="3821113"/>
          <a:ext cx="5051425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82" name="Equation" r:id="rId4" imgW="2603500" imgH="431800" progId="Equation.3">
                  <p:embed/>
                </p:oleObj>
              </mc:Choice>
              <mc:Fallback>
                <p:oleObj name="Equation" r:id="rId4" imgW="2603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821113"/>
                        <a:ext cx="5051425" cy="839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7562820"/>
              </p:ext>
            </p:extLst>
          </p:nvPr>
        </p:nvGraphicFramePr>
        <p:xfrm>
          <a:off x="1438275" y="5715000"/>
          <a:ext cx="63341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83" name="Equation" r:id="rId6" imgW="3263760" imgH="431640" progId="Equation.3">
                  <p:embed/>
                </p:oleObj>
              </mc:Choice>
              <mc:Fallback>
                <p:oleObj name="Equation" r:id="rId6" imgW="3263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275" y="5715000"/>
                        <a:ext cx="63341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3451313"/>
              </p:ext>
            </p:extLst>
          </p:nvPr>
        </p:nvGraphicFramePr>
        <p:xfrm>
          <a:off x="1714500" y="4711700"/>
          <a:ext cx="64833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84" name="Equation" r:id="rId8" imgW="3340100" imgH="431800" progId="Equation.3">
                  <p:embed/>
                </p:oleObj>
              </mc:Choice>
              <mc:Fallback>
                <p:oleObj name="Equation" r:id="rId8" imgW="3340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4711700"/>
                        <a:ext cx="648335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068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Bayesian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Bayes Rule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Law of Total Probability</a:t>
            </a:r>
          </a:p>
          <a:p>
            <a:r>
              <a:rPr lang="en-US" dirty="0" smtClean="0"/>
              <a:t>Misdiagnosis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MAP = MPE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The “Naïve Bayesian” Assumption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Spam Filter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47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Bayes rule: </a:t>
            </a:r>
            <a:r>
              <a:rPr lang="en-US" dirty="0"/>
              <a:t>E</a:t>
            </a:r>
            <a:r>
              <a:rPr lang="en-US" dirty="0" smtClean="0"/>
              <a:t>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762000"/>
            <a:ext cx="7620000" cy="4525963"/>
          </a:xfrm>
        </p:spPr>
        <p:txBody>
          <a:bodyPr/>
          <a:lstStyle/>
          <a:p>
            <a:r>
              <a:rPr lang="en-US" sz="2400" dirty="0" smtClean="0"/>
              <a:t>1% of women at age forty who participate in routine screening have breast cancer.  80% of women with breast cancer will get positive </a:t>
            </a:r>
            <a:r>
              <a:rPr lang="en-US" sz="2400" dirty="0" err="1" smtClean="0"/>
              <a:t>mammographies</a:t>
            </a:r>
            <a:r>
              <a:rPr lang="en-US" sz="2400" dirty="0" smtClean="0"/>
              <a:t>.</a:t>
            </a:r>
            <a:r>
              <a:rPr lang="en-US" sz="2400" dirty="0"/>
              <a:t> </a:t>
            </a:r>
            <a:r>
              <a:rPr lang="en-US" sz="2400" dirty="0" smtClean="0"/>
              <a:t>9.6% of women without breast cancer will also get positive </a:t>
            </a:r>
            <a:r>
              <a:rPr lang="en-US" sz="2400" dirty="0" err="1" smtClean="0"/>
              <a:t>mammographies</a:t>
            </a:r>
            <a:r>
              <a:rPr lang="en-US" sz="2400" dirty="0" smtClean="0"/>
              <a:t>.  A woman in this age group had a positive mammography in a routine screening.  What is the probability that she actually has breast cancer?</a:t>
            </a:r>
            <a:endParaRPr lang="en-US" sz="2400" dirty="0"/>
          </a:p>
        </p:txBody>
      </p:sp>
      <p:graphicFrame>
        <p:nvGraphicFramePr>
          <p:cNvPr id="1105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292203"/>
              </p:ext>
            </p:extLst>
          </p:nvPr>
        </p:nvGraphicFramePr>
        <p:xfrm>
          <a:off x="1020763" y="3883025"/>
          <a:ext cx="5386387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0" name="Equation" r:id="rId4" imgW="3187700" imgH="431800" progId="Equation.3">
                  <p:embed/>
                </p:oleObj>
              </mc:Choice>
              <mc:Fallback>
                <p:oleObj name="Equation" r:id="rId4" imgW="3187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763" y="3883025"/>
                        <a:ext cx="5386387" cy="731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4492200"/>
              </p:ext>
            </p:extLst>
          </p:nvPr>
        </p:nvGraphicFramePr>
        <p:xfrm>
          <a:off x="1524000" y="5638800"/>
          <a:ext cx="541020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1" name="Equation" r:id="rId6" imgW="3200400" imgH="431640" progId="Equation.3">
                  <p:embed/>
                </p:oleObj>
              </mc:Choice>
              <mc:Fallback>
                <p:oleObj name="Equation" r:id="rId6" imgW="3200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638800"/>
                        <a:ext cx="5410200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292814"/>
              </p:ext>
            </p:extLst>
          </p:nvPr>
        </p:nvGraphicFramePr>
        <p:xfrm>
          <a:off x="1687513" y="4746625"/>
          <a:ext cx="6997700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2" name="Equation" r:id="rId8" imgW="4140200" imgH="431800" progId="Equation.3">
                  <p:embed/>
                </p:oleObj>
              </mc:Choice>
              <mc:Fallback>
                <p:oleObj name="Equation" r:id="rId8" imgW="41402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7513" y="4746625"/>
                        <a:ext cx="6997700" cy="72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>
            <a:hlinkClick r:id="rId10"/>
          </p:cNvPr>
          <p:cNvSpPr txBox="1">
            <a:spLocks/>
          </p:cNvSpPr>
          <p:nvPr/>
        </p:nvSpPr>
        <p:spPr bwMode="auto">
          <a:xfrm>
            <a:off x="609600" y="6324600"/>
            <a:ext cx="8458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/>
              <a:t>https://www.youtube.com/watch?v=BcvLAw-JRss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188419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10-20 at 1.10.0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61148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562600" y="5770602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</a:t>
            </a:r>
            <a:r>
              <a:rPr lang="en-US" dirty="0" err="1">
                <a:hlinkClick r:id="rId5"/>
              </a:rPr>
              <a:t>xkcd.com</a:t>
            </a:r>
            <a:r>
              <a:rPr lang="en-US" dirty="0">
                <a:hlinkClick r:id="rId5"/>
              </a:rPr>
              <a:t>/1132/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181600" y="6412468"/>
            <a:ext cx="3403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See also: </a:t>
            </a:r>
            <a:r>
              <a:rPr lang="en-US" dirty="0" smtClean="0">
                <a:hlinkClick r:id="rId6"/>
              </a:rPr>
              <a:t>https</a:t>
            </a:r>
            <a:r>
              <a:rPr lang="en-US" dirty="0">
                <a:hlinkClick r:id="rId6"/>
              </a:rPr>
              <a:t>://</a:t>
            </a:r>
            <a:r>
              <a:rPr lang="en-US" dirty="0" err="1">
                <a:hlinkClick r:id="rId6"/>
              </a:rPr>
              <a:t>xkcd.com</a:t>
            </a:r>
            <a:r>
              <a:rPr lang="en-US" dirty="0">
                <a:hlinkClick r:id="rId6"/>
              </a:rPr>
              <a:t>/882/</a:t>
            </a:r>
            <a:endParaRPr lang="en-US" dirty="0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7901621"/>
              </p:ext>
            </p:extLst>
          </p:nvPr>
        </p:nvGraphicFramePr>
        <p:xfrm>
          <a:off x="4246563" y="904875"/>
          <a:ext cx="4300537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5" name="Equation" r:id="rId7" imgW="3060700" imgH="431800" progId="Equation.3">
                  <p:embed/>
                </p:oleObj>
              </mc:Choice>
              <mc:Fallback>
                <p:oleObj name="Equation" r:id="rId7" imgW="3060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6563" y="904875"/>
                        <a:ext cx="4300537" cy="6080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5235723"/>
              </p:ext>
            </p:extLst>
          </p:nvPr>
        </p:nvGraphicFramePr>
        <p:xfrm>
          <a:off x="4211638" y="1973263"/>
          <a:ext cx="44958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6" name="Equation" r:id="rId9" imgW="3530600" imgH="431800" progId="Equation.3">
                  <p:embed/>
                </p:oleObj>
              </mc:Choice>
              <mc:Fallback>
                <p:oleObj name="Equation" r:id="rId9" imgW="3530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1973263"/>
                        <a:ext cx="449580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7467600" y="762000"/>
            <a:ext cx="10668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67600" y="1828800"/>
            <a:ext cx="12192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55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 smtClean="0"/>
              <a:t>Probabilistic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89037"/>
            <a:ext cx="8763000" cy="4525963"/>
          </a:xfrm>
        </p:spPr>
        <p:txBody>
          <a:bodyPr/>
          <a:lstStyle/>
          <a:p>
            <a:r>
              <a:rPr lang="en-US" sz="2800" dirty="0" smtClean="0"/>
              <a:t>Suppose the agent has to make a decision about the value of an unobserved </a:t>
            </a:r>
            <a:r>
              <a:rPr lang="en-US" sz="2800" i="1" dirty="0" smtClean="0"/>
              <a:t>query variable </a:t>
            </a:r>
            <a:r>
              <a:rPr lang="en-US" sz="2800" dirty="0" smtClean="0">
                <a:solidFill>
                  <a:srgbClr val="0066FF"/>
                </a:solidFill>
              </a:rPr>
              <a:t>X</a:t>
            </a:r>
            <a:r>
              <a:rPr lang="en-US" sz="2800" dirty="0" smtClean="0"/>
              <a:t> given some observed </a:t>
            </a:r>
            <a:r>
              <a:rPr lang="en-US" sz="2800" i="1" dirty="0" smtClean="0"/>
              <a:t>evidence variable(s)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66FF"/>
                </a:solidFill>
              </a:rPr>
              <a:t>E = e</a:t>
            </a:r>
            <a:r>
              <a:rPr lang="en-US" sz="2800" dirty="0" smtClean="0"/>
              <a:t> </a:t>
            </a:r>
          </a:p>
          <a:p>
            <a:pPr lvl="1"/>
            <a:r>
              <a:rPr lang="en-US" sz="2400" dirty="0" smtClean="0"/>
              <a:t>Partially observable, stochastic, episodic environment</a:t>
            </a:r>
          </a:p>
          <a:p>
            <a:pPr lvl="1"/>
            <a:r>
              <a:rPr lang="en-US" sz="2400" dirty="0" smtClean="0"/>
              <a:t>Examples: </a:t>
            </a:r>
            <a:r>
              <a:rPr lang="en-US" sz="2400" dirty="0" smtClean="0">
                <a:solidFill>
                  <a:srgbClr val="7030A0"/>
                </a:solidFill>
              </a:rPr>
              <a:t>X = {spam, not spam}, e = email message</a:t>
            </a:r>
            <a:br>
              <a:rPr lang="en-US" sz="2400" dirty="0" smtClean="0">
                <a:solidFill>
                  <a:srgbClr val="7030A0"/>
                </a:solidFill>
              </a:rPr>
            </a:br>
            <a:r>
              <a:rPr lang="en-US" sz="2400" dirty="0" smtClean="0">
                <a:solidFill>
                  <a:srgbClr val="7030A0"/>
                </a:solidFill>
              </a:rPr>
              <a:t>X = {zebra, giraffe, hippo}, e = image features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962400"/>
            <a:ext cx="2589213" cy="1883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6587" y="5715000"/>
            <a:ext cx="2589213" cy="95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1734" name="Picture 6" descr="http://www.howdoeslooklike.com/wp-content/uploads/2012/08/giraffe_tgr-ns016b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773649"/>
            <a:ext cx="2011182" cy="14365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30" name="Picture 2" descr="http://alumnus.caltech.edu/~kantner/zebras/pictures/zebra_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886200"/>
            <a:ext cx="2078164" cy="13866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36" name="Picture 8" descr="http://i.dailymail.co.uk/i/pix/2008/12/17/article-0-02D28178000005DC-743_468x33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257800"/>
            <a:ext cx="1981200" cy="14224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Bayesian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Bayes Rule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Law of Total Probability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Misdiagnosis</a:t>
            </a:r>
          </a:p>
          <a:p>
            <a:r>
              <a:rPr lang="en-US" dirty="0" smtClean="0"/>
              <a:t>MAP = MPE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The “Naïve Bayesian” Assumption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Spam Filter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85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 smtClean="0"/>
              <a:t>Bayesian decision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89037"/>
            <a:ext cx="8763000" cy="4525963"/>
          </a:xfrm>
        </p:spPr>
        <p:txBody>
          <a:bodyPr/>
          <a:lstStyle/>
          <a:p>
            <a:r>
              <a:rPr lang="en-US" sz="2800" dirty="0" smtClean="0"/>
              <a:t>Let x be the value predicted by the agent and x* be the true value of X. </a:t>
            </a:r>
          </a:p>
          <a:p>
            <a:r>
              <a:rPr lang="en-US" sz="2800" dirty="0" smtClean="0"/>
              <a:t>The agent has a </a:t>
            </a:r>
            <a:r>
              <a:rPr lang="en-US" sz="2800" b="1" dirty="0" smtClean="0"/>
              <a:t>loss function</a:t>
            </a:r>
            <a:r>
              <a:rPr lang="en-US" sz="2800" dirty="0" smtClean="0"/>
              <a:t>, which is 0 if x = x* and 1 otherwise</a:t>
            </a:r>
          </a:p>
          <a:p>
            <a:r>
              <a:rPr lang="en-US" sz="2800" dirty="0" smtClean="0"/>
              <a:t>Expected loss for predicting x:</a:t>
            </a:r>
          </a:p>
          <a:p>
            <a:pPr lvl="1"/>
            <a:endParaRPr lang="en-US" sz="2400" dirty="0" smtClean="0"/>
          </a:p>
          <a:p>
            <a:pPr marL="457200" lvl="1" indent="0">
              <a:buNone/>
            </a:pPr>
            <a:endParaRPr lang="en-US" sz="2400" dirty="0" smtClean="0"/>
          </a:p>
          <a:p>
            <a:r>
              <a:rPr lang="en-US" sz="2800" dirty="0" smtClean="0"/>
              <a:t>What is the estimate of X that minimizes the expected loss?</a:t>
            </a:r>
          </a:p>
          <a:p>
            <a:pPr lvl="1"/>
            <a:r>
              <a:rPr lang="en-US" sz="2400" dirty="0" smtClean="0"/>
              <a:t>The one that has the greatest posterior probability </a:t>
            </a:r>
            <a:r>
              <a:rPr lang="en-US" sz="2400" dirty="0" smtClean="0">
                <a:solidFill>
                  <a:srgbClr val="0066FF"/>
                </a:solidFill>
              </a:rPr>
              <a:t>P(</a:t>
            </a:r>
            <a:r>
              <a:rPr lang="en-US" sz="2400" dirty="0" err="1" smtClean="0">
                <a:solidFill>
                  <a:srgbClr val="0066FF"/>
                </a:solidFill>
              </a:rPr>
              <a:t>x|e</a:t>
            </a:r>
            <a:r>
              <a:rPr lang="en-US" sz="2400" dirty="0" smtClean="0">
                <a:solidFill>
                  <a:srgbClr val="0066FF"/>
                </a:solidFill>
              </a:rPr>
              <a:t>)</a:t>
            </a:r>
          </a:p>
          <a:p>
            <a:pPr lvl="1"/>
            <a:r>
              <a:rPr lang="en-US" sz="2400" dirty="0" smtClean="0"/>
              <a:t>This is called the </a:t>
            </a:r>
            <a:r>
              <a:rPr lang="en-US" sz="2400" dirty="0" smtClean="0">
                <a:solidFill>
                  <a:srgbClr val="0066FF"/>
                </a:solidFill>
              </a:rPr>
              <a:t>Maximum a Posteriori (MAP) </a:t>
            </a:r>
            <a:r>
              <a:rPr lang="en-US" sz="2400" dirty="0" smtClean="0"/>
              <a:t>decision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947631"/>
              </p:ext>
            </p:extLst>
          </p:nvPr>
        </p:nvGraphicFramePr>
        <p:xfrm>
          <a:off x="1236663" y="3657600"/>
          <a:ext cx="691991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24" name="Equation" r:id="rId4" imgW="2831760" imgH="342720" progId="Equation.3">
                  <p:embed/>
                </p:oleObj>
              </mc:Choice>
              <mc:Fallback>
                <p:oleObj name="Equation" r:id="rId4" imgW="2831760" imgH="3427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36663" y="3657600"/>
                        <a:ext cx="6919912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114800" y="3657600"/>
            <a:ext cx="2133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248400" y="3505200"/>
            <a:ext cx="2286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0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/>
          <a:lstStyle/>
          <a:p>
            <a:r>
              <a:rPr lang="en-US" dirty="0" smtClean="0"/>
              <a:t>MAP decision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r>
              <a:rPr lang="en-US" sz="2800" dirty="0" smtClean="0"/>
              <a:t>Value x of X that has the highest posterior probability given the evidence E = e: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10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1000" dirty="0" smtClean="0"/>
          </a:p>
          <a:p>
            <a:pPr>
              <a:buNone/>
            </a:pPr>
            <a:endParaRPr lang="en-US" sz="1800" dirty="0" smtClean="0"/>
          </a:p>
          <a:p>
            <a:r>
              <a:rPr lang="en-US" sz="2800" dirty="0" smtClean="0"/>
              <a:t>Maximum likelihood (ML) decision:</a:t>
            </a:r>
            <a:endParaRPr lang="en-US" sz="2800" dirty="0"/>
          </a:p>
        </p:txBody>
      </p:sp>
      <p:graphicFrame>
        <p:nvGraphicFramePr>
          <p:cNvPr id="1546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325021"/>
              </p:ext>
            </p:extLst>
          </p:nvPr>
        </p:nvGraphicFramePr>
        <p:xfrm>
          <a:off x="3048000" y="6049962"/>
          <a:ext cx="342178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109" name="Equation" r:id="rId4" imgW="1346040" imgH="228600" progId="Equation.3">
                  <p:embed/>
                </p:oleObj>
              </mc:Choice>
              <mc:Fallback>
                <p:oleObj name="Equation" r:id="rId4" imgW="13460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6049962"/>
                        <a:ext cx="3421788" cy="5794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2208213" y="3877269"/>
          <a:ext cx="4748212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110" name="Equation" r:id="rId6" imgW="1384200" imgH="203040" progId="Equation.3">
                  <p:embed/>
                </p:oleObj>
              </mc:Choice>
              <mc:Fallback>
                <p:oleObj name="Equation" r:id="rId6" imgW="1384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3" y="3877269"/>
                        <a:ext cx="4748212" cy="695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ight Brace 14"/>
          <p:cNvSpPr/>
          <p:nvPr/>
        </p:nvSpPr>
        <p:spPr>
          <a:xfrm rot="5400000">
            <a:off x="5010312" y="3996035"/>
            <a:ext cx="228600" cy="1371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/>
          <p:cNvSpPr/>
          <p:nvPr/>
        </p:nvSpPr>
        <p:spPr>
          <a:xfrm rot="5400000">
            <a:off x="6269845" y="4184302"/>
            <a:ext cx="224134" cy="990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414734" y="4791670"/>
            <a:ext cx="1471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likelihood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99189" y="4796135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prior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Right Brace 18"/>
          <p:cNvSpPr/>
          <p:nvPr/>
        </p:nvSpPr>
        <p:spPr>
          <a:xfrm rot="5400000">
            <a:off x="2952912" y="3839171"/>
            <a:ext cx="228600" cy="1676401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369300" y="4791670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posterior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630532"/>
              </p:ext>
            </p:extLst>
          </p:nvPr>
        </p:nvGraphicFramePr>
        <p:xfrm>
          <a:off x="165100" y="1981200"/>
          <a:ext cx="882650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111" name="Equation" r:id="rId8" imgW="3619440" imgH="419040" progId="Equation.3">
                  <p:embed/>
                </p:oleObj>
              </mc:Choice>
              <mc:Fallback>
                <p:oleObj name="Equation" r:id="rId8" imgW="36194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" y="1981200"/>
                        <a:ext cx="8826500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94431"/>
              </p:ext>
            </p:extLst>
          </p:nvPr>
        </p:nvGraphicFramePr>
        <p:xfrm>
          <a:off x="1604963" y="3048000"/>
          <a:ext cx="5634037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112" name="Equation" r:id="rId10" imgW="2311200" imgH="228600" progId="Equation.3">
                  <p:embed/>
                </p:oleObj>
              </mc:Choice>
              <mc:Fallback>
                <p:oleObj name="Equation" r:id="rId10" imgW="2311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963" y="3048000"/>
                        <a:ext cx="5634037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5" grpId="0" animBg="1"/>
      <p:bldP spid="16" grpId="0" animBg="1"/>
      <p:bldP spid="17" grpId="0"/>
      <p:bldP spid="18" grpId="0"/>
      <p:bldP spid="19" grpId="0" animBg="1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Bayesian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Bayes Rule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Law of Total Probability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Misdiagnosis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MAP = MPE</a:t>
            </a:r>
          </a:p>
          <a:p>
            <a:r>
              <a:rPr lang="en-US" dirty="0" smtClean="0"/>
              <a:t>The “Naïve Bayesian” Assumption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Spam Filter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16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Naïve Bayes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/>
          <a:lstStyle/>
          <a:p>
            <a:r>
              <a:rPr lang="en-US" sz="2400" dirty="0" smtClean="0">
                <a:sym typeface="Symbol"/>
              </a:rPr>
              <a:t>Suppose we have many different types of observations (symptoms, features) </a:t>
            </a:r>
            <a:r>
              <a:rPr lang="en-US" sz="2400" i="1" dirty="0" smtClean="0">
                <a:solidFill>
                  <a:srgbClr val="0066FF"/>
                </a:solidFill>
                <a:sym typeface="Symbol"/>
              </a:rPr>
              <a:t>E</a:t>
            </a:r>
            <a:r>
              <a:rPr lang="en-US" sz="2400" baseline="-25000" dirty="0" smtClean="0">
                <a:solidFill>
                  <a:srgbClr val="0066FF"/>
                </a:solidFill>
                <a:sym typeface="Symbol"/>
              </a:rPr>
              <a:t>1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, …, </a:t>
            </a:r>
            <a:r>
              <a:rPr lang="en-US" sz="2400" i="1" dirty="0" smtClean="0">
                <a:solidFill>
                  <a:srgbClr val="0066FF"/>
                </a:solidFill>
                <a:sym typeface="Symbol"/>
              </a:rPr>
              <a:t>E</a:t>
            </a:r>
            <a:r>
              <a:rPr lang="en-US" sz="2400" baseline="-25000" dirty="0" smtClean="0">
                <a:solidFill>
                  <a:srgbClr val="0066FF"/>
                </a:solidFill>
                <a:sym typeface="Symbol"/>
              </a:rPr>
              <a:t>n</a:t>
            </a:r>
            <a:r>
              <a:rPr lang="en-US" sz="2400" dirty="0" smtClean="0">
                <a:sym typeface="Symbol"/>
              </a:rPr>
              <a:t> that we want to use to obtain evidence about an underlying hypothesis </a:t>
            </a:r>
            <a:r>
              <a:rPr lang="en-US" sz="2400" i="1" dirty="0" smtClean="0">
                <a:solidFill>
                  <a:srgbClr val="0066FF"/>
                </a:solidFill>
                <a:sym typeface="Symbol"/>
              </a:rPr>
              <a:t>X</a:t>
            </a:r>
          </a:p>
          <a:p>
            <a:r>
              <a:rPr lang="en-US" sz="2400" dirty="0" smtClean="0">
                <a:sym typeface="Symbol"/>
              </a:rPr>
              <a:t>MAP decision:</a:t>
            </a:r>
            <a:br>
              <a:rPr lang="en-US" sz="2400" dirty="0" smtClean="0">
                <a:sym typeface="Symbol"/>
              </a:rPr>
            </a:br>
            <a:endParaRPr lang="en-US" sz="2400" dirty="0" smtClean="0">
              <a:sym typeface="Symbol"/>
            </a:endParaRPr>
          </a:p>
          <a:p>
            <a:pPr marL="0" indent="0">
              <a:buNone/>
            </a:pPr>
            <a:r>
              <a:rPr lang="en-US" sz="2400" dirty="0" smtClean="0">
                <a:sym typeface="Symbol"/>
              </a:rPr>
              <a:t/>
            </a:r>
            <a:br>
              <a:rPr lang="en-US" sz="2400" dirty="0" smtClean="0">
                <a:sym typeface="Symbol"/>
              </a:rPr>
            </a:br>
            <a:r>
              <a:rPr lang="en-US" sz="2400" dirty="0" smtClean="0">
                <a:sym typeface="Symbol"/>
              </a:rPr>
              <a:t/>
            </a:r>
            <a:br>
              <a:rPr lang="en-US" sz="2400" dirty="0" smtClean="0">
                <a:sym typeface="Symbol"/>
              </a:rPr>
            </a:br>
            <a:endParaRPr lang="en-US" sz="2400" dirty="0" smtClean="0">
              <a:sym typeface="Symbol"/>
            </a:endParaRPr>
          </a:p>
          <a:p>
            <a:pPr lvl="1"/>
            <a:r>
              <a:rPr lang="en-US" sz="2000" dirty="0">
                <a:sym typeface="Symbol"/>
              </a:rPr>
              <a:t>If each feature </a:t>
            </a:r>
            <a:r>
              <a:rPr lang="en-US" sz="2000" i="1" dirty="0" err="1">
                <a:sym typeface="Symbol"/>
              </a:rPr>
              <a:t>E</a:t>
            </a:r>
            <a:r>
              <a:rPr lang="en-US" sz="2000" baseline="-25000" dirty="0" err="1">
                <a:sym typeface="Symbol"/>
              </a:rPr>
              <a:t>i</a:t>
            </a:r>
            <a:r>
              <a:rPr lang="en-US" sz="2000" baseline="-25000" dirty="0">
                <a:sym typeface="Symbol"/>
              </a:rPr>
              <a:t> </a:t>
            </a:r>
            <a:r>
              <a:rPr lang="en-US" sz="2000" dirty="0">
                <a:sym typeface="Symbol"/>
              </a:rPr>
              <a:t>can take on </a:t>
            </a:r>
            <a:r>
              <a:rPr lang="en-US" sz="2000" i="1" dirty="0">
                <a:sym typeface="Symbol"/>
              </a:rPr>
              <a:t>k</a:t>
            </a:r>
            <a:r>
              <a:rPr lang="en-US" sz="2000" dirty="0">
                <a:sym typeface="Symbol"/>
              </a:rPr>
              <a:t> values, how many entries are in the (conditional) joint probability table P(</a:t>
            </a:r>
            <a:r>
              <a:rPr lang="en-US" sz="2000" i="1" dirty="0">
                <a:sym typeface="Symbol"/>
              </a:rPr>
              <a:t>E</a:t>
            </a:r>
            <a:r>
              <a:rPr lang="en-US" sz="2000" baseline="-25000" dirty="0">
                <a:sym typeface="Symbol"/>
              </a:rPr>
              <a:t>1</a:t>
            </a:r>
            <a:r>
              <a:rPr lang="en-US" sz="2000" dirty="0">
                <a:sym typeface="Symbol"/>
              </a:rPr>
              <a:t>, …, </a:t>
            </a:r>
            <a:r>
              <a:rPr lang="en-US" sz="2000" i="1" dirty="0">
                <a:sym typeface="Symbol"/>
              </a:rPr>
              <a:t>E</a:t>
            </a:r>
            <a:r>
              <a:rPr lang="en-US" sz="2000" baseline="-25000" dirty="0">
                <a:sym typeface="Symbol"/>
              </a:rPr>
              <a:t>n</a:t>
            </a:r>
            <a:r>
              <a:rPr lang="en-US" sz="2000" dirty="0">
                <a:sym typeface="Symbol"/>
              </a:rPr>
              <a:t> |</a:t>
            </a:r>
            <a:r>
              <a:rPr lang="en-US" sz="2000" i="1" dirty="0">
                <a:sym typeface="Symbol"/>
              </a:rPr>
              <a:t>X = x</a:t>
            </a:r>
            <a:r>
              <a:rPr lang="en-US" sz="2000" dirty="0">
                <a:sym typeface="Symbol"/>
              </a:rPr>
              <a:t>)?</a:t>
            </a:r>
          </a:p>
          <a:p>
            <a:endParaRPr lang="en-US" sz="2000" dirty="0">
              <a:sym typeface="Symbol"/>
            </a:endParaRPr>
          </a:p>
          <a:p>
            <a:endParaRPr lang="en-US" sz="2400" dirty="0" smtClean="0">
              <a:sym typeface="Symbol"/>
            </a:endParaRPr>
          </a:p>
          <a:p>
            <a:endParaRPr lang="en-US" sz="2400" dirty="0" smtClean="0">
              <a:sym typeface="Symbol"/>
            </a:endParaRPr>
          </a:p>
          <a:p>
            <a:endParaRPr lang="en-US" sz="2400" dirty="0" smtClean="0">
              <a:sym typeface="Symbol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293218"/>
              </p:ext>
            </p:extLst>
          </p:nvPr>
        </p:nvGraphicFramePr>
        <p:xfrm>
          <a:off x="1377950" y="2968625"/>
          <a:ext cx="6161088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Equation" r:id="rId4" imgW="2755900" imgH="444500" progId="Equation.3">
                  <p:embed/>
                </p:oleObj>
              </mc:Choice>
              <mc:Fallback>
                <p:oleObj name="Equation" r:id="rId4" imgW="27559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950" y="2968625"/>
                        <a:ext cx="6161088" cy="99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028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Naïve Bayes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/>
          <a:lstStyle/>
          <a:p>
            <a:r>
              <a:rPr lang="en-US" sz="2400" dirty="0" smtClean="0">
                <a:sym typeface="Symbol"/>
              </a:rPr>
              <a:t>Suppose we have many different types of observations (symptoms, features) </a:t>
            </a:r>
            <a:r>
              <a:rPr lang="en-US" sz="2400" i="1" dirty="0" smtClean="0">
                <a:solidFill>
                  <a:srgbClr val="0066FF"/>
                </a:solidFill>
                <a:sym typeface="Symbol"/>
              </a:rPr>
              <a:t>E</a:t>
            </a:r>
            <a:r>
              <a:rPr lang="en-US" sz="2400" baseline="-25000" dirty="0" smtClean="0">
                <a:solidFill>
                  <a:srgbClr val="0066FF"/>
                </a:solidFill>
                <a:sym typeface="Symbol"/>
              </a:rPr>
              <a:t>1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, …, </a:t>
            </a:r>
            <a:r>
              <a:rPr lang="en-US" sz="2400" i="1" dirty="0" smtClean="0">
                <a:solidFill>
                  <a:srgbClr val="0066FF"/>
                </a:solidFill>
                <a:sym typeface="Symbol"/>
              </a:rPr>
              <a:t>E</a:t>
            </a:r>
            <a:r>
              <a:rPr lang="en-US" sz="2400" baseline="-25000" dirty="0" smtClean="0">
                <a:solidFill>
                  <a:srgbClr val="0066FF"/>
                </a:solidFill>
                <a:sym typeface="Symbol"/>
              </a:rPr>
              <a:t>n</a:t>
            </a:r>
            <a:r>
              <a:rPr lang="en-US" sz="2400" dirty="0" smtClean="0">
                <a:sym typeface="Symbol"/>
              </a:rPr>
              <a:t> that we want to use to obtain evidence about an underlying hypothesis </a:t>
            </a:r>
            <a:r>
              <a:rPr lang="en-US" sz="2400" i="1" dirty="0" smtClean="0">
                <a:solidFill>
                  <a:srgbClr val="0066FF"/>
                </a:solidFill>
                <a:sym typeface="Symbol"/>
              </a:rPr>
              <a:t>X</a:t>
            </a:r>
          </a:p>
          <a:p>
            <a:r>
              <a:rPr lang="en-US" sz="2400" dirty="0" smtClean="0">
                <a:sym typeface="Symbol"/>
              </a:rPr>
              <a:t>MAP decision:</a:t>
            </a:r>
            <a:br>
              <a:rPr lang="en-US" sz="2400" dirty="0" smtClean="0">
                <a:sym typeface="Symbol"/>
              </a:rPr>
            </a:br>
            <a:endParaRPr lang="en-US" sz="2400" dirty="0" smtClean="0">
              <a:sym typeface="Symbol"/>
            </a:endParaRPr>
          </a:p>
          <a:p>
            <a:pPr marL="0" indent="0">
              <a:buNone/>
            </a:pPr>
            <a:r>
              <a:rPr lang="en-US" sz="2400" dirty="0" smtClean="0">
                <a:sym typeface="Symbol"/>
              </a:rPr>
              <a:t/>
            </a:r>
            <a:br>
              <a:rPr lang="en-US" sz="2400" dirty="0" smtClean="0">
                <a:sym typeface="Symbol"/>
              </a:rPr>
            </a:br>
            <a:endParaRPr lang="en-US" sz="2400" dirty="0" smtClean="0">
              <a:sym typeface="Symbol"/>
            </a:endParaRPr>
          </a:p>
          <a:p>
            <a:r>
              <a:rPr lang="en-US" sz="2400" dirty="0" smtClean="0">
                <a:sym typeface="Symbol"/>
              </a:rPr>
              <a:t>We can make the simplifying assumption that the different features are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conditionally independent </a:t>
            </a:r>
            <a:br>
              <a:rPr lang="en-US" sz="2400" dirty="0" smtClean="0">
                <a:solidFill>
                  <a:srgbClr val="0066FF"/>
                </a:solidFill>
                <a:sym typeface="Symbol"/>
              </a:rPr>
            </a:br>
            <a:r>
              <a:rPr lang="en-US" sz="2400" i="1" dirty="0" smtClean="0">
                <a:solidFill>
                  <a:srgbClr val="0066FF"/>
                </a:solidFill>
                <a:sym typeface="Symbol"/>
              </a:rPr>
              <a:t>given the hypothesis</a:t>
            </a:r>
            <a:r>
              <a:rPr lang="en-US" sz="2400" dirty="0" smtClean="0">
                <a:sym typeface="Symbol"/>
              </a:rPr>
              <a:t>:</a:t>
            </a:r>
          </a:p>
          <a:p>
            <a:endParaRPr lang="en-US" sz="2400" dirty="0">
              <a:sym typeface="Symbol"/>
            </a:endParaRPr>
          </a:p>
          <a:p>
            <a:endParaRPr lang="en-US" sz="2400" dirty="0" smtClean="0">
              <a:sym typeface="Symbol"/>
            </a:endParaRPr>
          </a:p>
          <a:p>
            <a:pPr lvl="1"/>
            <a:r>
              <a:rPr lang="en-US" sz="2000" dirty="0" smtClean="0">
                <a:sym typeface="Symbol"/>
              </a:rPr>
              <a:t>If </a:t>
            </a:r>
            <a:r>
              <a:rPr lang="en-US" sz="2000" dirty="0">
                <a:sym typeface="Symbol"/>
              </a:rPr>
              <a:t>each feature can take on </a:t>
            </a:r>
            <a:r>
              <a:rPr lang="en-US" sz="2000" i="1" dirty="0">
                <a:sym typeface="Symbol"/>
              </a:rPr>
              <a:t>k</a:t>
            </a:r>
            <a:r>
              <a:rPr lang="en-US" sz="2000" dirty="0">
                <a:sym typeface="Symbol"/>
              </a:rPr>
              <a:t> values, what is the complexity of storing the resulting distributions?</a:t>
            </a:r>
          </a:p>
          <a:p>
            <a:endParaRPr lang="en-US" sz="2400" dirty="0" smtClean="0">
              <a:sym typeface="Symbol"/>
            </a:endParaRPr>
          </a:p>
          <a:p>
            <a:endParaRPr lang="en-US" sz="2400" dirty="0" smtClean="0">
              <a:sym typeface="Symbol"/>
            </a:endParaRPr>
          </a:p>
          <a:p>
            <a:endParaRPr lang="en-US" sz="2400" dirty="0" smtClean="0">
              <a:sym typeface="Symbol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958982"/>
              </p:ext>
            </p:extLst>
          </p:nvPr>
        </p:nvGraphicFramePr>
        <p:xfrm>
          <a:off x="1092200" y="5029200"/>
          <a:ext cx="7040563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91" name="Equation" r:id="rId4" imgW="3149600" imgH="457200" progId="Equation.3">
                  <p:embed/>
                </p:oleObj>
              </mc:Choice>
              <mc:Fallback>
                <p:oleObj name="Equation" r:id="rId4" imgW="3149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5029200"/>
                        <a:ext cx="7040563" cy="1022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37996"/>
              </p:ext>
            </p:extLst>
          </p:nvPr>
        </p:nvGraphicFramePr>
        <p:xfrm>
          <a:off x="1377950" y="2968625"/>
          <a:ext cx="6161088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92" name="Equation" r:id="rId6" imgW="2755900" imgH="444500" progId="Equation.3">
                  <p:embed/>
                </p:oleObj>
              </mc:Choice>
              <mc:Fallback>
                <p:oleObj name="Equation" r:id="rId6" imgW="27559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950" y="2968625"/>
                        <a:ext cx="6161088" cy="99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371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Naïve Bayes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/>
          <a:lstStyle/>
          <a:p>
            <a:r>
              <a:rPr lang="en-US" sz="2400" dirty="0" smtClean="0">
                <a:sym typeface="Symbol"/>
              </a:rPr>
              <a:t>Posterior:</a:t>
            </a:r>
          </a:p>
          <a:p>
            <a:endParaRPr lang="en-US" sz="2400" dirty="0">
              <a:sym typeface="Symbol"/>
            </a:endParaRPr>
          </a:p>
          <a:p>
            <a:endParaRPr lang="en-US" sz="2400" dirty="0" smtClean="0">
              <a:sym typeface="Symbol"/>
            </a:endParaRPr>
          </a:p>
          <a:p>
            <a:endParaRPr lang="en-US" sz="2400" dirty="0">
              <a:sym typeface="Symbol"/>
            </a:endParaRPr>
          </a:p>
          <a:p>
            <a:endParaRPr lang="en-US" sz="2400" dirty="0" smtClean="0">
              <a:sym typeface="Symbol"/>
            </a:endParaRPr>
          </a:p>
          <a:p>
            <a:endParaRPr lang="en-US" sz="2400" dirty="0">
              <a:sym typeface="Symbol"/>
            </a:endParaRPr>
          </a:p>
          <a:p>
            <a:endParaRPr lang="en-US" sz="2400" dirty="0" smtClean="0">
              <a:sym typeface="Symbol"/>
            </a:endParaRPr>
          </a:p>
          <a:p>
            <a:r>
              <a:rPr lang="en-US" sz="2400" dirty="0" smtClean="0">
                <a:sym typeface="Symbol"/>
              </a:rPr>
              <a:t>MAP decision:</a:t>
            </a:r>
            <a:br>
              <a:rPr lang="en-US" sz="2400" dirty="0" smtClean="0">
                <a:sym typeface="Symbol"/>
              </a:rPr>
            </a:br>
            <a:endParaRPr lang="en-US" sz="2400" dirty="0" smtClean="0">
              <a:sym typeface="Symbol"/>
            </a:endParaRPr>
          </a:p>
        </p:txBody>
      </p:sp>
      <p:graphicFrame>
        <p:nvGraphicFramePr>
          <p:cNvPr id="389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18208"/>
              </p:ext>
            </p:extLst>
          </p:nvPr>
        </p:nvGraphicFramePr>
        <p:xfrm>
          <a:off x="1379538" y="1982788"/>
          <a:ext cx="6161087" cy="207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900" name="Equation" r:id="rId4" imgW="2755900" imgH="927100" progId="Equation.3">
                  <p:embed/>
                </p:oleObj>
              </mc:Choice>
              <mc:Fallback>
                <p:oleObj name="Equation" r:id="rId4" imgW="2755900" imgH="927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9538" y="1982788"/>
                        <a:ext cx="6161087" cy="2071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Brace 5"/>
          <p:cNvSpPr/>
          <p:nvPr/>
        </p:nvSpPr>
        <p:spPr>
          <a:xfrm rot="5400000">
            <a:off x="6817668" y="4836468"/>
            <a:ext cx="233064" cy="1981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/>
          <p:cNvSpPr/>
          <p:nvPr/>
        </p:nvSpPr>
        <p:spPr>
          <a:xfrm rot="5400000">
            <a:off x="5484167" y="5484167"/>
            <a:ext cx="233065" cy="685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00522" y="5934670"/>
            <a:ext cx="1471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likelihood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5939135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prior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Right Brace 9"/>
          <p:cNvSpPr/>
          <p:nvPr/>
        </p:nvSpPr>
        <p:spPr>
          <a:xfrm rot="5400000">
            <a:off x="4040831" y="5174905"/>
            <a:ext cx="224135" cy="1295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493088" y="593913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posterior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247125"/>
              </p:ext>
            </p:extLst>
          </p:nvPr>
        </p:nvGraphicFramePr>
        <p:xfrm>
          <a:off x="1176338" y="4557713"/>
          <a:ext cx="6707187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901" name="Equation" r:id="rId6" imgW="2425700" imgH="457200" progId="Equation.3">
                  <p:embed/>
                </p:oleObj>
              </mc:Choice>
              <mc:Fallback>
                <p:oleObj name="Equation" r:id="rId6" imgW="24257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338" y="4557713"/>
                        <a:ext cx="6707187" cy="1263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838200" y="2438400"/>
            <a:ext cx="75438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1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  <p:bldP spid="8" grpId="0"/>
      <p:bldP spid="9" grpId="0"/>
      <p:bldP spid="10" grpId="0" animBg="1"/>
      <p:bldP spid="11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Bayesian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Bayes Rule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Law of Total Probability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Misdiagnosis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MAP = MPE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The “Naïve Bayesian” Assumption</a:t>
            </a:r>
          </a:p>
          <a:p>
            <a:r>
              <a:rPr lang="en-US" dirty="0" smtClean="0"/>
              <a:t>Spam Filter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2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600200"/>
          </a:xfrm>
        </p:spPr>
        <p:txBody>
          <a:bodyPr/>
          <a:lstStyle/>
          <a:p>
            <a:r>
              <a:rPr lang="en-US" dirty="0" smtClean="0"/>
              <a:t>Case study:</a:t>
            </a:r>
            <a:br>
              <a:rPr lang="en-US" dirty="0" smtClean="0"/>
            </a:br>
            <a:r>
              <a:rPr lang="en-US" dirty="0" smtClean="0"/>
              <a:t>Text document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8637"/>
            <a:ext cx="9448800" cy="4525963"/>
          </a:xfrm>
        </p:spPr>
        <p:txBody>
          <a:bodyPr/>
          <a:lstStyle/>
          <a:p>
            <a:r>
              <a:rPr lang="en-US" sz="2400" b="1" dirty="0" smtClean="0"/>
              <a:t>MAP decision: </a:t>
            </a:r>
            <a:r>
              <a:rPr lang="en-US" sz="2400" dirty="0" smtClean="0"/>
              <a:t>assign a document to the class with the highest posterior</a:t>
            </a:r>
            <a:r>
              <a:rPr lang="en-US" sz="2400" dirty="0"/>
              <a:t> </a:t>
            </a:r>
            <a:r>
              <a:rPr lang="en-US" sz="2400" dirty="0" smtClean="0">
                <a:solidFill>
                  <a:srgbClr val="0066FF"/>
                </a:solidFill>
              </a:rPr>
              <a:t>P(class | document) </a:t>
            </a:r>
            <a:r>
              <a:rPr lang="en-US" sz="2400" dirty="0" smtClean="0">
                <a:solidFill>
                  <a:srgbClr val="0066FF"/>
                </a:solidFill>
                <a:cs typeface="Times New Roman"/>
              </a:rPr>
              <a:t/>
            </a:r>
            <a:br>
              <a:rPr lang="en-US" sz="2400" dirty="0" smtClean="0">
                <a:solidFill>
                  <a:srgbClr val="0066FF"/>
                </a:solidFill>
                <a:cs typeface="Times New Roman"/>
              </a:rPr>
            </a:br>
            <a:endParaRPr lang="en-US" sz="2400" dirty="0" smtClean="0">
              <a:solidFill>
                <a:srgbClr val="0066FF"/>
              </a:solidFill>
              <a:cs typeface="Times New Roman"/>
            </a:endParaRPr>
          </a:p>
          <a:p>
            <a:r>
              <a:rPr lang="en-US" sz="2400" dirty="0" smtClean="0">
                <a:cs typeface="Times New Roman"/>
              </a:rPr>
              <a:t>Example: spam classification</a:t>
            </a:r>
          </a:p>
          <a:p>
            <a:pPr lvl="1"/>
            <a:r>
              <a:rPr lang="en-US" sz="2000" dirty="0" smtClean="0"/>
              <a:t>Classify </a:t>
            </a:r>
            <a:r>
              <a:rPr lang="en-US" sz="2000" dirty="0"/>
              <a:t>a message as spam if </a:t>
            </a:r>
            <a:r>
              <a:rPr lang="en-US" sz="2000" dirty="0" smtClean="0">
                <a:solidFill>
                  <a:srgbClr val="0066FF"/>
                </a:solidFill>
              </a:rPr>
              <a:t>P</a:t>
            </a:r>
            <a:r>
              <a:rPr lang="en-US" sz="2000" dirty="0">
                <a:solidFill>
                  <a:srgbClr val="0066FF"/>
                </a:solidFill>
              </a:rPr>
              <a:t>(spam | message) &gt; P(</a:t>
            </a:r>
            <a:r>
              <a:rPr lang="en-US" sz="2000" dirty="0">
                <a:solidFill>
                  <a:srgbClr val="0066FF"/>
                </a:solidFill>
                <a:cs typeface="Times New Roman"/>
              </a:rPr>
              <a:t>¬spam | message)</a:t>
            </a:r>
          </a:p>
          <a:p>
            <a:pPr lvl="1"/>
            <a:endParaRPr lang="en-US" sz="2000" dirty="0">
              <a:cs typeface="Times New Roman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387" y="3899399"/>
            <a:ext cx="3962400" cy="288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1187" y="4432799"/>
            <a:ext cx="4570413" cy="1681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600200"/>
          </a:xfrm>
        </p:spPr>
        <p:txBody>
          <a:bodyPr/>
          <a:lstStyle/>
          <a:p>
            <a:r>
              <a:rPr lang="en-US" dirty="0" smtClean="0"/>
              <a:t>Case study:</a:t>
            </a:r>
            <a:br>
              <a:rPr lang="en-US" dirty="0" smtClean="0"/>
            </a:br>
            <a:r>
              <a:rPr lang="en-US" dirty="0" smtClean="0"/>
              <a:t>Text document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8637"/>
            <a:ext cx="9144000" cy="4525963"/>
          </a:xfrm>
        </p:spPr>
        <p:txBody>
          <a:bodyPr/>
          <a:lstStyle/>
          <a:p>
            <a:r>
              <a:rPr lang="en-US" sz="2400" b="1" dirty="0" smtClean="0"/>
              <a:t>MAP decision: </a:t>
            </a:r>
            <a:r>
              <a:rPr lang="en-US" sz="2400" dirty="0" smtClean="0"/>
              <a:t>assign a document to the class with the highest posterior</a:t>
            </a:r>
            <a:r>
              <a:rPr lang="en-US" sz="2400" dirty="0"/>
              <a:t> </a:t>
            </a:r>
            <a:r>
              <a:rPr lang="en-US" sz="2400" dirty="0" smtClean="0">
                <a:solidFill>
                  <a:srgbClr val="0066FF"/>
                </a:solidFill>
              </a:rPr>
              <a:t>P(class | document) </a:t>
            </a:r>
            <a:r>
              <a:rPr lang="en-US" sz="2400" dirty="0" smtClean="0">
                <a:solidFill>
                  <a:srgbClr val="0066FF"/>
                </a:solidFill>
                <a:cs typeface="Times New Roman"/>
              </a:rPr>
              <a:t/>
            </a:r>
            <a:br>
              <a:rPr lang="en-US" sz="2400" dirty="0" smtClean="0">
                <a:solidFill>
                  <a:srgbClr val="0066FF"/>
                </a:solidFill>
                <a:cs typeface="Times New Roman"/>
              </a:rPr>
            </a:br>
            <a:endParaRPr lang="en-US" sz="2400" dirty="0" smtClean="0">
              <a:solidFill>
                <a:srgbClr val="0066FF"/>
              </a:solidFill>
              <a:cs typeface="Times New Roman"/>
            </a:endParaRPr>
          </a:p>
          <a:p>
            <a:r>
              <a:rPr lang="en-US" sz="2400" dirty="0" smtClean="0">
                <a:cs typeface="Times New Roman"/>
              </a:rPr>
              <a:t>We have  </a:t>
            </a:r>
            <a:r>
              <a:rPr lang="en-US" sz="2400" dirty="0" smtClean="0">
                <a:solidFill>
                  <a:srgbClr val="0066FF"/>
                </a:solidFill>
              </a:rPr>
              <a:t>P(class | document) 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</a:t>
            </a:r>
            <a:r>
              <a:rPr lang="en-US" sz="2400" dirty="0" smtClean="0">
                <a:solidFill>
                  <a:srgbClr val="0066FF"/>
                </a:solidFill>
                <a:sym typeface="Mathematica1"/>
              </a:rPr>
              <a:t> </a:t>
            </a:r>
            <a:r>
              <a:rPr lang="en-US" sz="2400" dirty="0" smtClean="0">
                <a:solidFill>
                  <a:srgbClr val="0066FF"/>
                </a:solidFill>
              </a:rPr>
              <a:t>P(document | class)P(class)</a:t>
            </a:r>
            <a:r>
              <a:rPr lang="en-US" sz="2400" dirty="0" smtClean="0"/>
              <a:t>  </a:t>
            </a:r>
            <a:br>
              <a:rPr lang="en-US" sz="2400" dirty="0" smtClean="0"/>
            </a:br>
            <a:endParaRPr lang="en-US" sz="2400" dirty="0">
              <a:solidFill>
                <a:srgbClr val="0066FF"/>
              </a:solidFill>
              <a:cs typeface="Times New Roman"/>
            </a:endParaRPr>
          </a:p>
          <a:p>
            <a:r>
              <a:rPr lang="en-US" sz="2400" dirty="0" smtClean="0">
                <a:cs typeface="Times New Roman"/>
              </a:rPr>
              <a:t>To enable classification, we need to be able to estimate the </a:t>
            </a:r>
            <a:r>
              <a:rPr lang="en-US" sz="2400" dirty="0" smtClean="0">
                <a:solidFill>
                  <a:srgbClr val="FF0000"/>
                </a:solidFill>
                <a:cs typeface="Times New Roman"/>
              </a:rPr>
              <a:t>likelihoods</a:t>
            </a:r>
            <a:r>
              <a:rPr lang="en-US" sz="2400" dirty="0" smtClean="0">
                <a:cs typeface="Times New Roman"/>
              </a:rPr>
              <a:t> </a:t>
            </a:r>
            <a:r>
              <a:rPr lang="en-US" sz="2400" dirty="0">
                <a:solidFill>
                  <a:srgbClr val="0066FF"/>
                </a:solidFill>
              </a:rPr>
              <a:t>P</a:t>
            </a:r>
            <a:r>
              <a:rPr lang="en-US" sz="2400" dirty="0" smtClean="0">
                <a:solidFill>
                  <a:srgbClr val="0066FF"/>
                </a:solidFill>
              </a:rPr>
              <a:t>(document </a:t>
            </a:r>
            <a:r>
              <a:rPr lang="en-US" sz="2400" dirty="0">
                <a:solidFill>
                  <a:srgbClr val="0066FF"/>
                </a:solidFill>
              </a:rPr>
              <a:t>| </a:t>
            </a:r>
            <a:r>
              <a:rPr lang="en-US" sz="2400" dirty="0" smtClean="0">
                <a:solidFill>
                  <a:srgbClr val="0066FF"/>
                </a:solidFill>
              </a:rPr>
              <a:t>class) </a:t>
            </a:r>
            <a:r>
              <a:rPr lang="en-US" sz="2400" dirty="0" smtClean="0"/>
              <a:t>for all classes </a:t>
            </a:r>
            <a:r>
              <a:rPr lang="en-US" sz="2400" dirty="0" smtClean="0">
                <a:cs typeface="Times New Roman"/>
              </a:rPr>
              <a:t>and</a:t>
            </a:r>
            <a:r>
              <a:rPr lang="en-US" sz="2400" dirty="0" smtClean="0">
                <a:solidFill>
                  <a:srgbClr val="0066FF"/>
                </a:solidFill>
                <a:cs typeface="Times New Roman"/>
              </a:rPr>
              <a:t> </a:t>
            </a:r>
            <a:br>
              <a:rPr lang="en-US" sz="2400" dirty="0" smtClean="0">
                <a:solidFill>
                  <a:srgbClr val="0066FF"/>
                </a:solidFill>
                <a:cs typeface="Times New Roman"/>
              </a:rPr>
            </a:br>
            <a:r>
              <a:rPr lang="en-US" sz="2400" dirty="0" smtClean="0">
                <a:solidFill>
                  <a:srgbClr val="FF0000"/>
                </a:solidFill>
                <a:cs typeface="Times New Roman"/>
              </a:rPr>
              <a:t>priors</a:t>
            </a:r>
            <a:r>
              <a:rPr lang="en-US" sz="2400" dirty="0" smtClean="0">
                <a:solidFill>
                  <a:srgbClr val="0066FF"/>
                </a:solidFill>
                <a:cs typeface="Times New Roman"/>
              </a:rPr>
              <a:t> </a:t>
            </a:r>
            <a:r>
              <a:rPr lang="en-US" sz="2400" dirty="0" smtClean="0">
                <a:solidFill>
                  <a:srgbClr val="0066FF"/>
                </a:solidFill>
              </a:rPr>
              <a:t>P(class)</a:t>
            </a:r>
            <a:endParaRPr lang="en-US"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1680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915400" cy="762000"/>
          </a:xfrm>
        </p:spPr>
        <p:txBody>
          <a:bodyPr/>
          <a:lstStyle/>
          <a:p>
            <a:r>
              <a:rPr lang="en-US" dirty="0" smtClean="0"/>
              <a:t>Naïve Bayes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0437"/>
            <a:ext cx="8229600" cy="4525963"/>
          </a:xfrm>
        </p:spPr>
        <p:txBody>
          <a:bodyPr/>
          <a:lstStyle/>
          <a:p>
            <a:r>
              <a:rPr lang="en-US" sz="2400" dirty="0" smtClean="0">
                <a:cs typeface="Times New Roman"/>
              </a:rPr>
              <a:t>Goal: estimate likelihoods </a:t>
            </a:r>
            <a:r>
              <a:rPr lang="en-US" sz="2400" dirty="0">
                <a:solidFill>
                  <a:srgbClr val="0066FF"/>
                </a:solidFill>
              </a:rPr>
              <a:t>P</a:t>
            </a:r>
            <a:r>
              <a:rPr lang="en-US" sz="2400" dirty="0" smtClean="0">
                <a:solidFill>
                  <a:srgbClr val="0066FF"/>
                </a:solidFill>
              </a:rPr>
              <a:t>(document </a:t>
            </a:r>
            <a:r>
              <a:rPr lang="en-US" sz="2400" dirty="0">
                <a:solidFill>
                  <a:srgbClr val="0066FF"/>
                </a:solidFill>
              </a:rPr>
              <a:t>| </a:t>
            </a:r>
            <a:r>
              <a:rPr lang="en-US" sz="2400" dirty="0" smtClean="0">
                <a:solidFill>
                  <a:srgbClr val="0066FF"/>
                </a:solidFill>
              </a:rPr>
              <a:t>class) </a:t>
            </a:r>
            <a:br>
              <a:rPr lang="en-US" sz="2400" dirty="0" smtClean="0">
                <a:solidFill>
                  <a:srgbClr val="0066FF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and priors </a:t>
            </a:r>
            <a:r>
              <a:rPr lang="en-US" sz="2400" dirty="0" smtClean="0">
                <a:solidFill>
                  <a:srgbClr val="0066FF"/>
                </a:solidFill>
                <a:cs typeface="Times New Roman"/>
              </a:rPr>
              <a:t>P(class)</a:t>
            </a:r>
          </a:p>
          <a:p>
            <a:r>
              <a:rPr lang="en-US" sz="2400" dirty="0" smtClean="0"/>
              <a:t>Likelihood:</a:t>
            </a:r>
            <a:r>
              <a:rPr lang="en-US" sz="2400" b="1" i="1" dirty="0" smtClean="0"/>
              <a:t> bag of words </a:t>
            </a:r>
            <a:r>
              <a:rPr lang="en-US" sz="2400" dirty="0" smtClean="0"/>
              <a:t>representation</a:t>
            </a:r>
          </a:p>
          <a:p>
            <a:pPr lvl="1"/>
            <a:r>
              <a:rPr lang="en-US" sz="2000" dirty="0" smtClean="0"/>
              <a:t>The document is a sequence of words </a:t>
            </a:r>
            <a:r>
              <a:rPr lang="en-US" sz="2000" dirty="0" smtClean="0">
                <a:solidFill>
                  <a:srgbClr val="7030A0"/>
                </a:solidFill>
              </a:rPr>
              <a:t>(w</a:t>
            </a:r>
            <a:r>
              <a:rPr lang="en-US" sz="2000" baseline="-25000" dirty="0" smtClean="0">
                <a:solidFill>
                  <a:srgbClr val="7030A0"/>
                </a:solidFill>
              </a:rPr>
              <a:t>1</a:t>
            </a:r>
            <a:r>
              <a:rPr lang="en-US" sz="2000" dirty="0" smtClean="0">
                <a:solidFill>
                  <a:srgbClr val="7030A0"/>
                </a:solidFill>
              </a:rPr>
              <a:t>, …, </a:t>
            </a:r>
            <a:r>
              <a:rPr lang="en-US" sz="2000" dirty="0" err="1" smtClean="0">
                <a:solidFill>
                  <a:srgbClr val="7030A0"/>
                </a:solidFill>
              </a:rPr>
              <a:t>w</a:t>
            </a:r>
            <a:r>
              <a:rPr lang="en-US" sz="2000" baseline="-25000" dirty="0" err="1" smtClean="0">
                <a:solidFill>
                  <a:srgbClr val="7030A0"/>
                </a:solidFill>
              </a:rPr>
              <a:t>n</a:t>
            </a:r>
            <a:r>
              <a:rPr lang="en-US" sz="2000" dirty="0" smtClean="0">
                <a:solidFill>
                  <a:srgbClr val="7030A0"/>
                </a:solidFill>
              </a:rPr>
              <a:t>) </a:t>
            </a:r>
            <a:endParaRPr lang="en-US" sz="2000" dirty="0" smtClean="0"/>
          </a:p>
          <a:p>
            <a:pPr lvl="1"/>
            <a:r>
              <a:rPr lang="en-US" sz="2000" dirty="0" smtClean="0"/>
              <a:t>The order of the words in the document is not important</a:t>
            </a:r>
          </a:p>
          <a:p>
            <a:pPr lvl="1"/>
            <a:r>
              <a:rPr lang="en-US" sz="2000" dirty="0" smtClean="0"/>
              <a:t>Each word is conditionally independent of the others given document class 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187" y="3810000"/>
            <a:ext cx="3962400" cy="288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4987" y="4343400"/>
            <a:ext cx="4570413" cy="1681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915400" cy="762000"/>
          </a:xfrm>
        </p:spPr>
        <p:txBody>
          <a:bodyPr/>
          <a:lstStyle/>
          <a:p>
            <a:r>
              <a:rPr lang="en-US" dirty="0" smtClean="0"/>
              <a:t>Naïve Bayes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0437"/>
            <a:ext cx="8229600" cy="4525963"/>
          </a:xfrm>
        </p:spPr>
        <p:txBody>
          <a:bodyPr/>
          <a:lstStyle/>
          <a:p>
            <a:r>
              <a:rPr lang="en-US" sz="2400" dirty="0" smtClean="0">
                <a:cs typeface="Times New Roman"/>
              </a:rPr>
              <a:t>Goal: estimate likelihoods </a:t>
            </a:r>
            <a:r>
              <a:rPr lang="en-US" sz="2400" dirty="0">
                <a:solidFill>
                  <a:srgbClr val="0066FF"/>
                </a:solidFill>
              </a:rPr>
              <a:t>P</a:t>
            </a:r>
            <a:r>
              <a:rPr lang="en-US" sz="2400" dirty="0" smtClean="0">
                <a:solidFill>
                  <a:srgbClr val="0066FF"/>
                </a:solidFill>
              </a:rPr>
              <a:t>(document </a:t>
            </a:r>
            <a:r>
              <a:rPr lang="en-US" sz="2400" dirty="0">
                <a:solidFill>
                  <a:srgbClr val="0066FF"/>
                </a:solidFill>
              </a:rPr>
              <a:t>| </a:t>
            </a:r>
            <a:r>
              <a:rPr lang="en-US" sz="2400" dirty="0" smtClean="0">
                <a:solidFill>
                  <a:srgbClr val="0066FF"/>
                </a:solidFill>
              </a:rPr>
              <a:t>class) </a:t>
            </a:r>
            <a:br>
              <a:rPr lang="en-US" sz="2400" dirty="0" smtClean="0">
                <a:solidFill>
                  <a:srgbClr val="0066FF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and priors </a:t>
            </a:r>
            <a:r>
              <a:rPr lang="en-US" sz="2400" dirty="0" smtClean="0">
                <a:solidFill>
                  <a:srgbClr val="0066FF"/>
                </a:solidFill>
                <a:cs typeface="Times New Roman"/>
              </a:rPr>
              <a:t>P(class)</a:t>
            </a:r>
          </a:p>
          <a:p>
            <a:r>
              <a:rPr lang="en-US" sz="2400" dirty="0" smtClean="0"/>
              <a:t>Likelihood:</a:t>
            </a:r>
            <a:r>
              <a:rPr lang="en-US" sz="2400" b="1" i="1" dirty="0" smtClean="0"/>
              <a:t> bag of words </a:t>
            </a:r>
            <a:r>
              <a:rPr lang="en-US" sz="2400" dirty="0" smtClean="0"/>
              <a:t>representation</a:t>
            </a:r>
          </a:p>
          <a:p>
            <a:pPr lvl="1"/>
            <a:r>
              <a:rPr lang="en-US" sz="2000" dirty="0" smtClean="0"/>
              <a:t>The document is a sequence of words </a:t>
            </a:r>
            <a:r>
              <a:rPr lang="en-US" sz="2000" dirty="0" smtClean="0">
                <a:solidFill>
                  <a:srgbClr val="7030A0"/>
                </a:solidFill>
              </a:rPr>
              <a:t>(w</a:t>
            </a:r>
            <a:r>
              <a:rPr lang="en-US" sz="2000" baseline="-25000" dirty="0" smtClean="0">
                <a:solidFill>
                  <a:srgbClr val="7030A0"/>
                </a:solidFill>
              </a:rPr>
              <a:t>1</a:t>
            </a:r>
            <a:r>
              <a:rPr lang="en-US" sz="2000" dirty="0" smtClean="0">
                <a:solidFill>
                  <a:srgbClr val="7030A0"/>
                </a:solidFill>
              </a:rPr>
              <a:t>, …, </a:t>
            </a:r>
            <a:r>
              <a:rPr lang="en-US" sz="2000" dirty="0" err="1" smtClean="0">
                <a:solidFill>
                  <a:srgbClr val="7030A0"/>
                </a:solidFill>
              </a:rPr>
              <a:t>w</a:t>
            </a:r>
            <a:r>
              <a:rPr lang="en-US" sz="2000" baseline="-25000" dirty="0" err="1" smtClean="0">
                <a:solidFill>
                  <a:srgbClr val="7030A0"/>
                </a:solidFill>
              </a:rPr>
              <a:t>n</a:t>
            </a:r>
            <a:r>
              <a:rPr lang="en-US" sz="2000" dirty="0" smtClean="0">
                <a:solidFill>
                  <a:srgbClr val="7030A0"/>
                </a:solidFill>
              </a:rPr>
              <a:t>) </a:t>
            </a:r>
            <a:endParaRPr lang="en-US" sz="2000" dirty="0" smtClean="0"/>
          </a:p>
          <a:p>
            <a:pPr lvl="1"/>
            <a:r>
              <a:rPr lang="en-US" sz="2000" dirty="0" smtClean="0"/>
              <a:t>The order of the words in the document is not important</a:t>
            </a:r>
          </a:p>
          <a:p>
            <a:pPr lvl="1"/>
            <a:r>
              <a:rPr lang="en-US" sz="2000" dirty="0" smtClean="0"/>
              <a:t>Each word is conditionally independent of the others given document class 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36708"/>
              </p:ext>
            </p:extLst>
          </p:nvPr>
        </p:nvGraphicFramePr>
        <p:xfrm>
          <a:off x="977900" y="3557588"/>
          <a:ext cx="6956425" cy="87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82" name="Equation" r:id="rId4" imgW="3644900" imgH="457200" progId="Equation.3">
                  <p:embed/>
                </p:oleObj>
              </mc:Choice>
              <mc:Fallback>
                <p:oleObj name="Equation" r:id="rId4" imgW="3644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900" y="3557588"/>
                        <a:ext cx="6956425" cy="871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937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Bag of words illustration</a:t>
            </a:r>
          </a:p>
        </p:txBody>
      </p:sp>
      <p:pic>
        <p:nvPicPr>
          <p:cNvPr id="11269" name="Picture 4" descr="speech1"/>
          <p:cNvPicPr>
            <a:picLocks noChangeAspect="1" noChangeArrowheads="1"/>
          </p:cNvPicPr>
          <p:nvPr/>
        </p:nvPicPr>
        <p:blipFill>
          <a:blip r:embed="rId3" cstate="print">
            <a:lum contrast="50000"/>
          </a:blip>
          <a:srcRect/>
          <a:stretch>
            <a:fillRect/>
          </a:stretch>
        </p:blipFill>
        <p:spPr bwMode="auto">
          <a:xfrm>
            <a:off x="762000" y="1752600"/>
            <a:ext cx="6832600" cy="2611438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655434" y="6226175"/>
            <a:ext cx="3836307" cy="5232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US" sz="1400" dirty="0"/>
              <a:t>US Presidential Speeches Tag Cloud</a:t>
            </a:r>
            <a:br>
              <a:rPr lang="en-US" sz="1400" dirty="0"/>
            </a:br>
            <a:r>
              <a:rPr lang="en-US" sz="1400" b="1" dirty="0" smtClean="0">
                <a:latin typeface="Courier New" pitchFamily="49" charset="0"/>
                <a:hlinkClick r:id="rId4"/>
              </a:rPr>
              <a:t>http://chir.ag/projects/preztags/</a:t>
            </a:r>
            <a:endParaRPr lang="en-US" sz="1400" b="1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Bag of words illustration</a:t>
            </a:r>
          </a:p>
        </p:txBody>
      </p:sp>
      <p:pic>
        <p:nvPicPr>
          <p:cNvPr id="12294" name="Picture 4" descr="speech1"/>
          <p:cNvPicPr>
            <a:picLocks noChangeAspect="1" noChangeArrowheads="1"/>
          </p:cNvPicPr>
          <p:nvPr/>
        </p:nvPicPr>
        <p:blipFill>
          <a:blip r:embed="rId3" cstate="print">
            <a:lum contrast="50000"/>
          </a:blip>
          <a:srcRect/>
          <a:stretch>
            <a:fillRect/>
          </a:stretch>
        </p:blipFill>
        <p:spPr bwMode="auto">
          <a:xfrm>
            <a:off x="762000" y="1752600"/>
            <a:ext cx="6832600" cy="2611438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2292" name="Picture 6" descr="speech6"/>
          <p:cNvPicPr>
            <a:picLocks noChangeAspect="1" noChangeArrowheads="1"/>
          </p:cNvPicPr>
          <p:nvPr/>
        </p:nvPicPr>
        <p:blipFill>
          <a:blip r:embed="rId4" cstate="print">
            <a:lum contrast="50000"/>
          </a:blip>
          <a:srcRect/>
          <a:stretch>
            <a:fillRect/>
          </a:stretch>
        </p:blipFill>
        <p:spPr bwMode="auto">
          <a:xfrm>
            <a:off x="1295400" y="2330450"/>
            <a:ext cx="6932613" cy="264477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655434" y="6226175"/>
            <a:ext cx="3836307" cy="5232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US" sz="1400" dirty="0"/>
              <a:t>US Presidential Speeches Tag Cloud</a:t>
            </a:r>
            <a:br>
              <a:rPr lang="en-US" sz="1400" dirty="0"/>
            </a:br>
            <a:r>
              <a:rPr lang="en-US" sz="1400" b="1" dirty="0" smtClean="0">
                <a:latin typeface="Courier New" pitchFamily="49" charset="0"/>
                <a:hlinkClick r:id="rId5"/>
              </a:rPr>
              <a:t>http://chir.ag/projects/preztags/</a:t>
            </a:r>
            <a:endParaRPr lang="en-US" sz="1400" b="1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Bag of words illustration</a:t>
            </a:r>
          </a:p>
        </p:txBody>
      </p:sp>
      <p:pic>
        <p:nvPicPr>
          <p:cNvPr id="13319" name="Picture 4" descr="speech1"/>
          <p:cNvPicPr>
            <a:picLocks noChangeAspect="1" noChangeArrowheads="1"/>
          </p:cNvPicPr>
          <p:nvPr/>
        </p:nvPicPr>
        <p:blipFill>
          <a:blip r:embed="rId3" cstate="print">
            <a:lum contrast="50000"/>
          </a:blip>
          <a:srcRect/>
          <a:stretch>
            <a:fillRect/>
          </a:stretch>
        </p:blipFill>
        <p:spPr bwMode="auto">
          <a:xfrm>
            <a:off x="762000" y="1752600"/>
            <a:ext cx="6832600" cy="2611438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3320" name="Rectangle 5"/>
          <p:cNvSpPr>
            <a:spLocks noChangeArrowheads="1"/>
          </p:cNvSpPr>
          <p:nvPr/>
        </p:nvSpPr>
        <p:spPr bwMode="auto">
          <a:xfrm>
            <a:off x="2655434" y="6226175"/>
            <a:ext cx="3836307" cy="5232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US" sz="1400" dirty="0"/>
              <a:t>US Presidential Speeches Tag Cloud</a:t>
            </a:r>
            <a:br>
              <a:rPr lang="en-US" sz="1400" dirty="0"/>
            </a:br>
            <a:r>
              <a:rPr lang="en-US" sz="1400" b="1" dirty="0" smtClean="0">
                <a:latin typeface="Courier New" pitchFamily="49" charset="0"/>
                <a:hlinkClick r:id="rId4"/>
              </a:rPr>
              <a:t>http://chir.ag/projects/preztags/</a:t>
            </a:r>
            <a:endParaRPr lang="en-US" sz="1400" b="1" dirty="0">
              <a:latin typeface="Courier New" pitchFamily="49" charset="0"/>
            </a:endParaRPr>
          </a:p>
        </p:txBody>
      </p:sp>
      <p:pic>
        <p:nvPicPr>
          <p:cNvPr id="13316" name="Picture 6" descr="speech6"/>
          <p:cNvPicPr>
            <a:picLocks noChangeAspect="1" noChangeArrowheads="1"/>
          </p:cNvPicPr>
          <p:nvPr/>
        </p:nvPicPr>
        <p:blipFill>
          <a:blip r:embed="rId5" cstate="print">
            <a:lum contrast="50000"/>
          </a:blip>
          <a:srcRect/>
          <a:stretch>
            <a:fillRect/>
          </a:stretch>
        </p:blipFill>
        <p:spPr bwMode="auto">
          <a:xfrm>
            <a:off x="1295400" y="2330450"/>
            <a:ext cx="6932613" cy="264477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3317" name="Picture 7" descr="speech2"/>
          <p:cNvPicPr>
            <a:picLocks noChangeAspect="1" noChangeArrowheads="1"/>
          </p:cNvPicPr>
          <p:nvPr/>
        </p:nvPicPr>
        <p:blipFill>
          <a:blip r:embed="rId6" cstate="print">
            <a:lum contrast="50000"/>
          </a:blip>
          <a:srcRect/>
          <a:stretch>
            <a:fillRect/>
          </a:stretch>
        </p:blipFill>
        <p:spPr bwMode="auto">
          <a:xfrm>
            <a:off x="1828800" y="2917825"/>
            <a:ext cx="6858000" cy="253682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915400" cy="762000"/>
          </a:xfrm>
        </p:spPr>
        <p:txBody>
          <a:bodyPr/>
          <a:lstStyle/>
          <a:p>
            <a:r>
              <a:rPr lang="en-US" dirty="0" smtClean="0"/>
              <a:t>Naïve Bayes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0437"/>
            <a:ext cx="8229600" cy="4525963"/>
          </a:xfrm>
        </p:spPr>
        <p:txBody>
          <a:bodyPr/>
          <a:lstStyle/>
          <a:p>
            <a:r>
              <a:rPr lang="en-US" sz="2400" dirty="0" smtClean="0">
                <a:cs typeface="Times New Roman"/>
              </a:rPr>
              <a:t>Goal: estimate likelihoods </a:t>
            </a:r>
            <a:r>
              <a:rPr lang="en-US" sz="2400" dirty="0">
                <a:solidFill>
                  <a:srgbClr val="0066FF"/>
                </a:solidFill>
              </a:rPr>
              <a:t>P</a:t>
            </a:r>
            <a:r>
              <a:rPr lang="en-US" sz="2400" dirty="0" smtClean="0">
                <a:solidFill>
                  <a:srgbClr val="0066FF"/>
                </a:solidFill>
              </a:rPr>
              <a:t>(document </a:t>
            </a:r>
            <a:r>
              <a:rPr lang="en-US" sz="2400" dirty="0">
                <a:solidFill>
                  <a:srgbClr val="0066FF"/>
                </a:solidFill>
              </a:rPr>
              <a:t>| </a:t>
            </a:r>
            <a:r>
              <a:rPr lang="en-US" sz="2400" dirty="0" smtClean="0">
                <a:solidFill>
                  <a:srgbClr val="0066FF"/>
                </a:solidFill>
              </a:rPr>
              <a:t>class) </a:t>
            </a:r>
            <a:r>
              <a:rPr lang="en-US" sz="2400" dirty="0" smtClean="0">
                <a:solidFill>
                  <a:srgbClr val="000000"/>
                </a:solidFill>
              </a:rPr>
              <a:t>and </a:t>
            </a:r>
            <a:r>
              <a:rPr lang="en-US" sz="2400" dirty="0" smtClean="0">
                <a:solidFill>
                  <a:srgbClr val="0066FF"/>
                </a:solidFill>
                <a:cs typeface="Times New Roman"/>
              </a:rPr>
              <a:t>P(class)</a:t>
            </a:r>
          </a:p>
          <a:p>
            <a:r>
              <a:rPr lang="en-US" sz="2400" dirty="0" smtClean="0"/>
              <a:t>Likelihood:</a:t>
            </a:r>
            <a:r>
              <a:rPr lang="en-US" sz="2400" b="1" i="1" dirty="0" smtClean="0"/>
              <a:t> bag of words </a:t>
            </a:r>
            <a:r>
              <a:rPr lang="en-US" sz="2400" dirty="0" smtClean="0"/>
              <a:t>representation</a:t>
            </a:r>
          </a:p>
          <a:p>
            <a:pPr lvl="1"/>
            <a:r>
              <a:rPr lang="en-US" sz="2000" dirty="0" smtClean="0"/>
              <a:t>The document is a sequence of words </a:t>
            </a:r>
            <a:r>
              <a:rPr lang="en-US" sz="2000" dirty="0" smtClean="0">
                <a:solidFill>
                  <a:srgbClr val="0066FF"/>
                </a:solidFill>
              </a:rPr>
              <a:t>(w</a:t>
            </a:r>
            <a:r>
              <a:rPr lang="en-US" sz="2000" baseline="-25000" dirty="0" smtClean="0">
                <a:solidFill>
                  <a:srgbClr val="0066FF"/>
                </a:solidFill>
              </a:rPr>
              <a:t>1</a:t>
            </a:r>
            <a:r>
              <a:rPr lang="en-US" sz="2000" dirty="0" smtClean="0">
                <a:solidFill>
                  <a:srgbClr val="0066FF"/>
                </a:solidFill>
              </a:rPr>
              <a:t>, … , </a:t>
            </a:r>
            <a:r>
              <a:rPr lang="en-US" sz="2000" dirty="0" err="1" smtClean="0">
                <a:solidFill>
                  <a:srgbClr val="0066FF"/>
                </a:solidFill>
              </a:rPr>
              <a:t>w</a:t>
            </a:r>
            <a:r>
              <a:rPr lang="en-US" sz="2000" baseline="-25000" dirty="0" err="1" smtClean="0">
                <a:solidFill>
                  <a:srgbClr val="0066FF"/>
                </a:solidFill>
              </a:rPr>
              <a:t>n</a:t>
            </a:r>
            <a:r>
              <a:rPr lang="en-US" sz="2000" dirty="0" smtClean="0">
                <a:solidFill>
                  <a:srgbClr val="0066FF"/>
                </a:solidFill>
              </a:rPr>
              <a:t>) </a:t>
            </a:r>
          </a:p>
          <a:p>
            <a:pPr lvl="1"/>
            <a:r>
              <a:rPr lang="en-US" sz="2000" dirty="0" smtClean="0"/>
              <a:t>The order of the words in the document is not important</a:t>
            </a:r>
          </a:p>
          <a:p>
            <a:pPr lvl="1"/>
            <a:r>
              <a:rPr lang="en-US" sz="2000" dirty="0" smtClean="0"/>
              <a:t>Each word is conditionally independent of the others given document class 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  <a:p>
            <a:pPr lvl="1"/>
            <a:endParaRPr lang="en-US" sz="1600" dirty="0"/>
          </a:p>
          <a:p>
            <a:pPr lvl="1"/>
            <a:endParaRPr lang="en-US" sz="1600" dirty="0" smtClean="0"/>
          </a:p>
          <a:p>
            <a:pPr lvl="1"/>
            <a:r>
              <a:rPr lang="en-US" sz="2000" dirty="0"/>
              <a:t>Thus, the problem is reduced to estimating marginal likelihoods of individual words </a:t>
            </a:r>
            <a:r>
              <a:rPr lang="en-US" sz="2000" dirty="0">
                <a:solidFill>
                  <a:srgbClr val="0066FF"/>
                </a:solidFill>
              </a:rPr>
              <a:t>P(</a:t>
            </a:r>
            <a:r>
              <a:rPr lang="en-US" sz="2000" dirty="0" err="1">
                <a:solidFill>
                  <a:srgbClr val="0066FF"/>
                </a:solidFill>
              </a:rPr>
              <a:t>w</a:t>
            </a:r>
            <a:r>
              <a:rPr lang="en-US" sz="2000" baseline="-25000" dirty="0" err="1">
                <a:solidFill>
                  <a:srgbClr val="0066FF"/>
                </a:solidFill>
              </a:rPr>
              <a:t>i</a:t>
            </a:r>
            <a:r>
              <a:rPr lang="en-US" sz="2000" dirty="0">
                <a:solidFill>
                  <a:srgbClr val="0066FF"/>
                </a:solidFill>
              </a:rPr>
              <a:t> | </a:t>
            </a:r>
            <a:r>
              <a:rPr lang="en-US" sz="2000" dirty="0" smtClean="0">
                <a:solidFill>
                  <a:srgbClr val="0066FF"/>
                </a:solidFill>
              </a:rPr>
              <a:t>class)</a:t>
            </a:r>
            <a:r>
              <a:rPr lang="en-US" sz="2000" dirty="0" smtClean="0"/>
              <a:t> </a:t>
            </a:r>
            <a:endParaRPr lang="en-US" sz="2000" dirty="0"/>
          </a:p>
          <a:p>
            <a:pPr lvl="1"/>
            <a:endParaRPr lang="en-US" sz="2000" dirty="0" smtClean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3714992"/>
              </p:ext>
            </p:extLst>
          </p:nvPr>
        </p:nvGraphicFramePr>
        <p:xfrm>
          <a:off x="977900" y="3557588"/>
          <a:ext cx="6956425" cy="87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06" name="Equation" r:id="rId4" imgW="3644900" imgH="457200" progId="Equation.3">
                  <p:embed/>
                </p:oleObj>
              </mc:Choice>
              <mc:Fallback>
                <p:oleObj name="Equation" r:id="rId4" imgW="3644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900" y="3557588"/>
                        <a:ext cx="6956425" cy="871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186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868362"/>
          </a:xfrm>
        </p:spPr>
        <p:txBody>
          <a:bodyPr/>
          <a:lstStyle/>
          <a:p>
            <a:r>
              <a:rPr lang="en-US" dirty="0" smtClean="0"/>
              <a:t>Parameter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915400" cy="5059363"/>
          </a:xfrm>
        </p:spPr>
        <p:txBody>
          <a:bodyPr/>
          <a:lstStyle/>
          <a:p>
            <a:r>
              <a:rPr lang="en-US" sz="2400" dirty="0">
                <a:cs typeface="Times New Roman"/>
              </a:rPr>
              <a:t>Model parameters: feature likelihoods </a:t>
            </a:r>
            <a:r>
              <a:rPr lang="en-US" sz="2400" dirty="0">
                <a:solidFill>
                  <a:srgbClr val="0066FF"/>
                </a:solidFill>
              </a:rPr>
              <a:t>P(word | </a:t>
            </a:r>
            <a:r>
              <a:rPr lang="en-US" sz="2400" dirty="0" smtClean="0">
                <a:solidFill>
                  <a:srgbClr val="0066FF"/>
                </a:solidFill>
              </a:rPr>
              <a:t>class) </a:t>
            </a:r>
            <a:r>
              <a:rPr lang="en-US" sz="2400" dirty="0" smtClean="0">
                <a:cs typeface="Times New Roman"/>
              </a:rPr>
              <a:t>and</a:t>
            </a:r>
            <a:r>
              <a:rPr lang="en-US" sz="2400" dirty="0" smtClean="0">
                <a:solidFill>
                  <a:srgbClr val="0066FF"/>
                </a:solidFill>
                <a:cs typeface="Times New Roman"/>
              </a:rPr>
              <a:t> </a:t>
            </a:r>
            <a:r>
              <a:rPr lang="en-US" sz="2400" dirty="0">
                <a:cs typeface="Times New Roman"/>
              </a:rPr>
              <a:t>priors</a:t>
            </a:r>
            <a:r>
              <a:rPr lang="en-US" sz="2400" dirty="0">
                <a:solidFill>
                  <a:srgbClr val="0066FF"/>
                </a:solidFill>
                <a:cs typeface="Times New Roman"/>
              </a:rPr>
              <a:t> </a:t>
            </a:r>
            <a:r>
              <a:rPr lang="en-US" sz="2400" dirty="0">
                <a:solidFill>
                  <a:srgbClr val="0066FF"/>
                </a:solidFill>
              </a:rPr>
              <a:t>P</a:t>
            </a:r>
            <a:r>
              <a:rPr lang="en-US" sz="2400" dirty="0" smtClean="0">
                <a:solidFill>
                  <a:srgbClr val="0066FF"/>
                </a:solidFill>
              </a:rPr>
              <a:t>(class) </a:t>
            </a:r>
          </a:p>
          <a:p>
            <a:pPr lvl="1"/>
            <a:r>
              <a:rPr lang="en-US" sz="2000" dirty="0" smtClean="0">
                <a:cs typeface="Times New Roman"/>
              </a:rPr>
              <a:t>How do we obtain the values of these parameters?</a:t>
            </a:r>
          </a:p>
        </p:txBody>
      </p:sp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3" cstate="print"/>
          <a:srcRect l="23456"/>
          <a:stretch>
            <a:fillRect/>
          </a:stretch>
        </p:blipFill>
        <p:spPr bwMode="auto">
          <a:xfrm>
            <a:off x="2243372" y="3352800"/>
            <a:ext cx="671489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81000" y="3505200"/>
            <a:ext cx="1976823" cy="757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spam:  0.33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¬spam:  0.67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31559" y="3048000"/>
            <a:ext cx="1912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66FF"/>
                </a:solidFill>
              </a:rPr>
              <a:t>P(word | </a:t>
            </a:r>
            <a:r>
              <a:rPr lang="en-US" dirty="0" smtClean="0">
                <a:solidFill>
                  <a:srgbClr val="0066FF"/>
                </a:solidFill>
                <a:cs typeface="Times New Roman"/>
              </a:rPr>
              <a:t>¬spam)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284812" y="3048000"/>
            <a:ext cx="1778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66FF"/>
                </a:solidFill>
              </a:rPr>
              <a:t>P(word | </a:t>
            </a:r>
            <a:r>
              <a:rPr lang="en-US" dirty="0" smtClean="0">
                <a:solidFill>
                  <a:srgbClr val="0066FF"/>
                </a:solidFill>
                <a:cs typeface="Times New Roman"/>
              </a:rPr>
              <a:t>spam)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106269" y="304800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66FF"/>
                </a:solidFill>
              </a:rPr>
              <a:t>prior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868362"/>
          </a:xfrm>
        </p:spPr>
        <p:txBody>
          <a:bodyPr/>
          <a:lstStyle/>
          <a:p>
            <a:r>
              <a:rPr lang="en-US" dirty="0" smtClean="0"/>
              <a:t>Parameter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915400" cy="5059363"/>
          </a:xfrm>
        </p:spPr>
        <p:txBody>
          <a:bodyPr/>
          <a:lstStyle/>
          <a:p>
            <a:r>
              <a:rPr lang="en-US" sz="2400" dirty="0">
                <a:cs typeface="Times New Roman"/>
              </a:rPr>
              <a:t>Model parameters: feature likelihoods </a:t>
            </a:r>
            <a:r>
              <a:rPr lang="en-US" sz="2400" dirty="0">
                <a:solidFill>
                  <a:srgbClr val="0066FF"/>
                </a:solidFill>
              </a:rPr>
              <a:t>P(word | class) </a:t>
            </a:r>
            <a:r>
              <a:rPr lang="en-US" sz="2400" dirty="0">
                <a:cs typeface="Times New Roman"/>
              </a:rPr>
              <a:t>and</a:t>
            </a:r>
            <a:r>
              <a:rPr lang="en-US" sz="2400" dirty="0">
                <a:solidFill>
                  <a:srgbClr val="0066FF"/>
                </a:solidFill>
                <a:cs typeface="Times New Roman"/>
              </a:rPr>
              <a:t> </a:t>
            </a:r>
            <a:r>
              <a:rPr lang="en-US" sz="2400" dirty="0">
                <a:cs typeface="Times New Roman"/>
              </a:rPr>
              <a:t>priors</a:t>
            </a:r>
            <a:r>
              <a:rPr lang="en-US" sz="2400" dirty="0">
                <a:solidFill>
                  <a:srgbClr val="0066FF"/>
                </a:solidFill>
                <a:cs typeface="Times New Roman"/>
              </a:rPr>
              <a:t> </a:t>
            </a:r>
            <a:r>
              <a:rPr lang="en-US" sz="2400" dirty="0">
                <a:solidFill>
                  <a:srgbClr val="0066FF"/>
                </a:solidFill>
              </a:rPr>
              <a:t>P(class) </a:t>
            </a:r>
          </a:p>
          <a:p>
            <a:pPr lvl="1"/>
            <a:r>
              <a:rPr lang="en-US" sz="2000" dirty="0" smtClean="0">
                <a:cs typeface="Times New Roman"/>
              </a:rPr>
              <a:t>How </a:t>
            </a:r>
            <a:r>
              <a:rPr lang="en-US" sz="2000" dirty="0">
                <a:cs typeface="Times New Roman"/>
              </a:rPr>
              <a:t>do we obtain the values of these parameters?</a:t>
            </a:r>
          </a:p>
          <a:p>
            <a:pPr lvl="1"/>
            <a:r>
              <a:rPr lang="en-US" sz="2000" dirty="0">
                <a:cs typeface="Times New Roman"/>
              </a:rPr>
              <a:t>Need </a:t>
            </a:r>
            <a:r>
              <a:rPr lang="en-US" sz="2000" i="1" dirty="0">
                <a:cs typeface="Times New Roman"/>
              </a:rPr>
              <a:t>training set </a:t>
            </a:r>
            <a:r>
              <a:rPr lang="en-US" sz="2000" dirty="0">
                <a:cs typeface="Times New Roman"/>
              </a:rPr>
              <a:t>of labeled samples from both classes</a:t>
            </a:r>
          </a:p>
          <a:p>
            <a:pPr lvl="1"/>
            <a:endParaRPr lang="en-US" sz="2400" dirty="0" smtClean="0">
              <a:cs typeface="Times New Roman"/>
            </a:endParaRPr>
          </a:p>
          <a:p>
            <a:pPr lvl="1">
              <a:buNone/>
            </a:pPr>
            <a:endParaRPr lang="en-US" sz="2400" dirty="0" smtClean="0">
              <a:cs typeface="Times New Roman"/>
            </a:endParaRPr>
          </a:p>
          <a:p>
            <a:pPr lvl="1">
              <a:buNone/>
            </a:pPr>
            <a:r>
              <a:rPr lang="en-US" sz="2400" dirty="0" smtClean="0">
                <a:cs typeface="Times New Roman"/>
              </a:rPr>
              <a:t/>
            </a:r>
            <a:br>
              <a:rPr lang="en-US" sz="2400" dirty="0" smtClean="0">
                <a:cs typeface="Times New Roman"/>
              </a:rPr>
            </a:br>
            <a:endParaRPr lang="en-US" sz="1000" dirty="0" smtClean="0">
              <a:cs typeface="Times New Roman"/>
            </a:endParaRPr>
          </a:p>
          <a:p>
            <a:pPr lvl="1"/>
            <a:r>
              <a:rPr lang="en-US" sz="2400" dirty="0" smtClean="0">
                <a:cs typeface="Times New Roman"/>
              </a:rPr>
              <a:t>This is the </a:t>
            </a:r>
            <a:r>
              <a:rPr lang="en-US" sz="2400" i="1" dirty="0" smtClean="0">
                <a:cs typeface="Times New Roman"/>
              </a:rPr>
              <a:t>maximum likelihood </a:t>
            </a:r>
            <a:r>
              <a:rPr lang="en-US" sz="2400" dirty="0" smtClean="0">
                <a:cs typeface="Times New Roman"/>
              </a:rPr>
              <a:t>(ML) estimate, or estimate that maximizes the likelihood of the training data:</a:t>
            </a:r>
            <a:br>
              <a:rPr lang="en-US" sz="2400" dirty="0" smtClean="0">
                <a:cs typeface="Times New Roman"/>
              </a:rPr>
            </a:br>
            <a:r>
              <a:rPr lang="en-US" sz="2400" dirty="0" smtClean="0">
                <a:cs typeface="Times New Roman"/>
              </a:rPr>
              <a:t/>
            </a:r>
            <a:br>
              <a:rPr lang="en-US" sz="2400" dirty="0" smtClean="0">
                <a:cs typeface="Times New Roman"/>
              </a:rPr>
            </a:b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81000" y="3181290"/>
            <a:ext cx="21682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66FF"/>
                </a:solidFill>
              </a:rPr>
              <a:t> P(word | class) =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819400" y="2876490"/>
            <a:ext cx="60575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66FF"/>
                </a:solidFill>
              </a:rPr>
              <a:t># of occurrences of this word in docs from this class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3564652" y="3333690"/>
            <a:ext cx="56555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66FF"/>
                </a:solidFill>
              </a:rPr>
              <a:t>total # of words in docs from this class</a:t>
            </a:r>
            <a:endParaRPr lang="en-US" sz="2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895600" y="3333690"/>
            <a:ext cx="5791200" cy="19110"/>
          </a:xfrm>
          <a:prstGeom prst="line">
            <a:avLst/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7523" name="Object 3"/>
          <p:cNvGraphicFramePr>
            <a:graphicFrameLocks noChangeAspect="1"/>
          </p:cNvGraphicFramePr>
          <p:nvPr/>
        </p:nvGraphicFramePr>
        <p:xfrm>
          <a:off x="2767013" y="4770438"/>
          <a:ext cx="3663950" cy="115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92" name="Equation" r:id="rId4" imgW="1409400" imgH="444240" progId="Equation.3">
                  <p:embed/>
                </p:oleObj>
              </mc:Choice>
              <mc:Fallback>
                <p:oleObj name="Equation" r:id="rId4" imgW="1409400" imgH="4442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7013" y="4770438"/>
                        <a:ext cx="3663950" cy="1154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1783775" y="5924490"/>
            <a:ext cx="56076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 smtClean="0"/>
              <a:t>d</a:t>
            </a:r>
            <a:r>
              <a:rPr lang="en-US" sz="2000" dirty="0" smtClean="0"/>
              <a:t>: index of training document, </a:t>
            </a:r>
            <a:r>
              <a:rPr lang="en-US" sz="2000" i="1" dirty="0" err="1" smtClean="0"/>
              <a:t>i</a:t>
            </a:r>
            <a:r>
              <a:rPr lang="en-US" sz="2000" dirty="0" smtClean="0"/>
              <a:t>: index of a word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868362"/>
          </a:xfrm>
        </p:spPr>
        <p:txBody>
          <a:bodyPr/>
          <a:lstStyle/>
          <a:p>
            <a:r>
              <a:rPr lang="en-US" dirty="0" smtClean="0"/>
              <a:t>Parameter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1"/>
            <a:ext cx="8915400" cy="4191000"/>
          </a:xfrm>
        </p:spPr>
        <p:txBody>
          <a:bodyPr/>
          <a:lstStyle/>
          <a:p>
            <a:r>
              <a:rPr lang="en-US" sz="2400" dirty="0" smtClean="0">
                <a:cs typeface="Times New Roman"/>
              </a:rPr>
              <a:t>Parameter estimate:</a:t>
            </a:r>
            <a:endParaRPr lang="en-US" sz="2000" dirty="0">
              <a:cs typeface="Times New Roman"/>
            </a:endParaRPr>
          </a:p>
          <a:p>
            <a:pPr lvl="1"/>
            <a:endParaRPr lang="en-US" sz="2400" dirty="0" smtClean="0">
              <a:cs typeface="Times New Roman"/>
            </a:endParaRPr>
          </a:p>
          <a:p>
            <a:pPr lvl="1">
              <a:buNone/>
            </a:pPr>
            <a:endParaRPr lang="en-US" sz="2400" dirty="0" smtClean="0">
              <a:cs typeface="Times New Roman"/>
            </a:endParaRPr>
          </a:p>
          <a:p>
            <a:pPr lvl="1">
              <a:buNone/>
            </a:pPr>
            <a:endParaRPr lang="en-US" sz="2400" dirty="0" smtClean="0">
              <a:cs typeface="Times New Roman"/>
            </a:endParaRPr>
          </a:p>
          <a:p>
            <a:r>
              <a:rPr lang="en-US" sz="2400" dirty="0" smtClean="0">
                <a:cs typeface="Times New Roman"/>
              </a:rPr>
              <a:t>Parameter smoothing: dealing with words that were never seen or seen too few times</a:t>
            </a:r>
          </a:p>
          <a:p>
            <a:pPr lvl="1"/>
            <a:r>
              <a:rPr lang="en-US" sz="2000" b="1" dirty="0" err="1" smtClean="0">
                <a:cs typeface="Times New Roman"/>
              </a:rPr>
              <a:t>Laplacian</a:t>
            </a:r>
            <a:r>
              <a:rPr lang="en-US" sz="2000" b="1" dirty="0" smtClean="0">
                <a:cs typeface="Times New Roman"/>
              </a:rPr>
              <a:t> smoothing: </a:t>
            </a:r>
            <a:r>
              <a:rPr lang="en-US" sz="2000" dirty="0" smtClean="0">
                <a:cs typeface="Times New Roman"/>
              </a:rPr>
              <a:t>pretend you have seen every vocabulary word one more time than you actually did</a:t>
            </a:r>
            <a:br>
              <a:rPr lang="en-US" sz="2000" dirty="0" smtClean="0">
                <a:cs typeface="Times New Roman"/>
              </a:rPr>
            </a:br>
            <a:r>
              <a:rPr lang="en-US" sz="2000" dirty="0" smtClean="0">
                <a:cs typeface="Times New Roman"/>
              </a:rPr>
              <a:t/>
            </a:r>
            <a:br>
              <a:rPr lang="en-US" sz="2000" dirty="0" smtClean="0">
                <a:cs typeface="Times New Roman"/>
              </a:rPr>
            </a:br>
            <a:endParaRPr lang="en-US" sz="2000" dirty="0" smtClean="0"/>
          </a:p>
          <a:p>
            <a:pPr lvl="1">
              <a:buNone/>
            </a:pPr>
            <a:endParaRPr lang="en-US" sz="1000" dirty="0" smtClean="0"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4876800"/>
            <a:ext cx="21682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66FF"/>
                </a:solidFill>
              </a:rPr>
              <a:t> P(word | class) =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2667000" y="4572000"/>
            <a:ext cx="64924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66FF"/>
                </a:solidFill>
              </a:rPr>
              <a:t># of occurrences of this word in docs from this class + 1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3259852" y="5029200"/>
            <a:ext cx="49936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66FF"/>
                </a:solidFill>
              </a:rPr>
              <a:t>total # of words in docs from this class + V</a:t>
            </a:r>
            <a:endParaRPr lang="en-US" sz="20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726452" y="5029200"/>
            <a:ext cx="6265148" cy="0"/>
          </a:xfrm>
          <a:prstGeom prst="line">
            <a:avLst/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667931" y="5581710"/>
            <a:ext cx="39614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66FF"/>
                </a:solidFill>
              </a:rPr>
              <a:t>(V: total number of unique words)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381000" y="2057400"/>
            <a:ext cx="21682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66FF"/>
                </a:solidFill>
              </a:rPr>
              <a:t> P(word | class) =</a:t>
            </a:r>
            <a:endParaRPr 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2819400" y="1752600"/>
            <a:ext cx="60575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66FF"/>
                </a:solidFill>
              </a:rPr>
              <a:t># of occurrences of this word in docs from this class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3564652" y="2209800"/>
            <a:ext cx="56555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66FF"/>
                </a:solidFill>
              </a:rPr>
              <a:t>total # of words in docs from this class</a:t>
            </a:r>
            <a:endParaRPr lang="en-US" sz="20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895600" y="2209800"/>
            <a:ext cx="5791200" cy="19110"/>
          </a:xfrm>
          <a:prstGeom prst="line">
            <a:avLst/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0" grpId="0"/>
      <p:bldP spid="11" grpId="0"/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Summary: Naïve Bayes for Document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229600" cy="5059363"/>
          </a:xfrm>
        </p:spPr>
        <p:txBody>
          <a:bodyPr/>
          <a:lstStyle/>
          <a:p>
            <a:r>
              <a:rPr lang="en-US" sz="2800" dirty="0" smtClean="0"/>
              <a:t>Naïve Bayes model: assign the document to the class with the highest posterior 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Model parameters:</a:t>
            </a:r>
          </a:p>
          <a:p>
            <a:endParaRPr lang="en-US" dirty="0"/>
          </a:p>
        </p:txBody>
      </p:sp>
      <p:graphicFrame>
        <p:nvGraphicFramePr>
          <p:cNvPr id="952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290111"/>
              </p:ext>
            </p:extLst>
          </p:nvPr>
        </p:nvGraphicFramePr>
        <p:xfrm>
          <a:off x="1700213" y="2627313"/>
          <a:ext cx="5437187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683" name="Equation" r:id="rId4" imgW="2832100" imgH="457200" progId="Equation.3">
                  <p:embed/>
                </p:oleObj>
              </mc:Choice>
              <mc:Fallback>
                <p:oleObj name="Equation" r:id="rId4" imgW="28321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0213" y="2627313"/>
                        <a:ext cx="5437187" cy="877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600200" y="5142131"/>
            <a:ext cx="1371600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(class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29000" y="4837331"/>
            <a:ext cx="1600200" cy="1828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| class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| class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i="1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| class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77188" y="4191000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Likelihood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of class 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4469" y="438013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prior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67400" y="4837331"/>
            <a:ext cx="1600200" cy="1828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|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|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i="1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|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5588" y="4191000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Likelihood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of class 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57800" y="5675531"/>
            <a:ext cx="415498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8" grpId="0"/>
      <p:bldP spid="9" grpId="0"/>
      <p:bldP spid="11" grpId="0" animBg="1"/>
      <p:bldP spid="12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51816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Prediction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Learning and inference pipeline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9906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00"/>
                </a:solidFill>
              </a:rPr>
              <a:t>Training Labels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76200" y="1570038"/>
            <a:ext cx="2438400" cy="3078162"/>
            <a:chOff x="228600" y="1417320"/>
            <a:chExt cx="2438400" cy="2849880"/>
          </a:xfrm>
        </p:grpSpPr>
        <p:sp>
          <p:nvSpPr>
            <p:cNvPr id="10268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769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</a:rPr>
                <a:t>Training </a:t>
              </a:r>
              <a:r>
                <a:rPr lang="en-US" sz="2400" dirty="0" smtClean="0">
                  <a:solidFill>
                    <a:srgbClr val="000000"/>
                  </a:solidFill>
                </a:rPr>
                <a:t>Samples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7485"/>
              <a:ext cx="2438400" cy="28197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24384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Training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246" name="TextBox 13"/>
          <p:cNvSpPr txBox="1">
            <a:spLocks noChangeArrowheads="1"/>
          </p:cNvSpPr>
          <p:nvPr/>
        </p:nvSpPr>
        <p:spPr bwMode="auto">
          <a:xfrm>
            <a:off x="551692" y="838200"/>
            <a:ext cx="170090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Learning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2004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Features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25908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2" y="19812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Features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457200" y="4800600"/>
            <a:ext cx="17812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Inference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457200" y="6396037"/>
            <a:ext cx="1878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Test </a:t>
            </a:r>
            <a:r>
              <a:rPr lang="en-US" sz="2400" dirty="0" smtClean="0">
                <a:solidFill>
                  <a:srgbClr val="000000"/>
                </a:solidFill>
              </a:rPr>
              <a:t>Sample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68580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Learned model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181600" y="39624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Learned model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 rot="5400000">
            <a:off x="5867400" y="50292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438400"/>
            <a:ext cx="223761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638800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622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0254" grpId="0"/>
      <p:bldP spid="10255" grpId="0"/>
      <p:bldP spid="23" grpId="0" animBg="1"/>
      <p:bldP spid="24" grpId="0" animBg="1"/>
      <p:bldP spid="25" grpId="0" animBg="1"/>
      <p:bldP spid="26" grpId="0" animBg="1"/>
      <p:bldP spid="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Bayesian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/>
          <a:lstStyle/>
          <a:p>
            <a:r>
              <a:rPr lang="en-US" sz="2800" dirty="0" smtClean="0"/>
              <a:t>Suppose the agent has to make decisions about the value of an unobserved </a:t>
            </a:r>
            <a:r>
              <a:rPr lang="en-US" sz="2800" i="1" dirty="0" smtClean="0"/>
              <a:t>query variable </a:t>
            </a:r>
            <a:r>
              <a:rPr lang="en-US" sz="2800" dirty="0" smtClean="0">
                <a:solidFill>
                  <a:srgbClr val="0066FF"/>
                </a:solidFill>
              </a:rPr>
              <a:t>X</a:t>
            </a:r>
            <a:r>
              <a:rPr lang="en-US" sz="2800" dirty="0" smtClean="0"/>
              <a:t> based on the values of an observed </a:t>
            </a:r>
            <a:r>
              <a:rPr lang="en-US" sz="2800" i="1" dirty="0" smtClean="0"/>
              <a:t>evidence variable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66FF"/>
                </a:solidFill>
              </a:rPr>
              <a:t>E </a:t>
            </a:r>
            <a:endParaRPr lang="en-US" sz="2800" dirty="0" smtClean="0"/>
          </a:p>
          <a:p>
            <a:r>
              <a:rPr lang="en-US" sz="2800" b="1" dirty="0" smtClean="0"/>
              <a:t>Inference problem: </a:t>
            </a:r>
            <a:r>
              <a:rPr lang="en-US" sz="2800" dirty="0" smtClean="0"/>
              <a:t>given some evidence </a:t>
            </a:r>
            <a:r>
              <a:rPr lang="en-US" sz="2800" dirty="0" smtClean="0">
                <a:solidFill>
                  <a:srgbClr val="0066FF"/>
                </a:solidFill>
              </a:rPr>
              <a:t>E = e</a:t>
            </a:r>
            <a:r>
              <a:rPr lang="en-US" sz="2800" dirty="0" smtClean="0"/>
              <a:t>, what is </a:t>
            </a:r>
            <a:r>
              <a:rPr lang="en-US" sz="2800" dirty="0" smtClean="0">
                <a:solidFill>
                  <a:srgbClr val="0066FF"/>
                </a:solidFill>
              </a:rPr>
              <a:t>P(X | e)</a:t>
            </a:r>
            <a:r>
              <a:rPr lang="en-US" sz="2800" dirty="0" smtClean="0"/>
              <a:t>?</a:t>
            </a:r>
          </a:p>
          <a:p>
            <a:r>
              <a:rPr lang="en-US" sz="2800" b="1" dirty="0" smtClean="0"/>
              <a:t>Learning problem: </a:t>
            </a:r>
            <a:r>
              <a:rPr lang="en-US" sz="2800" dirty="0" smtClean="0"/>
              <a:t>estimate the parameters of the probabilistic model </a:t>
            </a:r>
            <a:r>
              <a:rPr lang="en-US" sz="2800" dirty="0" smtClean="0">
                <a:solidFill>
                  <a:srgbClr val="0066FF"/>
                </a:solidFill>
              </a:rPr>
              <a:t>P(X | E) </a:t>
            </a:r>
            <a:r>
              <a:rPr lang="en-US" sz="2800" dirty="0" smtClean="0"/>
              <a:t>given a </a:t>
            </a:r>
            <a:r>
              <a:rPr lang="en-US" sz="2800" i="1" dirty="0" smtClean="0"/>
              <a:t>training sample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66FF"/>
                </a:solidFill>
              </a:rPr>
              <a:t>{(x</a:t>
            </a:r>
            <a:r>
              <a:rPr lang="en-US" sz="2800" baseline="-25000" dirty="0" smtClean="0">
                <a:solidFill>
                  <a:srgbClr val="0066FF"/>
                </a:solidFill>
              </a:rPr>
              <a:t>1</a:t>
            </a:r>
            <a:r>
              <a:rPr lang="en-US" sz="2800" dirty="0" smtClean="0">
                <a:solidFill>
                  <a:srgbClr val="0066FF"/>
                </a:solidFill>
              </a:rPr>
              <a:t>,e</a:t>
            </a:r>
            <a:r>
              <a:rPr lang="en-US" sz="2800" baseline="-25000" dirty="0" smtClean="0">
                <a:solidFill>
                  <a:srgbClr val="0066FF"/>
                </a:solidFill>
              </a:rPr>
              <a:t>1</a:t>
            </a:r>
            <a:r>
              <a:rPr lang="en-US" sz="2800" dirty="0" smtClean="0">
                <a:solidFill>
                  <a:srgbClr val="0066FF"/>
                </a:solidFill>
              </a:rPr>
              <a:t>), …, (x</a:t>
            </a:r>
            <a:r>
              <a:rPr lang="en-US" sz="2800" baseline="-25000" dirty="0" smtClean="0">
                <a:solidFill>
                  <a:srgbClr val="0066FF"/>
                </a:solidFill>
              </a:rPr>
              <a:t>n</a:t>
            </a:r>
            <a:r>
              <a:rPr lang="en-US" sz="2800" dirty="0" smtClean="0">
                <a:solidFill>
                  <a:srgbClr val="0066FF"/>
                </a:solidFill>
              </a:rPr>
              <a:t>,e</a:t>
            </a:r>
            <a:r>
              <a:rPr lang="en-US" sz="2800" baseline="-25000" dirty="0" smtClean="0">
                <a:solidFill>
                  <a:srgbClr val="0066FF"/>
                </a:solidFill>
              </a:rPr>
              <a:t>n</a:t>
            </a:r>
            <a:r>
              <a:rPr lang="en-US" sz="2800" dirty="0" smtClean="0">
                <a:solidFill>
                  <a:srgbClr val="0066FF"/>
                </a:solidFill>
              </a:rPr>
              <a:t>)}</a:t>
            </a:r>
            <a:endParaRPr lang="en-US" sz="2800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7856</TotalTime>
  <Words>1466</Words>
  <Application>Microsoft Office PowerPoint</Application>
  <PresentationFormat>On-screen Show (4:3)</PresentationFormat>
  <Paragraphs>272</Paragraphs>
  <Slides>36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Mathematica1</vt:lpstr>
      <vt:lpstr>Arial</vt:lpstr>
      <vt:lpstr>Calibri</vt:lpstr>
      <vt:lpstr>Courier New</vt:lpstr>
      <vt:lpstr>Symbol</vt:lpstr>
      <vt:lpstr>Times New Roman</vt:lpstr>
      <vt:lpstr>Default Design</vt:lpstr>
      <vt:lpstr>Equation</vt:lpstr>
      <vt:lpstr>Bayesian Inference &amp; Naïve Bayes</vt:lpstr>
      <vt:lpstr>Review: Probability</vt:lpstr>
      <vt:lpstr>Outline: Bayesian Inference</vt:lpstr>
      <vt:lpstr>Bayes Rule</vt:lpstr>
      <vt:lpstr>Bayes Rule example</vt:lpstr>
      <vt:lpstr>Bayes Rule example</vt:lpstr>
      <vt:lpstr>Outline: Bayesian Inference</vt:lpstr>
      <vt:lpstr>Law of total probability</vt:lpstr>
      <vt:lpstr>Bayes Rule example</vt:lpstr>
      <vt:lpstr>Bayes Rule example</vt:lpstr>
      <vt:lpstr>Outline: Bayesian Inference</vt:lpstr>
      <vt:lpstr>Bayes rule: Example</vt:lpstr>
      <vt:lpstr>PowerPoint Presentation</vt:lpstr>
      <vt:lpstr>Probabilistic inference</vt:lpstr>
      <vt:lpstr>Outline: Bayesian Inference</vt:lpstr>
      <vt:lpstr>Bayesian decision theory</vt:lpstr>
      <vt:lpstr>MAP decision</vt:lpstr>
      <vt:lpstr>Outline: Bayesian Inference</vt:lpstr>
      <vt:lpstr>Naïve Bayes model</vt:lpstr>
      <vt:lpstr>Naïve Bayes model</vt:lpstr>
      <vt:lpstr>Naïve Bayes model</vt:lpstr>
      <vt:lpstr>Outline: Bayesian Inference</vt:lpstr>
      <vt:lpstr>Case study: Text document classification</vt:lpstr>
      <vt:lpstr>Case study: Text document classification</vt:lpstr>
      <vt:lpstr>Naïve Bayes Representation</vt:lpstr>
      <vt:lpstr>Naïve Bayes Representation</vt:lpstr>
      <vt:lpstr>Bag of words illustration</vt:lpstr>
      <vt:lpstr>Bag of words illustration</vt:lpstr>
      <vt:lpstr>Bag of words illustration</vt:lpstr>
      <vt:lpstr>Naïve Bayes Representation</vt:lpstr>
      <vt:lpstr>Parameter estimation</vt:lpstr>
      <vt:lpstr>Parameter estimation</vt:lpstr>
      <vt:lpstr>Parameter estimation</vt:lpstr>
      <vt:lpstr>Summary: Naïve Bayes for Document Classification</vt:lpstr>
      <vt:lpstr>Learning and inference pipeline</vt:lpstr>
      <vt:lpstr>Review: Bayesian decision making</vt:lpstr>
    </vt:vector>
  </TitlesOfParts>
  <Company>NUS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Uncertainty</dc:title>
  <dc:creator>Min-Yen Kan</dc:creator>
  <cp:lastModifiedBy>Mark Hasegawa-Johnson</cp:lastModifiedBy>
  <cp:revision>408</cp:revision>
  <cp:lastPrinted>2015-10-22T19:20:14Z</cp:lastPrinted>
  <dcterms:created xsi:type="dcterms:W3CDTF">2003-12-18T04:23:21Z</dcterms:created>
  <dcterms:modified xsi:type="dcterms:W3CDTF">2016-10-18T01:42:03Z</dcterms:modified>
</cp:coreProperties>
</file>