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32"/>
  </p:notesMasterIdLst>
  <p:sldIdLst>
    <p:sldId id="257" r:id="rId2"/>
    <p:sldId id="375" r:id="rId3"/>
    <p:sldId id="349" r:id="rId4"/>
    <p:sldId id="350" r:id="rId5"/>
    <p:sldId id="331" r:id="rId6"/>
    <p:sldId id="260" r:id="rId7"/>
    <p:sldId id="332" r:id="rId8"/>
    <p:sldId id="333" r:id="rId9"/>
    <p:sldId id="269" r:id="rId10"/>
    <p:sldId id="271" r:id="rId11"/>
    <p:sldId id="273" r:id="rId12"/>
    <p:sldId id="357" r:id="rId13"/>
    <p:sldId id="359" r:id="rId14"/>
    <p:sldId id="274" r:id="rId15"/>
    <p:sldId id="334" r:id="rId16"/>
    <p:sldId id="360" r:id="rId17"/>
    <p:sldId id="361" r:id="rId18"/>
    <p:sldId id="362" r:id="rId19"/>
    <p:sldId id="363" r:id="rId20"/>
    <p:sldId id="364" r:id="rId21"/>
    <p:sldId id="365" r:id="rId22"/>
    <p:sldId id="366" r:id="rId23"/>
    <p:sldId id="367" r:id="rId24"/>
    <p:sldId id="368" r:id="rId25"/>
    <p:sldId id="369" r:id="rId26"/>
    <p:sldId id="370" r:id="rId27"/>
    <p:sldId id="371" r:id="rId28"/>
    <p:sldId id="372" r:id="rId29"/>
    <p:sldId id="373" r:id="rId30"/>
    <p:sldId id="374" r:id="rId3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C00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19" autoAdjust="0"/>
  </p:normalViewPr>
  <p:slideViewPr>
    <p:cSldViewPr>
      <p:cViewPr varScale="1">
        <p:scale>
          <a:sx n="63" d="100"/>
          <a:sy n="63" d="100"/>
        </p:scale>
        <p:origin x="13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095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95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95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1095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pitchFamily="34" charset="0"/>
              </a:defRPr>
            </a:lvl1pPr>
          </a:lstStyle>
          <a:p>
            <a:fld id="{3AED0B83-FA1E-482D-AD89-4E224F76AB5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2355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756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</a:t>
            </a:r>
            <a:r>
              <a:rPr lang="en-US" baseline="0" dirty="0" smtClean="0"/>
              <a:t> a reflex agent be rational?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57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4576A-F041-465B-B05C-90CC0BF4FA5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256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4576A-F041-465B-B05C-90CC0BF4FA5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018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64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40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849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749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1407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33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1434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323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6018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355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4947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0417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0858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2785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7638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343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4650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</a:t>
            </a:r>
            <a:r>
              <a:rPr lang="en-US" baseline="0" dirty="0" smtClean="0"/>
              <a:t> search tree is infinitely deep, contains redundant paths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3081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D0B83-FA1E-482D-AD89-4E224F76AB5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6570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9279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8031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163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0832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0150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2823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F1D18-9638-4932-8910-B6EDCB447AA8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976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14 Jan 2004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CS 3243 - Blind Search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3B963AB-989A-489E-AE33-EB41FB033A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14 Jan 2004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CS 3243 - Blind Search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8102A7-0C28-44F0-898D-773E064A07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14 Jan 2004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CS 3243 - Blind Search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F3BF20-175F-47CA-9386-D7A8446B7C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14 Jan 2004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CS 3243 - Blind Search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724606-A38D-498A-B460-2362EA3C91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14 Jan 2004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CS 3243 - Blind Search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B1E55EC-528B-4849-B14F-C2768CDCAD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14 Jan 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CS 3243 - Blind Search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2426BF-23F7-454A-AE34-F8D0C08371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14 Jan 2004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CS 3243 - Blind Search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4BF256C-05D7-4F8B-A8CD-2D886136AB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aai.org/Papers/AAAI/1986/AAAI86-027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-228600"/>
            <a:ext cx="7772400" cy="1470025"/>
          </a:xfrm>
        </p:spPr>
        <p:txBody>
          <a:bodyPr/>
          <a:lstStyle/>
          <a:p>
            <a:r>
              <a:rPr lang="en-US" dirty="0"/>
              <a:t>Solving problems by searching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914400"/>
            <a:ext cx="6400800" cy="1752600"/>
          </a:xfrm>
        </p:spPr>
        <p:txBody>
          <a:bodyPr/>
          <a:lstStyle/>
          <a:p>
            <a:r>
              <a:rPr lang="en-US" dirty="0"/>
              <a:t>Chapter 3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738" y="1600200"/>
            <a:ext cx="5196062" cy="51054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830" y="1600200"/>
            <a:ext cx="3006970" cy="289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Types of agents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4040188" cy="639762"/>
          </a:xfrm>
        </p:spPr>
        <p:txBody>
          <a:bodyPr/>
          <a:lstStyle/>
          <a:p>
            <a:r>
              <a:rPr lang="en-US" dirty="0" smtClean="0"/>
              <a:t>Reflex agent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50812" y="4114800"/>
            <a:ext cx="4040188" cy="2514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Consider how the world IS</a:t>
            </a:r>
          </a:p>
          <a:p>
            <a:r>
              <a:rPr lang="en-US" dirty="0" smtClean="0"/>
              <a:t>Choose </a:t>
            </a:r>
            <a:r>
              <a:rPr lang="en-US" dirty="0"/>
              <a:t>action based on current percept </a:t>
            </a:r>
            <a:endParaRPr lang="en-US" dirty="0" smtClean="0"/>
          </a:p>
          <a:p>
            <a:r>
              <a:rPr lang="en-US" dirty="0" smtClean="0"/>
              <a:t>Do </a:t>
            </a:r>
            <a:r>
              <a:rPr lang="en-US" dirty="0"/>
              <a:t>not consider the future consequences </a:t>
            </a:r>
            <a:r>
              <a:rPr lang="en-US" dirty="0" smtClean="0"/>
              <a:t>of actions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645025" y="914400"/>
            <a:ext cx="4041775" cy="639762"/>
          </a:xfrm>
        </p:spPr>
        <p:txBody>
          <a:bodyPr/>
          <a:lstStyle/>
          <a:p>
            <a:r>
              <a:rPr lang="en-US" dirty="0" smtClean="0"/>
              <a:t>Planning agent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267200" y="4114800"/>
            <a:ext cx="4724400" cy="2895600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CC0099"/>
                </a:solidFill>
              </a:rPr>
              <a:t>Consider how the world WOULD BE</a:t>
            </a:r>
          </a:p>
          <a:p>
            <a:r>
              <a:rPr lang="en-US" dirty="0" smtClean="0"/>
              <a:t>Decisions </a:t>
            </a:r>
            <a:r>
              <a:rPr lang="en-US" dirty="0"/>
              <a:t>based on (</a:t>
            </a:r>
            <a:r>
              <a:rPr lang="en-US" dirty="0" smtClean="0"/>
              <a:t>hypothesized) consequences </a:t>
            </a:r>
            <a:r>
              <a:rPr lang="en-US" dirty="0"/>
              <a:t>of actions</a:t>
            </a:r>
          </a:p>
          <a:p>
            <a:r>
              <a:rPr lang="en-US" dirty="0" smtClean="0"/>
              <a:t>Must </a:t>
            </a:r>
            <a:r>
              <a:rPr lang="en-US" dirty="0"/>
              <a:t>have a model of how </a:t>
            </a:r>
            <a:r>
              <a:rPr lang="en-US" dirty="0" smtClean="0"/>
              <a:t>the world </a:t>
            </a:r>
            <a:r>
              <a:rPr lang="en-US" dirty="0"/>
              <a:t>evolves </a:t>
            </a:r>
            <a:r>
              <a:rPr lang="en-US" dirty="0" smtClean="0"/>
              <a:t>in response </a:t>
            </a:r>
            <a:r>
              <a:rPr lang="en-US" dirty="0"/>
              <a:t>to actions</a:t>
            </a:r>
          </a:p>
          <a:p>
            <a:r>
              <a:rPr lang="en-US" dirty="0" smtClean="0"/>
              <a:t>Must </a:t>
            </a:r>
            <a:r>
              <a:rPr lang="en-US" dirty="0"/>
              <a:t>formulate a goal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55699" y="6553200"/>
            <a:ext cx="1988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D. Klein, P. </a:t>
            </a:r>
            <a:r>
              <a:rPr lang="en-US" sz="1200" dirty="0" err="1" smtClean="0"/>
              <a:t>Abbeel</a:t>
            </a:r>
            <a:endParaRPr lang="en-US" sz="1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752600"/>
            <a:ext cx="3136900" cy="21077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1752600"/>
            <a:ext cx="3200400" cy="21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968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65237"/>
            <a:ext cx="8915400" cy="4525963"/>
          </a:xfrm>
        </p:spPr>
        <p:txBody>
          <a:bodyPr/>
          <a:lstStyle/>
          <a:p>
            <a:r>
              <a:rPr lang="en-US" sz="2800" dirty="0" smtClean="0"/>
              <a:t>We will consider the problem of designing </a:t>
            </a:r>
            <a:r>
              <a:rPr lang="en-US" sz="2800" b="1" dirty="0" smtClean="0">
                <a:solidFill>
                  <a:srgbClr val="FF0000"/>
                </a:solidFill>
              </a:rPr>
              <a:t>goal-based agents</a:t>
            </a:r>
            <a:r>
              <a:rPr lang="en-US" sz="2800" dirty="0" smtClean="0"/>
              <a:t> in </a:t>
            </a:r>
            <a:r>
              <a:rPr lang="en-US" sz="2800" b="1" dirty="0" smtClean="0">
                <a:solidFill>
                  <a:srgbClr val="FF0000"/>
                </a:solidFill>
              </a:rPr>
              <a:t>fully observable</a:t>
            </a:r>
            <a:r>
              <a:rPr lang="en-US" sz="2800" dirty="0" smtClean="0">
                <a:solidFill>
                  <a:srgbClr val="FF0000"/>
                </a:solidFill>
              </a:rPr>
              <a:t>, </a:t>
            </a:r>
            <a:r>
              <a:rPr lang="en-US" sz="2800" b="1" dirty="0" smtClean="0">
                <a:solidFill>
                  <a:srgbClr val="FF0000"/>
                </a:solidFill>
              </a:rPr>
              <a:t>deterministic</a:t>
            </a:r>
            <a:r>
              <a:rPr lang="en-US" sz="2800" dirty="0" smtClean="0">
                <a:solidFill>
                  <a:srgbClr val="FF0000"/>
                </a:solidFill>
              </a:rPr>
              <a:t>, </a:t>
            </a:r>
            <a:r>
              <a:rPr lang="en-US" sz="2800" b="1" dirty="0" smtClean="0">
                <a:solidFill>
                  <a:srgbClr val="FF0000"/>
                </a:solidFill>
              </a:rPr>
              <a:t>discrete</a:t>
            </a:r>
            <a:r>
              <a:rPr lang="en-US" sz="2800" dirty="0" smtClean="0">
                <a:solidFill>
                  <a:srgbClr val="FF0000"/>
                </a:solidFill>
              </a:rPr>
              <a:t>, </a:t>
            </a:r>
            <a:r>
              <a:rPr lang="en-US" sz="2800" b="1" dirty="0" smtClean="0">
                <a:solidFill>
                  <a:srgbClr val="FF0000"/>
                </a:solidFill>
              </a:rPr>
              <a:t>known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environments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2331" y="3624943"/>
            <a:ext cx="2960528" cy="3004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Down Arrow 10"/>
          <p:cNvSpPr/>
          <p:nvPr/>
        </p:nvSpPr>
        <p:spPr>
          <a:xfrm>
            <a:off x="3236805" y="3393871"/>
            <a:ext cx="164474" cy="2225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691949" y="3006929"/>
            <a:ext cx="889451" cy="2696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state</a:t>
            </a:r>
            <a:endParaRPr lang="en-US" dirty="0"/>
          </a:p>
        </p:txBody>
      </p:sp>
      <p:sp>
        <p:nvSpPr>
          <p:cNvPr id="13" name="Down Arrow 12"/>
          <p:cNvSpPr/>
          <p:nvPr/>
        </p:nvSpPr>
        <p:spPr>
          <a:xfrm rot="5400000">
            <a:off x="6141288" y="6298408"/>
            <a:ext cx="166914" cy="2192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349549" y="6207329"/>
            <a:ext cx="889451" cy="2696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Goal state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65237"/>
            <a:ext cx="8915400" cy="4525963"/>
          </a:xfrm>
        </p:spPr>
        <p:txBody>
          <a:bodyPr/>
          <a:lstStyle/>
          <a:p>
            <a:r>
              <a:rPr lang="en-US" sz="2800" dirty="0" smtClean="0"/>
              <a:t>We will consider the problem of designing </a:t>
            </a:r>
            <a:r>
              <a:rPr lang="en-US" sz="2800" b="1" dirty="0" smtClean="0">
                <a:solidFill>
                  <a:srgbClr val="FF0000"/>
                </a:solidFill>
              </a:rPr>
              <a:t>goal-based agents</a:t>
            </a:r>
            <a:r>
              <a:rPr lang="en-US" sz="2800" dirty="0" smtClean="0"/>
              <a:t> in </a:t>
            </a:r>
            <a:r>
              <a:rPr lang="en-US" sz="2800" b="1" dirty="0" smtClean="0">
                <a:solidFill>
                  <a:srgbClr val="FF0000"/>
                </a:solidFill>
              </a:rPr>
              <a:t>fully observable</a:t>
            </a:r>
            <a:r>
              <a:rPr lang="en-US" sz="2800" dirty="0" smtClean="0">
                <a:solidFill>
                  <a:srgbClr val="FF0000"/>
                </a:solidFill>
              </a:rPr>
              <a:t>, </a:t>
            </a:r>
            <a:r>
              <a:rPr lang="en-US" sz="2800" b="1" dirty="0" smtClean="0">
                <a:solidFill>
                  <a:srgbClr val="FF0000"/>
                </a:solidFill>
              </a:rPr>
              <a:t>deterministic</a:t>
            </a:r>
            <a:r>
              <a:rPr lang="en-US" sz="2800" dirty="0" smtClean="0">
                <a:solidFill>
                  <a:srgbClr val="FF0000"/>
                </a:solidFill>
              </a:rPr>
              <a:t>, </a:t>
            </a:r>
            <a:r>
              <a:rPr lang="en-US" sz="2800" b="1" dirty="0" smtClean="0">
                <a:solidFill>
                  <a:srgbClr val="FF0000"/>
                </a:solidFill>
              </a:rPr>
              <a:t>discrete</a:t>
            </a:r>
            <a:r>
              <a:rPr lang="en-US" sz="2800" dirty="0" smtClean="0">
                <a:solidFill>
                  <a:srgbClr val="FF0000"/>
                </a:solidFill>
              </a:rPr>
              <a:t>, </a:t>
            </a:r>
            <a:r>
              <a:rPr lang="en-US" sz="2800" b="1" dirty="0" smtClean="0">
                <a:solidFill>
                  <a:srgbClr val="FF0000"/>
                </a:solidFill>
              </a:rPr>
              <a:t>known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environments </a:t>
            </a:r>
          </a:p>
          <a:p>
            <a:pPr lvl="1"/>
            <a:r>
              <a:rPr lang="en-US" sz="2400" dirty="0" smtClean="0"/>
              <a:t>The agent must find a </a:t>
            </a:r>
            <a:r>
              <a:rPr lang="en-US" sz="2400" i="1" dirty="0" smtClean="0"/>
              <a:t>sequence of actions </a:t>
            </a:r>
            <a:r>
              <a:rPr lang="en-US" sz="2400" dirty="0" smtClean="0"/>
              <a:t>that reaches the goal</a:t>
            </a:r>
          </a:p>
          <a:p>
            <a:pPr lvl="1"/>
            <a:r>
              <a:rPr lang="en-US" sz="2400" dirty="0" smtClean="0"/>
              <a:t>The </a:t>
            </a:r>
            <a:r>
              <a:rPr lang="en-US" sz="2400" b="1" dirty="0" smtClean="0"/>
              <a:t>performance measure </a:t>
            </a:r>
            <a:r>
              <a:rPr lang="en-US" sz="2400" dirty="0" smtClean="0"/>
              <a:t>is defined by (a) reaching the goal and (b) how “expensive” the path to the goal is</a:t>
            </a:r>
          </a:p>
          <a:p>
            <a:pPr lvl="1"/>
            <a:r>
              <a:rPr lang="en-US" sz="2400" dirty="0" smtClean="0"/>
              <a:t>We are focused on the process of finding the solution;</a:t>
            </a:r>
            <a:r>
              <a:rPr lang="en-US" sz="2400" dirty="0"/>
              <a:t> </a:t>
            </a:r>
            <a:r>
              <a:rPr lang="en-US" sz="2400" dirty="0" smtClean="0"/>
              <a:t>while executing the solution, we assume that the agent can safely ignore its percepts (</a:t>
            </a:r>
            <a:r>
              <a:rPr lang="en-US" sz="2400" b="1" dirty="0" smtClean="0"/>
              <a:t>open-loop system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problem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CC0099"/>
                </a:solidFill>
              </a:rPr>
              <a:t>Problem={I,A,T,G,C}</a:t>
            </a:r>
            <a:endParaRPr lang="en-US" sz="2400" b="1" dirty="0" smtClean="0">
              <a:solidFill>
                <a:srgbClr val="CC0099"/>
              </a:solidFill>
            </a:endParaRPr>
          </a:p>
          <a:p>
            <a:r>
              <a:rPr lang="en-US" sz="2400" b="1" dirty="0" smtClean="0">
                <a:solidFill>
                  <a:srgbClr val="CC0099"/>
                </a:solidFill>
              </a:rPr>
              <a:t>I = Initial </a:t>
            </a:r>
            <a:r>
              <a:rPr lang="en-US" sz="2400" b="1" dirty="0" smtClean="0">
                <a:solidFill>
                  <a:srgbClr val="CC0099"/>
                </a:solidFill>
              </a:rPr>
              <a:t>state</a:t>
            </a:r>
          </a:p>
          <a:p>
            <a:r>
              <a:rPr lang="en-US" sz="2400" b="1" dirty="0" smtClean="0">
                <a:solidFill>
                  <a:srgbClr val="CC0099"/>
                </a:solidFill>
              </a:rPr>
              <a:t>A = Set of Actions</a:t>
            </a:r>
            <a:endParaRPr lang="en-US" sz="2400" b="1" dirty="0" smtClean="0">
              <a:solidFill>
                <a:srgbClr val="CC0099"/>
              </a:solidFill>
            </a:endParaRPr>
          </a:p>
          <a:p>
            <a:r>
              <a:rPr lang="en-US" sz="2400" b="1" dirty="0" smtClean="0">
                <a:solidFill>
                  <a:srgbClr val="CC0099"/>
                </a:solidFill>
              </a:rPr>
              <a:t>T = Transition </a:t>
            </a:r>
            <a:r>
              <a:rPr lang="en-US" sz="2400" b="1" dirty="0" smtClean="0">
                <a:solidFill>
                  <a:srgbClr val="CC0099"/>
                </a:solidFill>
              </a:rPr>
              <a:t>model</a:t>
            </a:r>
          </a:p>
          <a:p>
            <a:pPr lvl="1"/>
            <a:r>
              <a:rPr lang="en-US" sz="2000" dirty="0"/>
              <a:t>W</a:t>
            </a:r>
            <a:r>
              <a:rPr lang="en-US" sz="2000" dirty="0" smtClean="0"/>
              <a:t>hat state results from</a:t>
            </a:r>
            <a:br>
              <a:rPr lang="en-US" sz="2000" dirty="0" smtClean="0"/>
            </a:br>
            <a:r>
              <a:rPr lang="en-US" sz="2000" dirty="0" smtClean="0"/>
              <a:t>performing a given action </a:t>
            </a:r>
            <a:br>
              <a:rPr lang="en-US" sz="2000" dirty="0" smtClean="0"/>
            </a:br>
            <a:r>
              <a:rPr lang="en-US" sz="2000" dirty="0" smtClean="0"/>
              <a:t>in a given state?</a:t>
            </a:r>
          </a:p>
          <a:p>
            <a:r>
              <a:rPr lang="en-US" sz="2400" b="1" dirty="0" smtClean="0">
                <a:solidFill>
                  <a:srgbClr val="CC0099"/>
                </a:solidFill>
              </a:rPr>
              <a:t>G = </a:t>
            </a:r>
            <a:r>
              <a:rPr lang="en-US" sz="2400" b="1" dirty="0" smtClean="0">
                <a:solidFill>
                  <a:srgbClr val="CC0099"/>
                </a:solidFill>
              </a:rPr>
              <a:t>Goal </a:t>
            </a:r>
            <a:r>
              <a:rPr lang="en-US" sz="2400" b="1" dirty="0" smtClean="0">
                <a:solidFill>
                  <a:srgbClr val="CC0099"/>
                </a:solidFill>
              </a:rPr>
              <a:t>state</a:t>
            </a:r>
          </a:p>
          <a:p>
            <a:r>
              <a:rPr lang="en-US" sz="2400" b="1" dirty="0" smtClean="0">
                <a:solidFill>
                  <a:srgbClr val="CC0099"/>
                </a:solidFill>
              </a:rPr>
              <a:t>C = Path </a:t>
            </a:r>
            <a:r>
              <a:rPr lang="en-US" sz="2400" b="1" dirty="0" smtClean="0">
                <a:solidFill>
                  <a:srgbClr val="CC0099"/>
                </a:solidFill>
              </a:rPr>
              <a:t>cost</a:t>
            </a:r>
          </a:p>
          <a:p>
            <a:pPr lvl="1"/>
            <a:r>
              <a:rPr lang="en-US" sz="2000" dirty="0" smtClean="0"/>
              <a:t>Assume that it is a sum of </a:t>
            </a:r>
            <a:br>
              <a:rPr lang="en-US" sz="2000" dirty="0" smtClean="0"/>
            </a:br>
            <a:r>
              <a:rPr lang="en-US" sz="2000" dirty="0" smtClean="0"/>
              <a:t>nonnegative </a:t>
            </a:r>
            <a:r>
              <a:rPr lang="en-US" sz="2000" i="1" dirty="0" smtClean="0"/>
              <a:t>step </a:t>
            </a:r>
            <a:r>
              <a:rPr lang="en-US" sz="2000" i="1" dirty="0" smtClean="0"/>
              <a:t>costs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400" dirty="0" smtClean="0"/>
              <a:t>The </a:t>
            </a:r>
            <a:r>
              <a:rPr lang="en-US" sz="2400" b="1" dirty="0" smtClean="0">
                <a:solidFill>
                  <a:srgbClr val="CC0099"/>
                </a:solidFill>
              </a:rPr>
              <a:t>optimal solution </a:t>
            </a:r>
            <a:r>
              <a:rPr lang="en-US" sz="2400" dirty="0" smtClean="0"/>
              <a:t>is the sequence of actions that gives the </a:t>
            </a:r>
            <a:r>
              <a:rPr lang="en-US" sz="2400" i="1" dirty="0" smtClean="0"/>
              <a:t>lowest </a:t>
            </a:r>
            <a:r>
              <a:rPr lang="en-US" sz="2400" dirty="0" smtClean="0"/>
              <a:t>path cost for reaching the goal</a:t>
            </a:r>
            <a:endParaRPr lang="en-US" sz="2400" dirty="0"/>
          </a:p>
        </p:txBody>
      </p:sp>
      <p:sp>
        <p:nvSpPr>
          <p:cNvPr id="5" name="Down Arrow 4"/>
          <p:cNvSpPr/>
          <p:nvPr/>
        </p:nvSpPr>
        <p:spPr>
          <a:xfrm>
            <a:off x="5040469" y="2057400"/>
            <a:ext cx="2286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800600" y="1371600"/>
            <a:ext cx="7906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Initial</a:t>
            </a: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state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 rot="5400000">
            <a:off x="7728533" y="4762500"/>
            <a:ext cx="2286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016297" y="4572000"/>
            <a:ext cx="7104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Goal 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state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47233" y="2438401"/>
            <a:ext cx="2667000" cy="2706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/>
      <p:bldP spid="7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Example: Romania</a:t>
            </a:r>
          </a:p>
        </p:txBody>
      </p:sp>
      <p:pic>
        <p:nvPicPr>
          <p:cNvPr id="7" name="Picture 4" descr="romania-distanc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343400" y="3657600"/>
            <a:ext cx="4691595" cy="2819400"/>
          </a:xfrm>
          <a:prstGeom prst="rect">
            <a:avLst/>
          </a:prstGeom>
          <a:noFill/>
          <a:ln/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09600" y="1143000"/>
            <a:ext cx="8610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 vacation in Romania; currently in Arad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Flight leaves tomorrow from Bucharest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32396" y="1249363"/>
            <a:ext cx="233060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057400"/>
            <a:ext cx="4495800" cy="4525963"/>
          </a:xfrm>
        </p:spPr>
        <p:txBody>
          <a:bodyPr>
            <a:normAutofit lnSpcReduction="10000"/>
          </a:bodyPr>
          <a:lstStyle/>
          <a:p>
            <a:r>
              <a:rPr lang="en-US" sz="2400" b="1" dirty="0" smtClean="0">
                <a:solidFill>
                  <a:srgbClr val="CC0099"/>
                </a:solidFill>
              </a:rPr>
              <a:t>Initial state</a:t>
            </a:r>
          </a:p>
          <a:p>
            <a:pPr lvl="1"/>
            <a:r>
              <a:rPr lang="en-US" sz="2000" dirty="0" smtClean="0"/>
              <a:t>Arad</a:t>
            </a:r>
          </a:p>
          <a:p>
            <a:r>
              <a:rPr lang="en-US" sz="2400" b="1" dirty="0" smtClean="0">
                <a:solidFill>
                  <a:srgbClr val="CC0099"/>
                </a:solidFill>
              </a:rPr>
              <a:t>Actions</a:t>
            </a:r>
          </a:p>
          <a:p>
            <a:pPr lvl="1"/>
            <a:r>
              <a:rPr lang="en-US" sz="2000" dirty="0"/>
              <a:t>G</a:t>
            </a:r>
            <a:r>
              <a:rPr lang="en-US" sz="2000" dirty="0" smtClean="0"/>
              <a:t>o from one city to another</a:t>
            </a:r>
          </a:p>
          <a:p>
            <a:r>
              <a:rPr lang="en-US" sz="2400" b="1" dirty="0" smtClean="0">
                <a:solidFill>
                  <a:srgbClr val="CC0099"/>
                </a:solidFill>
              </a:rPr>
              <a:t>Transition model</a:t>
            </a:r>
          </a:p>
          <a:p>
            <a:pPr lvl="1"/>
            <a:r>
              <a:rPr lang="en-US" sz="2000" dirty="0"/>
              <a:t>I</a:t>
            </a:r>
            <a:r>
              <a:rPr lang="en-US" sz="2000" dirty="0" smtClean="0"/>
              <a:t>f you go from city A to </a:t>
            </a:r>
            <a:br>
              <a:rPr lang="en-US" sz="2000" dirty="0" smtClean="0"/>
            </a:br>
            <a:r>
              <a:rPr lang="en-US" sz="2000" dirty="0" smtClean="0"/>
              <a:t>city B, you end up in city B</a:t>
            </a:r>
          </a:p>
          <a:p>
            <a:r>
              <a:rPr lang="en-US" sz="2400" b="1" dirty="0" smtClean="0">
                <a:solidFill>
                  <a:srgbClr val="CC0099"/>
                </a:solidFill>
              </a:rPr>
              <a:t>Goal state</a:t>
            </a:r>
          </a:p>
          <a:p>
            <a:pPr lvl="1"/>
            <a:r>
              <a:rPr lang="en-US" sz="2000" dirty="0" smtClean="0"/>
              <a:t>Bucharest</a:t>
            </a:r>
          </a:p>
          <a:p>
            <a:r>
              <a:rPr lang="en-US" sz="2400" b="1" dirty="0" smtClean="0">
                <a:solidFill>
                  <a:srgbClr val="CC0099"/>
                </a:solidFill>
              </a:rPr>
              <a:t>Path cost</a:t>
            </a:r>
          </a:p>
          <a:p>
            <a:pPr lvl="1"/>
            <a:r>
              <a:rPr lang="en-US" sz="2000" dirty="0"/>
              <a:t>S</a:t>
            </a:r>
            <a:r>
              <a:rPr lang="en-US" sz="2000" dirty="0" smtClean="0"/>
              <a:t>um of edge costs (total distance traveled)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omania-distanc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027803" y="4876800"/>
            <a:ext cx="3296797" cy="1981200"/>
          </a:xfrm>
          <a:prstGeom prst="rect">
            <a:avLst/>
          </a:prstGeom>
          <a:noFill/>
          <a:ln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State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9154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The initial state, actions, and transition model define the </a:t>
            </a:r>
            <a:r>
              <a:rPr lang="en-US" b="1" dirty="0" smtClean="0">
                <a:solidFill>
                  <a:srgbClr val="CC0099"/>
                </a:solidFill>
              </a:rPr>
              <a:t>state space </a:t>
            </a:r>
            <a:r>
              <a:rPr lang="en-US" dirty="0" smtClean="0"/>
              <a:t>of the </a:t>
            </a:r>
            <a:r>
              <a:rPr lang="en-US" dirty="0" smtClean="0"/>
              <a:t>problem</a:t>
            </a:r>
          </a:p>
          <a:p>
            <a:pPr lvl="1"/>
            <a:r>
              <a:rPr lang="en-US" b="1" dirty="0" smtClean="0">
                <a:solidFill>
                  <a:srgbClr val="CC0099"/>
                </a:solidFill>
              </a:rPr>
              <a:t>State</a:t>
            </a:r>
            <a:r>
              <a:rPr lang="en-US" dirty="0" smtClean="0"/>
              <a:t> = all the information you need to decide what to do next</a:t>
            </a:r>
            <a:endParaRPr lang="en-US" dirty="0" smtClean="0"/>
          </a:p>
          <a:p>
            <a:pPr lvl="1"/>
            <a:r>
              <a:rPr lang="en-US" b="1" dirty="0" smtClean="0">
                <a:solidFill>
                  <a:srgbClr val="CC0099"/>
                </a:solidFill>
              </a:rPr>
              <a:t>State space</a:t>
            </a:r>
            <a:r>
              <a:rPr lang="en-US" dirty="0" smtClean="0"/>
              <a:t> = The </a:t>
            </a:r>
            <a:r>
              <a:rPr lang="en-US" dirty="0" smtClean="0"/>
              <a:t>set of all states reachable from initial state by any sequence of actions</a:t>
            </a:r>
          </a:p>
          <a:p>
            <a:pPr lvl="1"/>
            <a:r>
              <a:rPr lang="en-US" dirty="0" smtClean="0"/>
              <a:t>Can be represented as a </a:t>
            </a:r>
            <a:r>
              <a:rPr lang="en-US" b="1" dirty="0" smtClean="0">
                <a:solidFill>
                  <a:srgbClr val="CC0099"/>
                </a:solidFill>
              </a:rPr>
              <a:t>directed graph </a:t>
            </a:r>
            <a:r>
              <a:rPr lang="en-US" dirty="0" smtClean="0"/>
              <a:t>where the nodes are states and links between nodes are actions</a:t>
            </a:r>
          </a:p>
          <a:p>
            <a:r>
              <a:rPr lang="en-US" dirty="0" smtClean="0"/>
              <a:t>What is the state space for the Romania problem?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E</a:t>
            </a:r>
            <a:r>
              <a:rPr lang="en-US" dirty="0" smtClean="0"/>
              <a:t>xample</a:t>
            </a:r>
            <a:r>
              <a:rPr lang="en-US" dirty="0"/>
              <a:t>: </a:t>
            </a:r>
            <a:r>
              <a:rPr lang="en-US" dirty="0" smtClean="0"/>
              <a:t>Vacuum world</a:t>
            </a: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895600"/>
            <a:ext cx="7924800" cy="39624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C0099"/>
                </a:solidFill>
              </a:rPr>
              <a:t>States</a:t>
            </a:r>
          </a:p>
          <a:p>
            <a:pPr lvl="1"/>
            <a:r>
              <a:rPr lang="en-US" sz="2400" dirty="0" smtClean="0"/>
              <a:t>Agent location and dirt location</a:t>
            </a:r>
          </a:p>
          <a:p>
            <a:pPr lvl="1"/>
            <a:r>
              <a:rPr lang="en-US" sz="2400" dirty="0" smtClean="0"/>
              <a:t>How many possible states?</a:t>
            </a:r>
          </a:p>
          <a:p>
            <a:pPr lvl="1"/>
            <a:r>
              <a:rPr lang="en-US" sz="2400" dirty="0" smtClean="0"/>
              <a:t>What if there are </a:t>
            </a:r>
            <a:r>
              <a:rPr lang="en-US" sz="2400" i="1" dirty="0" smtClean="0"/>
              <a:t>n</a:t>
            </a:r>
            <a:r>
              <a:rPr lang="en-US" sz="2400" dirty="0" smtClean="0"/>
              <a:t> possible locations?</a:t>
            </a:r>
          </a:p>
          <a:p>
            <a:pPr lvl="2"/>
            <a:r>
              <a:rPr lang="en-US" sz="2000" dirty="0" smtClean="0"/>
              <a:t>The size of the state space grows exponentially with the “size” of the world!</a:t>
            </a:r>
            <a:endParaRPr lang="en-US" sz="2000" dirty="0"/>
          </a:p>
          <a:p>
            <a:r>
              <a:rPr lang="en-US" sz="2400" b="1" dirty="0" smtClean="0">
                <a:solidFill>
                  <a:srgbClr val="CC0099"/>
                </a:solidFill>
              </a:rPr>
              <a:t>Actions</a:t>
            </a:r>
          </a:p>
          <a:p>
            <a:pPr lvl="1"/>
            <a:r>
              <a:rPr lang="en-US" sz="2400" dirty="0"/>
              <a:t>L</a:t>
            </a:r>
            <a:r>
              <a:rPr lang="en-US" sz="2400" dirty="0" smtClean="0"/>
              <a:t>eft, right, suck</a:t>
            </a:r>
          </a:p>
          <a:p>
            <a:r>
              <a:rPr lang="en-US" sz="2400" b="1" dirty="0" smtClean="0">
                <a:solidFill>
                  <a:srgbClr val="CC0099"/>
                </a:solidFill>
              </a:rPr>
              <a:t>Transition model</a:t>
            </a:r>
          </a:p>
          <a:p>
            <a:endParaRPr lang="en-US" sz="2400" dirty="0"/>
          </a:p>
        </p:txBody>
      </p:sp>
      <p:pic>
        <p:nvPicPr>
          <p:cNvPr id="6" name="Picture 4" descr="vacuum2-environm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990600"/>
            <a:ext cx="3276600" cy="167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dirty="0"/>
              <a:t>Vacuum world state space graph</a:t>
            </a:r>
          </a:p>
        </p:txBody>
      </p:sp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9" y="1752600"/>
            <a:ext cx="863724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The 8-puzzle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458200" cy="5638800"/>
          </a:xfrm>
          <a:noFill/>
          <a:ln/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sz="3100" b="1" dirty="0" smtClean="0">
                <a:solidFill>
                  <a:srgbClr val="CC0099"/>
                </a:solidFill>
              </a:rPr>
              <a:t>States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Locations </a:t>
            </a:r>
            <a:r>
              <a:rPr lang="en-US" dirty="0"/>
              <a:t>of tiles </a:t>
            </a:r>
            <a:endParaRPr lang="en-US" dirty="0" smtClean="0"/>
          </a:p>
          <a:p>
            <a:pPr lvl="2">
              <a:lnSpc>
                <a:spcPct val="120000"/>
              </a:lnSpc>
            </a:pPr>
            <a:r>
              <a:rPr lang="en-US" dirty="0" smtClean="0"/>
              <a:t>8-puzzle: 181,440 states (9!/2)</a:t>
            </a:r>
          </a:p>
          <a:p>
            <a:pPr lvl="2">
              <a:lnSpc>
                <a:spcPct val="120000"/>
              </a:lnSpc>
            </a:pPr>
            <a:r>
              <a:rPr lang="en-US" dirty="0" smtClean="0"/>
              <a:t>15-puzzle: ~10 trillion states</a:t>
            </a:r>
          </a:p>
          <a:p>
            <a:pPr lvl="2">
              <a:lnSpc>
                <a:spcPct val="120000"/>
              </a:lnSpc>
            </a:pPr>
            <a:r>
              <a:rPr lang="en-US" dirty="0" smtClean="0"/>
              <a:t>24-puzzle: ~10</a:t>
            </a:r>
            <a:r>
              <a:rPr lang="en-US" baseline="30000" dirty="0" smtClean="0"/>
              <a:t>25</a:t>
            </a:r>
            <a:r>
              <a:rPr lang="en-US" dirty="0" smtClean="0"/>
              <a:t> states</a:t>
            </a:r>
            <a:endParaRPr lang="en-US" dirty="0">
              <a:solidFill>
                <a:srgbClr val="CC0099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3100" b="1" dirty="0" smtClean="0">
                <a:solidFill>
                  <a:srgbClr val="CC0099"/>
                </a:solidFill>
              </a:rPr>
              <a:t>Actions</a:t>
            </a:r>
          </a:p>
          <a:p>
            <a:pPr lvl="1">
              <a:lnSpc>
                <a:spcPct val="120000"/>
              </a:lnSpc>
            </a:pPr>
            <a:r>
              <a:rPr lang="en-US" sz="3100" dirty="0"/>
              <a:t>M</a:t>
            </a:r>
            <a:r>
              <a:rPr lang="en-US" sz="3100" dirty="0" smtClean="0"/>
              <a:t>ove </a:t>
            </a:r>
            <a:r>
              <a:rPr lang="en-US" sz="3100" dirty="0"/>
              <a:t>blank left, right, up, down </a:t>
            </a:r>
            <a:endParaRPr lang="en-US" sz="3100" dirty="0">
              <a:solidFill>
                <a:srgbClr val="CC0099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3100" b="1" dirty="0">
                <a:solidFill>
                  <a:srgbClr val="CC0099"/>
                </a:solidFill>
              </a:rPr>
              <a:t>P</a:t>
            </a:r>
            <a:r>
              <a:rPr lang="en-US" sz="3100" b="1" dirty="0" smtClean="0">
                <a:solidFill>
                  <a:srgbClr val="CC0099"/>
                </a:solidFill>
              </a:rPr>
              <a:t>ath cost </a:t>
            </a:r>
            <a:endParaRPr lang="en-US" sz="3100" b="1" dirty="0" smtClean="0"/>
          </a:p>
          <a:p>
            <a:pPr lvl="1">
              <a:lnSpc>
                <a:spcPct val="120000"/>
              </a:lnSpc>
            </a:pPr>
            <a:r>
              <a:rPr lang="en-US" sz="3100" dirty="0"/>
              <a:t>1</a:t>
            </a:r>
            <a:r>
              <a:rPr lang="en-US" sz="3100" dirty="0" smtClean="0"/>
              <a:t> </a:t>
            </a:r>
            <a:r>
              <a:rPr lang="en-US" sz="3100" dirty="0"/>
              <a:t>per </a:t>
            </a:r>
            <a:r>
              <a:rPr lang="en-US" sz="3100" dirty="0" smtClean="0"/>
              <a:t>move</a:t>
            </a:r>
            <a:br>
              <a:rPr lang="en-US" sz="3100" dirty="0" smtClean="0"/>
            </a:br>
            <a:endParaRPr lang="en-US" sz="3100" dirty="0" smtClean="0"/>
          </a:p>
          <a:p>
            <a:pPr>
              <a:lnSpc>
                <a:spcPct val="120000"/>
              </a:lnSpc>
            </a:pPr>
            <a:r>
              <a:rPr lang="en-US" dirty="0" smtClean="0">
                <a:hlinkClick r:id="rId3"/>
              </a:rPr>
              <a:t>Finding the optimal solution of n-Puzzle is NP-hard</a:t>
            </a:r>
            <a:endParaRPr lang="en-US" dirty="0"/>
          </a:p>
        </p:txBody>
      </p:sp>
      <p:pic>
        <p:nvPicPr>
          <p:cNvPr id="17414" name="Picture 6" descr="8puzzle"/>
          <p:cNvPicPr>
            <a:picLocks noChangeAspect="1" noChangeArrowheads="1"/>
          </p:cNvPicPr>
          <p:nvPr/>
        </p:nvPicPr>
        <p:blipFill>
          <a:blip r:embed="rId4" cstate="print"/>
          <a:srcRect r="49396"/>
          <a:stretch>
            <a:fillRect/>
          </a:stretch>
        </p:blipFill>
        <p:spPr bwMode="auto">
          <a:xfrm>
            <a:off x="6608445" y="1447800"/>
            <a:ext cx="2154555" cy="2162175"/>
          </a:xfrm>
          <a:prstGeom prst="rect">
            <a:avLst/>
          </a:prstGeom>
          <a:noFill/>
        </p:spPr>
      </p:pic>
      <p:pic>
        <p:nvPicPr>
          <p:cNvPr id="8" name="Picture 6" descr="8puzzle"/>
          <p:cNvPicPr>
            <a:picLocks noChangeAspect="1" noChangeArrowheads="1"/>
          </p:cNvPicPr>
          <p:nvPr/>
        </p:nvPicPr>
        <p:blipFill>
          <a:blip r:embed="rId4" cstate="print"/>
          <a:srcRect l="49396"/>
          <a:stretch>
            <a:fillRect/>
          </a:stretch>
        </p:blipFill>
        <p:spPr bwMode="auto">
          <a:xfrm>
            <a:off x="6324600" y="3810000"/>
            <a:ext cx="2154555" cy="2162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smtClean="0"/>
              <a:t>Robot motion planning</a:t>
            </a:r>
            <a:endParaRPr lang="en-US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b="1" dirty="0" smtClean="0">
                <a:solidFill>
                  <a:srgbClr val="CC0099"/>
                </a:solidFill>
              </a:rPr>
              <a:t>States</a:t>
            </a:r>
            <a:r>
              <a:rPr lang="en-US" sz="2800" b="1" dirty="0" smtClean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R</a:t>
            </a:r>
            <a:r>
              <a:rPr lang="en-US" sz="2400" dirty="0" smtClean="0"/>
              <a:t>eal-valued joint parameters (angles, displacements)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800" b="1" dirty="0" smtClean="0">
                <a:solidFill>
                  <a:srgbClr val="CC0099"/>
                </a:solidFill>
              </a:rPr>
              <a:t>Actions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Continuous </a:t>
            </a:r>
            <a:r>
              <a:rPr lang="en-US" sz="2400" dirty="0"/>
              <a:t>motions of robot </a:t>
            </a:r>
            <a:r>
              <a:rPr lang="en-US" sz="2400" dirty="0" smtClean="0"/>
              <a:t>joints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800" b="1" dirty="0" smtClean="0">
                <a:solidFill>
                  <a:srgbClr val="CC0099"/>
                </a:solidFill>
              </a:rPr>
              <a:t>Goal state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Configuration in which object is grasped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800" b="1" dirty="0" smtClean="0">
                <a:solidFill>
                  <a:srgbClr val="CC0099"/>
                </a:solidFill>
              </a:rPr>
              <a:t>Path cost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Time </a:t>
            </a:r>
            <a:r>
              <a:rPr lang="en-US" sz="2400" dirty="0"/>
              <a:t>to </a:t>
            </a:r>
            <a:r>
              <a:rPr lang="en-US" sz="2400" dirty="0" smtClean="0"/>
              <a:t>execute, smoothness of path, etc.</a:t>
            </a:r>
            <a:endParaRPr lang="en-US" sz="2400" dirty="0"/>
          </a:p>
        </p:txBody>
      </p:sp>
      <p:pic>
        <p:nvPicPr>
          <p:cNvPr id="19460" name="Picture 4" descr="stanford-arm+block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295400"/>
            <a:ext cx="5800725" cy="232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Given:</a:t>
            </a:r>
          </a:p>
          <a:p>
            <a:pPr lvl="1">
              <a:lnSpc>
                <a:spcPct val="120000"/>
              </a:lnSpc>
            </a:pPr>
            <a:r>
              <a:rPr lang="en-US" sz="2400" b="1" dirty="0" smtClean="0">
                <a:solidFill>
                  <a:srgbClr val="CC0099"/>
                </a:solidFill>
              </a:rPr>
              <a:t>Initial state</a:t>
            </a:r>
          </a:p>
          <a:p>
            <a:pPr lvl="1">
              <a:lnSpc>
                <a:spcPct val="120000"/>
              </a:lnSpc>
            </a:pPr>
            <a:r>
              <a:rPr lang="en-US" sz="2400" b="1" dirty="0" smtClean="0">
                <a:solidFill>
                  <a:srgbClr val="CC0099"/>
                </a:solidFill>
              </a:rPr>
              <a:t>Actions</a:t>
            </a:r>
            <a:endParaRPr lang="en-US" sz="2400" dirty="0" smtClean="0"/>
          </a:p>
          <a:p>
            <a:pPr lvl="1">
              <a:lnSpc>
                <a:spcPct val="120000"/>
              </a:lnSpc>
            </a:pPr>
            <a:r>
              <a:rPr lang="en-US" sz="2400" b="1" dirty="0" smtClean="0">
                <a:solidFill>
                  <a:srgbClr val="CC0099"/>
                </a:solidFill>
              </a:rPr>
              <a:t>Transition model</a:t>
            </a:r>
          </a:p>
          <a:p>
            <a:pPr lvl="1">
              <a:lnSpc>
                <a:spcPct val="120000"/>
              </a:lnSpc>
            </a:pPr>
            <a:r>
              <a:rPr lang="en-US" sz="2400" b="1" dirty="0" smtClean="0">
                <a:solidFill>
                  <a:srgbClr val="CC0099"/>
                </a:solidFill>
              </a:rPr>
              <a:t>Goal state</a:t>
            </a:r>
            <a:endParaRPr lang="en-US" sz="2400" dirty="0" smtClean="0"/>
          </a:p>
          <a:p>
            <a:pPr lvl="1">
              <a:lnSpc>
                <a:spcPct val="120000"/>
              </a:lnSpc>
            </a:pPr>
            <a:r>
              <a:rPr lang="en-US" sz="2400" b="1" dirty="0" smtClean="0">
                <a:solidFill>
                  <a:srgbClr val="CC0099"/>
                </a:solidFill>
              </a:rPr>
              <a:t>Path cost</a:t>
            </a:r>
            <a:endParaRPr lang="en-US" dirty="0" smtClean="0"/>
          </a:p>
          <a:p>
            <a:pPr>
              <a:lnSpc>
                <a:spcPct val="120000"/>
              </a:lnSpc>
            </a:pPr>
            <a:r>
              <a:rPr lang="en-US" dirty="0" smtClean="0"/>
              <a:t>How do we find the optimal solution?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How about building the state space and then using </a:t>
            </a:r>
            <a:r>
              <a:rPr lang="en-US" dirty="0" err="1" smtClean="0"/>
              <a:t>Dijkstra’s</a:t>
            </a:r>
            <a:r>
              <a:rPr lang="en-US" dirty="0" smtClean="0"/>
              <a:t> shortest path algorithm?</a:t>
            </a:r>
          </a:p>
          <a:p>
            <a:pPr lvl="2">
              <a:lnSpc>
                <a:spcPct val="120000"/>
              </a:lnSpc>
            </a:pPr>
            <a:r>
              <a:rPr lang="en-US" dirty="0" smtClean="0"/>
              <a:t>Complexity of </a:t>
            </a:r>
            <a:r>
              <a:rPr lang="en-US" dirty="0" err="1" smtClean="0"/>
              <a:t>Dijkstra’s</a:t>
            </a:r>
            <a:r>
              <a:rPr lang="en-US" dirty="0" smtClean="0"/>
              <a:t> is </a:t>
            </a:r>
            <a:r>
              <a:rPr lang="en-US" i="1" dirty="0" smtClean="0"/>
              <a:t>O</a:t>
            </a:r>
            <a:r>
              <a:rPr lang="en-US" dirty="0" smtClean="0"/>
              <a:t>(</a:t>
            </a:r>
            <a:r>
              <a:rPr lang="en-US" i="1" dirty="0" smtClean="0"/>
              <a:t>E</a:t>
            </a:r>
            <a:r>
              <a:rPr lang="en-US" dirty="0" smtClean="0"/>
              <a:t> + </a:t>
            </a:r>
            <a:r>
              <a:rPr lang="en-US" i="1" dirty="0" smtClean="0"/>
              <a:t>V</a:t>
            </a:r>
            <a:r>
              <a:rPr lang="en-US" dirty="0" smtClean="0"/>
              <a:t> log </a:t>
            </a:r>
            <a:r>
              <a:rPr lang="en-US" i="1" dirty="0" smtClean="0"/>
              <a:t>V</a:t>
            </a:r>
            <a:r>
              <a:rPr lang="en-US" dirty="0" smtClean="0"/>
              <a:t>), where </a:t>
            </a:r>
            <a:r>
              <a:rPr lang="en-US" i="1" dirty="0" smtClean="0"/>
              <a:t>V</a:t>
            </a:r>
            <a:r>
              <a:rPr lang="en-US" dirty="0" smtClean="0"/>
              <a:t> is the size of the state space</a:t>
            </a:r>
          </a:p>
          <a:p>
            <a:pPr lvl="2">
              <a:lnSpc>
                <a:spcPct val="120000"/>
              </a:lnSpc>
            </a:pPr>
            <a:r>
              <a:rPr lang="en-US" dirty="0" smtClean="0"/>
              <a:t>The state space may be huge</a:t>
            </a:r>
            <a:r>
              <a:rPr lang="en-US" dirty="0" smtClean="0"/>
              <a:t>!</a:t>
            </a:r>
          </a:p>
          <a:p>
            <a:pPr lvl="2">
              <a:lnSpc>
                <a:spcPct val="120000"/>
              </a:lnSpc>
            </a:pPr>
            <a:r>
              <a:rPr lang="en-US" dirty="0" smtClean="0"/>
              <a:t>Basic problem: Dijkstra starts by enumerating all possible states.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Search: Basic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153400" cy="4525963"/>
          </a:xfrm>
        </p:spPr>
        <p:txBody>
          <a:bodyPr/>
          <a:lstStyle/>
          <a:p>
            <a:r>
              <a:rPr lang="en-US" dirty="0" smtClean="0"/>
              <a:t>Let’s begin at the start state and </a:t>
            </a:r>
            <a:r>
              <a:rPr lang="en-US" b="1" dirty="0" smtClean="0"/>
              <a:t>expand</a:t>
            </a:r>
            <a:r>
              <a:rPr lang="en-US" dirty="0" smtClean="0"/>
              <a:t> it by making a list of all possible successor states</a:t>
            </a:r>
          </a:p>
          <a:p>
            <a:r>
              <a:rPr lang="en-US" dirty="0"/>
              <a:t>M</a:t>
            </a:r>
            <a:r>
              <a:rPr lang="en-US" dirty="0" smtClean="0"/>
              <a:t>aintain a </a:t>
            </a:r>
            <a:r>
              <a:rPr lang="en-US" b="1" dirty="0" smtClean="0"/>
              <a:t>frontier</a:t>
            </a:r>
            <a:r>
              <a:rPr lang="en-US" dirty="0" smtClean="0"/>
              <a:t> or a list of unexpanded states</a:t>
            </a:r>
          </a:p>
          <a:p>
            <a:r>
              <a:rPr lang="en-US" dirty="0" smtClean="0"/>
              <a:t>At each step, pick a state from the frontier to expand </a:t>
            </a:r>
          </a:p>
          <a:p>
            <a:r>
              <a:rPr lang="en-US" dirty="0" smtClean="0"/>
              <a:t>Keep going until you reach a goal state</a:t>
            </a:r>
          </a:p>
          <a:p>
            <a:r>
              <a:rPr lang="en-US" dirty="0" smtClean="0"/>
              <a:t>Try to expand as few states as possible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tree</a:t>
            </a:r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228599" y="1411069"/>
            <a:ext cx="5943603" cy="5675531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“What if” tree of sequences of actions and outcomes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The root node corresponds to the starting state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The children of a node correspond to the </a:t>
            </a:r>
            <a:r>
              <a:rPr lang="en-US" b="1" dirty="0" smtClean="0"/>
              <a:t>successor states</a:t>
            </a:r>
            <a:r>
              <a:rPr lang="en-US" dirty="0" smtClean="0"/>
              <a:t> of that node’s state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A path through the tree corresponds to a sequence of actions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A solution is a path ending in the goal state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Nodes vs. states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A state is a representation of the world, </a:t>
            </a:r>
            <a:br>
              <a:rPr lang="en-US" dirty="0" smtClean="0"/>
            </a:br>
            <a:r>
              <a:rPr lang="en-US" dirty="0" smtClean="0"/>
              <a:t>while a node is a data structure that is </a:t>
            </a:r>
            <a:br>
              <a:rPr lang="en-US" dirty="0" smtClean="0"/>
            </a:br>
            <a:r>
              <a:rPr lang="en-US" dirty="0" smtClean="0"/>
              <a:t>part of the search tree</a:t>
            </a:r>
          </a:p>
          <a:p>
            <a:pPr lvl="2">
              <a:lnSpc>
                <a:spcPct val="120000"/>
              </a:lnSpc>
            </a:pPr>
            <a:r>
              <a:rPr lang="en-US" dirty="0" smtClean="0"/>
              <a:t>Node has to keep pointer to parent, path cost, possibly other info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638800" y="1411069"/>
            <a:ext cx="3200403" cy="4380131"/>
            <a:chOff x="2362200" y="1792069"/>
            <a:chExt cx="3200403" cy="4380131"/>
          </a:xfrm>
        </p:grpSpPr>
        <p:sp>
          <p:nvSpPr>
            <p:cNvPr id="9" name="TextBox 8"/>
            <p:cNvSpPr txBox="1"/>
            <p:nvPr/>
          </p:nvSpPr>
          <p:spPr>
            <a:xfrm>
              <a:off x="2667000" y="4572000"/>
              <a:ext cx="67678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0070C0"/>
                  </a:solidFill>
                  <a:latin typeface="+mn-lt"/>
                </a:rPr>
                <a:t>…</a:t>
              </a:r>
              <a:endParaRPr lang="en-US" sz="5400" dirty="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429000" y="4572000"/>
              <a:ext cx="67678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0070C0"/>
                  </a:solidFill>
                  <a:latin typeface="+mn-lt"/>
                </a:rPr>
                <a:t>…</a:t>
              </a:r>
              <a:endParaRPr lang="en-US" sz="5400" dirty="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200012" y="4572000"/>
              <a:ext cx="67678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0070C0"/>
                  </a:solidFill>
                  <a:latin typeface="+mn-lt"/>
                </a:rPr>
                <a:t>…</a:t>
              </a:r>
              <a:endParaRPr lang="en-US" sz="5400" dirty="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885812" y="3581400"/>
              <a:ext cx="67678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0070C0"/>
                  </a:solidFill>
                  <a:latin typeface="+mn-lt"/>
                </a:rPr>
                <a:t>…</a:t>
              </a:r>
              <a:endParaRPr lang="en-US" sz="5400" dirty="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4419600" y="2438400"/>
              <a:ext cx="304800" cy="30480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rot="5400000">
              <a:off x="3955863" y="2812863"/>
              <a:ext cx="654237" cy="42563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rot="5400000">
              <a:off x="3346262" y="3771900"/>
              <a:ext cx="654237" cy="42563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rot="5400000">
              <a:off x="2949480" y="4670517"/>
              <a:ext cx="501837" cy="304803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2362200" y="5867400"/>
              <a:ext cx="304800" cy="3048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rot="5400000">
              <a:off x="2492283" y="5432517"/>
              <a:ext cx="501837" cy="304803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16200000" flipH="1">
              <a:off x="4533900" y="2812863"/>
              <a:ext cx="654237" cy="42563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rot="16200000" flipH="1">
              <a:off x="3924300" y="3771900"/>
              <a:ext cx="654237" cy="42563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16200000" flipH="1">
              <a:off x="3406680" y="4702080"/>
              <a:ext cx="501837" cy="304803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rot="5400000">
              <a:off x="4092484" y="4702080"/>
              <a:ext cx="501837" cy="304803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16200000" flipH="1">
              <a:off x="4549683" y="4702080"/>
              <a:ext cx="501837" cy="304803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rot="5400000">
              <a:off x="4702084" y="3756118"/>
              <a:ext cx="501837" cy="304803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rot="16200000" flipH="1">
              <a:off x="5159283" y="3756118"/>
              <a:ext cx="501837" cy="304803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/>
            <p:cNvSpPr/>
            <p:nvPr/>
          </p:nvSpPr>
          <p:spPr>
            <a:xfrm>
              <a:off x="4008970" y="1792069"/>
              <a:ext cx="109643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 smtClean="0"/>
                <a:t>Starting state</a:t>
              </a:r>
              <a:endParaRPr lang="en-US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736088" y="3048000"/>
              <a:ext cx="122631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 smtClean="0"/>
                <a:t>Successor state</a:t>
              </a:r>
              <a:endParaRPr lang="en-US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505200" y="2590800"/>
              <a:ext cx="81144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Action</a:t>
              </a:r>
              <a:endParaRPr lang="en-US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667000" y="5802868"/>
              <a:ext cx="12105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Goal state</a:t>
              </a:r>
              <a:endParaRPr lang="en-US" dirty="0"/>
            </a:p>
          </p:txBody>
        </p:sp>
        <p:sp>
          <p:nvSpPr>
            <p:cNvPr id="30" name="Oval 29"/>
            <p:cNvSpPr/>
            <p:nvPr/>
          </p:nvSpPr>
          <p:spPr>
            <a:xfrm>
              <a:off x="3810000" y="3352800"/>
              <a:ext cx="304800" cy="3048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3276600" y="4311837"/>
              <a:ext cx="304800" cy="3048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5029200" y="3352800"/>
              <a:ext cx="304800" cy="3048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4419600" y="4311837"/>
              <a:ext cx="304800" cy="3048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Search Algorithm Outline</a:t>
            </a:r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722437"/>
            <a:ext cx="83820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Initialize</a:t>
            </a:r>
            <a:r>
              <a:rPr lang="en-US" sz="2400" b="1" dirty="0" smtClean="0"/>
              <a:t> </a:t>
            </a:r>
            <a:r>
              <a:rPr lang="en-US" sz="2400" dirty="0" smtClean="0"/>
              <a:t>the </a:t>
            </a:r>
            <a:r>
              <a:rPr lang="en-US" sz="2400" b="1" dirty="0" smtClean="0">
                <a:solidFill>
                  <a:srgbClr val="CC0099"/>
                </a:solidFill>
              </a:rPr>
              <a:t>frontier </a:t>
            </a:r>
            <a:r>
              <a:rPr lang="en-US" sz="2400" dirty="0" smtClean="0"/>
              <a:t>using the </a:t>
            </a:r>
            <a:r>
              <a:rPr lang="en-US" sz="2400" b="1" dirty="0" smtClean="0">
                <a:solidFill>
                  <a:srgbClr val="CC0099"/>
                </a:solidFill>
              </a:rPr>
              <a:t>starting state</a:t>
            </a:r>
          </a:p>
          <a:p>
            <a:r>
              <a:rPr lang="en-US" sz="2400" dirty="0" smtClean="0"/>
              <a:t>While the frontier is not empty</a:t>
            </a:r>
          </a:p>
          <a:p>
            <a:pPr lvl="1"/>
            <a:r>
              <a:rPr lang="en-US" sz="2400" dirty="0" smtClean="0"/>
              <a:t>Choose a frontier node according to </a:t>
            </a:r>
            <a:r>
              <a:rPr lang="en-US" sz="2400" b="1" dirty="0" smtClean="0">
                <a:solidFill>
                  <a:srgbClr val="CC0099"/>
                </a:solidFill>
              </a:rPr>
              <a:t>search strategy</a:t>
            </a:r>
            <a:r>
              <a:rPr lang="en-US" sz="2400" b="1" dirty="0"/>
              <a:t> </a:t>
            </a:r>
            <a:r>
              <a:rPr lang="en-US" sz="2400" dirty="0" smtClean="0"/>
              <a:t>and take it off the frontier</a:t>
            </a:r>
          </a:p>
          <a:p>
            <a:pPr lvl="1"/>
            <a:r>
              <a:rPr lang="en-US" sz="2400" dirty="0" smtClean="0"/>
              <a:t>If the node contains the </a:t>
            </a:r>
            <a:r>
              <a:rPr lang="en-US" sz="2400" b="1" dirty="0" smtClean="0">
                <a:solidFill>
                  <a:srgbClr val="CC0099"/>
                </a:solidFill>
              </a:rPr>
              <a:t>goal state</a:t>
            </a:r>
            <a:r>
              <a:rPr lang="en-US" sz="2400" dirty="0" smtClean="0"/>
              <a:t>, return solution</a:t>
            </a:r>
          </a:p>
          <a:p>
            <a:pPr lvl="1"/>
            <a:r>
              <a:rPr lang="en-US" sz="2400" dirty="0" smtClean="0"/>
              <a:t>Else </a:t>
            </a:r>
            <a:r>
              <a:rPr lang="en-US" sz="2400" b="1" dirty="0" smtClean="0">
                <a:solidFill>
                  <a:srgbClr val="CC0099"/>
                </a:solidFill>
              </a:rPr>
              <a:t>expand</a:t>
            </a:r>
            <a:r>
              <a:rPr lang="en-US" sz="2400" dirty="0" smtClean="0"/>
              <a:t> the node and add its children to the frontier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</a:t>
            </a:r>
            <a:r>
              <a:rPr lang="en-US" dirty="0"/>
              <a:t>search example</a:t>
            </a:r>
          </a:p>
        </p:txBody>
      </p:sp>
      <p:pic>
        <p:nvPicPr>
          <p:cNvPr id="16388" name="Picture 4" descr="astar-progress01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524000"/>
            <a:ext cx="5410200" cy="2219325"/>
          </a:xfrm>
          <a:prstGeom prst="rect">
            <a:avLst/>
          </a:prstGeom>
          <a:noFill/>
        </p:spPr>
      </p:pic>
      <p:pic>
        <p:nvPicPr>
          <p:cNvPr id="4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3962400"/>
            <a:ext cx="5334000" cy="2614525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3505200" y="45720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5029200"/>
            <a:ext cx="17972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Start: Arad</a:t>
            </a:r>
          </a:p>
          <a:p>
            <a:r>
              <a:rPr lang="en-US" dirty="0" smtClean="0"/>
              <a:t>Goal: Bucharest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72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astar-progress02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524000"/>
            <a:ext cx="5410200" cy="2219325"/>
          </a:xfrm>
          <a:prstGeom prst="rect">
            <a:avLst/>
          </a:prstGeom>
          <a:noFill/>
        </p:spPr>
      </p:pic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</a:t>
            </a:r>
            <a:r>
              <a:rPr lang="en-US" dirty="0"/>
              <a:t>search example</a:t>
            </a:r>
          </a:p>
        </p:txBody>
      </p:sp>
      <p:pic>
        <p:nvPicPr>
          <p:cNvPr id="4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3962400"/>
            <a:ext cx="5334000" cy="2614525"/>
          </a:xfrm>
          <a:prstGeom prst="rect">
            <a:avLst/>
          </a:prstGeom>
          <a:noFill/>
        </p:spPr>
      </p:pic>
      <p:sp>
        <p:nvSpPr>
          <p:cNvPr id="7" name="Oval 6"/>
          <p:cNvSpPr/>
          <p:nvPr/>
        </p:nvSpPr>
        <p:spPr>
          <a:xfrm>
            <a:off x="3657600" y="5181600"/>
            <a:ext cx="7620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10100" y="4800600"/>
            <a:ext cx="5715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867955" y="42758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610100" y="4800600"/>
            <a:ext cx="5715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5029200"/>
            <a:ext cx="17972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Start: Arad</a:t>
            </a:r>
          </a:p>
          <a:p>
            <a:r>
              <a:rPr lang="en-US" dirty="0" smtClean="0"/>
              <a:t>Goal: Bucharest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505200" y="45720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53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</a:t>
            </a:r>
            <a:r>
              <a:rPr lang="en-US" dirty="0"/>
              <a:t>search example</a:t>
            </a:r>
          </a:p>
        </p:txBody>
      </p:sp>
      <p:pic>
        <p:nvPicPr>
          <p:cNvPr id="18437" name="Picture 5" descr="astar-progress03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524000"/>
            <a:ext cx="5410200" cy="2219325"/>
          </a:xfrm>
          <a:prstGeom prst="rect">
            <a:avLst/>
          </a:prstGeom>
          <a:noFill/>
        </p:spPr>
      </p:pic>
      <p:pic>
        <p:nvPicPr>
          <p:cNvPr id="4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3962400"/>
            <a:ext cx="5334000" cy="2614525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3505200" y="45720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657600" y="5181600"/>
            <a:ext cx="7620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10100" y="4800600"/>
            <a:ext cx="5715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867955" y="42758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295900" y="4800600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800600" y="5181600"/>
            <a:ext cx="9144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020355" y="39710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800600" y="5181600"/>
            <a:ext cx="9144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000" y="5029200"/>
            <a:ext cx="17972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Start: Arad</a:t>
            </a:r>
          </a:p>
          <a:p>
            <a:r>
              <a:rPr lang="en-US" dirty="0" smtClean="0"/>
              <a:t>Goal: Bucharest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409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</a:t>
            </a:r>
            <a:r>
              <a:rPr lang="en-US" dirty="0"/>
              <a:t>search example</a:t>
            </a:r>
          </a:p>
        </p:txBody>
      </p:sp>
      <p:pic>
        <p:nvPicPr>
          <p:cNvPr id="19460" name="Picture 4" descr="astar-progress04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524000"/>
            <a:ext cx="5410200" cy="2219325"/>
          </a:xfrm>
          <a:prstGeom prst="rect">
            <a:avLst/>
          </a:prstGeom>
          <a:noFill/>
        </p:spPr>
      </p:pic>
      <p:pic>
        <p:nvPicPr>
          <p:cNvPr id="4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3962400"/>
            <a:ext cx="5334000" cy="2614525"/>
          </a:xfrm>
          <a:prstGeom prst="rect">
            <a:avLst/>
          </a:prstGeom>
          <a:noFill/>
        </p:spPr>
      </p:pic>
      <p:sp>
        <p:nvSpPr>
          <p:cNvPr id="7" name="Oval 6"/>
          <p:cNvSpPr/>
          <p:nvPr/>
        </p:nvSpPr>
        <p:spPr>
          <a:xfrm>
            <a:off x="3505200" y="45720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657600" y="5181600"/>
            <a:ext cx="7620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610100" y="4800600"/>
            <a:ext cx="5715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867955" y="42758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5295900" y="4800600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800600" y="5181600"/>
            <a:ext cx="9144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991100" y="6195925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391418" y="5486400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295900" y="4800600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1000" y="5029200"/>
            <a:ext cx="17972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Start: Arad</a:t>
            </a:r>
          </a:p>
          <a:p>
            <a:r>
              <a:rPr lang="en-US" dirty="0" smtClean="0"/>
              <a:t>Goal: Bucharest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4020355" y="39710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09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</a:t>
            </a:r>
            <a:r>
              <a:rPr lang="en-US" dirty="0"/>
              <a:t>search example</a:t>
            </a:r>
          </a:p>
        </p:txBody>
      </p:sp>
      <p:pic>
        <p:nvPicPr>
          <p:cNvPr id="20484" name="Picture 4" descr="astar-progress05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524000"/>
            <a:ext cx="5410200" cy="2219325"/>
          </a:xfrm>
          <a:prstGeom prst="rect">
            <a:avLst/>
          </a:prstGeom>
          <a:noFill/>
        </p:spPr>
      </p:pic>
      <p:pic>
        <p:nvPicPr>
          <p:cNvPr id="4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3962400"/>
            <a:ext cx="5334000" cy="2614525"/>
          </a:xfrm>
          <a:prstGeom prst="rect">
            <a:avLst/>
          </a:prstGeom>
          <a:noFill/>
        </p:spPr>
      </p:pic>
      <p:sp>
        <p:nvSpPr>
          <p:cNvPr id="7" name="Oval 6"/>
          <p:cNvSpPr/>
          <p:nvPr/>
        </p:nvSpPr>
        <p:spPr>
          <a:xfrm>
            <a:off x="6096000" y="5867400"/>
            <a:ext cx="6858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505200" y="45720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657600" y="5181600"/>
            <a:ext cx="7620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610100" y="4800600"/>
            <a:ext cx="5715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867955" y="42758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5295900" y="4800600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991100" y="6195925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391418" y="5486400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5394960" y="5486400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1000" y="5029200"/>
            <a:ext cx="17972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Start: Arad</a:t>
            </a:r>
          </a:p>
          <a:p>
            <a:r>
              <a:rPr lang="en-US" dirty="0" smtClean="0"/>
              <a:t>Goal: Bucharest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4020355" y="39710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53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</a:t>
            </a:r>
            <a:r>
              <a:rPr lang="en-US" dirty="0"/>
              <a:t>search example</a:t>
            </a:r>
          </a:p>
        </p:txBody>
      </p:sp>
      <p:pic>
        <p:nvPicPr>
          <p:cNvPr id="21508" name="Picture 4" descr="astar-progress06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524000"/>
            <a:ext cx="5410200" cy="2219325"/>
          </a:xfrm>
          <a:prstGeom prst="rect">
            <a:avLst/>
          </a:prstGeom>
          <a:noFill/>
        </p:spPr>
      </p:pic>
      <p:pic>
        <p:nvPicPr>
          <p:cNvPr id="4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3962400"/>
            <a:ext cx="5334000" cy="2614525"/>
          </a:xfrm>
          <a:prstGeom prst="rect">
            <a:avLst/>
          </a:prstGeom>
          <a:noFill/>
        </p:spPr>
      </p:pic>
      <p:sp>
        <p:nvSpPr>
          <p:cNvPr id="7" name="Oval 6"/>
          <p:cNvSpPr/>
          <p:nvPr/>
        </p:nvSpPr>
        <p:spPr>
          <a:xfrm>
            <a:off x="6096000" y="5867400"/>
            <a:ext cx="6858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505200" y="45720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657600" y="5181600"/>
            <a:ext cx="7620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610100" y="4800600"/>
            <a:ext cx="5715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867955" y="42758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991100" y="6195925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391418" y="5486400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800600" y="5181600"/>
            <a:ext cx="9144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1000" y="5029200"/>
            <a:ext cx="17972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Start: Arad</a:t>
            </a:r>
          </a:p>
          <a:p>
            <a:r>
              <a:rPr lang="en-US" dirty="0" smtClean="0"/>
              <a:t>Goal: Bucharest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4020355" y="39710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35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</a:t>
            </a:r>
            <a:r>
              <a:rPr lang="en-US" dirty="0"/>
              <a:t>search example</a:t>
            </a:r>
          </a:p>
        </p:txBody>
      </p:sp>
      <p:pic>
        <p:nvPicPr>
          <p:cNvPr id="21508" name="Picture 4" descr="astar-progress06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524000"/>
            <a:ext cx="5410200" cy="2219325"/>
          </a:xfrm>
          <a:prstGeom prst="rect">
            <a:avLst/>
          </a:prstGeom>
          <a:noFill/>
        </p:spPr>
      </p:pic>
      <p:pic>
        <p:nvPicPr>
          <p:cNvPr id="4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3962400"/>
            <a:ext cx="5334000" cy="2614525"/>
          </a:xfrm>
          <a:prstGeom prst="rect">
            <a:avLst/>
          </a:prstGeom>
          <a:noFill/>
        </p:spPr>
      </p:pic>
      <p:sp>
        <p:nvSpPr>
          <p:cNvPr id="7" name="Oval 6"/>
          <p:cNvSpPr/>
          <p:nvPr/>
        </p:nvSpPr>
        <p:spPr>
          <a:xfrm>
            <a:off x="6096000" y="5867400"/>
            <a:ext cx="6858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505200" y="45720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657600" y="5181600"/>
            <a:ext cx="7620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610100" y="4800600"/>
            <a:ext cx="5715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867955" y="42758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991100" y="6195925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800600" y="5181600"/>
            <a:ext cx="9144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096000" y="5867400"/>
            <a:ext cx="6858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1000" y="5029200"/>
            <a:ext cx="17972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Start: Arad</a:t>
            </a:r>
          </a:p>
          <a:p>
            <a:r>
              <a:rPr lang="en-US" dirty="0" smtClean="0"/>
              <a:t>Goal: Bucharest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4020355" y="39710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76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Handling repeated states</a:t>
            </a:r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447801"/>
            <a:ext cx="8686800" cy="52578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Initialize</a:t>
            </a:r>
            <a:r>
              <a:rPr lang="en-US" sz="2400" b="1" dirty="0" smtClean="0"/>
              <a:t> </a:t>
            </a:r>
            <a:r>
              <a:rPr lang="en-US" sz="2400" dirty="0" smtClean="0"/>
              <a:t>the </a:t>
            </a:r>
            <a:r>
              <a:rPr lang="en-US" sz="2400" b="1" dirty="0" smtClean="0">
                <a:solidFill>
                  <a:srgbClr val="CC0099"/>
                </a:solidFill>
              </a:rPr>
              <a:t>frontier </a:t>
            </a:r>
            <a:r>
              <a:rPr lang="en-US" sz="2400" dirty="0" smtClean="0"/>
              <a:t>using the </a:t>
            </a:r>
            <a:r>
              <a:rPr lang="en-US" sz="2400" b="1" dirty="0" smtClean="0">
                <a:solidFill>
                  <a:srgbClr val="CC0099"/>
                </a:solidFill>
              </a:rPr>
              <a:t>starting state</a:t>
            </a:r>
          </a:p>
          <a:p>
            <a:r>
              <a:rPr lang="en-US" sz="2400" dirty="0" smtClean="0"/>
              <a:t>While the frontier is not empty</a:t>
            </a:r>
          </a:p>
          <a:p>
            <a:pPr lvl="1"/>
            <a:r>
              <a:rPr lang="en-US" sz="2400" dirty="0" smtClean="0"/>
              <a:t>Choose a frontier node according to </a:t>
            </a:r>
            <a:r>
              <a:rPr lang="en-US" sz="2400" b="1" dirty="0" smtClean="0">
                <a:solidFill>
                  <a:srgbClr val="CC0099"/>
                </a:solidFill>
              </a:rPr>
              <a:t>search strategy </a:t>
            </a:r>
            <a:r>
              <a:rPr lang="en-US" sz="2400" dirty="0" smtClean="0"/>
              <a:t>and take it off the frontier</a:t>
            </a:r>
          </a:p>
          <a:p>
            <a:pPr lvl="1"/>
            <a:r>
              <a:rPr lang="en-US" sz="2400" dirty="0" smtClean="0"/>
              <a:t>If the node contains the </a:t>
            </a:r>
            <a:r>
              <a:rPr lang="en-US" sz="2400" b="1" dirty="0" smtClean="0">
                <a:solidFill>
                  <a:srgbClr val="CC0099"/>
                </a:solidFill>
              </a:rPr>
              <a:t>goal state</a:t>
            </a:r>
            <a:r>
              <a:rPr lang="en-US" sz="2400" dirty="0" smtClean="0"/>
              <a:t>, return solution</a:t>
            </a:r>
          </a:p>
          <a:p>
            <a:pPr lvl="1"/>
            <a:r>
              <a:rPr lang="en-US" sz="2400" dirty="0" smtClean="0"/>
              <a:t>Else </a:t>
            </a:r>
            <a:r>
              <a:rPr lang="en-US" sz="2400" b="1" dirty="0" smtClean="0">
                <a:solidFill>
                  <a:srgbClr val="CC0099"/>
                </a:solidFill>
              </a:rPr>
              <a:t>expand</a:t>
            </a:r>
            <a:r>
              <a:rPr lang="en-US" sz="2400" dirty="0" smtClean="0"/>
              <a:t> the node and add its children to the frontier</a:t>
            </a:r>
          </a:p>
          <a:p>
            <a:pPr lvl="1"/>
            <a:endParaRPr lang="en-US" sz="2400" dirty="0" smtClean="0"/>
          </a:p>
          <a:p>
            <a:r>
              <a:rPr lang="en-US" sz="2400" dirty="0" smtClean="0"/>
              <a:t>To handle repeated states:</a:t>
            </a:r>
          </a:p>
          <a:p>
            <a:pPr lvl="1"/>
            <a:r>
              <a:rPr lang="en-US" sz="2400" dirty="0"/>
              <a:t>E</a:t>
            </a:r>
            <a:r>
              <a:rPr lang="en-US" sz="2400" dirty="0" smtClean="0"/>
              <a:t>very time you expand a node, add that state to the </a:t>
            </a:r>
            <a:br>
              <a:rPr lang="en-US" sz="2400" dirty="0" smtClean="0"/>
            </a:br>
            <a:r>
              <a:rPr lang="en-US" sz="2400" b="1" dirty="0" smtClean="0">
                <a:solidFill>
                  <a:srgbClr val="CC0099"/>
                </a:solidFill>
              </a:rPr>
              <a:t>explored set</a:t>
            </a:r>
            <a:r>
              <a:rPr lang="en-US" sz="2400" dirty="0" smtClean="0"/>
              <a:t>; do not put explored states on the frontier again</a:t>
            </a:r>
          </a:p>
          <a:p>
            <a:pPr lvl="1"/>
            <a:r>
              <a:rPr lang="en-US" sz="2400" dirty="0" smtClean="0"/>
              <a:t>Every time you add a node to the frontier, check whether it already exists in the frontier with a higher path cost, and if yes, replace that node with the new one</a:t>
            </a:r>
          </a:p>
        </p:txBody>
      </p:sp>
    </p:spTree>
    <p:extLst>
      <p:ext uri="{BB962C8B-B14F-4D97-AF65-F5344CB8AC3E}">
        <p14:creationId xmlns:p14="http://schemas.microsoft.com/office/powerpoint/2010/main" val="3651546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without repeated states</a:t>
            </a:r>
            <a:endParaRPr lang="en-US" dirty="0"/>
          </a:p>
        </p:txBody>
      </p:sp>
      <p:pic>
        <p:nvPicPr>
          <p:cNvPr id="16388" name="Picture 4" descr="astar-progress01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524000"/>
            <a:ext cx="5410200" cy="2219325"/>
          </a:xfrm>
          <a:prstGeom prst="rect">
            <a:avLst/>
          </a:prstGeom>
          <a:noFill/>
        </p:spPr>
      </p:pic>
      <p:pic>
        <p:nvPicPr>
          <p:cNvPr id="4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3962400"/>
            <a:ext cx="5334000" cy="2614525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3505200" y="45720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5029200"/>
            <a:ext cx="17972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Start: Arad</a:t>
            </a:r>
          </a:p>
          <a:p>
            <a:r>
              <a:rPr lang="en-US" dirty="0" smtClean="0"/>
              <a:t>Goal: Bucharest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62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astar-progress02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524000"/>
            <a:ext cx="5410200" cy="2219325"/>
          </a:xfrm>
          <a:prstGeom prst="rect">
            <a:avLst/>
          </a:prstGeom>
          <a:noFill/>
        </p:spPr>
      </p:pic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without repeated states</a:t>
            </a:r>
          </a:p>
        </p:txBody>
      </p:sp>
      <p:pic>
        <p:nvPicPr>
          <p:cNvPr id="4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3962400"/>
            <a:ext cx="5334000" cy="2614525"/>
          </a:xfrm>
          <a:prstGeom prst="rect">
            <a:avLst/>
          </a:prstGeom>
          <a:noFill/>
        </p:spPr>
      </p:pic>
      <p:sp>
        <p:nvSpPr>
          <p:cNvPr id="7" name="Oval 6"/>
          <p:cNvSpPr/>
          <p:nvPr/>
        </p:nvSpPr>
        <p:spPr>
          <a:xfrm>
            <a:off x="3657600" y="5181600"/>
            <a:ext cx="7620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10100" y="4800600"/>
            <a:ext cx="5715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867955" y="42758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610100" y="4800600"/>
            <a:ext cx="5715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Multiply 2"/>
          <p:cNvSpPr/>
          <p:nvPr/>
        </p:nvSpPr>
        <p:spPr>
          <a:xfrm>
            <a:off x="3581400" y="45720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505200" y="4572000"/>
            <a:ext cx="457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" y="5029200"/>
            <a:ext cx="17972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Start: Arad</a:t>
            </a:r>
          </a:p>
          <a:p>
            <a:r>
              <a:rPr lang="en-US" dirty="0" smtClean="0"/>
              <a:t>Goal: Bucharest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23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3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without repeated states</a:t>
            </a:r>
          </a:p>
        </p:txBody>
      </p:sp>
      <p:pic>
        <p:nvPicPr>
          <p:cNvPr id="18437" name="Picture 5" descr="astar-progress03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524000"/>
            <a:ext cx="5410200" cy="2219325"/>
          </a:xfrm>
          <a:prstGeom prst="rect">
            <a:avLst/>
          </a:prstGeom>
          <a:noFill/>
        </p:spPr>
      </p:pic>
      <p:pic>
        <p:nvPicPr>
          <p:cNvPr id="4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3962400"/>
            <a:ext cx="5334000" cy="2614525"/>
          </a:xfrm>
          <a:prstGeom prst="rect">
            <a:avLst/>
          </a:prstGeom>
          <a:noFill/>
        </p:spPr>
      </p:pic>
      <p:sp>
        <p:nvSpPr>
          <p:cNvPr id="7" name="Oval 6"/>
          <p:cNvSpPr/>
          <p:nvPr/>
        </p:nvSpPr>
        <p:spPr>
          <a:xfrm>
            <a:off x="3657600" y="5181600"/>
            <a:ext cx="7620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10100" y="4800600"/>
            <a:ext cx="5715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867955" y="42758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295900" y="4800600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800600" y="5181600"/>
            <a:ext cx="9144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020355" y="39710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800600" y="5181600"/>
            <a:ext cx="9144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Multiply 13"/>
          <p:cNvSpPr/>
          <p:nvPr/>
        </p:nvSpPr>
        <p:spPr>
          <a:xfrm>
            <a:off x="3581400" y="45720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ultiply 14"/>
          <p:cNvSpPr/>
          <p:nvPr/>
        </p:nvSpPr>
        <p:spPr>
          <a:xfrm>
            <a:off x="4620832" y="4782072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Multiply 15"/>
          <p:cNvSpPr/>
          <p:nvPr/>
        </p:nvSpPr>
        <p:spPr>
          <a:xfrm>
            <a:off x="2057400" y="23622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81000" y="5029200"/>
            <a:ext cx="17972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Start: Arad</a:t>
            </a:r>
          </a:p>
          <a:p>
            <a:r>
              <a:rPr lang="en-US" dirty="0" smtClean="0"/>
              <a:t>Goal: Bucharest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08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without repeated states</a:t>
            </a:r>
          </a:p>
        </p:txBody>
      </p:sp>
      <p:pic>
        <p:nvPicPr>
          <p:cNvPr id="19460" name="Picture 4" descr="astar-progress04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524000"/>
            <a:ext cx="5410200" cy="2219325"/>
          </a:xfrm>
          <a:prstGeom prst="rect">
            <a:avLst/>
          </a:prstGeom>
          <a:noFill/>
        </p:spPr>
      </p:pic>
      <p:pic>
        <p:nvPicPr>
          <p:cNvPr id="4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3962400"/>
            <a:ext cx="5334000" cy="2614525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3657600" y="5181600"/>
            <a:ext cx="7620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867955" y="42758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5295900" y="4800600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800600" y="5181600"/>
            <a:ext cx="9144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991100" y="6195925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391418" y="5486400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295900" y="4800600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4620832" y="4782072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ultiply 16"/>
          <p:cNvSpPr/>
          <p:nvPr/>
        </p:nvSpPr>
        <p:spPr>
          <a:xfrm>
            <a:off x="3581400" y="45720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ultiply 17"/>
          <p:cNvSpPr/>
          <p:nvPr/>
        </p:nvSpPr>
        <p:spPr>
          <a:xfrm>
            <a:off x="4724400" y="51054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Multiply 18"/>
          <p:cNvSpPr/>
          <p:nvPr/>
        </p:nvSpPr>
        <p:spPr>
          <a:xfrm>
            <a:off x="2057400" y="23622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Multiply 19"/>
          <p:cNvSpPr/>
          <p:nvPr/>
        </p:nvSpPr>
        <p:spPr>
          <a:xfrm>
            <a:off x="5353050" y="28194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81000" y="5029200"/>
            <a:ext cx="17972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Start: Arad</a:t>
            </a:r>
          </a:p>
          <a:p>
            <a:r>
              <a:rPr lang="en-US" dirty="0" smtClean="0"/>
              <a:t>Goal: Bucharest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4020355" y="39710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94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without repeated states</a:t>
            </a:r>
          </a:p>
        </p:txBody>
      </p:sp>
      <p:pic>
        <p:nvPicPr>
          <p:cNvPr id="20484" name="Picture 4" descr="astar-progress05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524000"/>
            <a:ext cx="5410200" cy="2219325"/>
          </a:xfrm>
          <a:prstGeom prst="rect">
            <a:avLst/>
          </a:prstGeom>
          <a:noFill/>
        </p:spPr>
      </p:pic>
      <p:pic>
        <p:nvPicPr>
          <p:cNvPr id="4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3962400"/>
            <a:ext cx="5334000" cy="2614525"/>
          </a:xfrm>
          <a:prstGeom prst="rect">
            <a:avLst/>
          </a:prstGeom>
          <a:noFill/>
        </p:spPr>
      </p:pic>
      <p:sp>
        <p:nvSpPr>
          <p:cNvPr id="7" name="Oval 6"/>
          <p:cNvSpPr/>
          <p:nvPr/>
        </p:nvSpPr>
        <p:spPr>
          <a:xfrm>
            <a:off x="6096000" y="5867400"/>
            <a:ext cx="6858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657600" y="5181600"/>
            <a:ext cx="7620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867955" y="42758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5295900" y="4800600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991100" y="6195925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391418" y="5486400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5394960" y="5486400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Multiply 16"/>
          <p:cNvSpPr/>
          <p:nvPr/>
        </p:nvSpPr>
        <p:spPr>
          <a:xfrm>
            <a:off x="3581400" y="45720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ultiply 17"/>
          <p:cNvSpPr/>
          <p:nvPr/>
        </p:nvSpPr>
        <p:spPr>
          <a:xfrm>
            <a:off x="4620832" y="4782072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Multiply 18"/>
          <p:cNvSpPr/>
          <p:nvPr/>
        </p:nvSpPr>
        <p:spPr>
          <a:xfrm>
            <a:off x="4724400" y="51054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Multiply 19"/>
          <p:cNvSpPr/>
          <p:nvPr/>
        </p:nvSpPr>
        <p:spPr>
          <a:xfrm>
            <a:off x="5334000" y="48006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ultiply 20"/>
          <p:cNvSpPr/>
          <p:nvPr/>
        </p:nvSpPr>
        <p:spPr>
          <a:xfrm>
            <a:off x="2057400" y="23622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Multiply 21"/>
          <p:cNvSpPr/>
          <p:nvPr/>
        </p:nvSpPr>
        <p:spPr>
          <a:xfrm>
            <a:off x="5353050" y="28194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Multiply 24"/>
          <p:cNvSpPr/>
          <p:nvPr/>
        </p:nvSpPr>
        <p:spPr>
          <a:xfrm>
            <a:off x="2438400" y="2812893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381000" y="5029200"/>
            <a:ext cx="17972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Start: Arad</a:t>
            </a:r>
          </a:p>
          <a:p>
            <a:r>
              <a:rPr lang="en-US" dirty="0" smtClean="0"/>
              <a:t>Goal: Bucharest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4020355" y="39710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37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6" grpId="0" animBg="1"/>
      <p:bldP spid="2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without repeated states</a:t>
            </a:r>
          </a:p>
        </p:txBody>
      </p:sp>
      <p:pic>
        <p:nvPicPr>
          <p:cNvPr id="21508" name="Picture 4" descr="astar-progress06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524000"/>
            <a:ext cx="5410200" cy="2219325"/>
          </a:xfrm>
          <a:prstGeom prst="rect">
            <a:avLst/>
          </a:prstGeom>
          <a:noFill/>
        </p:spPr>
      </p:pic>
      <p:pic>
        <p:nvPicPr>
          <p:cNvPr id="4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3962400"/>
            <a:ext cx="5334000" cy="2614525"/>
          </a:xfrm>
          <a:prstGeom prst="rect">
            <a:avLst/>
          </a:prstGeom>
          <a:noFill/>
        </p:spPr>
      </p:pic>
      <p:sp>
        <p:nvSpPr>
          <p:cNvPr id="7" name="Oval 6"/>
          <p:cNvSpPr/>
          <p:nvPr/>
        </p:nvSpPr>
        <p:spPr>
          <a:xfrm>
            <a:off x="6096000" y="5867400"/>
            <a:ext cx="6858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657600" y="5181600"/>
            <a:ext cx="7620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867955" y="42758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991100" y="6195925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391418" y="5486400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3581400" y="45720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ultiply 16"/>
          <p:cNvSpPr/>
          <p:nvPr/>
        </p:nvSpPr>
        <p:spPr>
          <a:xfrm>
            <a:off x="4620832" y="4782072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ultiply 17"/>
          <p:cNvSpPr/>
          <p:nvPr/>
        </p:nvSpPr>
        <p:spPr>
          <a:xfrm>
            <a:off x="4724400" y="51054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Multiply 18"/>
          <p:cNvSpPr/>
          <p:nvPr/>
        </p:nvSpPr>
        <p:spPr>
          <a:xfrm>
            <a:off x="5334000" y="48006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ultiply 20"/>
          <p:cNvSpPr/>
          <p:nvPr/>
        </p:nvSpPr>
        <p:spPr>
          <a:xfrm>
            <a:off x="2057400" y="23622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Multiply 21"/>
          <p:cNvSpPr/>
          <p:nvPr/>
        </p:nvSpPr>
        <p:spPr>
          <a:xfrm>
            <a:off x="5353050" y="28194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ultiply 22"/>
          <p:cNvSpPr/>
          <p:nvPr/>
        </p:nvSpPr>
        <p:spPr>
          <a:xfrm>
            <a:off x="2438400" y="2812893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Multiply 23"/>
          <p:cNvSpPr/>
          <p:nvPr/>
        </p:nvSpPr>
        <p:spPr>
          <a:xfrm>
            <a:off x="5356001" y="3237116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Multiply 24"/>
          <p:cNvSpPr/>
          <p:nvPr/>
        </p:nvSpPr>
        <p:spPr>
          <a:xfrm>
            <a:off x="3124200" y="2812892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Multiply 25"/>
          <p:cNvSpPr/>
          <p:nvPr/>
        </p:nvSpPr>
        <p:spPr>
          <a:xfrm>
            <a:off x="4713668" y="3237116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381000" y="5029200"/>
            <a:ext cx="17972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Start: Arad</a:t>
            </a:r>
          </a:p>
          <a:p>
            <a:r>
              <a:rPr lang="en-US" dirty="0" smtClean="0"/>
              <a:t>Goal: Bucharest</a:t>
            </a: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4020355" y="39710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994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without repeated states</a:t>
            </a:r>
          </a:p>
        </p:txBody>
      </p:sp>
      <p:pic>
        <p:nvPicPr>
          <p:cNvPr id="21508" name="Picture 4" descr="astar-progress06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524000"/>
            <a:ext cx="5410200" cy="2219325"/>
          </a:xfrm>
          <a:prstGeom prst="rect">
            <a:avLst/>
          </a:prstGeom>
          <a:noFill/>
        </p:spPr>
      </p:pic>
      <p:pic>
        <p:nvPicPr>
          <p:cNvPr id="4" name="Picture 4" descr="romania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3962400"/>
            <a:ext cx="5334000" cy="2614525"/>
          </a:xfrm>
          <a:prstGeom prst="rect">
            <a:avLst/>
          </a:prstGeom>
          <a:noFill/>
        </p:spPr>
      </p:pic>
      <p:sp>
        <p:nvSpPr>
          <p:cNvPr id="7" name="Oval 6"/>
          <p:cNvSpPr/>
          <p:nvPr/>
        </p:nvSpPr>
        <p:spPr>
          <a:xfrm>
            <a:off x="6096000" y="5867400"/>
            <a:ext cx="6858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657600" y="5181600"/>
            <a:ext cx="762000" cy="29293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867955" y="42758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991100" y="6195925"/>
            <a:ext cx="5715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Multiply 13"/>
          <p:cNvSpPr/>
          <p:nvPr/>
        </p:nvSpPr>
        <p:spPr>
          <a:xfrm>
            <a:off x="3581400" y="45720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ultiply 14"/>
          <p:cNvSpPr/>
          <p:nvPr/>
        </p:nvSpPr>
        <p:spPr>
          <a:xfrm>
            <a:off x="4620832" y="4782072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Multiply 15"/>
          <p:cNvSpPr/>
          <p:nvPr/>
        </p:nvSpPr>
        <p:spPr>
          <a:xfrm>
            <a:off x="4724400" y="51054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ultiply 16"/>
          <p:cNvSpPr/>
          <p:nvPr/>
        </p:nvSpPr>
        <p:spPr>
          <a:xfrm>
            <a:off x="5334000" y="48006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ultiply 17"/>
          <p:cNvSpPr/>
          <p:nvPr/>
        </p:nvSpPr>
        <p:spPr>
          <a:xfrm>
            <a:off x="5486400" y="54729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096000" y="5867400"/>
            <a:ext cx="685800" cy="3810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Multiply 19"/>
          <p:cNvSpPr/>
          <p:nvPr/>
        </p:nvSpPr>
        <p:spPr>
          <a:xfrm>
            <a:off x="2057400" y="23622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ultiply 20"/>
          <p:cNvSpPr/>
          <p:nvPr/>
        </p:nvSpPr>
        <p:spPr>
          <a:xfrm>
            <a:off x="5353050" y="2819400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Multiply 21"/>
          <p:cNvSpPr/>
          <p:nvPr/>
        </p:nvSpPr>
        <p:spPr>
          <a:xfrm>
            <a:off x="2438400" y="2812893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ultiply 22"/>
          <p:cNvSpPr/>
          <p:nvPr/>
        </p:nvSpPr>
        <p:spPr>
          <a:xfrm>
            <a:off x="5356001" y="3237116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Multiply 23"/>
          <p:cNvSpPr/>
          <p:nvPr/>
        </p:nvSpPr>
        <p:spPr>
          <a:xfrm>
            <a:off x="3124200" y="2812892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81000" y="5029200"/>
            <a:ext cx="17972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Start: Arad</a:t>
            </a:r>
          </a:p>
          <a:p>
            <a:r>
              <a:rPr lang="en-US" dirty="0" smtClean="0"/>
              <a:t>Goal: Bucharest</a:t>
            </a:r>
            <a:endParaRPr lang="en-US" dirty="0"/>
          </a:p>
        </p:txBody>
      </p:sp>
      <p:sp>
        <p:nvSpPr>
          <p:cNvPr id="26" name="Multiply 25"/>
          <p:cNvSpPr/>
          <p:nvPr/>
        </p:nvSpPr>
        <p:spPr>
          <a:xfrm>
            <a:off x="4713668" y="3237116"/>
            <a:ext cx="457200" cy="37506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020355" y="3971042"/>
            <a:ext cx="627845" cy="2961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780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11220</TotalTime>
  <Words>969</Words>
  <Application>Microsoft Office PowerPoint</Application>
  <PresentationFormat>On-screen Show (4:3)</PresentationFormat>
  <Paragraphs>214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Tahoma</vt:lpstr>
      <vt:lpstr>Office Theme</vt:lpstr>
      <vt:lpstr>Solving problems by searching</vt:lpstr>
      <vt:lpstr>Types of agents</vt:lpstr>
      <vt:lpstr>Search</vt:lpstr>
      <vt:lpstr>Search</vt:lpstr>
      <vt:lpstr>Search problem components</vt:lpstr>
      <vt:lpstr>Example: Romania</vt:lpstr>
      <vt:lpstr>State space</vt:lpstr>
      <vt:lpstr>Example: Vacuum world</vt:lpstr>
      <vt:lpstr>Vacuum world state space graph</vt:lpstr>
      <vt:lpstr>Example: The 8-puzzle</vt:lpstr>
      <vt:lpstr>Example: Robot motion planning</vt:lpstr>
      <vt:lpstr>Search</vt:lpstr>
      <vt:lpstr>Search: Basic idea</vt:lpstr>
      <vt:lpstr>Search tree</vt:lpstr>
      <vt:lpstr>Tree Search Algorithm Outline</vt:lpstr>
      <vt:lpstr>Tree search example</vt:lpstr>
      <vt:lpstr>Tree search example</vt:lpstr>
      <vt:lpstr>Tree search example</vt:lpstr>
      <vt:lpstr>Tree search example</vt:lpstr>
      <vt:lpstr>Tree search example</vt:lpstr>
      <vt:lpstr>Tree search example</vt:lpstr>
      <vt:lpstr>Tree search example</vt:lpstr>
      <vt:lpstr>Handling repeated states</vt:lpstr>
      <vt:lpstr>Search without repeated states</vt:lpstr>
      <vt:lpstr>Search without repeated states</vt:lpstr>
      <vt:lpstr>Search without repeated states</vt:lpstr>
      <vt:lpstr>Search without repeated states</vt:lpstr>
      <vt:lpstr>Search without repeated states</vt:lpstr>
      <vt:lpstr>Search without repeated states</vt:lpstr>
      <vt:lpstr>Search without repeated states</vt:lpstr>
    </vt:vector>
  </TitlesOfParts>
  <Company>NUS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problems by searching</dc:title>
  <dc:creator>Min-Yen Kan</dc:creator>
  <cp:lastModifiedBy>Mark Hasegawa-Johnson</cp:lastModifiedBy>
  <cp:revision>252</cp:revision>
  <cp:lastPrinted>2015-09-03T17:12:42Z</cp:lastPrinted>
  <dcterms:created xsi:type="dcterms:W3CDTF">2003-12-17T02:58:58Z</dcterms:created>
  <dcterms:modified xsi:type="dcterms:W3CDTF">2016-08-31T01:09:42Z</dcterms:modified>
</cp:coreProperties>
</file>