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86" r:id="rId2"/>
  </p:sldMasterIdLst>
  <p:notesMasterIdLst>
    <p:notesMasterId r:id="rId34"/>
  </p:notesMasterIdLst>
  <p:sldIdLst>
    <p:sldId id="809" r:id="rId3"/>
    <p:sldId id="810" r:id="rId4"/>
    <p:sldId id="785" r:id="rId5"/>
    <p:sldId id="788" r:id="rId6"/>
    <p:sldId id="789" r:id="rId7"/>
    <p:sldId id="800" r:id="rId8"/>
    <p:sldId id="802" r:id="rId9"/>
    <p:sldId id="803" r:id="rId10"/>
    <p:sldId id="794" r:id="rId11"/>
    <p:sldId id="793" r:id="rId12"/>
    <p:sldId id="795" r:id="rId13"/>
    <p:sldId id="797" r:id="rId14"/>
    <p:sldId id="812" r:id="rId15"/>
    <p:sldId id="779" r:id="rId16"/>
    <p:sldId id="768" r:id="rId17"/>
    <p:sldId id="814" r:id="rId18"/>
    <p:sldId id="769" r:id="rId19"/>
    <p:sldId id="774" r:id="rId20"/>
    <p:sldId id="786" r:id="rId21"/>
    <p:sldId id="781" r:id="rId22"/>
    <p:sldId id="770" r:id="rId23"/>
    <p:sldId id="817" r:id="rId24"/>
    <p:sldId id="806" r:id="rId25"/>
    <p:sldId id="787" r:id="rId26"/>
    <p:sldId id="784" r:id="rId27"/>
    <p:sldId id="804" r:id="rId28"/>
    <p:sldId id="808" r:id="rId29"/>
    <p:sldId id="816" r:id="rId30"/>
    <p:sldId id="775" r:id="rId31"/>
    <p:sldId id="805" r:id="rId32"/>
    <p:sldId id="783" r:id="rId33"/>
  </p:sldIdLst>
  <p:sldSz cx="9144000" cy="6858000" type="screen4x3"/>
  <p:notesSz cx="7315200" cy="9601200"/>
  <p:defaultTextStyle>
    <a:defPPr>
      <a:defRPr lang="en-US"/>
    </a:defPPr>
    <a:lvl1pPr algn="ctr" rtl="0" fontAlgn="base">
      <a:spcBef>
        <a:spcPct val="50000"/>
      </a:spcBef>
      <a:spcAft>
        <a:spcPct val="0"/>
      </a:spcAft>
      <a:defRPr sz="1200" b="1" kern="1200">
        <a:solidFill>
          <a:srgbClr val="FFFF00"/>
        </a:solidFill>
        <a:latin typeface="Arial" charset="0"/>
        <a:ea typeface="+mn-ea"/>
        <a:cs typeface="+mn-cs"/>
      </a:defRPr>
    </a:lvl1pPr>
    <a:lvl2pPr marL="457200" algn="ctr" rtl="0" fontAlgn="base">
      <a:spcBef>
        <a:spcPct val="50000"/>
      </a:spcBef>
      <a:spcAft>
        <a:spcPct val="0"/>
      </a:spcAft>
      <a:defRPr sz="1200" b="1" kern="1200">
        <a:solidFill>
          <a:srgbClr val="FFFF00"/>
        </a:solidFill>
        <a:latin typeface="Arial" charset="0"/>
        <a:ea typeface="+mn-ea"/>
        <a:cs typeface="+mn-cs"/>
      </a:defRPr>
    </a:lvl2pPr>
    <a:lvl3pPr marL="914400" algn="ctr" rtl="0" fontAlgn="base">
      <a:spcBef>
        <a:spcPct val="50000"/>
      </a:spcBef>
      <a:spcAft>
        <a:spcPct val="0"/>
      </a:spcAft>
      <a:defRPr sz="1200" b="1" kern="1200">
        <a:solidFill>
          <a:srgbClr val="FFFF00"/>
        </a:solidFill>
        <a:latin typeface="Arial" charset="0"/>
        <a:ea typeface="+mn-ea"/>
        <a:cs typeface="+mn-cs"/>
      </a:defRPr>
    </a:lvl3pPr>
    <a:lvl4pPr marL="1371600" algn="ctr" rtl="0" fontAlgn="base">
      <a:spcBef>
        <a:spcPct val="50000"/>
      </a:spcBef>
      <a:spcAft>
        <a:spcPct val="0"/>
      </a:spcAft>
      <a:defRPr sz="1200" b="1" kern="1200">
        <a:solidFill>
          <a:srgbClr val="FFFF00"/>
        </a:solidFill>
        <a:latin typeface="Arial" charset="0"/>
        <a:ea typeface="+mn-ea"/>
        <a:cs typeface="+mn-cs"/>
      </a:defRPr>
    </a:lvl4pPr>
    <a:lvl5pPr marL="1828800" algn="ctr" rtl="0" fontAlgn="base">
      <a:spcBef>
        <a:spcPct val="50000"/>
      </a:spcBef>
      <a:spcAft>
        <a:spcPct val="0"/>
      </a:spcAft>
      <a:defRPr sz="1200" b="1" kern="1200">
        <a:solidFill>
          <a:srgbClr val="FFFF00"/>
        </a:solidFill>
        <a:latin typeface="Arial" charset="0"/>
        <a:ea typeface="+mn-ea"/>
        <a:cs typeface="+mn-cs"/>
      </a:defRPr>
    </a:lvl5pPr>
    <a:lvl6pPr marL="2286000" algn="l" defTabSz="914400" rtl="0" eaLnBrk="1" latinLnBrk="0" hangingPunct="1">
      <a:defRPr sz="1200" b="1" kern="1200">
        <a:solidFill>
          <a:srgbClr val="FFFF00"/>
        </a:solidFill>
        <a:latin typeface="Arial" charset="0"/>
        <a:ea typeface="+mn-ea"/>
        <a:cs typeface="+mn-cs"/>
      </a:defRPr>
    </a:lvl6pPr>
    <a:lvl7pPr marL="2743200" algn="l" defTabSz="914400" rtl="0" eaLnBrk="1" latinLnBrk="0" hangingPunct="1">
      <a:defRPr sz="1200" b="1" kern="1200">
        <a:solidFill>
          <a:srgbClr val="FFFF00"/>
        </a:solidFill>
        <a:latin typeface="Arial" charset="0"/>
        <a:ea typeface="+mn-ea"/>
        <a:cs typeface="+mn-cs"/>
      </a:defRPr>
    </a:lvl7pPr>
    <a:lvl8pPr marL="3200400" algn="l" defTabSz="914400" rtl="0" eaLnBrk="1" latinLnBrk="0" hangingPunct="1">
      <a:defRPr sz="1200" b="1" kern="1200">
        <a:solidFill>
          <a:srgbClr val="FFFF00"/>
        </a:solidFill>
        <a:latin typeface="Arial" charset="0"/>
        <a:ea typeface="+mn-ea"/>
        <a:cs typeface="+mn-cs"/>
      </a:defRPr>
    </a:lvl8pPr>
    <a:lvl9pPr marL="3657600" algn="l" defTabSz="914400" rtl="0" eaLnBrk="1" latinLnBrk="0" hangingPunct="1">
      <a:defRPr sz="1200" b="1" kern="1200">
        <a:solidFill>
          <a:srgbClr val="FFFF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CC"/>
    <a:srgbClr val="009900"/>
    <a:srgbClr val="FF00FF"/>
    <a:srgbClr val="00FFFF"/>
    <a:srgbClr val="FFFF00"/>
    <a:srgbClr val="FF0000"/>
    <a:srgbClr val="111111"/>
    <a:srgbClr val="008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64" autoAdjust="0"/>
    <p:restoredTop sz="76412" autoAdjust="0"/>
  </p:normalViewPr>
  <p:slideViewPr>
    <p:cSldViewPr>
      <p:cViewPr varScale="1">
        <p:scale>
          <a:sx n="51" d="100"/>
          <a:sy n="51" d="100"/>
        </p:scale>
        <p:origin x="1700" y="5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2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spcBef>
                <a:spcPct val="0"/>
              </a:spcBef>
              <a:defRPr sz="1300" b="0" smtClean="0">
                <a:solidFill>
                  <a:schemeClr val="bg1"/>
                </a:solidFill>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663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3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spcBef>
                <a:spcPct val="0"/>
              </a:spcBef>
              <a:defRPr sz="1300" b="0" smtClean="0">
                <a:solidFill>
                  <a:schemeClr val="bg1"/>
                </a:solidFill>
              </a:defRPr>
            </a:lvl1pPr>
          </a:lstStyle>
          <a:p>
            <a:pPr>
              <a:defRPr/>
            </a:pPr>
            <a:fld id="{FC3052CD-1CA6-4627-843B-5157C53BE131}" type="slidenum">
              <a:rPr lang="en-US"/>
              <a:pPr>
                <a:defRPr/>
              </a:pPr>
              <a:t>‹#›</a:t>
            </a:fld>
            <a:endParaRPr lang="en-US"/>
          </a:p>
        </p:txBody>
      </p:sp>
    </p:spTree>
    <p:extLst>
      <p:ext uri="{BB962C8B-B14F-4D97-AF65-F5344CB8AC3E}">
        <p14:creationId xmlns:p14="http://schemas.microsoft.com/office/powerpoint/2010/main" val="3784990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smtClean="0"/>
          </a:p>
        </p:txBody>
      </p:sp>
      <p:sp>
        <p:nvSpPr>
          <p:cNvPr id="29700" name="Slide Number Placeholder 3"/>
          <p:cNvSpPr>
            <a:spLocks noGrp="1"/>
          </p:cNvSpPr>
          <p:nvPr>
            <p:ph type="sldNum" sz="quarter" idx="5"/>
          </p:nvPr>
        </p:nvSpPr>
        <p:spPr>
          <a:noFill/>
        </p:spPr>
        <p:txBody>
          <a:bodyPr/>
          <a:lstStyle/>
          <a:p>
            <a:fld id="{25AD7B03-BE14-45DB-B0F7-17EB6D027DC3}" type="slidenum">
              <a:rPr lang="en-US" smtClean="0">
                <a:latin typeface="Arial" pitchFamily="34" charset="0"/>
              </a:rPr>
              <a:pPr/>
              <a:t>1</a:t>
            </a:fld>
            <a:endParaRPr lang="en-US" smtClean="0">
              <a:latin typeface="Arial" pitchFamily="34" charset="0"/>
            </a:endParaRPr>
          </a:p>
        </p:txBody>
      </p:sp>
    </p:spTree>
    <p:extLst>
      <p:ext uri="{BB962C8B-B14F-4D97-AF65-F5344CB8AC3E}">
        <p14:creationId xmlns:p14="http://schemas.microsoft.com/office/powerpoint/2010/main" val="394334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35844" name="Slide Number Placeholder 3"/>
          <p:cNvSpPr>
            <a:spLocks noGrp="1"/>
          </p:cNvSpPr>
          <p:nvPr>
            <p:ph type="sldNum" sz="quarter" idx="5"/>
          </p:nvPr>
        </p:nvSpPr>
        <p:spPr>
          <a:noFill/>
        </p:spPr>
        <p:txBody>
          <a:bodyPr/>
          <a:lstStyle/>
          <a:p>
            <a:fld id="{C8FB721F-31C6-4B60-861A-A0998B2E02B0}" type="slidenum">
              <a:rPr lang="en-US" smtClean="0">
                <a:latin typeface="Arial" pitchFamily="34" charset="0"/>
              </a:rPr>
              <a:pPr/>
              <a:t>2</a:t>
            </a:fld>
            <a:endParaRPr lang="en-US" smtClean="0">
              <a:latin typeface="Arial" pitchFamily="34" charset="0"/>
            </a:endParaRPr>
          </a:p>
        </p:txBody>
      </p:sp>
    </p:spTree>
    <p:extLst>
      <p:ext uri="{BB962C8B-B14F-4D97-AF65-F5344CB8AC3E}">
        <p14:creationId xmlns:p14="http://schemas.microsoft.com/office/powerpoint/2010/main" val="3504996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3</a:t>
            </a:fld>
            <a:endParaRPr lang="en-US"/>
          </a:p>
        </p:txBody>
      </p:sp>
    </p:spTree>
    <p:extLst>
      <p:ext uri="{BB962C8B-B14F-4D97-AF65-F5344CB8AC3E}">
        <p14:creationId xmlns:p14="http://schemas.microsoft.com/office/powerpoint/2010/main" val="2779769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07E2153C-D056-443E-8E99-B3D94C050F89}" type="slidenum">
              <a:rPr lang="en-US" smtClean="0"/>
              <a:pPr/>
              <a:t>4</a:t>
            </a:fld>
            <a:endParaRPr lang="en-US" smtClean="0"/>
          </a:p>
        </p:txBody>
      </p:sp>
    </p:spTree>
    <p:extLst>
      <p:ext uri="{BB962C8B-B14F-4D97-AF65-F5344CB8AC3E}">
        <p14:creationId xmlns:p14="http://schemas.microsoft.com/office/powerpoint/2010/main" val="312958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z="1200" kern="1200" dirty="0" smtClean="0">
                <a:solidFill>
                  <a:schemeClr val="tx1"/>
                </a:solidFill>
                <a:latin typeface="Times New Roman" pitchFamily="18" charset="0"/>
                <a:ea typeface="+mn-ea"/>
                <a:cs typeface="+mn-cs"/>
              </a:rPr>
              <a:t>From</a:t>
            </a:r>
            <a:r>
              <a:rPr lang="en-US" sz="1200" kern="1200" baseline="0" dirty="0" smtClean="0">
                <a:solidFill>
                  <a:schemeClr val="tx1"/>
                </a:solidFill>
                <a:latin typeface="Times New Roman" pitchFamily="18" charset="0"/>
                <a:ea typeface="+mn-ea"/>
                <a:cs typeface="+mn-cs"/>
              </a:rPr>
              <a:t> IBM website: “</a:t>
            </a:r>
            <a:r>
              <a:rPr lang="en-US" sz="1200" kern="1200" dirty="0" smtClean="0">
                <a:solidFill>
                  <a:schemeClr val="tx1"/>
                </a:solidFill>
                <a:latin typeface="Times New Roman" pitchFamily="18" charset="0"/>
                <a:ea typeface="+mn-ea"/>
                <a:cs typeface="+mn-cs"/>
              </a:rPr>
              <a:t>Cognitive computing systems learn and interact naturally with people to extend what either humans or machine could do on their own. They help human experts make better decisions by penetrating the complexity of Big Data.”</a:t>
            </a:r>
            <a:endParaRPr lang="en-US" dirty="0" smtClean="0"/>
          </a:p>
        </p:txBody>
      </p:sp>
      <p:sp>
        <p:nvSpPr>
          <p:cNvPr id="49156" name="Slide Number Placeholder 3"/>
          <p:cNvSpPr>
            <a:spLocks noGrp="1"/>
          </p:cNvSpPr>
          <p:nvPr>
            <p:ph type="sldNum" sz="quarter" idx="5"/>
          </p:nvPr>
        </p:nvSpPr>
        <p:spPr>
          <a:noFill/>
        </p:spPr>
        <p:txBody>
          <a:bodyPr/>
          <a:lstStyle/>
          <a:p>
            <a:fld id="{5E28458A-C570-4703-A091-25106914AB8D}" type="slidenum">
              <a:rPr lang="en-US" smtClean="0"/>
              <a:pPr/>
              <a:t>5</a:t>
            </a:fld>
            <a:endParaRPr lang="en-US" smtClean="0"/>
          </a:p>
        </p:txBody>
      </p:sp>
    </p:spTree>
    <p:extLst>
      <p:ext uri="{BB962C8B-B14F-4D97-AF65-F5344CB8AC3E}">
        <p14:creationId xmlns:p14="http://schemas.microsoft.com/office/powerpoint/2010/main" val="1572817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z="1200" b="0" i="0" kern="1200" dirty="0" smtClean="0">
                <a:solidFill>
                  <a:schemeClr val="tx1"/>
                </a:solidFill>
                <a:effectLst/>
                <a:latin typeface="Times New Roman" pitchFamily="18" charset="0"/>
                <a:ea typeface="+mn-ea"/>
                <a:cs typeface="+mn-cs"/>
              </a:rPr>
              <a:t>From the checkers article:</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Perfection implies solving a game—determining the final result (game-theoretic value) when neither player makes a mistake. There are three levels of solving a game. For the lowest level, </a:t>
            </a:r>
            <a:r>
              <a:rPr lang="en-US" sz="1200" b="0" i="0" kern="1200" dirty="0" err="1" smtClean="0">
                <a:solidFill>
                  <a:schemeClr val="tx1"/>
                </a:solidFill>
                <a:effectLst/>
                <a:latin typeface="Times New Roman" pitchFamily="18" charset="0"/>
                <a:ea typeface="+mn-ea"/>
                <a:cs typeface="+mn-cs"/>
              </a:rPr>
              <a:t>ultraweakly</a:t>
            </a:r>
            <a:r>
              <a:rPr lang="en-US" sz="1200" b="0" i="0" kern="1200" dirty="0" smtClean="0">
                <a:solidFill>
                  <a:schemeClr val="tx1"/>
                </a:solidFill>
                <a:effectLst/>
                <a:latin typeface="Times New Roman" pitchFamily="18" charset="0"/>
                <a:ea typeface="+mn-ea"/>
                <a:cs typeface="+mn-cs"/>
              </a:rPr>
              <a:t> solved, the perfect-play result, but not a strategy for achieving that value, is known [e.g., in Hex the first player wins, but for large board sizes the winning strategy is not known]. For weakly solved games, both the result and a strategy for achieving it from the start of the game are known [e.g., in Go </a:t>
            </a:r>
            <a:r>
              <a:rPr lang="en-US" sz="1200" b="0" i="0" kern="1200" dirty="0" err="1" smtClean="0">
                <a:solidFill>
                  <a:schemeClr val="tx1"/>
                </a:solidFill>
                <a:effectLst/>
                <a:latin typeface="Times New Roman" pitchFamily="18" charset="0"/>
                <a:ea typeface="+mn-ea"/>
                <a:cs typeface="+mn-cs"/>
              </a:rPr>
              <a:t>Moku</a:t>
            </a:r>
            <a:r>
              <a:rPr lang="en-US" sz="1200" b="0" i="0" kern="1200" dirty="0" smtClean="0">
                <a:solidFill>
                  <a:schemeClr val="tx1"/>
                </a:solidFill>
                <a:effectLst/>
                <a:latin typeface="Times New Roman" pitchFamily="18" charset="0"/>
                <a:ea typeface="+mn-ea"/>
                <a:cs typeface="+mn-cs"/>
              </a:rPr>
              <a:t> the first player wins and a program can demonstrate the win]. Strongly solved games have the result computed for all possible positions that can arise in the game [e.g., </a:t>
            </a:r>
            <a:r>
              <a:rPr lang="en-US" sz="1200" b="0" i="0" kern="1200" dirty="0" err="1" smtClean="0">
                <a:solidFill>
                  <a:schemeClr val="tx1"/>
                </a:solidFill>
                <a:effectLst/>
                <a:latin typeface="Times New Roman" pitchFamily="18" charset="0"/>
                <a:ea typeface="+mn-ea"/>
                <a:cs typeface="+mn-cs"/>
              </a:rPr>
              <a:t>Awari</a:t>
            </a:r>
            <a:r>
              <a:rPr lang="en-US" sz="1200" b="0" i="0" kern="1200" dirty="0" smtClean="0">
                <a:solidFill>
                  <a:schemeClr val="tx1"/>
                </a:solidFill>
                <a:effectLst/>
                <a:latin typeface="Times New Roman" pitchFamily="18" charset="0"/>
                <a:ea typeface="+mn-ea"/>
                <a:cs typeface="+mn-cs"/>
              </a:rPr>
              <a:t> ].</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With this paper, we announce that checkers has been weakly solved. From the starting position, we have a computational proof that checkers is a draw. The proof consists of an explicit strategy that never loses—the program can achieve at least a draw against any opponent, playing either the black or white pieces. </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Abstract of the poker article: </a:t>
            </a:r>
            <a:r>
              <a:rPr lang="en-US" sz="1200" b="1" kern="1200" dirty="0" smtClean="0">
                <a:solidFill>
                  <a:schemeClr val="tx1"/>
                </a:solidFill>
                <a:latin typeface="Times New Roman" pitchFamily="18" charset="0"/>
                <a:ea typeface="+mn-ea"/>
                <a:cs typeface="+mn-cs"/>
              </a:rPr>
              <a:t>Poker is a family of games that exhibit imperfect information, where players do not have full knowledge of past events. Whereas many perfect-information games have been solved (e.g., Connect Four and checkers), no nontrivial imperfect-information game played competitively by humans has previously been solved. Here, we announce that heads-up limit Texas </a:t>
            </a:r>
            <a:r>
              <a:rPr lang="en-US" sz="1200" b="1" kern="1200" dirty="0" err="1" smtClean="0">
                <a:solidFill>
                  <a:schemeClr val="tx1"/>
                </a:solidFill>
                <a:latin typeface="Times New Roman" pitchFamily="18" charset="0"/>
                <a:ea typeface="+mn-ea"/>
                <a:cs typeface="+mn-cs"/>
              </a:rPr>
              <a:t>hold’em</a:t>
            </a:r>
            <a:r>
              <a:rPr lang="en-US" sz="1200" b="1" kern="1200" dirty="0" smtClean="0">
                <a:solidFill>
                  <a:schemeClr val="tx1"/>
                </a:solidFill>
                <a:latin typeface="Times New Roman" pitchFamily="18" charset="0"/>
                <a:ea typeface="+mn-ea"/>
                <a:cs typeface="+mn-cs"/>
              </a:rPr>
              <a:t> is now essentially weakly solved. Furthermore, this computation formally proves the common wisdom that the dealer in the game holds a substantial advantage. This result was enabled by a new algorithm, CFR</a:t>
            </a:r>
            <a:r>
              <a:rPr lang="en-US" sz="1200" b="1" kern="1200" baseline="30000" dirty="0" smtClean="0">
                <a:solidFill>
                  <a:schemeClr val="tx1"/>
                </a:solidFill>
                <a:latin typeface="Times New Roman" pitchFamily="18" charset="0"/>
                <a:ea typeface="+mn-ea"/>
                <a:cs typeface="+mn-cs"/>
              </a:rPr>
              <a:t>+</a:t>
            </a:r>
            <a:r>
              <a:rPr lang="en-US" sz="1200" b="1" kern="1200" baseline="0" dirty="0" smtClean="0">
                <a:solidFill>
                  <a:schemeClr val="tx1"/>
                </a:solidFill>
                <a:latin typeface="Times New Roman" pitchFamily="18" charset="0"/>
                <a:ea typeface="+mn-ea"/>
                <a:cs typeface="+mn-cs"/>
              </a:rPr>
              <a:t>, which is capable of solving extensive-form games orders of magnitude larger than previously possible.</a:t>
            </a:r>
            <a:endParaRPr lang="en-US" dirty="0" smtClean="0"/>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pPr/>
              <a:t>9</a:t>
            </a:fld>
            <a:endParaRPr lang="en-US" smtClean="0"/>
          </a:p>
        </p:txBody>
      </p:sp>
    </p:spTree>
    <p:extLst>
      <p:ext uri="{BB962C8B-B14F-4D97-AF65-F5344CB8AC3E}">
        <p14:creationId xmlns:p14="http://schemas.microsoft.com/office/powerpoint/2010/main" val="2369550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pPr/>
              <a:t>10</a:t>
            </a:fld>
            <a:endParaRPr lang="en-US" smtClean="0"/>
          </a:p>
        </p:txBody>
      </p:sp>
    </p:spTree>
    <p:extLst>
      <p:ext uri="{BB962C8B-B14F-4D97-AF65-F5344CB8AC3E}">
        <p14:creationId xmlns:p14="http://schemas.microsoft.com/office/powerpoint/2010/main" val="359040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7662F0A7-6565-48E8-B66F-F26C2A9F1890}" type="slidenum">
              <a:rPr lang="en-US" smtClean="0"/>
              <a:pPr/>
              <a:t>11</a:t>
            </a:fld>
            <a:endParaRPr lang="en-US" smtClean="0"/>
          </a:p>
        </p:txBody>
      </p:sp>
    </p:spTree>
    <p:extLst>
      <p:ext uri="{BB962C8B-B14F-4D97-AF65-F5344CB8AC3E}">
        <p14:creationId xmlns:p14="http://schemas.microsoft.com/office/powerpoint/2010/main" val="688616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52228" name="Slide Number Placeholder 3"/>
          <p:cNvSpPr>
            <a:spLocks noGrp="1"/>
          </p:cNvSpPr>
          <p:nvPr>
            <p:ph type="sldNum" sz="quarter" idx="5"/>
          </p:nvPr>
        </p:nvSpPr>
        <p:spPr>
          <a:noFill/>
        </p:spPr>
        <p:txBody>
          <a:bodyPr/>
          <a:lstStyle/>
          <a:p>
            <a:fld id="{321F3201-8425-4AFC-B629-22028E4AF458}" type="slidenum">
              <a:rPr lang="en-US" smtClean="0"/>
              <a:pPr/>
              <a:t>12</a:t>
            </a:fld>
            <a:endParaRPr lang="en-US" smtClean="0"/>
          </a:p>
        </p:txBody>
      </p:sp>
    </p:spTree>
    <p:extLst>
      <p:ext uri="{BB962C8B-B14F-4D97-AF65-F5344CB8AC3E}">
        <p14:creationId xmlns:p14="http://schemas.microsoft.com/office/powerpoint/2010/main" val="2464697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14</a:t>
            </a:fld>
            <a:endParaRPr lang="en-US"/>
          </a:p>
        </p:txBody>
      </p:sp>
    </p:spTree>
    <p:extLst>
      <p:ext uri="{BB962C8B-B14F-4D97-AF65-F5344CB8AC3E}">
        <p14:creationId xmlns:p14="http://schemas.microsoft.com/office/powerpoint/2010/main" val="3524923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15</a:t>
            </a:fld>
            <a:endParaRPr lang="en-US"/>
          </a:p>
        </p:txBody>
      </p:sp>
    </p:spTree>
    <p:extLst>
      <p:ext uri="{BB962C8B-B14F-4D97-AF65-F5344CB8AC3E}">
        <p14:creationId xmlns:p14="http://schemas.microsoft.com/office/powerpoint/2010/main" val="3603515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17</a:t>
            </a:fld>
            <a:endParaRPr lang="en-US"/>
          </a:p>
        </p:txBody>
      </p:sp>
    </p:spTree>
    <p:extLst>
      <p:ext uri="{BB962C8B-B14F-4D97-AF65-F5344CB8AC3E}">
        <p14:creationId xmlns:p14="http://schemas.microsoft.com/office/powerpoint/2010/main" val="1249873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37A9782-5AA2-415E-927C-284A7D4A6EF7}" type="slidenum">
              <a:rPr lang="en-US"/>
              <a:pPr/>
              <a:t>18</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63236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19</a:t>
            </a:fld>
            <a:endParaRPr lang="en-US"/>
          </a:p>
        </p:txBody>
      </p:sp>
    </p:spTree>
    <p:extLst>
      <p:ext uri="{BB962C8B-B14F-4D97-AF65-F5344CB8AC3E}">
        <p14:creationId xmlns:p14="http://schemas.microsoft.com/office/powerpoint/2010/main" val="3629880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DC2846-0C32-4711-B63B-3E5F5C709C71}" type="slidenum">
              <a:rPr lang="en-US" smtClean="0"/>
              <a:pPr/>
              <a:t>20</a:t>
            </a:fld>
            <a:endParaRPr lang="en-US"/>
          </a:p>
        </p:txBody>
      </p:sp>
    </p:spTree>
    <p:extLst>
      <p:ext uri="{BB962C8B-B14F-4D97-AF65-F5344CB8AC3E}">
        <p14:creationId xmlns:p14="http://schemas.microsoft.com/office/powerpoint/2010/main" val="357323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21</a:t>
            </a:fld>
            <a:endParaRPr lang="en-US"/>
          </a:p>
        </p:txBody>
      </p:sp>
    </p:spTree>
    <p:extLst>
      <p:ext uri="{BB962C8B-B14F-4D97-AF65-F5344CB8AC3E}">
        <p14:creationId xmlns:p14="http://schemas.microsoft.com/office/powerpoint/2010/main" val="2443127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22</a:t>
            </a:fld>
            <a:endParaRPr lang="en-US"/>
          </a:p>
        </p:txBody>
      </p:sp>
    </p:spTree>
    <p:extLst>
      <p:ext uri="{BB962C8B-B14F-4D97-AF65-F5344CB8AC3E}">
        <p14:creationId xmlns:p14="http://schemas.microsoft.com/office/powerpoint/2010/main" val="3861265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25</a:t>
            </a:fld>
            <a:endParaRPr lang="en-US"/>
          </a:p>
        </p:txBody>
      </p:sp>
    </p:spTree>
    <p:extLst>
      <p:ext uri="{BB962C8B-B14F-4D97-AF65-F5344CB8AC3E}">
        <p14:creationId xmlns:p14="http://schemas.microsoft.com/office/powerpoint/2010/main" val="1434733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26</a:t>
            </a:fld>
            <a:endParaRPr lang="en-US"/>
          </a:p>
        </p:txBody>
      </p:sp>
    </p:spTree>
    <p:extLst>
      <p:ext uri="{BB962C8B-B14F-4D97-AF65-F5344CB8AC3E}">
        <p14:creationId xmlns:p14="http://schemas.microsoft.com/office/powerpoint/2010/main" val="3432353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29</a:t>
            </a:fld>
            <a:endParaRPr lang="en-US"/>
          </a:p>
        </p:txBody>
      </p:sp>
    </p:spTree>
    <p:extLst>
      <p:ext uri="{BB962C8B-B14F-4D97-AF65-F5344CB8AC3E}">
        <p14:creationId xmlns:p14="http://schemas.microsoft.com/office/powerpoint/2010/main" val="2628650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31</a:t>
            </a:fld>
            <a:endParaRPr lang="en-US"/>
          </a:p>
        </p:txBody>
      </p:sp>
    </p:spTree>
    <p:extLst>
      <p:ext uri="{BB962C8B-B14F-4D97-AF65-F5344CB8AC3E}">
        <p14:creationId xmlns:p14="http://schemas.microsoft.com/office/powerpoint/2010/main" val="83966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7D3AF5-3829-4EAA-9F62-B749E7B9F6D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6CB671-83DD-4186-BFE9-EE8EFA5AD79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3BF64E-BECD-49A7-809D-9A325A449AE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43C879-1A12-4CA3-9B1E-361BEE39EDB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BC123B5-1DDC-4CF4-B0C7-ABD3155F3E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21E1738-3D9E-4164-A1B4-25E915CBC2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E09C163-19AB-4D59-AD99-927A5436039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169F1F-F6B0-455C-8056-2DAFB672E68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E880CA3-77C2-499D-AC6B-5C317DAF1BA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5635E4-0FDB-45EC-AD2E-E3E5AE050E7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5481E9-80F3-426F-A4B3-FDA8B1A86C7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9144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9144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A94D0C42-19E4-4ABF-908A-4A796096BF3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2134D1-49F0-4546-86A1-AC0501B90F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7135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89FDF80-94A4-4D7C-B1A8-7E251E7DBBA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8702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2A40F0D-5C06-4731-A34C-109BF192A9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35402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F124B6E-7B2C-4DD0-B100-850733DB18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965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DE235E0-140F-4275-AF4F-B2ED2B4FE74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85743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5F59DEC-22BE-4F83-BAA8-9945FF9699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341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59325E5-224D-42B9-8A24-02AC07E5BC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2864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C83EDF7-CE87-4276-8B7E-FD4597F8F2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1867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6EB3C9-DDE7-4283-8861-FA4C83D84A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73892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00EDD31-9D7F-4A41-8637-222DAC39B9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2185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826893A-60E9-48D9-9D9A-C2567195504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752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76200"/>
            <a:ext cx="7772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685800" y="914400"/>
            <a:ext cx="7772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8269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400" b="0" smtClean="0">
                <a:solidFill>
                  <a:schemeClr val="tx1"/>
                </a:solidFill>
                <a:latin typeface="Times New Roman" pitchFamily="18" charset="0"/>
              </a:defRPr>
            </a:lvl1pPr>
          </a:lstStyle>
          <a:p>
            <a:pPr>
              <a:defRPr/>
            </a:pPr>
            <a:endParaRPr lang="en-US"/>
          </a:p>
        </p:txBody>
      </p:sp>
      <p:sp>
        <p:nvSpPr>
          <p:cNvPr id="8826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400" b="0" smtClean="0">
                <a:solidFill>
                  <a:schemeClr val="tx1"/>
                </a:solidFill>
                <a:latin typeface="Times New Roman" pitchFamily="18" charset="0"/>
              </a:defRPr>
            </a:lvl1pPr>
          </a:lstStyle>
          <a:p>
            <a:pPr>
              <a:defRPr/>
            </a:pPr>
            <a:endParaRPr lang="en-US"/>
          </a:p>
        </p:txBody>
      </p:sp>
      <p:sp>
        <p:nvSpPr>
          <p:cNvPr id="88269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400" b="0" smtClean="0">
                <a:solidFill>
                  <a:schemeClr val="tx1"/>
                </a:solidFill>
                <a:latin typeface="Times New Roman" pitchFamily="18" charset="0"/>
              </a:defRPr>
            </a:lvl1pPr>
          </a:lstStyle>
          <a:p>
            <a:pPr>
              <a:defRPr/>
            </a:pPr>
            <a:fld id="{8A2CCA0E-88FC-45C7-8556-A6FE6A082460}" type="slidenum">
              <a:rPr lang="en-US"/>
              <a:pPr>
                <a:defRPr/>
              </a:pPr>
              <a:t>‹#›</a:t>
            </a:fld>
            <a:endParaRPr lang="en-US"/>
          </a:p>
        </p:txBody>
      </p:sp>
      <p:sp>
        <p:nvSpPr>
          <p:cNvPr id="882695" name="Line 7"/>
          <p:cNvSpPr>
            <a:spLocks noChangeShapeType="1"/>
          </p:cNvSpPr>
          <p:nvPr/>
        </p:nvSpPr>
        <p:spPr bwMode="auto">
          <a:xfrm>
            <a:off x="685800" y="838200"/>
            <a:ext cx="7772400" cy="0"/>
          </a:xfrm>
          <a:prstGeom prst="line">
            <a:avLst/>
          </a:prstGeom>
          <a:noFill/>
          <a:ln w="38100">
            <a:solidFill>
              <a:schemeClr val="tx1"/>
            </a:solidFill>
            <a:round/>
            <a:headEnd/>
            <a:tailEnd/>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a:spcBef>
                <a:spcPct val="0"/>
              </a:spcBef>
            </a:pPr>
            <a:endParaRPr lang="en-US" b="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spcBef>
                <a:spcPct val="0"/>
              </a:spcBef>
            </a:pPr>
            <a:endParaRPr lang="en-US" b="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spcBef>
                <a:spcPct val="0"/>
              </a:spcBef>
            </a:pPr>
            <a:fld id="{2FD88B6D-6F3B-4364-94DC-2683F02AD070}" type="slidenum">
              <a:rPr lang="en-US" b="0">
                <a:solidFill>
                  <a:srgbClr val="000000"/>
                </a:solidFill>
              </a:rPr>
              <a:pPr>
                <a:spcBef>
                  <a:spcPct val="0"/>
                </a:spcBef>
              </a:pPr>
              <a:t>‹#›</a:t>
            </a:fld>
            <a:endParaRPr lang="en-US" b="0">
              <a:solidFill>
                <a:srgbClr val="000000"/>
              </a:solidFill>
            </a:endParaRPr>
          </a:p>
        </p:txBody>
      </p:sp>
    </p:spTree>
    <p:extLst>
      <p:ext uri="{BB962C8B-B14F-4D97-AF65-F5344CB8AC3E}">
        <p14:creationId xmlns:p14="http://schemas.microsoft.com/office/powerpoint/2010/main" val="95540282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ourses.engr.illinois.edu/cs440/R.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BFWt5Bxfcj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nytimes.com/interactive/2010/06/25/science/20100625_AI_TIMELINE.html?ref=science"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brandchannel.com/home/post/2015/01/12/150112-NRF-IBM-Apple-Watson.aspx" TargetMode="External"/><Relationship Id="rId3" Type="http://schemas.openxmlformats.org/officeDocument/2006/relationships/hyperlink" Target="http://www.nytimes.com/2010/06/20/magazine/20Computer-t.html?pagewanted=1" TargetMode="External"/><Relationship Id="rId7" Type="http://schemas.openxmlformats.org/officeDocument/2006/relationships/hyperlink" Target="http://www.utexas.edu/news/2015/01/16/students-win-ibm-watson-competi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forbes.com/sites/ibm/2015/01/05/how-watson-analytics-provides-a-smarter-way-to-work/" TargetMode="External"/><Relationship Id="rId11" Type="http://schemas.openxmlformats.org/officeDocument/2006/relationships/image" Target="../media/image2.png"/><Relationship Id="rId5" Type="http://schemas.openxmlformats.org/officeDocument/2006/relationships/hyperlink" Target="http://www.pcworld.com/businesscenter/article/219893/ibm_watson_vanquishes_human_jeopardy_foes.html" TargetMode="External"/><Relationship Id="rId10" Type="http://schemas.openxmlformats.org/officeDocument/2006/relationships/hyperlink" Target="http://www.youtube.com/watch?v=WFR3lOm_xhE" TargetMode="External"/><Relationship Id="rId4" Type="http://schemas.openxmlformats.org/officeDocument/2006/relationships/hyperlink" Target="http://www.nytimes.com/interactive/2010/06/16/magazine/watson-trivia-game.html?ref=magazine" TargetMode="External"/><Relationship Id="rId9" Type="http://schemas.openxmlformats.org/officeDocument/2006/relationships/hyperlink" Target="http://www.xconomy.com/boulder-denver/2015/01/08/welltok-raises-additional-12m-readies-for-debut-with-ibms-wats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googleblog.blogspot.com/2015/01/hallo-hola-ola-more-powerful-translate.html" TargetMode="External"/><Relationship Id="rId7" Type="http://schemas.openxmlformats.org/officeDocument/2006/relationships/image" Target="../media/image8.png"/><Relationship Id="rId2" Type="http://schemas.openxmlformats.org/officeDocument/2006/relationships/hyperlink" Target="https://www.skype.com/en/features/skype-translator/"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googleresearch.blogspot.com/2014/09/building-deeper-understanding-of-images.html" TargetMode="External"/><Relationship Id="rId2" Type="http://schemas.openxmlformats.org/officeDocument/2006/relationships/hyperlink" Target="http://bits.blogs.nytimes.com/2014/08/18/computer-eyesight-gets-a-lot-more-accurate/"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www.engadget.com/2015/06/03/baidu-imagenet-ai-supercomputer-tes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sciencemag.org/cgi/content/full/317/5844/1518" TargetMode="External"/><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s://deepmind.com/alpha-go" TargetMode="External"/><Relationship Id="rId4" Type="http://schemas.openxmlformats.org/officeDocument/2006/relationships/hyperlink" Target="http://www.sciencemag.org/content/347/6218/12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nytimes.com/library/cyber/week/1210math.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ti.arc.nasa.gov/tech/asr/planning-and-scheduling/remote-agen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nasa.gov/centers/ames/research/exploringtheuniverse/exploringtheuniverse-mapgen.html"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darpa.mil/grandchallenge05/" TargetMode="External"/><Relationship Id="rId7" Type="http://schemas.openxmlformats.org/officeDocument/2006/relationships/hyperlink" Target="http://www.nytimes.com/2010/07/05/science/05robot.html?_r=1&amp;ref=artificial_intelligen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en.wikipedia.org/wiki/Humanoid_robot" TargetMode="External"/><Relationship Id="rId5" Type="http://schemas.openxmlformats.org/officeDocument/2006/relationships/hyperlink" Target="http://www.robocup.org/" TargetMode="External"/><Relationship Id="rId10" Type="http://schemas.openxmlformats.org/officeDocument/2006/relationships/image" Target="../media/image18.jpeg"/><Relationship Id="rId4" Type="http://schemas.openxmlformats.org/officeDocument/2006/relationships/hyperlink" Target="http://www.youtube.com/watch?v=0JL04JJjocc" TargetMode="Externa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hyperlink" Target="https://www.youtube.com/watch?v=g0TaYhjpOfo" TargetMode="External"/><Relationship Id="rId4" Type="http://schemas.openxmlformats.org/officeDocument/2006/relationships/hyperlink" Target="http://www.popularmechanics.com/technology/robots/a15907/best-falls-from-darpa-robot-challeng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ELIZ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03.ibm.com/ibm/history/exhibits/701/701_translator.html" TargetMode="External"/><Relationship Id="rId4" Type="http://schemas.openxmlformats.org/officeDocument/2006/relationships/hyperlink" Target="http://en.wikipedia.org/wiki/Georgetown-IBM_experi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en.wikipedia.org/wiki/Lawrence_Roberts_(scientist)"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AI_wint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jstor.org/stable/285702"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sg6hLmuyQ54" TargetMode="External"/><Relationship Id="rId7" Type="http://schemas.openxmlformats.org/officeDocument/2006/relationships/hyperlink" Target="http://en.wikipedia.org/wiki/History_of_artificial_intelligenc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aitopics.net/History" TargetMode="External"/><Relationship Id="rId5" Type="http://schemas.openxmlformats.org/officeDocument/2006/relationships/hyperlink" Target="http://www.nytimes.com/interactive/2010/06/25/science/20100625_AI_TIMELINE.html?ref=science" TargetMode="External"/><Relationship Id="rId4" Type="http://schemas.openxmlformats.org/officeDocument/2006/relationships/hyperlink" Target="https://www.youtube.com/watch?v=n-YbJi4EPxc"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www.cs.toronto.edu/~hector/Papers/ijcai-13-paper.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en.wikipedia.org/wiki/AI_effect"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hyperlink" Target="http://www.bbc.com/news/technology-30290540" TargetMode="External"/><Relationship Id="rId4" Type="http://schemas.openxmlformats.org/officeDocument/2006/relationships/image" Target="../media/image28.png"/><Relationship Id="rId9" Type="http://schemas.openxmlformats.org/officeDocument/2006/relationships/hyperlink" Target="http://www.wired.com/2015/01/elon-musk-ai-safet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v3.co.uk/v3-uk/news/2419567/ai-weapons-are-a-threat-to-humanity-warn-hawking-musk-and-wozniak" TargetMode="External"/><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 Id="rId5" Type="http://schemas.openxmlformats.org/officeDocument/2006/relationships/hyperlink" Target="http://www.theguardian.com/technology/2014/aug/06/robots-jobs-artificial-intelligence-pew" TargetMode="Externa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Moravec's_paradox"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gif"/><Relationship Id="rId9"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dirty="0" smtClean="0"/>
              <a:t>CS440/ECE448: Artificial Intelligence</a:t>
            </a:r>
          </a:p>
        </p:txBody>
      </p:sp>
      <p:sp>
        <p:nvSpPr>
          <p:cNvPr id="5" name="TextBox 4">
            <a:hlinkClick r:id="rId3"/>
          </p:cNvPr>
          <p:cNvSpPr txBox="1"/>
          <p:nvPr/>
        </p:nvSpPr>
        <p:spPr>
          <a:xfrm>
            <a:off x="228600" y="2209800"/>
            <a:ext cx="8686800" cy="1323439"/>
          </a:xfrm>
          <a:prstGeom prst="rect">
            <a:avLst/>
          </a:prstGeom>
          <a:noFill/>
        </p:spPr>
        <p:txBody>
          <a:bodyPr wrap="square" rtlCol="0">
            <a:spAutoFit/>
          </a:bodyPr>
          <a:lstStyle/>
          <a:p>
            <a:r>
              <a:rPr lang="en-US" sz="3200" b="1" kern="1200" dirty="0" smtClean="0">
                <a:solidFill>
                  <a:schemeClr val="tx1"/>
                </a:solidFill>
              </a:rPr>
              <a:t>Website:</a:t>
            </a:r>
          </a:p>
          <a:p>
            <a:r>
              <a:rPr lang="en-US" sz="3200" dirty="0" smtClean="0">
                <a:solidFill>
                  <a:schemeClr val="tx1"/>
                </a:solidFill>
              </a:rPr>
              <a:t>http:/courses.engr.Illinois.edu/cs440/R.html</a:t>
            </a:r>
            <a:endParaRPr lang="en-US" sz="3200" b="1" kern="1200" dirty="0">
              <a:solidFill>
                <a:schemeClr val="tx1"/>
              </a:solidFill>
            </a:endParaRPr>
          </a:p>
        </p:txBody>
      </p:sp>
    </p:spTree>
    <p:extLst>
      <p:ext uri="{BB962C8B-B14F-4D97-AF65-F5344CB8AC3E}">
        <p14:creationId xmlns:p14="http://schemas.microsoft.com/office/powerpoint/2010/main" val="3986973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t>Last time: What is AI?</a:t>
            </a:r>
          </a:p>
        </p:txBody>
      </p:sp>
      <p:sp>
        <p:nvSpPr>
          <p:cNvPr id="7171" name="Rectangle 3"/>
          <p:cNvSpPr>
            <a:spLocks noGrp="1" noChangeArrowheads="1"/>
          </p:cNvSpPr>
          <p:nvPr>
            <p:ph type="body" idx="1"/>
          </p:nvPr>
        </p:nvSpPr>
        <p:spPr/>
        <p:txBody>
          <a:bodyPr/>
          <a:lstStyle/>
          <a:p>
            <a:r>
              <a:rPr lang="en-US" dirty="0"/>
              <a:t>D</a:t>
            </a:r>
            <a:r>
              <a:rPr lang="en-US" dirty="0" smtClean="0"/>
              <a:t>efinitions from Chapter 1 of the textbook:</a:t>
            </a:r>
            <a:br>
              <a:rPr lang="en-US" dirty="0" smtClean="0"/>
            </a:br>
            <a:endParaRPr lang="en-US" dirty="0" smtClean="0"/>
          </a:p>
          <a:p>
            <a:endParaRPr lang="en-US" dirty="0"/>
          </a:p>
          <a:p>
            <a:endParaRPr 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1265516018"/>
              </p:ext>
            </p:extLst>
          </p:nvPr>
        </p:nvGraphicFramePr>
        <p:xfrm>
          <a:off x="762000" y="1905000"/>
          <a:ext cx="7696200" cy="4114800"/>
        </p:xfrm>
        <a:graphic>
          <a:graphicData uri="http://schemas.openxmlformats.org/drawingml/2006/table">
            <a:tbl>
              <a:tblPr firstRow="1" bandRow="1">
                <a:tableStyleId>{5C22544A-7EE6-4342-B048-85BDC9FD1C3A}</a:tableStyleId>
              </a:tblPr>
              <a:tblGrid>
                <a:gridCol w="3848100"/>
                <a:gridCol w="3848100"/>
              </a:tblGrid>
              <a:tr h="2057400">
                <a:tc>
                  <a:txBody>
                    <a:bodyPr/>
                    <a:lstStyle/>
                    <a:p>
                      <a:pPr algn="ctr"/>
                      <a:r>
                        <a:rPr lang="en-US" sz="2800" b="1" dirty="0" smtClean="0">
                          <a:solidFill>
                            <a:srgbClr val="C00000"/>
                          </a:solidFill>
                        </a:rPr>
                        <a:t>1.</a:t>
                      </a:r>
                      <a:r>
                        <a:rPr lang="en-US" sz="2800" b="1" baseline="0" dirty="0" smtClean="0">
                          <a:solidFill>
                            <a:srgbClr val="C00000"/>
                          </a:solidFill>
                        </a:rPr>
                        <a:t> </a:t>
                      </a:r>
                      <a:r>
                        <a:rPr lang="en-US" sz="2800" b="1" dirty="0" smtClean="0">
                          <a:solidFill>
                            <a:srgbClr val="C00000"/>
                          </a:solidFill>
                        </a:rPr>
                        <a:t>Thinking</a:t>
                      </a:r>
                      <a:r>
                        <a:rPr lang="en-US" sz="2800" b="1" baseline="0" dirty="0" smtClean="0">
                          <a:solidFill>
                            <a:srgbClr val="C00000"/>
                          </a:solidFill>
                        </a:rPr>
                        <a:t> humanly</a:t>
                      </a:r>
                      <a:endParaRPr lang="en-US" sz="2800" b="1"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smtClean="0">
                          <a:solidFill>
                            <a:srgbClr val="FF00FF"/>
                          </a:solidFill>
                        </a:rPr>
                        <a:t>2. Acting humanly</a:t>
                      </a:r>
                      <a:endParaRPr lang="en-US" sz="2800" b="1" dirty="0">
                        <a:solidFill>
                          <a:srgbClr val="FF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57400">
                <a:tc>
                  <a:txBody>
                    <a:bodyPr/>
                    <a:lstStyle/>
                    <a:p>
                      <a:pPr algn="ctr"/>
                      <a:r>
                        <a:rPr lang="en-US" sz="2800" b="1" dirty="0" smtClean="0">
                          <a:solidFill>
                            <a:srgbClr val="009900"/>
                          </a:solidFill>
                        </a:rPr>
                        <a:t>3.</a:t>
                      </a:r>
                      <a:r>
                        <a:rPr lang="en-US" sz="2800" b="1" baseline="0" dirty="0" smtClean="0">
                          <a:solidFill>
                            <a:srgbClr val="009900"/>
                          </a:solidFill>
                        </a:rPr>
                        <a:t> </a:t>
                      </a:r>
                      <a:r>
                        <a:rPr lang="en-US" sz="2800" b="1" dirty="0" smtClean="0">
                          <a:solidFill>
                            <a:srgbClr val="009900"/>
                          </a:solidFill>
                        </a:rPr>
                        <a:t>Thinking rationally</a:t>
                      </a:r>
                      <a:endParaRPr lang="en-US" sz="2800" b="1" dirty="0">
                        <a:solidFill>
                          <a:srgbClr val="0099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1" dirty="0" smtClean="0">
                          <a:solidFill>
                            <a:srgbClr val="0000FF"/>
                          </a:solidFill>
                        </a:rPr>
                        <a:t>4. Acting rationally</a:t>
                      </a:r>
                      <a:endParaRPr lang="en-US" sz="2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028813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History and themes</a:t>
            </a:r>
            <a:endParaRPr lang="en-US" dirty="0"/>
          </a:p>
        </p:txBody>
      </p:sp>
      <p:pic>
        <p:nvPicPr>
          <p:cNvPr id="1026" name="Picture 2">
            <a:hlinkClick r:id="rId3"/>
          </p:cNvPr>
          <p:cNvPicPr>
            <a:picLocks noChangeAspect="1" noChangeArrowheads="1"/>
          </p:cNvPicPr>
          <p:nvPr/>
        </p:nvPicPr>
        <p:blipFill>
          <a:blip r:embed="rId4" cstate="print"/>
          <a:srcRect/>
          <a:stretch>
            <a:fillRect/>
          </a:stretch>
        </p:blipFill>
        <p:spPr bwMode="auto">
          <a:xfrm>
            <a:off x="1345670" y="1905000"/>
            <a:ext cx="6350530" cy="4267200"/>
          </a:xfrm>
          <a:prstGeom prst="rect">
            <a:avLst/>
          </a:prstGeom>
          <a:noFill/>
          <a:ln w="9525">
            <a:noFill/>
            <a:miter lim="800000"/>
            <a:headEnd/>
            <a:tailEnd/>
          </a:ln>
        </p:spPr>
      </p:pic>
      <p:sp>
        <p:nvSpPr>
          <p:cNvPr id="5" name="TextBox 4"/>
          <p:cNvSpPr txBox="1"/>
          <p:nvPr/>
        </p:nvSpPr>
        <p:spPr>
          <a:xfrm>
            <a:off x="4038600" y="6248400"/>
            <a:ext cx="1114408" cy="276999"/>
          </a:xfrm>
          <a:prstGeom prst="rect">
            <a:avLst/>
          </a:prstGeom>
          <a:noFill/>
        </p:spPr>
        <p:txBody>
          <a:bodyPr wrap="none" rtlCol="0">
            <a:spAutoFit/>
          </a:bodyPr>
          <a:lstStyle/>
          <a:p>
            <a:r>
              <a:rPr lang="en-US" b="0" dirty="0" smtClean="0">
                <a:solidFill>
                  <a:schemeClr val="tx1"/>
                </a:solidFill>
                <a:hlinkClick r:id="rId5"/>
              </a:rPr>
              <a:t>Image source</a:t>
            </a:r>
            <a:endParaRPr lang="en-US" b="0" dirty="0">
              <a:solidFill>
                <a:schemeClr val="tx1"/>
              </a:solidFill>
            </a:endParaRPr>
          </a:p>
        </p:txBody>
      </p:sp>
      <p:sp>
        <p:nvSpPr>
          <p:cNvPr id="3" name="Rectangle 2"/>
          <p:cNvSpPr/>
          <p:nvPr/>
        </p:nvSpPr>
        <p:spPr>
          <a:xfrm>
            <a:off x="384410" y="1076980"/>
            <a:ext cx="8530990" cy="523220"/>
          </a:xfrm>
          <a:prstGeom prst="rect">
            <a:avLst/>
          </a:prstGeom>
        </p:spPr>
        <p:txBody>
          <a:bodyPr wrap="none">
            <a:spAutoFit/>
          </a:bodyPr>
          <a:lstStyle/>
          <a:p>
            <a:r>
              <a:rPr lang="en-US" sz="2800" dirty="0">
                <a:solidFill>
                  <a:schemeClr val="tx1"/>
                </a:solidFill>
                <a:hlinkClick r:id="rId3"/>
              </a:rPr>
              <a:t>https://www.youtube.com/watch?v=BFWt5Bxfcjo</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What are some successes of AI today?</a:t>
            </a:r>
          </a:p>
        </p:txBody>
      </p:sp>
      <p:sp>
        <p:nvSpPr>
          <p:cNvPr id="16387" name="Content Placeholder 2"/>
          <p:cNvSpPr>
            <a:spLocks noGrp="1"/>
          </p:cNvSpPr>
          <p:nvPr>
            <p:ph idx="1"/>
          </p:nvPr>
        </p:nvSpPr>
        <p:spPr/>
        <p:txBody>
          <a:bodyPr/>
          <a:lstStyle/>
          <a:p>
            <a:endParaRPr lang="en-US" smtClean="0"/>
          </a:p>
        </p:txBody>
      </p:sp>
    </p:spTree>
    <p:extLst>
      <p:ext uri="{BB962C8B-B14F-4D97-AF65-F5344CB8AC3E}">
        <p14:creationId xmlns:p14="http://schemas.microsoft.com/office/powerpoint/2010/main" val="2050421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IBM Watson and “cognitive computing”</a:t>
            </a:r>
          </a:p>
        </p:txBody>
      </p:sp>
      <p:sp>
        <p:nvSpPr>
          <p:cNvPr id="21507" name="Content Placeholder 2"/>
          <p:cNvSpPr>
            <a:spLocks noGrp="1"/>
          </p:cNvSpPr>
          <p:nvPr>
            <p:ph idx="1"/>
          </p:nvPr>
        </p:nvSpPr>
        <p:spPr>
          <a:xfrm>
            <a:off x="685800" y="4495800"/>
            <a:ext cx="7772400" cy="2209800"/>
          </a:xfrm>
        </p:spPr>
        <p:txBody>
          <a:bodyPr/>
          <a:lstStyle/>
          <a:p>
            <a:pPr>
              <a:buFontTx/>
              <a:buChar char="•"/>
            </a:pPr>
            <a:r>
              <a:rPr lang="en-US" sz="2400" dirty="0" smtClean="0">
                <a:hlinkClick r:id="rId3"/>
              </a:rPr>
              <a:t>2010 NY Times article</a:t>
            </a:r>
            <a:r>
              <a:rPr lang="en-US" sz="2400" dirty="0" smtClean="0"/>
              <a:t>, </a:t>
            </a:r>
            <a:r>
              <a:rPr lang="en-US" sz="2400" dirty="0" smtClean="0">
                <a:hlinkClick r:id="rId4"/>
              </a:rPr>
              <a:t>trivia demo</a:t>
            </a:r>
            <a:endParaRPr lang="en-US" sz="2400" dirty="0" smtClean="0"/>
          </a:p>
          <a:p>
            <a:pPr>
              <a:buFontTx/>
              <a:buChar char="•"/>
            </a:pPr>
            <a:r>
              <a:rPr lang="en-US" sz="2400" dirty="0" smtClean="0"/>
              <a:t>February 2011: </a:t>
            </a:r>
            <a:r>
              <a:rPr lang="en-US" sz="2400" dirty="0" smtClean="0">
                <a:hlinkClick r:id="rId5"/>
              </a:rPr>
              <a:t>IBM Watson wins on Jeopardy</a:t>
            </a:r>
            <a:r>
              <a:rPr lang="en-US" sz="2400" dirty="0" smtClean="0"/>
              <a:t> </a:t>
            </a:r>
          </a:p>
          <a:p>
            <a:pPr>
              <a:buFontTx/>
              <a:buChar char="•"/>
            </a:pPr>
            <a:r>
              <a:rPr lang="en-US" sz="2400" dirty="0" smtClean="0"/>
              <a:t>Since then: </a:t>
            </a:r>
            <a:r>
              <a:rPr lang="en-US" sz="2400" dirty="0" smtClean="0">
                <a:hlinkClick r:id="rId6"/>
              </a:rPr>
              <a:t>Watson Analytics</a:t>
            </a:r>
            <a:r>
              <a:rPr lang="en-US" sz="2400" dirty="0" smtClean="0"/>
              <a:t>, </a:t>
            </a:r>
            <a:r>
              <a:rPr lang="en-US" sz="2400" dirty="0" smtClean="0">
                <a:hlinkClick r:id="rId7"/>
              </a:rPr>
              <a:t>social services</a:t>
            </a:r>
            <a:r>
              <a:rPr lang="en-US" sz="2400" dirty="0" smtClean="0"/>
              <a:t>, </a:t>
            </a:r>
            <a:r>
              <a:rPr lang="en-US" sz="2400" dirty="0" smtClean="0">
                <a:hlinkClick r:id="rId8"/>
              </a:rPr>
              <a:t>personal shopping</a:t>
            </a:r>
            <a:r>
              <a:rPr lang="en-US" sz="2400" dirty="0" smtClean="0"/>
              <a:t>, </a:t>
            </a:r>
            <a:r>
              <a:rPr lang="en-US" sz="2400" dirty="0" smtClean="0">
                <a:hlinkClick r:id="rId9"/>
              </a:rPr>
              <a:t>health care</a:t>
            </a:r>
            <a:endParaRPr lang="en-US" sz="2400" dirty="0" smtClean="0"/>
          </a:p>
        </p:txBody>
      </p:sp>
      <p:pic>
        <p:nvPicPr>
          <p:cNvPr id="6" name="Picture 2">
            <a:hlinkClick r:id="rId10"/>
          </p:cNvPr>
          <p:cNvPicPr>
            <a:picLocks noChangeAspect="1" noChangeArrowheads="1"/>
          </p:cNvPicPr>
          <p:nvPr/>
        </p:nvPicPr>
        <p:blipFill>
          <a:blip r:embed="rId11" cstate="print"/>
          <a:srcRect/>
          <a:stretch>
            <a:fillRect/>
          </a:stretch>
        </p:blipFill>
        <p:spPr bwMode="auto">
          <a:xfrm>
            <a:off x="2209800" y="1143000"/>
            <a:ext cx="4973724" cy="2971800"/>
          </a:xfrm>
          <a:prstGeom prst="rect">
            <a:avLst/>
          </a:prstGeom>
          <a:noFill/>
          <a:ln w="9525">
            <a:noFill/>
            <a:miter lim="800000"/>
            <a:headEnd/>
            <a:tailEnd/>
          </a:ln>
        </p:spPr>
      </p:pic>
    </p:spTree>
    <p:extLst>
      <p:ext uri="{BB962C8B-B14F-4D97-AF65-F5344CB8AC3E}">
        <p14:creationId xmlns:p14="http://schemas.microsoft.com/office/powerpoint/2010/main" val="211043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Self-driving cars</a:t>
            </a:r>
            <a:endParaRPr lang="en-US" dirty="0"/>
          </a:p>
        </p:txBody>
      </p:sp>
      <p:pic>
        <p:nvPicPr>
          <p:cNvPr id="4" name="Picture 3" descr="Screen Shot 2016-08-22 at 12.01.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066800"/>
            <a:ext cx="4712044" cy="5029200"/>
          </a:xfrm>
          <a:prstGeom prst="rect">
            <a:avLst/>
          </a:prstGeom>
        </p:spPr>
      </p:pic>
      <p:pic>
        <p:nvPicPr>
          <p:cNvPr id="3" name="Picture 2" descr="Screen Shot 2016-08-22 at 12.01.2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1"/>
            <a:ext cx="4572000" cy="4998329"/>
          </a:xfrm>
          <a:prstGeom prst="rect">
            <a:avLst/>
          </a:prstGeom>
        </p:spPr>
      </p:pic>
      <p:sp>
        <p:nvSpPr>
          <p:cNvPr id="5" name="TextBox 4"/>
          <p:cNvSpPr txBox="1"/>
          <p:nvPr/>
        </p:nvSpPr>
        <p:spPr>
          <a:xfrm>
            <a:off x="1342485" y="6320135"/>
            <a:ext cx="6429915" cy="461665"/>
          </a:xfrm>
          <a:prstGeom prst="rect">
            <a:avLst/>
          </a:prstGeom>
          <a:noFill/>
        </p:spPr>
        <p:txBody>
          <a:bodyPr wrap="none" rtlCol="0">
            <a:spAutoFit/>
          </a:bodyPr>
          <a:lstStyle/>
          <a:p>
            <a:r>
              <a:rPr lang="en-US" sz="2400" b="0" dirty="0" smtClean="0">
                <a:solidFill>
                  <a:schemeClr val="tx1"/>
                </a:solidFill>
              </a:rPr>
              <a:t>Google News snapshot as of August 22, 2016</a:t>
            </a:r>
            <a:endParaRPr lang="en-US" sz="2400" b="0" dirty="0">
              <a:solidFill>
                <a:schemeClr val="tx1"/>
              </a:solidFill>
            </a:endParaRPr>
          </a:p>
        </p:txBody>
      </p:sp>
    </p:spTree>
    <p:extLst>
      <p:ext uri="{BB962C8B-B14F-4D97-AF65-F5344CB8AC3E}">
        <p14:creationId xmlns:p14="http://schemas.microsoft.com/office/powerpoint/2010/main" val="628033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and natural language</a:t>
            </a:r>
            <a:endParaRPr lang="en-US" dirty="0"/>
          </a:p>
        </p:txBody>
      </p:sp>
      <p:sp>
        <p:nvSpPr>
          <p:cNvPr id="6" name="Rectangle 5"/>
          <p:cNvSpPr/>
          <p:nvPr/>
        </p:nvSpPr>
        <p:spPr>
          <a:xfrm>
            <a:off x="85848" y="6400800"/>
            <a:ext cx="4035855" cy="276999"/>
          </a:xfrm>
          <a:prstGeom prst="rect">
            <a:avLst/>
          </a:prstGeom>
        </p:spPr>
        <p:txBody>
          <a:bodyPr wrap="none">
            <a:spAutoFit/>
          </a:bodyPr>
          <a:lstStyle/>
          <a:p>
            <a:r>
              <a:rPr lang="en-US" dirty="0" smtClean="0">
                <a:solidFill>
                  <a:srgbClr val="000000"/>
                </a:solidFill>
                <a:hlinkClick r:id="rId2"/>
              </a:rPr>
              <a:t>https://www.skype.com/en/features/skype-translator/</a:t>
            </a:r>
            <a:endParaRPr lang="en-US" dirty="0">
              <a:solidFill>
                <a:srgbClr val="000000"/>
              </a:solidFill>
            </a:endParaRPr>
          </a:p>
        </p:txBody>
      </p:sp>
      <p:sp>
        <p:nvSpPr>
          <p:cNvPr id="7" name="Rectangle 6"/>
          <p:cNvSpPr/>
          <p:nvPr/>
        </p:nvSpPr>
        <p:spPr>
          <a:xfrm>
            <a:off x="4191000" y="6400800"/>
            <a:ext cx="4572000" cy="461665"/>
          </a:xfrm>
          <a:prstGeom prst="rect">
            <a:avLst/>
          </a:prstGeom>
        </p:spPr>
        <p:txBody>
          <a:bodyPr>
            <a:spAutoFit/>
          </a:bodyPr>
          <a:lstStyle/>
          <a:p>
            <a:r>
              <a:rPr lang="en-US" dirty="0">
                <a:solidFill>
                  <a:srgbClr val="000000"/>
                </a:solidFill>
                <a:hlinkClick r:id="rId3"/>
              </a:rPr>
              <a:t>http://</a:t>
            </a:r>
            <a:r>
              <a:rPr lang="en-US" dirty="0" err="1">
                <a:solidFill>
                  <a:srgbClr val="000000"/>
                </a:solidFill>
                <a:hlinkClick r:id="rId3"/>
              </a:rPr>
              <a:t>googleblog.blogspot.com</a:t>
            </a:r>
            <a:r>
              <a:rPr lang="en-US" dirty="0">
                <a:solidFill>
                  <a:srgbClr val="000000"/>
                </a:solidFill>
                <a:hlinkClick r:id="rId3"/>
              </a:rPr>
              <a:t>/2015/01/hallo-</a:t>
            </a:r>
            <a:r>
              <a:rPr lang="en-US" dirty="0" err="1">
                <a:solidFill>
                  <a:srgbClr val="000000"/>
                </a:solidFill>
                <a:hlinkClick r:id="rId3"/>
              </a:rPr>
              <a:t>hola</a:t>
            </a:r>
            <a:r>
              <a:rPr lang="en-US" dirty="0">
                <a:solidFill>
                  <a:srgbClr val="000000"/>
                </a:solidFill>
                <a:hlinkClick r:id="rId3"/>
              </a:rPr>
              <a:t>-</a:t>
            </a:r>
            <a:r>
              <a:rPr lang="en-US" dirty="0" err="1">
                <a:solidFill>
                  <a:srgbClr val="000000"/>
                </a:solidFill>
                <a:hlinkClick r:id="rId3"/>
              </a:rPr>
              <a:t>ola</a:t>
            </a:r>
            <a:r>
              <a:rPr lang="en-US" dirty="0">
                <a:solidFill>
                  <a:srgbClr val="000000"/>
                </a:solidFill>
                <a:hlinkClick r:id="rId3"/>
              </a:rPr>
              <a:t>-more-powerful-</a:t>
            </a:r>
            <a:r>
              <a:rPr lang="en-US" dirty="0" err="1">
                <a:solidFill>
                  <a:srgbClr val="000000"/>
                </a:solidFill>
                <a:hlinkClick r:id="rId3"/>
              </a:rPr>
              <a:t>translate.html</a:t>
            </a:r>
            <a:endParaRPr lang="en-US" dirty="0">
              <a:solidFill>
                <a:srgbClr val="000000"/>
              </a:solidFill>
            </a:endParaRPr>
          </a:p>
        </p:txBody>
      </p:sp>
      <p:pic>
        <p:nvPicPr>
          <p:cNvPr id="8" name="Picture 7" descr="Screen Shot 2015-01-18 at 5.58.0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8632" y="990600"/>
            <a:ext cx="3823368" cy="2095500"/>
          </a:xfrm>
          <a:prstGeom prst="rect">
            <a:avLst/>
          </a:prstGeom>
        </p:spPr>
      </p:pic>
      <p:pic>
        <p:nvPicPr>
          <p:cNvPr id="9" name="Picture 8" descr="Screen Shot 2015-01-18 at 5.59.5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3124200"/>
            <a:ext cx="3655906" cy="1295400"/>
          </a:xfrm>
          <a:prstGeom prst="rect">
            <a:avLst/>
          </a:prstGeom>
        </p:spPr>
      </p:pic>
      <p:sp>
        <p:nvSpPr>
          <p:cNvPr id="10" name="TextBox 9"/>
          <p:cNvSpPr txBox="1"/>
          <p:nvPr/>
        </p:nvSpPr>
        <p:spPr>
          <a:xfrm>
            <a:off x="4572000" y="4800600"/>
            <a:ext cx="4019049" cy="630942"/>
          </a:xfrm>
          <a:prstGeom prst="rect">
            <a:avLst/>
          </a:prstGeom>
          <a:noFill/>
        </p:spPr>
        <p:txBody>
          <a:bodyPr wrap="none" rtlCol="0">
            <a:spAutoFit/>
          </a:bodyPr>
          <a:lstStyle/>
          <a:p>
            <a:pPr marL="171450" indent="-171450" algn="l">
              <a:buFont typeface="Arial"/>
              <a:buChar char="•"/>
            </a:pPr>
            <a:r>
              <a:rPr lang="en-US" sz="1400" dirty="0" smtClean="0">
                <a:solidFill>
                  <a:srgbClr val="000000"/>
                </a:solidFill>
              </a:rPr>
              <a:t>Instant translation with Word Lens</a:t>
            </a:r>
          </a:p>
          <a:p>
            <a:pPr marL="171450" indent="-171450" algn="l">
              <a:buFont typeface="Arial"/>
              <a:buChar char="•"/>
            </a:pPr>
            <a:r>
              <a:rPr lang="en-US" sz="1400" dirty="0" smtClean="0">
                <a:solidFill>
                  <a:srgbClr val="000000"/>
                </a:solidFill>
              </a:rPr>
              <a:t>Have a conversation with Google Translate</a:t>
            </a:r>
            <a:endParaRPr lang="en-US" sz="1400" dirty="0">
              <a:solidFill>
                <a:srgbClr val="000000"/>
              </a:solidFill>
            </a:endParaRPr>
          </a:p>
        </p:txBody>
      </p:sp>
      <p:pic>
        <p:nvPicPr>
          <p:cNvPr id="3" name="Picture 2" descr="Screen Shot 2016-08-22 at 12.09.2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990601"/>
            <a:ext cx="3282720" cy="2057399"/>
          </a:xfrm>
          <a:prstGeom prst="rect">
            <a:avLst/>
          </a:prstGeom>
        </p:spPr>
      </p:pic>
      <p:pic>
        <p:nvPicPr>
          <p:cNvPr id="11" name="Picture 10" descr="Screen Shot 2016-08-22 at 12.09.48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0600" y="3200400"/>
            <a:ext cx="2585545" cy="3124200"/>
          </a:xfrm>
          <a:prstGeom prst="rect">
            <a:avLst/>
          </a:prstGeom>
        </p:spPr>
      </p:pic>
      <p:pic>
        <p:nvPicPr>
          <p:cNvPr id="12" name="Picture 11" descr="Screen Shot 2016-08-22 at 12.09.54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2000" y="1143000"/>
            <a:ext cx="838200" cy="435535"/>
          </a:xfrm>
          <a:prstGeom prst="rect">
            <a:avLst/>
          </a:prstGeom>
        </p:spPr>
      </p:pic>
    </p:spTree>
    <p:extLst>
      <p:ext uri="{BB962C8B-B14F-4D97-AF65-F5344CB8AC3E}">
        <p14:creationId xmlns:p14="http://schemas.microsoft.com/office/powerpoint/2010/main" val="2579667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a:t>
            </a:r>
            <a:endParaRPr lang="en-US" dirty="0"/>
          </a:p>
        </p:txBody>
      </p:sp>
      <p:sp>
        <p:nvSpPr>
          <p:cNvPr id="8" name="Content Placeholder 7"/>
          <p:cNvSpPr>
            <a:spLocks noGrp="1"/>
          </p:cNvSpPr>
          <p:nvPr>
            <p:ph idx="1"/>
          </p:nvPr>
        </p:nvSpPr>
        <p:spPr>
          <a:xfrm>
            <a:off x="304800" y="4419600"/>
            <a:ext cx="5486400" cy="1981200"/>
          </a:xfrm>
        </p:spPr>
        <p:txBody>
          <a:bodyPr/>
          <a:lstStyle/>
          <a:p>
            <a:pPr marL="457200" indent="-457200">
              <a:buFont typeface="Arial"/>
              <a:buChar char="•"/>
            </a:pPr>
            <a:r>
              <a:rPr lang="en-US" sz="1800" dirty="0" smtClean="0">
                <a:hlinkClick r:id="rId2"/>
              </a:rPr>
              <a:t>Computer Eyesight Gets a Lot More Accurate</a:t>
            </a:r>
            <a:r>
              <a:rPr lang="en-US" sz="1800" dirty="0" smtClean="0"/>
              <a:t>, NY Times Bits blog, August 18, 2014 </a:t>
            </a:r>
          </a:p>
          <a:p>
            <a:pPr marL="457200" indent="-457200">
              <a:buFont typeface="Arial"/>
              <a:buChar char="•"/>
            </a:pPr>
            <a:r>
              <a:rPr lang="en-US" sz="1800" dirty="0" smtClean="0">
                <a:hlinkClick r:id="rId3"/>
              </a:rPr>
              <a:t>Building A </a:t>
            </a:r>
            <a:r>
              <a:rPr lang="en-US" sz="1800" dirty="0">
                <a:hlinkClick r:id="rId3"/>
              </a:rPr>
              <a:t>D</a:t>
            </a:r>
            <a:r>
              <a:rPr lang="en-US" sz="1800" dirty="0" smtClean="0">
                <a:hlinkClick r:id="rId3"/>
              </a:rPr>
              <a:t>eeper </a:t>
            </a:r>
            <a:r>
              <a:rPr lang="en-US" sz="1800" dirty="0">
                <a:hlinkClick r:id="rId3"/>
              </a:rPr>
              <a:t>U</a:t>
            </a:r>
            <a:r>
              <a:rPr lang="en-US" sz="1800" dirty="0" smtClean="0">
                <a:hlinkClick r:id="rId3"/>
              </a:rPr>
              <a:t>nderstanding of Images</a:t>
            </a:r>
            <a:r>
              <a:rPr lang="en-US" sz="1800" dirty="0" smtClean="0"/>
              <a:t>, Google Research Blog, September 5, 2014</a:t>
            </a:r>
          </a:p>
          <a:p>
            <a:pPr marL="457200" indent="-457200">
              <a:buFont typeface="Arial"/>
              <a:buChar char="•"/>
            </a:pPr>
            <a:r>
              <a:rPr lang="en-US" sz="1800" dirty="0" smtClean="0">
                <a:hlinkClick r:id="rId4"/>
              </a:rPr>
              <a:t>Baidu caught gaming recent supercomputer performance test</a:t>
            </a:r>
            <a:r>
              <a:rPr lang="en-US" sz="1800" dirty="0" smtClean="0"/>
              <a:t>, </a:t>
            </a:r>
            <a:r>
              <a:rPr lang="en-US" sz="1800" dirty="0" err="1" smtClean="0"/>
              <a:t>Engadget</a:t>
            </a:r>
            <a:r>
              <a:rPr lang="en-US" sz="1800" dirty="0" smtClean="0"/>
              <a:t>, June 3, 2015</a:t>
            </a:r>
          </a:p>
        </p:txBody>
      </p:sp>
      <p:pic>
        <p:nvPicPr>
          <p:cNvPr id="6" name="Picture 5"/>
          <p:cNvPicPr>
            <a:picLocks noChangeAspect="1"/>
          </p:cNvPicPr>
          <p:nvPr/>
        </p:nvPicPr>
        <p:blipFill>
          <a:blip r:embed="rId5"/>
          <a:stretch>
            <a:fillRect/>
          </a:stretch>
        </p:blipFill>
        <p:spPr>
          <a:xfrm>
            <a:off x="5638800" y="4191000"/>
            <a:ext cx="3290616" cy="2349500"/>
          </a:xfrm>
          <a:prstGeom prst="rect">
            <a:avLst/>
          </a:prstGeom>
        </p:spPr>
      </p:pic>
      <p:pic>
        <p:nvPicPr>
          <p:cNvPr id="7" name="Picture 6"/>
          <p:cNvPicPr>
            <a:picLocks noChangeAspect="1"/>
          </p:cNvPicPr>
          <p:nvPr/>
        </p:nvPicPr>
        <p:blipFill>
          <a:blip r:embed="rId6"/>
          <a:stretch>
            <a:fillRect/>
          </a:stretch>
        </p:blipFill>
        <p:spPr>
          <a:xfrm>
            <a:off x="685800" y="990600"/>
            <a:ext cx="7217782" cy="3048000"/>
          </a:xfrm>
          <a:prstGeom prst="rect">
            <a:avLst/>
          </a:prstGeom>
        </p:spPr>
      </p:pic>
    </p:spTree>
    <p:extLst>
      <p:ext uri="{BB962C8B-B14F-4D97-AF65-F5344CB8AC3E}">
        <p14:creationId xmlns:p14="http://schemas.microsoft.com/office/powerpoint/2010/main" val="40751168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G</a:t>
            </a:r>
            <a:r>
              <a:rPr lang="en-US" dirty="0" smtClean="0"/>
              <a:t>ames</a:t>
            </a:r>
          </a:p>
        </p:txBody>
      </p:sp>
      <p:sp>
        <p:nvSpPr>
          <p:cNvPr id="15363" name="Rectangle 3"/>
          <p:cNvSpPr>
            <a:spLocks noGrp="1" noChangeArrowheads="1"/>
          </p:cNvSpPr>
          <p:nvPr>
            <p:ph type="body" idx="1"/>
          </p:nvPr>
        </p:nvSpPr>
        <p:spPr>
          <a:xfrm>
            <a:off x="609600" y="914400"/>
            <a:ext cx="8077200" cy="5257800"/>
          </a:xfrm>
        </p:spPr>
        <p:txBody>
          <a:bodyPr/>
          <a:lstStyle/>
          <a:p>
            <a:pPr>
              <a:buFont typeface="Arial" pitchFamily="34" charset="0"/>
              <a:buChar char="•"/>
              <a:defRPr/>
            </a:pPr>
            <a:r>
              <a:rPr lang="en-US" sz="2400" dirty="0" smtClean="0"/>
              <a:t>1997: IBM’s Deep </a:t>
            </a:r>
            <a:r>
              <a:rPr lang="en-US" sz="2400" dirty="0"/>
              <a:t>Blue </a:t>
            </a:r>
            <a:r>
              <a:rPr lang="en-US" sz="2400" dirty="0" smtClean="0"/>
              <a:t>defeats </a:t>
            </a:r>
            <a:r>
              <a:rPr lang="en-US" sz="2400" dirty="0"/>
              <a:t>the reigning world chess champion Garry </a:t>
            </a:r>
            <a:r>
              <a:rPr lang="en-US" sz="2400" dirty="0" smtClean="0"/>
              <a:t>Kasparov</a:t>
            </a:r>
          </a:p>
          <a:p>
            <a:pPr lvl="1">
              <a:buFont typeface="Arial" pitchFamily="34" charset="0"/>
              <a:buChar char="•"/>
              <a:defRPr/>
            </a:pPr>
            <a:r>
              <a:rPr lang="en-US" b="1" dirty="0" smtClean="0">
                <a:ea typeface="+mn-ea"/>
                <a:cs typeface="+mn-cs"/>
              </a:rPr>
              <a:t>1996: Kasparov Beats Deep Blue</a:t>
            </a:r>
            <a:r>
              <a:rPr lang="en-US" dirty="0" smtClean="0">
                <a:ea typeface="+mn-ea"/>
                <a:cs typeface="+mn-cs"/>
              </a:rPr>
              <a:t/>
            </a:r>
            <a:br>
              <a:rPr lang="en-US" dirty="0" smtClean="0">
                <a:ea typeface="+mn-ea"/>
                <a:cs typeface="+mn-cs"/>
              </a:rPr>
            </a:br>
            <a:r>
              <a:rPr lang="en-US" dirty="0" smtClean="0">
                <a:ea typeface="+mn-ea"/>
                <a:cs typeface="+mn-cs"/>
              </a:rPr>
              <a:t>“I could feel – I could smell – a new kind </a:t>
            </a:r>
            <a:br>
              <a:rPr lang="en-US" dirty="0" smtClean="0">
                <a:ea typeface="+mn-ea"/>
                <a:cs typeface="+mn-cs"/>
              </a:rPr>
            </a:br>
            <a:r>
              <a:rPr lang="en-US" dirty="0" smtClean="0">
                <a:ea typeface="+mn-ea"/>
                <a:cs typeface="+mn-cs"/>
              </a:rPr>
              <a:t>of intelligence across the table.”</a:t>
            </a:r>
          </a:p>
          <a:p>
            <a:pPr lvl="1">
              <a:buFont typeface="Arial" pitchFamily="34" charset="0"/>
              <a:buChar char="•"/>
              <a:defRPr/>
            </a:pPr>
            <a:r>
              <a:rPr lang="en-US" b="1" dirty="0" smtClean="0">
                <a:ea typeface="+mn-ea"/>
                <a:cs typeface="+mn-cs"/>
              </a:rPr>
              <a:t>1997: Deep Blue Beats Kasparov</a:t>
            </a:r>
            <a:r>
              <a:rPr lang="en-US" dirty="0" smtClean="0">
                <a:ea typeface="+mn-ea"/>
                <a:cs typeface="+mn-cs"/>
              </a:rPr>
              <a:t/>
            </a:r>
            <a:br>
              <a:rPr lang="en-US" dirty="0" smtClean="0">
                <a:ea typeface="+mn-ea"/>
                <a:cs typeface="+mn-cs"/>
              </a:rPr>
            </a:br>
            <a:r>
              <a:rPr lang="en-US" dirty="0" smtClean="0">
                <a:ea typeface="+mn-ea"/>
                <a:cs typeface="+mn-cs"/>
              </a:rPr>
              <a:t>“Deep Blue hasn't proven anything.”</a:t>
            </a:r>
            <a:endParaRPr lang="en-US" sz="2400" dirty="0" smtClean="0"/>
          </a:p>
          <a:p>
            <a:pPr>
              <a:buFont typeface="Arial" pitchFamily="34" charset="0"/>
              <a:buChar char="•"/>
              <a:defRPr/>
            </a:pPr>
            <a:r>
              <a:rPr lang="en-US" sz="2400" dirty="0" smtClean="0"/>
              <a:t>2007</a:t>
            </a:r>
            <a:r>
              <a:rPr lang="en-US" sz="2400" dirty="0"/>
              <a:t>:</a:t>
            </a:r>
            <a:r>
              <a:rPr lang="en-US" sz="2400" dirty="0" smtClean="0"/>
              <a:t> </a:t>
            </a:r>
            <a:r>
              <a:rPr lang="en-US" sz="2400" dirty="0">
                <a:hlinkClick r:id="rId3"/>
              </a:rPr>
              <a:t>C</a:t>
            </a:r>
            <a:r>
              <a:rPr lang="en-US" sz="2400" dirty="0" smtClean="0">
                <a:hlinkClick r:id="rId3"/>
              </a:rPr>
              <a:t>heckers </a:t>
            </a:r>
            <a:r>
              <a:rPr lang="en-US" sz="2400" dirty="0">
                <a:hlinkClick r:id="rId3"/>
              </a:rPr>
              <a:t>i</a:t>
            </a:r>
            <a:r>
              <a:rPr lang="en-US" sz="2400" dirty="0" smtClean="0">
                <a:hlinkClick r:id="rId3"/>
              </a:rPr>
              <a:t>s solved</a:t>
            </a:r>
            <a:r>
              <a:rPr lang="en-US" sz="2400" dirty="0" smtClean="0"/>
              <a:t> </a:t>
            </a:r>
          </a:p>
          <a:p>
            <a:pPr lvl="1">
              <a:buFont typeface="Arial" pitchFamily="34" charset="0"/>
              <a:buChar char="•"/>
              <a:defRPr/>
            </a:pPr>
            <a:r>
              <a:rPr lang="en-US" dirty="0" smtClean="0"/>
              <a:t>Though checkers programs had been beating the best human players for at least a decade before then</a:t>
            </a:r>
            <a:endParaRPr lang="en-US" sz="2400" dirty="0" smtClean="0"/>
          </a:p>
          <a:p>
            <a:pPr>
              <a:buFont typeface="Arial" pitchFamily="34" charset="0"/>
              <a:buChar char="•"/>
              <a:defRPr/>
            </a:pPr>
            <a:r>
              <a:rPr lang="en-US" sz="2400" dirty="0" smtClean="0"/>
              <a:t>2014: </a:t>
            </a:r>
            <a:r>
              <a:rPr lang="en-US" sz="2400" dirty="0" smtClean="0">
                <a:hlinkClick r:id="rId4"/>
              </a:rPr>
              <a:t>Heads-up limit Texas Hold-em poker is solved</a:t>
            </a:r>
            <a:endParaRPr lang="en-US" sz="2400" dirty="0" smtClean="0"/>
          </a:p>
          <a:p>
            <a:pPr lvl="1">
              <a:buFont typeface="Arial" pitchFamily="34" charset="0"/>
              <a:buChar char="•"/>
              <a:defRPr/>
            </a:pPr>
            <a:r>
              <a:rPr lang="en-US" dirty="0" smtClean="0"/>
              <a:t>First game of imperfect information</a:t>
            </a:r>
          </a:p>
          <a:p>
            <a:pPr>
              <a:buFont typeface="Arial" pitchFamily="34" charset="0"/>
              <a:buChar char="•"/>
              <a:defRPr/>
            </a:pPr>
            <a:r>
              <a:rPr lang="en-US" sz="2400" dirty="0" smtClean="0"/>
              <a:t>2016: </a:t>
            </a:r>
            <a:r>
              <a:rPr lang="en-US" sz="2400" dirty="0" smtClean="0">
                <a:hlinkClick r:id="rId5"/>
              </a:rPr>
              <a:t>AlphaGo computer beats </a:t>
            </a:r>
            <a:br>
              <a:rPr lang="en-US" sz="2400" dirty="0" smtClean="0">
                <a:hlinkClick r:id="rId5"/>
              </a:rPr>
            </a:br>
            <a:r>
              <a:rPr lang="en-US" sz="2400" dirty="0" smtClean="0">
                <a:hlinkClick r:id="rId5"/>
              </a:rPr>
              <a:t>Go grandmaster Lee Sedol 4-1</a:t>
            </a:r>
            <a:endParaRPr lang="en-US" sz="2400" dirty="0" smtClean="0"/>
          </a:p>
        </p:txBody>
      </p:sp>
      <p:pic>
        <p:nvPicPr>
          <p:cNvPr id="3074" name="Picture 2" descr="http://www.adrianpei.com/wp-content/uploads/2010/01/kasparov-deepblu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800" y="1752600"/>
            <a:ext cx="2362200" cy="15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1"/>
          <p:cNvPicPr>
            <a:picLocks noChangeAspect="1"/>
          </p:cNvPicPr>
          <p:nvPr/>
        </p:nvPicPr>
        <p:blipFill>
          <a:blip r:embed="rId7"/>
          <a:stretch>
            <a:fillRect/>
          </a:stretch>
        </p:blipFill>
        <p:spPr>
          <a:xfrm>
            <a:off x="6019800" y="5181600"/>
            <a:ext cx="2971800" cy="1485900"/>
          </a:xfrm>
          <a:prstGeom prst="rect">
            <a:avLst/>
          </a:prstGeom>
        </p:spPr>
      </p:pic>
    </p:spTree>
    <p:extLst>
      <p:ext uri="{BB962C8B-B14F-4D97-AF65-F5344CB8AC3E}">
        <p14:creationId xmlns:p14="http://schemas.microsoft.com/office/powerpoint/2010/main" val="127152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36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smtClean="0"/>
              <a:t>Mathematics</a:t>
            </a:r>
          </a:p>
        </p:txBody>
      </p:sp>
      <p:sp>
        <p:nvSpPr>
          <p:cNvPr id="15363" name="Rectangle 3"/>
          <p:cNvSpPr>
            <a:spLocks noGrp="1" noChangeArrowheads="1"/>
          </p:cNvSpPr>
          <p:nvPr>
            <p:ph type="body" idx="1"/>
          </p:nvPr>
        </p:nvSpPr>
        <p:spPr>
          <a:xfrm>
            <a:off x="609600" y="914400"/>
            <a:ext cx="7772400" cy="5257800"/>
          </a:xfrm>
        </p:spPr>
        <p:txBody>
          <a:bodyPr/>
          <a:lstStyle/>
          <a:p>
            <a:pPr>
              <a:buFont typeface="Arial" pitchFamily="34" charset="0"/>
              <a:buChar char="•"/>
              <a:defRPr/>
            </a:pPr>
            <a:r>
              <a:rPr lang="en-US" sz="2400" dirty="0" smtClean="0"/>
              <a:t>In 1996, a computer program written by researchers at Argonne National Laboratory proved a mathematical conjecture unsolved for decades </a:t>
            </a:r>
          </a:p>
          <a:p>
            <a:pPr lvl="1">
              <a:buFont typeface="Arial" pitchFamily="34" charset="0"/>
              <a:buChar char="•"/>
              <a:defRPr/>
            </a:pPr>
            <a:r>
              <a:rPr lang="en-US" dirty="0" smtClean="0">
                <a:hlinkClick r:id="rId3"/>
              </a:rPr>
              <a:t>NY Times story</a:t>
            </a:r>
            <a:r>
              <a:rPr lang="en-US" dirty="0" smtClean="0"/>
              <a:t>: “</a:t>
            </a:r>
            <a:r>
              <a:rPr lang="en-US" i="1" dirty="0" smtClean="0"/>
              <a:t>[The proof] would have been called creative if a human had thought of it</a:t>
            </a:r>
            <a:r>
              <a:rPr lang="en-US" dirty="0" smtClean="0"/>
              <a:t>”</a:t>
            </a:r>
          </a:p>
          <a:p>
            <a:pPr>
              <a:buFont typeface="Arial" pitchFamily="34" charset="0"/>
              <a:buChar char="•"/>
              <a:defRPr/>
            </a:pPr>
            <a:r>
              <a:rPr lang="en-US" sz="2400" dirty="0" smtClean="0"/>
              <a:t>Mathematical software:</a:t>
            </a:r>
          </a:p>
        </p:txBody>
      </p:sp>
      <p:pic>
        <p:nvPicPr>
          <p:cNvPr id="3077" name="Picture 5" descr="https://encrypted-tbn3.gstatic.com/images?q=tbn:ANd9GcQoyM9XmC4jMn3BV8nJOKAg_1_rIRYryyjA0bmGfzJGUFTO_xj9Qw391Sc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533775"/>
            <a:ext cx="2171700" cy="1590675"/>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2771" y="3533775"/>
            <a:ext cx="6457950" cy="30194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638473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Logistics, scheduling, planning</a:t>
            </a:r>
          </a:p>
        </p:txBody>
      </p:sp>
      <p:sp>
        <p:nvSpPr>
          <p:cNvPr id="3" name="Content Placeholder 2"/>
          <p:cNvSpPr>
            <a:spLocks noGrp="1"/>
          </p:cNvSpPr>
          <p:nvPr>
            <p:ph idx="1"/>
          </p:nvPr>
        </p:nvSpPr>
        <p:spPr/>
        <p:txBody>
          <a:bodyPr/>
          <a:lstStyle/>
          <a:p>
            <a:pPr>
              <a:buFontTx/>
              <a:buChar char="•"/>
            </a:pPr>
            <a:r>
              <a:rPr lang="en-US" dirty="0" smtClean="0"/>
              <a:t>During the 1991 Gulf War, US forces deployed an AI logistics planning and scheduling program that involved up to 50,000 vehicles, cargo, and people </a:t>
            </a:r>
          </a:p>
          <a:p>
            <a:pPr>
              <a:buFontTx/>
              <a:buChar char="•"/>
            </a:pPr>
            <a:r>
              <a:rPr lang="en-US" dirty="0" smtClean="0"/>
              <a:t>NASA’s </a:t>
            </a:r>
            <a:r>
              <a:rPr lang="en-US" dirty="0" smtClean="0">
                <a:hlinkClick r:id="rId3"/>
              </a:rPr>
              <a:t>Remote Agent</a:t>
            </a:r>
            <a:r>
              <a:rPr lang="en-US" dirty="0" smtClean="0"/>
              <a:t> software operated the Deep Space 1 spacecraft during two experiments in May 1999</a:t>
            </a:r>
          </a:p>
          <a:p>
            <a:pPr>
              <a:buFontTx/>
              <a:buChar char="•"/>
            </a:pPr>
            <a:r>
              <a:rPr lang="en-US" dirty="0" smtClean="0"/>
              <a:t>In 2004, NASA introduced the </a:t>
            </a:r>
            <a:r>
              <a:rPr lang="en-US" dirty="0" smtClean="0">
                <a:hlinkClick r:id="rId4"/>
              </a:rPr>
              <a:t>MAPGEN</a:t>
            </a:r>
            <a:r>
              <a:rPr lang="en-US" dirty="0" smtClean="0"/>
              <a:t> system to plan the daily operations for the Mars Exploration Rovers</a:t>
            </a:r>
          </a:p>
          <a:p>
            <a:pPr>
              <a:buFontTx/>
              <a:buChar char="•"/>
            </a:pPr>
            <a:endParaRPr lang="en-US" dirty="0" smtClean="0"/>
          </a:p>
          <a:p>
            <a:endParaRPr lang="en-US" dirty="0" smtClean="0"/>
          </a:p>
        </p:txBody>
      </p:sp>
    </p:spTree>
    <p:extLst>
      <p:ext uri="{BB962C8B-B14F-4D97-AF65-F5344CB8AC3E}">
        <p14:creationId xmlns:p14="http://schemas.microsoft.com/office/powerpoint/2010/main" val="233526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Robotics</a:t>
            </a:r>
          </a:p>
        </p:txBody>
      </p:sp>
      <p:sp>
        <p:nvSpPr>
          <p:cNvPr id="3" name="Content Placeholder 2"/>
          <p:cNvSpPr>
            <a:spLocks noGrp="1"/>
          </p:cNvSpPr>
          <p:nvPr>
            <p:ph idx="1"/>
          </p:nvPr>
        </p:nvSpPr>
        <p:spPr/>
        <p:txBody>
          <a:bodyPr/>
          <a:lstStyle/>
          <a:p>
            <a:pPr>
              <a:buFontTx/>
              <a:buChar char="•"/>
            </a:pPr>
            <a:r>
              <a:rPr lang="en-US" dirty="0" smtClean="0"/>
              <a:t>Mars rovers</a:t>
            </a:r>
          </a:p>
          <a:p>
            <a:pPr>
              <a:buFontTx/>
              <a:buChar char="•"/>
            </a:pPr>
            <a:r>
              <a:rPr lang="en-US" dirty="0" smtClean="0"/>
              <a:t>Autonomous vehicles</a:t>
            </a:r>
          </a:p>
          <a:p>
            <a:pPr lvl="1"/>
            <a:r>
              <a:rPr lang="en-US" dirty="0" smtClean="0">
                <a:hlinkClick r:id="rId3"/>
              </a:rPr>
              <a:t>DARPA Grand Challenge</a:t>
            </a:r>
            <a:endParaRPr lang="en-US" dirty="0" smtClean="0"/>
          </a:p>
          <a:p>
            <a:pPr lvl="1"/>
            <a:r>
              <a:rPr lang="en-US" dirty="0" smtClean="0"/>
              <a:t>Self-driving cars</a:t>
            </a:r>
          </a:p>
          <a:p>
            <a:pPr>
              <a:buFontTx/>
              <a:buChar char="•"/>
            </a:pPr>
            <a:r>
              <a:rPr lang="en-US" dirty="0" smtClean="0">
                <a:hlinkClick r:id="rId4"/>
              </a:rPr>
              <a:t>Autonomous helicopters</a:t>
            </a:r>
            <a:endParaRPr lang="en-US" dirty="0" smtClean="0"/>
          </a:p>
          <a:p>
            <a:pPr>
              <a:buFontTx/>
              <a:buChar char="•"/>
            </a:pPr>
            <a:r>
              <a:rPr lang="en-US" dirty="0" smtClean="0"/>
              <a:t>Robot soccer</a:t>
            </a:r>
          </a:p>
          <a:p>
            <a:pPr lvl="1"/>
            <a:r>
              <a:rPr lang="en-US" dirty="0" err="1" smtClean="0">
                <a:hlinkClick r:id="rId5"/>
              </a:rPr>
              <a:t>RoboCup</a:t>
            </a:r>
            <a:endParaRPr lang="en-US" dirty="0" smtClean="0"/>
          </a:p>
          <a:p>
            <a:pPr>
              <a:buFontTx/>
              <a:buChar char="•"/>
            </a:pPr>
            <a:r>
              <a:rPr lang="en-US" dirty="0" smtClean="0"/>
              <a:t>Personal robotics</a:t>
            </a:r>
          </a:p>
          <a:p>
            <a:pPr lvl="1"/>
            <a:r>
              <a:rPr lang="en-US" dirty="0" smtClean="0">
                <a:hlinkClick r:id="rId6"/>
              </a:rPr>
              <a:t>Humanoid robots</a:t>
            </a:r>
            <a:endParaRPr lang="en-US" dirty="0" smtClean="0"/>
          </a:p>
          <a:p>
            <a:pPr lvl="1"/>
            <a:r>
              <a:rPr lang="en-US" dirty="0" smtClean="0">
                <a:hlinkClick r:id="rId7"/>
              </a:rPr>
              <a:t>Robotic pets</a:t>
            </a:r>
            <a:endParaRPr lang="en-US" dirty="0" smtClean="0"/>
          </a:p>
          <a:p>
            <a:pPr lvl="1"/>
            <a:r>
              <a:rPr lang="en-US" dirty="0" smtClean="0"/>
              <a:t>Personal assistants?</a:t>
            </a:r>
          </a:p>
          <a:p>
            <a:endParaRPr lang="en-US" dirty="0" smtClean="0"/>
          </a:p>
        </p:txBody>
      </p:sp>
      <p:pic>
        <p:nvPicPr>
          <p:cNvPr id="169986" name="Picture 2"/>
          <p:cNvPicPr>
            <a:picLocks noChangeAspect="1" noChangeArrowheads="1"/>
          </p:cNvPicPr>
          <p:nvPr/>
        </p:nvPicPr>
        <p:blipFill>
          <a:blip r:embed="rId8" cstate="print"/>
          <a:srcRect/>
          <a:stretch>
            <a:fillRect/>
          </a:stretch>
        </p:blipFill>
        <p:spPr bwMode="auto">
          <a:xfrm>
            <a:off x="5943600" y="3048000"/>
            <a:ext cx="2628900" cy="1752600"/>
          </a:xfrm>
          <a:prstGeom prst="rect">
            <a:avLst/>
          </a:prstGeom>
          <a:noFill/>
          <a:ln w="19050">
            <a:noFill/>
            <a:miter lim="800000"/>
            <a:headEnd/>
            <a:tailEnd/>
          </a:ln>
        </p:spPr>
      </p:pic>
      <p:pic>
        <p:nvPicPr>
          <p:cNvPr id="169987" name="Picture 3"/>
          <p:cNvPicPr>
            <a:picLocks noChangeAspect="1" noChangeArrowheads="1"/>
          </p:cNvPicPr>
          <p:nvPr/>
        </p:nvPicPr>
        <p:blipFill>
          <a:blip r:embed="rId9" cstate="print"/>
          <a:srcRect/>
          <a:stretch>
            <a:fillRect/>
          </a:stretch>
        </p:blipFill>
        <p:spPr bwMode="auto">
          <a:xfrm>
            <a:off x="5943600" y="990600"/>
            <a:ext cx="2619375" cy="1752600"/>
          </a:xfrm>
          <a:prstGeom prst="rect">
            <a:avLst/>
          </a:prstGeom>
          <a:noFill/>
          <a:ln w="19050">
            <a:noFill/>
            <a:miter lim="800000"/>
            <a:headEnd/>
            <a:tailEnd/>
          </a:ln>
        </p:spPr>
      </p:pic>
      <p:pic>
        <p:nvPicPr>
          <p:cNvPr id="169988" name="Picture 4"/>
          <p:cNvPicPr>
            <a:picLocks noChangeAspect="1" noChangeArrowheads="1"/>
          </p:cNvPicPr>
          <p:nvPr/>
        </p:nvPicPr>
        <p:blipFill>
          <a:blip r:embed="rId10" cstate="print"/>
          <a:srcRect/>
          <a:stretch>
            <a:fillRect/>
          </a:stretch>
        </p:blipFill>
        <p:spPr bwMode="auto">
          <a:xfrm>
            <a:off x="5943600" y="5181600"/>
            <a:ext cx="2628900" cy="1446213"/>
          </a:xfrm>
          <a:prstGeom prst="rect">
            <a:avLst/>
          </a:prstGeom>
          <a:noFill/>
          <a:ln w="19050">
            <a:noFill/>
            <a:miter lim="800000"/>
            <a:headEnd/>
            <a:tailEnd/>
          </a:ln>
        </p:spPr>
      </p:pic>
    </p:spTree>
    <p:extLst>
      <p:ext uri="{BB962C8B-B14F-4D97-AF65-F5344CB8AC3E}">
        <p14:creationId xmlns:p14="http://schemas.microsoft.com/office/powerpoint/2010/main" val="4011251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DARPA Robotics Challenge (2015)</a:t>
            </a:r>
            <a:endParaRPr lang="en-US" dirty="0"/>
          </a:p>
        </p:txBody>
      </p:sp>
      <p:pic>
        <p:nvPicPr>
          <p:cNvPr id="7" name="Picture 6" descr="Screen Shot 2015-08-27 at 12.54.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9144000" cy="1112762"/>
          </a:xfrm>
          <a:prstGeom prst="rect">
            <a:avLst/>
          </a:prstGeom>
        </p:spPr>
      </p:pic>
      <p:pic>
        <p:nvPicPr>
          <p:cNvPr id="8" name="Picture 7" descr="Screen Shot 2015-08-27 at 12.56.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209800"/>
            <a:ext cx="8001000" cy="4128220"/>
          </a:xfrm>
          <a:prstGeom prst="rect">
            <a:avLst/>
          </a:prstGeom>
        </p:spPr>
      </p:pic>
      <p:sp>
        <p:nvSpPr>
          <p:cNvPr id="9" name="Rectangle 8"/>
          <p:cNvSpPr/>
          <p:nvPr/>
        </p:nvSpPr>
        <p:spPr>
          <a:xfrm>
            <a:off x="76200" y="6248400"/>
            <a:ext cx="4572000" cy="461665"/>
          </a:xfrm>
          <a:prstGeom prst="rect">
            <a:avLst/>
          </a:prstGeom>
        </p:spPr>
        <p:txBody>
          <a:bodyPr>
            <a:spAutoFit/>
          </a:bodyPr>
          <a:lstStyle/>
          <a:p>
            <a:r>
              <a:rPr lang="en-US" dirty="0">
                <a:hlinkClick r:id="rId4"/>
              </a:rPr>
              <a:t>http://</a:t>
            </a:r>
            <a:r>
              <a:rPr lang="en-US" dirty="0" err="1">
                <a:hlinkClick r:id="rId4"/>
              </a:rPr>
              <a:t>www.popularmechanics.com</a:t>
            </a:r>
            <a:r>
              <a:rPr lang="en-US" dirty="0">
                <a:hlinkClick r:id="rId4"/>
              </a:rPr>
              <a:t>/technology/robots/a15907/best-falls-from-</a:t>
            </a:r>
            <a:r>
              <a:rPr lang="en-US" dirty="0" err="1">
                <a:hlinkClick r:id="rId4"/>
              </a:rPr>
              <a:t>darpa</a:t>
            </a:r>
            <a:r>
              <a:rPr lang="en-US" dirty="0">
                <a:hlinkClick r:id="rId4"/>
              </a:rPr>
              <a:t>-robot-challenge/</a:t>
            </a:r>
            <a:endParaRPr lang="en-US" dirty="0"/>
          </a:p>
        </p:txBody>
      </p:sp>
      <p:sp>
        <p:nvSpPr>
          <p:cNvPr id="3" name="Rectangle 2"/>
          <p:cNvSpPr/>
          <p:nvPr/>
        </p:nvSpPr>
        <p:spPr>
          <a:xfrm>
            <a:off x="4876800" y="6248400"/>
            <a:ext cx="3745662" cy="276999"/>
          </a:xfrm>
          <a:prstGeom prst="rect">
            <a:avLst/>
          </a:prstGeom>
        </p:spPr>
        <p:txBody>
          <a:bodyPr wrap="none">
            <a:spAutoFit/>
          </a:bodyPr>
          <a:lstStyle/>
          <a:p>
            <a:r>
              <a:rPr lang="en-US" dirty="0">
                <a:solidFill>
                  <a:srgbClr val="000000"/>
                </a:solidFill>
                <a:hlinkClick r:id="rId5"/>
              </a:rPr>
              <a:t>https://</a:t>
            </a:r>
            <a:r>
              <a:rPr lang="en-US" dirty="0" err="1">
                <a:solidFill>
                  <a:srgbClr val="000000"/>
                </a:solidFill>
                <a:hlinkClick r:id="rId5"/>
              </a:rPr>
              <a:t>www.youtube.com</a:t>
            </a:r>
            <a:r>
              <a:rPr lang="en-US" dirty="0">
                <a:solidFill>
                  <a:srgbClr val="000000"/>
                </a:solidFill>
                <a:hlinkClick r:id="rId5"/>
              </a:rPr>
              <a:t>/</a:t>
            </a:r>
            <a:r>
              <a:rPr lang="en-US" dirty="0" err="1">
                <a:solidFill>
                  <a:srgbClr val="000000"/>
                </a:solidFill>
                <a:hlinkClick r:id="rId5"/>
              </a:rPr>
              <a:t>watch?v</a:t>
            </a:r>
            <a:r>
              <a:rPr lang="en-US" dirty="0">
                <a:solidFill>
                  <a:srgbClr val="000000"/>
                </a:solidFill>
                <a:hlinkClick r:id="rId5"/>
              </a:rPr>
              <a:t>=g0TaYhjpOfo</a:t>
            </a:r>
            <a:endParaRPr lang="en-US" dirty="0">
              <a:solidFill>
                <a:srgbClr val="000000"/>
              </a:solidFill>
            </a:endParaRPr>
          </a:p>
        </p:txBody>
      </p:sp>
    </p:spTree>
    <p:extLst>
      <p:ext uri="{BB962C8B-B14F-4D97-AF65-F5344CB8AC3E}">
        <p14:creationId xmlns:p14="http://schemas.microsoft.com/office/powerpoint/2010/main" val="1414724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Origins of AI: Early excitement</a:t>
            </a:r>
            <a:endParaRPr lang="en-US" dirty="0"/>
          </a:p>
        </p:txBody>
      </p:sp>
      <p:sp>
        <p:nvSpPr>
          <p:cNvPr id="14339" name="Rectangle 3"/>
          <p:cNvSpPr>
            <a:spLocks noGrp="1" noChangeArrowheads="1"/>
          </p:cNvSpPr>
          <p:nvPr>
            <p:ph type="body" idx="1"/>
          </p:nvPr>
        </p:nvSpPr>
        <p:spPr>
          <a:xfrm>
            <a:off x="609600" y="914400"/>
            <a:ext cx="8458200" cy="5257800"/>
          </a:xfrm>
        </p:spPr>
        <p:txBody>
          <a:bodyPr/>
          <a:lstStyle/>
          <a:p>
            <a:r>
              <a:rPr lang="en-US" sz="2000" dirty="0" smtClean="0">
                <a:solidFill>
                  <a:srgbClr val="0000FF"/>
                </a:solidFill>
              </a:rPr>
              <a:t>1940s</a:t>
            </a:r>
            <a:r>
              <a:rPr lang="en-US" sz="2000" dirty="0" smtClean="0"/>
              <a:t>   First model of a neuron (W. S. McCulloch &amp; W. Pitts) </a:t>
            </a:r>
          </a:p>
          <a:p>
            <a:r>
              <a:rPr lang="en-US" sz="2000" dirty="0"/>
              <a:t>	</a:t>
            </a:r>
            <a:r>
              <a:rPr lang="en-US" sz="2000" dirty="0" smtClean="0"/>
              <a:t>	</a:t>
            </a:r>
            <a:r>
              <a:rPr lang="en-US" sz="2000" dirty="0" err="1" smtClean="0"/>
              <a:t>Hebbian</a:t>
            </a:r>
            <a:r>
              <a:rPr lang="en-US" sz="2000" dirty="0" smtClean="0"/>
              <a:t> learning rule</a:t>
            </a:r>
          </a:p>
          <a:p>
            <a:r>
              <a:rPr lang="en-US" sz="2000" dirty="0"/>
              <a:t>	</a:t>
            </a:r>
            <a:r>
              <a:rPr lang="en-US" sz="2000" dirty="0" smtClean="0"/>
              <a:t>	Cybernetics</a:t>
            </a:r>
            <a:endParaRPr lang="en-US" sz="2000" dirty="0"/>
          </a:p>
          <a:p>
            <a:r>
              <a:rPr lang="en-US" sz="2000" dirty="0" smtClean="0">
                <a:solidFill>
                  <a:srgbClr val="0000FF"/>
                </a:solidFill>
              </a:rPr>
              <a:t>1950s</a:t>
            </a:r>
            <a:r>
              <a:rPr lang="en-US" sz="2000" dirty="0" smtClean="0"/>
              <a:t>	Turing Test</a:t>
            </a:r>
          </a:p>
          <a:p>
            <a:pPr marL="0" indent="0"/>
            <a:r>
              <a:rPr lang="en-US" sz="2000" dirty="0"/>
              <a:t>	</a:t>
            </a:r>
            <a:r>
              <a:rPr lang="en-US" sz="2000" dirty="0" err="1" smtClean="0"/>
              <a:t>Perceptrons</a:t>
            </a:r>
            <a:r>
              <a:rPr lang="en-US" sz="2000" dirty="0" smtClean="0"/>
              <a:t> (F. Rosenblatt</a:t>
            </a:r>
            <a:r>
              <a:rPr lang="en-US" sz="2000" dirty="0"/>
              <a:t>)</a:t>
            </a:r>
          </a:p>
          <a:p>
            <a:pPr marL="0" indent="0"/>
            <a:r>
              <a:rPr lang="en-US" sz="2000" dirty="0" smtClean="0"/>
              <a:t>	Computer chess and checkers (C. Shannon, A. Samuel)</a:t>
            </a:r>
          </a:p>
          <a:p>
            <a:pPr marL="457200" indent="-457200"/>
            <a:r>
              <a:rPr lang="en-US" sz="2000" dirty="0"/>
              <a:t>		</a:t>
            </a:r>
            <a:r>
              <a:rPr lang="en-US" sz="2000" dirty="0" smtClean="0"/>
              <a:t>Machine </a:t>
            </a:r>
            <a:r>
              <a:rPr lang="en-US" sz="2000" dirty="0"/>
              <a:t>translation (Georgetown-IBM experiment)</a:t>
            </a:r>
          </a:p>
          <a:p>
            <a:pPr marL="457200" indent="-457200"/>
            <a:r>
              <a:rPr lang="en-US" sz="2000" dirty="0"/>
              <a:t>	</a:t>
            </a:r>
            <a:r>
              <a:rPr lang="en-US" sz="2000" dirty="0" smtClean="0"/>
              <a:t>	Theorem </a:t>
            </a:r>
            <a:r>
              <a:rPr lang="en-US" sz="2000" dirty="0" err="1" smtClean="0"/>
              <a:t>provers</a:t>
            </a:r>
            <a:r>
              <a:rPr lang="en-US" sz="2000" dirty="0" smtClean="0"/>
              <a:t> (A. Newell and H. Simon, </a:t>
            </a:r>
            <a:br>
              <a:rPr lang="en-US" sz="2000" dirty="0" smtClean="0"/>
            </a:br>
            <a:r>
              <a:rPr lang="en-US" sz="2000" dirty="0" smtClean="0"/>
              <a:t>       H. Gelernter and N. Rochester)</a:t>
            </a:r>
          </a:p>
          <a:p>
            <a:r>
              <a:rPr lang="en-US" sz="2000" b="1" dirty="0" smtClean="0">
                <a:solidFill>
                  <a:srgbClr val="FF0000"/>
                </a:solidFill>
              </a:rPr>
              <a:t>1956</a:t>
            </a:r>
            <a:r>
              <a:rPr lang="en-US" sz="2000" b="1" dirty="0">
                <a:solidFill>
                  <a:srgbClr val="FF0000"/>
                </a:solidFill>
              </a:rPr>
              <a:t>	</a:t>
            </a:r>
            <a:r>
              <a:rPr lang="en-US" sz="2000" b="1" dirty="0" smtClean="0">
                <a:solidFill>
                  <a:srgbClr val="FF0000"/>
                </a:solidFill>
              </a:rPr>
              <a:t>Dartmouth </a:t>
            </a:r>
            <a:r>
              <a:rPr lang="en-US" sz="2000" b="1" dirty="0">
                <a:solidFill>
                  <a:srgbClr val="FF0000"/>
                </a:solidFill>
              </a:rPr>
              <a:t>meeting: </a:t>
            </a:r>
            <a:r>
              <a:rPr lang="en-US" sz="2000" b="1" dirty="0" smtClean="0">
                <a:solidFill>
                  <a:srgbClr val="FF0000"/>
                </a:solidFill>
              </a:rPr>
              <a:t>“Artificial Intelligence” adopted</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Herbert Simon, 1957</a:t>
            </a:r>
            <a:endParaRPr lang="en-US" dirty="0"/>
          </a:p>
        </p:txBody>
      </p:sp>
      <p:sp>
        <p:nvSpPr>
          <p:cNvPr id="3" name="Content Placeholder 2"/>
          <p:cNvSpPr>
            <a:spLocks noGrp="1"/>
          </p:cNvSpPr>
          <p:nvPr>
            <p:ph idx="1"/>
          </p:nvPr>
        </p:nvSpPr>
        <p:spPr>
          <a:xfrm>
            <a:off x="533400" y="914400"/>
            <a:ext cx="8610600" cy="5257800"/>
          </a:xfrm>
        </p:spPr>
        <p:txBody>
          <a:bodyPr/>
          <a:lstStyle/>
          <a:p>
            <a:pPr marL="0" indent="0"/>
            <a:r>
              <a:rPr lang="en-US" sz="2400" i="1" dirty="0" smtClean="0">
                <a:solidFill>
                  <a:srgbClr val="7030A0"/>
                </a:solidFill>
                <a:latin typeface="+mn-lt"/>
                <a:ea typeface="+mn-ea"/>
                <a:cs typeface="+mn-cs"/>
              </a:rPr>
              <a:t>“It is not my aim to surprise or shock you </a:t>
            </a:r>
            <a:r>
              <a:rPr lang="en-US" sz="2400" i="1" dirty="0">
                <a:solidFill>
                  <a:srgbClr val="7030A0"/>
                </a:solidFill>
              </a:rPr>
              <a:t>–</a:t>
            </a:r>
            <a:r>
              <a:rPr lang="en-US" sz="2400" i="1" dirty="0" smtClean="0">
                <a:solidFill>
                  <a:srgbClr val="7030A0"/>
                </a:solidFill>
                <a:latin typeface="+mn-lt"/>
                <a:ea typeface="+mn-ea"/>
                <a:cs typeface="+mn-cs"/>
              </a:rPr>
              <a:t>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but … there are now in the world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machines that think, that learn and that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create. Moreover, their ability to do these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things is going to increase rapidly until </a:t>
            </a:r>
            <a:r>
              <a:rPr lang="en-US" sz="2400" i="1" dirty="0">
                <a:solidFill>
                  <a:srgbClr val="7030A0"/>
                </a:solidFill>
              </a:rPr>
              <a:t>–</a:t>
            </a:r>
            <a:r>
              <a:rPr lang="en-US" sz="2400" i="1" dirty="0" smtClean="0">
                <a:solidFill>
                  <a:srgbClr val="7030A0"/>
                </a:solidFill>
                <a:latin typeface="+mn-lt"/>
                <a:ea typeface="+mn-ea"/>
                <a:cs typeface="+mn-cs"/>
              </a:rPr>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in a visible future </a:t>
            </a:r>
            <a:r>
              <a:rPr lang="en-US" sz="2400" i="1" dirty="0">
                <a:solidFill>
                  <a:srgbClr val="7030A0"/>
                </a:solidFill>
              </a:rPr>
              <a:t>–</a:t>
            </a:r>
            <a:r>
              <a:rPr lang="en-US" sz="2400" i="1" dirty="0" smtClean="0">
                <a:solidFill>
                  <a:srgbClr val="7030A0"/>
                </a:solidFill>
                <a:latin typeface="+mn-lt"/>
                <a:ea typeface="+mn-ea"/>
                <a:cs typeface="+mn-cs"/>
              </a:rPr>
              <a:t> the range of problems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they can handle will be coextensive with </a:t>
            </a:r>
            <a:br>
              <a:rPr lang="en-US" sz="2400" i="1" dirty="0" smtClean="0">
                <a:solidFill>
                  <a:srgbClr val="7030A0"/>
                </a:solidFill>
                <a:latin typeface="+mn-lt"/>
                <a:ea typeface="+mn-ea"/>
                <a:cs typeface="+mn-cs"/>
              </a:rPr>
            </a:br>
            <a:r>
              <a:rPr lang="en-US" sz="2400" i="1" dirty="0" smtClean="0">
                <a:solidFill>
                  <a:srgbClr val="7030A0"/>
                </a:solidFill>
                <a:latin typeface="+mn-lt"/>
                <a:ea typeface="+mn-ea"/>
                <a:cs typeface="+mn-cs"/>
              </a:rPr>
              <a:t>the range to which human mind has been applied. </a:t>
            </a:r>
            <a:r>
              <a:rPr lang="en-US" sz="2400" b="1" i="1" dirty="0" smtClean="0">
                <a:solidFill>
                  <a:srgbClr val="7030A0"/>
                </a:solidFill>
                <a:latin typeface="+mn-lt"/>
                <a:ea typeface="+mn-ea"/>
                <a:cs typeface="+mn-cs"/>
              </a:rPr>
              <a:t>More precisely: within 10 years a computer would be chess champion, and an important new mathematical theorem would be proved by a computer.</a:t>
            </a:r>
            <a:r>
              <a:rPr lang="en-US" sz="2400" i="1" dirty="0" smtClean="0">
                <a:solidFill>
                  <a:srgbClr val="7030A0"/>
                </a:solidFill>
                <a:latin typeface="+mn-lt"/>
                <a:ea typeface="+mn-ea"/>
                <a:cs typeface="+mn-cs"/>
              </a:rPr>
              <a:t>”</a:t>
            </a:r>
            <a:br>
              <a:rPr lang="en-US" sz="2400" i="1" dirty="0" smtClean="0">
                <a:solidFill>
                  <a:srgbClr val="7030A0"/>
                </a:solidFill>
                <a:latin typeface="+mn-lt"/>
                <a:ea typeface="+mn-ea"/>
                <a:cs typeface="+mn-cs"/>
              </a:rPr>
            </a:br>
            <a:endParaRPr lang="en-US" sz="2400" i="1" dirty="0" smtClean="0">
              <a:solidFill>
                <a:srgbClr val="7030A0"/>
              </a:solidFill>
              <a:latin typeface="+mn-lt"/>
              <a:ea typeface="+mn-ea"/>
              <a:cs typeface="+mn-cs"/>
            </a:endParaRPr>
          </a:p>
          <a:p>
            <a:pPr>
              <a:buFont typeface="Arial" pitchFamily="34" charset="0"/>
              <a:buChar char="•"/>
            </a:pPr>
            <a:r>
              <a:rPr lang="en-US" sz="2400" dirty="0"/>
              <a:t>P</a:t>
            </a:r>
            <a:r>
              <a:rPr lang="en-US" sz="2400" dirty="0" smtClean="0"/>
              <a:t>rediction came true – but 40 years later instead of 10</a:t>
            </a:r>
            <a:endParaRPr lang="en-US" sz="2400" dirty="0"/>
          </a:p>
        </p:txBody>
      </p:sp>
      <p:pic>
        <p:nvPicPr>
          <p:cNvPr id="173058" name="Picture 2"/>
          <p:cNvPicPr>
            <a:picLocks noChangeAspect="1" noChangeArrowheads="1"/>
          </p:cNvPicPr>
          <p:nvPr/>
        </p:nvPicPr>
        <p:blipFill>
          <a:blip r:embed="rId3" cstate="print"/>
          <a:srcRect/>
          <a:stretch>
            <a:fillRect/>
          </a:stretch>
        </p:blipFill>
        <p:spPr bwMode="auto">
          <a:xfrm>
            <a:off x="6955560" y="1075238"/>
            <a:ext cx="1502640" cy="2125162"/>
          </a:xfrm>
          <a:prstGeom prst="rect">
            <a:avLst/>
          </a:prstGeom>
          <a:noFill/>
          <a:ln w="19050" cap="flat" cmpd="sng">
            <a:noFill/>
            <a:prstDash val="solid"/>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1134038_10155406252950585_5637450306767294942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0"/>
            <a:ext cx="8894987" cy="6858000"/>
          </a:xfrm>
          <a:prstGeom prst="rect">
            <a:avLst/>
          </a:prstGeom>
        </p:spPr>
      </p:pic>
    </p:spTree>
    <p:extLst>
      <p:ext uri="{BB962C8B-B14F-4D97-AF65-F5344CB8AC3E}">
        <p14:creationId xmlns:p14="http://schemas.microsoft.com/office/powerpoint/2010/main" val="3696201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Harder than originally thought</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smtClean="0"/>
              <a:t>1966: </a:t>
            </a:r>
            <a:r>
              <a:rPr lang="en-US" dirty="0" smtClean="0">
                <a:solidFill>
                  <a:schemeClr val="tx1"/>
                </a:solidFill>
                <a:latin typeface="+mn-lt"/>
                <a:ea typeface="+mn-ea"/>
                <a:cs typeface="+mn-cs"/>
                <a:hlinkClick r:id="rId3"/>
              </a:rPr>
              <a:t>Eliza</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chatbot</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Weizenbaum</a:t>
            </a:r>
            <a:r>
              <a:rPr lang="en-US" dirty="0" smtClean="0">
                <a:solidFill>
                  <a:schemeClr val="tx1"/>
                </a:solidFill>
                <a:latin typeface="+mn-lt"/>
                <a:ea typeface="+mn-ea"/>
                <a:cs typeface="+mn-cs"/>
              </a:rPr>
              <a:t>)</a:t>
            </a:r>
          </a:p>
          <a:p>
            <a:pPr lvl="1">
              <a:buFont typeface="Arial" pitchFamily="34" charset="0"/>
              <a:buChar char="•"/>
            </a:pPr>
            <a:r>
              <a:rPr lang="en-US" dirty="0" smtClean="0">
                <a:solidFill>
                  <a:schemeClr val="tx1"/>
                </a:solidFill>
                <a:latin typeface="+mn-lt"/>
                <a:ea typeface="+mn-ea"/>
                <a:cs typeface="+mn-cs"/>
              </a:rPr>
              <a:t> </a:t>
            </a:r>
            <a:r>
              <a:rPr lang="en-US" b="1" dirty="0" smtClean="0">
                <a:solidFill>
                  <a:srgbClr val="0000FF"/>
                </a:solidFill>
                <a:latin typeface="+mn-lt"/>
                <a:ea typeface="+mn-ea"/>
                <a:cs typeface="+mn-cs"/>
              </a:rPr>
              <a:t>“ … mother …” </a:t>
            </a:r>
            <a:r>
              <a:rPr lang="en-US" sz="1600" b="1" dirty="0" smtClean="0">
                <a:solidFill>
                  <a:srgbClr val="0000FF"/>
                </a:solidFill>
                <a:cs typeface="Arial"/>
              </a:rPr>
              <a:t>→</a:t>
            </a:r>
            <a:r>
              <a:rPr lang="en-US" b="1" dirty="0" smtClean="0">
                <a:solidFill>
                  <a:srgbClr val="0000FF"/>
                </a:solidFill>
                <a:latin typeface="+mn-lt"/>
                <a:ea typeface="+mn-ea"/>
                <a:cs typeface="+mn-cs"/>
              </a:rPr>
              <a:t> “Tell me more about your family”</a:t>
            </a:r>
          </a:p>
          <a:p>
            <a:pPr lvl="1">
              <a:buFont typeface="Arial" pitchFamily="34" charset="0"/>
              <a:buChar char="•"/>
            </a:pPr>
            <a:r>
              <a:rPr lang="en-US" b="1" dirty="0" smtClean="0">
                <a:solidFill>
                  <a:srgbClr val="FF0000"/>
                </a:solidFill>
                <a:latin typeface="+mn-lt"/>
                <a:ea typeface="+mn-ea"/>
                <a:cs typeface="+mn-cs"/>
              </a:rPr>
              <a:t> “I wanted to adopt a puppy, but it’s too young to be separated from its mother.”</a:t>
            </a:r>
          </a:p>
          <a:p>
            <a:pPr>
              <a:buFont typeface="Arial" pitchFamily="34" charset="0"/>
              <a:buChar char="•"/>
            </a:pPr>
            <a:r>
              <a:rPr lang="en-US" dirty="0" smtClean="0">
                <a:solidFill>
                  <a:schemeClr val="tx1"/>
                </a:solidFill>
                <a:latin typeface="+mn-lt"/>
                <a:ea typeface="+mn-ea"/>
                <a:cs typeface="+mn-cs"/>
              </a:rPr>
              <a:t>1954: </a:t>
            </a:r>
            <a:r>
              <a:rPr lang="en-US" dirty="0" smtClean="0">
                <a:solidFill>
                  <a:schemeClr val="tx1"/>
                </a:solidFill>
                <a:latin typeface="+mn-lt"/>
                <a:ea typeface="+mn-ea"/>
                <a:cs typeface="+mn-cs"/>
                <a:hlinkClick r:id="rId4"/>
              </a:rPr>
              <a:t>Georgetown-IBM experiment</a:t>
            </a:r>
            <a:endParaRPr lang="en-US" dirty="0" smtClean="0">
              <a:solidFill>
                <a:schemeClr val="tx1"/>
              </a:solidFill>
              <a:latin typeface="+mn-lt"/>
              <a:ea typeface="+mn-ea"/>
              <a:cs typeface="+mn-cs"/>
            </a:endParaRPr>
          </a:p>
          <a:p>
            <a:pPr lvl="1">
              <a:buFont typeface="Arial" pitchFamily="34" charset="0"/>
              <a:buChar char="•"/>
            </a:pPr>
            <a:r>
              <a:rPr lang="en-US" dirty="0" smtClean="0">
                <a:ea typeface="+mn-ea"/>
                <a:cs typeface="+mn-cs"/>
              </a:rPr>
              <a:t>C</a:t>
            </a:r>
            <a:r>
              <a:rPr lang="en-US" dirty="0" smtClean="0"/>
              <a:t>ompletely automatic translation of more than sixty Russian sentences into English</a:t>
            </a:r>
          </a:p>
          <a:p>
            <a:pPr lvl="1">
              <a:buFont typeface="Arial" pitchFamily="34" charset="0"/>
              <a:buChar char="•"/>
            </a:pPr>
            <a:r>
              <a:rPr lang="en-US" dirty="0" smtClean="0">
                <a:ea typeface="+mn-ea"/>
                <a:cs typeface="+mn-cs"/>
              </a:rPr>
              <a:t>Only six grammar rules, 250 vocabulary words, restricted to organic chemistry</a:t>
            </a:r>
          </a:p>
          <a:p>
            <a:pPr lvl="1">
              <a:buFont typeface="Arial" pitchFamily="34" charset="0"/>
              <a:buChar char="•"/>
            </a:pPr>
            <a:r>
              <a:rPr lang="en-US" dirty="0" smtClean="0">
                <a:solidFill>
                  <a:schemeClr val="tx1"/>
                </a:solidFill>
                <a:latin typeface="+mn-lt"/>
                <a:ea typeface="+mn-ea"/>
                <a:cs typeface="+mn-cs"/>
              </a:rPr>
              <a:t>Promised that machine translation would be solved in three to five years (</a:t>
            </a:r>
            <a:r>
              <a:rPr lang="en-US" dirty="0" smtClean="0">
                <a:solidFill>
                  <a:schemeClr val="tx1"/>
                </a:solidFill>
                <a:latin typeface="+mn-lt"/>
                <a:ea typeface="+mn-ea"/>
                <a:cs typeface="+mn-cs"/>
                <a:hlinkClick r:id="rId5"/>
              </a:rPr>
              <a:t>press release</a:t>
            </a:r>
            <a:r>
              <a:rPr lang="en-US" dirty="0" smtClean="0">
                <a:solidFill>
                  <a:schemeClr val="tx1"/>
                </a:solidFill>
                <a:latin typeface="+mn-lt"/>
                <a:ea typeface="+mn-ea"/>
                <a:cs typeface="+mn-cs"/>
              </a:rPr>
              <a:t>)</a:t>
            </a:r>
          </a:p>
          <a:p>
            <a:pPr lvl="1">
              <a:buFont typeface="Arial" pitchFamily="34" charset="0"/>
              <a:buChar char="•"/>
            </a:pPr>
            <a:r>
              <a:rPr lang="en-US" dirty="0" smtClean="0">
                <a:ea typeface="+mn-ea"/>
                <a:cs typeface="+mn-cs"/>
              </a:rPr>
              <a:t>Automatic Language Processing Advisory Committee (ALPAC) report (1966): machine translation has failed</a:t>
            </a:r>
            <a:endParaRPr lang="en-US" dirty="0" smtClean="0">
              <a:solidFill>
                <a:schemeClr val="tx1"/>
              </a:solidFill>
              <a:latin typeface="+mn-lt"/>
              <a:ea typeface="+mn-ea"/>
              <a:cs typeface="+mn-cs"/>
            </a:endParaRPr>
          </a:p>
          <a:p>
            <a:pPr lvl="2">
              <a:buFont typeface="Arial" pitchFamily="34" charset="0"/>
              <a:buChar char="•"/>
            </a:pPr>
            <a:r>
              <a:rPr lang="en-US" b="1" dirty="0" smtClean="0">
                <a:solidFill>
                  <a:srgbClr val="FF0000"/>
                </a:solidFill>
                <a:latin typeface="+mn-lt"/>
                <a:ea typeface="+mn-ea"/>
                <a:cs typeface="+mn-cs"/>
              </a:rPr>
              <a:t>“The spirit is willing but the flesh is weak.” </a:t>
            </a:r>
            <a:r>
              <a:rPr lang="en-US" b="1" dirty="0" smtClean="0">
                <a:solidFill>
                  <a:srgbClr val="FF0000"/>
                </a:solidFill>
                <a:cs typeface="Arial"/>
              </a:rPr>
              <a:t>→</a:t>
            </a:r>
            <a:r>
              <a:rPr lang="en-US" b="1" dirty="0" smtClean="0">
                <a:solidFill>
                  <a:srgbClr val="FF0000"/>
                </a:solidFill>
              </a:rPr>
              <a:t> </a:t>
            </a:r>
            <a:br>
              <a:rPr lang="en-US" b="1" dirty="0" smtClean="0">
                <a:solidFill>
                  <a:srgbClr val="FF0000"/>
                </a:solidFill>
              </a:rPr>
            </a:br>
            <a:r>
              <a:rPr lang="en-US" b="1" dirty="0" smtClean="0">
                <a:solidFill>
                  <a:srgbClr val="FF0000"/>
                </a:solidFill>
                <a:latin typeface="+mn-lt"/>
                <a:ea typeface="+mn-ea"/>
                <a:cs typeface="+mn-cs"/>
              </a:rPr>
              <a:t>“The vodka is strong but the meat is rotten.”</a:t>
            </a:r>
            <a:endParaRPr lang="en-US"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pPr eaLnBrk="1" hangingPunct="1">
              <a:defRPr/>
            </a:pPr>
            <a:r>
              <a:rPr lang="en-US" dirty="0" smtClean="0"/>
              <a:t>Blocks world (1960s – 1970s)</a:t>
            </a:r>
          </a:p>
        </p:txBody>
      </p:sp>
      <p:pic>
        <p:nvPicPr>
          <p:cNvPr id="38915" name="Picture 4"/>
          <p:cNvPicPr>
            <a:picLocks noChangeAspect="1" noChangeArrowheads="1"/>
          </p:cNvPicPr>
          <p:nvPr/>
        </p:nvPicPr>
        <p:blipFill>
          <a:blip r:embed="rId3" cstate="print"/>
          <a:srcRect/>
          <a:stretch>
            <a:fillRect/>
          </a:stretch>
        </p:blipFill>
        <p:spPr bwMode="auto">
          <a:xfrm>
            <a:off x="381000" y="1143000"/>
            <a:ext cx="3799265" cy="4800600"/>
          </a:xfrm>
          <a:prstGeom prst="rect">
            <a:avLst/>
          </a:prstGeom>
          <a:noFill/>
          <a:ln w="19050">
            <a:noFill/>
            <a:miter lim="800000"/>
            <a:headEnd/>
            <a:tailEnd/>
          </a:ln>
        </p:spPr>
      </p:pic>
      <p:sp>
        <p:nvSpPr>
          <p:cNvPr id="38916" name="Rectangle 5"/>
          <p:cNvSpPr>
            <a:spLocks noChangeArrowheads="1"/>
          </p:cNvSpPr>
          <p:nvPr/>
        </p:nvSpPr>
        <p:spPr bwMode="auto">
          <a:xfrm>
            <a:off x="533400" y="6096000"/>
            <a:ext cx="3505201" cy="400110"/>
          </a:xfrm>
          <a:prstGeom prst="rect">
            <a:avLst/>
          </a:prstGeom>
          <a:noFill/>
          <a:ln w="19050">
            <a:noFill/>
            <a:miter lim="800000"/>
            <a:headEnd/>
            <a:tailEnd/>
          </a:ln>
        </p:spPr>
        <p:txBody>
          <a:bodyPr wrap="square" anchor="ctr">
            <a:spAutoFit/>
          </a:bodyPr>
          <a:lstStyle/>
          <a:p>
            <a:pPr>
              <a:spcBef>
                <a:spcPct val="0"/>
              </a:spcBef>
            </a:pPr>
            <a:r>
              <a:rPr lang="en-US" sz="2000" b="0" dirty="0" smtClean="0">
                <a:solidFill>
                  <a:schemeClr val="tx1"/>
                </a:solidFill>
                <a:hlinkClick r:id="rId4"/>
              </a:rPr>
              <a:t>Larry Roberts</a:t>
            </a:r>
            <a:r>
              <a:rPr lang="en-US" sz="2000" b="0" dirty="0" smtClean="0">
                <a:solidFill>
                  <a:schemeClr val="tx1"/>
                </a:solidFill>
              </a:rPr>
              <a:t>, MIT, 1963</a:t>
            </a:r>
            <a:endParaRPr lang="en-US" sz="2000" dirty="0">
              <a:solidFill>
                <a:schemeClr val="tx1"/>
              </a:solidFill>
            </a:endParaRPr>
          </a:p>
        </p:txBody>
      </p:sp>
      <p:sp>
        <p:nvSpPr>
          <p:cNvPr id="6" name="Down Arrow 5"/>
          <p:cNvSpPr/>
          <p:nvPr/>
        </p:nvSpPr>
        <p:spPr bwMode="auto">
          <a:xfrm>
            <a:off x="6172200" y="4343400"/>
            <a:ext cx="762000" cy="1066800"/>
          </a:xfrm>
          <a:prstGeom prst="downArrow">
            <a:avLst/>
          </a:prstGeom>
          <a:solidFill>
            <a:srgbClr val="FF9900"/>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200" b="1" i="0" u="none" strike="noStrike" cap="none" normalizeH="0" baseline="0" smtClean="0">
              <a:ln>
                <a:noFill/>
              </a:ln>
              <a:solidFill>
                <a:srgbClr val="FFFF00"/>
              </a:solidFill>
              <a:effectLst/>
              <a:latin typeface="Arial" charset="0"/>
            </a:endParaRPr>
          </a:p>
        </p:txBody>
      </p:sp>
      <p:sp>
        <p:nvSpPr>
          <p:cNvPr id="7" name="Rectangle 5"/>
          <p:cNvSpPr>
            <a:spLocks noChangeArrowheads="1"/>
          </p:cNvSpPr>
          <p:nvPr/>
        </p:nvSpPr>
        <p:spPr bwMode="auto">
          <a:xfrm>
            <a:off x="5791200" y="5369004"/>
            <a:ext cx="1828800" cy="1107996"/>
          </a:xfrm>
          <a:prstGeom prst="rect">
            <a:avLst/>
          </a:prstGeom>
          <a:noFill/>
          <a:ln w="19050">
            <a:noFill/>
            <a:miter lim="800000"/>
            <a:headEnd/>
            <a:tailEnd/>
          </a:ln>
        </p:spPr>
        <p:txBody>
          <a:bodyPr wrap="square" anchor="ctr">
            <a:spAutoFit/>
          </a:bodyPr>
          <a:lstStyle/>
          <a:p>
            <a:pPr algn="l">
              <a:spcBef>
                <a:spcPct val="0"/>
              </a:spcBef>
            </a:pPr>
            <a:r>
              <a:rPr lang="en-US" sz="6600" dirty="0" smtClean="0">
                <a:solidFill>
                  <a:srgbClr val="FF0000"/>
                </a:solidFill>
                <a:latin typeface="Comic Sans MS" pitchFamily="66" charset="0"/>
              </a:rPr>
              <a:t>???</a:t>
            </a:r>
            <a:endParaRPr lang="en-US" sz="6600" dirty="0">
              <a:solidFill>
                <a:srgbClr val="FF0000"/>
              </a:solidFill>
              <a:latin typeface="Comic Sans MS" pitchFamily="66" charset="0"/>
            </a:endParaRPr>
          </a:p>
        </p:txBody>
      </p:sp>
      <p:sp>
        <p:nvSpPr>
          <p:cNvPr id="8" name="Down Arrow 7"/>
          <p:cNvSpPr/>
          <p:nvPr/>
        </p:nvSpPr>
        <p:spPr bwMode="auto">
          <a:xfrm>
            <a:off x="1981200" y="3352800"/>
            <a:ext cx="533400" cy="457200"/>
          </a:xfrm>
          <a:prstGeom prst="downArrow">
            <a:avLst/>
          </a:prstGeom>
          <a:solidFill>
            <a:srgbClr val="FF9900"/>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200" b="1" i="0" u="none" strike="noStrike" cap="none" normalizeH="0" baseline="0" smtClean="0">
              <a:ln>
                <a:noFill/>
              </a:ln>
              <a:solidFill>
                <a:srgbClr val="FFFF00"/>
              </a:solidFill>
              <a:effectLst/>
              <a:latin typeface="Arial" charset="0"/>
            </a:endParaRPr>
          </a:p>
        </p:txBody>
      </p:sp>
      <p:pic>
        <p:nvPicPr>
          <p:cNvPr id="1026" name="Picture 2"/>
          <p:cNvPicPr>
            <a:picLocks noChangeAspect="1" noChangeArrowheads="1"/>
          </p:cNvPicPr>
          <p:nvPr/>
        </p:nvPicPr>
        <p:blipFill>
          <a:blip r:embed="rId5" cstate="print"/>
          <a:srcRect/>
          <a:stretch>
            <a:fillRect/>
          </a:stretch>
        </p:blipFill>
        <p:spPr bwMode="auto">
          <a:xfrm>
            <a:off x="4800600" y="1504950"/>
            <a:ext cx="3581400" cy="2686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History of AI: Taste of failure</a:t>
            </a:r>
            <a:endParaRPr lang="en-US" dirty="0"/>
          </a:p>
        </p:txBody>
      </p:sp>
      <p:sp>
        <p:nvSpPr>
          <p:cNvPr id="14339" name="Rectangle 3"/>
          <p:cNvSpPr>
            <a:spLocks noGrp="1" noChangeArrowheads="1"/>
          </p:cNvSpPr>
          <p:nvPr>
            <p:ph type="body" idx="1"/>
          </p:nvPr>
        </p:nvSpPr>
        <p:spPr>
          <a:xfrm>
            <a:off x="609600" y="914400"/>
            <a:ext cx="8534400" cy="5257800"/>
          </a:xfrm>
        </p:spPr>
        <p:txBody>
          <a:bodyPr/>
          <a:lstStyle/>
          <a:p>
            <a:r>
              <a:rPr lang="en-US" sz="2000" dirty="0">
                <a:solidFill>
                  <a:srgbClr val="0000FF"/>
                </a:solidFill>
              </a:rPr>
              <a:t>1940s</a:t>
            </a:r>
            <a:r>
              <a:rPr lang="en-US" sz="2000" dirty="0"/>
              <a:t>   </a:t>
            </a:r>
            <a:r>
              <a:rPr lang="en-US" sz="2000" dirty="0" smtClean="0"/>
              <a:t>		First </a:t>
            </a:r>
            <a:r>
              <a:rPr lang="en-US" sz="2000" dirty="0"/>
              <a:t>model of a neuron (W. S. McCulloch &amp; W. Pitts) </a:t>
            </a:r>
          </a:p>
          <a:p>
            <a:r>
              <a:rPr lang="en-US" sz="2000" dirty="0"/>
              <a:t>		</a:t>
            </a:r>
            <a:r>
              <a:rPr lang="en-US" sz="2000" dirty="0" smtClean="0"/>
              <a:t>	</a:t>
            </a:r>
            <a:r>
              <a:rPr lang="en-US" sz="2000" dirty="0" err="1" smtClean="0"/>
              <a:t>Hebbian</a:t>
            </a:r>
            <a:r>
              <a:rPr lang="en-US" sz="2000" dirty="0" smtClean="0"/>
              <a:t> </a:t>
            </a:r>
            <a:r>
              <a:rPr lang="en-US" sz="2000" dirty="0"/>
              <a:t>learning rule</a:t>
            </a:r>
          </a:p>
          <a:p>
            <a:r>
              <a:rPr lang="en-US" sz="2000" dirty="0"/>
              <a:t>		</a:t>
            </a:r>
            <a:r>
              <a:rPr lang="en-US" sz="2000" dirty="0" smtClean="0"/>
              <a:t>	Cybernetics</a:t>
            </a:r>
            <a:endParaRPr lang="en-US" sz="2000" dirty="0"/>
          </a:p>
          <a:p>
            <a:r>
              <a:rPr lang="en-US" sz="2000" dirty="0">
                <a:solidFill>
                  <a:srgbClr val="0000FF"/>
                </a:solidFill>
              </a:rPr>
              <a:t>1950s</a:t>
            </a:r>
            <a:r>
              <a:rPr lang="en-US" sz="2000" dirty="0"/>
              <a:t>	</a:t>
            </a:r>
            <a:r>
              <a:rPr lang="en-US" sz="2000" dirty="0" smtClean="0"/>
              <a:t>	Turing </a:t>
            </a:r>
            <a:r>
              <a:rPr lang="en-US" sz="2000" dirty="0"/>
              <a:t>Test</a:t>
            </a:r>
          </a:p>
          <a:p>
            <a:pPr marL="0" indent="0"/>
            <a:r>
              <a:rPr lang="en-US" sz="2000" dirty="0"/>
              <a:t>	</a:t>
            </a:r>
            <a:r>
              <a:rPr lang="en-US" sz="2000" dirty="0" smtClean="0"/>
              <a:t>	</a:t>
            </a:r>
            <a:r>
              <a:rPr lang="en-US" sz="2000" dirty="0" err="1" smtClean="0"/>
              <a:t>Perceptrons</a:t>
            </a:r>
            <a:r>
              <a:rPr lang="en-US" sz="2000" dirty="0" smtClean="0"/>
              <a:t> </a:t>
            </a:r>
            <a:r>
              <a:rPr lang="en-US" sz="2000" dirty="0"/>
              <a:t>(F. Rosenblatt</a:t>
            </a:r>
            <a:r>
              <a:rPr lang="en-US" sz="2000" dirty="0" smtClean="0"/>
              <a:t>)</a:t>
            </a:r>
            <a:endParaRPr lang="en-US" sz="2000" dirty="0"/>
          </a:p>
          <a:p>
            <a:pPr marL="0" indent="0"/>
            <a:r>
              <a:rPr lang="en-US" sz="2000" dirty="0"/>
              <a:t>	</a:t>
            </a:r>
            <a:r>
              <a:rPr lang="en-US" sz="2000" dirty="0" smtClean="0"/>
              <a:t>	Computer </a:t>
            </a:r>
            <a:r>
              <a:rPr lang="en-US" sz="2000" dirty="0"/>
              <a:t>chess and checkers (C. Shannon, A. Samuel)</a:t>
            </a:r>
          </a:p>
          <a:p>
            <a:pPr marL="457200" indent="-457200"/>
            <a:r>
              <a:rPr lang="en-US" sz="2000" dirty="0"/>
              <a:t>		</a:t>
            </a:r>
            <a:r>
              <a:rPr lang="en-US" sz="2000" dirty="0" smtClean="0"/>
              <a:t>	Machine </a:t>
            </a:r>
            <a:r>
              <a:rPr lang="en-US" sz="2000" dirty="0"/>
              <a:t>translation (Georgetown-IBM experiment)</a:t>
            </a:r>
          </a:p>
          <a:p>
            <a:pPr marL="457200" indent="-457200"/>
            <a:r>
              <a:rPr lang="en-US" sz="2000" dirty="0"/>
              <a:t>		</a:t>
            </a:r>
            <a:r>
              <a:rPr lang="en-US" sz="2000" dirty="0" smtClean="0"/>
              <a:t>	Theorem </a:t>
            </a:r>
            <a:r>
              <a:rPr lang="en-US" sz="2000" dirty="0" err="1"/>
              <a:t>provers</a:t>
            </a:r>
            <a:r>
              <a:rPr lang="en-US" sz="2000" dirty="0"/>
              <a:t> (A. Newell and H. Simon, </a:t>
            </a:r>
            <a:br>
              <a:rPr lang="en-US" sz="2000" dirty="0"/>
            </a:br>
            <a:r>
              <a:rPr lang="en-US" sz="2000" dirty="0"/>
              <a:t>       </a:t>
            </a:r>
            <a:r>
              <a:rPr lang="en-US" sz="2000" dirty="0" smtClean="0"/>
              <a:t>	H</a:t>
            </a:r>
            <a:r>
              <a:rPr lang="en-US" sz="2000" dirty="0"/>
              <a:t>. Gelernter and N. Rochester)</a:t>
            </a:r>
          </a:p>
          <a:p>
            <a:r>
              <a:rPr lang="en-US" sz="2000" dirty="0" smtClean="0">
                <a:solidFill>
                  <a:srgbClr val="0000FF"/>
                </a:solidFill>
              </a:rPr>
              <a:t>Late 1960s</a:t>
            </a:r>
            <a:r>
              <a:rPr lang="en-US" sz="2000" dirty="0" smtClean="0"/>
              <a:t>	Machine translation deemed a failure</a:t>
            </a:r>
          </a:p>
          <a:p>
            <a:r>
              <a:rPr lang="en-US" sz="2000" dirty="0">
                <a:solidFill>
                  <a:srgbClr val="0000FF"/>
                </a:solidFill>
              </a:rPr>
              <a:t>	</a:t>
            </a:r>
            <a:r>
              <a:rPr lang="en-US" sz="2000" dirty="0" smtClean="0">
                <a:solidFill>
                  <a:srgbClr val="0000FF"/>
                </a:solidFill>
              </a:rPr>
              <a:t>		</a:t>
            </a:r>
            <a:r>
              <a:rPr lang="en-US" sz="2000" dirty="0" smtClean="0"/>
              <a:t>Neural nets deprecated (M. </a:t>
            </a:r>
            <a:r>
              <a:rPr lang="en-US" sz="2000" dirty="0" err="1" smtClean="0"/>
              <a:t>Minsky</a:t>
            </a:r>
            <a:r>
              <a:rPr lang="en-US" sz="2000" dirty="0" smtClean="0"/>
              <a:t> and S. </a:t>
            </a:r>
            <a:r>
              <a:rPr lang="en-US" sz="2000" dirty="0" err="1" smtClean="0"/>
              <a:t>Papert</a:t>
            </a:r>
            <a:r>
              <a:rPr lang="en-US" sz="2000" dirty="0" smtClean="0"/>
              <a:t>, 1969)*</a:t>
            </a:r>
          </a:p>
          <a:p>
            <a:r>
              <a:rPr lang="en-US" sz="2000" dirty="0">
                <a:solidFill>
                  <a:srgbClr val="0000FF"/>
                </a:solidFill>
              </a:rPr>
              <a:t>Early 1970s </a:t>
            </a:r>
            <a:r>
              <a:rPr lang="en-US" sz="2000" dirty="0"/>
              <a:t>	</a:t>
            </a:r>
            <a:r>
              <a:rPr lang="en-US" sz="2000" dirty="0" smtClean="0"/>
              <a:t>Intractability is recognized as a fundamental problem</a:t>
            </a:r>
            <a:endParaRPr lang="en-US" sz="2000" dirty="0"/>
          </a:p>
          <a:p>
            <a:r>
              <a:rPr lang="en-US" sz="2000" dirty="0" smtClean="0">
                <a:solidFill>
                  <a:srgbClr val="0000FF"/>
                </a:solidFill>
              </a:rPr>
              <a:t>Late 1970s</a:t>
            </a:r>
            <a:r>
              <a:rPr lang="en-US" sz="2000" dirty="0"/>
              <a:t>	</a:t>
            </a:r>
            <a:r>
              <a:rPr lang="en-US" sz="2000" dirty="0" smtClean="0"/>
              <a:t>The first </a:t>
            </a:r>
            <a:r>
              <a:rPr lang="en-US" sz="2000" dirty="0" smtClean="0">
                <a:hlinkClick r:id="rId3"/>
              </a:rPr>
              <a:t>“AI Winter”</a:t>
            </a:r>
            <a:endParaRPr lang="en-US" sz="2000" dirty="0" smtClean="0"/>
          </a:p>
          <a:p>
            <a:endParaRPr lang="en-US" sz="2000" dirty="0"/>
          </a:p>
          <a:p>
            <a:endParaRPr lang="en-US" sz="2000" dirty="0" smtClean="0"/>
          </a:p>
          <a:p>
            <a:r>
              <a:rPr lang="en-US" sz="2000" dirty="0" smtClean="0"/>
              <a:t>*</a:t>
            </a:r>
            <a:r>
              <a:rPr lang="en-US" sz="1600" dirty="0" smtClean="0">
                <a:hlinkClick r:id="rId4"/>
              </a:rPr>
              <a:t>A sociological study of the official history of the </a:t>
            </a:r>
            <a:r>
              <a:rPr lang="en-US" sz="1600" dirty="0" err="1" smtClean="0">
                <a:hlinkClick r:id="rId4"/>
              </a:rPr>
              <a:t>perceptrons</a:t>
            </a:r>
            <a:r>
              <a:rPr lang="en-US" sz="1600" dirty="0" smtClean="0">
                <a:hlinkClick r:id="rId4"/>
              </a:rPr>
              <a:t> controversy</a:t>
            </a:r>
            <a:endParaRPr lang="en-US" sz="1600" dirty="0"/>
          </a:p>
        </p:txBody>
      </p:sp>
    </p:spTree>
    <p:extLst>
      <p:ext uri="{BB962C8B-B14F-4D97-AF65-F5344CB8AC3E}">
        <p14:creationId xmlns:p14="http://schemas.microsoft.com/office/powerpoint/2010/main" val="209715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3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33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33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339">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339">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39">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33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History of AI to the present day</a:t>
            </a:r>
            <a:endParaRPr lang="en-US" dirty="0"/>
          </a:p>
        </p:txBody>
      </p:sp>
      <p:sp>
        <p:nvSpPr>
          <p:cNvPr id="14339" name="Rectangle 3"/>
          <p:cNvSpPr>
            <a:spLocks noGrp="1" noChangeArrowheads="1"/>
          </p:cNvSpPr>
          <p:nvPr>
            <p:ph type="body" idx="1"/>
          </p:nvPr>
        </p:nvSpPr>
        <p:spPr>
          <a:xfrm>
            <a:off x="609600" y="914400"/>
            <a:ext cx="8534400" cy="5257800"/>
          </a:xfrm>
        </p:spPr>
        <p:txBody>
          <a:bodyPr/>
          <a:lstStyle/>
          <a:p>
            <a:r>
              <a:rPr lang="en-US" sz="2000" dirty="0" smtClean="0">
                <a:solidFill>
                  <a:srgbClr val="0000FF"/>
                </a:solidFill>
              </a:rPr>
              <a:t>1980s</a:t>
            </a:r>
            <a:r>
              <a:rPr lang="en-US" sz="2000" dirty="0" smtClean="0"/>
              <a:t>		Expert systems boom </a:t>
            </a:r>
          </a:p>
          <a:p>
            <a:pPr marL="457200" indent="-457200"/>
            <a:r>
              <a:rPr lang="en-US" sz="2000" dirty="0" smtClean="0">
                <a:solidFill>
                  <a:srgbClr val="0000FF"/>
                </a:solidFill>
              </a:rPr>
              <a:t>Late 1980s- 	</a:t>
            </a:r>
            <a:r>
              <a:rPr lang="en-US" sz="2000" dirty="0">
                <a:hlinkClick r:id="rId3"/>
              </a:rPr>
              <a:t>Expert system bust; the second “AI winter</a:t>
            </a:r>
            <a:r>
              <a:rPr lang="en-US" sz="2000" dirty="0" smtClean="0">
                <a:hlinkClick r:id="rId3"/>
              </a:rPr>
              <a:t>”</a:t>
            </a:r>
            <a:endParaRPr lang="en-US" sz="2000" dirty="0">
              <a:solidFill>
                <a:srgbClr val="0000FF"/>
              </a:solidFill>
            </a:endParaRPr>
          </a:p>
          <a:p>
            <a:pPr marL="457200" indent="-457200"/>
            <a:r>
              <a:rPr lang="en-US" sz="2000" dirty="0" smtClean="0">
                <a:solidFill>
                  <a:srgbClr val="0000FF"/>
                </a:solidFill>
              </a:rPr>
              <a:t>Expert system, brief comic explanation: </a:t>
            </a:r>
          </a:p>
          <a:p>
            <a:pPr marL="457200" indent="-457200"/>
            <a:r>
              <a:rPr lang="en-US" sz="2000" dirty="0">
                <a:hlinkClick r:id="rId3"/>
              </a:rPr>
              <a:t>https://www.youtube.com/watch?v=sg6hLmuyQ54</a:t>
            </a:r>
            <a:endParaRPr lang="en-US" sz="2000" dirty="0"/>
          </a:p>
          <a:p>
            <a:pPr marL="457200" indent="-457200"/>
            <a:endParaRPr lang="en-US" sz="2000" dirty="0" smtClean="0">
              <a:solidFill>
                <a:srgbClr val="0000FF"/>
              </a:solidFill>
            </a:endParaRPr>
          </a:p>
          <a:p>
            <a:pPr marL="457200" indent="-457200"/>
            <a:r>
              <a:rPr lang="en-US" sz="2000" dirty="0" smtClean="0">
                <a:solidFill>
                  <a:srgbClr val="0000FF"/>
                </a:solidFill>
              </a:rPr>
              <a:t>Mid-1980s</a:t>
            </a:r>
            <a:r>
              <a:rPr lang="en-US" sz="2000" dirty="0" smtClean="0"/>
              <a:t> 	Neural networks and back-propagation</a:t>
            </a:r>
          </a:p>
          <a:p>
            <a:pPr marL="457200" indent="-457200"/>
            <a:r>
              <a:rPr lang="en-US" sz="2000" dirty="0" smtClean="0">
                <a:solidFill>
                  <a:srgbClr val="0000FF"/>
                </a:solidFill>
              </a:rPr>
              <a:t>Late 1980s</a:t>
            </a:r>
            <a:r>
              <a:rPr lang="en-US" sz="2000" dirty="0"/>
              <a:t>	</a:t>
            </a:r>
            <a:r>
              <a:rPr lang="en-US" sz="2000" dirty="0" smtClean="0"/>
              <a:t>Probabilistic reasoning on the ascent</a:t>
            </a:r>
          </a:p>
          <a:p>
            <a:r>
              <a:rPr lang="en-US" sz="2000" dirty="0" smtClean="0">
                <a:solidFill>
                  <a:srgbClr val="0000FF"/>
                </a:solidFill>
              </a:rPr>
              <a:t>1990s-Present</a:t>
            </a:r>
            <a:r>
              <a:rPr lang="en-US" sz="2000" dirty="0" smtClean="0"/>
              <a:t>	Machine learning everywhere</a:t>
            </a:r>
          </a:p>
          <a:p>
            <a:r>
              <a:rPr lang="en-US" sz="2000" dirty="0"/>
              <a:t>	</a:t>
            </a:r>
            <a:r>
              <a:rPr lang="en-US" sz="2000" dirty="0" smtClean="0"/>
              <a:t>		Big Data</a:t>
            </a:r>
          </a:p>
          <a:p>
            <a:r>
              <a:rPr lang="en-US" sz="2000" dirty="0"/>
              <a:t>	</a:t>
            </a:r>
            <a:r>
              <a:rPr lang="en-US" sz="2000" dirty="0" smtClean="0"/>
              <a:t>		Deep Learning</a:t>
            </a:r>
          </a:p>
          <a:p>
            <a:r>
              <a:rPr lang="en-US" sz="2000" dirty="0" smtClean="0"/>
              <a:t>Neural nets solve the expert system problems:</a:t>
            </a:r>
          </a:p>
          <a:p>
            <a:r>
              <a:rPr lang="en-US" sz="2000" dirty="0">
                <a:hlinkClick r:id="rId4"/>
              </a:rPr>
              <a:t>https://www.youtube.com/watch?v=n-YbJi4EPxc</a:t>
            </a:r>
            <a:endParaRPr lang="en-US" sz="2000" dirty="0"/>
          </a:p>
        </p:txBody>
      </p:sp>
      <p:sp>
        <p:nvSpPr>
          <p:cNvPr id="4" name="TextBox 3"/>
          <p:cNvSpPr txBox="1"/>
          <p:nvPr/>
        </p:nvSpPr>
        <p:spPr>
          <a:xfrm>
            <a:off x="1684691" y="6186845"/>
            <a:ext cx="5526706" cy="400110"/>
          </a:xfrm>
          <a:prstGeom prst="rect">
            <a:avLst/>
          </a:prstGeom>
          <a:noFill/>
        </p:spPr>
        <p:txBody>
          <a:bodyPr wrap="none" rtlCol="0">
            <a:spAutoFit/>
          </a:bodyPr>
          <a:lstStyle/>
          <a:p>
            <a:r>
              <a:rPr lang="en-US" sz="2000" b="0" dirty="0" smtClean="0">
                <a:solidFill>
                  <a:schemeClr val="tx1"/>
                </a:solidFill>
                <a:hlinkClick r:id="rId5"/>
              </a:rPr>
              <a:t>Building Smarter Machines: NY Times Timeline</a:t>
            </a:r>
            <a:endParaRPr lang="en-US" sz="2000" b="0" dirty="0">
              <a:solidFill>
                <a:schemeClr val="tx1"/>
              </a:solidFill>
            </a:endParaRPr>
          </a:p>
        </p:txBody>
      </p:sp>
      <p:sp>
        <p:nvSpPr>
          <p:cNvPr id="5" name="Rectangle 4"/>
          <p:cNvSpPr/>
          <p:nvPr/>
        </p:nvSpPr>
        <p:spPr>
          <a:xfrm>
            <a:off x="3505200" y="5867400"/>
            <a:ext cx="1797608" cy="400110"/>
          </a:xfrm>
          <a:prstGeom prst="rect">
            <a:avLst/>
          </a:prstGeom>
        </p:spPr>
        <p:txBody>
          <a:bodyPr wrap="none">
            <a:spAutoFit/>
          </a:bodyPr>
          <a:lstStyle/>
          <a:p>
            <a:r>
              <a:rPr lang="en-US" sz="2000" b="0" dirty="0" smtClean="0">
                <a:solidFill>
                  <a:schemeClr val="tx1"/>
                </a:solidFill>
                <a:hlinkClick r:id="rId6"/>
              </a:rPr>
              <a:t>AAAI Timeline</a:t>
            </a:r>
            <a:endParaRPr lang="en-US" sz="2000" b="0" dirty="0">
              <a:solidFill>
                <a:schemeClr val="tx1"/>
              </a:solidFill>
            </a:endParaRPr>
          </a:p>
        </p:txBody>
      </p:sp>
      <p:sp>
        <p:nvSpPr>
          <p:cNvPr id="6" name="Rectangle 5"/>
          <p:cNvSpPr/>
          <p:nvPr/>
        </p:nvSpPr>
        <p:spPr>
          <a:xfrm>
            <a:off x="2895600" y="5562600"/>
            <a:ext cx="3105594" cy="400110"/>
          </a:xfrm>
          <a:prstGeom prst="rect">
            <a:avLst/>
          </a:prstGeom>
        </p:spPr>
        <p:txBody>
          <a:bodyPr wrap="none">
            <a:spAutoFit/>
          </a:bodyPr>
          <a:lstStyle/>
          <a:p>
            <a:r>
              <a:rPr lang="en-US" sz="2000" b="0" dirty="0" smtClean="0">
                <a:solidFill>
                  <a:schemeClr val="tx1"/>
                </a:solidFill>
                <a:hlinkClick r:id="rId7"/>
              </a:rPr>
              <a:t>History of AI on Wikipedia</a:t>
            </a:r>
            <a:endParaRPr lang="en-US" sz="2000" b="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33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3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3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339">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339">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458200" cy="838200"/>
          </a:xfrm>
        </p:spPr>
        <p:txBody>
          <a:bodyPr/>
          <a:lstStyle/>
          <a:p>
            <a:r>
              <a:rPr lang="en-US" dirty="0" smtClean="0"/>
              <a:t>What accounts for recent successes in AI?</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smtClean="0"/>
              <a:t>Faster computers</a:t>
            </a:r>
          </a:p>
          <a:p>
            <a:pPr lvl="1">
              <a:buFont typeface="Arial" pitchFamily="34" charset="0"/>
              <a:buChar char="•"/>
            </a:pPr>
            <a:r>
              <a:rPr lang="en-US" dirty="0" smtClean="0"/>
              <a:t>The IBM 704 vacuum tube machine that played chess in 1958 could do about</a:t>
            </a:r>
            <a:r>
              <a:rPr lang="en-US" b="1" dirty="0" smtClean="0"/>
              <a:t> 50,000 calculations per second</a:t>
            </a:r>
          </a:p>
          <a:p>
            <a:pPr lvl="1">
              <a:buFont typeface="Arial" pitchFamily="34" charset="0"/>
              <a:buChar char="•"/>
            </a:pPr>
            <a:r>
              <a:rPr lang="en-US" dirty="0" smtClean="0"/>
              <a:t>Deep Blue could do </a:t>
            </a:r>
            <a:r>
              <a:rPr lang="en-US" b="1" dirty="0" smtClean="0"/>
              <a:t>50 billion calculations per second</a:t>
            </a:r>
            <a:r>
              <a:rPr lang="en-US" dirty="0" smtClean="0"/>
              <a:t> </a:t>
            </a:r>
            <a:br>
              <a:rPr lang="en-US" dirty="0" smtClean="0"/>
            </a:br>
            <a:r>
              <a:rPr lang="en-US" dirty="0" smtClean="0"/>
              <a:t>– a million times faster!</a:t>
            </a:r>
          </a:p>
          <a:p>
            <a:pPr>
              <a:buFont typeface="Arial" pitchFamily="34" charset="0"/>
              <a:buChar char="•"/>
            </a:pPr>
            <a:r>
              <a:rPr lang="en-US" dirty="0" smtClean="0"/>
              <a:t>Dominance of statistical approaches, machine learning</a:t>
            </a:r>
          </a:p>
          <a:p>
            <a:pPr>
              <a:buFont typeface="Arial" pitchFamily="34" charset="0"/>
              <a:buChar char="•"/>
            </a:pPr>
            <a:r>
              <a:rPr lang="en-US" dirty="0" smtClean="0"/>
              <a:t>Big data</a:t>
            </a:r>
          </a:p>
          <a:p>
            <a:pPr>
              <a:buFont typeface="Arial" pitchFamily="34" charset="0"/>
              <a:buChar char="•"/>
            </a:pPr>
            <a:r>
              <a:rPr lang="en-US" dirty="0"/>
              <a:t>C</a:t>
            </a:r>
            <a:r>
              <a:rPr lang="en-US" dirty="0" smtClean="0"/>
              <a:t>rowdsourcing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458200" cy="838200"/>
          </a:xfrm>
        </p:spPr>
        <p:txBody>
          <a:bodyPr/>
          <a:lstStyle/>
          <a:p>
            <a:r>
              <a:rPr lang="en-US" dirty="0" smtClean="0"/>
              <a:t>Unexpected </a:t>
            </a:r>
            <a:r>
              <a:rPr lang="en-US" dirty="0" smtClean="0"/>
              <a:t>Hidden Theme from Brittany Wenger’s TED Talk:</a:t>
            </a:r>
            <a:endParaRPr lang="en-US" dirty="0"/>
          </a:p>
        </p:txBody>
      </p:sp>
      <p:sp>
        <p:nvSpPr>
          <p:cNvPr id="3" name="Content Placeholder 2"/>
          <p:cNvSpPr>
            <a:spLocks noGrp="1"/>
          </p:cNvSpPr>
          <p:nvPr>
            <p:ph idx="1"/>
          </p:nvPr>
        </p:nvSpPr>
        <p:spPr>
          <a:xfrm>
            <a:off x="381000" y="2286000"/>
            <a:ext cx="8153400" cy="4572000"/>
          </a:xfrm>
        </p:spPr>
        <p:txBody>
          <a:bodyPr/>
          <a:lstStyle/>
          <a:p>
            <a:pPr marL="0" indent="0" algn="ctr"/>
            <a:r>
              <a:rPr lang="en-US" dirty="0" smtClean="0"/>
              <a:t>Big </a:t>
            </a:r>
            <a:r>
              <a:rPr lang="en-US" dirty="0" smtClean="0"/>
              <a:t>Data is AI.</a:t>
            </a:r>
          </a:p>
          <a:p>
            <a:pPr marL="0" indent="0" algn="ctr"/>
            <a:r>
              <a:rPr lang="en-US" dirty="0" smtClean="0"/>
              <a:t>Science is AI.</a:t>
            </a:r>
          </a:p>
          <a:p>
            <a:pPr marL="0" indent="0" algn="ctr"/>
            <a:r>
              <a:rPr lang="en-US" dirty="0" smtClean="0"/>
              <a:t>Medicine is AI</a:t>
            </a:r>
            <a:r>
              <a:rPr lang="en-US" dirty="0" smtClean="0"/>
              <a:t>.</a:t>
            </a:r>
          </a:p>
          <a:p>
            <a:pPr marL="0" indent="0" algn="ctr"/>
            <a:r>
              <a:rPr lang="en-US" dirty="0" smtClean="0"/>
              <a:t>Empowerment is AI.</a:t>
            </a:r>
            <a:endParaRPr lang="en-US" dirty="0" smtClean="0"/>
          </a:p>
          <a:p>
            <a:pPr marL="0" indent="0" algn="ctr"/>
            <a:r>
              <a:rPr lang="en-US" dirty="0" smtClean="0"/>
              <a:t>AI is </a:t>
            </a:r>
            <a:r>
              <a:rPr lang="en-US" dirty="0" smtClean="0"/>
              <a:t>a tool that you can build in your closet, test in your classroom, run in your car, and read about in your career counselor’s clipboard of cartoons.</a:t>
            </a:r>
          </a:p>
          <a:p>
            <a:pPr marL="0" indent="0" algn="ctr"/>
            <a:endParaRPr lang="en-US" dirty="0"/>
          </a:p>
          <a:p>
            <a:pPr marL="0" indent="0" algn="ctr"/>
            <a:r>
              <a:rPr lang="en-US" dirty="0" smtClean="0"/>
              <a:t>Anything can be intelligent.</a:t>
            </a:r>
            <a:endParaRPr lang="en-US" dirty="0" smtClean="0"/>
          </a:p>
        </p:txBody>
      </p:sp>
    </p:spTree>
    <p:extLst>
      <p:ext uri="{BB962C8B-B14F-4D97-AF65-F5344CB8AC3E}">
        <p14:creationId xmlns:p14="http://schemas.microsoft.com/office/powerpoint/2010/main" val="359091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1-21 at 2.00.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900" y="0"/>
            <a:ext cx="5664134" cy="6858000"/>
          </a:xfrm>
          <a:prstGeom prst="rect">
            <a:avLst/>
          </a:prstGeom>
        </p:spPr>
      </p:pic>
    </p:spTree>
    <p:extLst>
      <p:ext uri="{BB962C8B-B14F-4D97-AF65-F5344CB8AC3E}">
        <p14:creationId xmlns:p14="http://schemas.microsoft.com/office/powerpoint/2010/main" val="21563123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254255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themes</a:t>
            </a:r>
            <a:endParaRPr lang="en-US" dirty="0"/>
          </a:p>
        </p:txBody>
      </p:sp>
      <p:sp>
        <p:nvSpPr>
          <p:cNvPr id="3" name="Content Placeholder 2"/>
          <p:cNvSpPr>
            <a:spLocks noGrp="1"/>
          </p:cNvSpPr>
          <p:nvPr>
            <p:ph idx="1"/>
          </p:nvPr>
        </p:nvSpPr>
        <p:spPr>
          <a:xfrm>
            <a:off x="685800" y="914400"/>
            <a:ext cx="8001000" cy="5257800"/>
          </a:xfrm>
        </p:spPr>
        <p:txBody>
          <a:bodyPr/>
          <a:lstStyle/>
          <a:p>
            <a:pPr>
              <a:buFont typeface="Arial" pitchFamily="34" charset="0"/>
              <a:buChar char="•"/>
            </a:pPr>
            <a:r>
              <a:rPr lang="en-US" dirty="0" smtClean="0"/>
              <a:t>Boom and bust cycles</a:t>
            </a:r>
          </a:p>
          <a:p>
            <a:pPr lvl="1">
              <a:buFont typeface="Arial" pitchFamily="34" charset="0"/>
              <a:buChar char="•"/>
            </a:pPr>
            <a:r>
              <a:rPr lang="en-US" dirty="0" smtClean="0"/>
              <a:t>Periods of (unjustified) optimism followed by periods of disillusionment and reduced funding</a:t>
            </a:r>
          </a:p>
          <a:p>
            <a:pPr>
              <a:buFont typeface="Arial" pitchFamily="34" charset="0"/>
              <a:buChar char="•"/>
            </a:pPr>
            <a:r>
              <a:rPr lang="en-US" dirty="0" smtClean="0"/>
              <a:t>Silver </a:t>
            </a:r>
            <a:r>
              <a:rPr lang="en-US" dirty="0" err="1" smtClean="0"/>
              <a:t>bulletism</a:t>
            </a:r>
            <a:r>
              <a:rPr lang="en-US" dirty="0" smtClean="0"/>
              <a:t> (</a:t>
            </a:r>
            <a:r>
              <a:rPr lang="en-US" dirty="0" smtClean="0">
                <a:hlinkClick r:id="rId3"/>
              </a:rPr>
              <a:t>Levesque, 2013</a:t>
            </a:r>
            <a:r>
              <a:rPr lang="en-US" dirty="0" smtClean="0"/>
              <a:t>):</a:t>
            </a:r>
          </a:p>
          <a:p>
            <a:pPr lvl="1">
              <a:buFont typeface="Arial" pitchFamily="34" charset="0"/>
              <a:buChar char="•"/>
            </a:pPr>
            <a:r>
              <a:rPr lang="en-US" i="1" dirty="0" smtClean="0"/>
              <a:t>“The tendency to believe in a silver bullet for AI, coupled with the belief that previous beliefs about silver bullets were hopelessly naïve”</a:t>
            </a:r>
          </a:p>
          <a:p>
            <a:pPr>
              <a:buFont typeface="Arial" pitchFamily="34" charset="0"/>
              <a:buChar char="•"/>
            </a:pPr>
            <a:r>
              <a:rPr lang="en-US" dirty="0" smtClean="0"/>
              <a:t>Image problems</a:t>
            </a:r>
          </a:p>
          <a:p>
            <a:pPr lvl="1">
              <a:buFont typeface="Arial" pitchFamily="34" charset="0"/>
              <a:buChar char="•"/>
            </a:pPr>
            <a:r>
              <a:rPr lang="en-US" dirty="0">
                <a:hlinkClick r:id="rId4"/>
              </a:rPr>
              <a:t>AI effect</a:t>
            </a:r>
            <a:r>
              <a:rPr lang="en-US" dirty="0"/>
              <a:t>: As soon as a machine gets good at performing some task, the task is no longer considered to require much intelligence </a:t>
            </a:r>
            <a:endParaRPr lang="en-US" dirty="0" smtClean="0"/>
          </a:p>
          <a:p>
            <a:pPr lvl="1">
              <a:buFont typeface="Arial" pitchFamily="34" charset="0"/>
              <a:buChar char="•"/>
            </a:pPr>
            <a:r>
              <a:rPr lang="en-US" dirty="0" smtClean="0"/>
              <a:t>AI as a threat?</a:t>
            </a:r>
            <a:endParaRPr lang="en-US" dirty="0"/>
          </a:p>
          <a:p>
            <a:pPr>
              <a:buFont typeface="Arial" pitchFamily="34" charset="0"/>
              <a:buChar cha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Screen Shot 2015-01-18 at 6.54.2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37" y="685800"/>
            <a:ext cx="3777525" cy="5638800"/>
          </a:xfrm>
          <a:prstGeom prst="rect">
            <a:avLst/>
          </a:prstGeom>
        </p:spPr>
      </p:pic>
      <p:pic>
        <p:nvPicPr>
          <p:cNvPr id="5" name="Picture 4" descr="Screen Shot 2015-01-18 at 6.55.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420" y="76201"/>
            <a:ext cx="2615380" cy="609600"/>
          </a:xfrm>
          <a:prstGeom prst="rect">
            <a:avLst/>
          </a:prstGeom>
        </p:spPr>
      </p:pic>
      <p:sp>
        <p:nvSpPr>
          <p:cNvPr id="6" name="Rectangle 5"/>
          <p:cNvSpPr/>
          <p:nvPr/>
        </p:nvSpPr>
        <p:spPr>
          <a:xfrm>
            <a:off x="228600" y="6504801"/>
            <a:ext cx="3667891" cy="276999"/>
          </a:xfrm>
          <a:prstGeom prst="rect">
            <a:avLst/>
          </a:prstGeom>
        </p:spPr>
        <p:txBody>
          <a:bodyPr wrap="none">
            <a:spAutoFit/>
          </a:bodyPr>
          <a:lstStyle/>
          <a:p>
            <a:r>
              <a:rPr lang="en-US" dirty="0">
                <a:solidFill>
                  <a:srgbClr val="000000"/>
                </a:solidFill>
                <a:hlinkClick r:id="rId5"/>
              </a:rPr>
              <a:t>http://</a:t>
            </a:r>
            <a:r>
              <a:rPr lang="en-US" dirty="0" err="1">
                <a:solidFill>
                  <a:srgbClr val="000000"/>
                </a:solidFill>
                <a:hlinkClick r:id="rId5"/>
              </a:rPr>
              <a:t>www.bbc.com</a:t>
            </a:r>
            <a:r>
              <a:rPr lang="en-US" dirty="0">
                <a:solidFill>
                  <a:srgbClr val="000000"/>
                </a:solidFill>
                <a:hlinkClick r:id="rId5"/>
              </a:rPr>
              <a:t>/news/technology-30290540</a:t>
            </a:r>
            <a:endParaRPr lang="en-US" dirty="0">
              <a:solidFill>
                <a:srgbClr val="000000"/>
              </a:solidFill>
            </a:endParaRPr>
          </a:p>
        </p:txBody>
      </p:sp>
      <p:pic>
        <p:nvPicPr>
          <p:cNvPr id="7" name="Picture 6" descr="Screen Shot 2015-01-18 at 7.00.2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400" y="152400"/>
            <a:ext cx="2146300" cy="571500"/>
          </a:xfrm>
          <a:prstGeom prst="rect">
            <a:avLst/>
          </a:prstGeom>
        </p:spPr>
      </p:pic>
      <p:pic>
        <p:nvPicPr>
          <p:cNvPr id="8" name="Picture 7" descr="Screen Shot 2015-01-18 at 7.01.07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761597"/>
            <a:ext cx="4572000" cy="838603"/>
          </a:xfrm>
          <a:prstGeom prst="rect">
            <a:avLst/>
          </a:prstGeom>
        </p:spPr>
      </p:pic>
      <p:pic>
        <p:nvPicPr>
          <p:cNvPr id="9" name="Picture 8" descr="Screen Shot 2015-01-18 at 7.02.38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0" y="1600200"/>
            <a:ext cx="4138823" cy="4876800"/>
          </a:xfrm>
          <a:prstGeom prst="rect">
            <a:avLst/>
          </a:prstGeom>
        </p:spPr>
      </p:pic>
      <p:sp>
        <p:nvSpPr>
          <p:cNvPr id="10" name="Rectangle 9"/>
          <p:cNvSpPr/>
          <p:nvPr/>
        </p:nvSpPr>
        <p:spPr>
          <a:xfrm>
            <a:off x="4559251" y="6504801"/>
            <a:ext cx="3898949" cy="276999"/>
          </a:xfrm>
          <a:prstGeom prst="rect">
            <a:avLst/>
          </a:prstGeom>
        </p:spPr>
        <p:txBody>
          <a:bodyPr wrap="none">
            <a:spAutoFit/>
          </a:bodyPr>
          <a:lstStyle/>
          <a:p>
            <a:r>
              <a:rPr lang="en-US" dirty="0">
                <a:solidFill>
                  <a:srgbClr val="000000"/>
                </a:solidFill>
                <a:hlinkClick r:id="rId9"/>
              </a:rPr>
              <a:t>http://</a:t>
            </a:r>
            <a:r>
              <a:rPr lang="en-US" dirty="0" err="1">
                <a:solidFill>
                  <a:srgbClr val="000000"/>
                </a:solidFill>
                <a:hlinkClick r:id="rId9"/>
              </a:rPr>
              <a:t>www.wired.com</a:t>
            </a:r>
            <a:r>
              <a:rPr lang="en-US" dirty="0">
                <a:solidFill>
                  <a:srgbClr val="000000"/>
                </a:solidFill>
                <a:hlinkClick r:id="rId9"/>
              </a:rPr>
              <a:t>/2015/01/</a:t>
            </a:r>
            <a:r>
              <a:rPr lang="en-US" dirty="0" err="1">
                <a:solidFill>
                  <a:srgbClr val="000000"/>
                </a:solidFill>
                <a:hlinkClick r:id="rId9"/>
              </a:rPr>
              <a:t>elon</a:t>
            </a:r>
            <a:r>
              <a:rPr lang="en-US" dirty="0">
                <a:solidFill>
                  <a:srgbClr val="000000"/>
                </a:solidFill>
                <a:hlinkClick r:id="rId9"/>
              </a:rPr>
              <a:t>-musk-</a:t>
            </a:r>
            <a:r>
              <a:rPr lang="en-US" dirty="0" err="1">
                <a:solidFill>
                  <a:srgbClr val="000000"/>
                </a:solidFill>
                <a:hlinkClick r:id="rId9"/>
              </a:rPr>
              <a:t>ai</a:t>
            </a:r>
            <a:r>
              <a:rPr lang="en-US" dirty="0">
                <a:solidFill>
                  <a:srgbClr val="000000"/>
                </a:solidFill>
                <a:hlinkClick r:id="rId9"/>
              </a:rPr>
              <a:t>-safety/</a:t>
            </a:r>
            <a:endParaRPr lang="en-US" dirty="0">
              <a:solidFill>
                <a:srgbClr val="000000"/>
              </a:solidFill>
            </a:endParaRPr>
          </a:p>
        </p:txBody>
      </p:sp>
    </p:spTree>
    <p:extLst>
      <p:ext uri="{BB962C8B-B14F-4D97-AF65-F5344CB8AC3E}">
        <p14:creationId xmlns:p14="http://schemas.microsoft.com/office/powerpoint/2010/main" val="1310387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25 at 1.40.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017" y="76200"/>
            <a:ext cx="5259983" cy="6744018"/>
          </a:xfrm>
          <a:prstGeom prst="rect">
            <a:avLst/>
          </a:prstGeom>
        </p:spPr>
      </p:pic>
      <p:sp>
        <p:nvSpPr>
          <p:cNvPr id="5" name="Rectangle 4"/>
          <p:cNvSpPr/>
          <p:nvPr/>
        </p:nvSpPr>
        <p:spPr>
          <a:xfrm>
            <a:off x="6172200" y="5562600"/>
            <a:ext cx="2667000" cy="830997"/>
          </a:xfrm>
          <a:prstGeom prst="rect">
            <a:avLst/>
          </a:prstGeom>
        </p:spPr>
        <p:txBody>
          <a:bodyPr wrap="square">
            <a:spAutoFit/>
          </a:bodyPr>
          <a:lstStyle/>
          <a:p>
            <a:r>
              <a:rPr lang="en-US" dirty="0">
                <a:solidFill>
                  <a:srgbClr val="000000"/>
                </a:solidFill>
                <a:hlinkClick r:id="rId3"/>
              </a:rPr>
              <a:t>http://www.v3.co.uk/v3-uk/news/2419567/ai-weapons-are-a-threat-to-humanity-warn-hawking-musk-and-wozniak</a:t>
            </a:r>
            <a:endParaRPr lang="en-US" dirty="0">
              <a:solidFill>
                <a:srgbClr val="000000"/>
              </a:solidFill>
            </a:endParaRPr>
          </a:p>
        </p:txBody>
      </p:sp>
    </p:spTree>
    <p:extLst>
      <p:ext uri="{BB962C8B-B14F-4D97-AF65-F5344CB8AC3E}">
        <p14:creationId xmlns:p14="http://schemas.microsoft.com/office/powerpoint/2010/main" val="30704841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28 at 10.30.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81000"/>
            <a:ext cx="5654278" cy="5610446"/>
          </a:xfrm>
          <a:prstGeom prst="rect">
            <a:avLst/>
          </a:prstGeom>
        </p:spPr>
      </p:pic>
      <p:pic>
        <p:nvPicPr>
          <p:cNvPr id="3" name="Picture 2" descr="Screen Shot 2015-08-28 at 10.30.3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133600"/>
            <a:ext cx="1981200" cy="1012613"/>
          </a:xfrm>
          <a:prstGeom prst="rect">
            <a:avLst/>
          </a:prstGeom>
        </p:spPr>
      </p:pic>
      <p:pic>
        <p:nvPicPr>
          <p:cNvPr id="4" name="Picture 3" descr="Screen Shot 2015-08-28 at 10.30.4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431800"/>
            <a:ext cx="2748882" cy="635000"/>
          </a:xfrm>
          <a:prstGeom prst="rect">
            <a:avLst/>
          </a:prstGeom>
        </p:spPr>
      </p:pic>
      <p:sp>
        <p:nvSpPr>
          <p:cNvPr id="5" name="Rectangle 4"/>
          <p:cNvSpPr/>
          <p:nvPr/>
        </p:nvSpPr>
        <p:spPr>
          <a:xfrm>
            <a:off x="1066800" y="6091535"/>
            <a:ext cx="4572000" cy="461665"/>
          </a:xfrm>
          <a:prstGeom prst="rect">
            <a:avLst/>
          </a:prstGeom>
        </p:spPr>
        <p:txBody>
          <a:bodyPr>
            <a:spAutoFit/>
          </a:bodyPr>
          <a:lstStyle/>
          <a:p>
            <a:r>
              <a:rPr lang="en-US" dirty="0">
                <a:hlinkClick r:id="rId5"/>
              </a:rPr>
              <a:t>http://</a:t>
            </a:r>
            <a:r>
              <a:rPr lang="en-US" dirty="0" err="1">
                <a:hlinkClick r:id="rId5"/>
              </a:rPr>
              <a:t>www.theguardian.com</a:t>
            </a:r>
            <a:r>
              <a:rPr lang="en-US" dirty="0">
                <a:hlinkClick r:id="rId5"/>
              </a:rPr>
              <a:t>/technology/2014/</a:t>
            </a:r>
            <a:r>
              <a:rPr lang="en-US" dirty="0" err="1">
                <a:hlinkClick r:id="rId5"/>
              </a:rPr>
              <a:t>aug</a:t>
            </a:r>
            <a:r>
              <a:rPr lang="en-US" dirty="0">
                <a:hlinkClick r:id="rId5"/>
              </a:rPr>
              <a:t>/06/robots-jobs-artificial-intelligence-pew</a:t>
            </a:r>
            <a:endParaRPr lang="en-US" dirty="0"/>
          </a:p>
        </p:txBody>
      </p:sp>
    </p:spTree>
    <p:extLst>
      <p:ext uri="{BB962C8B-B14F-4D97-AF65-F5344CB8AC3E}">
        <p14:creationId xmlns:p14="http://schemas.microsoft.com/office/powerpoint/2010/main" val="3129305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themes</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dirty="0" smtClean="0">
                <a:hlinkClick r:id="rId3"/>
              </a:rPr>
              <a:t>Moravec’s paradox</a:t>
            </a:r>
            <a:endParaRPr lang="en-US" dirty="0" smtClean="0"/>
          </a:p>
          <a:p>
            <a:pPr lvl="1">
              <a:buFont typeface="Arial" pitchFamily="34" charset="0"/>
              <a:buChar char="•"/>
            </a:pPr>
            <a:r>
              <a:rPr lang="en-US" i="1" dirty="0" smtClean="0">
                <a:solidFill>
                  <a:srgbClr val="7030A0"/>
                </a:solidFill>
              </a:rPr>
              <a:t>“It is comparatively easy to make computers exhibit adult level performance on intelligence tests or playing checkers, and difficult or impossible to give them the skills of a one-year-old when it comes to perception and mobility” </a:t>
            </a:r>
            <a:br>
              <a:rPr lang="en-US" i="1" dirty="0" smtClean="0">
                <a:solidFill>
                  <a:srgbClr val="7030A0"/>
                </a:solidFill>
              </a:rPr>
            </a:br>
            <a:r>
              <a:rPr lang="en-US" dirty="0" smtClean="0"/>
              <a:t>[Hans </a:t>
            </a:r>
            <a:r>
              <a:rPr lang="en-US" dirty="0" err="1" smtClean="0"/>
              <a:t>Moravec</a:t>
            </a:r>
            <a:r>
              <a:rPr lang="en-US" dirty="0" smtClean="0"/>
              <a:t>, 1988]</a:t>
            </a:r>
          </a:p>
          <a:p>
            <a:pPr>
              <a:buFont typeface="Arial" pitchFamily="34" charset="0"/>
              <a:buChar char="•"/>
            </a:pPr>
            <a:r>
              <a:rPr lang="en-US" dirty="0" smtClean="0"/>
              <a:t>Why is this?</a:t>
            </a:r>
          </a:p>
          <a:p>
            <a:pPr lvl="1">
              <a:buFont typeface="Arial" pitchFamily="34" charset="0"/>
              <a:buChar char="•"/>
            </a:pPr>
            <a:r>
              <a:rPr lang="en-US" dirty="0" smtClean="0"/>
              <a:t>Early AI researchers concentrated on the tasks that they themselves found the most challenging, abilities of animals and two-year-olds were overlooked</a:t>
            </a:r>
          </a:p>
          <a:p>
            <a:pPr lvl="1">
              <a:buFont typeface="Arial" pitchFamily="34" charset="0"/>
              <a:buChar char="•"/>
            </a:pPr>
            <a:r>
              <a:rPr lang="en-US" dirty="0" smtClean="0"/>
              <a:t>We are least conscious of what our brain does best</a:t>
            </a:r>
          </a:p>
          <a:p>
            <a:pPr lvl="1">
              <a:buFont typeface="Arial" pitchFamily="34" charset="0"/>
              <a:buChar char="•"/>
            </a:pPr>
            <a:r>
              <a:rPr lang="en-US" dirty="0" smtClean="0"/>
              <a:t>Sensorimotor skills took millions of years to evolve, whereas abstract thinking is a relatively recent development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class</a:t>
            </a:r>
            <a:endParaRPr lang="en-US" dirty="0"/>
          </a:p>
        </p:txBody>
      </p:sp>
      <p:sp>
        <p:nvSpPr>
          <p:cNvPr id="3" name="Content Placeholder 2"/>
          <p:cNvSpPr>
            <a:spLocks noGrp="1"/>
          </p:cNvSpPr>
          <p:nvPr>
            <p:ph idx="1"/>
          </p:nvPr>
        </p:nvSpPr>
        <p:spPr/>
        <p:txBody>
          <a:bodyPr/>
          <a:lstStyle/>
          <a:p>
            <a:pPr marL="457200" indent="-457200">
              <a:buFont typeface="Arial"/>
              <a:buChar char="•"/>
            </a:pPr>
            <a:r>
              <a:rPr lang="en-US" dirty="0" smtClean="0"/>
              <a:t>Part 1: sequential reasoning</a:t>
            </a:r>
          </a:p>
          <a:p>
            <a:pPr marL="457200" indent="-457200">
              <a:buFont typeface="Arial"/>
              <a:buChar char="•"/>
            </a:pPr>
            <a:endParaRPr lang="en-US" dirty="0"/>
          </a:p>
          <a:p>
            <a:pPr marL="457200" indent="-457200">
              <a:buFont typeface="Arial"/>
              <a:buChar char="•"/>
            </a:pPr>
            <a:endParaRPr lang="en-US" dirty="0" smtClean="0"/>
          </a:p>
          <a:p>
            <a:pPr marL="457200" indent="-457200">
              <a:buFont typeface="Arial"/>
              <a:buChar char="•"/>
            </a:pPr>
            <a:endParaRPr lang="en-US" dirty="0"/>
          </a:p>
          <a:p>
            <a:pPr marL="457200" indent="-457200">
              <a:buFont typeface="Arial"/>
              <a:buChar char="•"/>
            </a:pPr>
            <a:endParaRPr lang="en-US" dirty="0" smtClean="0"/>
          </a:p>
          <a:p>
            <a:pPr marL="457200" indent="-457200">
              <a:buFont typeface="Arial"/>
              <a:buChar char="•"/>
            </a:pPr>
            <a:endParaRPr lang="en-US" dirty="0" smtClean="0"/>
          </a:p>
          <a:p>
            <a:pPr marL="457200" indent="-457200">
              <a:buFont typeface="Arial"/>
              <a:buChar char="•"/>
            </a:pPr>
            <a:r>
              <a:rPr lang="en-US" dirty="0" smtClean="0"/>
              <a:t>Part 2: pattern recognition and learning</a:t>
            </a:r>
            <a:endParaRPr lang="en-US" dirty="0"/>
          </a:p>
        </p:txBody>
      </p:sp>
      <p:pic>
        <p:nvPicPr>
          <p:cNvPr id="4" name="Picture 10" descr="http://upload.wikimedia.org/wikipedia/commons/thumb/a/a6/Rubik's_cube.svg/220px-Rubik's_cub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686" y="1676400"/>
            <a:ext cx="1618075" cy="168427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6"/>
          <p:cNvPicPr>
            <a:picLocks noChangeAspect="1" noChangeArrowheads="1"/>
          </p:cNvPicPr>
          <p:nvPr/>
        </p:nvPicPr>
        <p:blipFill>
          <a:blip r:embed="rId3" cstate="print"/>
          <a:srcRect/>
          <a:stretch>
            <a:fillRect/>
          </a:stretch>
        </p:blipFill>
        <p:spPr bwMode="auto">
          <a:xfrm>
            <a:off x="4489361" y="1828800"/>
            <a:ext cx="1378039" cy="1378039"/>
          </a:xfrm>
          <a:prstGeom prst="rect">
            <a:avLst/>
          </a:prstGeom>
          <a:noFill/>
          <a:ln w="9525">
            <a:noFill/>
            <a:miter lim="800000"/>
            <a:headEnd/>
            <a:tailEnd/>
          </a:ln>
        </p:spPr>
      </p:pic>
      <p:pic>
        <p:nvPicPr>
          <p:cNvPr id="6" name="Picture 12" descr="http://www.uefap.com/images/maz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699" y="1746160"/>
            <a:ext cx="1598656" cy="159865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4" descr="http://uunions.umich.edu/billiards/files/billiards/field/image/chesspiec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2785" y="1785057"/>
            <a:ext cx="2351615" cy="156774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p:cNvPicPr>
            <a:picLocks noChangeAspect="1" noChangeArrowheads="1"/>
          </p:cNvPicPr>
          <p:nvPr/>
        </p:nvPicPr>
        <p:blipFill>
          <a:blip r:embed="rId6" cstate="print"/>
          <a:srcRect/>
          <a:stretch>
            <a:fillRect/>
          </a:stretch>
        </p:blipFill>
        <p:spPr bwMode="auto">
          <a:xfrm>
            <a:off x="5085925" y="4724401"/>
            <a:ext cx="1848275" cy="1573531"/>
          </a:xfrm>
          <a:prstGeom prst="rect">
            <a:avLst/>
          </a:prstGeom>
          <a:noFill/>
          <a:ln w="9525">
            <a:noFill/>
            <a:miter lim="800000"/>
            <a:headEnd/>
            <a:tailEnd/>
          </a:ln>
        </p:spPr>
      </p:pic>
      <p:pic>
        <p:nvPicPr>
          <p:cNvPr id="9" name="Picture 4" descr="https://s3.amazonaws.com/coursera/topics/ml/large-icon.png"/>
          <p:cNvPicPr>
            <a:picLocks noChangeAspect="1" noChangeArrowheads="1"/>
          </p:cNvPicPr>
          <p:nvPr/>
        </p:nvPicPr>
        <p:blipFill rotWithShape="1">
          <a:blip r:embed="rId7">
            <a:extLst>
              <a:ext uri="{28A0092B-C50C-407E-A947-70E740481C1C}">
                <a14:useLocalDpi xmlns:a14="http://schemas.microsoft.com/office/drawing/2010/main" val="0"/>
              </a:ext>
            </a:extLst>
          </a:blip>
          <a:srcRect l="20536" r="19852"/>
          <a:stretch/>
        </p:blipFill>
        <p:spPr bwMode="auto">
          <a:xfrm>
            <a:off x="7154045" y="4741531"/>
            <a:ext cx="1608955" cy="1519569"/>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6" descr="http://algoval.essex.ac.uk:8080/icdar2005/images/digit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5710" y="4724401"/>
            <a:ext cx="1578690" cy="1573531"/>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0" descr="http://static2.businessinsider.com/image/517fb1f1eab8ea7968000004/this-is-what-a-google-self-driving-car-sees-at-a-stoplight.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4652" y="4741531"/>
            <a:ext cx="2175660" cy="15734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7990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of this class</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sz="2400" dirty="0" smtClean="0"/>
              <a:t>Goal: use machines to solve hard problems that are traditionally thought to require human intelligence</a:t>
            </a:r>
          </a:p>
          <a:p>
            <a:pPr>
              <a:buFont typeface="Arial" pitchFamily="34" charset="0"/>
              <a:buChar char="•"/>
            </a:pPr>
            <a:r>
              <a:rPr lang="en-US" sz="2400" dirty="0" smtClean="0"/>
              <a:t>We will try to follow a sound scientific/engineering methodology</a:t>
            </a:r>
          </a:p>
          <a:p>
            <a:pPr lvl="1">
              <a:buFont typeface="Arial" pitchFamily="34" charset="0"/>
              <a:buChar char="•"/>
            </a:pPr>
            <a:r>
              <a:rPr lang="en-US" dirty="0" smtClean="0"/>
              <a:t>Consider relatively limited application domains</a:t>
            </a:r>
          </a:p>
          <a:p>
            <a:pPr lvl="1">
              <a:buFont typeface="Arial" pitchFamily="34" charset="0"/>
              <a:buChar char="•"/>
            </a:pPr>
            <a:r>
              <a:rPr lang="en-US" dirty="0" smtClean="0"/>
              <a:t>Use well-defined input/output specifications </a:t>
            </a:r>
          </a:p>
          <a:p>
            <a:pPr lvl="1"/>
            <a:r>
              <a:rPr lang="en-US" dirty="0" smtClean="0"/>
              <a:t>Define operational criteria amenable to objective validation</a:t>
            </a:r>
          </a:p>
          <a:p>
            <a:pPr lvl="1">
              <a:buFont typeface="Arial" pitchFamily="34" charset="0"/>
              <a:buChar char="•"/>
            </a:pPr>
            <a:r>
              <a:rPr lang="en-US" dirty="0"/>
              <a:t>Z</a:t>
            </a:r>
            <a:r>
              <a:rPr lang="en-US" dirty="0" smtClean="0"/>
              <a:t>ero in on essential problem features</a:t>
            </a:r>
          </a:p>
          <a:p>
            <a:pPr lvl="1">
              <a:buFont typeface="Arial" pitchFamily="34" charset="0"/>
              <a:buChar char="•"/>
            </a:pPr>
            <a:r>
              <a:rPr lang="en-US" dirty="0" smtClean="0"/>
              <a:t>Focus on principles and basic building blocks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96291</TotalTime>
  <Words>1118</Words>
  <Application>Microsoft Office PowerPoint</Application>
  <PresentationFormat>On-screen Show (4:3)</PresentationFormat>
  <Paragraphs>197</Paragraphs>
  <Slides>31</Slides>
  <Notes>21</Notes>
  <HiddenSlides>1</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Arial</vt:lpstr>
      <vt:lpstr>Comic Sans MS</vt:lpstr>
      <vt:lpstr>Times New Roman</vt:lpstr>
      <vt:lpstr>Blank Presentation</vt:lpstr>
      <vt:lpstr>Default Design</vt:lpstr>
      <vt:lpstr>CS440/ECE448: Artificial Intelligence</vt:lpstr>
      <vt:lpstr>Last time: What is AI?</vt:lpstr>
      <vt:lpstr>AI: History and themes</vt:lpstr>
      <vt:lpstr>What are some successes of AI today?</vt:lpstr>
      <vt:lpstr>IBM Watson and “cognitive computing”</vt:lpstr>
      <vt:lpstr>Self-driving cars</vt:lpstr>
      <vt:lpstr>Speech and natural language</vt:lpstr>
      <vt:lpstr>Vision</vt:lpstr>
      <vt:lpstr>Games</vt:lpstr>
      <vt:lpstr>Mathematics</vt:lpstr>
      <vt:lpstr>Logistics, scheduling, planning</vt:lpstr>
      <vt:lpstr>Robotics</vt:lpstr>
      <vt:lpstr>DARPA Robotics Challenge (2015)</vt:lpstr>
      <vt:lpstr>Origins of AI: Early excitement</vt:lpstr>
      <vt:lpstr>Herbert Simon, 1957</vt:lpstr>
      <vt:lpstr>PowerPoint Presentation</vt:lpstr>
      <vt:lpstr>Harder than originally thought</vt:lpstr>
      <vt:lpstr>Blocks world (1960s – 1970s)</vt:lpstr>
      <vt:lpstr>History of AI: Taste of failure</vt:lpstr>
      <vt:lpstr>History of AI to the present day</vt:lpstr>
      <vt:lpstr>What accounts for recent successes in AI?</vt:lpstr>
      <vt:lpstr>Unexpected Hidden Theme from Brittany Wenger’s TED Talk:</vt:lpstr>
      <vt:lpstr>PowerPoint Presentation</vt:lpstr>
      <vt:lpstr>PowerPoint Presentation</vt:lpstr>
      <vt:lpstr>Historical themes</vt:lpstr>
      <vt:lpstr>PowerPoint Presentation</vt:lpstr>
      <vt:lpstr>PowerPoint Presentation</vt:lpstr>
      <vt:lpstr>PowerPoint Presentation</vt:lpstr>
      <vt:lpstr>Historical themes</vt:lpstr>
      <vt:lpstr>In this class</vt:lpstr>
      <vt:lpstr>Philosophy of this class</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Sparse Texture Representation Using Affine-Invariant Regions</dc:title>
  <dc:creator>Lana</dc:creator>
  <cp:lastModifiedBy>Mark Hasegawa-Johnson</cp:lastModifiedBy>
  <cp:revision>2995</cp:revision>
  <cp:lastPrinted>2015-08-28T15:34:27Z</cp:lastPrinted>
  <dcterms:created xsi:type="dcterms:W3CDTF">2003-06-12T19:48:44Z</dcterms:created>
  <dcterms:modified xsi:type="dcterms:W3CDTF">2016-08-24T21:13:28Z</dcterms:modified>
</cp:coreProperties>
</file>