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7"/>
  </p:notesMasterIdLst>
  <p:sldIdLst>
    <p:sldId id="746" r:id="rId2"/>
    <p:sldId id="798" r:id="rId3"/>
    <p:sldId id="795" r:id="rId4"/>
    <p:sldId id="753" r:id="rId5"/>
    <p:sldId id="792" r:id="rId6"/>
    <p:sldId id="807" r:id="rId7"/>
    <p:sldId id="772" r:id="rId8"/>
    <p:sldId id="797" r:id="rId9"/>
    <p:sldId id="752" r:id="rId10"/>
    <p:sldId id="781" r:id="rId11"/>
    <p:sldId id="782" r:id="rId12"/>
    <p:sldId id="791" r:id="rId13"/>
    <p:sldId id="773" r:id="rId14"/>
    <p:sldId id="778" r:id="rId15"/>
    <p:sldId id="755" r:id="rId16"/>
  </p:sldIdLst>
  <p:sldSz cx="9144000" cy="6858000" type="screen4x3"/>
  <p:notesSz cx="7315200" cy="9601200"/>
  <p:defaultTextStyle>
    <a:defPPr>
      <a:defRPr lang="en-US"/>
    </a:defPPr>
    <a:lvl1pPr algn="ctr" rtl="0" fontAlgn="base">
      <a:spcBef>
        <a:spcPct val="50000"/>
      </a:spcBef>
      <a:spcAft>
        <a:spcPct val="0"/>
      </a:spcAft>
      <a:defRPr sz="1200" b="1" kern="1200">
        <a:solidFill>
          <a:srgbClr val="FFFF00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1200" b="1" kern="1200">
        <a:solidFill>
          <a:srgbClr val="FFFF00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1200" b="1" kern="1200">
        <a:solidFill>
          <a:srgbClr val="FFFF00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1200" b="1" kern="1200">
        <a:solidFill>
          <a:srgbClr val="FFFF00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1200" b="1" kern="1200">
        <a:solidFill>
          <a:srgbClr val="FFFF00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rgbClr val="FFFF00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rgbClr val="FFFF00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rgbClr val="FFFF00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rgbClr val="FFFF00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9900"/>
    <a:srgbClr val="FF00FF"/>
    <a:srgbClr val="9900CC"/>
    <a:srgbClr val="00FFFF"/>
    <a:srgbClr val="FFFF00"/>
    <a:srgbClr val="FF0000"/>
    <a:srgbClr val="1111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0" autoAdjust="0"/>
    <p:restoredTop sz="86047" autoAdjust="0"/>
  </p:normalViewPr>
  <p:slideViewPr>
    <p:cSldViewPr>
      <p:cViewPr varScale="1">
        <p:scale>
          <a:sx n="58" d="100"/>
          <a:sy n="58" d="100"/>
        </p:scale>
        <p:origin x="1500" y="4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36" y="25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spcBef>
                <a:spcPct val="0"/>
              </a:spcBef>
              <a:defRPr sz="1300" b="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spcBef>
                <a:spcPct val="0"/>
              </a:spcBef>
              <a:defRPr sz="1300" b="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spcBef>
                <a:spcPct val="0"/>
              </a:spcBef>
              <a:defRPr sz="1300" b="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spcBef>
                <a:spcPct val="0"/>
              </a:spcBef>
              <a:defRPr sz="1300" b="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fld id="{767FC3A7-0F7B-44C6-ACD4-A5FC741D94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7859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AD7B03-BE14-45DB-B0F7-17EB6D027DC3}" type="slidenum">
              <a:rPr lang="en-US" smtClean="0">
                <a:latin typeface="Arial" pitchFamily="34" charset="0"/>
              </a:rPr>
              <a:pPr/>
              <a:t>1</a:t>
            </a:fld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965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AD7B03-BE14-45DB-B0F7-17EB6D027DC3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640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FB721F-31C6-4B60-861A-A0998B2E02B0}" type="slidenum">
              <a:rPr lang="en-US" smtClean="0">
                <a:latin typeface="Arial" pitchFamily="34" charset="0"/>
              </a:rPr>
              <a:pPr/>
              <a:t>3</a:t>
            </a:fld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150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0424BB-542F-432C-8987-2FEC1AB3AB05}" type="slidenum">
              <a:rPr lang="en-US" smtClean="0">
                <a:latin typeface="Arial" pitchFamily="34" charset="0"/>
              </a:rPr>
              <a:pPr/>
              <a:t>4</a:t>
            </a:fld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576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8A5923-1D79-48C0-BAB4-81F673DB35DD}" type="slidenum">
              <a:rPr lang="en-US" smtClean="0">
                <a:latin typeface="Arial" pitchFamily="34" charset="0"/>
              </a:rPr>
              <a:pPr/>
              <a:t>7</a:t>
            </a:fld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677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8A5923-1D79-48C0-BAB4-81F673DB35DD}" type="slidenum">
              <a:rPr lang="en-US" smtClean="0">
                <a:latin typeface="Arial" pitchFamily="34" charset="0"/>
              </a:rPr>
              <a:pPr/>
              <a:t>8</a:t>
            </a:fld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0473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437020-ABE3-4089-A7B9-E1FE78834896}" type="slidenum">
              <a:rPr lang="en-US" smtClean="0">
                <a:latin typeface="Arial" pitchFamily="34" charset="0"/>
              </a:rPr>
              <a:pPr/>
              <a:t>9</a:t>
            </a:fld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428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269AC5-6E01-4B62-B863-4B789F07BED7}" type="slidenum">
              <a:rPr lang="en-US" smtClean="0">
                <a:latin typeface="Arial" pitchFamily="34" charset="0"/>
              </a:rPr>
              <a:pPr/>
              <a:t>13</a:t>
            </a:fld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578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846566-71AB-4018-8E0E-12F77AFED267}" type="slidenum">
              <a:rPr lang="en-US" smtClean="0">
                <a:latin typeface="Arial" pitchFamily="34" charset="0"/>
              </a:rPr>
              <a:pPr/>
              <a:t>14</a:t>
            </a:fld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810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Disadvantages:</a:t>
            </a:r>
            <a:r>
              <a:rPr lang="en-US" baseline="0" dirty="0" smtClean="0"/>
              <a:t> it may be hard to formulate utility functions, especially for complex open-ended tasks. Has limited applicability to humans.</a:t>
            </a:r>
            <a:endParaRPr lang="en-US" dirty="0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B05A11-90BE-4D23-8AF4-FCD72F563453}" type="slidenum">
              <a:rPr lang="en-US" smtClean="0">
                <a:latin typeface="Arial" pitchFamily="34" charset="0"/>
              </a:rPr>
              <a:pPr/>
              <a:t>15</a:t>
            </a:fld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616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AC3F58-2633-43B5-944D-9A29CA4A9E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C49721-C3A1-4425-99EF-30C57743CC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6BB52-192B-4E7D-9E15-B5945998B3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634D7A-5DE0-40F6-876D-D2AFBCA764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33130-C1C8-4197-ACEE-A73DA10DD2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389DD-3A77-4664-9585-0D0E9A5EB6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740A81-9E01-4FD9-8249-D9D456571D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06D5C0-30C3-4567-9087-D7285F18DE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9245C4-C502-4096-92D6-EC376ED5F3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C7C65B-D709-43A0-BF27-CBEBE59D50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BCF5F-F163-48A3-8709-B31AFB4E6F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A6246-AD0B-408A-B745-2ACC72A7A4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826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26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826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9DE62156-1480-49ED-B33B-CE1D8F42A3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82695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urses.engr.illinois.edu/cs440/R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oXAPSdXiZ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lec01_intro.pptx" TargetMode="External"/><Relationship Id="rId5" Type="http://schemas.openxmlformats.org/officeDocument/2006/relationships/image" Target="../media/image4.jpeg"/><Relationship Id="rId4" Type="http://schemas.openxmlformats.org/officeDocument/2006/relationships/hyperlink" Target="http://www.loebner.net/Prizef/TuringArticle.html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cottaaronson.com/blog/?p=1858" TargetMode="External"/><Relationship Id="rId3" Type="http://schemas.openxmlformats.org/officeDocument/2006/relationships/image" Target="../media/image14.png"/><Relationship Id="rId7" Type="http://schemas.openxmlformats.org/officeDocument/2006/relationships/hyperlink" Target="http://en.wikipedia.org/wiki/Eugene_Goostman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bc.com/news/technology-27762088" TargetMode="Externa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ELIZA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wyorker.com/online/blogs/elements/2013/08/why-cant-my-computer-understand-me.html" TargetMode="External"/><Relationship Id="rId2" Type="http://schemas.openxmlformats.org/officeDocument/2006/relationships/hyperlink" Target="http://www.cs.toronto.edu/~hector/Papers/ijcai-13-paper.pd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wyorker.com/online/blogs/elements/2013/08/why-cant-my-computer-understand-me.html" TargetMode="External"/><Relationship Id="rId2" Type="http://schemas.openxmlformats.org/officeDocument/2006/relationships/hyperlink" Target="http://www.cs.toronto.edu/~hector/Papers/ijcai-13-paper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spectrum.ieee.org/automaton/robotics/artificial-intelligence/winograd-schema-challenge-results-ai-common-sense-still-a-problem-for-now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lec01_intro.pptx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ages.apple.com/iphone/features/images/sirifaq_her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865309"/>
            <a:ext cx="1981200" cy="19872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CS440/ECE448: Artificial Intelligence</a:t>
            </a:r>
          </a:p>
        </p:txBody>
      </p:sp>
      <p:pic>
        <p:nvPicPr>
          <p:cNvPr id="1028" name="Picture 4" descr="http://8tr.s3.amazonaws.com/i/000/240/732/Bender-Futurama-Wallpaper-2048x2048-746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90601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990600"/>
            <a:ext cx="2971800" cy="177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http://upload.wikimedia.org/wikipedia/en/thumb/c/c8/Alan_Turing_photo.jpg/200px-Alan_Turing_phot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581400"/>
            <a:ext cx="1706880" cy="2133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blogs.varsity.co.uk/wp-content/uploads/2011/02/Deep-Blue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914400"/>
            <a:ext cx="2362200" cy="17539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2895600"/>
            <a:ext cx="3200400" cy="1600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0600" y="4876800"/>
            <a:ext cx="2590800" cy="17204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0"/>
          <a:srcRect t="-18" b="8421"/>
          <a:stretch/>
        </p:blipFill>
        <p:spPr>
          <a:xfrm>
            <a:off x="3810000" y="2841124"/>
            <a:ext cx="2895600" cy="18954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CS440/ECE448: Artificial Intelligence</a:t>
            </a:r>
          </a:p>
        </p:txBody>
      </p:sp>
      <p:sp>
        <p:nvSpPr>
          <p:cNvPr id="2" name="TextBox 1">
            <a:hlinkClick r:id="rId3"/>
          </p:cNvPr>
          <p:cNvSpPr txBox="1"/>
          <p:nvPr/>
        </p:nvSpPr>
        <p:spPr>
          <a:xfrm>
            <a:off x="228600" y="2209800"/>
            <a:ext cx="8686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kern="1200" dirty="0" smtClean="0">
                <a:solidFill>
                  <a:schemeClr val="tx1"/>
                </a:solidFill>
              </a:rPr>
              <a:t>Website:</a:t>
            </a:r>
          </a:p>
          <a:p>
            <a:r>
              <a:rPr lang="en-US" sz="3200" dirty="0" smtClean="0">
                <a:solidFill>
                  <a:schemeClr val="tx1"/>
                </a:solidFill>
              </a:rPr>
              <a:t>http:/courses.engr.Illinois.edu/cs440/R.html</a:t>
            </a:r>
            <a:endParaRPr lang="en-US" sz="3200" b="1" kern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90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AI?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Candidate definitions from the textbook:</a:t>
            </a:r>
            <a:br>
              <a:rPr lang="en-US" dirty="0" smtClean="0"/>
            </a:br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996909"/>
              </p:ext>
            </p:extLst>
          </p:nvPr>
        </p:nvGraphicFramePr>
        <p:xfrm>
          <a:off x="762000" y="1905000"/>
          <a:ext cx="76962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8100"/>
                <a:gridCol w="3848100"/>
              </a:tblGrid>
              <a:tr h="20574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C00000"/>
                          </a:solidFill>
                        </a:rPr>
                        <a:t>1.</a:t>
                      </a:r>
                      <a:r>
                        <a:rPr lang="en-US" sz="2800" b="1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sz="2800" b="1" dirty="0" smtClean="0">
                          <a:solidFill>
                            <a:srgbClr val="C00000"/>
                          </a:solidFill>
                        </a:rPr>
                        <a:t>Thinking</a:t>
                      </a:r>
                      <a:r>
                        <a:rPr lang="en-US" sz="2800" b="1" baseline="0" dirty="0" smtClean="0">
                          <a:solidFill>
                            <a:srgbClr val="C00000"/>
                          </a:solidFill>
                        </a:rPr>
                        <a:t> humanly</a:t>
                      </a:r>
                      <a:endParaRPr lang="en-US" sz="28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FF"/>
                          </a:solidFill>
                        </a:rPr>
                        <a:t>2. Acting humanly</a:t>
                      </a:r>
                      <a:endParaRPr lang="en-US" sz="2800" b="1" dirty="0">
                        <a:solidFill>
                          <a:srgbClr val="FF00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4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009900"/>
                          </a:solidFill>
                        </a:rPr>
                        <a:t>3.</a:t>
                      </a:r>
                      <a:r>
                        <a:rPr lang="en-US" sz="2800" b="1" baseline="0" dirty="0" smtClean="0">
                          <a:solidFill>
                            <a:srgbClr val="009900"/>
                          </a:solidFill>
                        </a:rPr>
                        <a:t> </a:t>
                      </a:r>
                      <a:r>
                        <a:rPr lang="en-US" sz="2800" b="1" dirty="0" smtClean="0">
                          <a:solidFill>
                            <a:srgbClr val="009900"/>
                          </a:solidFill>
                        </a:rPr>
                        <a:t>Thinking rationally</a:t>
                      </a:r>
                      <a:endParaRPr lang="en-US" sz="2800" b="1" dirty="0">
                        <a:solidFill>
                          <a:srgbClr val="0099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0000FF"/>
                          </a:solidFill>
                        </a:rPr>
                        <a:t>4. Acting rationally</a:t>
                      </a:r>
                      <a:endParaRPr lang="en-US" sz="2800" b="1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40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 definition 1: Thinking humanly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990600"/>
            <a:ext cx="80772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Need to study the </a:t>
            </a:r>
            <a:r>
              <a:rPr lang="en-US" dirty="0"/>
              <a:t>brain as an information processing </a:t>
            </a:r>
            <a:r>
              <a:rPr lang="en-US" dirty="0" smtClean="0"/>
              <a:t>machine: cognitive science and neuroscience</a:t>
            </a:r>
          </a:p>
        </p:txBody>
      </p:sp>
      <p:pic>
        <p:nvPicPr>
          <p:cNvPr id="3074" name="Picture 2" descr="http://www.nature.com/polopoly_fs/7.3435.1332258664!/image/brain.jpg_gen/derivatives/landscape_630/bra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684878"/>
            <a:ext cx="3562349" cy="25106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truden.truden.com/wp-content/uploads/2011/10/psychology_experime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2591" y="4572000"/>
            <a:ext cx="2790009" cy="20925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naswdc.org/images/sections/econnection/neuroscienc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590800"/>
            <a:ext cx="2431007" cy="2171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definition 1: Thinking humanly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Can we build a brain?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1676400"/>
            <a:ext cx="7296150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404421" y="6553200"/>
            <a:ext cx="17395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chemeClr val="tx1"/>
                </a:solidFill>
              </a:rPr>
              <a:t>Source: L. </a:t>
            </a:r>
            <a:r>
              <a:rPr lang="en-US" b="0" dirty="0" err="1" smtClean="0">
                <a:solidFill>
                  <a:schemeClr val="tx1"/>
                </a:solidFill>
              </a:rPr>
              <a:t>Zettlemoyer</a:t>
            </a:r>
            <a:endParaRPr lang="en-US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5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definition 1: Thinking humanly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Can we build a brain?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04421" y="6553200"/>
            <a:ext cx="17395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chemeClr val="tx1"/>
                </a:solidFill>
              </a:rPr>
              <a:t>Source: L. </a:t>
            </a:r>
            <a:r>
              <a:rPr lang="en-US" b="0" dirty="0" err="1" smtClean="0">
                <a:solidFill>
                  <a:schemeClr val="tx1"/>
                </a:solidFill>
              </a:rPr>
              <a:t>Zettlemoyer</a:t>
            </a: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hlinkClick r:id="rId2"/>
          </p:cNvPr>
          <p:cNvSpPr/>
          <p:nvPr/>
        </p:nvSpPr>
        <p:spPr>
          <a:xfrm>
            <a:off x="687380" y="2133600"/>
            <a:ext cx="78470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</a:rPr>
              <a:t>The “embodied cognition” movement exemplified:</a:t>
            </a:r>
            <a:endParaRPr lang="en-US" sz="3200" dirty="0">
              <a:solidFill>
                <a:srgbClr val="002060"/>
              </a:solidFill>
            </a:endParaRPr>
          </a:p>
          <a:p>
            <a:r>
              <a:rPr lang="en-US" sz="3200" dirty="0" smtClean="0">
                <a:solidFill>
                  <a:srgbClr val="002060"/>
                </a:solidFill>
              </a:rPr>
              <a:t>https</a:t>
            </a:r>
            <a:r>
              <a:rPr lang="en-US" sz="3200" dirty="0">
                <a:solidFill>
                  <a:srgbClr val="002060"/>
                </a:solidFill>
              </a:rPr>
              <a:t>://www.youtube.com/watch?v=uoXAPSdXiZg</a:t>
            </a:r>
          </a:p>
        </p:txBody>
      </p:sp>
    </p:spTree>
    <p:extLst>
      <p:ext uri="{BB962C8B-B14F-4D97-AF65-F5344CB8AC3E}">
        <p14:creationId xmlns:p14="http://schemas.microsoft.com/office/powerpoint/2010/main" val="140430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tur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68084" y="1809750"/>
            <a:ext cx="5056516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 definition 2: Acting humanly</a:t>
            </a:r>
          </a:p>
        </p:txBody>
      </p:sp>
      <p:sp>
        <p:nvSpPr>
          <p:cNvPr id="2" name="Rectangle 1"/>
          <p:cNvSpPr/>
          <p:nvPr/>
        </p:nvSpPr>
        <p:spPr>
          <a:xfrm>
            <a:off x="1752600" y="6428601"/>
            <a:ext cx="55510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dirty="0" smtClean="0">
                <a:solidFill>
                  <a:schemeClr val="tx1"/>
                </a:solidFill>
              </a:rPr>
              <a:t>A. Turing, </a:t>
            </a:r>
            <a:r>
              <a:rPr lang="en-US" b="0" dirty="0" smtClean="0">
                <a:solidFill>
                  <a:schemeClr val="tx1"/>
                </a:solidFill>
                <a:hlinkClick r:id="rId4"/>
              </a:rPr>
              <a:t>Computing machinery and intelligence</a:t>
            </a:r>
            <a:r>
              <a:rPr lang="en-US" b="0" dirty="0" smtClean="0">
                <a:solidFill>
                  <a:schemeClr val="tx1"/>
                </a:solidFill>
              </a:rPr>
              <a:t>, Mind 59, pp. 433-460, 1950</a:t>
            </a:r>
            <a:endParaRPr lang="en-US" b="0" dirty="0">
              <a:solidFill>
                <a:schemeClr val="tx1"/>
              </a:solidFill>
            </a:endParaRPr>
          </a:p>
        </p:txBody>
      </p:sp>
      <p:pic>
        <p:nvPicPr>
          <p:cNvPr id="5122" name="Picture 2" descr="http://upload.wikimedia.org/wikipedia/en/thumb/c/c8/Alan_Turing_photo.jpg/200px-Alan_Turing_phot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581150"/>
            <a:ext cx="1600200" cy="2000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04800" y="838200"/>
            <a:ext cx="8382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Char char="•"/>
            </a:pPr>
            <a:r>
              <a:rPr lang="en-US" sz="2400" b="1" kern="0" smtClean="0">
                <a:hlinkClick r:id="rId6" action="ppaction://hlinkpres?slideindex=1&amp;slidetitle="/>
              </a:rPr>
              <a:t>The Turing Test</a:t>
            </a:r>
            <a:r>
              <a:rPr lang="en-US" sz="2400" b="1" kern="0" smtClean="0"/>
              <a:t>: https://www.youtube.com/watch?v=3wLqsRLvV-c</a:t>
            </a:r>
          </a:p>
          <a:p>
            <a:pPr>
              <a:buFontTx/>
              <a:buChar char="•"/>
            </a:pPr>
            <a:endParaRPr lang="en-US" sz="2400" b="0" kern="0" smtClean="0"/>
          </a:p>
          <a:p>
            <a:pPr>
              <a:buFontTx/>
              <a:buChar char="•"/>
            </a:pPr>
            <a:endParaRPr lang="en-US" sz="2400" b="0" kern="0" smtClean="0"/>
          </a:p>
          <a:p>
            <a:pPr>
              <a:buFontTx/>
              <a:buChar char="•"/>
            </a:pPr>
            <a:endParaRPr lang="en-US" sz="2400" b="0" kern="0" smtClean="0"/>
          </a:p>
          <a:p>
            <a:pPr marL="0" indent="0"/>
            <a:endParaRPr lang="en-US" sz="2400" b="0" kern="0" smtClean="0"/>
          </a:p>
          <a:p>
            <a:pPr>
              <a:buFontTx/>
              <a:buChar char="•"/>
            </a:pPr>
            <a:r>
              <a:rPr lang="en-US" sz="2400" b="0" kern="0" smtClean="0"/>
              <a:t>What capabilities would a computer need to have to pass the Turing Test?</a:t>
            </a:r>
          </a:p>
          <a:p>
            <a:pPr lvl="1"/>
            <a:r>
              <a:rPr lang="en-US" b="0" kern="0" smtClean="0"/>
              <a:t>Natural language processing</a:t>
            </a:r>
          </a:p>
          <a:p>
            <a:pPr lvl="1"/>
            <a:r>
              <a:rPr lang="en-US" b="0" kern="0" smtClean="0"/>
              <a:t>Knowledge representation</a:t>
            </a:r>
          </a:p>
          <a:p>
            <a:pPr lvl="1"/>
            <a:r>
              <a:rPr lang="en-US" b="0" kern="0" smtClean="0"/>
              <a:t>Automated reasoning</a:t>
            </a:r>
          </a:p>
          <a:p>
            <a:pPr lvl="1"/>
            <a:r>
              <a:rPr lang="en-US" b="0" kern="0" smtClean="0"/>
              <a:t>Machine learning</a:t>
            </a:r>
          </a:p>
          <a:p>
            <a:pPr marL="457200" indent="-457200">
              <a:buFont typeface="Arial"/>
              <a:buChar char="•"/>
            </a:pPr>
            <a:r>
              <a:rPr lang="en-US" sz="2400" b="0" kern="0" smtClean="0"/>
              <a:t>Turing predicted that by the year 2000, machines would be able to fool 30% of human judges for five minutes</a:t>
            </a:r>
          </a:p>
          <a:p>
            <a:pPr lvl="1"/>
            <a:endParaRPr lang="en-US" sz="2400" b="0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 is solved?</a:t>
            </a:r>
          </a:p>
        </p:txBody>
      </p:sp>
      <p:pic>
        <p:nvPicPr>
          <p:cNvPr id="3" name="Picture 2" descr="Screen Shot 2015-01-18 at 12.53.5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962400"/>
            <a:ext cx="3352800" cy="381000"/>
          </a:xfrm>
          <a:prstGeom prst="rect">
            <a:avLst/>
          </a:prstGeom>
        </p:spPr>
      </p:pic>
      <p:pic>
        <p:nvPicPr>
          <p:cNvPr id="4" name="Picture 3" descr="Screen Shot 2015-01-18 at 12.54.5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066801"/>
            <a:ext cx="3936055" cy="2819399"/>
          </a:xfrm>
          <a:prstGeom prst="rect">
            <a:avLst/>
          </a:prstGeom>
        </p:spPr>
      </p:pic>
      <p:pic>
        <p:nvPicPr>
          <p:cNvPr id="5" name="Picture 4" descr="Screen Shot 2015-01-18 at 12.58.10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895838"/>
            <a:ext cx="5143984" cy="596216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81000" y="5715000"/>
            <a:ext cx="366789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/>
                </a:solidFill>
                <a:hlinkClick r:id="rId6"/>
              </a:rPr>
              <a:t>http://</a:t>
            </a:r>
            <a:r>
              <a:rPr lang="en-US" dirty="0" err="1">
                <a:solidFill>
                  <a:schemeClr val="tx1"/>
                </a:solidFill>
                <a:hlinkClick r:id="rId6"/>
              </a:rPr>
              <a:t>www.bbc.com</a:t>
            </a:r>
            <a:r>
              <a:rPr lang="en-US" dirty="0">
                <a:solidFill>
                  <a:schemeClr val="tx1"/>
                </a:solidFill>
                <a:hlinkClick r:id="rId6"/>
              </a:rPr>
              <a:t>/news/technology-27762088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2318" y="5971401"/>
            <a:ext cx="35962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/>
                </a:solidFill>
                <a:hlinkClick r:id="rId7"/>
              </a:rPr>
              <a:t>http://</a:t>
            </a:r>
            <a:r>
              <a:rPr lang="en-US" dirty="0" err="1">
                <a:solidFill>
                  <a:schemeClr val="tx1"/>
                </a:solidFill>
                <a:hlinkClick r:id="rId7"/>
              </a:rPr>
              <a:t>en.wikipedia.org</a:t>
            </a:r>
            <a:r>
              <a:rPr lang="en-US" dirty="0">
                <a:solidFill>
                  <a:schemeClr val="tx1"/>
                </a:solidFill>
                <a:hlinkClick r:id="rId7"/>
              </a:rPr>
              <a:t>/wiki/</a:t>
            </a:r>
            <a:r>
              <a:rPr lang="en-US" dirty="0" err="1">
                <a:solidFill>
                  <a:schemeClr val="tx1"/>
                </a:solidFill>
                <a:hlinkClick r:id="rId7"/>
              </a:rPr>
              <a:t>Eugene_Goostman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80577" y="6248400"/>
            <a:ext cx="34580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/>
                </a:solidFill>
                <a:hlinkClick r:id="rId8"/>
              </a:rPr>
              <a:t>http://</a:t>
            </a:r>
            <a:r>
              <a:rPr lang="en-US" dirty="0" err="1">
                <a:solidFill>
                  <a:schemeClr val="tx1"/>
                </a:solidFill>
                <a:hlinkClick r:id="rId8"/>
              </a:rPr>
              <a:t>www.scottaaronson.com</a:t>
            </a:r>
            <a:r>
              <a:rPr lang="en-US" dirty="0">
                <a:solidFill>
                  <a:schemeClr val="tx1"/>
                </a:solidFill>
                <a:hlinkClick r:id="rId8"/>
              </a:rPr>
              <a:t>/blog/?p=1858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04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153400" cy="5257800"/>
          </a:xfrm>
        </p:spPr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Variability in protocols, judges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Success depends on deception!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err="1" smtClean="0"/>
              <a:t>Chatbots</a:t>
            </a:r>
            <a:r>
              <a:rPr lang="en-US" dirty="0" smtClean="0"/>
              <a:t> can do well using “cheap tricks”</a:t>
            </a:r>
          </a:p>
          <a:p>
            <a:pPr lvl="1">
              <a:buFont typeface="Arial" pitchFamily="34" charset="0"/>
              <a:buChar char="•"/>
            </a:pPr>
            <a:r>
              <a:rPr lang="en-US" sz="2200" dirty="0" smtClean="0"/>
              <a:t>First example: </a:t>
            </a:r>
            <a:r>
              <a:rPr lang="en-US" sz="2200" dirty="0" smtClean="0">
                <a:hlinkClick r:id="rId3"/>
              </a:rPr>
              <a:t>ELIZA</a:t>
            </a:r>
            <a:r>
              <a:rPr lang="en-US" sz="2200" dirty="0" smtClean="0"/>
              <a:t> (1966)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wrong with the Turing test?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better Turing test?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8001000" cy="5257800"/>
          </a:xfrm>
        </p:spPr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en-US" b="1" dirty="0" smtClean="0"/>
              <a:t>Winograd schema: </a:t>
            </a:r>
            <a:r>
              <a:rPr lang="en-US" dirty="0" smtClean="0"/>
              <a:t>Multiple choice questions that can be easily answered by people but cannot be answered by computers using “cheap tricks”</a:t>
            </a:r>
          </a:p>
          <a:p>
            <a:pPr marL="0" indent="0"/>
            <a:endParaRPr lang="en-US" dirty="0" smtClean="0"/>
          </a:p>
          <a:p>
            <a:pPr marL="0" indent="0"/>
            <a:r>
              <a:rPr lang="en-US" i="1" dirty="0" smtClean="0"/>
              <a:t>The </a:t>
            </a:r>
            <a:r>
              <a:rPr lang="en-US" i="1" dirty="0"/>
              <a:t>trophy would not ﬁt in the brown </a:t>
            </a:r>
            <a:r>
              <a:rPr lang="en-US" i="1" dirty="0" smtClean="0"/>
              <a:t>suitcase because </a:t>
            </a:r>
            <a:r>
              <a:rPr lang="en-US" i="1" dirty="0"/>
              <a:t>it was so small. 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smtClean="0"/>
              <a:t>What </a:t>
            </a:r>
            <a:r>
              <a:rPr lang="en-US" i="1" dirty="0"/>
              <a:t>was so </a:t>
            </a:r>
            <a:r>
              <a:rPr lang="en-US" i="1" dirty="0" smtClean="0"/>
              <a:t>small?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i="1" dirty="0"/>
              <a:t>T</a:t>
            </a:r>
            <a:r>
              <a:rPr lang="en-US" i="1" dirty="0" smtClean="0"/>
              <a:t>he trophy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i="1" dirty="0"/>
              <a:t>T</a:t>
            </a:r>
            <a:r>
              <a:rPr lang="en-US" i="1" dirty="0" smtClean="0"/>
              <a:t>he </a:t>
            </a:r>
            <a:r>
              <a:rPr lang="en-US" i="1" dirty="0"/>
              <a:t>brown suitcase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77911" y="6019800"/>
            <a:ext cx="5224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>
                <a:solidFill>
                  <a:schemeClr val="tx1"/>
                </a:solidFill>
              </a:rPr>
              <a:t>H. Levesque,  </a:t>
            </a:r>
            <a:r>
              <a:rPr lang="en-US" sz="1800" b="0" i="1" dirty="0" smtClean="0">
                <a:solidFill>
                  <a:schemeClr val="tx1"/>
                </a:solidFill>
                <a:hlinkClick r:id="rId2"/>
              </a:rPr>
              <a:t>On our best </a:t>
            </a:r>
            <a:r>
              <a:rPr lang="en-US" sz="1800" b="0" i="1" dirty="0" err="1" smtClean="0">
                <a:solidFill>
                  <a:schemeClr val="tx1"/>
                </a:solidFill>
                <a:hlinkClick r:id="rId2"/>
              </a:rPr>
              <a:t>behaviour</a:t>
            </a:r>
            <a:r>
              <a:rPr lang="en-US" sz="1800" b="0" dirty="0" smtClean="0">
                <a:solidFill>
                  <a:schemeClr val="tx1"/>
                </a:solidFill>
              </a:rPr>
              <a:t>, IJCAI 2013</a:t>
            </a:r>
            <a:endParaRPr lang="en-US" sz="1800" b="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6477000"/>
            <a:ext cx="8001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www.newyorker.com/online/blogs/elements/2013/08/why-cant-my-computer-understand-me.html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1263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better Turing test?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7924800" cy="5257800"/>
          </a:xfrm>
        </p:spPr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en-US" b="1" dirty="0"/>
              <a:t>Winograd schema: </a:t>
            </a:r>
            <a:r>
              <a:rPr lang="en-US" dirty="0"/>
              <a:t>Multiple choice questions that can be easily answered by people but cannot be answered by computers using “cheap tricks”</a:t>
            </a:r>
          </a:p>
          <a:p>
            <a:pPr marL="0" indent="0"/>
            <a:endParaRPr lang="en-US" dirty="0" smtClean="0"/>
          </a:p>
          <a:p>
            <a:pPr marL="0" indent="0"/>
            <a:r>
              <a:rPr lang="en-US" i="1" dirty="0" smtClean="0"/>
              <a:t>The </a:t>
            </a:r>
            <a:r>
              <a:rPr lang="en-US" i="1" dirty="0"/>
              <a:t>trophy would not ﬁt in the brown </a:t>
            </a:r>
            <a:r>
              <a:rPr lang="en-US" i="1" dirty="0" smtClean="0"/>
              <a:t>suitcase because </a:t>
            </a:r>
            <a:r>
              <a:rPr lang="en-US" i="1" dirty="0"/>
              <a:t>it was so </a:t>
            </a:r>
            <a:r>
              <a:rPr lang="en-US" i="1" dirty="0" smtClean="0">
                <a:solidFill>
                  <a:srgbClr val="FF0000"/>
                </a:solidFill>
              </a:rPr>
              <a:t>large</a:t>
            </a:r>
            <a:r>
              <a:rPr lang="en-US" i="1" dirty="0" smtClean="0"/>
              <a:t>. </a:t>
            </a:r>
            <a:r>
              <a:rPr lang="en-US" sz="800" i="1" dirty="0" smtClean="0"/>
              <a:t/>
            </a:r>
            <a:br>
              <a:rPr lang="en-US" sz="800" i="1" dirty="0" smtClean="0"/>
            </a:br>
            <a:r>
              <a:rPr lang="en-US" i="1" dirty="0" smtClean="0"/>
              <a:t>What </a:t>
            </a:r>
            <a:r>
              <a:rPr lang="en-US" i="1" dirty="0"/>
              <a:t>was so </a:t>
            </a:r>
            <a:r>
              <a:rPr lang="en-US" i="1" dirty="0" smtClean="0">
                <a:solidFill>
                  <a:srgbClr val="FF0000"/>
                </a:solidFill>
              </a:rPr>
              <a:t>large</a:t>
            </a:r>
            <a:r>
              <a:rPr lang="en-US" i="1" dirty="0" smtClean="0"/>
              <a:t>?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i="1" dirty="0"/>
              <a:t>T</a:t>
            </a:r>
            <a:r>
              <a:rPr lang="en-US" i="1" dirty="0" smtClean="0"/>
              <a:t>he trophy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i="1" dirty="0"/>
              <a:t>T</a:t>
            </a:r>
            <a:r>
              <a:rPr lang="en-US" i="1" dirty="0" smtClean="0"/>
              <a:t>he </a:t>
            </a:r>
            <a:r>
              <a:rPr lang="en-US" i="1" dirty="0"/>
              <a:t>brown suitcase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7911" y="6019800"/>
            <a:ext cx="5224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 smtClean="0">
                <a:solidFill>
                  <a:schemeClr val="tx1"/>
                </a:solidFill>
              </a:rPr>
              <a:t>H. Levesque,  </a:t>
            </a:r>
            <a:r>
              <a:rPr lang="en-US" sz="1800" b="0" i="1" dirty="0" smtClean="0">
                <a:solidFill>
                  <a:schemeClr val="tx1"/>
                </a:solidFill>
                <a:hlinkClick r:id="rId2"/>
              </a:rPr>
              <a:t>On our best </a:t>
            </a:r>
            <a:r>
              <a:rPr lang="en-US" sz="1800" b="0" i="1" dirty="0" err="1" smtClean="0">
                <a:solidFill>
                  <a:schemeClr val="tx1"/>
                </a:solidFill>
                <a:hlinkClick r:id="rId2"/>
              </a:rPr>
              <a:t>behaviour</a:t>
            </a:r>
            <a:r>
              <a:rPr lang="en-US" sz="1800" b="0" dirty="0" smtClean="0">
                <a:solidFill>
                  <a:schemeClr val="tx1"/>
                </a:solidFill>
              </a:rPr>
              <a:t>, IJCAI 2013</a:t>
            </a:r>
            <a:endParaRPr lang="en-US" sz="1800" b="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6477000"/>
            <a:ext cx="8001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www.newyorker.com/online/blogs/elements/2013/08/why-cant-my-computer-understand-me.html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3633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Winograd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Advantages over standard Turing test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dirty="0" smtClean="0"/>
              <a:t>Test can be administered and graded by machine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dirty="0" smtClean="0"/>
              <a:t>Does not depend on human subjectivity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dirty="0" smtClean="0"/>
              <a:t>Does not require ability to generate English sentences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dirty="0" smtClean="0"/>
              <a:t>Questions cannot be evaded using verbal dodges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dirty="0" smtClean="0"/>
              <a:t>Questions can be made “Google-proof” (at least for now…)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>
                <a:hlinkClick r:id="rId2"/>
              </a:rPr>
              <a:t>Winograd schema challenge</a:t>
            </a:r>
            <a:endParaRPr lang="en-US" dirty="0" smtClean="0"/>
          </a:p>
          <a:p>
            <a:pPr marL="857250" lvl="1" indent="-457200">
              <a:buFont typeface="Arial" pitchFamily="34" charset="0"/>
              <a:buChar char="•"/>
            </a:pPr>
            <a:r>
              <a:rPr lang="en-US" dirty="0" smtClean="0"/>
              <a:t>Held at IJCAI conference in July 2016 </a:t>
            </a:r>
          </a:p>
          <a:p>
            <a:pPr marL="857250" lvl="1" indent="-457200">
              <a:buFont typeface="Arial" pitchFamily="34" charset="0"/>
              <a:buChar char="•"/>
            </a:pPr>
            <a:r>
              <a:rPr lang="en-US" dirty="0" smtClean="0"/>
              <a:t>Six entries, best system got 58% of 60 questions correct </a:t>
            </a:r>
            <a:br>
              <a:rPr lang="en-US" dirty="0" smtClean="0"/>
            </a:br>
            <a:r>
              <a:rPr lang="en-US" dirty="0" smtClean="0"/>
              <a:t>(humans get 90% correct)</a:t>
            </a:r>
          </a:p>
        </p:txBody>
      </p:sp>
    </p:spTree>
    <p:extLst>
      <p:ext uri="{BB962C8B-B14F-4D97-AF65-F5344CB8AC3E}">
        <p14:creationId xmlns:p14="http://schemas.microsoft.com/office/powerpoint/2010/main" val="134048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 definition 3: Thinking rationally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14400"/>
            <a:ext cx="7924800" cy="5638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400" dirty="0" smtClean="0"/>
              <a:t>Idealized or “right” way of thinking</a:t>
            </a:r>
          </a:p>
          <a:p>
            <a:pPr>
              <a:buFontTx/>
              <a:buChar char="•"/>
            </a:pPr>
            <a:r>
              <a:rPr lang="en-US" sz="2400" b="1" dirty="0" smtClean="0"/>
              <a:t>Logic:</a:t>
            </a:r>
            <a:r>
              <a:rPr lang="en-US" sz="2400" dirty="0" smtClean="0"/>
              <a:t> patterns of argument that always yield correct conclusions when supplied with correct premises</a:t>
            </a:r>
          </a:p>
          <a:p>
            <a:pPr lvl="1"/>
            <a:r>
              <a:rPr lang="en-US" i="1" dirty="0" smtClean="0">
                <a:solidFill>
                  <a:srgbClr val="0000FF"/>
                </a:solidFill>
              </a:rPr>
              <a:t>“Socrates is a man; all men are mortal; </a:t>
            </a:r>
            <a:br>
              <a:rPr lang="en-US" i="1" dirty="0" smtClean="0">
                <a:solidFill>
                  <a:srgbClr val="0000FF"/>
                </a:solidFill>
              </a:rPr>
            </a:br>
            <a:r>
              <a:rPr lang="en-US" i="1" dirty="0" smtClean="0">
                <a:solidFill>
                  <a:srgbClr val="0000FF"/>
                </a:solidFill>
              </a:rPr>
              <a:t>therefore Socrates is mortal.”</a:t>
            </a:r>
          </a:p>
          <a:p>
            <a:pPr>
              <a:buFontTx/>
              <a:buChar char="•"/>
            </a:pPr>
            <a:r>
              <a:rPr lang="en-US" sz="2400" b="1" dirty="0" err="1" smtClean="0"/>
              <a:t>Logicist</a:t>
            </a:r>
            <a:r>
              <a:rPr lang="en-US" sz="2400" b="1" dirty="0" smtClean="0"/>
              <a:t> approach to AI: </a:t>
            </a:r>
            <a:r>
              <a:rPr lang="en-US" sz="2400" dirty="0" smtClean="0"/>
              <a:t>describe problem in formal logical notation and apply general deduction procedures to solve it</a:t>
            </a:r>
          </a:p>
          <a:p>
            <a:pPr>
              <a:buFontTx/>
              <a:buChar char="•"/>
            </a:pPr>
            <a:r>
              <a:rPr lang="en-US" sz="2400" dirty="0" smtClean="0"/>
              <a:t>Problems with the </a:t>
            </a:r>
            <a:r>
              <a:rPr lang="en-US" sz="2400" dirty="0" err="1" smtClean="0"/>
              <a:t>logicist</a:t>
            </a:r>
            <a:r>
              <a:rPr lang="en-US" sz="2400" dirty="0" smtClean="0"/>
              <a:t> approach</a:t>
            </a:r>
          </a:p>
          <a:p>
            <a:pPr lvl="1"/>
            <a:r>
              <a:rPr lang="en-US" dirty="0" smtClean="0"/>
              <a:t>Computational complexity of finding the solution</a:t>
            </a:r>
          </a:p>
          <a:p>
            <a:pPr lvl="1"/>
            <a:r>
              <a:rPr lang="en-US" dirty="0" smtClean="0"/>
              <a:t>Describing real-world problems and knowledge in logical notation</a:t>
            </a:r>
          </a:p>
          <a:p>
            <a:pPr lvl="1"/>
            <a:r>
              <a:rPr lang="en-US" dirty="0" smtClean="0"/>
              <a:t>Dealing with uncertainty</a:t>
            </a:r>
          </a:p>
          <a:p>
            <a:pPr lvl="1"/>
            <a:r>
              <a:rPr lang="en-US" dirty="0" smtClean="0"/>
              <a:t>A lot of “rational” behavior has nothing to do with logic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 definition 4: Acting rationally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924800" cy="5257800"/>
          </a:xfrm>
        </p:spPr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en-US" sz="2400" dirty="0" smtClean="0"/>
              <a:t>A </a:t>
            </a:r>
            <a:r>
              <a:rPr lang="en-US" sz="2400" b="1" dirty="0" smtClean="0"/>
              <a:t>rational agent </a:t>
            </a:r>
            <a:r>
              <a:rPr lang="en-US" sz="2400" dirty="0" smtClean="0"/>
              <a:t>acts to optimally achieve its goals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Goals are application-dependent and are expressed in terms of the </a:t>
            </a:r>
            <a:r>
              <a:rPr lang="en-US" b="1" dirty="0" smtClean="0">
                <a:ea typeface="+mn-ea"/>
                <a:cs typeface="+mn-cs"/>
              </a:rPr>
              <a:t>utility of outcomes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>
                <a:ea typeface="+mn-ea"/>
                <a:cs typeface="+mn-cs"/>
              </a:rPr>
              <a:t>Being rational means </a:t>
            </a:r>
            <a:r>
              <a:rPr lang="en-US" b="1" dirty="0" smtClean="0">
                <a:ea typeface="+mn-ea"/>
                <a:cs typeface="+mn-cs"/>
              </a:rPr>
              <a:t>maximizing your (expected) utility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 smtClean="0"/>
              <a:t>This definition of rationality only concerns the decisions/actions that are made, not the cognitive process behind them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 smtClean="0"/>
              <a:t>An unexpected step: rational agent theory was originally developed in the field of economics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1600" dirty="0" err="1" smtClean="0"/>
              <a:t>Norvik</a:t>
            </a:r>
            <a:r>
              <a:rPr lang="en-US" sz="1600" dirty="0" smtClean="0"/>
              <a:t> and Russell: “most people think Economists study money.  Economists think that what they study is the behavior of rational actors seeking to maximize their own happiness.”</a:t>
            </a:r>
            <a:endParaRPr lang="en-US" sz="1600" dirty="0"/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 smtClean="0"/>
              <a:t>By standard economic definitions: a rational agent is </a:t>
            </a:r>
            <a:r>
              <a:rPr lang="en-US" sz="2400" dirty="0" smtClean="0">
                <a:hlinkClick r:id="rId3" action="ppaction://hlinkpres?slideindex=1&amp;slidetitle="/>
              </a:rPr>
              <a:t>any agent that acts </a:t>
            </a:r>
            <a:r>
              <a:rPr lang="en-US" sz="2400" dirty="0" smtClean="0">
                <a:hlinkClick r:id="rId3" action="ppaction://hlinkpres?slideindex=1&amp;slidetitle="/>
              </a:rPr>
              <a:t>rationally</a:t>
            </a:r>
            <a:r>
              <a:rPr lang="en-US" sz="2400" dirty="0" smtClean="0"/>
              <a:t>, e.g., human 3-year-olds:</a:t>
            </a:r>
          </a:p>
          <a:p>
            <a:pPr marL="0" indent="0">
              <a:defRPr/>
            </a:pPr>
            <a:r>
              <a:rPr lang="en-US" sz="2400" dirty="0"/>
              <a:t>https://www.youtube.com/watch?v=EjzadtXR-zs</a:t>
            </a:r>
          </a:p>
          <a:p>
            <a:pPr marL="0" indent="0">
              <a:defRPr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uiExpand="1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Utility maximization formulation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9248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400" dirty="0" smtClean="0"/>
              <a:t>Advantages</a:t>
            </a:r>
          </a:p>
          <a:p>
            <a:pPr lvl="1"/>
            <a:r>
              <a:rPr lang="en-US" dirty="0" smtClean="0"/>
              <a:t>Generality: goes beyond explicit reasoning, and even human cognition altogether</a:t>
            </a:r>
          </a:p>
          <a:p>
            <a:pPr lvl="1"/>
            <a:r>
              <a:rPr lang="en-US" dirty="0" smtClean="0"/>
              <a:t>Practicality: can be adapted to many real-world problems</a:t>
            </a:r>
          </a:p>
          <a:p>
            <a:pPr lvl="1"/>
            <a:r>
              <a:rPr lang="en-US" dirty="0" smtClean="0"/>
              <a:t>Naturally accommodates uncertainty</a:t>
            </a:r>
          </a:p>
          <a:p>
            <a:pPr lvl="1"/>
            <a:r>
              <a:rPr lang="en-US" dirty="0" smtClean="0"/>
              <a:t>Amenable to good scientific and engineering methodology</a:t>
            </a:r>
          </a:p>
          <a:p>
            <a:pPr lvl="1"/>
            <a:r>
              <a:rPr lang="en-US" dirty="0" smtClean="0"/>
              <a:t>Avoids philosophy and psychology</a:t>
            </a:r>
          </a:p>
          <a:p>
            <a:pPr>
              <a:buFontTx/>
              <a:buChar char="•"/>
            </a:pPr>
            <a:r>
              <a:rPr lang="en-US" dirty="0" smtClean="0"/>
              <a:t>Disadvantages</a:t>
            </a:r>
          </a:p>
          <a:p>
            <a:pPr lvl="1"/>
            <a:r>
              <a:rPr lang="en-US" dirty="0" smtClean="0"/>
              <a:t>Practical disadvantage: </a:t>
            </a:r>
            <a:r>
              <a:rPr lang="en-US" dirty="0"/>
              <a:t>In practice, utility optimization is subject to the agent’s computational constraints (</a:t>
            </a:r>
            <a:r>
              <a:rPr lang="en-US" b="1" dirty="0"/>
              <a:t>bounded rationality </a:t>
            </a:r>
            <a:r>
              <a:rPr lang="en-US" dirty="0"/>
              <a:t>or </a:t>
            </a:r>
            <a:r>
              <a:rPr lang="en-US" b="1" dirty="0"/>
              <a:t>bounded optimality</a:t>
            </a:r>
            <a:r>
              <a:rPr lang="en-US" dirty="0"/>
              <a:t>)</a:t>
            </a:r>
          </a:p>
          <a:p>
            <a:pPr lvl="1"/>
            <a:r>
              <a:rPr lang="en-US" dirty="0" smtClean="0"/>
              <a:t>Theoretical disadvantage: does being human involve anything other than rationality?  Are the other aspects of being human important?  Would it be useful if a machine had them, whatever they are?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uiExpand="1" build="p"/>
    </p:bldLst>
  </p:timing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9900"/>
        </a:solidFill>
        <a:ln w="1905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9900"/>
        </a:solidFill>
        <a:ln w="1905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90628</TotalTime>
  <Words>709</Words>
  <Application>Microsoft Office PowerPoint</Application>
  <PresentationFormat>On-screen Show (4:3)</PresentationFormat>
  <Paragraphs>108</Paragraphs>
  <Slides>15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Times New Roman</vt:lpstr>
      <vt:lpstr>Blank Presentation</vt:lpstr>
      <vt:lpstr>CS440/ECE448: Artificial Intelligence</vt:lpstr>
      <vt:lpstr>CS440/ECE448: Artificial Intelligence</vt:lpstr>
      <vt:lpstr>What is AI?</vt:lpstr>
      <vt:lpstr>AI definition 1: Thinking humanly</vt:lpstr>
      <vt:lpstr>AI definition 1: Thinking humanly</vt:lpstr>
      <vt:lpstr>AI definition 1: Thinking humanly</vt:lpstr>
      <vt:lpstr>AI definition 2: Acting humanly</vt:lpstr>
      <vt:lpstr>AI is solved?</vt:lpstr>
      <vt:lpstr>What’s wrong with the Turing test?</vt:lpstr>
      <vt:lpstr>A better Turing test?</vt:lpstr>
      <vt:lpstr>A better Turing test?</vt:lpstr>
      <vt:lpstr>Winograd schema</vt:lpstr>
      <vt:lpstr>AI definition 3: Thinking rationally</vt:lpstr>
      <vt:lpstr>AI definition 4: Acting rationally</vt:lpstr>
      <vt:lpstr>Utility maximization formulation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Sparse Texture Representation Using Affine-Invariant Regions</dc:title>
  <dc:creator>Lana</dc:creator>
  <cp:lastModifiedBy>Mark Hasegawa-Johnson</cp:lastModifiedBy>
  <cp:revision>2913</cp:revision>
  <cp:lastPrinted>2015-08-24T21:08:27Z</cp:lastPrinted>
  <dcterms:created xsi:type="dcterms:W3CDTF">2003-06-12T19:48:44Z</dcterms:created>
  <dcterms:modified xsi:type="dcterms:W3CDTF">2016-08-24T21:08:27Z</dcterms:modified>
</cp:coreProperties>
</file>