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61" autoAdjust="0"/>
    <p:restoredTop sz="73369" autoAdjust="0"/>
  </p:normalViewPr>
  <p:slideViewPr>
    <p:cSldViewPr snapToGrid="0">
      <p:cViewPr varScale="1">
        <p:scale>
          <a:sx n="55" d="100"/>
          <a:sy n="55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5B582-D41C-47C6-885D-F0A727C01EF1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2312A-0363-4862-9B77-D2C84F28D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F0BC53-5167-AD49-B4BB-AAFE0BF7A0D2}" type="slidenum">
              <a:rPr lang="en-US" sz="1300" b="0">
                <a:latin typeface="Times New Roman" charset="0"/>
              </a:rPr>
              <a:pPr eaLnBrk="1" hangingPunct="1"/>
              <a:t>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779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E73F25-B83A-D648-AFA5-DAF8D5ED7F57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7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56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A42316-7BDE-E242-A2E7-21BC69DF4EEC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633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10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98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69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E5501C-9988-6F4E-B25E-B236D1649972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7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C3C6E6-5BD2-C34F-9643-EE0DADF7AF6D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29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96CD0B-3BCB-7846-B3E5-AD71ED030C79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48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F0BC53-5167-AD49-B4BB-AAFE0BF7A0D2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6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A2366B-52EF-3444-8850-E96CED3DF2B0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139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4DF27C-0FEC-5A40-93C3-13DF470A23DC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38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E0D8A3-F38D-B54D-8553-157BA775C751}" type="slidenum">
              <a:rPr lang="en-US" sz="1300" b="0">
                <a:latin typeface="Times New Roman" charset="0"/>
              </a:rPr>
              <a:pPr eaLnBrk="1" hangingPunct="1"/>
              <a:t>44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4947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C67908-891F-064C-BF1C-8DC331DCFB45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074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EB63B9-CE76-CA46-A985-4EBE2E5DD35D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403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5A0D10-E7F8-E946-BE1E-635A5BF6387A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880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7D956A-96C7-F145-A8F0-0DA5F0A232B9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396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9B2A7C-4352-6F4A-9BCA-59016BCB4C2F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Why timer?  Will get packet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with no state!!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768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4BC5DD-F3D6-734B-AE37-06D4ABF193E0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095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F2F9F7-F13F-A745-B601-041547EB2A10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56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59AA75-580B-154A-B88A-070BD5DFDBB0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2160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66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492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946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69A29A-D16C-864E-998C-C62256933E1F}" type="slidenum">
              <a:rPr lang="en-US" sz="1300" b="0">
                <a:latin typeface="Times New Roman" charset="0"/>
              </a:rPr>
              <a:pPr eaLnBrk="1" hangingPunct="1"/>
              <a:t>57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Picture on board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9195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845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306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CEBFA1-51FF-A24F-867E-EEE6959AA91E}" type="slidenum">
              <a:rPr lang="en-US" sz="1300" b="0">
                <a:latin typeface="Times New Roman" charset="0"/>
              </a:rPr>
              <a:pPr eaLnBrk="1" hangingPunct="1"/>
              <a:t>60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41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61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155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921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9D4B52-1D9A-9D44-9D6F-0F6EA38F68F0}" type="slidenum">
              <a:rPr lang="en-US" sz="1300" b="0">
                <a:latin typeface="Times New Roman" charset="0"/>
              </a:rPr>
              <a:pPr eaLnBrk="1" hangingPunct="1"/>
              <a:t>63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4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36CF3E-E769-AC40-9E12-9CC078555AB7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426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4DCC38-56B0-7C45-9622-D4994682E07F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35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54433D-2A41-5444-9C42-7A0F027E8C55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23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BFC7EA-0BB6-894E-83B3-32EB41C590E5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02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9E29F3-C168-9A47-8C8A-46BDC2A74B93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26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9E29F3-C168-9A47-8C8A-46BDC2A74B93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6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D775E9-34A9-5740-8B6A-2245DF9D9237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Number of first byte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9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6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E9D7D-CD46-A340-A1D8-BC4BFD5FE6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1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6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CS/ECE 438: Spring 2014</a:t>
            </a:r>
          </a:p>
          <a:p>
            <a:r>
              <a:rPr lang="en-US" dirty="0" smtClean="0"/>
              <a:t>Instructor: Matthew Caesar</a:t>
            </a:r>
          </a:p>
          <a:p>
            <a:r>
              <a:rPr lang="en-US"/>
              <a:t>http://courses.engr.illinois.edu/cs438/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Segment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IP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No bigger than Maximum Transmission Unit (</a:t>
            </a:r>
            <a:r>
              <a:rPr lang="en-US" dirty="0">
                <a:solidFill>
                  <a:srgbClr val="0000FF"/>
                </a:solidFill>
                <a:ea typeface="Arial" charset="0"/>
                <a:cs typeface="Arial" charset="0"/>
              </a:rPr>
              <a:t>MTU</a:t>
            </a:r>
            <a:r>
              <a:rPr lang="en-US" dirty="0"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E.g., up to </a:t>
            </a:r>
            <a:r>
              <a:rPr lang="en-US" dirty="0" smtClean="0">
                <a:ea typeface="Arial" charset="0"/>
                <a:cs typeface="Arial" charset="0"/>
              </a:rPr>
              <a:t>1500 </a:t>
            </a:r>
            <a:r>
              <a:rPr lang="en-US" dirty="0">
                <a:ea typeface="Arial" charset="0"/>
                <a:cs typeface="Arial" charset="0"/>
              </a:rPr>
              <a:t>bytes </a:t>
            </a:r>
            <a:r>
              <a:rPr lang="en-US" dirty="0" smtClean="0">
                <a:ea typeface="Arial" charset="0"/>
                <a:cs typeface="Arial" charset="0"/>
              </a:rPr>
              <a:t>with </a:t>
            </a:r>
            <a:r>
              <a:rPr lang="en-US" dirty="0">
                <a:ea typeface="Arial" charset="0"/>
                <a:cs typeface="Arial" charset="0"/>
              </a:rPr>
              <a:t>Ethernet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TCP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IP packet with a TCP header and data inside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TCP header </a:t>
            </a:r>
            <a:r>
              <a:rPr lang="en-US" sz="2800" dirty="0">
                <a:ea typeface="Arial" charset="0"/>
                <a:cs typeface="Arial" charset="0"/>
                <a:sym typeface="Symbol" charset="0"/>
              </a:rPr>
              <a:t></a:t>
            </a:r>
            <a:r>
              <a:rPr lang="en-US" dirty="0">
                <a:ea typeface="Arial" charset="0"/>
                <a:cs typeface="Arial" charset="0"/>
              </a:rPr>
              <a:t> 20 bytes long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TCP </a:t>
            </a:r>
            <a:r>
              <a:rPr lang="en-US" b="1" dirty="0">
                <a:cs typeface="Arial" charset="0"/>
              </a:rPr>
              <a:t>segment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No more than </a:t>
            </a:r>
            <a:r>
              <a:rPr lang="en-US" dirty="0">
                <a:solidFill>
                  <a:srgbClr val="0000FF"/>
                </a:solidFill>
                <a:ea typeface="Arial" charset="0"/>
                <a:cs typeface="Arial" charset="0"/>
              </a:rPr>
              <a:t>Maximum Segment Size</a:t>
            </a:r>
            <a:r>
              <a:rPr lang="en-US" dirty="0">
                <a:ea typeface="Arial" charset="0"/>
                <a:cs typeface="Arial" charset="0"/>
              </a:rPr>
              <a:t> (MSS) bytes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E.g., up to 1460 consecutive bytes from the stream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MSS = MTU – (IP header) – (TCP header)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1905000" y="1295400"/>
            <a:ext cx="5029200" cy="750888"/>
          </a:xfrm>
          <a:prstGeom prst="rect">
            <a:avLst/>
          </a:prstGeom>
          <a:solidFill>
            <a:srgbClr val="84B2B0"/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7590" name="Line 5"/>
          <p:cNvSpPr>
            <a:spLocks noChangeShapeType="1"/>
          </p:cNvSpPr>
          <p:nvPr/>
        </p:nvSpPr>
        <p:spPr bwMode="auto">
          <a:xfrm>
            <a:off x="6019800" y="1295400"/>
            <a:ext cx="0" cy="750888"/>
          </a:xfrm>
          <a:prstGeom prst="line">
            <a:avLst/>
          </a:prstGeom>
          <a:noFill/>
          <a:ln w="38100">
            <a:solidFill>
              <a:srgbClr val="40404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6022975" y="1589088"/>
            <a:ext cx="7624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>
                <a:latin typeface="+mn-lt"/>
              </a:rPr>
              <a:t>IP Hdr</a:t>
            </a:r>
          </a:p>
        </p:txBody>
      </p:sp>
      <p:sp>
        <p:nvSpPr>
          <p:cNvPr id="67592" name="Line 7"/>
          <p:cNvSpPr>
            <a:spLocks noChangeShapeType="1"/>
          </p:cNvSpPr>
          <p:nvPr/>
        </p:nvSpPr>
        <p:spPr bwMode="auto">
          <a:xfrm>
            <a:off x="1905000" y="1512888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3429000" y="1295400"/>
            <a:ext cx="780169" cy="307777"/>
          </a:xfrm>
          <a:prstGeom prst="rect">
            <a:avLst/>
          </a:prstGeom>
          <a:solidFill>
            <a:srgbClr val="84B2B0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latin typeface="+mn-lt"/>
              </a:rPr>
              <a:t>IP Data</a:t>
            </a:r>
          </a:p>
        </p:txBody>
      </p:sp>
      <p:grpSp>
        <p:nvGrpSpPr>
          <p:cNvPr id="67595" name="Group 10"/>
          <p:cNvGrpSpPr>
            <a:grpSpLocks/>
          </p:cNvGrpSpPr>
          <p:nvPr/>
        </p:nvGrpSpPr>
        <p:grpSpPr bwMode="auto">
          <a:xfrm>
            <a:off x="1981200" y="1600200"/>
            <a:ext cx="3962400" cy="381000"/>
            <a:chOff x="1200" y="1296"/>
            <a:chExt cx="3168" cy="336"/>
          </a:xfrm>
        </p:grpSpPr>
        <p:sp>
          <p:nvSpPr>
            <p:cNvPr id="67598" name="Rectangle 11"/>
            <p:cNvSpPr>
              <a:spLocks noChangeArrowheads="1"/>
            </p:cNvSpPr>
            <p:nvPr/>
          </p:nvSpPr>
          <p:spPr bwMode="auto">
            <a:xfrm>
              <a:off x="1200" y="1296"/>
              <a:ext cx="3168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7599" name="Line 12"/>
            <p:cNvSpPr>
              <a:spLocks noChangeShapeType="1"/>
            </p:cNvSpPr>
            <p:nvPr/>
          </p:nvSpPr>
          <p:spPr bwMode="auto">
            <a:xfrm>
              <a:off x="379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5181600" y="1638300"/>
            <a:ext cx="784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TCP Hdr</a:t>
            </a:r>
          </a:p>
        </p:txBody>
      </p:sp>
      <p:sp>
        <p:nvSpPr>
          <p:cNvPr id="67597" name="Text Box 14"/>
          <p:cNvSpPr txBox="1">
            <a:spLocks noChangeArrowheads="1"/>
          </p:cNvSpPr>
          <p:nvPr/>
        </p:nvSpPr>
        <p:spPr bwMode="auto">
          <a:xfrm>
            <a:off x="3055938" y="1638300"/>
            <a:ext cx="159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TCP Data (segment)</a:t>
            </a:r>
          </a:p>
        </p:txBody>
      </p:sp>
    </p:spTree>
    <p:extLst>
      <p:ext uri="{BB962C8B-B14F-4D97-AF65-F5344CB8AC3E}">
        <p14:creationId xmlns:p14="http://schemas.microsoft.com/office/powerpoint/2010/main" val="394012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Sequence Numbers</a:t>
            </a:r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69739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0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1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2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38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5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7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8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9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0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5" name="Text Box 80"/>
          <p:cNvSpPr txBox="1">
            <a:spLocks noChangeArrowheads="1"/>
          </p:cNvSpPr>
          <p:nvPr/>
        </p:nvSpPr>
        <p:spPr bwMode="auto">
          <a:xfrm>
            <a:off x="263525" y="2362200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</a:rPr>
              <a:t>Host A</a:t>
            </a:r>
          </a:p>
        </p:txBody>
      </p:sp>
      <p:sp>
        <p:nvSpPr>
          <p:cNvPr id="69729" name="Text Box 104"/>
          <p:cNvSpPr txBox="1">
            <a:spLocks noChangeArrowheads="1"/>
          </p:cNvSpPr>
          <p:nvPr/>
        </p:nvSpPr>
        <p:spPr bwMode="auto">
          <a:xfrm>
            <a:off x="762000" y="1524000"/>
            <a:ext cx="3225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 dirty="0">
                <a:solidFill>
                  <a:srgbClr val="000099"/>
                </a:solidFill>
                <a:latin typeface="+mn-lt"/>
              </a:rPr>
              <a:t>ISN (initial sequence number)</a:t>
            </a:r>
          </a:p>
        </p:txBody>
      </p:sp>
      <p:sp>
        <p:nvSpPr>
          <p:cNvPr id="69731" name="AutoShape 106"/>
          <p:cNvSpPr>
            <a:spLocks noChangeArrowheads="1"/>
          </p:cNvSpPr>
          <p:nvPr/>
        </p:nvSpPr>
        <p:spPr bwMode="auto">
          <a:xfrm>
            <a:off x="76200" y="3352800"/>
            <a:ext cx="2362200" cy="914400"/>
          </a:xfrm>
          <a:prstGeom prst="wedgeRectCallout">
            <a:avLst>
              <a:gd name="adj1" fmla="val 61239"/>
              <a:gd name="adj2" fmla="val -8907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 dirty="0">
                <a:solidFill>
                  <a:srgbClr val="FF0000"/>
                </a:solidFill>
                <a:latin typeface="+mn-lt"/>
                <a:cs typeface="Courier"/>
              </a:rPr>
              <a:t>Sequence number 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</a:t>
            </a:r>
            <a:b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</a:b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= 1</a:t>
            </a:r>
            <a:r>
              <a:rPr lang="en-US" sz="1800" b="0" baseline="30000" dirty="0" smtClean="0">
                <a:solidFill>
                  <a:srgbClr val="FF0000"/>
                </a:solidFill>
                <a:latin typeface="+mn-lt"/>
                <a:cs typeface="Courier"/>
              </a:rPr>
              <a:t>st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byte in segment = ISN + k</a:t>
            </a:r>
            <a:endParaRPr lang="en-US" sz="1800" b="0" dirty="0">
              <a:solidFill>
                <a:srgbClr val="FF0000"/>
              </a:solidFill>
              <a:latin typeface="+mn-lt"/>
              <a:cs typeface="Courier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676400" y="2209800"/>
            <a:ext cx="914400" cy="0"/>
          </a:xfrm>
          <a:prstGeom prst="straightConnector1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8" name="Line 105"/>
          <p:cNvSpPr>
            <a:spLocks noChangeShapeType="1"/>
          </p:cNvSpPr>
          <p:nvPr/>
        </p:nvSpPr>
        <p:spPr bwMode="auto">
          <a:xfrm>
            <a:off x="1676400" y="1905000"/>
            <a:ext cx="2698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04795" y="1809690"/>
            <a:ext cx="886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 bytes</a:t>
            </a:r>
            <a:endParaRPr lang="en-US" sz="1600" b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81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29" grpId="0"/>
      <p:bldP spid="69731" grpId="0" animBg="1"/>
      <p:bldP spid="118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Sequence Numbers</a:t>
            </a:r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69739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40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41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42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9638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39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0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1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2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3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4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5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6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7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8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9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0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1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2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3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4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5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6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7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8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9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0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1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2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3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4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5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6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7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8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9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0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69671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69735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36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37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38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9672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3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4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5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6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7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8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9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0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1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2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3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4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5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6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7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8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9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0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1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2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3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4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5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6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7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8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9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0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1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2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3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4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6" name="Text Box 81"/>
          <p:cNvSpPr txBox="1">
            <a:spLocks noChangeArrowheads="1"/>
          </p:cNvSpPr>
          <p:nvPr/>
        </p:nvSpPr>
        <p:spPr bwMode="auto">
          <a:xfrm>
            <a:off x="1634904" y="5638800"/>
            <a:ext cx="1108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</a:rPr>
              <a:t>Host B</a:t>
            </a:r>
          </a:p>
        </p:txBody>
      </p:sp>
      <p:sp>
        <p:nvSpPr>
          <p:cNvPr id="69707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08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09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0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1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2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3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4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5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6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7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8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9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0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1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2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3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9724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9725" name="Rectangle 100"/>
          <p:cNvSpPr>
            <a:spLocks noChangeArrowheads="1"/>
          </p:cNvSpPr>
          <p:nvPr/>
        </p:nvSpPr>
        <p:spPr bwMode="auto">
          <a:xfrm>
            <a:off x="3836988" y="34512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26" name="Text Box 101"/>
          <p:cNvSpPr txBox="1">
            <a:spLocks noChangeArrowheads="1"/>
          </p:cNvSpPr>
          <p:nvPr/>
        </p:nvSpPr>
        <p:spPr bwMode="auto">
          <a:xfrm>
            <a:off x="3913188" y="3424238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HDR</a:t>
            </a:r>
          </a:p>
        </p:txBody>
      </p:sp>
      <p:sp>
        <p:nvSpPr>
          <p:cNvPr id="69727" name="Rectangle 102"/>
          <p:cNvSpPr>
            <a:spLocks noChangeArrowheads="1"/>
          </p:cNvSpPr>
          <p:nvPr/>
        </p:nvSpPr>
        <p:spPr bwMode="auto">
          <a:xfrm>
            <a:off x="5132388" y="47466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28" name="Text Box 103"/>
          <p:cNvSpPr txBox="1">
            <a:spLocks noChangeArrowheads="1"/>
          </p:cNvSpPr>
          <p:nvPr/>
        </p:nvSpPr>
        <p:spPr bwMode="auto">
          <a:xfrm>
            <a:off x="5159375" y="4746625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HDR</a:t>
            </a:r>
          </a:p>
        </p:txBody>
      </p:sp>
      <p:sp>
        <p:nvSpPr>
          <p:cNvPr id="69732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951404" name="AutoShape 108"/>
          <p:cNvSpPr>
            <a:spLocks noChangeArrowheads="1"/>
          </p:cNvSpPr>
          <p:nvPr/>
        </p:nvSpPr>
        <p:spPr bwMode="auto">
          <a:xfrm>
            <a:off x="5741988" y="3756025"/>
            <a:ext cx="3325812" cy="914400"/>
          </a:xfrm>
          <a:prstGeom prst="wedgeRectCallout">
            <a:avLst>
              <a:gd name="adj1" fmla="val -66104"/>
              <a:gd name="adj2" fmla="val 1490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 dirty="0">
                <a:latin typeface="+mn-lt"/>
              </a:rPr>
              <a:t>ACK sequence number </a:t>
            </a:r>
            <a:endParaRPr lang="en-US" sz="1800" b="0" dirty="0" smtClean="0">
              <a:latin typeface="+mn-lt"/>
            </a:endParaRPr>
          </a:p>
          <a:p>
            <a:pPr algn="ctr" eaLnBrk="0" hangingPunct="0"/>
            <a:r>
              <a:rPr lang="en-US" sz="1800" b="0" dirty="0" smtClean="0">
                <a:latin typeface="+mn-lt"/>
              </a:rPr>
              <a:t>= </a:t>
            </a:r>
            <a:r>
              <a:rPr lang="en-US" sz="1800" b="0" dirty="0">
                <a:latin typeface="+mn-lt"/>
              </a:rPr>
              <a:t>next expected </a:t>
            </a:r>
            <a:r>
              <a:rPr lang="en-US" sz="1800" b="0" dirty="0" smtClean="0">
                <a:latin typeface="+mn-lt"/>
              </a:rPr>
              <a:t>byte</a:t>
            </a:r>
          </a:p>
          <a:p>
            <a:pPr algn="ctr" eaLnBrk="0" hangingPunct="0"/>
            <a:r>
              <a:rPr lang="en-US" sz="1800" b="0" dirty="0" smtClean="0">
                <a:latin typeface="+mn-lt"/>
              </a:rPr>
              <a:t>= </a:t>
            </a:r>
            <a:r>
              <a:rPr lang="en-US" sz="1800" b="0" dirty="0" err="1" smtClean="0">
                <a:latin typeface="+mn-lt"/>
              </a:rPr>
              <a:t>seqno</a:t>
            </a:r>
            <a:r>
              <a:rPr lang="en-US" sz="1800" b="0" dirty="0" smtClean="0">
                <a:latin typeface="+mn-lt"/>
              </a:rPr>
              <a:t> + length(data)</a:t>
            </a:r>
            <a:endParaRPr lang="en-US" sz="1800" b="0" dirty="0">
              <a:latin typeface="+mn-lt"/>
            </a:endParaRPr>
          </a:p>
        </p:txBody>
      </p:sp>
      <p:sp>
        <p:nvSpPr>
          <p:cNvPr id="951405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1" name="Text Box 80"/>
          <p:cNvSpPr txBox="1">
            <a:spLocks noChangeArrowheads="1"/>
          </p:cNvSpPr>
          <p:nvPr/>
        </p:nvSpPr>
        <p:spPr bwMode="auto">
          <a:xfrm>
            <a:off x="263525" y="2362200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</a:rPr>
              <a:t>Host A</a:t>
            </a:r>
          </a:p>
        </p:txBody>
      </p:sp>
      <p:sp>
        <p:nvSpPr>
          <p:cNvPr id="112" name="Text Box 104"/>
          <p:cNvSpPr txBox="1">
            <a:spLocks noChangeArrowheads="1"/>
          </p:cNvSpPr>
          <p:nvPr/>
        </p:nvSpPr>
        <p:spPr bwMode="auto">
          <a:xfrm>
            <a:off x="762000" y="1524000"/>
            <a:ext cx="3225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ISN (initial sequence number)</a:t>
            </a:r>
          </a:p>
        </p:txBody>
      </p:sp>
      <p:sp>
        <p:nvSpPr>
          <p:cNvPr id="113" name="AutoShape 106"/>
          <p:cNvSpPr>
            <a:spLocks noChangeArrowheads="1"/>
          </p:cNvSpPr>
          <p:nvPr/>
        </p:nvSpPr>
        <p:spPr bwMode="auto">
          <a:xfrm>
            <a:off x="76200" y="3352800"/>
            <a:ext cx="2362200" cy="914400"/>
          </a:xfrm>
          <a:prstGeom prst="wedgeRectCallout">
            <a:avLst>
              <a:gd name="adj1" fmla="val 61239"/>
              <a:gd name="adj2" fmla="val -8907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 dirty="0">
                <a:solidFill>
                  <a:srgbClr val="FF0000"/>
                </a:solidFill>
                <a:latin typeface="+mn-lt"/>
                <a:cs typeface="Courier"/>
              </a:rPr>
              <a:t>Sequence number 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</a:t>
            </a:r>
            <a:b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</a:b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= 1</a:t>
            </a:r>
            <a:r>
              <a:rPr lang="en-US" sz="1800" b="0" baseline="30000" dirty="0" smtClean="0">
                <a:solidFill>
                  <a:srgbClr val="FF0000"/>
                </a:solidFill>
                <a:latin typeface="+mn-lt"/>
                <a:cs typeface="Courier"/>
              </a:rPr>
              <a:t>st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byte in segment = ISN + k</a:t>
            </a:r>
            <a:endParaRPr lang="en-US" sz="1800" b="0" dirty="0">
              <a:solidFill>
                <a:srgbClr val="FF0000"/>
              </a:solidFill>
              <a:latin typeface="+mn-lt"/>
              <a:cs typeface="Courier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1676400" y="2209800"/>
            <a:ext cx="914400" cy="0"/>
          </a:xfrm>
          <a:prstGeom prst="straightConnector1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5" name="Line 105"/>
          <p:cNvSpPr>
            <a:spLocks noChangeShapeType="1"/>
          </p:cNvSpPr>
          <p:nvPr/>
        </p:nvSpPr>
        <p:spPr bwMode="auto">
          <a:xfrm>
            <a:off x="1676400" y="1905000"/>
            <a:ext cx="2698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979687" y="18288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3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404" grpId="0" animBg="1"/>
      <p:bldP spid="9514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8932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8933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8937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8939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8940" name="Text Box 27"/>
          <p:cNvSpPr txBox="1">
            <a:spLocks noChangeArrowheads="1"/>
          </p:cNvSpPr>
          <p:nvPr/>
        </p:nvSpPr>
        <p:spPr bwMode="auto">
          <a:xfrm>
            <a:off x="609600" y="1905000"/>
            <a:ext cx="1752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Starting </a:t>
            </a:r>
            <a:r>
              <a:rPr lang="en-US" b="0" dirty="0" smtClean="0">
                <a:solidFill>
                  <a:srgbClr val="FF0000"/>
                </a:solidFill>
                <a:latin typeface="Arial" charset="0"/>
              </a:rPr>
              <a:t>byte offset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of data</a:t>
            </a:r>
          </a:p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carried in this</a:t>
            </a:r>
            <a:br>
              <a:rPr lang="en-US" b="0" dirty="0">
                <a:solidFill>
                  <a:srgbClr val="FF6600"/>
                </a:solidFill>
                <a:latin typeface="Arial" charset="0"/>
              </a:rPr>
            </a:br>
            <a:r>
              <a:rPr lang="en-US" b="0" dirty="0">
                <a:solidFill>
                  <a:srgbClr val="FF6600"/>
                </a:solidFill>
                <a:latin typeface="Arial" charset="0"/>
              </a:rPr>
              <a:t>segment</a:t>
            </a:r>
          </a:p>
        </p:txBody>
      </p:sp>
      <p:sp>
        <p:nvSpPr>
          <p:cNvPr id="38941" name="Oval 28"/>
          <p:cNvSpPr>
            <a:spLocks noChangeArrowheads="1"/>
          </p:cNvSpPr>
          <p:nvPr/>
        </p:nvSpPr>
        <p:spPr bwMode="auto">
          <a:xfrm>
            <a:off x="3048000" y="2286000"/>
            <a:ext cx="54864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8942" name="AutoShape 29"/>
          <p:cNvCxnSpPr>
            <a:cxnSpLocks noChangeShapeType="1"/>
            <a:stCxn id="38940" idx="3"/>
            <a:endCxn id="38941" idx="2"/>
          </p:cNvCxnSpPr>
          <p:nvPr/>
        </p:nvCxnSpPr>
        <p:spPr bwMode="auto">
          <a:xfrm>
            <a:off x="2362200" y="2566720"/>
            <a:ext cx="685800" cy="2408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Sequence numbers are byte offsets </a:t>
            </a:r>
          </a:p>
          <a:p>
            <a:r>
              <a:rPr lang="en-US" sz="2400" dirty="0" smtClean="0"/>
              <a:t>Receiver sends cumulative acknowledgements (like GBN)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12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ACKing and Sequence Numbers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2400" dirty="0">
                <a:latin typeface="Arial" charset="0"/>
                <a:cs typeface="Arial" charset="0"/>
              </a:rPr>
              <a:t>Sender sends packet 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Data starts with sequence number X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Packet contains B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 [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, X+1, X+2, ….X+B-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1]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lvl="8">
              <a:buSzPct val="75000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buSzPct val="75000"/>
            </a:pPr>
            <a:r>
              <a:rPr lang="en-US" sz="2400" dirty="0">
                <a:latin typeface="Arial" charset="0"/>
                <a:cs typeface="Arial" charset="0"/>
              </a:rPr>
              <a:t>Upon receipt of packet, receiver sends an ACK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If all data prior to X already received:</a:t>
            </a:r>
          </a:p>
          <a:p>
            <a:pPr lvl="2">
              <a:buSzPct val="75000"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ACK acknowledges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X+B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(because that is next expected byte)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If highest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in-order byte received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Y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s.t.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(Y+1) &lt; X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2">
              <a:buSzPct val="75000"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ACK acknowledges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Y+1</a:t>
            </a:r>
          </a:p>
          <a:p>
            <a:pPr lvl="2">
              <a:buSzPct val="75000"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Even if this has been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ACKed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before</a:t>
            </a:r>
          </a:p>
          <a:p>
            <a:pPr lvl="8">
              <a:buSzPct val="75000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2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Sender: </a:t>
            </a:r>
            <a:r>
              <a:rPr lang="en-US" sz="2400" dirty="0" err="1" smtClean="0"/>
              <a:t>seqno</a:t>
            </a:r>
            <a:r>
              <a:rPr lang="en-US" sz="2400" dirty="0" smtClean="0"/>
              <a:t>=X, length=B</a:t>
            </a:r>
          </a:p>
          <a:p>
            <a:r>
              <a:rPr lang="en-US" sz="2400" dirty="0" smtClean="0"/>
              <a:t>Receiver: ACK=X+B</a:t>
            </a:r>
          </a:p>
          <a:p>
            <a:r>
              <a:rPr lang="en-US" sz="2400" dirty="0" smtClean="0"/>
              <a:t>Sender: </a:t>
            </a:r>
            <a:r>
              <a:rPr lang="en-US" sz="2400" dirty="0" err="1"/>
              <a:t>seqno</a:t>
            </a:r>
            <a:r>
              <a:rPr lang="en-US" sz="2400" dirty="0"/>
              <a:t>=</a:t>
            </a:r>
            <a:r>
              <a:rPr lang="en-US" sz="2400" dirty="0" smtClean="0"/>
              <a:t>X+B, </a:t>
            </a:r>
            <a:r>
              <a:rPr lang="en-US" sz="2400" dirty="0"/>
              <a:t>length=</a:t>
            </a:r>
            <a:r>
              <a:rPr lang="en-US" sz="2400" dirty="0" smtClean="0"/>
              <a:t>B</a:t>
            </a:r>
          </a:p>
          <a:p>
            <a:r>
              <a:rPr lang="en-US" sz="2400" dirty="0" smtClean="0"/>
              <a:t>Receiver: ACK=X+2B</a:t>
            </a:r>
          </a:p>
          <a:p>
            <a:r>
              <a:rPr lang="en-US" sz="2400" dirty="0" smtClean="0"/>
              <a:t>Sender: </a:t>
            </a:r>
            <a:r>
              <a:rPr lang="en-US" sz="2400" dirty="0" err="1" smtClean="0"/>
              <a:t>seqno</a:t>
            </a:r>
            <a:r>
              <a:rPr lang="en-US" sz="2400" dirty="0" smtClean="0"/>
              <a:t>=X+2B, length=B</a:t>
            </a:r>
          </a:p>
          <a:p>
            <a:endParaRPr lang="en-US" sz="2400" dirty="0"/>
          </a:p>
          <a:p>
            <a:r>
              <a:rPr lang="en-US" sz="2400" dirty="0" err="1"/>
              <a:t>S</a:t>
            </a:r>
            <a:r>
              <a:rPr lang="en-US" sz="2400" dirty="0" err="1" smtClean="0"/>
              <a:t>eqno</a:t>
            </a:r>
            <a:r>
              <a:rPr lang="en-US" sz="2400" dirty="0" smtClean="0"/>
              <a:t> of next packet is same as last ACK field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81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F2E674-B56D-884F-BD9A-B1A8A45FA859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40988" name="Text Box 27"/>
          <p:cNvSpPr txBox="1">
            <a:spLocks noChangeArrowheads="1"/>
          </p:cNvSpPr>
          <p:nvPr/>
        </p:nvSpPr>
        <p:spPr bwMode="auto">
          <a:xfrm>
            <a:off x="685800" y="1752600"/>
            <a:ext cx="2209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Acknowledgment gives </a:t>
            </a:r>
            <a:r>
              <a:rPr lang="en-US" b="0" dirty="0" err="1" smtClean="0">
                <a:solidFill>
                  <a:srgbClr val="FF6600"/>
                </a:solidFill>
                <a:latin typeface="Arial" charset="0"/>
              </a:rPr>
              <a:t>seqno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just beyond highest </a:t>
            </a:r>
            <a:r>
              <a:rPr lang="en-US" b="0" dirty="0" err="1" smtClean="0">
                <a:solidFill>
                  <a:srgbClr val="FF6600"/>
                </a:solidFill>
                <a:latin typeface="Arial" charset="0"/>
              </a:rPr>
              <a:t>seqno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received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order</a:t>
            </a:r>
            <a:endParaRPr lang="en-US" b="0" dirty="0">
              <a:solidFill>
                <a:srgbClr val="FF0000"/>
              </a:solidFill>
              <a:latin typeface="Arial" charset="0"/>
            </a:endParaRPr>
          </a:p>
          <a:p>
            <a:pPr algn="l"/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(</a:t>
            </a:r>
            <a:r>
              <a:rPr lang="ja-JP" altLang="en-US" b="0" i="1" dirty="0" smtClean="0">
                <a:solidFill>
                  <a:srgbClr val="FF6600"/>
                </a:solidFill>
                <a:latin typeface="Arial" charset="0"/>
              </a:rPr>
              <a:t>“</a:t>
            </a:r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What</a:t>
            </a:r>
            <a: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  <a:t> Byte </a:t>
            </a:r>
            <a:b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  <a:t>    is</a:t>
            </a:r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i="1" dirty="0">
                <a:solidFill>
                  <a:srgbClr val="FF6600"/>
                </a:solidFill>
                <a:latin typeface="Arial" charset="0"/>
              </a:rPr>
              <a:t>Next</a:t>
            </a:r>
            <a:r>
              <a:rPr lang="ja-JP" altLang="en-US" b="0" i="1" dirty="0" smtClean="0">
                <a:solidFill>
                  <a:srgbClr val="FF6600"/>
                </a:solidFill>
                <a:latin typeface="Arial" charset="0"/>
              </a:rPr>
              <a:t>”</a:t>
            </a:r>
            <a: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  <a:t>)</a:t>
            </a:r>
            <a:endParaRPr lang="en-US" b="0" i="1" dirty="0">
              <a:solidFill>
                <a:srgbClr val="FF6600"/>
              </a:solidFill>
              <a:latin typeface="Arial" charset="0"/>
            </a:endParaRPr>
          </a:p>
          <a:p>
            <a:pPr algn="l"/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0989" name="Oval 28"/>
          <p:cNvSpPr>
            <a:spLocks noChangeArrowheads="1"/>
          </p:cNvSpPr>
          <p:nvPr/>
        </p:nvSpPr>
        <p:spPr bwMode="auto">
          <a:xfrm>
            <a:off x="2971800" y="2743200"/>
            <a:ext cx="54864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90" name="AutoShape 29"/>
          <p:cNvCxnSpPr>
            <a:cxnSpLocks noChangeShapeType="1"/>
            <a:endCxn id="40989" idx="2"/>
          </p:cNvCxnSpPr>
          <p:nvPr/>
        </p:nvCxnSpPr>
        <p:spPr bwMode="auto">
          <a:xfrm flipV="1">
            <a:off x="2590800" y="3048000"/>
            <a:ext cx="381000" cy="762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69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Receiver sends cumulative acknowledgements (like GBN)</a:t>
            </a:r>
          </a:p>
          <a:p>
            <a:r>
              <a:rPr lang="en-US" sz="2400" dirty="0" smtClean="0"/>
              <a:t>Receivers </a:t>
            </a:r>
            <a:r>
              <a:rPr lang="en-US" sz="2400" dirty="0" smtClean="0">
                <a:solidFill>
                  <a:srgbClr val="FF6600"/>
                </a:solidFill>
              </a:rPr>
              <a:t>can </a:t>
            </a:r>
            <a:r>
              <a:rPr lang="en-US" sz="2400" dirty="0" smtClean="0"/>
              <a:t>buffer out-of-sequence packets (like SR)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5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6738"/>
            <a:ext cx="8229600" cy="4411662"/>
          </a:xfrm>
        </p:spPr>
        <p:txBody>
          <a:bodyPr/>
          <a:lstStyle/>
          <a:p>
            <a:r>
              <a:rPr lang="en-US" dirty="0" smtClean="0"/>
              <a:t>Sender sends packets with 100B and </a:t>
            </a:r>
            <a:r>
              <a:rPr lang="en-US" dirty="0" err="1" smtClean="0"/>
              <a:t>seqnos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100, 200, 300, 400, 500, 600, 700, 800, 900, …</a:t>
            </a:r>
          </a:p>
          <a:p>
            <a:endParaRPr lang="en-US" dirty="0" smtClean="0"/>
          </a:p>
          <a:p>
            <a:r>
              <a:rPr lang="en-US" dirty="0" smtClean="0"/>
              <a:t>Assume the fifth packet (</a:t>
            </a:r>
            <a:r>
              <a:rPr lang="en-US" dirty="0" err="1" smtClean="0"/>
              <a:t>seqno</a:t>
            </a:r>
            <a:r>
              <a:rPr lang="en-US" dirty="0" smtClean="0"/>
              <a:t> 500) is lost, but no others</a:t>
            </a:r>
          </a:p>
          <a:p>
            <a:endParaRPr lang="en-US" dirty="0"/>
          </a:p>
          <a:p>
            <a:r>
              <a:rPr lang="en-US" dirty="0" smtClean="0"/>
              <a:t>Stream of ACKs will be:</a:t>
            </a:r>
          </a:p>
          <a:p>
            <a:pPr lvl="1"/>
            <a:r>
              <a:rPr lang="en-US" dirty="0" smtClean="0"/>
              <a:t>200, 300, 400, 500, 500, 500, 500,…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5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F71FEA-4B63-0643-BFF9-B0FC45B63B78}" type="slidenum">
              <a:rPr lang="en-US" sz="1400" b="0">
                <a:latin typeface="Times New Roman" charset="0"/>
              </a:rPr>
              <a:pPr eaLnBrk="1" hangingPunct="1"/>
              <a:t>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8770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688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88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688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688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689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762000" y="2362200"/>
            <a:ext cx="16243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Used to mux </a:t>
            </a:r>
          </a:p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and </a:t>
            </a:r>
            <a:r>
              <a:rPr lang="en-US" b="0" dirty="0" err="1" smtClean="0">
                <a:solidFill>
                  <a:srgbClr val="FF6600"/>
                </a:solidFill>
                <a:latin typeface="Arial" charset="0"/>
              </a:rPr>
              <a:t>demux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6893" name="Oval 28"/>
          <p:cNvSpPr>
            <a:spLocks noChangeArrowheads="1"/>
          </p:cNvSpPr>
          <p:nvPr/>
        </p:nvSpPr>
        <p:spPr bwMode="auto">
          <a:xfrm>
            <a:off x="3048000" y="1828800"/>
            <a:ext cx="54864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6895" name="AutoShape 30"/>
          <p:cNvCxnSpPr>
            <a:cxnSpLocks noChangeShapeType="1"/>
            <a:stCxn id="36892" idx="3"/>
            <a:endCxn id="36893" idx="2"/>
          </p:cNvCxnSpPr>
          <p:nvPr/>
        </p:nvCxnSpPr>
        <p:spPr bwMode="auto">
          <a:xfrm flipV="1">
            <a:off x="2386363" y="2133600"/>
            <a:ext cx="661637" cy="582543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894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  <p:bldP spid="368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Receiver sends cumulative acknowledgements (like GBN)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Receivers may not drop out-of-sequence packets (like SR)</a:t>
            </a:r>
          </a:p>
          <a:p>
            <a:r>
              <a:rPr lang="en-US" sz="2400" dirty="0" smtClean="0"/>
              <a:t>Introduces </a:t>
            </a:r>
            <a:r>
              <a:rPr lang="en-US" sz="2400" dirty="0" smtClean="0">
                <a:solidFill>
                  <a:srgbClr val="FF0000"/>
                </a:solidFill>
              </a:rPr>
              <a:t>fast retransmit</a:t>
            </a:r>
            <a:r>
              <a:rPr lang="en-US" sz="2400" dirty="0" smtClean="0"/>
              <a:t>: optimization that uses duplicate</a:t>
            </a:r>
            <a:br>
              <a:rPr lang="en-US" sz="2400" dirty="0" smtClean="0"/>
            </a:br>
            <a:r>
              <a:rPr lang="en-US" sz="2400" dirty="0" smtClean="0"/>
              <a:t>ACKs to trigger early retransmission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08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19263"/>
            <a:ext cx="9144000" cy="4411662"/>
          </a:xfrm>
        </p:spPr>
        <p:txBody>
          <a:bodyPr/>
          <a:lstStyle/>
          <a:p>
            <a:r>
              <a:rPr lang="en-US" dirty="0" smtClean="0"/>
              <a:t>“Duplicate ACKs” are a sign of an </a:t>
            </a:r>
            <a:r>
              <a:rPr lang="en-US" u="sng" dirty="0" smtClean="0"/>
              <a:t>isolated</a:t>
            </a:r>
            <a:r>
              <a:rPr lang="en-US" dirty="0" smtClean="0"/>
              <a:t> loss</a:t>
            </a:r>
          </a:p>
          <a:p>
            <a:pPr lvl="1"/>
            <a:r>
              <a:rPr lang="en-US" dirty="0" smtClean="0"/>
              <a:t>The lack of ACK progress means 500 hasn’t been delivered</a:t>
            </a:r>
          </a:p>
          <a:p>
            <a:pPr lvl="1"/>
            <a:r>
              <a:rPr lang="en-US" dirty="0" smtClean="0"/>
              <a:t>Stream of ACKs means some packets are being delivered</a:t>
            </a:r>
          </a:p>
          <a:p>
            <a:pPr lvl="1"/>
            <a:endParaRPr lang="en-US" dirty="0"/>
          </a:p>
          <a:p>
            <a:r>
              <a:rPr lang="en-US" dirty="0" smtClean="0"/>
              <a:t>Therefore, could trigger resend upon receiving k duplicate ACKs</a:t>
            </a:r>
          </a:p>
          <a:p>
            <a:pPr lvl="2"/>
            <a:r>
              <a:rPr lang="en-US" dirty="0" smtClean="0"/>
              <a:t>TCP uses k=3</a:t>
            </a:r>
          </a:p>
          <a:p>
            <a:pPr lvl="2"/>
            <a:endParaRPr lang="en-US" dirty="0"/>
          </a:p>
          <a:p>
            <a:r>
              <a:rPr lang="en-US" dirty="0" smtClean="0"/>
              <a:t>But response to loss is trickier….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1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choices:</a:t>
            </a:r>
          </a:p>
          <a:p>
            <a:pPr lvl="1"/>
            <a:r>
              <a:rPr lang="en-US" dirty="0" smtClean="0"/>
              <a:t>Send missing packet and</a:t>
            </a:r>
            <a:r>
              <a:rPr lang="en-US" dirty="0"/>
              <a:t> </a:t>
            </a:r>
            <a:r>
              <a:rPr lang="en-US" dirty="0" smtClean="0"/>
              <a:t>increase W by the number of dup ACKs</a:t>
            </a:r>
          </a:p>
          <a:p>
            <a:pPr lvl="1"/>
            <a:r>
              <a:rPr lang="en-US" dirty="0" smtClean="0"/>
              <a:t>Send missing packet, and wait for ACK to increase W</a:t>
            </a:r>
          </a:p>
          <a:p>
            <a:pPr lvl="1"/>
            <a:endParaRPr lang="en-US" dirty="0"/>
          </a:p>
          <a:p>
            <a:r>
              <a:rPr lang="en-US" dirty="0" smtClean="0"/>
              <a:t>Which should TCP do?</a:t>
            </a:r>
          </a:p>
          <a:p>
            <a:pPr marL="344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2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Receiver sends cumulative acknowledgements (like GBN)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Receivers do not drop out-of-sequence packets (like SR)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Introduces fast retransmit: optimization that uses duplicate</a:t>
            </a:r>
            <a:b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ACKs to trigger early retransmission</a:t>
            </a:r>
          </a:p>
          <a:p>
            <a:r>
              <a:rPr lang="en-US" sz="2400" dirty="0"/>
              <a:t>Sender maintains a single retransmission </a:t>
            </a:r>
            <a:r>
              <a:rPr lang="en-US" sz="2400" dirty="0" smtClean="0"/>
              <a:t>timer (like GBN) and retransmits on timeout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3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Retransmission Timeout</a:t>
            </a:r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the sender hasn’t </a:t>
            </a:r>
            <a:r>
              <a:rPr lang="en-US" dirty="0"/>
              <a:t>received </a:t>
            </a:r>
            <a:r>
              <a:rPr lang="en-US" dirty="0" smtClean="0"/>
              <a:t>an ACK </a:t>
            </a:r>
            <a:r>
              <a:rPr lang="en-US" dirty="0"/>
              <a:t>by timeout, retransmit </a:t>
            </a:r>
            <a:r>
              <a:rPr lang="en-US" dirty="0" smtClean="0"/>
              <a:t>the first packet in the window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pick a timeout value?</a:t>
            </a:r>
          </a:p>
        </p:txBody>
      </p:sp>
    </p:spTree>
    <p:extLst>
      <p:ext uri="{BB962C8B-B14F-4D97-AF65-F5344CB8AC3E}">
        <p14:creationId xmlns:p14="http://schemas.microsoft.com/office/powerpoint/2010/main" val="20777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Line 2"/>
          <p:cNvSpPr>
            <a:spLocks noChangeShapeType="1"/>
          </p:cNvSpPr>
          <p:nvPr/>
        </p:nvSpPr>
        <p:spPr bwMode="auto">
          <a:xfrm>
            <a:off x="5638800" y="1988415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Timing Illustration</a:t>
            </a:r>
          </a:p>
        </p:txBody>
      </p:sp>
      <p:sp>
        <p:nvSpPr>
          <p:cNvPr id="1132548" name="Line 4"/>
          <p:cNvSpPr>
            <a:spLocks noChangeShapeType="1"/>
          </p:cNvSpPr>
          <p:nvPr/>
        </p:nvSpPr>
        <p:spPr bwMode="auto">
          <a:xfrm>
            <a:off x="3429000" y="18360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49" name="Line 5"/>
          <p:cNvSpPr>
            <a:spLocks noChangeShapeType="1"/>
          </p:cNvSpPr>
          <p:nvPr/>
        </p:nvSpPr>
        <p:spPr bwMode="auto">
          <a:xfrm>
            <a:off x="1189038" y="1988415"/>
            <a:ext cx="1173162" cy="27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0" name="Text Box 6"/>
          <p:cNvSpPr txBox="1">
            <a:spLocks noChangeArrowheads="1"/>
          </p:cNvSpPr>
          <p:nvPr/>
        </p:nvSpPr>
        <p:spPr bwMode="auto">
          <a:xfrm>
            <a:off x="1447800" y="1836015"/>
            <a:ext cx="3095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51" name="Line 7"/>
          <p:cNvSpPr>
            <a:spLocks noChangeShapeType="1"/>
          </p:cNvSpPr>
          <p:nvPr/>
        </p:nvSpPr>
        <p:spPr bwMode="auto">
          <a:xfrm>
            <a:off x="1219200" y="17598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2" name="Line 8"/>
          <p:cNvSpPr>
            <a:spLocks noChangeShapeType="1"/>
          </p:cNvSpPr>
          <p:nvPr/>
        </p:nvSpPr>
        <p:spPr bwMode="auto">
          <a:xfrm>
            <a:off x="1219200" y="4807815"/>
            <a:ext cx="2209800" cy="51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3" name="Text Box 9"/>
          <p:cNvSpPr txBox="1">
            <a:spLocks noChangeArrowheads="1"/>
          </p:cNvSpPr>
          <p:nvPr/>
        </p:nvSpPr>
        <p:spPr bwMode="auto">
          <a:xfrm>
            <a:off x="1477963" y="4655415"/>
            <a:ext cx="309562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54" name="Text Box 10"/>
          <p:cNvSpPr txBox="1">
            <a:spLocks noChangeArrowheads="1"/>
          </p:cNvSpPr>
          <p:nvPr/>
        </p:nvSpPr>
        <p:spPr bwMode="auto">
          <a:xfrm>
            <a:off x="62722" y="5946362"/>
            <a:ext cx="466167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algn="ctr" eaLnBrk="1" hangingPunct="1"/>
            <a:r>
              <a:rPr lang="en-US" sz="2400" b="0" dirty="0">
                <a:solidFill>
                  <a:srgbClr val="FF0000"/>
                </a:solidFill>
                <a:latin typeface="+mn-lt"/>
              </a:rPr>
              <a:t>Timeout too long </a:t>
            </a:r>
            <a:r>
              <a:rPr lang="en-US" sz="2400" b="0" dirty="0">
                <a:solidFill>
                  <a:srgbClr val="FF0000"/>
                </a:solidFill>
                <a:latin typeface="+mn-lt"/>
                <a:sym typeface="Wingdings" charset="0"/>
              </a:rPr>
              <a:t>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sym typeface="Wingdings" charset="0"/>
              </a:rPr>
              <a:t>inefficient</a:t>
            </a:r>
            <a:endParaRPr lang="en-US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32555" name="Line 11"/>
          <p:cNvSpPr>
            <a:spLocks noChangeShapeType="1"/>
          </p:cNvSpPr>
          <p:nvPr/>
        </p:nvSpPr>
        <p:spPr bwMode="auto">
          <a:xfrm>
            <a:off x="8077200" y="18360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6" name="Line 12"/>
          <p:cNvSpPr>
            <a:spLocks noChangeShapeType="1"/>
          </p:cNvSpPr>
          <p:nvPr/>
        </p:nvSpPr>
        <p:spPr bwMode="auto">
          <a:xfrm>
            <a:off x="5837238" y="1988415"/>
            <a:ext cx="2239962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7" name="Text Box 13"/>
          <p:cNvSpPr txBox="1">
            <a:spLocks noChangeArrowheads="1"/>
          </p:cNvSpPr>
          <p:nvPr/>
        </p:nvSpPr>
        <p:spPr bwMode="auto">
          <a:xfrm>
            <a:off x="6096000" y="1836015"/>
            <a:ext cx="3095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58" name="Line 14"/>
          <p:cNvSpPr>
            <a:spLocks noChangeShapeType="1"/>
          </p:cNvSpPr>
          <p:nvPr/>
        </p:nvSpPr>
        <p:spPr bwMode="auto">
          <a:xfrm flipH="1">
            <a:off x="5867400" y="2521815"/>
            <a:ext cx="220980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59" name="Line 15"/>
          <p:cNvSpPr>
            <a:spLocks noChangeShapeType="1"/>
          </p:cNvSpPr>
          <p:nvPr/>
        </p:nvSpPr>
        <p:spPr bwMode="auto">
          <a:xfrm>
            <a:off x="5867400" y="2750415"/>
            <a:ext cx="2209800" cy="51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0" name="Text Box 16"/>
          <p:cNvSpPr txBox="1">
            <a:spLocks noChangeArrowheads="1"/>
          </p:cNvSpPr>
          <p:nvPr/>
        </p:nvSpPr>
        <p:spPr bwMode="auto">
          <a:xfrm>
            <a:off x="6126163" y="2612303"/>
            <a:ext cx="309562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61" name="Text Box 17"/>
          <p:cNvSpPr txBox="1">
            <a:spLocks noChangeArrowheads="1"/>
          </p:cNvSpPr>
          <p:nvPr/>
        </p:nvSpPr>
        <p:spPr bwMode="auto">
          <a:xfrm>
            <a:off x="4859938" y="5950815"/>
            <a:ext cx="4284062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algn="ctr" eaLnBrk="1" hangingPunct="1"/>
            <a:r>
              <a:rPr lang="en-US" sz="2400" b="0" dirty="0">
                <a:solidFill>
                  <a:srgbClr val="FF0000"/>
                </a:solidFill>
                <a:latin typeface="+mn-lt"/>
              </a:rPr>
              <a:t>Timeout too short </a:t>
            </a:r>
            <a:r>
              <a:rPr lang="en-US" sz="2400" b="0" dirty="0">
                <a:solidFill>
                  <a:srgbClr val="FF0000"/>
                </a:solidFill>
                <a:latin typeface="+mn-lt"/>
                <a:sym typeface="Wingdings" charset="0"/>
              </a:rPr>
              <a:t> </a:t>
            </a:r>
            <a:endParaRPr lang="en-US" sz="2400" b="0" dirty="0" smtClean="0">
              <a:solidFill>
                <a:srgbClr val="FF0000"/>
              </a:solidFill>
              <a:latin typeface="+mn-lt"/>
              <a:sym typeface="Wingdings" charset="0"/>
            </a:endParaRPr>
          </a:p>
          <a:p>
            <a:pPr algn="ctr" eaLnBrk="1" hangingPunct="1"/>
            <a:r>
              <a:rPr lang="en-US" sz="2400" b="0" dirty="0" smtClean="0">
                <a:solidFill>
                  <a:srgbClr val="FF0000"/>
                </a:solidFill>
                <a:latin typeface="+mn-lt"/>
                <a:sym typeface="Wingdings" charset="0"/>
              </a:rPr>
              <a:t>duplicate </a:t>
            </a:r>
            <a:r>
              <a:rPr lang="en-US" sz="2400" b="0" dirty="0">
                <a:solidFill>
                  <a:srgbClr val="FF0000"/>
                </a:solidFill>
                <a:latin typeface="+mn-lt"/>
                <a:sym typeface="Wingdings" charset="0"/>
              </a:rPr>
              <a:t>packets </a:t>
            </a:r>
            <a:endParaRPr lang="en-US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32562" name="Line 18"/>
          <p:cNvSpPr>
            <a:spLocks noChangeShapeType="1"/>
          </p:cNvSpPr>
          <p:nvPr/>
        </p:nvSpPr>
        <p:spPr bwMode="auto">
          <a:xfrm>
            <a:off x="990600" y="198841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63" name="Text Box 19"/>
          <p:cNvSpPr txBox="1">
            <a:spLocks noChangeArrowheads="1"/>
          </p:cNvSpPr>
          <p:nvPr/>
        </p:nvSpPr>
        <p:spPr bwMode="auto">
          <a:xfrm>
            <a:off x="627063" y="2367828"/>
            <a:ext cx="592137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RTT</a:t>
            </a:r>
          </a:p>
        </p:txBody>
      </p:sp>
      <p:sp>
        <p:nvSpPr>
          <p:cNvPr id="1132564" name="Line 20"/>
          <p:cNvSpPr>
            <a:spLocks noChangeShapeType="1"/>
          </p:cNvSpPr>
          <p:nvPr/>
        </p:nvSpPr>
        <p:spPr bwMode="auto">
          <a:xfrm>
            <a:off x="2286000" y="2140815"/>
            <a:ext cx="1524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65" name="Line 21"/>
          <p:cNvSpPr>
            <a:spLocks noChangeShapeType="1"/>
          </p:cNvSpPr>
          <p:nvPr/>
        </p:nvSpPr>
        <p:spPr bwMode="auto">
          <a:xfrm flipH="1">
            <a:off x="2286000" y="2140815"/>
            <a:ext cx="1524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66" name="Line 22"/>
          <p:cNvSpPr>
            <a:spLocks noChangeShapeType="1"/>
          </p:cNvSpPr>
          <p:nvPr/>
        </p:nvSpPr>
        <p:spPr bwMode="auto">
          <a:xfrm>
            <a:off x="609600" y="1988415"/>
            <a:ext cx="0" cy="2819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67" name="Text Box 23"/>
          <p:cNvSpPr txBox="1">
            <a:spLocks noChangeArrowheads="1"/>
          </p:cNvSpPr>
          <p:nvPr/>
        </p:nvSpPr>
        <p:spPr bwMode="auto">
          <a:xfrm>
            <a:off x="-8145" y="3472728"/>
            <a:ext cx="11543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Timeout</a:t>
            </a:r>
          </a:p>
        </p:txBody>
      </p:sp>
      <p:sp>
        <p:nvSpPr>
          <p:cNvPr id="1132568" name="Line 24"/>
          <p:cNvSpPr>
            <a:spLocks noChangeShapeType="1"/>
          </p:cNvSpPr>
          <p:nvPr/>
        </p:nvSpPr>
        <p:spPr bwMode="auto">
          <a:xfrm>
            <a:off x="381000" y="4807815"/>
            <a:ext cx="838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32569" name="Line 25"/>
          <p:cNvSpPr>
            <a:spLocks noChangeShapeType="1"/>
          </p:cNvSpPr>
          <p:nvPr/>
        </p:nvSpPr>
        <p:spPr bwMode="auto">
          <a:xfrm>
            <a:off x="381000" y="1988415"/>
            <a:ext cx="838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32570" name="Line 26"/>
          <p:cNvSpPr>
            <a:spLocks noChangeShapeType="1"/>
          </p:cNvSpPr>
          <p:nvPr/>
        </p:nvSpPr>
        <p:spPr bwMode="auto">
          <a:xfrm>
            <a:off x="838200" y="3131415"/>
            <a:ext cx="381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1" name="Line 27"/>
          <p:cNvSpPr>
            <a:spLocks noChangeShapeType="1"/>
          </p:cNvSpPr>
          <p:nvPr/>
        </p:nvSpPr>
        <p:spPr bwMode="auto">
          <a:xfrm>
            <a:off x="4724400" y="3131415"/>
            <a:ext cx="1143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2" name="Line 28"/>
          <p:cNvSpPr>
            <a:spLocks noChangeShapeType="1"/>
          </p:cNvSpPr>
          <p:nvPr/>
        </p:nvSpPr>
        <p:spPr bwMode="auto">
          <a:xfrm>
            <a:off x="4724400" y="1988415"/>
            <a:ext cx="1143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3" name="Text Box 29"/>
          <p:cNvSpPr txBox="1">
            <a:spLocks noChangeArrowheads="1"/>
          </p:cNvSpPr>
          <p:nvPr/>
        </p:nvSpPr>
        <p:spPr bwMode="auto">
          <a:xfrm>
            <a:off x="4732130" y="2140815"/>
            <a:ext cx="11543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Timeout</a:t>
            </a:r>
          </a:p>
        </p:txBody>
      </p:sp>
      <p:sp>
        <p:nvSpPr>
          <p:cNvPr id="1132574" name="Line 30"/>
          <p:cNvSpPr>
            <a:spLocks noChangeShapeType="1"/>
          </p:cNvSpPr>
          <p:nvPr/>
        </p:nvSpPr>
        <p:spPr bwMode="auto">
          <a:xfrm>
            <a:off x="5486400" y="2750415"/>
            <a:ext cx="381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5" name="Line 31"/>
          <p:cNvSpPr>
            <a:spLocks noChangeShapeType="1"/>
          </p:cNvSpPr>
          <p:nvPr/>
        </p:nvSpPr>
        <p:spPr bwMode="auto">
          <a:xfrm>
            <a:off x="5867400" y="17598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76" name="Line 32"/>
          <p:cNvSpPr>
            <a:spLocks noChangeShapeType="1"/>
          </p:cNvSpPr>
          <p:nvPr/>
        </p:nvSpPr>
        <p:spPr bwMode="auto">
          <a:xfrm>
            <a:off x="4724400" y="198841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77" name="Text Box 33"/>
          <p:cNvSpPr txBox="1">
            <a:spLocks noChangeArrowheads="1"/>
          </p:cNvSpPr>
          <p:nvPr/>
        </p:nvSpPr>
        <p:spPr bwMode="auto">
          <a:xfrm>
            <a:off x="4648200" y="2521815"/>
            <a:ext cx="59213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RTT</a:t>
            </a:r>
          </a:p>
        </p:txBody>
      </p:sp>
    </p:spTree>
    <p:extLst>
      <p:ext uri="{BB962C8B-B14F-4D97-AF65-F5344CB8AC3E}">
        <p14:creationId xmlns:p14="http://schemas.microsoft.com/office/powerpoint/2010/main" val="188455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46" grpId="0" animBg="1"/>
      <p:bldP spid="1132555" grpId="0" animBg="1"/>
      <p:bldP spid="1132556" grpId="0" animBg="1"/>
      <p:bldP spid="1132557" grpId="0" animBg="1"/>
      <p:bldP spid="1132558" grpId="0" animBg="1"/>
      <p:bldP spid="1132559" grpId="0" animBg="1"/>
      <p:bldP spid="1132560" grpId="0" animBg="1"/>
      <p:bldP spid="1132561" grpId="0"/>
      <p:bldP spid="1132571" grpId="0" animBg="1"/>
      <p:bldP spid="1132572" grpId="0" animBg="1"/>
      <p:bldP spid="1132573" grpId="0" animBg="1"/>
      <p:bldP spid="1132574" grpId="0" animBg="1"/>
      <p:bldP spid="1132575" grpId="0" animBg="1"/>
      <p:bldP spid="1132576" grpId="0" animBg="1"/>
      <p:bldP spid="113257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</a:t>
            </a:r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If </a:t>
            </a:r>
            <a:r>
              <a:rPr lang="en-US" dirty="0" smtClean="0">
                <a:solidFill>
                  <a:srgbClr val="B3B3B3"/>
                </a:solidFill>
              </a:rPr>
              <a:t>haven</a:t>
            </a:r>
            <a:r>
              <a:rPr lang="en-US" dirty="0" smtClean="0">
                <a:solidFill>
                  <a:srgbClr val="B3B3B3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3B3B3"/>
                </a:solidFill>
              </a:rPr>
              <a:t>t </a:t>
            </a:r>
            <a:r>
              <a:rPr lang="en-US" dirty="0">
                <a:solidFill>
                  <a:srgbClr val="B3B3B3"/>
                </a:solidFill>
              </a:rPr>
              <a:t>received </a:t>
            </a:r>
            <a:r>
              <a:rPr lang="en-US" dirty="0" err="1">
                <a:solidFill>
                  <a:srgbClr val="B3B3B3"/>
                </a:solidFill>
              </a:rPr>
              <a:t>ack</a:t>
            </a:r>
            <a:r>
              <a:rPr lang="en-US" dirty="0">
                <a:solidFill>
                  <a:srgbClr val="B3B3B3"/>
                </a:solidFill>
              </a:rPr>
              <a:t> by timeout, retransmit </a:t>
            </a:r>
            <a:r>
              <a:rPr lang="en-US" dirty="0" smtClean="0">
                <a:solidFill>
                  <a:srgbClr val="B3B3B3"/>
                </a:solidFill>
              </a:rPr>
              <a:t>the first packet in the window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/>
              <a:t>How to set timeout?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Too long</a:t>
            </a:r>
            <a:r>
              <a:rPr lang="en-US" dirty="0"/>
              <a:t>: connection has low throughput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Too short</a:t>
            </a:r>
            <a:r>
              <a:rPr lang="en-US" dirty="0"/>
              <a:t>: retransmit packet that was just delayed</a:t>
            </a:r>
          </a:p>
          <a:p>
            <a:r>
              <a:rPr lang="en-US" dirty="0" smtClean="0"/>
              <a:t>Solution</a:t>
            </a:r>
            <a:r>
              <a:rPr lang="en-US" dirty="0"/>
              <a:t>: make timeout proportional to </a:t>
            </a:r>
            <a:r>
              <a:rPr lang="en-US" dirty="0" smtClean="0"/>
              <a:t>RTT</a:t>
            </a:r>
          </a:p>
          <a:p>
            <a:r>
              <a:rPr lang="en-US" dirty="0" smtClean="0"/>
              <a:t>But how do we measure RTT?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0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ChangeArrowheads="1"/>
          </p:cNvSpPr>
          <p:nvPr/>
        </p:nvSpPr>
        <p:spPr bwMode="auto">
          <a:xfrm>
            <a:off x="1524000" y="2133600"/>
            <a:ext cx="6705600" cy="1447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3284183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RTT Estimation</a:t>
            </a:r>
          </a:p>
        </p:txBody>
      </p:sp>
      <p:sp>
        <p:nvSpPr>
          <p:cNvPr id="1143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exponential averaging of RTT samples</a:t>
            </a:r>
            <a:endParaRPr lang="en-US" dirty="0"/>
          </a:p>
        </p:txBody>
      </p:sp>
      <p:graphicFrame>
        <p:nvGraphicFramePr>
          <p:cNvPr id="1143813" name="Object 5"/>
          <p:cNvGraphicFramePr>
            <a:graphicFrameLocks noChangeAspect="1"/>
          </p:cNvGraphicFramePr>
          <p:nvPr>
            <p:extLst/>
          </p:nvPr>
        </p:nvGraphicFramePr>
        <p:xfrm>
          <a:off x="1692275" y="2286000"/>
          <a:ext cx="63849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3543300" imgH="635000" progId="Equation.3">
                  <p:embed/>
                </p:oleObj>
              </mc:Choice>
              <mc:Fallback>
                <p:oleObj name="Equation" r:id="rId3" imgW="35433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286000"/>
                        <a:ext cx="63849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3814" name="Line 6"/>
          <p:cNvSpPr>
            <a:spLocks noChangeShapeType="1"/>
          </p:cNvSpPr>
          <p:nvPr/>
        </p:nvSpPr>
        <p:spPr bwMode="auto">
          <a:xfrm flipV="1">
            <a:off x="1600200" y="4175125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5" name="Line 7"/>
          <p:cNvSpPr>
            <a:spLocks noChangeShapeType="1"/>
          </p:cNvSpPr>
          <p:nvPr/>
        </p:nvSpPr>
        <p:spPr bwMode="auto">
          <a:xfrm>
            <a:off x="1600200" y="6156325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6" name="Line 8"/>
          <p:cNvSpPr>
            <a:spLocks noChangeShapeType="1"/>
          </p:cNvSpPr>
          <p:nvPr/>
        </p:nvSpPr>
        <p:spPr bwMode="auto">
          <a:xfrm flipV="1">
            <a:off x="22098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7" name="Line 9"/>
          <p:cNvSpPr>
            <a:spLocks noChangeShapeType="1"/>
          </p:cNvSpPr>
          <p:nvPr/>
        </p:nvSpPr>
        <p:spPr bwMode="auto">
          <a:xfrm>
            <a:off x="21336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8" name="Line 10"/>
          <p:cNvSpPr>
            <a:spLocks noChangeShapeType="1"/>
          </p:cNvSpPr>
          <p:nvPr/>
        </p:nvSpPr>
        <p:spPr bwMode="auto">
          <a:xfrm flipV="1">
            <a:off x="3276600" y="52419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9" name="Line 11"/>
          <p:cNvSpPr>
            <a:spLocks noChangeShapeType="1"/>
          </p:cNvSpPr>
          <p:nvPr/>
        </p:nvSpPr>
        <p:spPr bwMode="auto">
          <a:xfrm>
            <a:off x="3200400" y="52419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0" name="Line 12"/>
          <p:cNvSpPr>
            <a:spLocks noChangeShapeType="1"/>
          </p:cNvSpPr>
          <p:nvPr/>
        </p:nvSpPr>
        <p:spPr bwMode="auto">
          <a:xfrm flipV="1">
            <a:off x="4191000" y="5546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1" name="Line 13"/>
          <p:cNvSpPr>
            <a:spLocks noChangeShapeType="1"/>
          </p:cNvSpPr>
          <p:nvPr/>
        </p:nvSpPr>
        <p:spPr bwMode="auto">
          <a:xfrm>
            <a:off x="4114800" y="55467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2" name="Line 14"/>
          <p:cNvSpPr>
            <a:spLocks noChangeShapeType="1"/>
          </p:cNvSpPr>
          <p:nvPr/>
        </p:nvSpPr>
        <p:spPr bwMode="auto">
          <a:xfrm flipV="1">
            <a:off x="48768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3" name="Line 15"/>
          <p:cNvSpPr>
            <a:spLocks noChangeShapeType="1"/>
          </p:cNvSpPr>
          <p:nvPr/>
        </p:nvSpPr>
        <p:spPr bwMode="auto">
          <a:xfrm>
            <a:off x="48006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4" name="Line 16"/>
          <p:cNvSpPr>
            <a:spLocks noChangeShapeType="1"/>
          </p:cNvSpPr>
          <p:nvPr/>
        </p:nvSpPr>
        <p:spPr bwMode="auto">
          <a:xfrm flipV="1">
            <a:off x="6096000" y="57753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5" name="Line 17"/>
          <p:cNvSpPr>
            <a:spLocks noChangeShapeType="1"/>
          </p:cNvSpPr>
          <p:nvPr/>
        </p:nvSpPr>
        <p:spPr bwMode="auto">
          <a:xfrm>
            <a:off x="6019800" y="57753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6" name="Line 18"/>
          <p:cNvSpPr>
            <a:spLocks noChangeShapeType="1"/>
          </p:cNvSpPr>
          <p:nvPr/>
        </p:nvSpPr>
        <p:spPr bwMode="auto">
          <a:xfrm flipV="1">
            <a:off x="64770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7" name="Line 19"/>
          <p:cNvSpPr>
            <a:spLocks noChangeShapeType="1"/>
          </p:cNvSpPr>
          <p:nvPr/>
        </p:nvSpPr>
        <p:spPr bwMode="auto">
          <a:xfrm>
            <a:off x="64008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8" name="Freeform 20"/>
          <p:cNvSpPr>
            <a:spLocks/>
          </p:cNvSpPr>
          <p:nvPr/>
        </p:nvSpPr>
        <p:spPr bwMode="auto">
          <a:xfrm>
            <a:off x="2209800" y="5165725"/>
            <a:ext cx="4572000" cy="228600"/>
          </a:xfrm>
          <a:custGeom>
            <a:avLst/>
            <a:gdLst>
              <a:gd name="T0" fmla="*/ 0 w 2880"/>
              <a:gd name="T1" fmla="*/ 0 h 144"/>
              <a:gd name="T2" fmla="*/ 672 w 2880"/>
              <a:gd name="T3" fmla="*/ 0 h 144"/>
              <a:gd name="T4" fmla="*/ 1248 w 2880"/>
              <a:gd name="T5" fmla="*/ 96 h 144"/>
              <a:gd name="T6" fmla="*/ 1680 w 2880"/>
              <a:gd name="T7" fmla="*/ 0 h 144"/>
              <a:gd name="T8" fmla="*/ 2448 w 2880"/>
              <a:gd name="T9" fmla="*/ 144 h 144"/>
              <a:gd name="T10" fmla="*/ 2688 w 2880"/>
              <a:gd name="T11" fmla="*/ 96 h 144"/>
              <a:gd name="T12" fmla="*/ 2880 w 2880"/>
              <a:gd name="T13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80" h="144">
                <a:moveTo>
                  <a:pt x="0" y="0"/>
                </a:moveTo>
                <a:lnTo>
                  <a:pt x="672" y="0"/>
                </a:lnTo>
                <a:lnTo>
                  <a:pt x="1248" y="96"/>
                </a:lnTo>
                <a:lnTo>
                  <a:pt x="1680" y="0"/>
                </a:lnTo>
                <a:lnTo>
                  <a:pt x="2448" y="144"/>
                </a:lnTo>
                <a:lnTo>
                  <a:pt x="2688" y="96"/>
                </a:lnTo>
                <a:lnTo>
                  <a:pt x="2880" y="144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9" name="Line 21"/>
          <p:cNvSpPr>
            <a:spLocks noChangeShapeType="1"/>
          </p:cNvSpPr>
          <p:nvPr/>
        </p:nvSpPr>
        <p:spPr bwMode="auto">
          <a:xfrm flipH="1">
            <a:off x="1981200" y="5165725"/>
            <a:ext cx="228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0" name="Text Box 22"/>
          <p:cNvSpPr txBox="1">
            <a:spLocks noChangeArrowheads="1"/>
          </p:cNvSpPr>
          <p:nvPr/>
        </p:nvSpPr>
        <p:spPr bwMode="auto">
          <a:xfrm rot="-5400000">
            <a:off x="761206" y="4680744"/>
            <a:ext cx="1344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Times New Roman" charset="0"/>
              </a:rPr>
              <a:t>EstimatedRTT</a:t>
            </a:r>
          </a:p>
        </p:txBody>
      </p:sp>
      <p:sp>
        <p:nvSpPr>
          <p:cNvPr id="1143831" name="Text Box 23"/>
          <p:cNvSpPr txBox="1">
            <a:spLocks noChangeArrowheads="1"/>
          </p:cNvSpPr>
          <p:nvPr/>
        </p:nvSpPr>
        <p:spPr bwMode="auto">
          <a:xfrm>
            <a:off x="6337300" y="6296025"/>
            <a:ext cx="587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Times New Roman" charset="0"/>
              </a:rPr>
              <a:t>Time</a:t>
            </a:r>
          </a:p>
        </p:txBody>
      </p:sp>
      <p:sp>
        <p:nvSpPr>
          <p:cNvPr id="1143832" name="Text Box 24"/>
          <p:cNvSpPr txBox="1">
            <a:spLocks noChangeArrowheads="1"/>
          </p:cNvSpPr>
          <p:nvPr/>
        </p:nvSpPr>
        <p:spPr bwMode="auto">
          <a:xfrm>
            <a:off x="3554413" y="4010025"/>
            <a:ext cx="11287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Times New Roman" charset="0"/>
              </a:rPr>
              <a:t>SampleRTT</a:t>
            </a:r>
          </a:p>
        </p:txBody>
      </p:sp>
      <p:sp>
        <p:nvSpPr>
          <p:cNvPr id="1143833" name="Line 25"/>
          <p:cNvSpPr>
            <a:spLocks noChangeShapeType="1"/>
          </p:cNvSpPr>
          <p:nvPr/>
        </p:nvSpPr>
        <p:spPr bwMode="auto">
          <a:xfrm flipH="1">
            <a:off x="2209800" y="4479925"/>
            <a:ext cx="1600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4" name="Line 26"/>
          <p:cNvSpPr>
            <a:spLocks noChangeShapeType="1"/>
          </p:cNvSpPr>
          <p:nvPr/>
        </p:nvSpPr>
        <p:spPr bwMode="auto">
          <a:xfrm flipH="1">
            <a:off x="3276600" y="447992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5" name="Line 27"/>
          <p:cNvSpPr>
            <a:spLocks noChangeShapeType="1"/>
          </p:cNvSpPr>
          <p:nvPr/>
        </p:nvSpPr>
        <p:spPr bwMode="auto">
          <a:xfrm>
            <a:off x="4191000" y="4479925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6" name="Line 28"/>
          <p:cNvSpPr>
            <a:spLocks noChangeShapeType="1"/>
          </p:cNvSpPr>
          <p:nvPr/>
        </p:nvSpPr>
        <p:spPr bwMode="auto">
          <a:xfrm>
            <a:off x="4191000" y="4479925"/>
            <a:ext cx="2286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7" name="Line 29"/>
          <p:cNvSpPr>
            <a:spLocks noChangeShapeType="1"/>
          </p:cNvSpPr>
          <p:nvPr/>
        </p:nvSpPr>
        <p:spPr bwMode="auto">
          <a:xfrm>
            <a:off x="4038600" y="4479925"/>
            <a:ext cx="152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8" name="Line 30"/>
          <p:cNvSpPr>
            <a:spLocks noChangeShapeType="1"/>
          </p:cNvSpPr>
          <p:nvPr/>
        </p:nvSpPr>
        <p:spPr bwMode="auto">
          <a:xfrm>
            <a:off x="4114800" y="4479925"/>
            <a:ext cx="19812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0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0" grpId="0" animBg="1"/>
      <p:bldP spid="1143814" grpId="0" animBg="1"/>
      <p:bldP spid="1143815" grpId="0" animBg="1"/>
      <p:bldP spid="1143816" grpId="0" animBg="1"/>
      <p:bldP spid="1143817" grpId="0" animBg="1"/>
      <p:bldP spid="1143818" grpId="0" animBg="1"/>
      <p:bldP spid="1143819" grpId="0" animBg="1"/>
      <p:bldP spid="1143820" grpId="0" animBg="1"/>
      <p:bldP spid="1143821" grpId="0" animBg="1"/>
      <p:bldP spid="1143822" grpId="0" animBg="1"/>
      <p:bldP spid="1143823" grpId="0" animBg="1"/>
      <p:bldP spid="1143824" grpId="0" animBg="1"/>
      <p:bldP spid="1143825" grpId="0" animBg="1"/>
      <p:bldP spid="1143826" grpId="0" animBg="1"/>
      <p:bldP spid="1143827" grpId="0" animBg="1"/>
      <p:bldP spid="1143828" grpId="0" animBg="1"/>
      <p:bldP spid="1143829" grpId="0" animBg="1"/>
      <p:bldP spid="1143830" grpId="0"/>
      <p:bldP spid="1143831" grpId="0"/>
      <p:bldP spid="1143832" grpId="0"/>
      <p:bldP spid="1143833" grpId="0" animBg="1"/>
      <p:bldP spid="1143834" grpId="0" animBg="1"/>
      <p:bldP spid="1143835" grpId="0" animBg="1"/>
      <p:bldP spid="1143836" grpId="0" animBg="1"/>
      <p:bldP spid="1143837" grpId="0" animBg="1"/>
      <p:bldP spid="11438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Averaging Example</a:t>
            </a:r>
          </a:p>
        </p:txBody>
      </p:sp>
      <p:sp>
        <p:nvSpPr>
          <p:cNvPr id="1154051" name="Line 3"/>
          <p:cNvSpPr>
            <a:spLocks noChangeShapeType="1"/>
          </p:cNvSpPr>
          <p:nvPr/>
        </p:nvSpPr>
        <p:spPr bwMode="auto">
          <a:xfrm flipV="1">
            <a:off x="1066800" y="2570163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052" name="Line 4"/>
          <p:cNvSpPr>
            <a:spLocks noChangeShapeType="1"/>
          </p:cNvSpPr>
          <p:nvPr/>
        </p:nvSpPr>
        <p:spPr bwMode="auto">
          <a:xfrm>
            <a:off x="1066800" y="6151563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053" name="Line 5"/>
          <p:cNvSpPr>
            <a:spLocks noChangeShapeType="1"/>
          </p:cNvSpPr>
          <p:nvPr/>
        </p:nvSpPr>
        <p:spPr bwMode="auto">
          <a:xfrm>
            <a:off x="1066800" y="3103563"/>
            <a:ext cx="6248400" cy="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054" name="Text Box 6"/>
          <p:cNvSpPr txBox="1">
            <a:spLocks noChangeArrowheads="1"/>
          </p:cNvSpPr>
          <p:nvPr/>
        </p:nvSpPr>
        <p:spPr bwMode="auto">
          <a:xfrm>
            <a:off x="457200" y="2913063"/>
            <a:ext cx="6254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CC00"/>
                </a:solidFill>
              </a:rPr>
              <a:t>RTT</a:t>
            </a:r>
          </a:p>
        </p:txBody>
      </p:sp>
      <p:sp>
        <p:nvSpPr>
          <p:cNvPr id="1154055" name="Text Box 7"/>
          <p:cNvSpPr txBox="1">
            <a:spLocks noChangeArrowheads="1"/>
          </p:cNvSpPr>
          <p:nvPr/>
        </p:nvSpPr>
        <p:spPr bwMode="auto">
          <a:xfrm>
            <a:off x="7300913" y="6189663"/>
            <a:ext cx="6127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time</a:t>
            </a:r>
          </a:p>
        </p:txBody>
      </p:sp>
      <p:grpSp>
        <p:nvGrpSpPr>
          <p:cNvPr id="1154105" name="Group 57"/>
          <p:cNvGrpSpPr>
            <a:grpSpLocks/>
          </p:cNvGrpSpPr>
          <p:nvPr/>
        </p:nvGrpSpPr>
        <p:grpSpPr bwMode="auto">
          <a:xfrm>
            <a:off x="1447800" y="3103563"/>
            <a:ext cx="3048000" cy="3124200"/>
            <a:chOff x="912" y="1811"/>
            <a:chExt cx="1920" cy="1968"/>
          </a:xfrm>
        </p:grpSpPr>
        <p:sp>
          <p:nvSpPr>
            <p:cNvPr id="1154066" name="Line 18"/>
            <p:cNvSpPr>
              <a:spLocks noChangeShapeType="1"/>
            </p:cNvSpPr>
            <p:nvPr/>
          </p:nvSpPr>
          <p:spPr bwMode="auto">
            <a:xfrm>
              <a:off x="91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67" name="Line 19"/>
            <p:cNvSpPr>
              <a:spLocks noChangeShapeType="1"/>
            </p:cNvSpPr>
            <p:nvPr/>
          </p:nvSpPr>
          <p:spPr bwMode="auto">
            <a:xfrm>
              <a:off x="115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68" name="Line 20"/>
            <p:cNvSpPr>
              <a:spLocks noChangeShapeType="1"/>
            </p:cNvSpPr>
            <p:nvPr/>
          </p:nvSpPr>
          <p:spPr bwMode="auto">
            <a:xfrm>
              <a:off x="139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69" name="Line 21"/>
            <p:cNvSpPr>
              <a:spLocks noChangeShapeType="1"/>
            </p:cNvSpPr>
            <p:nvPr/>
          </p:nvSpPr>
          <p:spPr bwMode="auto">
            <a:xfrm>
              <a:off x="163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0" name="Line 22"/>
            <p:cNvSpPr>
              <a:spLocks noChangeShapeType="1"/>
            </p:cNvSpPr>
            <p:nvPr/>
          </p:nvSpPr>
          <p:spPr bwMode="auto">
            <a:xfrm>
              <a:off x="187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1" name="Line 23"/>
            <p:cNvSpPr>
              <a:spLocks noChangeShapeType="1"/>
            </p:cNvSpPr>
            <p:nvPr/>
          </p:nvSpPr>
          <p:spPr bwMode="auto">
            <a:xfrm>
              <a:off x="211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2" name="Line 24"/>
            <p:cNvSpPr>
              <a:spLocks noChangeShapeType="1"/>
            </p:cNvSpPr>
            <p:nvPr/>
          </p:nvSpPr>
          <p:spPr bwMode="auto">
            <a:xfrm>
              <a:off x="235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3" name="Line 25"/>
            <p:cNvSpPr>
              <a:spLocks noChangeShapeType="1"/>
            </p:cNvSpPr>
            <p:nvPr/>
          </p:nvSpPr>
          <p:spPr bwMode="auto">
            <a:xfrm>
              <a:off x="259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4" name="Line 26"/>
            <p:cNvSpPr>
              <a:spLocks noChangeShapeType="1"/>
            </p:cNvSpPr>
            <p:nvPr/>
          </p:nvSpPr>
          <p:spPr bwMode="auto">
            <a:xfrm>
              <a:off x="283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154103" name="Text Box 55"/>
          <p:cNvSpPr txBox="1">
            <a:spLocks noChangeArrowheads="1"/>
          </p:cNvSpPr>
          <p:nvPr/>
        </p:nvSpPr>
        <p:spPr bwMode="auto">
          <a:xfrm>
            <a:off x="797555" y="1462088"/>
            <a:ext cx="67494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i="1" dirty="0" err="1">
                <a:latin typeface="+mn-lt"/>
              </a:rPr>
              <a:t>EstimatedRTT</a:t>
            </a:r>
            <a:r>
              <a:rPr lang="en-US" sz="2000" b="0" i="1" dirty="0">
                <a:latin typeface="+mn-lt"/>
              </a:rPr>
              <a:t> = </a:t>
            </a:r>
            <a:r>
              <a:rPr lang="el-GR" sz="2000" b="0" i="1" dirty="0">
                <a:latin typeface="+mn-lt"/>
                <a:cs typeface="Arial" charset="0"/>
              </a:rPr>
              <a:t>α</a:t>
            </a:r>
            <a:r>
              <a:rPr lang="en-US" sz="2000" b="0" i="1" dirty="0">
                <a:latin typeface="+mn-lt"/>
                <a:cs typeface="Arial" charset="0"/>
              </a:rPr>
              <a:t>*</a:t>
            </a:r>
            <a:r>
              <a:rPr lang="en-US" sz="2000" b="0" i="1" dirty="0" err="1">
                <a:latin typeface="+mn-lt"/>
                <a:cs typeface="Arial" charset="0"/>
              </a:rPr>
              <a:t>EstimatedRTT</a:t>
            </a:r>
            <a:r>
              <a:rPr lang="en-US" sz="2000" b="0" i="1" dirty="0">
                <a:latin typeface="+mn-lt"/>
                <a:cs typeface="Arial" charset="0"/>
              </a:rPr>
              <a:t> + </a:t>
            </a:r>
            <a:r>
              <a:rPr lang="en-US" sz="2000" b="0" dirty="0">
                <a:latin typeface="+mn-lt"/>
                <a:cs typeface="Arial" charset="0"/>
              </a:rPr>
              <a:t>(1</a:t>
            </a:r>
            <a:r>
              <a:rPr lang="en-US" sz="2000" b="0" i="1" dirty="0">
                <a:latin typeface="+mn-lt"/>
                <a:cs typeface="Arial" charset="0"/>
              </a:rPr>
              <a:t> – </a:t>
            </a:r>
            <a:r>
              <a:rPr lang="el-GR" sz="2000" b="0" i="1" dirty="0">
                <a:latin typeface="+mn-lt"/>
                <a:cs typeface="Arial" charset="0"/>
              </a:rPr>
              <a:t>α</a:t>
            </a:r>
            <a:r>
              <a:rPr lang="en-US" sz="2000" b="0" dirty="0">
                <a:latin typeface="+mn-lt"/>
                <a:cs typeface="Arial" charset="0"/>
              </a:rPr>
              <a:t>)</a:t>
            </a:r>
            <a:r>
              <a:rPr lang="en-US" sz="2000" b="0" i="1" dirty="0">
                <a:latin typeface="+mn-lt"/>
                <a:cs typeface="Arial" charset="0"/>
              </a:rPr>
              <a:t>*</a:t>
            </a:r>
            <a:r>
              <a:rPr lang="en-US" sz="2000" b="0" i="1" dirty="0" err="1">
                <a:latin typeface="+mn-lt"/>
                <a:cs typeface="Arial" charset="0"/>
              </a:rPr>
              <a:t>SampleRTT</a:t>
            </a:r>
            <a:endParaRPr lang="en-US" b="0" dirty="0">
              <a:latin typeface="+mn-lt"/>
            </a:endParaRPr>
          </a:p>
        </p:txBody>
      </p:sp>
      <p:sp>
        <p:nvSpPr>
          <p:cNvPr id="1154104" name="Text Box 56"/>
          <p:cNvSpPr txBox="1">
            <a:spLocks noChangeArrowheads="1"/>
          </p:cNvSpPr>
          <p:nvPr/>
        </p:nvSpPr>
        <p:spPr bwMode="auto">
          <a:xfrm>
            <a:off x="1447161" y="1843088"/>
            <a:ext cx="55187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latin typeface="+mn-lt"/>
              </a:rPr>
              <a:t>Assume RTT is constant </a:t>
            </a:r>
            <a:r>
              <a:rPr lang="en-US" sz="2000" b="0" dirty="0">
                <a:latin typeface="+mn-lt"/>
                <a:sym typeface="Wingdings" charset="0"/>
              </a:rPr>
              <a:t> </a:t>
            </a:r>
            <a:r>
              <a:rPr lang="en-US" sz="2000" b="0" i="1" dirty="0" err="1">
                <a:latin typeface="+mn-lt"/>
                <a:sym typeface="Wingdings" charset="0"/>
              </a:rPr>
              <a:t>SampleRTT</a:t>
            </a:r>
            <a:r>
              <a:rPr lang="en-US" sz="2000" b="0" dirty="0">
                <a:latin typeface="+mn-lt"/>
                <a:sym typeface="Wingdings" charset="0"/>
              </a:rPr>
              <a:t> = RTT</a:t>
            </a:r>
            <a:endParaRPr lang="en-US" sz="2000" b="0" dirty="0">
              <a:latin typeface="+mn-lt"/>
            </a:endParaRPr>
          </a:p>
        </p:txBody>
      </p:sp>
      <p:sp>
        <p:nvSpPr>
          <p:cNvPr id="1154110" name="Line 62"/>
          <p:cNvSpPr>
            <a:spLocks noChangeShapeType="1"/>
          </p:cNvSpPr>
          <p:nvPr/>
        </p:nvSpPr>
        <p:spPr bwMode="auto">
          <a:xfrm>
            <a:off x="1447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1" name="Line 63"/>
          <p:cNvSpPr>
            <a:spLocks noChangeShapeType="1"/>
          </p:cNvSpPr>
          <p:nvPr/>
        </p:nvSpPr>
        <p:spPr bwMode="auto">
          <a:xfrm>
            <a:off x="1828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2" name="Line 64"/>
          <p:cNvSpPr>
            <a:spLocks noChangeShapeType="1"/>
          </p:cNvSpPr>
          <p:nvPr/>
        </p:nvSpPr>
        <p:spPr bwMode="auto">
          <a:xfrm>
            <a:off x="2209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3" name="Line 65"/>
          <p:cNvSpPr>
            <a:spLocks noChangeShapeType="1"/>
          </p:cNvSpPr>
          <p:nvPr/>
        </p:nvSpPr>
        <p:spPr bwMode="auto">
          <a:xfrm>
            <a:off x="2590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4" name="Line 66"/>
          <p:cNvSpPr>
            <a:spLocks noChangeShapeType="1"/>
          </p:cNvSpPr>
          <p:nvPr/>
        </p:nvSpPr>
        <p:spPr bwMode="auto">
          <a:xfrm>
            <a:off x="3352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5" name="Line 67"/>
          <p:cNvSpPr>
            <a:spLocks noChangeShapeType="1"/>
          </p:cNvSpPr>
          <p:nvPr/>
        </p:nvSpPr>
        <p:spPr bwMode="auto">
          <a:xfrm>
            <a:off x="2971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6" name="Line 68"/>
          <p:cNvSpPr>
            <a:spLocks noChangeShapeType="1"/>
          </p:cNvSpPr>
          <p:nvPr/>
        </p:nvSpPr>
        <p:spPr bwMode="auto">
          <a:xfrm>
            <a:off x="3733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7" name="Line 69"/>
          <p:cNvSpPr>
            <a:spLocks noChangeShapeType="1"/>
          </p:cNvSpPr>
          <p:nvPr/>
        </p:nvSpPr>
        <p:spPr bwMode="auto">
          <a:xfrm>
            <a:off x="4114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8" name="Line 70"/>
          <p:cNvSpPr>
            <a:spLocks noChangeShapeType="1"/>
          </p:cNvSpPr>
          <p:nvPr/>
        </p:nvSpPr>
        <p:spPr bwMode="auto">
          <a:xfrm>
            <a:off x="4495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9" name="Text Box 71"/>
          <p:cNvSpPr txBox="1">
            <a:spLocks noChangeArrowheads="1"/>
          </p:cNvSpPr>
          <p:nvPr/>
        </p:nvSpPr>
        <p:spPr bwMode="auto">
          <a:xfrm>
            <a:off x="914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154120" name="Text Box 72"/>
          <p:cNvSpPr txBox="1">
            <a:spLocks noChangeArrowheads="1"/>
          </p:cNvSpPr>
          <p:nvPr/>
        </p:nvSpPr>
        <p:spPr bwMode="auto">
          <a:xfrm>
            <a:off x="1306513" y="6172200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54121" name="Text Box 73"/>
          <p:cNvSpPr txBox="1">
            <a:spLocks noChangeArrowheads="1"/>
          </p:cNvSpPr>
          <p:nvPr/>
        </p:nvSpPr>
        <p:spPr bwMode="auto">
          <a:xfrm>
            <a:off x="1687513" y="6172200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54122" name="Text Box 74"/>
          <p:cNvSpPr txBox="1">
            <a:spLocks noChangeArrowheads="1"/>
          </p:cNvSpPr>
          <p:nvPr/>
        </p:nvSpPr>
        <p:spPr bwMode="auto">
          <a:xfrm>
            <a:off x="2068513" y="6172200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54123" name="Text Box 75"/>
          <p:cNvSpPr txBox="1">
            <a:spLocks noChangeArrowheads="1"/>
          </p:cNvSpPr>
          <p:nvPr/>
        </p:nvSpPr>
        <p:spPr bwMode="auto">
          <a:xfrm>
            <a:off x="2438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54124" name="Text Box 76"/>
          <p:cNvSpPr txBox="1">
            <a:spLocks noChangeArrowheads="1"/>
          </p:cNvSpPr>
          <p:nvPr/>
        </p:nvSpPr>
        <p:spPr bwMode="auto">
          <a:xfrm>
            <a:off x="2819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54125" name="Text Box 77"/>
          <p:cNvSpPr txBox="1">
            <a:spLocks noChangeArrowheads="1"/>
          </p:cNvSpPr>
          <p:nvPr/>
        </p:nvSpPr>
        <p:spPr bwMode="auto">
          <a:xfrm>
            <a:off x="3200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54126" name="Text Box 78"/>
          <p:cNvSpPr txBox="1">
            <a:spLocks noChangeArrowheads="1"/>
          </p:cNvSpPr>
          <p:nvPr/>
        </p:nvSpPr>
        <p:spPr bwMode="auto">
          <a:xfrm>
            <a:off x="3581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54127" name="Text Box 79"/>
          <p:cNvSpPr txBox="1">
            <a:spLocks noChangeArrowheads="1"/>
          </p:cNvSpPr>
          <p:nvPr/>
        </p:nvSpPr>
        <p:spPr bwMode="auto">
          <a:xfrm>
            <a:off x="3962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154128" name="Text Box 80"/>
          <p:cNvSpPr txBox="1">
            <a:spLocks noChangeArrowheads="1"/>
          </p:cNvSpPr>
          <p:nvPr/>
        </p:nvSpPr>
        <p:spPr bwMode="auto">
          <a:xfrm>
            <a:off x="4343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9</a:t>
            </a:r>
          </a:p>
        </p:txBody>
      </p:sp>
      <p:grpSp>
        <p:nvGrpSpPr>
          <p:cNvPr id="1154148" name="Group 100"/>
          <p:cNvGrpSpPr>
            <a:grpSpLocks/>
          </p:cNvGrpSpPr>
          <p:nvPr/>
        </p:nvGrpSpPr>
        <p:grpSpPr bwMode="auto">
          <a:xfrm>
            <a:off x="1066800" y="3179763"/>
            <a:ext cx="7019925" cy="2971800"/>
            <a:chOff x="672" y="1859"/>
            <a:chExt cx="4422" cy="1872"/>
          </a:xfrm>
        </p:grpSpPr>
        <p:sp>
          <p:nvSpPr>
            <p:cNvPr id="1154149" name="Freeform 101"/>
            <p:cNvSpPr>
              <a:spLocks/>
            </p:cNvSpPr>
            <p:nvPr/>
          </p:nvSpPr>
          <p:spPr bwMode="auto">
            <a:xfrm>
              <a:off x="672" y="1859"/>
              <a:ext cx="3936" cy="1872"/>
            </a:xfrm>
            <a:custGeom>
              <a:avLst/>
              <a:gdLst>
                <a:gd name="T0" fmla="*/ 0 w 3936"/>
                <a:gd name="T1" fmla="*/ 1872 h 1872"/>
                <a:gd name="T2" fmla="*/ 240 w 3936"/>
                <a:gd name="T3" fmla="*/ 1488 h 1872"/>
                <a:gd name="T4" fmla="*/ 480 w 3936"/>
                <a:gd name="T5" fmla="*/ 1200 h 1872"/>
                <a:gd name="T6" fmla="*/ 720 w 3936"/>
                <a:gd name="T7" fmla="*/ 960 h 1872"/>
                <a:gd name="T8" fmla="*/ 960 w 3936"/>
                <a:gd name="T9" fmla="*/ 768 h 1872"/>
                <a:gd name="T10" fmla="*/ 1200 w 3936"/>
                <a:gd name="T11" fmla="*/ 576 h 1872"/>
                <a:gd name="T12" fmla="*/ 1440 w 3936"/>
                <a:gd name="T13" fmla="*/ 432 h 1872"/>
                <a:gd name="T14" fmla="*/ 1728 w 3936"/>
                <a:gd name="T15" fmla="*/ 336 h 1872"/>
                <a:gd name="T16" fmla="*/ 2064 w 3936"/>
                <a:gd name="T17" fmla="*/ 240 h 1872"/>
                <a:gd name="T18" fmla="*/ 2592 w 3936"/>
                <a:gd name="T19" fmla="*/ 144 h 1872"/>
                <a:gd name="T20" fmla="*/ 3360 w 3936"/>
                <a:gd name="T21" fmla="*/ 48 h 1872"/>
                <a:gd name="T22" fmla="*/ 3936 w 3936"/>
                <a:gd name="T23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6" h="1872">
                  <a:moveTo>
                    <a:pt x="0" y="1872"/>
                  </a:moveTo>
                  <a:lnTo>
                    <a:pt x="240" y="1488"/>
                  </a:lnTo>
                  <a:lnTo>
                    <a:pt x="480" y="1200"/>
                  </a:lnTo>
                  <a:lnTo>
                    <a:pt x="720" y="960"/>
                  </a:lnTo>
                  <a:lnTo>
                    <a:pt x="960" y="768"/>
                  </a:lnTo>
                  <a:lnTo>
                    <a:pt x="1200" y="576"/>
                  </a:lnTo>
                  <a:lnTo>
                    <a:pt x="1440" y="432"/>
                  </a:lnTo>
                  <a:lnTo>
                    <a:pt x="1728" y="336"/>
                  </a:lnTo>
                  <a:lnTo>
                    <a:pt x="2064" y="240"/>
                  </a:lnTo>
                  <a:lnTo>
                    <a:pt x="2592" y="144"/>
                  </a:lnTo>
                  <a:lnTo>
                    <a:pt x="3360" y="48"/>
                  </a:lnTo>
                  <a:lnTo>
                    <a:pt x="3936" y="0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150" name="Oval 102"/>
            <p:cNvSpPr>
              <a:spLocks noChangeArrowheads="1"/>
            </p:cNvSpPr>
            <p:nvPr/>
          </p:nvSpPr>
          <p:spPr bwMode="auto">
            <a:xfrm>
              <a:off x="864" y="3299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1" name="Oval 103"/>
            <p:cNvSpPr>
              <a:spLocks noChangeArrowheads="1"/>
            </p:cNvSpPr>
            <p:nvPr/>
          </p:nvSpPr>
          <p:spPr bwMode="auto">
            <a:xfrm>
              <a:off x="1104" y="3011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2" name="Oval 104"/>
            <p:cNvSpPr>
              <a:spLocks noChangeArrowheads="1"/>
            </p:cNvSpPr>
            <p:nvPr/>
          </p:nvSpPr>
          <p:spPr bwMode="auto">
            <a:xfrm>
              <a:off x="1344" y="2771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3" name="Oval 105"/>
            <p:cNvSpPr>
              <a:spLocks noChangeArrowheads="1"/>
            </p:cNvSpPr>
            <p:nvPr/>
          </p:nvSpPr>
          <p:spPr bwMode="auto">
            <a:xfrm>
              <a:off x="1584" y="2579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4" name="Oval 106"/>
            <p:cNvSpPr>
              <a:spLocks noChangeArrowheads="1"/>
            </p:cNvSpPr>
            <p:nvPr/>
          </p:nvSpPr>
          <p:spPr bwMode="auto">
            <a:xfrm>
              <a:off x="1824" y="2387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5" name="Oval 107"/>
            <p:cNvSpPr>
              <a:spLocks noChangeArrowheads="1"/>
            </p:cNvSpPr>
            <p:nvPr/>
          </p:nvSpPr>
          <p:spPr bwMode="auto">
            <a:xfrm>
              <a:off x="2064" y="2243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6" name="Oval 108"/>
            <p:cNvSpPr>
              <a:spLocks noChangeArrowheads="1"/>
            </p:cNvSpPr>
            <p:nvPr/>
          </p:nvSpPr>
          <p:spPr bwMode="auto">
            <a:xfrm>
              <a:off x="2304" y="2156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7" name="Oval 109"/>
            <p:cNvSpPr>
              <a:spLocks noChangeArrowheads="1"/>
            </p:cNvSpPr>
            <p:nvPr/>
          </p:nvSpPr>
          <p:spPr bwMode="auto">
            <a:xfrm>
              <a:off x="2553" y="208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8" name="Oval 110"/>
            <p:cNvSpPr>
              <a:spLocks noChangeArrowheads="1"/>
            </p:cNvSpPr>
            <p:nvPr/>
          </p:nvSpPr>
          <p:spPr bwMode="auto">
            <a:xfrm>
              <a:off x="2784" y="2021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9" name="Text Box 111"/>
            <p:cNvSpPr txBox="1">
              <a:spLocks noChangeArrowheads="1"/>
            </p:cNvSpPr>
            <p:nvPr/>
          </p:nvSpPr>
          <p:spPr bwMode="auto">
            <a:xfrm>
              <a:off x="3456" y="1960"/>
              <a:ext cx="163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i="1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EstimatedRTT</a:t>
              </a:r>
              <a:r>
                <a:rPr lang="en-US" sz="2000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 (</a:t>
              </a:r>
              <a:r>
                <a:rPr lang="el-GR" sz="2000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α</a:t>
              </a:r>
              <a:r>
                <a:rPr lang="en-US" sz="2000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 = 0.8)</a:t>
              </a:r>
              <a:endParaRPr lang="el-GR" sz="2000">
                <a:solidFill>
                  <a:schemeClr val="accent1"/>
                </a:solidFill>
                <a:latin typeface="Times New Roman" charset="0"/>
                <a:cs typeface="Arial" charset="0"/>
              </a:endParaRPr>
            </a:p>
          </p:txBody>
        </p:sp>
      </p:grpSp>
      <p:grpSp>
        <p:nvGrpSpPr>
          <p:cNvPr id="1154160" name="Group 112"/>
          <p:cNvGrpSpPr>
            <a:grpSpLocks/>
          </p:cNvGrpSpPr>
          <p:nvPr/>
        </p:nvGrpSpPr>
        <p:grpSpPr bwMode="auto">
          <a:xfrm>
            <a:off x="1066800" y="2709863"/>
            <a:ext cx="6715125" cy="3441700"/>
            <a:chOff x="672" y="1563"/>
            <a:chExt cx="4230" cy="2168"/>
          </a:xfrm>
        </p:grpSpPr>
        <p:sp>
          <p:nvSpPr>
            <p:cNvPr id="1154161" name="Oval 113"/>
            <p:cNvSpPr>
              <a:spLocks noChangeArrowheads="1"/>
            </p:cNvSpPr>
            <p:nvPr/>
          </p:nvSpPr>
          <p:spPr bwMode="auto">
            <a:xfrm>
              <a:off x="864" y="272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2" name="Oval 114"/>
            <p:cNvSpPr>
              <a:spLocks noChangeArrowheads="1"/>
            </p:cNvSpPr>
            <p:nvPr/>
          </p:nvSpPr>
          <p:spPr bwMode="auto">
            <a:xfrm>
              <a:off x="1104" y="224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3" name="Oval 115"/>
            <p:cNvSpPr>
              <a:spLocks noChangeArrowheads="1"/>
            </p:cNvSpPr>
            <p:nvPr/>
          </p:nvSpPr>
          <p:spPr bwMode="auto">
            <a:xfrm>
              <a:off x="1344" y="200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4" name="Oval 116"/>
            <p:cNvSpPr>
              <a:spLocks noChangeArrowheads="1"/>
            </p:cNvSpPr>
            <p:nvPr/>
          </p:nvSpPr>
          <p:spPr bwMode="auto">
            <a:xfrm>
              <a:off x="1584" y="1907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5" name="Oval 117"/>
            <p:cNvSpPr>
              <a:spLocks noChangeArrowheads="1"/>
            </p:cNvSpPr>
            <p:nvPr/>
          </p:nvSpPr>
          <p:spPr bwMode="auto">
            <a:xfrm>
              <a:off x="1824" y="1811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6" name="Oval 118"/>
            <p:cNvSpPr>
              <a:spLocks noChangeArrowheads="1"/>
            </p:cNvSpPr>
            <p:nvPr/>
          </p:nvSpPr>
          <p:spPr bwMode="auto">
            <a:xfrm>
              <a:off x="2064" y="176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7" name="Freeform 119"/>
            <p:cNvSpPr>
              <a:spLocks/>
            </p:cNvSpPr>
            <p:nvPr/>
          </p:nvSpPr>
          <p:spPr bwMode="auto">
            <a:xfrm>
              <a:off x="672" y="1811"/>
              <a:ext cx="3456" cy="1920"/>
            </a:xfrm>
            <a:custGeom>
              <a:avLst/>
              <a:gdLst>
                <a:gd name="T0" fmla="*/ 0 w 3456"/>
                <a:gd name="T1" fmla="*/ 1920 h 1920"/>
                <a:gd name="T2" fmla="*/ 240 w 3456"/>
                <a:gd name="T3" fmla="*/ 960 h 1920"/>
                <a:gd name="T4" fmla="*/ 480 w 3456"/>
                <a:gd name="T5" fmla="*/ 480 h 1920"/>
                <a:gd name="T6" fmla="*/ 720 w 3456"/>
                <a:gd name="T7" fmla="*/ 240 h 1920"/>
                <a:gd name="T8" fmla="*/ 960 w 3456"/>
                <a:gd name="T9" fmla="*/ 144 h 1920"/>
                <a:gd name="T10" fmla="*/ 1200 w 3456"/>
                <a:gd name="T11" fmla="*/ 48 h 1920"/>
                <a:gd name="T12" fmla="*/ 1440 w 3456"/>
                <a:gd name="T13" fmla="*/ 0 h 1920"/>
                <a:gd name="T14" fmla="*/ 3456 w 3456"/>
                <a:gd name="T15" fmla="*/ 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6" h="1920">
                  <a:moveTo>
                    <a:pt x="0" y="1920"/>
                  </a:moveTo>
                  <a:lnTo>
                    <a:pt x="240" y="960"/>
                  </a:lnTo>
                  <a:lnTo>
                    <a:pt x="480" y="480"/>
                  </a:lnTo>
                  <a:lnTo>
                    <a:pt x="720" y="240"/>
                  </a:lnTo>
                  <a:lnTo>
                    <a:pt x="960" y="144"/>
                  </a:lnTo>
                  <a:lnTo>
                    <a:pt x="1200" y="48"/>
                  </a:lnTo>
                  <a:lnTo>
                    <a:pt x="1440" y="0"/>
                  </a:lnTo>
                  <a:lnTo>
                    <a:pt x="3456" y="0"/>
                  </a:ln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168" name="Text Box 120"/>
            <p:cNvSpPr txBox="1">
              <a:spLocks noChangeArrowheads="1"/>
            </p:cNvSpPr>
            <p:nvPr/>
          </p:nvSpPr>
          <p:spPr bwMode="auto">
            <a:xfrm>
              <a:off x="3264" y="1563"/>
              <a:ext cx="163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EstimatedRTT</a:t>
              </a:r>
              <a:r>
                <a:rPr lang="en-US" sz="2000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 (</a:t>
              </a:r>
              <a:r>
                <a:rPr lang="el-GR" sz="2000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α</a:t>
              </a:r>
              <a:r>
                <a:rPr lang="en-US" sz="2000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 = 0.5)</a:t>
              </a:r>
              <a:endParaRPr lang="el-GR" sz="2000">
                <a:solidFill>
                  <a:schemeClr val="tx2"/>
                </a:solidFill>
                <a:latin typeface="Times New Roman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798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763000" cy="1173162"/>
          </a:xfrm>
        </p:spPr>
        <p:txBody>
          <a:bodyPr/>
          <a:lstStyle/>
          <a:p>
            <a:r>
              <a:rPr lang="en-US" sz="3600" dirty="0" smtClean="0"/>
              <a:t>Problem: Ambiguous Measurements</a:t>
            </a:r>
            <a:endParaRPr lang="en-US" sz="3600" dirty="0"/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153400" cy="1828800"/>
          </a:xfrm>
        </p:spPr>
        <p:txBody>
          <a:bodyPr/>
          <a:lstStyle/>
          <a:p>
            <a:r>
              <a:rPr lang="en-US" sz="2400" dirty="0"/>
              <a:t>How </a:t>
            </a:r>
            <a:r>
              <a:rPr lang="en-US" sz="2400" dirty="0" smtClean="0"/>
              <a:t>do we </a:t>
            </a:r>
            <a:r>
              <a:rPr lang="en-US" sz="2400" dirty="0"/>
              <a:t>differentiate between the real ACK, and ACK of the retransmitted packet?</a:t>
            </a:r>
          </a:p>
        </p:txBody>
      </p:sp>
      <p:sp>
        <p:nvSpPr>
          <p:cNvPr id="1144836" name="Line 4"/>
          <p:cNvSpPr>
            <a:spLocks noChangeShapeType="1"/>
          </p:cNvSpPr>
          <p:nvPr/>
        </p:nvSpPr>
        <p:spPr bwMode="auto">
          <a:xfrm>
            <a:off x="17734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37" name="Line 5"/>
          <p:cNvSpPr>
            <a:spLocks noChangeShapeType="1"/>
          </p:cNvSpPr>
          <p:nvPr/>
        </p:nvSpPr>
        <p:spPr bwMode="auto">
          <a:xfrm>
            <a:off x="38308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38" name="Line 6"/>
          <p:cNvSpPr>
            <a:spLocks noChangeShapeType="1"/>
          </p:cNvSpPr>
          <p:nvPr/>
        </p:nvSpPr>
        <p:spPr bwMode="auto">
          <a:xfrm>
            <a:off x="1773458" y="38100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39" name="Line 7"/>
          <p:cNvSpPr>
            <a:spLocks noChangeShapeType="1"/>
          </p:cNvSpPr>
          <p:nvPr/>
        </p:nvSpPr>
        <p:spPr bwMode="auto">
          <a:xfrm>
            <a:off x="1773458" y="46482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0" name="Line 8"/>
          <p:cNvSpPr>
            <a:spLocks noChangeShapeType="1"/>
          </p:cNvSpPr>
          <p:nvPr/>
        </p:nvSpPr>
        <p:spPr bwMode="auto">
          <a:xfrm flipH="1">
            <a:off x="1773458" y="5181600"/>
            <a:ext cx="2057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1" name="Text Box 9"/>
          <p:cNvSpPr txBox="1">
            <a:spLocks noChangeArrowheads="1"/>
          </p:cNvSpPr>
          <p:nvPr/>
        </p:nvSpPr>
        <p:spPr bwMode="auto">
          <a:xfrm rot="-755306">
            <a:off x="2408353" y="5167106"/>
            <a:ext cx="57171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ACK</a:t>
            </a:r>
          </a:p>
        </p:txBody>
      </p:sp>
      <p:sp>
        <p:nvSpPr>
          <p:cNvPr id="1144842" name="Text Box 10"/>
          <p:cNvSpPr txBox="1">
            <a:spLocks noChangeArrowheads="1"/>
          </p:cNvSpPr>
          <p:nvPr/>
        </p:nvSpPr>
        <p:spPr bwMode="auto">
          <a:xfrm rot="873085">
            <a:off x="1971424" y="4586081"/>
            <a:ext cx="152970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Retransmission</a:t>
            </a:r>
          </a:p>
        </p:txBody>
      </p:sp>
      <p:sp>
        <p:nvSpPr>
          <p:cNvPr id="1144843" name="Text Box 11"/>
          <p:cNvSpPr txBox="1">
            <a:spLocks noChangeArrowheads="1"/>
          </p:cNvSpPr>
          <p:nvPr/>
        </p:nvSpPr>
        <p:spPr bwMode="auto">
          <a:xfrm rot="802585">
            <a:off x="1734620" y="3795506"/>
            <a:ext cx="206840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Original Transmission</a:t>
            </a:r>
          </a:p>
        </p:txBody>
      </p:sp>
      <p:sp>
        <p:nvSpPr>
          <p:cNvPr id="1144844" name="Line 12"/>
          <p:cNvSpPr>
            <a:spLocks noChangeShapeType="1"/>
          </p:cNvSpPr>
          <p:nvPr/>
        </p:nvSpPr>
        <p:spPr bwMode="auto">
          <a:xfrm>
            <a:off x="1544858" y="3810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5" name="Line 13"/>
          <p:cNvSpPr>
            <a:spLocks noChangeShapeType="1"/>
          </p:cNvSpPr>
          <p:nvPr/>
        </p:nvSpPr>
        <p:spPr bwMode="auto">
          <a:xfrm>
            <a:off x="1544858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6" name="Line 14"/>
          <p:cNvSpPr>
            <a:spLocks noChangeShapeType="1"/>
          </p:cNvSpPr>
          <p:nvPr/>
        </p:nvSpPr>
        <p:spPr bwMode="auto">
          <a:xfrm flipV="1">
            <a:off x="1621058" y="38100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7" name="Text Box 15"/>
          <p:cNvSpPr txBox="1">
            <a:spLocks noChangeArrowheads="1"/>
          </p:cNvSpPr>
          <p:nvPr/>
        </p:nvSpPr>
        <p:spPr bwMode="auto">
          <a:xfrm rot="-5400000">
            <a:off x="821561" y="4571000"/>
            <a:ext cx="117036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SampleRTT</a:t>
            </a:r>
          </a:p>
        </p:txBody>
      </p:sp>
      <p:sp>
        <p:nvSpPr>
          <p:cNvPr id="1144848" name="Text Box 16"/>
          <p:cNvSpPr txBox="1">
            <a:spLocks noChangeArrowheads="1"/>
          </p:cNvSpPr>
          <p:nvPr/>
        </p:nvSpPr>
        <p:spPr bwMode="auto">
          <a:xfrm>
            <a:off x="1337797" y="3095625"/>
            <a:ext cx="79829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Sender</a:t>
            </a:r>
          </a:p>
        </p:txBody>
      </p:sp>
      <p:sp>
        <p:nvSpPr>
          <p:cNvPr id="1144849" name="Text Box 17"/>
          <p:cNvSpPr txBox="1">
            <a:spLocks noChangeArrowheads="1"/>
          </p:cNvSpPr>
          <p:nvPr/>
        </p:nvSpPr>
        <p:spPr bwMode="auto">
          <a:xfrm>
            <a:off x="3327839" y="3095625"/>
            <a:ext cx="93936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Receiver</a:t>
            </a:r>
          </a:p>
        </p:txBody>
      </p:sp>
      <p:sp>
        <p:nvSpPr>
          <p:cNvPr id="1144850" name="Line 18"/>
          <p:cNvSpPr>
            <a:spLocks noChangeShapeType="1"/>
          </p:cNvSpPr>
          <p:nvPr/>
        </p:nvSpPr>
        <p:spPr bwMode="auto">
          <a:xfrm>
            <a:off x="54310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1" name="Line 19"/>
          <p:cNvSpPr>
            <a:spLocks noChangeShapeType="1"/>
          </p:cNvSpPr>
          <p:nvPr/>
        </p:nvSpPr>
        <p:spPr bwMode="auto">
          <a:xfrm>
            <a:off x="74884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2" name="Line 20"/>
          <p:cNvSpPr>
            <a:spLocks noChangeShapeType="1"/>
          </p:cNvSpPr>
          <p:nvPr/>
        </p:nvSpPr>
        <p:spPr bwMode="auto">
          <a:xfrm>
            <a:off x="5431058" y="38100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3" name="Line 21"/>
          <p:cNvSpPr>
            <a:spLocks noChangeShapeType="1"/>
          </p:cNvSpPr>
          <p:nvPr/>
        </p:nvSpPr>
        <p:spPr bwMode="auto">
          <a:xfrm>
            <a:off x="5431058" y="46482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4" name="Line 22"/>
          <p:cNvSpPr>
            <a:spLocks noChangeShapeType="1"/>
          </p:cNvSpPr>
          <p:nvPr/>
        </p:nvSpPr>
        <p:spPr bwMode="auto">
          <a:xfrm flipH="1">
            <a:off x="5431058" y="43434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5" name="Text Box 23"/>
          <p:cNvSpPr txBox="1">
            <a:spLocks noChangeArrowheads="1"/>
          </p:cNvSpPr>
          <p:nvPr/>
        </p:nvSpPr>
        <p:spPr bwMode="auto">
          <a:xfrm rot="-755306">
            <a:off x="6370753" y="4281281"/>
            <a:ext cx="57171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ACK</a:t>
            </a:r>
          </a:p>
        </p:txBody>
      </p:sp>
      <p:sp>
        <p:nvSpPr>
          <p:cNvPr id="1144856" name="Text Box 24"/>
          <p:cNvSpPr txBox="1">
            <a:spLocks noChangeArrowheads="1"/>
          </p:cNvSpPr>
          <p:nvPr/>
        </p:nvSpPr>
        <p:spPr bwMode="auto">
          <a:xfrm rot="873085">
            <a:off x="5629024" y="4586081"/>
            <a:ext cx="152970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Retransmission</a:t>
            </a:r>
          </a:p>
        </p:txBody>
      </p:sp>
      <p:sp>
        <p:nvSpPr>
          <p:cNvPr id="1144857" name="Text Box 25"/>
          <p:cNvSpPr txBox="1">
            <a:spLocks noChangeArrowheads="1"/>
          </p:cNvSpPr>
          <p:nvPr/>
        </p:nvSpPr>
        <p:spPr bwMode="auto">
          <a:xfrm rot="802585">
            <a:off x="5392220" y="3795506"/>
            <a:ext cx="206840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Original Transmission</a:t>
            </a:r>
          </a:p>
        </p:txBody>
      </p:sp>
      <p:sp>
        <p:nvSpPr>
          <p:cNvPr id="1144858" name="Line 26"/>
          <p:cNvSpPr>
            <a:spLocks noChangeShapeType="1"/>
          </p:cNvSpPr>
          <p:nvPr/>
        </p:nvSpPr>
        <p:spPr bwMode="auto">
          <a:xfrm>
            <a:off x="5202458" y="3810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9" name="Line 27"/>
          <p:cNvSpPr>
            <a:spLocks noChangeShapeType="1"/>
          </p:cNvSpPr>
          <p:nvPr/>
        </p:nvSpPr>
        <p:spPr bwMode="auto">
          <a:xfrm>
            <a:off x="5202458" y="4876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60" name="Line 28"/>
          <p:cNvSpPr>
            <a:spLocks noChangeShapeType="1"/>
          </p:cNvSpPr>
          <p:nvPr/>
        </p:nvSpPr>
        <p:spPr bwMode="auto">
          <a:xfrm flipV="1">
            <a:off x="5278658" y="3810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61" name="Text Box 29"/>
          <p:cNvSpPr txBox="1">
            <a:spLocks noChangeArrowheads="1"/>
          </p:cNvSpPr>
          <p:nvPr/>
        </p:nvSpPr>
        <p:spPr bwMode="auto">
          <a:xfrm rot="-5400000">
            <a:off x="4479161" y="4136025"/>
            <a:ext cx="117036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SampleRTT</a:t>
            </a:r>
          </a:p>
        </p:txBody>
      </p:sp>
      <p:sp>
        <p:nvSpPr>
          <p:cNvPr id="1144862" name="Text Box 30"/>
          <p:cNvSpPr txBox="1">
            <a:spLocks noChangeArrowheads="1"/>
          </p:cNvSpPr>
          <p:nvPr/>
        </p:nvSpPr>
        <p:spPr bwMode="auto">
          <a:xfrm>
            <a:off x="4995397" y="3095625"/>
            <a:ext cx="79829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Sender</a:t>
            </a:r>
          </a:p>
        </p:txBody>
      </p:sp>
      <p:sp>
        <p:nvSpPr>
          <p:cNvPr id="1144863" name="Text Box 31"/>
          <p:cNvSpPr txBox="1">
            <a:spLocks noChangeArrowheads="1"/>
          </p:cNvSpPr>
          <p:nvPr/>
        </p:nvSpPr>
        <p:spPr bwMode="auto">
          <a:xfrm>
            <a:off x="6985439" y="3095625"/>
            <a:ext cx="93936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Receiver</a:t>
            </a:r>
          </a:p>
        </p:txBody>
      </p:sp>
    </p:spTree>
    <p:extLst>
      <p:ext uri="{BB962C8B-B14F-4D97-AF65-F5344CB8AC3E}">
        <p14:creationId xmlns:p14="http://schemas.microsoft.com/office/powerpoint/2010/main" val="26142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dirty="0" smtClean="0"/>
              <a:t>Last time: Components of a solution for reliable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Checksums (for error detection) </a:t>
            </a:r>
          </a:p>
          <a:p>
            <a:r>
              <a:rPr lang="en-US" dirty="0" smtClean="0"/>
              <a:t>Timers (for loss detection) </a:t>
            </a:r>
          </a:p>
          <a:p>
            <a:r>
              <a:rPr lang="en-US" dirty="0" smtClean="0"/>
              <a:t>Acknowledgments </a:t>
            </a:r>
          </a:p>
          <a:p>
            <a:pPr lvl="1"/>
            <a:r>
              <a:rPr lang="en-US" dirty="0" smtClean="0"/>
              <a:t>cumulative </a:t>
            </a:r>
          </a:p>
          <a:p>
            <a:pPr lvl="1"/>
            <a:r>
              <a:rPr lang="en-US" dirty="0" smtClean="0"/>
              <a:t>selective</a:t>
            </a:r>
          </a:p>
          <a:p>
            <a:r>
              <a:rPr lang="en-US" dirty="0" smtClean="0"/>
              <a:t>Sequence numbers (duplicates, windows)</a:t>
            </a:r>
          </a:p>
          <a:p>
            <a:r>
              <a:rPr lang="en-US" dirty="0" smtClean="0"/>
              <a:t>Sliding Windows (for efficiency)</a:t>
            </a:r>
          </a:p>
          <a:p>
            <a:pPr lvl="1"/>
            <a:r>
              <a:rPr lang="en-US" dirty="0" smtClean="0"/>
              <a:t>Go-Back-N (GBN)</a:t>
            </a:r>
          </a:p>
          <a:p>
            <a:pPr lvl="1"/>
            <a:r>
              <a:rPr lang="en-US" dirty="0" smtClean="0"/>
              <a:t>Selective Replay (SR)</a:t>
            </a:r>
          </a:p>
        </p:txBody>
      </p:sp>
    </p:spTree>
    <p:extLst>
      <p:ext uri="{BB962C8B-B14F-4D97-AF65-F5344CB8AC3E}">
        <p14:creationId xmlns:p14="http://schemas.microsoft.com/office/powerpoint/2010/main" val="107489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Karn/Partridge Algorithm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Measure </a:t>
            </a:r>
            <a:r>
              <a:rPr lang="en-US" sz="2400" i="1" dirty="0" err="1">
                <a:latin typeface="Times New Roman" charset="0"/>
                <a:cs typeface="Arial" charset="0"/>
              </a:rPr>
              <a:t>SampleRTT</a:t>
            </a:r>
            <a:r>
              <a:rPr lang="en-US" sz="2400" i="1" dirty="0">
                <a:latin typeface="Times New Roman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only for original transmissions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Once a segment has been retransmitted, do not use it for any further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measurements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Computes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EstimatedRTT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using </a:t>
            </a:r>
            <a:r>
              <a:rPr lang="el-GR" sz="2400" i="1" dirty="0" smtClean="0">
                <a:cs typeface="Arial" charset="0"/>
              </a:rPr>
              <a:t>α</a:t>
            </a:r>
            <a:r>
              <a:rPr lang="en-US" sz="2400" i="1" dirty="0" smtClean="0">
                <a:cs typeface="Arial" charset="0"/>
              </a:rPr>
              <a:t> = 0.875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Timeout value (RTO)  = 2 ×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EstimatedRTT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Employs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exponential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cs typeface="Arial" charset="0"/>
              </a:rPr>
              <a:t>backoff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Every time RTO timer expires, set RTO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0"/>
              </a:rPr>
              <a:t> 2·RTO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0"/>
              </a:rPr>
              <a:t>(Up  to maximum  60 sec)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0"/>
              </a:rPr>
              <a:t>Every time new measurement comes in (= successful original transmission), collapse RTO back to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Symbol" charset="0"/>
              </a:rPr>
              <a:t>2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×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EstimatedRTT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3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</a:t>
            </a:r>
            <a:r>
              <a:rPr lang="en-US" dirty="0" smtClean="0"/>
              <a:t>/Partridge in action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000" b="200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513876" y="6305490"/>
            <a:ext cx="5444019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from Jacobson and </a:t>
            </a:r>
            <a:r>
              <a:rPr lang="en-US" dirty="0" err="1" smtClean="0"/>
              <a:t>Karels</a:t>
            </a:r>
            <a:r>
              <a:rPr lang="en-US" dirty="0" smtClean="0"/>
              <a:t>, SIGCOMM 1988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Jacobson/Karels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Problem: need to better capture variability in RTT</a:t>
            </a:r>
            <a:endParaRPr lang="en-US" dirty="0">
              <a:latin typeface="Arial" charset="0"/>
              <a:cs typeface="Arial" charset="0"/>
            </a:endParaRPr>
          </a:p>
          <a:p>
            <a:pPr marL="685800" lvl="1" indent="-228600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Directly measure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deviation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85750" indent="-285750"/>
            <a:endParaRPr lang="en-US" dirty="0">
              <a:latin typeface="Arial" charset="0"/>
              <a:cs typeface="Arial" charset="0"/>
            </a:endParaRPr>
          </a:p>
          <a:p>
            <a:pPr marL="285750" indent="-285750"/>
            <a:r>
              <a:rPr lang="en-US" sz="2400" dirty="0">
                <a:latin typeface="Arial" charset="0"/>
                <a:cs typeface="Arial" charset="0"/>
              </a:rPr>
              <a:t>Deviation = </a:t>
            </a:r>
            <a:r>
              <a:rPr lang="en-US" sz="2400" b="1" dirty="0">
                <a:latin typeface="Arial" charset="0"/>
                <a:cs typeface="Arial" charset="0"/>
              </a:rPr>
              <a:t>|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SampleRTT</a:t>
            </a:r>
            <a:r>
              <a:rPr lang="en-US" sz="2400" dirty="0">
                <a:latin typeface="Arial" charset="0"/>
                <a:cs typeface="Arial" charset="0"/>
              </a:rPr>
              <a:t> – </a:t>
            </a:r>
            <a:r>
              <a:rPr lang="en-US" sz="2400" dirty="0" err="1">
                <a:latin typeface="Arial" charset="0"/>
                <a:cs typeface="Arial" charset="0"/>
              </a:rPr>
              <a:t>EstimatedRTT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b="1" dirty="0">
                <a:latin typeface="Arial" charset="0"/>
                <a:cs typeface="Arial" charset="0"/>
              </a:rPr>
              <a:t>|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</a:p>
          <a:p>
            <a:pPr marL="285750" indent="-285750"/>
            <a:r>
              <a:rPr lang="en-US" sz="2400" dirty="0" err="1">
                <a:latin typeface="Arial" charset="0"/>
                <a:cs typeface="Arial" charset="0"/>
              </a:rPr>
              <a:t>EstimatedDeviation</a:t>
            </a:r>
            <a:r>
              <a:rPr lang="en-US" sz="2400" dirty="0">
                <a:latin typeface="Arial" charset="0"/>
                <a:cs typeface="Arial" charset="0"/>
              </a:rPr>
              <a:t>: </a:t>
            </a:r>
            <a:r>
              <a:rPr lang="en-US" sz="2400" dirty="0" smtClean="0">
                <a:latin typeface="Arial" charset="0"/>
                <a:cs typeface="Arial" charset="0"/>
              </a:rPr>
              <a:t>exponential average </a:t>
            </a:r>
            <a:r>
              <a:rPr lang="en-US" sz="2400" dirty="0">
                <a:latin typeface="Arial" charset="0"/>
                <a:cs typeface="Arial" charset="0"/>
              </a:rPr>
              <a:t>of Deviation</a:t>
            </a:r>
          </a:p>
          <a:p>
            <a:pPr marL="285750" indent="-285750"/>
            <a:endParaRPr lang="en-US" sz="2400" dirty="0">
              <a:latin typeface="Arial" charset="0"/>
              <a:cs typeface="Arial" charset="0"/>
            </a:endParaRPr>
          </a:p>
          <a:p>
            <a:pPr marL="285750" indent="-285750"/>
            <a:r>
              <a:rPr lang="en-US" sz="2400" dirty="0">
                <a:latin typeface="Arial" charset="0"/>
                <a:cs typeface="Arial" charset="0"/>
              </a:rPr>
              <a:t>RTO = </a:t>
            </a:r>
            <a:r>
              <a:rPr lang="en-US" sz="2400" dirty="0" err="1">
                <a:latin typeface="Arial" charset="0"/>
                <a:cs typeface="Arial" charset="0"/>
              </a:rPr>
              <a:t>EstimatedRTT</a:t>
            </a:r>
            <a:r>
              <a:rPr lang="en-US" sz="2400" dirty="0">
                <a:latin typeface="Arial" charset="0"/>
                <a:cs typeface="Arial" charset="0"/>
              </a:rPr>
              <a:t> + 4 x </a:t>
            </a:r>
            <a:r>
              <a:rPr lang="en-US" sz="2400" dirty="0" err="1" smtClean="0">
                <a:latin typeface="Arial" charset="0"/>
                <a:cs typeface="Arial" charset="0"/>
              </a:rPr>
              <a:t>EstimatedDeviation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285750" indent="-285750"/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1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Jacobson/</a:t>
            </a:r>
            <a:r>
              <a:rPr lang="en-US" dirty="0" err="1" smtClean="0"/>
              <a:t>Karels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45" b="45"/>
          <a:stretch>
            <a:fillRect/>
          </a:stretch>
        </p:blipFill>
        <p:spPr>
          <a:xfrm>
            <a:off x="152400" y="1458105"/>
            <a:ext cx="9372600" cy="4942695"/>
          </a:xfrm>
        </p:spPr>
      </p:pic>
    </p:spTree>
    <p:extLst>
      <p:ext uri="{BB962C8B-B14F-4D97-AF65-F5344CB8AC3E}">
        <p14:creationId xmlns:p14="http://schemas.microsoft.com/office/powerpoint/2010/main" val="6270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ideas, but some key differences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Receiver sends cumulative acknowledgements (like GBN)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Receivers do not drop out-of-sequence packets (like SR)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Introduces fast retransmit: optimization that uses duplicate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ACKs to trigger early retransmission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Sender maintains a single retransmission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timer (like GBN) and retransmits on timeout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41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Header: What’s left?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ja-JP" altLang="en-US" b="0" dirty="0">
                <a:solidFill>
                  <a:srgbClr val="FF6600"/>
                </a:solidFill>
                <a:latin typeface="Arial" charset="0"/>
              </a:rPr>
              <a:t>“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Must Be Zero</a:t>
            </a:r>
            <a:r>
              <a:rPr lang="ja-JP" altLang="en-US" b="0" dirty="0">
                <a:solidFill>
                  <a:srgbClr val="FF6600"/>
                </a:solidFill>
                <a:latin typeface="Arial" charset="0"/>
              </a:rPr>
              <a:t>”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/>
            </a:r>
            <a:br>
              <a:rPr lang="en-US" b="0" dirty="0">
                <a:solidFill>
                  <a:srgbClr val="FF6600"/>
                </a:solidFill>
                <a:latin typeface="Arial" charset="0"/>
              </a:rPr>
            </a:br>
            <a:r>
              <a:rPr lang="en-US" b="0" dirty="0">
                <a:solidFill>
                  <a:srgbClr val="FF6600"/>
                </a:solidFill>
                <a:latin typeface="Arial" charset="0"/>
              </a:rPr>
              <a:t>6 bits reserved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4191000" y="3352800"/>
            <a:ext cx="533400" cy="4572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3" name="AutoShape 29"/>
          <p:cNvCxnSpPr>
            <a:cxnSpLocks noChangeShapeType="1"/>
          </p:cNvCxnSpPr>
          <p:nvPr/>
        </p:nvCxnSpPr>
        <p:spPr bwMode="auto">
          <a:xfrm>
            <a:off x="2590800" y="3124200"/>
            <a:ext cx="1587500" cy="334962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685800" y="3717925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Number of 4-byte words in TCP header;</a:t>
            </a:r>
            <a:br>
              <a:rPr lang="en-US" b="0" dirty="0">
                <a:solidFill>
                  <a:srgbClr val="FF6600"/>
                </a:solidFill>
                <a:latin typeface="Arial" charset="0"/>
              </a:rPr>
            </a:br>
            <a:r>
              <a:rPr lang="en-US" b="0" dirty="0">
                <a:solidFill>
                  <a:srgbClr val="FF6600"/>
                </a:solidFill>
                <a:latin typeface="Arial" charset="0"/>
              </a:rPr>
              <a:t>5 = no options</a:t>
            </a:r>
          </a:p>
        </p:txBody>
      </p:sp>
      <p:sp>
        <p:nvSpPr>
          <p:cNvPr id="36" name="Oval 28"/>
          <p:cNvSpPr>
            <a:spLocks noChangeArrowheads="1"/>
          </p:cNvSpPr>
          <p:nvPr/>
        </p:nvSpPr>
        <p:spPr bwMode="auto">
          <a:xfrm>
            <a:off x="3276600" y="3276600"/>
            <a:ext cx="10668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29"/>
          <p:cNvCxnSpPr>
            <a:cxnSpLocks noChangeShapeType="1"/>
            <a:stCxn id="35" idx="3"/>
            <a:endCxn id="36" idx="2"/>
          </p:cNvCxnSpPr>
          <p:nvPr/>
        </p:nvCxnSpPr>
        <p:spPr bwMode="auto">
          <a:xfrm flipV="1">
            <a:off x="2895600" y="3581400"/>
            <a:ext cx="381000" cy="792163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6846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5" grpId="0"/>
      <p:bldP spid="35" grpId="1"/>
      <p:bldP spid="36" grpId="0" animBg="1"/>
      <p:bldP spid="36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Header: What’s left?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err="1">
                <a:solidFill>
                  <a:srgbClr val="FF6600"/>
                </a:solidFill>
                <a:latin typeface="Arial" charset="0"/>
              </a:rPr>
              <a:t>HdrLen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Used with </a:t>
            </a:r>
            <a:r>
              <a:rPr lang="en-US" dirty="0">
                <a:solidFill>
                  <a:srgbClr val="FF6600"/>
                </a:solidFill>
                <a:latin typeface="Arial" charset="0"/>
              </a:rPr>
              <a:t>URG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 flag to indicate urgent data (not discussed further)</a:t>
            </a:r>
          </a:p>
        </p:txBody>
      </p:sp>
      <p:sp>
        <p:nvSpPr>
          <p:cNvPr id="38" name="Oval 28"/>
          <p:cNvSpPr>
            <a:spLocks noChangeArrowheads="1"/>
          </p:cNvSpPr>
          <p:nvPr/>
        </p:nvSpPr>
        <p:spPr bwMode="auto">
          <a:xfrm>
            <a:off x="5791200" y="3733800"/>
            <a:ext cx="2438400" cy="6858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9" name="AutoShape 29"/>
          <p:cNvCxnSpPr>
            <a:cxnSpLocks noChangeShapeType="1"/>
            <a:stCxn id="34" idx="3"/>
            <a:endCxn id="38" idx="2"/>
          </p:cNvCxnSpPr>
          <p:nvPr/>
        </p:nvCxnSpPr>
        <p:spPr bwMode="auto">
          <a:xfrm>
            <a:off x="2895600" y="3398838"/>
            <a:ext cx="2895600" cy="677862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070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Header: What’s left?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err="1">
                <a:solidFill>
                  <a:srgbClr val="FF6600"/>
                </a:solidFill>
                <a:latin typeface="Arial" charset="0"/>
              </a:rPr>
              <a:t>HdrLen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4724400" y="3200400"/>
            <a:ext cx="1143000" cy="6858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TCP Connection Establishment</a:t>
            </a:r>
            <a: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and Initial Sequence Numbers</a:t>
            </a:r>
            <a:endParaRPr lang="en-US" sz="36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Initial Sequence Number (ISN)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Sequence number for the very first </a:t>
            </a:r>
            <a:r>
              <a:rPr lang="en-US" sz="2400" dirty="0" smtClean="0">
                <a:latin typeface="Arial" charset="0"/>
                <a:cs typeface="Arial" charset="0"/>
              </a:rPr>
              <a:t>byte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Why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not just use ISN = 0?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Practical issue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IP addresses and port #s uniquely identify a connection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Eventually, though, these port #s do get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used again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… small chance an old packet is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still in flight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TCP </a:t>
            </a:r>
            <a:r>
              <a:rPr lang="en-US" sz="2400" dirty="0">
                <a:latin typeface="Arial" charset="0"/>
                <a:cs typeface="Arial" charset="0"/>
              </a:rPr>
              <a:t>therefore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requires</a:t>
            </a:r>
            <a:r>
              <a:rPr lang="en-US" sz="2400" dirty="0">
                <a:latin typeface="Arial" charset="0"/>
                <a:cs typeface="Arial" charset="0"/>
              </a:rPr>
              <a:t> changing ISN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Hosts </a:t>
            </a:r>
            <a:r>
              <a:rPr lang="en-US" sz="2400" dirty="0">
                <a:latin typeface="Arial" charset="0"/>
                <a:cs typeface="Arial" charset="0"/>
              </a:rPr>
              <a:t>exchange </a:t>
            </a:r>
            <a:r>
              <a:rPr lang="en-US" sz="2400" dirty="0" smtClean="0">
                <a:latin typeface="Arial" charset="0"/>
                <a:cs typeface="Arial" charset="0"/>
              </a:rPr>
              <a:t>ISNs when they establish a connection</a:t>
            </a:r>
          </a:p>
        </p:txBody>
      </p:sp>
    </p:spTree>
    <p:extLst>
      <p:ext uri="{BB962C8B-B14F-4D97-AF65-F5344CB8AC3E}">
        <p14:creationId xmlns:p14="http://schemas.microsoft.com/office/powerpoint/2010/main" val="103271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of our previous ideas, but some key differences</a:t>
            </a:r>
          </a:p>
          <a:p>
            <a:r>
              <a:rPr lang="en-US" sz="2400" dirty="0" smtClean="0"/>
              <a:t>Checksum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30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Establishing a TCP Connection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773613"/>
            <a:ext cx="8458200" cy="1941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Three-way handshake to establish connection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Host A sends a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SYN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(open;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synchronize sequence numbers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 to host B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Host B returns a SYN acknowledgment (</a:t>
            </a:r>
            <a:r>
              <a:rPr lang="en-US" sz="2000" b="1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SYN ACK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Host A sends an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ACK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to acknowledge the SYN 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51100" y="1555750"/>
            <a:ext cx="1603375" cy="630238"/>
            <a:chOff x="1544" y="980"/>
            <a:chExt cx="1010" cy="397"/>
          </a:xfrm>
        </p:grpSpPr>
        <p:sp>
          <p:nvSpPr>
            <p:cNvPr id="75798" name="Line 5"/>
            <p:cNvSpPr>
              <a:spLocks noChangeShapeType="1"/>
            </p:cNvSpPr>
            <p:nvPr/>
          </p:nvSpPr>
          <p:spPr bwMode="auto">
            <a:xfrm rot="5400000" flipV="1">
              <a:off x="1958" y="782"/>
              <a:ext cx="181" cy="1010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9" name="Text Box 6"/>
            <p:cNvSpPr txBox="1">
              <a:spLocks noChangeArrowheads="1"/>
            </p:cNvSpPr>
            <p:nvPr/>
          </p:nvSpPr>
          <p:spPr bwMode="auto">
            <a:xfrm rot="605430">
              <a:off x="1828" y="980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SYN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62213" y="2195513"/>
            <a:ext cx="1574800" cy="520700"/>
            <a:chOff x="1551" y="1383"/>
            <a:chExt cx="992" cy="328"/>
          </a:xfrm>
        </p:grpSpPr>
        <p:sp>
          <p:nvSpPr>
            <p:cNvPr id="75796" name="Line 8"/>
            <p:cNvSpPr>
              <a:spLocks noChangeShapeType="1"/>
            </p:cNvSpPr>
            <p:nvPr/>
          </p:nvSpPr>
          <p:spPr bwMode="auto">
            <a:xfrm rot="5400000">
              <a:off x="1952" y="1121"/>
              <a:ext cx="189" cy="99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Text Box 9"/>
            <p:cNvSpPr txBox="1">
              <a:spLocks noChangeArrowheads="1"/>
            </p:cNvSpPr>
            <p:nvPr/>
          </p:nvSpPr>
          <p:spPr bwMode="auto">
            <a:xfrm rot="10146980" flipH="1" flipV="1">
              <a:off x="1631" y="1383"/>
              <a:ext cx="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FF3300"/>
                  </a:solidFill>
                  <a:latin typeface="Times New Roman" charset="0"/>
                </a:rPr>
                <a:t>SYN ACK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39988" y="2963863"/>
            <a:ext cx="1600200" cy="501650"/>
            <a:chOff x="1537" y="1867"/>
            <a:chExt cx="1008" cy="316"/>
          </a:xfrm>
        </p:grpSpPr>
        <p:sp>
          <p:nvSpPr>
            <p:cNvPr id="75794" name="Line 11"/>
            <p:cNvSpPr>
              <a:spLocks noChangeShapeType="1"/>
            </p:cNvSpPr>
            <p:nvPr/>
          </p:nvSpPr>
          <p:spPr bwMode="auto">
            <a:xfrm rot="5400000" flipV="1">
              <a:off x="1897" y="1535"/>
              <a:ext cx="288" cy="1008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Text Box 12"/>
            <p:cNvSpPr txBox="1">
              <a:spLocks noChangeArrowheads="1"/>
            </p:cNvSpPr>
            <p:nvPr/>
          </p:nvSpPr>
          <p:spPr bwMode="auto">
            <a:xfrm rot="1044999">
              <a:off x="1963" y="1867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ACK</a:t>
              </a:r>
            </a:p>
          </p:txBody>
        </p:sp>
      </p:grpSp>
      <p:sp>
        <p:nvSpPr>
          <p:cNvPr id="75784" name="Line 13"/>
          <p:cNvSpPr>
            <a:spLocks noChangeShapeType="1"/>
          </p:cNvSpPr>
          <p:nvPr/>
        </p:nvSpPr>
        <p:spPr bwMode="auto">
          <a:xfrm rot="16200000" flipH="1">
            <a:off x="2599531" y="3132932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14"/>
          <p:cNvSpPr>
            <a:spLocks noChangeShapeType="1"/>
          </p:cNvSpPr>
          <p:nvPr/>
        </p:nvSpPr>
        <p:spPr bwMode="auto">
          <a:xfrm rot="5400000">
            <a:off x="1048544" y="3093244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5"/>
          <p:cNvSpPr txBox="1">
            <a:spLocks noChangeArrowheads="1"/>
          </p:cNvSpPr>
          <p:nvPr/>
        </p:nvSpPr>
        <p:spPr bwMode="auto">
          <a:xfrm>
            <a:off x="2274888" y="12398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solidFill>
                  <a:srgbClr val="0000FF"/>
                </a:solidFill>
                <a:latin typeface="Times New Roman" charset="0"/>
              </a:rPr>
              <a:t>A</a:t>
            </a:r>
          </a:p>
        </p:txBody>
      </p:sp>
      <p:sp>
        <p:nvSpPr>
          <p:cNvPr id="75787" name="Text Box 16"/>
          <p:cNvSpPr txBox="1">
            <a:spLocks noChangeArrowheads="1"/>
          </p:cNvSpPr>
          <p:nvPr/>
        </p:nvSpPr>
        <p:spPr bwMode="auto">
          <a:xfrm>
            <a:off x="3841750" y="12017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solidFill>
                  <a:srgbClr val="FF3300"/>
                </a:solidFill>
                <a:latin typeface="Times New Roman" charset="0"/>
              </a:rPr>
              <a:t>B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444750" y="3384550"/>
            <a:ext cx="1627188" cy="966788"/>
            <a:chOff x="1540" y="2132"/>
            <a:chExt cx="1025" cy="609"/>
          </a:xfrm>
        </p:grpSpPr>
        <p:sp>
          <p:nvSpPr>
            <p:cNvPr id="75790" name="Line 18"/>
            <p:cNvSpPr>
              <a:spLocks noChangeShapeType="1"/>
            </p:cNvSpPr>
            <p:nvPr/>
          </p:nvSpPr>
          <p:spPr bwMode="auto">
            <a:xfrm rot="5400000" flipV="1">
              <a:off x="1896" y="1874"/>
              <a:ext cx="296" cy="1007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Text Box 19"/>
            <p:cNvSpPr txBox="1">
              <a:spLocks noChangeArrowheads="1"/>
            </p:cNvSpPr>
            <p:nvPr/>
          </p:nvSpPr>
          <p:spPr bwMode="auto">
            <a:xfrm rot="1003808">
              <a:off x="1829" y="2132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Data</a:t>
              </a:r>
            </a:p>
          </p:txBody>
        </p:sp>
        <p:sp>
          <p:nvSpPr>
            <p:cNvPr id="75792" name="Line 20"/>
            <p:cNvSpPr>
              <a:spLocks noChangeShapeType="1"/>
            </p:cNvSpPr>
            <p:nvPr/>
          </p:nvSpPr>
          <p:spPr bwMode="auto">
            <a:xfrm rot="5400000" flipV="1">
              <a:off x="1914" y="2089"/>
              <a:ext cx="296" cy="1007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Text Box 21"/>
            <p:cNvSpPr txBox="1">
              <a:spLocks noChangeArrowheads="1"/>
            </p:cNvSpPr>
            <p:nvPr/>
          </p:nvSpPr>
          <p:spPr bwMode="auto">
            <a:xfrm rot="1003808">
              <a:off x="1847" y="2347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Data</a:t>
              </a:r>
            </a:p>
          </p:txBody>
        </p:sp>
      </p:grpSp>
      <p:sp>
        <p:nvSpPr>
          <p:cNvPr id="957462" name="Text Box 22"/>
          <p:cNvSpPr txBox="1">
            <a:spLocks noChangeArrowheads="1"/>
          </p:cNvSpPr>
          <p:nvPr/>
        </p:nvSpPr>
        <p:spPr bwMode="auto">
          <a:xfrm>
            <a:off x="5148263" y="2122488"/>
            <a:ext cx="2535237" cy="11874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Helvetica" charset="0"/>
              </a:rPr>
              <a:t>Each host tells its ISN to the other host.</a:t>
            </a:r>
          </a:p>
        </p:txBody>
      </p:sp>
    </p:spTree>
    <p:extLst>
      <p:ext uri="{BB962C8B-B14F-4D97-AF65-F5344CB8AC3E}">
        <p14:creationId xmlns:p14="http://schemas.microsoft.com/office/powerpoint/2010/main" val="49392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  <p:bldP spid="95746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685800" y="26670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Flags:</a:t>
            </a:r>
          </a:p>
        </p:txBody>
      </p:sp>
      <p:sp>
        <p:nvSpPr>
          <p:cNvPr id="77853" name="Text Box 28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u="sng" dirty="0">
                <a:solidFill>
                  <a:srgbClr val="FF6600"/>
                </a:solidFill>
                <a:latin typeface="Arial" charset="0"/>
              </a:rPr>
              <a:t>SYN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  <a:p>
            <a:pPr algn="l"/>
            <a:r>
              <a:rPr lang="en-US" u="sng" dirty="0">
                <a:solidFill>
                  <a:srgbClr val="FF6600"/>
                </a:solidFill>
                <a:latin typeface="Arial" charset="0"/>
              </a:rPr>
              <a:t>ACK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URG</a:t>
            </a:r>
            <a:endParaRPr lang="en-US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5" name="AutoShape 30"/>
          <p:cNvCxnSpPr>
            <a:cxnSpLocks noChangeShapeType="1"/>
            <a:endCxn id="77854" idx="2"/>
          </p:cNvCxnSpPr>
          <p:nvPr/>
        </p:nvCxnSpPr>
        <p:spPr bwMode="auto">
          <a:xfrm>
            <a:off x="2362200" y="3124200"/>
            <a:ext cx="2286000" cy="4191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147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1: A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Initial SYN Packet</a:t>
            </a:r>
          </a:p>
        </p:txBody>
      </p:sp>
      <p:sp>
        <p:nvSpPr>
          <p:cNvPr id="961539" name="Rectangle 3"/>
          <p:cNvSpPr>
            <a:spLocks noChangeArrowheads="1"/>
          </p:cNvSpPr>
          <p:nvPr/>
        </p:nvSpPr>
        <p:spPr bwMode="auto">
          <a:xfrm>
            <a:off x="609600" y="14478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5897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A’s </a:t>
            </a:r>
            <a:r>
              <a:rPr lang="en-US" b="0" dirty="0">
                <a:solidFill>
                  <a:srgbClr val="FF3300"/>
                </a:solidFill>
                <a:latin typeface="Arial" charset="0"/>
              </a:rPr>
              <a:t>port</a:t>
            </a: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6155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B’s </a:t>
            </a:r>
            <a:r>
              <a:rPr lang="en-US" b="0" dirty="0">
                <a:solidFill>
                  <a:srgbClr val="FF3300"/>
                </a:solidFill>
                <a:latin typeface="Arial" charset="0"/>
              </a:rPr>
              <a:t>port</a:t>
            </a:r>
          </a:p>
        </p:txBody>
      </p:sp>
      <p:sp>
        <p:nvSpPr>
          <p:cNvPr id="79881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Text Box 9"/>
          <p:cNvSpPr txBox="1">
            <a:spLocks noChangeArrowheads="1"/>
          </p:cNvSpPr>
          <p:nvPr/>
        </p:nvSpPr>
        <p:spPr bwMode="auto">
          <a:xfrm>
            <a:off x="4178300" y="2408238"/>
            <a:ext cx="3429144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A’s </a:t>
            </a:r>
            <a:r>
              <a:rPr lang="en-US" b="0" dirty="0">
                <a:solidFill>
                  <a:srgbClr val="FF3300"/>
                </a:solidFill>
                <a:latin typeface="Arial" charset="0"/>
              </a:rPr>
              <a:t>Initial Sequence Number</a:t>
            </a:r>
          </a:p>
        </p:txBody>
      </p:sp>
      <p:sp>
        <p:nvSpPr>
          <p:cNvPr id="79883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Text Box 11"/>
          <p:cNvSpPr txBox="1">
            <a:spLocks noChangeArrowheads="1"/>
          </p:cNvSpPr>
          <p:nvPr/>
        </p:nvSpPr>
        <p:spPr bwMode="auto">
          <a:xfrm>
            <a:off x="4114800" y="2895600"/>
            <a:ext cx="35020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(Irrelevant since ACK not set)</a:t>
            </a: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85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9888" name="Text Box 15"/>
          <p:cNvSpPr txBox="1">
            <a:spLocks noChangeArrowheads="1"/>
          </p:cNvSpPr>
          <p:nvPr/>
        </p:nvSpPr>
        <p:spPr bwMode="auto">
          <a:xfrm>
            <a:off x="3352800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5</a:t>
            </a:r>
            <a:endParaRPr lang="en-US" b="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Flags</a:t>
            </a: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92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9893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4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9897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9899" name="Text Box 26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79900" name="Text Box 27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79901" name="Text Box 28"/>
          <p:cNvSpPr txBox="1">
            <a:spLocks noChangeArrowheads="1"/>
          </p:cNvSpPr>
          <p:nvPr/>
        </p:nvSpPr>
        <p:spPr bwMode="auto">
          <a:xfrm>
            <a:off x="1957388" y="5349875"/>
            <a:ext cx="509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A tells B it wants to open a connection…</a:t>
            </a:r>
          </a:p>
        </p:txBody>
      </p:sp>
      <p:sp>
        <p:nvSpPr>
          <p:cNvPr id="79902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903" name="AutoShape 30"/>
          <p:cNvCxnSpPr>
            <a:cxnSpLocks noChangeShapeType="1"/>
            <a:stCxn id="79904" idx="6"/>
            <a:endCxn id="79902" idx="2"/>
          </p:cNvCxnSpPr>
          <p:nvPr/>
        </p:nvCxnSpPr>
        <p:spPr bwMode="auto">
          <a:xfrm>
            <a:off x="2374900" y="2933700"/>
            <a:ext cx="2260600" cy="60960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9904" name="Oval 31"/>
          <p:cNvSpPr>
            <a:spLocks noChangeArrowheads="1"/>
          </p:cNvSpPr>
          <p:nvPr/>
        </p:nvSpPr>
        <p:spPr bwMode="auto">
          <a:xfrm>
            <a:off x="1447800" y="2743200"/>
            <a:ext cx="914400" cy="3810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2"/>
          <p:cNvSpPr>
            <a:spLocks noChangeArrowheads="1"/>
          </p:cNvSpPr>
          <p:nvPr/>
        </p:nvSpPr>
        <p:spPr bwMode="auto">
          <a:xfrm>
            <a:off x="3429000" y="3276600"/>
            <a:ext cx="762000" cy="5334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Line 33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Line 34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908" name="AutoShape 35"/>
          <p:cNvCxnSpPr>
            <a:cxnSpLocks noChangeShapeType="1"/>
            <a:stCxn id="79905" idx="4"/>
            <a:endCxn id="79906" idx="0"/>
          </p:cNvCxnSpPr>
          <p:nvPr/>
        </p:nvCxnSpPr>
        <p:spPr bwMode="auto">
          <a:xfrm flipH="1">
            <a:off x="3352800" y="3810000"/>
            <a:ext cx="457200" cy="53340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047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2: B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SYN-ACK Packet</a:t>
            </a:r>
          </a:p>
        </p:txBody>
      </p:sp>
      <p:sp>
        <p:nvSpPr>
          <p:cNvPr id="963587" name="Rectangle 3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192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1929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4178300" y="2408238"/>
            <a:ext cx="338931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Initial Sequence Number</a:t>
            </a:r>
          </a:p>
        </p:txBody>
      </p:sp>
      <p:sp>
        <p:nvSpPr>
          <p:cNvPr id="8193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Text Box 11"/>
          <p:cNvSpPr txBox="1">
            <a:spLocks noChangeArrowheads="1"/>
          </p:cNvSpPr>
          <p:nvPr/>
        </p:nvSpPr>
        <p:spPr bwMode="auto">
          <a:xfrm>
            <a:off x="4495800" y="2895600"/>
            <a:ext cx="25908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 = 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ISN plus 1</a:t>
            </a:r>
          </a:p>
        </p:txBody>
      </p:sp>
      <p:sp>
        <p:nvSpPr>
          <p:cNvPr id="81933" name="Rectangle 12"/>
          <p:cNvSpPr>
            <a:spLocks noChangeArrowheads="1"/>
          </p:cNvSpPr>
          <p:nvPr/>
        </p:nvSpPr>
        <p:spPr bwMode="auto">
          <a:xfrm>
            <a:off x="3352800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81936" name="Text Box 15"/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5</a:t>
            </a:r>
            <a:endParaRPr lang="en-US" b="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193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1841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4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8194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8194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81947" name="Text Box 26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81948" name="Text Box 27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81949" name="Text Box 28"/>
          <p:cNvSpPr txBox="1">
            <a:spLocks noChangeArrowheads="1"/>
          </p:cNvSpPr>
          <p:nvPr/>
        </p:nvSpPr>
        <p:spPr bwMode="auto">
          <a:xfrm>
            <a:off x="1079500" y="5349875"/>
            <a:ext cx="6875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B tells A it accepts, and is ready to hear the next byte…</a:t>
            </a:r>
          </a:p>
        </p:txBody>
      </p:sp>
      <p:sp>
        <p:nvSpPr>
          <p:cNvPr id="81950" name="Text Box 29"/>
          <p:cNvSpPr txBox="1">
            <a:spLocks noChangeArrowheads="1"/>
          </p:cNvSpPr>
          <p:nvPr/>
        </p:nvSpPr>
        <p:spPr bwMode="auto">
          <a:xfrm>
            <a:off x="1173163" y="6219825"/>
            <a:ext cx="680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… upon receiving this packet, A can start sending data</a:t>
            </a:r>
          </a:p>
        </p:txBody>
      </p:sp>
      <p:sp>
        <p:nvSpPr>
          <p:cNvPr id="81951" name="Text Box 30"/>
          <p:cNvSpPr txBox="1">
            <a:spLocks noChangeArrowheads="1"/>
          </p:cNvSpPr>
          <p:nvPr/>
        </p:nvSpPr>
        <p:spPr bwMode="auto">
          <a:xfrm>
            <a:off x="4800600" y="3352800"/>
            <a:ext cx="80486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Flags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47800" y="2743200"/>
            <a:ext cx="4343400" cy="1082675"/>
            <a:chOff x="912" y="1728"/>
            <a:chExt cx="2736" cy="682"/>
          </a:xfrm>
        </p:grpSpPr>
        <p:cxnSp>
          <p:nvCxnSpPr>
            <p:cNvPr id="81959" name="AutoShape 32"/>
            <p:cNvCxnSpPr>
              <a:cxnSpLocks noChangeShapeType="1"/>
              <a:stCxn id="81960" idx="6"/>
            </p:cNvCxnSpPr>
            <p:nvPr/>
          </p:nvCxnSpPr>
          <p:spPr bwMode="auto">
            <a:xfrm>
              <a:off x="1496" y="1944"/>
              <a:ext cx="1416" cy="264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60" name="Oval 33"/>
            <p:cNvSpPr>
              <a:spLocks noChangeArrowheads="1"/>
            </p:cNvSpPr>
            <p:nvPr/>
          </p:nvSpPr>
          <p:spPr bwMode="auto">
            <a:xfrm>
              <a:off x="912" y="1728"/>
              <a:ext cx="576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1" name="Oval 34"/>
            <p:cNvSpPr>
              <a:spLocks noChangeArrowheads="1"/>
            </p:cNvSpPr>
            <p:nvPr/>
          </p:nvSpPr>
          <p:spPr bwMode="auto">
            <a:xfrm>
              <a:off x="2928" y="2074"/>
              <a:ext cx="720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524000" y="2705100"/>
            <a:ext cx="6858000" cy="685800"/>
            <a:chOff x="960" y="1704"/>
            <a:chExt cx="4320" cy="432"/>
          </a:xfrm>
        </p:grpSpPr>
        <p:cxnSp>
          <p:nvCxnSpPr>
            <p:cNvPr id="81956" name="AutoShape 36"/>
            <p:cNvCxnSpPr>
              <a:cxnSpLocks noChangeShapeType="1"/>
              <a:stCxn id="81957" idx="6"/>
              <a:endCxn id="81958" idx="2"/>
            </p:cNvCxnSpPr>
            <p:nvPr/>
          </p:nvCxnSpPr>
          <p:spPr bwMode="auto">
            <a:xfrm flipV="1">
              <a:off x="1448" y="1920"/>
              <a:ext cx="560" cy="9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57" name="Oval 37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8" name="Oval 38"/>
            <p:cNvSpPr>
              <a:spLocks noChangeArrowheads="1"/>
            </p:cNvSpPr>
            <p:nvPr/>
          </p:nvSpPr>
          <p:spPr bwMode="auto">
            <a:xfrm>
              <a:off x="2016" y="1704"/>
              <a:ext cx="3264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4" name="Line 39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5" name="Line 40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0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3: A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ACK of the SYN-ACK</a:t>
            </a:r>
          </a:p>
        </p:txBody>
      </p:sp>
      <p:sp>
        <p:nvSpPr>
          <p:cNvPr id="965635" name="Rectangle 3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3975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3977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Rectangle 9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Text Box 10"/>
          <p:cNvSpPr txBox="1">
            <a:spLocks noChangeArrowheads="1"/>
          </p:cNvSpPr>
          <p:nvPr/>
        </p:nvSpPr>
        <p:spPr bwMode="auto">
          <a:xfrm>
            <a:off x="4751388" y="2865438"/>
            <a:ext cx="17795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ISN plus 1</a:t>
            </a:r>
          </a:p>
        </p:txBody>
      </p:sp>
      <p:sp>
        <p:nvSpPr>
          <p:cNvPr id="83980" name="Rectangle 11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Rectangle 12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Text Box 13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83983" name="Text Box 14"/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20B</a:t>
            </a:r>
          </a:p>
        </p:txBody>
      </p:sp>
      <p:sp>
        <p:nvSpPr>
          <p:cNvPr id="83984" name="Line 15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6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Text Box 17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83987" name="Text Box 18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83988" name="Rectangle 19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Rectangle 20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Text Box 21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83991" name="Text Box 22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83992" name="Rectangle 23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3" name="Text Box 24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83994" name="Text Box 25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83995" name="Text Box 26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83996" name="Text Box 27"/>
          <p:cNvSpPr txBox="1">
            <a:spLocks noChangeArrowheads="1"/>
          </p:cNvSpPr>
          <p:nvPr/>
        </p:nvSpPr>
        <p:spPr bwMode="auto">
          <a:xfrm>
            <a:off x="1866900" y="5349875"/>
            <a:ext cx="530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A tells B it</a:t>
            </a:r>
            <a:r>
              <a:rPr lang="ja-JP" altLang="en-US">
                <a:solidFill>
                  <a:srgbClr val="FF3300"/>
                </a:solidFill>
                <a:latin typeface="Helvetica" charset="0"/>
              </a:rPr>
              <a:t>’</a:t>
            </a:r>
            <a:r>
              <a:rPr lang="en-US">
                <a:solidFill>
                  <a:srgbClr val="FF3300"/>
                </a:solidFill>
                <a:latin typeface="Helvetica" charset="0"/>
              </a:rPr>
              <a:t>s likewise okay to start sending</a:t>
            </a:r>
          </a:p>
        </p:txBody>
      </p:sp>
      <p:sp>
        <p:nvSpPr>
          <p:cNvPr id="83997" name="Text Box 28"/>
          <p:cNvSpPr txBox="1">
            <a:spLocks noChangeArrowheads="1"/>
          </p:cNvSpPr>
          <p:nvPr/>
        </p:nvSpPr>
        <p:spPr bwMode="auto">
          <a:xfrm>
            <a:off x="4114800" y="2438400"/>
            <a:ext cx="3389313" cy="3667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sz="1800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sz="1800" b="0">
                <a:solidFill>
                  <a:srgbClr val="FF3300"/>
                </a:solidFill>
                <a:latin typeface="Arial" charset="0"/>
              </a:rPr>
              <a:t>s Initial Sequence Number</a:t>
            </a:r>
          </a:p>
        </p:txBody>
      </p:sp>
      <p:sp>
        <p:nvSpPr>
          <p:cNvPr id="83998" name="Text Box 29"/>
          <p:cNvSpPr txBox="1">
            <a:spLocks noChangeArrowheads="1"/>
          </p:cNvSpPr>
          <p:nvPr/>
        </p:nvSpPr>
        <p:spPr bwMode="auto">
          <a:xfrm>
            <a:off x="1173163" y="6270625"/>
            <a:ext cx="680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… upon receiving this packet, B can start sending data</a:t>
            </a:r>
          </a:p>
        </p:txBody>
      </p:sp>
      <p:grpSp>
        <p:nvGrpSpPr>
          <p:cNvPr id="83999" name="Group 30"/>
          <p:cNvGrpSpPr>
            <a:grpSpLocks/>
          </p:cNvGrpSpPr>
          <p:nvPr/>
        </p:nvGrpSpPr>
        <p:grpSpPr bwMode="auto">
          <a:xfrm>
            <a:off x="1524000" y="2705100"/>
            <a:ext cx="6858000" cy="685800"/>
            <a:chOff x="960" y="1704"/>
            <a:chExt cx="4320" cy="432"/>
          </a:xfrm>
        </p:grpSpPr>
        <p:cxnSp>
          <p:nvCxnSpPr>
            <p:cNvPr id="84002" name="AutoShape 31"/>
            <p:cNvCxnSpPr>
              <a:cxnSpLocks noChangeShapeType="1"/>
              <a:stCxn id="84003" idx="6"/>
              <a:endCxn id="84004" idx="2"/>
            </p:cNvCxnSpPr>
            <p:nvPr/>
          </p:nvCxnSpPr>
          <p:spPr bwMode="auto">
            <a:xfrm flipV="1">
              <a:off x="1448" y="1920"/>
              <a:ext cx="560" cy="9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003" name="Oval 32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Oval 33"/>
            <p:cNvSpPr>
              <a:spLocks noChangeArrowheads="1"/>
            </p:cNvSpPr>
            <p:nvPr/>
          </p:nvSpPr>
          <p:spPr bwMode="auto">
            <a:xfrm>
              <a:off x="2016" y="1704"/>
              <a:ext cx="3264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00" name="Line 34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35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sz="3400">
                <a:latin typeface="Helvetica" charset="0"/>
                <a:ea typeface="ＭＳ Ｐゴシック" charset="0"/>
                <a:cs typeface="ＭＳ Ｐゴシック" charset="0"/>
              </a:rPr>
              <a:t>Timing Diagram: 3-Way Handshaking</a:t>
            </a:r>
            <a:endParaRPr lang="en-US" sz="32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0" name="Line 3"/>
          <p:cNvSpPr>
            <a:spLocks noChangeShapeType="1"/>
          </p:cNvSpPr>
          <p:nvPr/>
        </p:nvSpPr>
        <p:spPr bwMode="auto">
          <a:xfrm>
            <a:off x="1985963" y="3041650"/>
            <a:ext cx="1587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889000" y="270033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Client (initiator)</a:t>
            </a:r>
          </a:p>
        </p:txBody>
      </p:sp>
      <p:sp>
        <p:nvSpPr>
          <p:cNvPr id="86022" name="Text Box 5"/>
          <p:cNvSpPr txBox="1">
            <a:spLocks noChangeArrowheads="1"/>
          </p:cNvSpPr>
          <p:nvPr/>
        </p:nvSpPr>
        <p:spPr bwMode="auto">
          <a:xfrm>
            <a:off x="6403975" y="2152650"/>
            <a:ext cx="892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Server</a:t>
            </a:r>
          </a:p>
        </p:txBody>
      </p:sp>
      <p:sp>
        <p:nvSpPr>
          <p:cNvPr id="86023" name="Line 6"/>
          <p:cNvSpPr>
            <a:spLocks noChangeShapeType="1"/>
          </p:cNvSpPr>
          <p:nvPr/>
        </p:nvSpPr>
        <p:spPr bwMode="auto">
          <a:xfrm>
            <a:off x="6858000" y="3041650"/>
            <a:ext cx="1588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81200" y="3295650"/>
            <a:ext cx="4876800" cy="736600"/>
            <a:chOff x="1248" y="2176"/>
            <a:chExt cx="3072" cy="464"/>
          </a:xfrm>
        </p:grpSpPr>
        <p:sp>
          <p:nvSpPr>
            <p:cNvPr id="86036" name="Line 8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 rot="429064">
              <a:off x="1931" y="2176"/>
              <a:ext cx="13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SYN, SeqNum = x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82788" y="4162425"/>
            <a:ext cx="4875212" cy="631825"/>
            <a:chOff x="1248" y="2722"/>
            <a:chExt cx="3072" cy="398"/>
          </a:xfrm>
        </p:grpSpPr>
        <p:sp>
          <p:nvSpPr>
            <p:cNvPr id="86034" name="Line 11"/>
            <p:cNvSpPr>
              <a:spLocks noChangeShapeType="1"/>
            </p:cNvSpPr>
            <p:nvPr/>
          </p:nvSpPr>
          <p:spPr bwMode="auto">
            <a:xfrm flipH="1">
              <a:off x="1248" y="2784"/>
              <a:ext cx="307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5" name="Text Box 12"/>
            <p:cNvSpPr txBox="1">
              <a:spLocks noChangeArrowheads="1"/>
            </p:cNvSpPr>
            <p:nvPr/>
          </p:nvSpPr>
          <p:spPr bwMode="auto">
            <a:xfrm rot="-375610">
              <a:off x="1440" y="2722"/>
              <a:ext cx="262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 + ACK, SeqNum = y, Ack = x + 1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981200" y="4972050"/>
            <a:ext cx="4876800" cy="736600"/>
            <a:chOff x="1248" y="3232"/>
            <a:chExt cx="3072" cy="464"/>
          </a:xfrm>
        </p:grpSpPr>
        <p:sp>
          <p:nvSpPr>
            <p:cNvPr id="86032" name="Line 14"/>
            <p:cNvSpPr>
              <a:spLocks noChangeShapeType="1"/>
            </p:cNvSpPr>
            <p:nvPr/>
          </p:nvSpPr>
          <p:spPr bwMode="auto">
            <a:xfrm>
              <a:off x="1248" y="3312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3" name="Text Box 15"/>
            <p:cNvSpPr txBox="1">
              <a:spLocks noChangeArrowheads="1"/>
            </p:cNvSpPr>
            <p:nvPr/>
          </p:nvSpPr>
          <p:spPr bwMode="auto">
            <a:xfrm rot="429064">
              <a:off x="1964" y="3232"/>
              <a:ext cx="12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ACK, Ack = y + 1</a:t>
              </a:r>
            </a:p>
          </p:txBody>
        </p:sp>
      </p:grpSp>
      <p:sp>
        <p:nvSpPr>
          <p:cNvPr id="86027" name="Text Box 16"/>
          <p:cNvSpPr txBox="1">
            <a:spLocks noChangeArrowheads="1"/>
          </p:cNvSpPr>
          <p:nvPr/>
        </p:nvSpPr>
        <p:spPr bwMode="auto">
          <a:xfrm>
            <a:off x="1219200" y="1905000"/>
            <a:ext cx="8667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Active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86028" name="Text Box 17"/>
          <p:cNvSpPr txBox="1">
            <a:spLocks noChangeArrowheads="1"/>
          </p:cNvSpPr>
          <p:nvPr/>
        </p:nvSpPr>
        <p:spPr bwMode="auto">
          <a:xfrm>
            <a:off x="6324600" y="1371600"/>
            <a:ext cx="10318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Passive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967698" name="Text Box 18"/>
          <p:cNvSpPr txBox="1">
            <a:spLocks noChangeArrowheads="1"/>
          </p:cNvSpPr>
          <p:nvPr/>
        </p:nvSpPr>
        <p:spPr bwMode="auto">
          <a:xfrm>
            <a:off x="606425" y="3101975"/>
            <a:ext cx="1416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connect()</a:t>
            </a:r>
          </a:p>
        </p:txBody>
      </p:sp>
      <p:sp>
        <p:nvSpPr>
          <p:cNvPr id="86030" name="Text Box 19"/>
          <p:cNvSpPr txBox="1">
            <a:spLocks noChangeArrowheads="1"/>
          </p:cNvSpPr>
          <p:nvPr/>
        </p:nvSpPr>
        <p:spPr bwMode="auto">
          <a:xfrm>
            <a:off x="6934200" y="2895600"/>
            <a:ext cx="12779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dirty="0">
                <a:latin typeface="Courier" charset="0"/>
              </a:rPr>
              <a:t>listen()</a:t>
            </a:r>
          </a:p>
        </p:txBody>
      </p:sp>
    </p:spTree>
    <p:extLst>
      <p:ext uri="{BB962C8B-B14F-4D97-AF65-F5344CB8AC3E}">
        <p14:creationId xmlns:p14="http://schemas.microsoft.com/office/powerpoint/2010/main" val="91261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9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  <a:t>What if the SYN Packet Gets Lost?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Suppose the SYN packet gets lost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Packet is lost inside the network, or: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Server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discards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the packet (e.g.,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it’s too busy)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Eventually, no SYN-ACK arrives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Sender sets a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timer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waits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for the SYN-ACK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… and retransmits the SYN if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needed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How should the TCP sender set the timer?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Sender has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no idea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how far away the receiver is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Hard to guess a reasonable length of time to wait</a:t>
            </a:r>
          </a:p>
          <a:p>
            <a:pPr lvl="1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SHOULD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(RFCs 1122 &amp; 2988) use default of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3 seconds</a:t>
            </a:r>
          </a:p>
          <a:p>
            <a:pPr lvl="2"/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Some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implementations instead use 6 seconds</a:t>
            </a:r>
          </a:p>
        </p:txBody>
      </p:sp>
    </p:spTree>
    <p:extLst>
      <p:ext uri="{BB962C8B-B14F-4D97-AF65-F5344CB8AC3E}">
        <p14:creationId xmlns:p14="http://schemas.microsoft.com/office/powerpoint/2010/main" val="201904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SYN Loss and Web Downloads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User clicks on a hypertext link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Browser creates a socket and does a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triggers the OS to transmit a SYN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If the SYN is lost…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3-6 seconds of delay: can be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very long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User may become impatient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… and click the hyperlink again, or click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reload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User triggers an </a:t>
            </a:r>
            <a:r>
              <a:rPr lang="ja-JP" altLang="en-US" sz="2400" dirty="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abort</a:t>
            </a:r>
            <a:r>
              <a:rPr lang="ja-JP" altLang="en-US" sz="2400" dirty="0">
                <a:latin typeface="Arial" charset="0"/>
                <a:cs typeface="Arial" charset="0"/>
              </a:rPr>
              <a:t>”</a:t>
            </a:r>
            <a:r>
              <a:rPr lang="en-US" sz="2400" dirty="0">
                <a:latin typeface="Arial" charset="0"/>
                <a:cs typeface="Arial" charset="0"/>
              </a:rPr>
              <a:t> of the </a:t>
            </a:r>
            <a:r>
              <a:rPr lang="ja-JP" altLang="en-US" sz="2400" dirty="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connect</a:t>
            </a:r>
            <a:r>
              <a:rPr lang="ja-JP" altLang="en-US" sz="2400" dirty="0">
                <a:latin typeface="Arial" charset="0"/>
                <a:cs typeface="Arial" charset="0"/>
              </a:rPr>
              <a:t>”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Browser creates a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new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socket and another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Essentially, forces a faster send of a new SYN packet!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Sometimes very effective, and the page comes quickly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Tearing Down the Connection</a:t>
            </a:r>
          </a:p>
        </p:txBody>
      </p:sp>
    </p:spTree>
    <p:extLst>
      <p:ext uri="{BB962C8B-B14F-4D97-AF65-F5344CB8AC3E}">
        <p14:creationId xmlns:p14="http://schemas.microsoft.com/office/powerpoint/2010/main" val="204629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Normal Termination, One Side At A Time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038600"/>
            <a:ext cx="8458200" cy="2667000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Finish (</a:t>
            </a:r>
            <a:r>
              <a:rPr lang="en-US" sz="2400" b="1" dirty="0">
                <a:latin typeface="Arial" charset="0"/>
                <a:cs typeface="Arial" charset="0"/>
              </a:rPr>
              <a:t>FIN</a:t>
            </a:r>
            <a:r>
              <a:rPr lang="en-US" sz="2400" dirty="0">
                <a:latin typeface="Arial" charset="0"/>
                <a:cs typeface="Arial" charset="0"/>
              </a:rPr>
              <a:t>) to close and receive remaining bytes</a:t>
            </a:r>
          </a:p>
          <a:p>
            <a:pPr lvl="1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FIN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occupies one byte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 the sequence space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Other host </a:t>
            </a:r>
            <a:r>
              <a:rPr lang="en-US" sz="2400" dirty="0" err="1" smtClean="0">
                <a:latin typeface="Arial" charset="0"/>
                <a:cs typeface="Arial" charset="0"/>
              </a:rPr>
              <a:t>acks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the </a:t>
            </a:r>
            <a:r>
              <a:rPr lang="en-US" sz="2400" dirty="0" smtClean="0">
                <a:latin typeface="Arial" charset="0"/>
                <a:cs typeface="Arial" charset="0"/>
              </a:rPr>
              <a:t>byte </a:t>
            </a:r>
            <a:r>
              <a:rPr lang="en-US" sz="2400" dirty="0">
                <a:latin typeface="Arial" charset="0"/>
                <a:cs typeface="Arial" charset="0"/>
              </a:rPr>
              <a:t>to confirm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Closes </a:t>
            </a:r>
            <a:r>
              <a:rPr lang="en-US" sz="2400" dirty="0" smtClean="0">
                <a:latin typeface="Arial" charset="0"/>
                <a:cs typeface="Arial" charset="0"/>
              </a:rPr>
              <a:t>A’s </a:t>
            </a:r>
            <a:r>
              <a:rPr lang="en-US" sz="2400" dirty="0">
                <a:latin typeface="Arial" charset="0"/>
                <a:cs typeface="Arial" charset="0"/>
              </a:rPr>
              <a:t>side of the connection, but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not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B’s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Until B likewise sends a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FIN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Which A then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acks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285" name="Line 4"/>
          <p:cNvSpPr>
            <a:spLocks noChangeShapeType="1"/>
          </p:cNvSpPr>
          <p:nvPr/>
        </p:nvSpPr>
        <p:spPr bwMode="auto">
          <a:xfrm flipV="1">
            <a:off x="1471613" y="1762125"/>
            <a:ext cx="287337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5"/>
          <p:cNvSpPr>
            <a:spLocks noChangeShapeType="1"/>
          </p:cNvSpPr>
          <p:nvPr/>
        </p:nvSpPr>
        <p:spPr bwMode="auto">
          <a:xfrm>
            <a:off x="1989138" y="1779588"/>
            <a:ext cx="300037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Line 6"/>
          <p:cNvSpPr>
            <a:spLocks noChangeShapeType="1"/>
          </p:cNvSpPr>
          <p:nvPr/>
        </p:nvSpPr>
        <p:spPr bwMode="auto">
          <a:xfrm flipV="1">
            <a:off x="2581275" y="1776413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Line 7"/>
          <p:cNvSpPr>
            <a:spLocks noChangeShapeType="1"/>
          </p:cNvSpPr>
          <p:nvPr/>
        </p:nvSpPr>
        <p:spPr bwMode="auto">
          <a:xfrm flipV="1">
            <a:off x="3113088" y="1771650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Text Box 8"/>
          <p:cNvSpPr txBox="1">
            <a:spLocks noChangeArrowheads="1"/>
          </p:cNvSpPr>
          <p:nvPr/>
        </p:nvSpPr>
        <p:spPr bwMode="auto">
          <a:xfrm rot="-4794570">
            <a:off x="979488" y="2366962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97290" name="Text Box 9"/>
          <p:cNvSpPr txBox="1">
            <a:spLocks noChangeArrowheads="1"/>
          </p:cNvSpPr>
          <p:nvPr/>
        </p:nvSpPr>
        <p:spPr bwMode="auto">
          <a:xfrm rot="4712803">
            <a:off x="1703388" y="2360613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97291" name="Text Box 10"/>
          <p:cNvSpPr txBox="1">
            <a:spLocks noChangeArrowheads="1"/>
          </p:cNvSpPr>
          <p:nvPr/>
        </p:nvSpPr>
        <p:spPr bwMode="auto">
          <a:xfrm rot="-4355001">
            <a:off x="2373313" y="213836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7292" name="Text Box 11"/>
          <p:cNvSpPr txBox="1">
            <a:spLocks noChangeArrowheads="1"/>
          </p:cNvSpPr>
          <p:nvPr/>
        </p:nvSpPr>
        <p:spPr bwMode="auto">
          <a:xfrm rot="-4396192">
            <a:off x="2824163" y="2382838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33938" y="1773238"/>
            <a:ext cx="465137" cy="1603375"/>
            <a:chOff x="3406" y="1115"/>
            <a:chExt cx="293" cy="1010"/>
          </a:xfrm>
        </p:grpSpPr>
        <p:sp>
          <p:nvSpPr>
            <p:cNvPr id="97326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7" name="Text Box 14"/>
            <p:cNvSpPr txBox="1">
              <a:spLocks noChangeArrowheads="1"/>
            </p:cNvSpPr>
            <p:nvPr/>
          </p:nvSpPr>
          <p:spPr bwMode="auto">
            <a:xfrm rot="-4702247">
              <a:off x="3344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576888" y="1771650"/>
            <a:ext cx="514350" cy="1573213"/>
            <a:chOff x="3874" y="1114"/>
            <a:chExt cx="324" cy="991"/>
          </a:xfrm>
        </p:grpSpPr>
        <p:sp>
          <p:nvSpPr>
            <p:cNvPr id="97324" name="Line 16"/>
            <p:cNvSpPr>
              <a:spLocks noChangeShapeType="1"/>
            </p:cNvSpPr>
            <p:nvPr/>
          </p:nvSpPr>
          <p:spPr bwMode="auto">
            <a:xfrm>
              <a:off x="3874" y="1114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5" name="Text Box 17"/>
            <p:cNvSpPr txBox="1">
              <a:spLocks noChangeArrowheads="1"/>
            </p:cNvSpPr>
            <p:nvPr/>
          </p:nvSpPr>
          <p:spPr bwMode="auto">
            <a:xfrm rot="4688575">
              <a:off x="3846" y="1465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sp>
        <p:nvSpPr>
          <p:cNvPr id="97295" name="Line 18"/>
          <p:cNvSpPr>
            <a:spLocks noChangeShapeType="1"/>
          </p:cNvSpPr>
          <p:nvPr/>
        </p:nvSpPr>
        <p:spPr bwMode="auto">
          <a:xfrm>
            <a:off x="3706813" y="1773238"/>
            <a:ext cx="379412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Line 19"/>
          <p:cNvSpPr>
            <a:spLocks noChangeShapeType="1"/>
          </p:cNvSpPr>
          <p:nvPr/>
        </p:nvSpPr>
        <p:spPr bwMode="auto">
          <a:xfrm flipV="1">
            <a:off x="1263650" y="1752600"/>
            <a:ext cx="704215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7" name="Line 20"/>
          <p:cNvSpPr>
            <a:spLocks noChangeShapeType="1"/>
          </p:cNvSpPr>
          <p:nvPr/>
        </p:nvSpPr>
        <p:spPr bwMode="auto">
          <a:xfrm flipV="1">
            <a:off x="1279525" y="3352800"/>
            <a:ext cx="71024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8" name="Text Box 21"/>
          <p:cNvSpPr txBox="1">
            <a:spLocks noChangeArrowheads="1"/>
          </p:cNvSpPr>
          <p:nvPr/>
        </p:nvSpPr>
        <p:spPr bwMode="auto">
          <a:xfrm rot="4676639">
            <a:off x="3724275" y="23717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7299" name="Line 22"/>
          <p:cNvSpPr>
            <a:spLocks noChangeShapeType="1"/>
          </p:cNvSpPr>
          <p:nvPr/>
        </p:nvSpPr>
        <p:spPr bwMode="auto">
          <a:xfrm>
            <a:off x="2554288" y="3597275"/>
            <a:ext cx="1779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Text Box 23"/>
          <p:cNvSpPr txBox="1">
            <a:spLocks noChangeArrowheads="1"/>
          </p:cNvSpPr>
          <p:nvPr/>
        </p:nvSpPr>
        <p:spPr bwMode="auto">
          <a:xfrm>
            <a:off x="1951038" y="3398838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7301" name="Text Box 24"/>
          <p:cNvSpPr txBox="1">
            <a:spLocks noChangeArrowheads="1"/>
          </p:cNvSpPr>
          <p:nvPr/>
        </p:nvSpPr>
        <p:spPr bwMode="auto">
          <a:xfrm>
            <a:off x="774700" y="310991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97302" name="Text Box 25"/>
          <p:cNvSpPr txBox="1">
            <a:spLocks noChangeArrowheads="1"/>
          </p:cNvSpPr>
          <p:nvPr/>
        </p:nvSpPr>
        <p:spPr bwMode="auto">
          <a:xfrm>
            <a:off x="731838" y="1571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97303" name="Oval 26"/>
          <p:cNvSpPr>
            <a:spLocks noChangeArrowheads="1"/>
          </p:cNvSpPr>
          <p:nvPr/>
        </p:nvSpPr>
        <p:spPr bwMode="auto">
          <a:xfrm>
            <a:off x="4246563" y="3108325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Oval 27"/>
          <p:cNvSpPr>
            <a:spLocks noChangeArrowheads="1"/>
          </p:cNvSpPr>
          <p:nvPr/>
        </p:nvSpPr>
        <p:spPr bwMode="auto">
          <a:xfrm>
            <a:off x="4452938" y="3116263"/>
            <a:ext cx="80962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Oval 28"/>
          <p:cNvSpPr>
            <a:spLocks noChangeArrowheads="1"/>
          </p:cNvSpPr>
          <p:nvPr/>
        </p:nvSpPr>
        <p:spPr bwMode="auto">
          <a:xfrm>
            <a:off x="4668838" y="3108325"/>
            <a:ext cx="80962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226175" y="1781175"/>
            <a:ext cx="517525" cy="1573213"/>
            <a:chOff x="4283" y="1120"/>
            <a:chExt cx="326" cy="991"/>
          </a:xfrm>
        </p:grpSpPr>
        <p:sp>
          <p:nvSpPr>
            <p:cNvPr id="97322" name="Line 30"/>
            <p:cNvSpPr>
              <a:spLocks noChangeShapeType="1"/>
            </p:cNvSpPr>
            <p:nvPr/>
          </p:nvSpPr>
          <p:spPr bwMode="auto">
            <a:xfrm>
              <a:off x="4283" y="1120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3" name="Text Box 31"/>
            <p:cNvSpPr txBox="1">
              <a:spLocks noChangeArrowheads="1"/>
            </p:cNvSpPr>
            <p:nvPr/>
          </p:nvSpPr>
          <p:spPr bwMode="auto">
            <a:xfrm rot="4688575">
              <a:off x="4297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797675" y="1743075"/>
            <a:ext cx="466725" cy="1603375"/>
            <a:chOff x="4643" y="1096"/>
            <a:chExt cx="294" cy="1010"/>
          </a:xfrm>
        </p:grpSpPr>
        <p:sp>
          <p:nvSpPr>
            <p:cNvPr id="97320" name="Line 33"/>
            <p:cNvSpPr>
              <a:spLocks noChangeShapeType="1"/>
            </p:cNvSpPr>
            <p:nvPr/>
          </p:nvSpPr>
          <p:spPr bwMode="auto">
            <a:xfrm flipV="1">
              <a:off x="4789" y="1096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1" name="Text Box 34"/>
            <p:cNvSpPr txBox="1">
              <a:spLocks noChangeArrowheads="1"/>
            </p:cNvSpPr>
            <p:nvPr/>
          </p:nvSpPr>
          <p:spPr bwMode="auto">
            <a:xfrm rot="-4702247">
              <a:off x="4541" y="145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6934200" y="3200400"/>
            <a:ext cx="2020888" cy="3486150"/>
            <a:chOff x="4368" y="2016"/>
            <a:chExt cx="1273" cy="2196"/>
          </a:xfrm>
        </p:grpSpPr>
        <p:cxnSp>
          <p:nvCxnSpPr>
            <p:cNvPr id="97317" name="AutoShape 36"/>
            <p:cNvCxnSpPr>
              <a:cxnSpLocks noChangeShapeType="1"/>
              <a:stCxn id="97319" idx="0"/>
              <a:endCxn id="97318" idx="4"/>
            </p:cNvCxnSpPr>
            <p:nvPr/>
          </p:nvCxnSpPr>
          <p:spPr bwMode="auto">
            <a:xfrm flipH="1" flipV="1">
              <a:off x="4854" y="2208"/>
              <a:ext cx="151" cy="1199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8" name="Oval 37"/>
            <p:cNvSpPr>
              <a:spLocks noChangeArrowheads="1"/>
            </p:cNvSpPr>
            <p:nvPr/>
          </p:nvSpPr>
          <p:spPr bwMode="auto">
            <a:xfrm>
              <a:off x="4428" y="2016"/>
              <a:ext cx="852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9" name="Text Box 38"/>
            <p:cNvSpPr txBox="1">
              <a:spLocks noChangeArrowheads="1"/>
            </p:cNvSpPr>
            <p:nvPr/>
          </p:nvSpPr>
          <p:spPr bwMode="auto">
            <a:xfrm>
              <a:off x="4368" y="3407"/>
              <a:ext cx="1273" cy="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6600"/>
                  </a:solidFill>
                  <a:latin typeface="Arial" charset="0"/>
                </a:rPr>
                <a:t>TIME_WAIT</a:t>
              </a: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: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Avoid reincarnation</a:t>
              </a:r>
              <a:endParaRPr lang="en-US" sz="1600" b="0" dirty="0">
                <a:solidFill>
                  <a:srgbClr val="FF6600"/>
                </a:solidFill>
                <a:latin typeface="Arial" charset="0"/>
              </a:endParaRPr>
            </a:p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B </a:t>
              </a: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will retransmit FIN </a:t>
              </a:r>
              <a:br>
                <a:rPr lang="en-US" sz="1600" b="0" dirty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if ACK is lost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715000" y="2971800"/>
            <a:ext cx="2524125" cy="2257425"/>
            <a:chOff x="3600" y="1872"/>
            <a:chExt cx="1590" cy="1422"/>
          </a:xfrm>
        </p:grpSpPr>
        <p:cxnSp>
          <p:nvCxnSpPr>
            <p:cNvPr id="97314" name="AutoShape 40"/>
            <p:cNvCxnSpPr>
              <a:cxnSpLocks noChangeShapeType="1"/>
              <a:stCxn id="97316" idx="0"/>
              <a:endCxn id="97315" idx="4"/>
            </p:cNvCxnSpPr>
            <p:nvPr/>
          </p:nvCxnSpPr>
          <p:spPr bwMode="auto">
            <a:xfrm flipH="1" flipV="1">
              <a:off x="3696" y="2264"/>
              <a:ext cx="963" cy="664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5" name="Oval 41"/>
            <p:cNvSpPr>
              <a:spLocks noChangeArrowheads="1"/>
            </p:cNvSpPr>
            <p:nvPr/>
          </p:nvSpPr>
          <p:spPr bwMode="auto">
            <a:xfrm>
              <a:off x="3600" y="1872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97316" name="Text Box 42"/>
            <p:cNvSpPr txBox="1">
              <a:spLocks noChangeArrowheads="1"/>
            </p:cNvSpPr>
            <p:nvPr/>
          </p:nvSpPr>
          <p:spPr bwMode="auto">
            <a:xfrm>
              <a:off x="4128" y="2928"/>
              <a:ext cx="106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Connection</a:t>
              </a:r>
              <a:br>
                <a:rPr lang="en-US" sz="1600" b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now </a:t>
              </a:r>
              <a:r>
                <a:rPr lang="en-US" sz="1600">
                  <a:solidFill>
                    <a:srgbClr val="FF6600"/>
                  </a:solidFill>
                  <a:latin typeface="Arial" charset="0"/>
                </a:rPr>
                <a:t>half-closed</a:t>
              </a:r>
              <a:endParaRPr lang="en-US" sz="1600" b="0">
                <a:solidFill>
                  <a:srgbClr val="FF6600"/>
                </a:solidFill>
                <a:latin typeface="Arial" charset="0"/>
              </a:endParaRP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886700" y="3124200"/>
            <a:ext cx="1257300" cy="1571625"/>
            <a:chOff x="4968" y="1968"/>
            <a:chExt cx="792" cy="990"/>
          </a:xfrm>
        </p:grpSpPr>
        <p:cxnSp>
          <p:nvCxnSpPr>
            <p:cNvPr id="97311" name="AutoShape 44"/>
            <p:cNvCxnSpPr>
              <a:cxnSpLocks noChangeShapeType="1"/>
              <a:stCxn id="97313" idx="0"/>
              <a:endCxn id="97312" idx="4"/>
            </p:cNvCxnSpPr>
            <p:nvPr/>
          </p:nvCxnSpPr>
          <p:spPr bwMode="auto">
            <a:xfrm flipH="1" flipV="1">
              <a:off x="5232" y="2360"/>
              <a:ext cx="132" cy="232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2" name="Oval 45"/>
            <p:cNvSpPr>
              <a:spLocks noChangeArrowheads="1"/>
            </p:cNvSpPr>
            <p:nvPr/>
          </p:nvSpPr>
          <p:spPr bwMode="auto">
            <a:xfrm>
              <a:off x="5136" y="1968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3" name="Text Box 46"/>
            <p:cNvSpPr txBox="1">
              <a:spLocks noChangeArrowheads="1"/>
            </p:cNvSpPr>
            <p:nvPr/>
          </p:nvSpPr>
          <p:spPr bwMode="auto">
            <a:xfrm>
              <a:off x="4968" y="2592"/>
              <a:ext cx="79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Connection</a:t>
              </a:r>
              <a:br>
                <a:rPr lang="en-US" sz="1600" b="0" dirty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now </a:t>
              </a:r>
              <a:r>
                <a:rPr lang="en-US" sz="1600" dirty="0">
                  <a:solidFill>
                    <a:srgbClr val="FF6600"/>
                  </a:solidFill>
                  <a:latin typeface="Arial" charset="0"/>
                </a:rPr>
                <a:t>closed</a:t>
              </a:r>
              <a:endParaRPr lang="en-US" sz="1600" b="0" dirty="0">
                <a:solidFill>
                  <a:srgbClr val="FF66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720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F71FEA-4B63-0643-BFF9-B0FC45B63B78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8770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688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88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688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688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689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1033964" y="3124200"/>
            <a:ext cx="15568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Computed 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over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header </a:t>
            </a:r>
          </a:p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and data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6893" name="Oval 28"/>
          <p:cNvSpPr>
            <a:spLocks noChangeArrowheads="1"/>
          </p:cNvSpPr>
          <p:nvPr/>
        </p:nvSpPr>
        <p:spPr bwMode="auto">
          <a:xfrm>
            <a:off x="2971800" y="3810000"/>
            <a:ext cx="31242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6895" name="AutoShape 30"/>
          <p:cNvCxnSpPr>
            <a:cxnSpLocks noChangeShapeType="1"/>
            <a:endCxn id="36893" idx="2"/>
          </p:cNvCxnSpPr>
          <p:nvPr/>
        </p:nvCxnSpPr>
        <p:spPr bwMode="auto">
          <a:xfrm>
            <a:off x="2514600" y="3733800"/>
            <a:ext cx="457200" cy="3810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511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Normal Termination, Both Together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257800"/>
            <a:ext cx="8458200" cy="685800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Same as before, but B sets </a:t>
            </a:r>
            <a:r>
              <a:rPr lang="en-US" sz="2400" b="1" dirty="0">
                <a:latin typeface="Arial" charset="0"/>
                <a:cs typeface="Arial" charset="0"/>
              </a:rPr>
              <a:t>FIN</a:t>
            </a:r>
            <a:r>
              <a:rPr lang="en-US" sz="2400" dirty="0">
                <a:latin typeface="Arial" charset="0"/>
                <a:cs typeface="Arial" charset="0"/>
              </a:rPr>
              <a:t> with their </a:t>
            </a:r>
            <a:r>
              <a:rPr lang="en-US" sz="2400" dirty="0" err="1">
                <a:latin typeface="Arial" charset="0"/>
                <a:cs typeface="Arial" charset="0"/>
              </a:rPr>
              <a:t>ack</a:t>
            </a:r>
            <a:r>
              <a:rPr lang="en-US" sz="2400" dirty="0">
                <a:latin typeface="Arial" charset="0"/>
                <a:cs typeface="Arial" charset="0"/>
              </a:rPr>
              <a:t> of </a:t>
            </a:r>
            <a:r>
              <a:rPr lang="en-US" sz="2400" dirty="0" smtClean="0">
                <a:latin typeface="Arial" charset="0"/>
                <a:cs typeface="Arial" charset="0"/>
              </a:rPr>
              <a:t>A’s </a:t>
            </a:r>
            <a:r>
              <a:rPr lang="en-US" sz="2400" b="1" dirty="0">
                <a:latin typeface="Arial" charset="0"/>
                <a:cs typeface="Arial" charset="0"/>
              </a:rPr>
              <a:t>FIN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99333" name="Line 4"/>
          <p:cNvSpPr>
            <a:spLocks noChangeShapeType="1"/>
          </p:cNvSpPr>
          <p:nvPr/>
        </p:nvSpPr>
        <p:spPr bwMode="auto">
          <a:xfrm flipV="1">
            <a:off x="2044700" y="175895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Line 5"/>
          <p:cNvSpPr>
            <a:spLocks noChangeShapeType="1"/>
          </p:cNvSpPr>
          <p:nvPr/>
        </p:nvSpPr>
        <p:spPr bwMode="auto">
          <a:xfrm>
            <a:off x="2562225" y="177641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Line 6"/>
          <p:cNvSpPr>
            <a:spLocks noChangeShapeType="1"/>
          </p:cNvSpPr>
          <p:nvPr/>
        </p:nvSpPr>
        <p:spPr bwMode="auto">
          <a:xfrm flipV="1">
            <a:off x="3154363" y="177323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Line 7"/>
          <p:cNvSpPr>
            <a:spLocks noChangeShapeType="1"/>
          </p:cNvSpPr>
          <p:nvPr/>
        </p:nvSpPr>
        <p:spPr bwMode="auto">
          <a:xfrm flipV="1">
            <a:off x="3686175" y="176847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Text Box 8"/>
          <p:cNvSpPr txBox="1">
            <a:spLocks noChangeArrowheads="1"/>
          </p:cNvSpPr>
          <p:nvPr/>
        </p:nvSpPr>
        <p:spPr bwMode="auto">
          <a:xfrm rot="-4794570">
            <a:off x="1552576" y="236378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99338" name="Text Box 9"/>
          <p:cNvSpPr txBox="1">
            <a:spLocks noChangeArrowheads="1"/>
          </p:cNvSpPr>
          <p:nvPr/>
        </p:nvSpPr>
        <p:spPr bwMode="auto">
          <a:xfrm rot="4712803">
            <a:off x="2276475" y="2357438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99339" name="Text Box 10"/>
          <p:cNvSpPr txBox="1">
            <a:spLocks noChangeArrowheads="1"/>
          </p:cNvSpPr>
          <p:nvPr/>
        </p:nvSpPr>
        <p:spPr bwMode="auto">
          <a:xfrm rot="-4355001">
            <a:off x="2946400" y="21351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9340" name="Text Box 11"/>
          <p:cNvSpPr txBox="1">
            <a:spLocks noChangeArrowheads="1"/>
          </p:cNvSpPr>
          <p:nvPr/>
        </p:nvSpPr>
        <p:spPr bwMode="auto">
          <a:xfrm rot="-4396192">
            <a:off x="3397250" y="23796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07025" y="1770063"/>
            <a:ext cx="465138" cy="1603375"/>
            <a:chOff x="3406" y="1115"/>
            <a:chExt cx="293" cy="1010"/>
          </a:xfrm>
        </p:grpSpPr>
        <p:sp>
          <p:nvSpPr>
            <p:cNvPr id="99367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8" name="Text Box 14"/>
            <p:cNvSpPr txBox="1">
              <a:spLocks noChangeArrowheads="1"/>
            </p:cNvSpPr>
            <p:nvPr/>
          </p:nvSpPr>
          <p:spPr bwMode="auto">
            <a:xfrm rot="-4702247">
              <a:off x="3344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149975" y="1768475"/>
            <a:ext cx="512763" cy="1573213"/>
            <a:chOff x="3874" y="1114"/>
            <a:chExt cx="323" cy="991"/>
          </a:xfrm>
        </p:grpSpPr>
        <p:sp>
          <p:nvSpPr>
            <p:cNvPr id="99365" name="Line 16"/>
            <p:cNvSpPr>
              <a:spLocks noChangeShapeType="1"/>
            </p:cNvSpPr>
            <p:nvPr/>
          </p:nvSpPr>
          <p:spPr bwMode="auto">
            <a:xfrm>
              <a:off x="3874" y="1114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6" name="Text Box 17"/>
            <p:cNvSpPr txBox="1">
              <a:spLocks noChangeArrowheads="1"/>
            </p:cNvSpPr>
            <p:nvPr/>
          </p:nvSpPr>
          <p:spPr bwMode="auto">
            <a:xfrm rot="4688575">
              <a:off x="3631" y="1466"/>
              <a:ext cx="8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 + ACK</a:t>
              </a:r>
            </a:p>
          </p:txBody>
        </p:sp>
      </p:grpSp>
      <p:sp>
        <p:nvSpPr>
          <p:cNvPr id="99343" name="Line 18"/>
          <p:cNvSpPr>
            <a:spLocks noChangeShapeType="1"/>
          </p:cNvSpPr>
          <p:nvPr/>
        </p:nvSpPr>
        <p:spPr bwMode="auto">
          <a:xfrm>
            <a:off x="4279900" y="177006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Line 19"/>
          <p:cNvSpPr>
            <a:spLocks noChangeShapeType="1"/>
          </p:cNvSpPr>
          <p:nvPr/>
        </p:nvSpPr>
        <p:spPr bwMode="auto">
          <a:xfrm flipV="1">
            <a:off x="1836738" y="173990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Line 20"/>
          <p:cNvSpPr>
            <a:spLocks noChangeShapeType="1"/>
          </p:cNvSpPr>
          <p:nvPr/>
        </p:nvSpPr>
        <p:spPr bwMode="auto">
          <a:xfrm flipV="1">
            <a:off x="1852613" y="335280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Text Box 21"/>
          <p:cNvSpPr txBox="1">
            <a:spLocks noChangeArrowheads="1"/>
          </p:cNvSpPr>
          <p:nvPr/>
        </p:nvSpPr>
        <p:spPr bwMode="auto">
          <a:xfrm rot="4676639">
            <a:off x="4297363" y="23685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9347" name="Line 22"/>
          <p:cNvSpPr>
            <a:spLocks noChangeShapeType="1"/>
          </p:cNvSpPr>
          <p:nvPr/>
        </p:nvSpPr>
        <p:spPr bwMode="auto">
          <a:xfrm>
            <a:off x="3127375" y="359410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23"/>
          <p:cNvSpPr txBox="1">
            <a:spLocks noChangeArrowheads="1"/>
          </p:cNvSpPr>
          <p:nvPr/>
        </p:nvSpPr>
        <p:spPr bwMode="auto">
          <a:xfrm>
            <a:off x="2524125" y="33956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9349" name="Text Box 24"/>
          <p:cNvSpPr txBox="1">
            <a:spLocks noChangeArrowheads="1"/>
          </p:cNvSpPr>
          <p:nvPr/>
        </p:nvSpPr>
        <p:spPr bwMode="auto">
          <a:xfrm>
            <a:off x="1347788" y="3106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99350" name="Text Box 25"/>
          <p:cNvSpPr txBox="1">
            <a:spLocks noChangeArrowheads="1"/>
          </p:cNvSpPr>
          <p:nvPr/>
        </p:nvSpPr>
        <p:spPr bwMode="auto">
          <a:xfrm>
            <a:off x="1304925" y="1568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99351" name="Oval 26"/>
          <p:cNvSpPr>
            <a:spLocks noChangeArrowheads="1"/>
          </p:cNvSpPr>
          <p:nvPr/>
        </p:nvSpPr>
        <p:spPr bwMode="auto">
          <a:xfrm>
            <a:off x="4819650" y="310515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Oval 27"/>
          <p:cNvSpPr>
            <a:spLocks noChangeArrowheads="1"/>
          </p:cNvSpPr>
          <p:nvPr/>
        </p:nvSpPr>
        <p:spPr bwMode="auto">
          <a:xfrm>
            <a:off x="5026025" y="311308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Oval 28"/>
          <p:cNvSpPr>
            <a:spLocks noChangeArrowheads="1"/>
          </p:cNvSpPr>
          <p:nvPr/>
        </p:nvSpPr>
        <p:spPr bwMode="auto">
          <a:xfrm>
            <a:off x="5241925" y="310515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29400" y="1752600"/>
            <a:ext cx="466725" cy="1603375"/>
            <a:chOff x="4643" y="1096"/>
            <a:chExt cx="294" cy="1010"/>
          </a:xfrm>
        </p:grpSpPr>
        <p:sp>
          <p:nvSpPr>
            <p:cNvPr id="99363" name="Line 30"/>
            <p:cNvSpPr>
              <a:spLocks noChangeShapeType="1"/>
            </p:cNvSpPr>
            <p:nvPr/>
          </p:nvSpPr>
          <p:spPr bwMode="auto">
            <a:xfrm flipV="1">
              <a:off x="4789" y="1096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4" name="Text Box 31"/>
            <p:cNvSpPr txBox="1">
              <a:spLocks noChangeArrowheads="1"/>
            </p:cNvSpPr>
            <p:nvPr/>
          </p:nvSpPr>
          <p:spPr bwMode="auto">
            <a:xfrm rot="-4702247">
              <a:off x="4541" y="145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467600" y="3124200"/>
            <a:ext cx="1212850" cy="2105025"/>
            <a:chOff x="4704" y="1968"/>
            <a:chExt cx="764" cy="1326"/>
          </a:xfrm>
        </p:grpSpPr>
        <p:cxnSp>
          <p:nvCxnSpPr>
            <p:cNvPr id="99360" name="AutoShape 33"/>
            <p:cNvCxnSpPr>
              <a:cxnSpLocks noChangeShapeType="1"/>
              <a:stCxn id="99362" idx="0"/>
              <a:endCxn id="99361" idx="4"/>
            </p:cNvCxnSpPr>
            <p:nvPr/>
          </p:nvCxnSpPr>
          <p:spPr bwMode="auto">
            <a:xfrm flipV="1">
              <a:off x="5086" y="2360"/>
              <a:ext cx="146" cy="568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361" name="Oval 34"/>
            <p:cNvSpPr>
              <a:spLocks noChangeArrowheads="1"/>
            </p:cNvSpPr>
            <p:nvPr/>
          </p:nvSpPr>
          <p:spPr bwMode="auto">
            <a:xfrm>
              <a:off x="5136" y="1968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99362" name="Text Box 35"/>
            <p:cNvSpPr txBox="1">
              <a:spLocks noChangeArrowheads="1"/>
            </p:cNvSpPr>
            <p:nvPr/>
          </p:nvSpPr>
          <p:spPr bwMode="auto">
            <a:xfrm>
              <a:off x="4704" y="2928"/>
              <a:ext cx="7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Connection</a:t>
              </a:r>
              <a:br>
                <a:rPr lang="en-US" sz="1600" b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now closed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257800" y="3200400"/>
            <a:ext cx="3124200" cy="1735138"/>
            <a:chOff x="3312" y="2016"/>
            <a:chExt cx="1968" cy="1093"/>
          </a:xfrm>
        </p:grpSpPr>
        <p:cxnSp>
          <p:nvCxnSpPr>
            <p:cNvPr id="99357" name="AutoShape 37"/>
            <p:cNvCxnSpPr>
              <a:cxnSpLocks noChangeShapeType="1"/>
              <a:stCxn id="99359" idx="0"/>
              <a:endCxn id="99358" idx="4"/>
            </p:cNvCxnSpPr>
            <p:nvPr/>
          </p:nvCxnSpPr>
          <p:spPr bwMode="auto">
            <a:xfrm rot="5400000" flipH="1" flipV="1">
              <a:off x="4274" y="1871"/>
              <a:ext cx="189" cy="862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358" name="Oval 38"/>
            <p:cNvSpPr>
              <a:spLocks noChangeArrowheads="1"/>
            </p:cNvSpPr>
            <p:nvPr/>
          </p:nvSpPr>
          <p:spPr bwMode="auto">
            <a:xfrm>
              <a:off x="4320" y="2016"/>
              <a:ext cx="96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99359" name="Text Box 39"/>
            <p:cNvSpPr txBox="1">
              <a:spLocks noChangeArrowheads="1"/>
            </p:cNvSpPr>
            <p:nvPr/>
          </p:nvSpPr>
          <p:spPr bwMode="auto">
            <a:xfrm>
              <a:off x="3312" y="2397"/>
              <a:ext cx="1251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6600"/>
                  </a:solidFill>
                  <a:latin typeface="Arial" charset="0"/>
                </a:rPr>
                <a:t>TIME_WAIT</a:t>
              </a: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:</a:t>
              </a:r>
              <a:endParaRPr lang="en-US" sz="1600" b="0" dirty="0">
                <a:solidFill>
                  <a:srgbClr val="FF6600"/>
                </a:solidFill>
                <a:latin typeface="Arial" charset="0"/>
              </a:endParaRPr>
            </a:p>
            <a:p>
              <a:pPr algn="l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Avoid reincarnation</a:t>
              </a:r>
            </a:p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Can retransmit</a:t>
              </a:r>
              <a:br>
                <a:rPr lang="en-US" sz="1600" b="0" dirty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FIN ACK if ACK lost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0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Abrupt Termination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4191000"/>
            <a:ext cx="8458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  <a:cs typeface="Arial" charset="0"/>
              </a:rPr>
              <a:t>A sends a RESET (</a:t>
            </a:r>
            <a:r>
              <a:rPr lang="en-US" sz="2000" b="1" dirty="0">
                <a:latin typeface="Arial" charset="0"/>
                <a:cs typeface="Arial" charset="0"/>
              </a:rPr>
              <a:t>RST</a:t>
            </a:r>
            <a:r>
              <a:rPr lang="en-US" sz="2000" dirty="0">
                <a:latin typeface="Arial" charset="0"/>
                <a:cs typeface="Arial" charset="0"/>
              </a:rPr>
              <a:t>) to B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E.g., because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application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process on A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crashed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That’s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it</a:t>
            </a:r>
            <a:endParaRPr lang="en-US" sz="2000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B does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ack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RST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Thus,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RST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delivered </a:t>
            </a:r>
            <a:r>
              <a:rPr lang="en-US" sz="18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reliably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And: any data in flight is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lost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But: if B sends anything more, will elicit </a:t>
            </a:r>
            <a:r>
              <a:rPr lang="en-US" sz="18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another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RST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429" name="Line 4"/>
          <p:cNvSpPr>
            <a:spLocks noChangeShapeType="1"/>
          </p:cNvSpPr>
          <p:nvPr/>
        </p:nvSpPr>
        <p:spPr bwMode="auto">
          <a:xfrm flipV="1">
            <a:off x="2044700" y="175895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0" name="Line 5"/>
          <p:cNvSpPr>
            <a:spLocks noChangeShapeType="1"/>
          </p:cNvSpPr>
          <p:nvPr/>
        </p:nvSpPr>
        <p:spPr bwMode="auto">
          <a:xfrm>
            <a:off x="2562225" y="177641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Line 6"/>
          <p:cNvSpPr>
            <a:spLocks noChangeShapeType="1"/>
          </p:cNvSpPr>
          <p:nvPr/>
        </p:nvSpPr>
        <p:spPr bwMode="auto">
          <a:xfrm flipV="1">
            <a:off x="3154363" y="177323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Line 7"/>
          <p:cNvSpPr>
            <a:spLocks noChangeShapeType="1"/>
          </p:cNvSpPr>
          <p:nvPr/>
        </p:nvSpPr>
        <p:spPr bwMode="auto">
          <a:xfrm flipV="1">
            <a:off x="3686175" y="176847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Text Box 8"/>
          <p:cNvSpPr txBox="1">
            <a:spLocks noChangeArrowheads="1"/>
          </p:cNvSpPr>
          <p:nvPr/>
        </p:nvSpPr>
        <p:spPr bwMode="auto">
          <a:xfrm rot="-4794570">
            <a:off x="1552576" y="236378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103434" name="Text Box 9"/>
          <p:cNvSpPr txBox="1">
            <a:spLocks noChangeArrowheads="1"/>
          </p:cNvSpPr>
          <p:nvPr/>
        </p:nvSpPr>
        <p:spPr bwMode="auto">
          <a:xfrm rot="4712803">
            <a:off x="2276475" y="2357438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103435" name="Text Box 10"/>
          <p:cNvSpPr txBox="1">
            <a:spLocks noChangeArrowheads="1"/>
          </p:cNvSpPr>
          <p:nvPr/>
        </p:nvSpPr>
        <p:spPr bwMode="auto">
          <a:xfrm rot="-4355001">
            <a:off x="2946400" y="21351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103436" name="Text Box 11"/>
          <p:cNvSpPr txBox="1">
            <a:spLocks noChangeArrowheads="1"/>
          </p:cNvSpPr>
          <p:nvPr/>
        </p:nvSpPr>
        <p:spPr bwMode="auto">
          <a:xfrm rot="-4396192">
            <a:off x="3397250" y="23796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07025" y="1770063"/>
            <a:ext cx="465138" cy="1603375"/>
            <a:chOff x="3406" y="1115"/>
            <a:chExt cx="293" cy="1010"/>
          </a:xfrm>
        </p:grpSpPr>
        <p:sp>
          <p:nvSpPr>
            <p:cNvPr id="103455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6" name="Text Box 14"/>
            <p:cNvSpPr txBox="1">
              <a:spLocks noChangeArrowheads="1"/>
            </p:cNvSpPr>
            <p:nvPr/>
          </p:nvSpPr>
          <p:spPr bwMode="auto">
            <a:xfrm rot="-4702247">
              <a:off x="3326" y="1470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RST</a:t>
              </a:r>
            </a:p>
          </p:txBody>
        </p:sp>
      </p:grpSp>
      <p:sp>
        <p:nvSpPr>
          <p:cNvPr id="103438" name="Line 15"/>
          <p:cNvSpPr>
            <a:spLocks noChangeShapeType="1"/>
          </p:cNvSpPr>
          <p:nvPr/>
        </p:nvSpPr>
        <p:spPr bwMode="auto">
          <a:xfrm>
            <a:off x="4279900" y="177006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Line 16"/>
          <p:cNvSpPr>
            <a:spLocks noChangeShapeType="1"/>
          </p:cNvSpPr>
          <p:nvPr/>
        </p:nvSpPr>
        <p:spPr bwMode="auto">
          <a:xfrm flipV="1">
            <a:off x="1836738" y="173990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Line 17"/>
          <p:cNvSpPr>
            <a:spLocks noChangeShapeType="1"/>
          </p:cNvSpPr>
          <p:nvPr/>
        </p:nvSpPr>
        <p:spPr bwMode="auto">
          <a:xfrm flipV="1">
            <a:off x="1852613" y="335280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Text Box 18"/>
          <p:cNvSpPr txBox="1">
            <a:spLocks noChangeArrowheads="1"/>
          </p:cNvSpPr>
          <p:nvPr/>
        </p:nvSpPr>
        <p:spPr bwMode="auto">
          <a:xfrm rot="4676639">
            <a:off x="4297363" y="23685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103442" name="Line 19"/>
          <p:cNvSpPr>
            <a:spLocks noChangeShapeType="1"/>
          </p:cNvSpPr>
          <p:nvPr/>
        </p:nvSpPr>
        <p:spPr bwMode="auto">
          <a:xfrm>
            <a:off x="3127375" y="359410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Text Box 20"/>
          <p:cNvSpPr txBox="1">
            <a:spLocks noChangeArrowheads="1"/>
          </p:cNvSpPr>
          <p:nvPr/>
        </p:nvSpPr>
        <p:spPr bwMode="auto">
          <a:xfrm>
            <a:off x="2524125" y="33956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03444" name="Text Box 21"/>
          <p:cNvSpPr txBox="1">
            <a:spLocks noChangeArrowheads="1"/>
          </p:cNvSpPr>
          <p:nvPr/>
        </p:nvSpPr>
        <p:spPr bwMode="auto">
          <a:xfrm>
            <a:off x="1347788" y="3106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103445" name="Text Box 22"/>
          <p:cNvSpPr txBox="1">
            <a:spLocks noChangeArrowheads="1"/>
          </p:cNvSpPr>
          <p:nvPr/>
        </p:nvSpPr>
        <p:spPr bwMode="auto">
          <a:xfrm>
            <a:off x="1304925" y="1568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103446" name="Oval 23"/>
          <p:cNvSpPr>
            <a:spLocks noChangeArrowheads="1"/>
          </p:cNvSpPr>
          <p:nvPr/>
        </p:nvSpPr>
        <p:spPr bwMode="auto">
          <a:xfrm>
            <a:off x="4819650" y="310515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7" name="Oval 24"/>
          <p:cNvSpPr>
            <a:spLocks noChangeArrowheads="1"/>
          </p:cNvSpPr>
          <p:nvPr/>
        </p:nvSpPr>
        <p:spPr bwMode="auto">
          <a:xfrm>
            <a:off x="5026025" y="311308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8" name="Oval 25"/>
          <p:cNvSpPr>
            <a:spLocks noChangeArrowheads="1"/>
          </p:cNvSpPr>
          <p:nvPr/>
        </p:nvSpPr>
        <p:spPr bwMode="auto">
          <a:xfrm>
            <a:off x="5241925" y="310515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373813" y="1773238"/>
            <a:ext cx="574675" cy="1584325"/>
            <a:chOff x="4015" y="1117"/>
            <a:chExt cx="362" cy="998"/>
          </a:xfrm>
        </p:grpSpPr>
        <p:sp>
          <p:nvSpPr>
            <p:cNvPr id="103453" name="Line 27"/>
            <p:cNvSpPr>
              <a:spLocks noChangeShapeType="1"/>
            </p:cNvSpPr>
            <p:nvPr/>
          </p:nvSpPr>
          <p:spPr bwMode="auto">
            <a:xfrm>
              <a:off x="4015" y="1117"/>
              <a:ext cx="239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4" name="Text Box 28"/>
            <p:cNvSpPr txBox="1">
              <a:spLocks noChangeArrowheads="1"/>
            </p:cNvSpPr>
            <p:nvPr/>
          </p:nvSpPr>
          <p:spPr bwMode="auto">
            <a:xfrm rot="4676639">
              <a:off x="4043" y="1494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Data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858000" y="1773238"/>
            <a:ext cx="465138" cy="1603375"/>
            <a:chOff x="4320" y="1117"/>
            <a:chExt cx="293" cy="1010"/>
          </a:xfrm>
        </p:grpSpPr>
        <p:sp>
          <p:nvSpPr>
            <p:cNvPr id="103451" name="Line 30"/>
            <p:cNvSpPr>
              <a:spLocks noChangeShapeType="1"/>
            </p:cNvSpPr>
            <p:nvPr/>
          </p:nvSpPr>
          <p:spPr bwMode="auto">
            <a:xfrm flipV="1">
              <a:off x="4465" y="1117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2" name="Text Box 31"/>
            <p:cNvSpPr txBox="1">
              <a:spLocks noChangeArrowheads="1"/>
            </p:cNvSpPr>
            <p:nvPr/>
          </p:nvSpPr>
          <p:spPr bwMode="auto">
            <a:xfrm rot="-4702247">
              <a:off x="4240" y="1472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RST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584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685800" y="26670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Flags:</a:t>
            </a:r>
          </a:p>
        </p:txBody>
      </p:sp>
      <p:sp>
        <p:nvSpPr>
          <p:cNvPr id="77853" name="Text Box 28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SYN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ACK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FIN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PSH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URG</a:t>
            </a: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5" name="AutoShape 30"/>
          <p:cNvCxnSpPr>
            <a:cxnSpLocks noChangeShapeType="1"/>
            <a:endCxn id="77854" idx="2"/>
          </p:cNvCxnSpPr>
          <p:nvPr/>
        </p:nvCxnSpPr>
        <p:spPr bwMode="auto">
          <a:xfrm>
            <a:off x="2362200" y="3124200"/>
            <a:ext cx="2286000" cy="4191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002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3500"/>
              <a:t>TCP State Transitions</a:t>
            </a:r>
          </a:p>
        </p:txBody>
      </p:sp>
      <p:pic>
        <p:nvPicPr>
          <p:cNvPr id="6148" name="Picture 4" descr="W:\Editorial\KARYN\Booksold\PD3e\final figures\Metafiles\05x07.WM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752600"/>
            <a:ext cx="4519613" cy="4114800"/>
          </a:xfr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48400" y="3505200"/>
            <a:ext cx="1752600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 smtClean="0">
                <a:latin typeface="+mn-lt"/>
              </a:rPr>
              <a:t>Data, ACK </a:t>
            </a:r>
            <a:br>
              <a:rPr lang="en-US" b="0" dirty="0" smtClean="0">
                <a:latin typeface="+mn-lt"/>
              </a:rPr>
            </a:br>
            <a:r>
              <a:rPr lang="en-US" b="0" dirty="0" smtClean="0">
                <a:latin typeface="+mn-lt"/>
              </a:rPr>
              <a:t>exchanges </a:t>
            </a:r>
            <a:br>
              <a:rPr lang="en-US" b="0" dirty="0" smtClean="0">
                <a:latin typeface="+mn-lt"/>
              </a:rPr>
            </a:br>
            <a:r>
              <a:rPr lang="en-US" b="0" dirty="0" smtClean="0">
                <a:latin typeface="+mn-lt"/>
              </a:rPr>
              <a:t>are in here</a:t>
            </a:r>
            <a:endParaRPr lang="en-US" b="0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505200" y="4038600"/>
            <a:ext cx="27432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8055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An Simpler View of the Client Side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429000" y="2057400"/>
            <a:ext cx="2057400" cy="762000"/>
          </a:xfrm>
          <a:prstGeom prst="ellipse">
            <a:avLst/>
          </a:prstGeom>
          <a:solidFill>
            <a:srgbClr val="FF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CLOSED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685800" y="2590800"/>
            <a:ext cx="2057400" cy="762000"/>
          </a:xfrm>
          <a:prstGeom prst="ellipse">
            <a:avLst/>
          </a:prstGeom>
          <a:solidFill>
            <a:srgbClr val="FF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TIME_WAIT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38200" y="4495800"/>
            <a:ext cx="2057400" cy="762000"/>
          </a:xfrm>
          <a:prstGeom prst="ellipse">
            <a:avLst/>
          </a:prstGeom>
          <a:solidFill>
            <a:srgbClr val="E6E6E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FIN_WAIT2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276600" y="5257800"/>
            <a:ext cx="2057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FIN_WAIT1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867400" y="4343400"/>
            <a:ext cx="2057400" cy="762000"/>
          </a:xfrm>
          <a:prstGeom prst="ellipse">
            <a:avLst/>
          </a:prstGeom>
          <a:solidFill>
            <a:srgbClr val="00FF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ESTABLISHED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791200" y="2819400"/>
            <a:ext cx="20574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+mn-lt"/>
              </a:rPr>
              <a:t>SYN_SENT</a:t>
            </a:r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5486400" y="2362200"/>
            <a:ext cx="1066800" cy="457200"/>
          </a:xfrm>
          <a:custGeom>
            <a:avLst/>
            <a:gdLst>
              <a:gd name="T0" fmla="*/ 0 w 672"/>
              <a:gd name="T1" fmla="*/ 0 h 288"/>
              <a:gd name="T2" fmla="*/ 528 w 672"/>
              <a:gd name="T3" fmla="*/ 48 h 288"/>
              <a:gd name="T4" fmla="*/ 672 w 672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88">
                <a:moveTo>
                  <a:pt x="0" y="0"/>
                </a:moveTo>
                <a:cubicBezTo>
                  <a:pt x="208" y="0"/>
                  <a:pt x="416" y="0"/>
                  <a:pt x="528" y="48"/>
                </a:cubicBezTo>
                <a:cubicBezTo>
                  <a:pt x="640" y="96"/>
                  <a:pt x="656" y="192"/>
                  <a:pt x="67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6781800" y="3581400"/>
            <a:ext cx="254000" cy="685800"/>
          </a:xfrm>
          <a:custGeom>
            <a:avLst/>
            <a:gdLst>
              <a:gd name="T0" fmla="*/ 0 w 160"/>
              <a:gd name="T1" fmla="*/ 0 h 432"/>
              <a:gd name="T2" fmla="*/ 144 w 160"/>
              <a:gd name="T3" fmla="*/ 192 h 432"/>
              <a:gd name="T4" fmla="*/ 96 w 160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432">
                <a:moveTo>
                  <a:pt x="0" y="0"/>
                </a:moveTo>
                <a:cubicBezTo>
                  <a:pt x="64" y="60"/>
                  <a:pt x="128" y="120"/>
                  <a:pt x="144" y="192"/>
                </a:cubicBezTo>
                <a:cubicBezTo>
                  <a:pt x="160" y="264"/>
                  <a:pt x="128" y="348"/>
                  <a:pt x="96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5334000" y="5105400"/>
            <a:ext cx="1219200" cy="457200"/>
          </a:xfrm>
          <a:custGeom>
            <a:avLst/>
            <a:gdLst>
              <a:gd name="T0" fmla="*/ 720 w 720"/>
              <a:gd name="T1" fmla="*/ 0 h 384"/>
              <a:gd name="T2" fmla="*/ 480 w 720"/>
              <a:gd name="T3" fmla="*/ 288 h 384"/>
              <a:gd name="T4" fmla="*/ 0 w 720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84">
                <a:moveTo>
                  <a:pt x="720" y="0"/>
                </a:moveTo>
                <a:cubicBezTo>
                  <a:pt x="660" y="112"/>
                  <a:pt x="600" y="224"/>
                  <a:pt x="480" y="288"/>
                </a:cubicBezTo>
                <a:cubicBezTo>
                  <a:pt x="360" y="352"/>
                  <a:pt x="180" y="368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2438400" y="5181600"/>
            <a:ext cx="838200" cy="444500"/>
          </a:xfrm>
          <a:custGeom>
            <a:avLst/>
            <a:gdLst>
              <a:gd name="T0" fmla="*/ 528 w 528"/>
              <a:gd name="T1" fmla="*/ 240 h 280"/>
              <a:gd name="T2" fmla="*/ 192 w 528"/>
              <a:gd name="T3" fmla="*/ 240 h 280"/>
              <a:gd name="T4" fmla="*/ 0 w 528"/>
              <a:gd name="T5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280">
                <a:moveTo>
                  <a:pt x="528" y="240"/>
                </a:moveTo>
                <a:cubicBezTo>
                  <a:pt x="404" y="260"/>
                  <a:pt x="280" y="280"/>
                  <a:pt x="192" y="240"/>
                </a:cubicBezTo>
                <a:cubicBezTo>
                  <a:pt x="104" y="200"/>
                  <a:pt x="52" y="10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393700" y="3124200"/>
            <a:ext cx="825500" cy="1447800"/>
          </a:xfrm>
          <a:custGeom>
            <a:avLst/>
            <a:gdLst>
              <a:gd name="T0" fmla="*/ 520 w 520"/>
              <a:gd name="T1" fmla="*/ 912 h 912"/>
              <a:gd name="T2" fmla="*/ 40 w 520"/>
              <a:gd name="T3" fmla="*/ 480 h 912"/>
              <a:gd name="T4" fmla="*/ 280 w 52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0" h="912">
                <a:moveTo>
                  <a:pt x="520" y="912"/>
                </a:moveTo>
                <a:cubicBezTo>
                  <a:pt x="300" y="772"/>
                  <a:pt x="80" y="632"/>
                  <a:pt x="40" y="480"/>
                </a:cubicBezTo>
                <a:cubicBezTo>
                  <a:pt x="0" y="328"/>
                  <a:pt x="140" y="164"/>
                  <a:pt x="2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2209800" y="2324100"/>
            <a:ext cx="1219200" cy="266700"/>
          </a:xfrm>
          <a:custGeom>
            <a:avLst/>
            <a:gdLst>
              <a:gd name="T0" fmla="*/ 0 w 768"/>
              <a:gd name="T1" fmla="*/ 168 h 168"/>
              <a:gd name="T2" fmla="*/ 288 w 768"/>
              <a:gd name="T3" fmla="*/ 24 h 168"/>
              <a:gd name="T4" fmla="*/ 768 w 768"/>
              <a:gd name="T5" fmla="*/ 2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80" y="108"/>
                  <a:pt x="160" y="48"/>
                  <a:pt x="288" y="24"/>
                </a:cubicBezTo>
                <a:cubicBezTo>
                  <a:pt x="416" y="0"/>
                  <a:pt x="592" y="12"/>
                  <a:pt x="768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791200" y="1981200"/>
            <a:ext cx="14478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>
                <a:latin typeface="+mn-lt"/>
              </a:rPr>
              <a:t>SYN (Send)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162800" y="3713202"/>
            <a:ext cx="167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500" b="1" dirty="0" err="1">
                <a:latin typeface="+mn-lt"/>
              </a:rPr>
              <a:t>Rcv</a:t>
            </a:r>
            <a:r>
              <a:rPr lang="en-US" sz="1500" b="1" dirty="0">
                <a:latin typeface="+mn-lt"/>
              </a:rPr>
              <a:t>. </a:t>
            </a:r>
            <a:r>
              <a:rPr lang="en-US" sz="1500" b="1" dirty="0" smtClean="0">
                <a:latin typeface="+mn-lt"/>
              </a:rPr>
              <a:t>SYN+</a:t>
            </a:r>
            <a:r>
              <a:rPr lang="en-US" sz="1500" b="1" dirty="0">
                <a:latin typeface="+mn-lt"/>
              </a:rPr>
              <a:t>ACK</a:t>
            </a:r>
            <a:r>
              <a:rPr lang="en-US" sz="1500" b="1" dirty="0" smtClean="0">
                <a:latin typeface="+mn-lt"/>
              </a:rPr>
              <a:t>,</a:t>
            </a:r>
            <a:br>
              <a:rPr lang="en-US" sz="1500" b="1" dirty="0" smtClean="0">
                <a:latin typeface="+mn-lt"/>
              </a:rPr>
            </a:br>
            <a:r>
              <a:rPr lang="en-US" sz="1500" b="1" dirty="0" smtClean="0">
                <a:latin typeface="+mn-lt"/>
              </a:rPr>
              <a:t> </a:t>
            </a:r>
            <a:r>
              <a:rPr lang="en-US" sz="1500" b="1" dirty="0">
                <a:latin typeface="+mn-lt"/>
              </a:rPr>
              <a:t>Send ACK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257800" y="5410200"/>
            <a:ext cx="21336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>
                <a:latin typeface="+mn-lt"/>
              </a:rPr>
              <a:t>Send FIN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524000" y="5410200"/>
            <a:ext cx="2286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500" b="1" dirty="0" err="1">
                <a:latin typeface="+mn-lt"/>
              </a:rPr>
              <a:t>Rcv</a:t>
            </a:r>
            <a:r>
              <a:rPr lang="en-US" sz="1500" b="1" dirty="0">
                <a:latin typeface="+mn-lt"/>
              </a:rPr>
              <a:t>. </a:t>
            </a:r>
            <a:r>
              <a:rPr lang="en-US" sz="1500" b="1" dirty="0" smtClean="0">
                <a:latin typeface="+mn-lt"/>
              </a:rPr>
              <a:t>ACK,</a:t>
            </a:r>
            <a:br>
              <a:rPr lang="en-US" sz="1500" b="1" dirty="0" smtClean="0">
                <a:latin typeface="+mn-lt"/>
              </a:rPr>
            </a:br>
            <a:r>
              <a:rPr lang="en-US" sz="1500" b="1" dirty="0" smtClean="0">
                <a:latin typeface="+mn-lt"/>
              </a:rPr>
              <a:t> </a:t>
            </a:r>
            <a:r>
              <a:rPr lang="en-US" sz="1500" b="1" dirty="0">
                <a:latin typeface="+mn-lt"/>
              </a:rPr>
              <a:t>Send Nothing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33400" y="3505200"/>
            <a:ext cx="1905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500" b="1" dirty="0" err="1">
                <a:latin typeface="+mn-lt"/>
              </a:rPr>
              <a:t>Rcv</a:t>
            </a:r>
            <a:r>
              <a:rPr lang="en-US" sz="1500" b="1" dirty="0">
                <a:latin typeface="+mn-lt"/>
              </a:rPr>
              <a:t>. FIN, </a:t>
            </a:r>
            <a:r>
              <a:rPr lang="en-US" sz="1500" b="1" dirty="0" smtClean="0">
                <a:latin typeface="+mn-lt"/>
              </a:rPr>
              <a:t/>
            </a:r>
            <a:br>
              <a:rPr lang="en-US" sz="1500" b="1" dirty="0" smtClean="0">
                <a:latin typeface="+mn-lt"/>
              </a:rPr>
            </a:br>
            <a:r>
              <a:rPr lang="en-US" sz="1500" b="1" dirty="0" smtClean="0">
                <a:latin typeface="+mn-lt"/>
              </a:rPr>
              <a:t>Send </a:t>
            </a:r>
            <a:r>
              <a:rPr lang="en-US" sz="1500" b="1" dirty="0">
                <a:latin typeface="+mn-lt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35700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4724400" y="4343400"/>
            <a:ext cx="25146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685800" y="2667000"/>
            <a:ext cx="231422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Used to negotiate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use of additional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features 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(details in section)</a:t>
            </a:r>
            <a:endParaRPr lang="en-US" b="0" i="1" dirty="0">
              <a:solidFill>
                <a:srgbClr val="FF6600"/>
              </a:solidFill>
              <a:latin typeface="Arial" charset="0"/>
            </a:endParaRPr>
          </a:p>
        </p:txBody>
      </p:sp>
      <p:cxnSp>
        <p:nvCxnSpPr>
          <p:cNvPr id="33" name="AutoShape 30"/>
          <p:cNvCxnSpPr>
            <a:cxnSpLocks noChangeShapeType="1"/>
          </p:cNvCxnSpPr>
          <p:nvPr/>
        </p:nvCxnSpPr>
        <p:spPr bwMode="auto">
          <a:xfrm>
            <a:off x="2743200" y="3124200"/>
            <a:ext cx="2057400" cy="13716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4733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4" grpId="0" animBg="1"/>
      <p:bldP spid="3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5791200" y="3276600"/>
            <a:ext cx="25146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Recap: Sliding Window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Both </a:t>
            </a:r>
            <a:r>
              <a:rPr lang="en-US" dirty="0">
                <a:latin typeface="Arial" charset="0"/>
              </a:rPr>
              <a:t>sender &amp; receiver maintain a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window</a:t>
            </a:r>
            <a:r>
              <a:rPr lang="en-US" dirty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Left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edge</a:t>
            </a:r>
            <a:r>
              <a:rPr lang="en-US" dirty="0">
                <a:latin typeface="Arial" charset="0"/>
              </a:rPr>
              <a:t> of window: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Sender: beginning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unacknowledged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data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Receiver: beginning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undelivered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Right edge: Left edge +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constant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constant only limited by buffer size in the transport layer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6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Sender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2709863" y="20574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3057525" y="2211387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Sending process</a:t>
            </a: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2247900" y="3030537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2401888" y="3748087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4322763" y="3748087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3352800" y="3748087"/>
            <a:ext cx="190500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5281613" y="3748087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0" name="Freeform 14"/>
          <p:cNvSpPr>
            <a:spLocks/>
          </p:cNvSpPr>
          <p:nvPr/>
        </p:nvSpPr>
        <p:spPr bwMode="auto">
          <a:xfrm>
            <a:off x="4014788" y="2825750"/>
            <a:ext cx="1243012" cy="908050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1" name="Line 15"/>
          <p:cNvSpPr>
            <a:spLocks noChangeShapeType="1"/>
          </p:cNvSpPr>
          <p:nvPr/>
        </p:nvSpPr>
        <p:spPr bwMode="auto">
          <a:xfrm flipV="1">
            <a:off x="3362325" y="4324350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2" name="Line 16"/>
          <p:cNvSpPr>
            <a:spLocks noChangeShapeType="1"/>
          </p:cNvSpPr>
          <p:nvPr/>
        </p:nvSpPr>
        <p:spPr bwMode="auto">
          <a:xfrm flipH="1" flipV="1">
            <a:off x="5257800" y="4219575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3" name="Text Box 17"/>
          <p:cNvSpPr txBox="1">
            <a:spLocks noChangeArrowheads="1"/>
          </p:cNvSpPr>
          <p:nvPr/>
        </p:nvSpPr>
        <p:spPr bwMode="auto">
          <a:xfrm>
            <a:off x="1961248" y="4824412"/>
            <a:ext cx="2408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First </a:t>
            </a:r>
            <a:r>
              <a:rPr lang="en-US" b="0" dirty="0" err="1" smtClean="0">
                <a:latin typeface="Helvetica" charset="0"/>
              </a:rPr>
              <a:t>unACKed</a:t>
            </a:r>
            <a:r>
              <a:rPr lang="en-US" b="0" dirty="0" smtClean="0">
                <a:latin typeface="Helvetica" charset="0"/>
              </a:rPr>
              <a:t> byte</a:t>
            </a:r>
            <a:endParaRPr lang="en-US" b="0" dirty="0">
              <a:latin typeface="Helvetica" charset="0"/>
            </a:endParaRPr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4641784" y="5334000"/>
            <a:ext cx="12256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</a:t>
            </a:r>
            <a:r>
              <a:rPr lang="en-US" b="0" dirty="0" smtClean="0">
                <a:latin typeface="Helvetica" charset="0"/>
              </a:rPr>
              <a:t/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can </a:t>
            </a:r>
            <a:r>
              <a:rPr lang="en-US" b="0" dirty="0">
                <a:latin typeface="Helvetica" charset="0"/>
              </a:rPr>
              <a:t>send</a:t>
            </a:r>
          </a:p>
        </p:txBody>
      </p:sp>
      <p:sp>
        <p:nvSpPr>
          <p:cNvPr id="307219" name="Text Box 19"/>
          <p:cNvSpPr txBox="1">
            <a:spLocks noChangeArrowheads="1"/>
          </p:cNvSpPr>
          <p:nvPr/>
        </p:nvSpPr>
        <p:spPr bwMode="auto">
          <a:xfrm>
            <a:off x="2057400" y="297973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</a:rPr>
              <a:t>TCP</a:t>
            </a:r>
          </a:p>
        </p:txBody>
      </p:sp>
      <p:sp>
        <p:nvSpPr>
          <p:cNvPr id="951324" name="Text Box 28"/>
          <p:cNvSpPr txBox="1">
            <a:spLocks noChangeArrowheads="1"/>
          </p:cNvSpPr>
          <p:nvPr/>
        </p:nvSpPr>
        <p:spPr bwMode="auto">
          <a:xfrm>
            <a:off x="5257800" y="3409890"/>
            <a:ext cx="2052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written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381000" y="3559314"/>
            <a:ext cx="16850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Previously</a:t>
            </a:r>
          </a:p>
          <a:p>
            <a:pPr algn="ctr" eaLnBrk="1" hangingPunct="1"/>
            <a:r>
              <a:rPr lang="en-US" b="0" dirty="0" err="1" smtClean="0">
                <a:latin typeface="Helvetica" charset="0"/>
              </a:rPr>
              <a:t>ACKed</a:t>
            </a:r>
            <a:r>
              <a:rPr lang="en-US" b="0" dirty="0" smtClean="0">
                <a:latin typeface="Helvetica" charset="0"/>
              </a:rPr>
              <a:t> bytes</a:t>
            </a:r>
            <a:endParaRPr lang="en-US" b="0" dirty="0">
              <a:latin typeface="Helvetica" charset="0"/>
            </a:endParaRPr>
          </a:p>
        </p:txBody>
      </p:sp>
      <p:sp>
        <p:nvSpPr>
          <p:cNvPr id="50" name="Line 15"/>
          <p:cNvSpPr>
            <a:spLocks noChangeShapeType="1"/>
          </p:cNvSpPr>
          <p:nvPr/>
        </p:nvSpPr>
        <p:spPr bwMode="auto">
          <a:xfrm>
            <a:off x="1905000" y="3886200"/>
            <a:ext cx="685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3124200"/>
            <a:ext cx="18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Buffer size (B)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352800" y="35814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7694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0" grpId="0" animBg="1"/>
      <p:bldP spid="951311" grpId="0" animBg="1"/>
      <p:bldP spid="951312" grpId="0" animBg="1"/>
      <p:bldP spid="951313" grpId="0"/>
      <p:bldP spid="951314" grpId="0"/>
      <p:bldP spid="951324" grpId="0"/>
      <p:bldP spid="49" grpId="0"/>
      <p:bldP spid="50" grpId="0" animBg="1"/>
      <p:bldP spid="6" grpId="0"/>
      <p:bldP spid="6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Receiver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3006725" y="19050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257550" y="2057400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Helvetica" charset="0"/>
              </a:rPr>
              <a:t>Receiving process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2735263" y="3151187"/>
            <a:ext cx="35337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890838" y="3733800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505200" y="3733800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72025" y="3733800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462588" y="3733800"/>
            <a:ext cx="55721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3505200" y="2667000"/>
            <a:ext cx="1066800" cy="1066800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V="1">
            <a:off x="4772025" y="4227512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82972" y="4764087"/>
            <a:ext cx="26556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Next byte </a:t>
            </a:r>
            <a:r>
              <a:rPr lang="en-US" b="0" dirty="0" smtClean="0">
                <a:latin typeface="Helvetica" charset="0"/>
              </a:rPr>
              <a:t>needed</a:t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(1</a:t>
            </a:r>
            <a:r>
              <a:rPr lang="en-US" b="0" baseline="30000" dirty="0" smtClean="0">
                <a:latin typeface="Helvetica" charset="0"/>
              </a:rPr>
              <a:t>st</a:t>
            </a:r>
            <a:r>
              <a:rPr lang="en-US" b="0" dirty="0" smtClean="0">
                <a:latin typeface="Helvetica" charset="0"/>
              </a:rPr>
              <a:t> byte not received)</a:t>
            </a:r>
            <a:endParaRPr lang="en-US" b="0" dirty="0">
              <a:latin typeface="Helvetica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1905000" y="3124200"/>
            <a:ext cx="1810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read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118100" y="3733800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 flipV="1">
            <a:off x="5410200" y="4265611"/>
            <a:ext cx="33338" cy="1525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648455" y="5772090"/>
            <a:ext cx="22661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received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24175" y="566261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422668" y="4038600"/>
            <a:ext cx="17531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Received and </a:t>
            </a:r>
            <a:br>
              <a:rPr lang="en-US" b="0" dirty="0" smtClean="0">
                <a:latin typeface="Helvetica" charset="0"/>
              </a:rPr>
            </a:br>
            <a:r>
              <a:rPr lang="en-US" b="0" dirty="0" err="1" smtClean="0">
                <a:latin typeface="Helvetica" charset="0"/>
              </a:rPr>
              <a:t>ACKed</a:t>
            </a:r>
            <a:endParaRPr lang="en-US" b="0" dirty="0">
              <a:latin typeface="Helvetica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133600" y="4038601"/>
            <a:ext cx="990600" cy="2285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828800" y="4114800"/>
            <a:ext cx="2133600" cy="3810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986374" y="3257490"/>
            <a:ext cx="18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Buffer size (B)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505200" y="36576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334000" y="3429000"/>
            <a:ext cx="838200" cy="990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6324600" y="4191000"/>
            <a:ext cx="2667000" cy="1143000"/>
          </a:xfrm>
          <a:prstGeom prst="wedgeEllipseCallout">
            <a:avLst>
              <a:gd name="adj1" fmla="val -54777"/>
              <a:gd name="adj2" fmla="val -63971"/>
            </a:avLst>
          </a:prstGeom>
          <a:solidFill>
            <a:srgbClr val="F3F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+mn-lt"/>
              </a:rPr>
              <a:t>Sender might overrun 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the receiver’s buffer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09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  <p:bldP spid="34" grpId="0" animBg="1"/>
      <p:bldP spid="35" grpId="0"/>
      <p:bldP spid="42" grpId="0"/>
      <p:bldP spid="52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of our previous ideas, but some key differences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Checksum </a:t>
            </a:r>
          </a:p>
          <a:p>
            <a:r>
              <a:rPr lang="en-US" sz="2400" b="1" dirty="0" smtClean="0"/>
              <a:t>Sequence numbers are byte offsets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91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Solution: Advertised Window (Flow Control)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>
              <a:buSzPct val="75000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buSzPct val="75000"/>
            </a:pPr>
            <a:r>
              <a:rPr lang="en-US" dirty="0" smtClean="0">
                <a:latin typeface="Arial" charset="0"/>
                <a:cs typeface="Arial" charset="0"/>
              </a:rPr>
              <a:t>Receiver uses an “Advertised Window” (W) to prevent sender from overflowing its window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SzPct val="75000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Receiver indicates value of W in ACKs</a:t>
            </a:r>
          </a:p>
          <a:p>
            <a:pPr lvl="1">
              <a:buSzPct val="75000"/>
            </a:pPr>
            <a:r>
              <a:rPr lang="en-US" dirty="0" smtClean="0">
                <a:latin typeface="Arial" charset="0"/>
                <a:cs typeface="Arial" charset="0"/>
              </a:rPr>
              <a:t>Sender limits number of bytes it can have in flight &lt;= W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9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pPr algn="ctr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Receiver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3006725" y="19050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257550" y="2057400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Helvetica" charset="0"/>
              </a:rPr>
              <a:t>Receiving process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2735263" y="3151187"/>
            <a:ext cx="35337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890838" y="3733800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505200" y="3733800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72025" y="3733800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462588" y="3733800"/>
            <a:ext cx="55721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3505200" y="2667000"/>
            <a:ext cx="1066800" cy="1066800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V="1">
            <a:off x="4772025" y="4227512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82972" y="4764087"/>
            <a:ext cx="26556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Next byte </a:t>
            </a:r>
            <a:r>
              <a:rPr lang="en-US" b="0" dirty="0" smtClean="0">
                <a:latin typeface="Helvetica" charset="0"/>
              </a:rPr>
              <a:t>needed</a:t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(1</a:t>
            </a:r>
            <a:r>
              <a:rPr lang="en-US" b="0" baseline="30000" dirty="0" smtClean="0">
                <a:latin typeface="Helvetica" charset="0"/>
              </a:rPr>
              <a:t>st</a:t>
            </a:r>
            <a:r>
              <a:rPr lang="en-US" b="0" dirty="0" smtClean="0">
                <a:latin typeface="Helvetica" charset="0"/>
              </a:rPr>
              <a:t> byte not received)</a:t>
            </a:r>
            <a:endParaRPr lang="en-US" b="0" dirty="0">
              <a:latin typeface="Helvetica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1905000" y="3124200"/>
            <a:ext cx="1810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read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118100" y="3733800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 flipV="1">
            <a:off x="5410200" y="4265611"/>
            <a:ext cx="33338" cy="1525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648455" y="5772090"/>
            <a:ext cx="22661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received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24175" y="566261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986374" y="3257490"/>
            <a:ext cx="18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Buffer size (B)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505200" y="36576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334000" y="3429000"/>
            <a:ext cx="838200" cy="990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1981200" y="1676400"/>
            <a:ext cx="6019800" cy="1143000"/>
          </a:xfrm>
          <a:prstGeom prst="wedgeEllipseCallout">
            <a:avLst>
              <a:gd name="adj1" fmla="val 12084"/>
              <a:gd name="adj2" fmla="val 106232"/>
            </a:avLst>
          </a:prstGeom>
          <a:solidFill>
            <a:srgbClr val="F3F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+mn-lt"/>
              </a:rPr>
              <a:t>W= B - (</a:t>
            </a:r>
            <a:r>
              <a:rPr lang="en-US" sz="1800" b="0" dirty="0" err="1" smtClean="0">
                <a:latin typeface="+mn-lt"/>
              </a:rPr>
              <a:t>LastByteReceived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- </a:t>
            </a:r>
            <a:r>
              <a:rPr lang="en-US" sz="1800" b="0" dirty="0" err="1" smtClean="0">
                <a:latin typeface="+mn-lt"/>
              </a:rPr>
              <a:t>LastByteRead</a:t>
            </a:r>
            <a:r>
              <a:rPr lang="en-US" sz="1800" b="0" dirty="0" smtClean="0">
                <a:latin typeface="+mn-lt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54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Sender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2709863" y="20574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3057525" y="2211387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Sending process</a:t>
            </a: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2247900" y="3030537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2401888" y="3748087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4322763" y="3748087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3352800" y="3748087"/>
            <a:ext cx="190500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5281613" y="3748087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0" name="Freeform 14"/>
          <p:cNvSpPr>
            <a:spLocks/>
          </p:cNvSpPr>
          <p:nvPr/>
        </p:nvSpPr>
        <p:spPr bwMode="auto">
          <a:xfrm>
            <a:off x="4014788" y="2825750"/>
            <a:ext cx="1243012" cy="908050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1" name="Line 15"/>
          <p:cNvSpPr>
            <a:spLocks noChangeShapeType="1"/>
          </p:cNvSpPr>
          <p:nvPr/>
        </p:nvSpPr>
        <p:spPr bwMode="auto">
          <a:xfrm flipV="1">
            <a:off x="3362325" y="4324350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2" name="Line 16"/>
          <p:cNvSpPr>
            <a:spLocks noChangeShapeType="1"/>
          </p:cNvSpPr>
          <p:nvPr/>
        </p:nvSpPr>
        <p:spPr bwMode="auto">
          <a:xfrm flipH="1" flipV="1">
            <a:off x="5257800" y="4219575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3" name="Text Box 17"/>
          <p:cNvSpPr txBox="1">
            <a:spLocks noChangeArrowheads="1"/>
          </p:cNvSpPr>
          <p:nvPr/>
        </p:nvSpPr>
        <p:spPr bwMode="auto">
          <a:xfrm>
            <a:off x="1961248" y="4824412"/>
            <a:ext cx="2408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First </a:t>
            </a:r>
            <a:r>
              <a:rPr lang="en-US" b="0" dirty="0" err="1" smtClean="0">
                <a:latin typeface="Helvetica" charset="0"/>
              </a:rPr>
              <a:t>unACKed</a:t>
            </a:r>
            <a:r>
              <a:rPr lang="en-US" b="0" dirty="0" smtClean="0">
                <a:latin typeface="Helvetica" charset="0"/>
              </a:rPr>
              <a:t> byte</a:t>
            </a:r>
            <a:endParaRPr lang="en-US" b="0" dirty="0">
              <a:latin typeface="Helvetica" charset="0"/>
            </a:endParaRPr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4641784" y="5334000"/>
            <a:ext cx="12256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</a:t>
            </a:r>
            <a:r>
              <a:rPr lang="en-US" b="0" dirty="0" smtClean="0">
                <a:latin typeface="Helvetica" charset="0"/>
              </a:rPr>
              <a:t/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can </a:t>
            </a:r>
            <a:r>
              <a:rPr lang="en-US" b="0" dirty="0">
                <a:latin typeface="Helvetica" charset="0"/>
              </a:rPr>
              <a:t>send</a:t>
            </a:r>
          </a:p>
        </p:txBody>
      </p:sp>
      <p:sp>
        <p:nvSpPr>
          <p:cNvPr id="307219" name="Text Box 19"/>
          <p:cNvSpPr txBox="1">
            <a:spLocks noChangeArrowheads="1"/>
          </p:cNvSpPr>
          <p:nvPr/>
        </p:nvSpPr>
        <p:spPr bwMode="auto">
          <a:xfrm>
            <a:off x="2057400" y="297973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</a:rPr>
              <a:t>TCP</a:t>
            </a:r>
          </a:p>
        </p:txBody>
      </p:sp>
      <p:sp>
        <p:nvSpPr>
          <p:cNvPr id="951324" name="Text Box 28"/>
          <p:cNvSpPr txBox="1">
            <a:spLocks noChangeArrowheads="1"/>
          </p:cNvSpPr>
          <p:nvPr/>
        </p:nvSpPr>
        <p:spPr bwMode="auto">
          <a:xfrm>
            <a:off x="5257800" y="3505200"/>
            <a:ext cx="2052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written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318129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W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352800" y="3581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4298950" y="3733800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9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996 0 " pathEditMode="relative" ptsTypes="AA">
                                      <p:cBhvr>
                                        <p:cTn id="8" dur="2000" fill="hold"/>
                                        <p:tgtEl>
                                          <p:spTgt spid="951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996 0 " pathEditMode="relative" ptsTypes="AA">
                                      <p:cBhvr>
                                        <p:cTn id="10" dur="2000" fill="hold"/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2" grpId="0" animBg="1"/>
      <p:bldP spid="951314" grpId="0"/>
      <p:bldP spid="6" grpId="0"/>
      <p:bldP spid="2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Sliding Window w/ Flow Control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Sender: window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advances</a:t>
            </a:r>
            <a:r>
              <a:rPr lang="en-US" dirty="0">
                <a:latin typeface="Arial" charset="0"/>
              </a:rPr>
              <a:t> when new data </a:t>
            </a:r>
            <a:r>
              <a:rPr lang="en-US" dirty="0" err="1" smtClean="0">
                <a:latin typeface="Arial" charset="0"/>
              </a:rPr>
              <a:t>ack’</a:t>
            </a:r>
            <a:r>
              <a:rPr lang="en-US" altLang="ja-JP" dirty="0" err="1" smtClean="0">
                <a:latin typeface="Arial" charset="0"/>
              </a:rPr>
              <a:t>d</a:t>
            </a:r>
            <a:endParaRPr lang="en-US" altLang="ja-JP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Receiver: window advances as receiving process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consumes</a:t>
            </a:r>
            <a:r>
              <a:rPr lang="en-US" dirty="0">
                <a:latin typeface="Arial" charset="0"/>
              </a:rPr>
              <a:t>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Receiver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advertises</a:t>
            </a:r>
            <a:r>
              <a:rPr lang="en-US" dirty="0">
                <a:latin typeface="Arial" charset="0"/>
              </a:rPr>
              <a:t> to the sender where the receiver window currently ends (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 err="1">
                <a:latin typeface="Arial" charset="0"/>
              </a:rPr>
              <a:t>righthand</a:t>
            </a:r>
            <a:r>
              <a:rPr lang="en-US" altLang="ja-JP" dirty="0">
                <a:latin typeface="Arial" charset="0"/>
              </a:rPr>
              <a:t> edge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 agrees not to exceed this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amount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0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Advertised Window Limits Rate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ender </a:t>
            </a:r>
            <a:r>
              <a:rPr lang="en-US" dirty="0">
                <a:latin typeface="Arial" charset="0"/>
                <a:cs typeface="Arial" charset="0"/>
              </a:rPr>
              <a:t>can send no faster than W/RTT bytes/</a:t>
            </a:r>
            <a:r>
              <a:rPr lang="en-US" dirty="0" smtClean="0">
                <a:latin typeface="Arial" charset="0"/>
                <a:cs typeface="Arial" charset="0"/>
              </a:rPr>
              <a:t>sec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Receiver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only advertises more space when it has consumed old arriving data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In </a:t>
            </a:r>
            <a:r>
              <a:rPr lang="en-US" dirty="0">
                <a:latin typeface="Arial" charset="0"/>
                <a:cs typeface="Arial" charset="0"/>
              </a:rPr>
              <a:t>original TCP design, that was the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sole</a:t>
            </a:r>
            <a:r>
              <a:rPr lang="en-US" dirty="0">
                <a:latin typeface="Arial" charset="0"/>
                <a:cs typeface="Arial" charset="0"/>
              </a:rPr>
              <a:t> protocol mechanism controlling sender</a:t>
            </a:r>
            <a:r>
              <a:rPr lang="ja-JP" altLang="en-US" dirty="0">
                <a:latin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cs typeface="Arial" charset="0"/>
              </a:rPr>
              <a:t>s </a:t>
            </a:r>
            <a:r>
              <a:rPr lang="en-US" dirty="0" smtClean="0">
                <a:latin typeface="Arial" charset="0"/>
                <a:cs typeface="Arial" charset="0"/>
              </a:rPr>
              <a:t>rate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What’s </a:t>
            </a:r>
            <a:r>
              <a:rPr lang="en-US" dirty="0">
                <a:latin typeface="Arial" charset="0"/>
                <a:cs typeface="Arial" charset="0"/>
              </a:rPr>
              <a:t>missing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7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229600" cy="4411662"/>
          </a:xfrm>
        </p:spPr>
        <p:txBody>
          <a:bodyPr/>
          <a:lstStyle/>
          <a:p>
            <a:r>
              <a:rPr lang="en-US" dirty="0" smtClean="0"/>
              <a:t>The concepts underlying TCP are simple </a:t>
            </a:r>
          </a:p>
          <a:p>
            <a:pPr lvl="1"/>
            <a:r>
              <a:rPr lang="en-US" dirty="0" smtClean="0"/>
              <a:t>acknowledgments (feedback)</a:t>
            </a:r>
          </a:p>
          <a:p>
            <a:pPr lvl="1"/>
            <a:r>
              <a:rPr lang="en-US" dirty="0" smtClean="0"/>
              <a:t>timers</a:t>
            </a:r>
          </a:p>
          <a:p>
            <a:pPr lvl="1"/>
            <a:r>
              <a:rPr lang="en-US" dirty="0" smtClean="0"/>
              <a:t>sliding windows </a:t>
            </a:r>
          </a:p>
          <a:p>
            <a:pPr lvl="1"/>
            <a:r>
              <a:rPr lang="en-US" dirty="0" smtClean="0"/>
              <a:t>buffer management</a:t>
            </a:r>
          </a:p>
          <a:p>
            <a:pPr lvl="1"/>
            <a:r>
              <a:rPr lang="en-US" dirty="0" smtClean="0"/>
              <a:t>sequence numbers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991600" cy="4411662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</a:rPr>
              <a:t>The concepts underlying TCP are simple</a:t>
            </a:r>
          </a:p>
          <a:p>
            <a:r>
              <a:rPr lang="en-US" dirty="0" smtClean="0"/>
              <a:t>But tricky in the details </a:t>
            </a:r>
          </a:p>
          <a:p>
            <a:pPr lvl="1"/>
            <a:r>
              <a:rPr lang="en-US" dirty="0" smtClean="0"/>
              <a:t>How do we set timers? </a:t>
            </a:r>
          </a:p>
          <a:p>
            <a:pPr lvl="1"/>
            <a:r>
              <a:rPr lang="en-US" dirty="0" smtClean="0"/>
              <a:t>What is the </a:t>
            </a:r>
            <a:r>
              <a:rPr lang="en-US" dirty="0" err="1" smtClean="0"/>
              <a:t>seqno</a:t>
            </a:r>
            <a:r>
              <a:rPr lang="en-US" dirty="0" smtClean="0"/>
              <a:t> for an ACK-only packet? </a:t>
            </a:r>
          </a:p>
          <a:p>
            <a:pPr lvl="1"/>
            <a:r>
              <a:rPr lang="en-US" dirty="0" smtClean="0"/>
              <a:t>What happens if advertised window = 0?</a:t>
            </a:r>
          </a:p>
          <a:p>
            <a:pPr lvl="1"/>
            <a:r>
              <a:rPr lang="en-US" dirty="0" smtClean="0"/>
              <a:t>What if the advertised window is ½ an MSS?</a:t>
            </a:r>
          </a:p>
          <a:p>
            <a:pPr lvl="1"/>
            <a:r>
              <a:rPr lang="en-US" dirty="0"/>
              <a:t>Should receiver acknowledge packets right away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if the application generates data in units of 0.1 MSS?</a:t>
            </a:r>
          </a:p>
          <a:p>
            <a:pPr lvl="1"/>
            <a:r>
              <a:rPr lang="en-US" dirty="0" smtClean="0"/>
              <a:t>What happens if I get a duplicate SYN? Or a RST while I’m in FIN_WAIT, </a:t>
            </a:r>
            <a:r>
              <a:rPr lang="en-US" i="1" dirty="0" smtClean="0"/>
              <a:t>etc., etc., etc.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534400" cy="4411662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</a:rPr>
              <a:t>The concepts underlying TCP are simple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But tricky in the details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 the details matter?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dirty="0" smtClean="0"/>
              <a:t>Sizing Windows for 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problems?</a:t>
            </a:r>
          </a:p>
          <a:p>
            <a:r>
              <a:rPr lang="en-US" dirty="0" smtClean="0"/>
              <a:t>How might we address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covered: K&amp;R 3.1, 3.2, 3.3, 3.4, 3.5</a:t>
            </a:r>
          </a:p>
          <a:p>
            <a:endParaRPr lang="en-US" dirty="0"/>
          </a:p>
          <a:p>
            <a:r>
              <a:rPr lang="en-US" dirty="0" smtClean="0"/>
              <a:t>Next lecture (congestion control)</a:t>
            </a:r>
          </a:p>
          <a:p>
            <a:pPr lvl="1"/>
            <a:r>
              <a:rPr lang="en-US" dirty="0" smtClean="0"/>
              <a:t>K&amp;R 3.6 and 3.7</a:t>
            </a:r>
          </a:p>
          <a:p>
            <a:endParaRPr lang="en-US" dirty="0" smtClean="0"/>
          </a:p>
          <a:p>
            <a:r>
              <a:rPr lang="en-US" dirty="0" smtClean="0"/>
              <a:t>The midterm will cover all the above (K&amp;R Ch. 3)</a:t>
            </a:r>
          </a:p>
          <a:p>
            <a:endParaRPr lang="en-US" dirty="0" smtClean="0"/>
          </a:p>
          <a:p>
            <a:r>
              <a:rPr lang="en-US" dirty="0" smtClean="0"/>
              <a:t>The next topic (Naming) will not be on the midterm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TCP: Segments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and Sequence Numbers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Stream of Bytes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Service…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3492" name="Group 3"/>
          <p:cNvGrpSpPr>
            <a:grpSpLocks/>
          </p:cNvGrpSpPr>
          <p:nvPr/>
        </p:nvGrpSpPr>
        <p:grpSpPr bwMode="auto">
          <a:xfrm>
            <a:off x="1460500" y="2122488"/>
            <a:ext cx="5029200" cy="609600"/>
            <a:chOff x="912" y="1104"/>
            <a:chExt cx="3648" cy="384"/>
          </a:xfrm>
        </p:grpSpPr>
        <p:sp>
          <p:nvSpPr>
            <p:cNvPr id="63589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0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1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2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3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1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2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3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4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5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6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9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0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1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2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4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5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6" name="Text Box 41"/>
          <p:cNvSpPr txBox="1">
            <a:spLocks noChangeArrowheads="1"/>
          </p:cNvSpPr>
          <p:nvPr/>
        </p:nvSpPr>
        <p:spPr bwMode="auto">
          <a:xfrm rot="5390887">
            <a:off x="12430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3527" name="Text Box 42"/>
          <p:cNvSpPr txBox="1">
            <a:spLocks noChangeArrowheads="1"/>
          </p:cNvSpPr>
          <p:nvPr/>
        </p:nvSpPr>
        <p:spPr bwMode="auto">
          <a:xfrm rot="5390887">
            <a:off x="13954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3528" name="Text Box 43"/>
          <p:cNvSpPr txBox="1">
            <a:spLocks noChangeArrowheads="1"/>
          </p:cNvSpPr>
          <p:nvPr/>
        </p:nvSpPr>
        <p:spPr bwMode="auto">
          <a:xfrm rot="5390887">
            <a:off x="15494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3529" name="Text Box 44"/>
          <p:cNvSpPr txBox="1">
            <a:spLocks noChangeArrowheads="1"/>
          </p:cNvSpPr>
          <p:nvPr/>
        </p:nvSpPr>
        <p:spPr bwMode="auto">
          <a:xfrm rot="5390887">
            <a:off x="17018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3530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531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63585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6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7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8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32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3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4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4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5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6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7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8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9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0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1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2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3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4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5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6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7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8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9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0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1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2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3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4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5" name="Text Box 84"/>
          <p:cNvSpPr txBox="1">
            <a:spLocks noChangeArrowheads="1"/>
          </p:cNvSpPr>
          <p:nvPr/>
        </p:nvSpPr>
        <p:spPr bwMode="auto">
          <a:xfrm rot="5390887">
            <a:off x="25400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3566" name="Text Box 85"/>
          <p:cNvSpPr txBox="1">
            <a:spLocks noChangeArrowheads="1"/>
          </p:cNvSpPr>
          <p:nvPr/>
        </p:nvSpPr>
        <p:spPr bwMode="auto">
          <a:xfrm rot="5390887">
            <a:off x="26924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3567" name="Text Box 86"/>
          <p:cNvSpPr txBox="1">
            <a:spLocks noChangeArrowheads="1"/>
          </p:cNvSpPr>
          <p:nvPr/>
        </p:nvSpPr>
        <p:spPr bwMode="auto">
          <a:xfrm rot="5390887">
            <a:off x="28448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3568" name="Text Box 87"/>
          <p:cNvSpPr txBox="1">
            <a:spLocks noChangeArrowheads="1"/>
          </p:cNvSpPr>
          <p:nvPr/>
        </p:nvSpPr>
        <p:spPr bwMode="auto">
          <a:xfrm rot="5390887">
            <a:off x="29972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3569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0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1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3095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 smtClean="0">
                <a:latin typeface="+mn-lt"/>
              </a:rPr>
              <a:t>Application @ Host </a:t>
            </a:r>
            <a:r>
              <a:rPr lang="en-US" sz="2400" b="0" dirty="0">
                <a:latin typeface="+mn-lt"/>
              </a:rPr>
              <a:t>A</a:t>
            </a:r>
          </a:p>
        </p:txBody>
      </p:sp>
      <p:sp>
        <p:nvSpPr>
          <p:cNvPr id="63572" name="Text Box 91"/>
          <p:cNvSpPr txBox="1">
            <a:spLocks noChangeArrowheads="1"/>
          </p:cNvSpPr>
          <p:nvPr/>
        </p:nvSpPr>
        <p:spPr bwMode="auto">
          <a:xfrm>
            <a:off x="304800" y="6015335"/>
            <a:ext cx="3110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 smtClean="0">
                <a:latin typeface="+mn-lt"/>
              </a:rPr>
              <a:t>Application @ Host </a:t>
            </a:r>
            <a:r>
              <a:rPr lang="en-US" sz="2400" b="0" dirty="0">
                <a:latin typeface="+mn-lt"/>
              </a:rPr>
              <a:t>B</a:t>
            </a:r>
          </a:p>
        </p:txBody>
      </p:sp>
      <p:sp>
        <p:nvSpPr>
          <p:cNvPr id="63573" name="Text Box 92"/>
          <p:cNvSpPr txBox="1">
            <a:spLocks noChangeArrowheads="1"/>
          </p:cNvSpPr>
          <p:nvPr/>
        </p:nvSpPr>
        <p:spPr bwMode="auto">
          <a:xfrm rot="5390887">
            <a:off x="2271713" y="2346325"/>
            <a:ext cx="661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63574" name="Line 93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5" name="Text Box 94"/>
          <p:cNvSpPr txBox="1">
            <a:spLocks noChangeArrowheads="1"/>
          </p:cNvSpPr>
          <p:nvPr/>
        </p:nvSpPr>
        <p:spPr bwMode="auto">
          <a:xfrm rot="5390887">
            <a:off x="3568700" y="5548313"/>
            <a:ext cx="661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63576" name="Line 95"/>
          <p:cNvSpPr>
            <a:spLocks noChangeShapeType="1"/>
          </p:cNvSpPr>
          <p:nvPr/>
        </p:nvSpPr>
        <p:spPr bwMode="auto">
          <a:xfrm>
            <a:off x="1485900" y="28178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7" name="Line 96"/>
          <p:cNvSpPr>
            <a:spLocks noChangeShapeType="1"/>
          </p:cNvSpPr>
          <p:nvPr/>
        </p:nvSpPr>
        <p:spPr bwMode="auto">
          <a:xfrm>
            <a:off x="1981200" y="28194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8" name="Line 97"/>
          <p:cNvSpPr>
            <a:spLocks noChangeShapeType="1"/>
          </p:cNvSpPr>
          <p:nvPr/>
        </p:nvSpPr>
        <p:spPr bwMode="auto">
          <a:xfrm>
            <a:off x="2476500" y="28209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9" name="Line 98"/>
          <p:cNvSpPr>
            <a:spLocks noChangeShapeType="1"/>
          </p:cNvSpPr>
          <p:nvPr/>
        </p:nvSpPr>
        <p:spPr bwMode="auto">
          <a:xfrm>
            <a:off x="2971800" y="28225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0" name="Line 99"/>
          <p:cNvSpPr>
            <a:spLocks noChangeShapeType="1"/>
          </p:cNvSpPr>
          <p:nvPr/>
        </p:nvSpPr>
        <p:spPr bwMode="auto">
          <a:xfrm>
            <a:off x="3467100" y="28241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1" name="Line 100"/>
          <p:cNvSpPr>
            <a:spLocks noChangeShapeType="1"/>
          </p:cNvSpPr>
          <p:nvPr/>
        </p:nvSpPr>
        <p:spPr bwMode="auto">
          <a:xfrm>
            <a:off x="3962400" y="28257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2" name="Line 101"/>
          <p:cNvSpPr>
            <a:spLocks noChangeShapeType="1"/>
          </p:cNvSpPr>
          <p:nvPr/>
        </p:nvSpPr>
        <p:spPr bwMode="auto">
          <a:xfrm>
            <a:off x="4457700" y="28273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3" name="Line 102"/>
          <p:cNvSpPr>
            <a:spLocks noChangeShapeType="1"/>
          </p:cNvSpPr>
          <p:nvPr/>
        </p:nvSpPr>
        <p:spPr bwMode="auto">
          <a:xfrm>
            <a:off x="4953000" y="28289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4" name="Line 103"/>
          <p:cNvSpPr>
            <a:spLocks noChangeShapeType="1"/>
          </p:cNvSpPr>
          <p:nvPr/>
        </p:nvSpPr>
        <p:spPr bwMode="auto">
          <a:xfrm>
            <a:off x="5448300" y="28305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63000" cy="1173162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… Provided Using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ja-JP" alt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Segments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65647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8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9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50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5541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2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3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4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5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6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7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8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9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0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1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2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3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4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5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6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7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8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9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0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1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2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3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4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5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6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7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8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9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0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1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2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3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4" name="Text Box 41"/>
          <p:cNvSpPr txBox="1">
            <a:spLocks noChangeArrowheads="1"/>
          </p:cNvSpPr>
          <p:nvPr/>
        </p:nvSpPr>
        <p:spPr bwMode="auto">
          <a:xfrm rot="5390887">
            <a:off x="1225440" y="2280057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0</a:t>
            </a:r>
          </a:p>
        </p:txBody>
      </p:sp>
      <p:sp>
        <p:nvSpPr>
          <p:cNvPr id="65575" name="Text Box 42"/>
          <p:cNvSpPr txBox="1">
            <a:spLocks noChangeArrowheads="1"/>
          </p:cNvSpPr>
          <p:nvPr/>
        </p:nvSpPr>
        <p:spPr bwMode="auto">
          <a:xfrm rot="5390887">
            <a:off x="1377840" y="2280057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1</a:t>
            </a:r>
          </a:p>
        </p:txBody>
      </p:sp>
      <p:sp>
        <p:nvSpPr>
          <p:cNvPr id="65576" name="Text Box 43"/>
          <p:cNvSpPr txBox="1">
            <a:spLocks noChangeArrowheads="1"/>
          </p:cNvSpPr>
          <p:nvPr/>
        </p:nvSpPr>
        <p:spPr bwMode="auto">
          <a:xfrm rot="5390887">
            <a:off x="1531828" y="2281645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2</a:t>
            </a:r>
          </a:p>
        </p:txBody>
      </p:sp>
      <p:sp>
        <p:nvSpPr>
          <p:cNvPr id="65577" name="Text Box 44"/>
          <p:cNvSpPr txBox="1">
            <a:spLocks noChangeArrowheads="1"/>
          </p:cNvSpPr>
          <p:nvPr/>
        </p:nvSpPr>
        <p:spPr bwMode="auto">
          <a:xfrm rot="5390887">
            <a:off x="1684228" y="2281645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3</a:t>
            </a:r>
          </a:p>
        </p:txBody>
      </p:sp>
      <p:sp>
        <p:nvSpPr>
          <p:cNvPr id="65578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65579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65643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4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5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6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5580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1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2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3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4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5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6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7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8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9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0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1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2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3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4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5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6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7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8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9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0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1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2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3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4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5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6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7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8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9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0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1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2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3" name="Text Box 84"/>
          <p:cNvSpPr txBox="1">
            <a:spLocks noChangeArrowheads="1"/>
          </p:cNvSpPr>
          <p:nvPr/>
        </p:nvSpPr>
        <p:spPr bwMode="auto">
          <a:xfrm rot="5390887">
            <a:off x="25224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0</a:t>
            </a:r>
          </a:p>
        </p:txBody>
      </p:sp>
      <p:sp>
        <p:nvSpPr>
          <p:cNvPr id="65614" name="Text Box 85"/>
          <p:cNvSpPr txBox="1">
            <a:spLocks noChangeArrowheads="1"/>
          </p:cNvSpPr>
          <p:nvPr/>
        </p:nvSpPr>
        <p:spPr bwMode="auto">
          <a:xfrm rot="5390887">
            <a:off x="26748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1</a:t>
            </a:r>
          </a:p>
        </p:txBody>
      </p:sp>
      <p:sp>
        <p:nvSpPr>
          <p:cNvPr id="65615" name="Text Box 86"/>
          <p:cNvSpPr txBox="1">
            <a:spLocks noChangeArrowheads="1"/>
          </p:cNvSpPr>
          <p:nvPr/>
        </p:nvSpPr>
        <p:spPr bwMode="auto">
          <a:xfrm rot="5390887">
            <a:off x="28272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2</a:t>
            </a:r>
          </a:p>
        </p:txBody>
      </p:sp>
      <p:sp>
        <p:nvSpPr>
          <p:cNvPr id="65616" name="Text Box 87"/>
          <p:cNvSpPr txBox="1">
            <a:spLocks noChangeArrowheads="1"/>
          </p:cNvSpPr>
          <p:nvPr/>
        </p:nvSpPr>
        <p:spPr bwMode="auto">
          <a:xfrm rot="5390887">
            <a:off x="29796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3</a:t>
            </a:r>
          </a:p>
        </p:txBody>
      </p:sp>
      <p:sp>
        <p:nvSpPr>
          <p:cNvPr id="65617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8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9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+mn-lt"/>
              </a:rPr>
              <a:t>Host A</a:t>
            </a:r>
          </a:p>
        </p:txBody>
      </p:sp>
      <p:sp>
        <p:nvSpPr>
          <p:cNvPr id="65620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08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+mn-lt"/>
              </a:rPr>
              <a:t>Host B</a:t>
            </a:r>
          </a:p>
        </p:txBody>
      </p:sp>
      <p:sp>
        <p:nvSpPr>
          <p:cNvPr id="65621" name="Rectangle 92"/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5622" name="Text Box 93"/>
          <p:cNvSpPr txBox="1">
            <a:spLocks noChangeArrowheads="1"/>
          </p:cNvSpPr>
          <p:nvPr/>
        </p:nvSpPr>
        <p:spPr bwMode="auto">
          <a:xfrm rot="5390887">
            <a:off x="2249448" y="2345144"/>
            <a:ext cx="7065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80</a:t>
            </a:r>
          </a:p>
        </p:txBody>
      </p:sp>
      <p:sp>
        <p:nvSpPr>
          <p:cNvPr id="65623" name="Line 94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4" name="Rectangle 95"/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5625" name="Line 96"/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6" name="Line 97"/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7" name="Line 98"/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8" name="Line 99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9" name="Line 100"/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0" name="Line 101"/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1" name="Line 102"/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2" name="Line 103"/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3" name="Line 104"/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4" name="Line 105"/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5" name="Line 106"/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6" name="Line 107"/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7" name="Line 108"/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8" name="Line 109"/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9" name="Text Box 110"/>
          <p:cNvSpPr txBox="1">
            <a:spLocks noChangeArrowheads="1"/>
          </p:cNvSpPr>
          <p:nvPr/>
        </p:nvSpPr>
        <p:spPr bwMode="auto">
          <a:xfrm>
            <a:off x="1498600" y="3203575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 dirty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5640" name="Text Box 111"/>
          <p:cNvSpPr txBox="1">
            <a:spLocks noChangeArrowheads="1"/>
          </p:cNvSpPr>
          <p:nvPr/>
        </p:nvSpPr>
        <p:spPr bwMode="auto">
          <a:xfrm>
            <a:off x="2717800" y="4513263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5641" name="Text Box 112"/>
          <p:cNvSpPr txBox="1">
            <a:spLocks noChangeArrowheads="1"/>
          </p:cNvSpPr>
          <p:nvPr/>
        </p:nvSpPr>
        <p:spPr bwMode="auto">
          <a:xfrm rot="5390887">
            <a:off x="3546434" y="5547133"/>
            <a:ext cx="7065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80</a:t>
            </a:r>
          </a:p>
        </p:txBody>
      </p:sp>
      <p:sp>
        <p:nvSpPr>
          <p:cNvPr id="947313" name="AutoShape 113"/>
          <p:cNvSpPr>
            <a:spLocks noChangeArrowheads="1"/>
          </p:cNvSpPr>
          <p:nvPr/>
        </p:nvSpPr>
        <p:spPr bwMode="auto">
          <a:xfrm>
            <a:off x="4114800" y="2890838"/>
            <a:ext cx="4648200" cy="1528762"/>
          </a:xfrm>
          <a:prstGeom prst="wedgeRectCallout">
            <a:avLst>
              <a:gd name="adj1" fmla="val -80620"/>
              <a:gd name="adj2" fmla="val -1606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l" eaLnBrk="0" hangingPunct="0"/>
            <a:r>
              <a:rPr lang="en-US" sz="2400" b="0" i="1" dirty="0" smtClean="0">
                <a:latin typeface="+mn-lt"/>
              </a:rPr>
              <a:t>Segment</a:t>
            </a:r>
            <a:r>
              <a:rPr lang="en-US" sz="2400" b="0" dirty="0" smtClean="0">
                <a:latin typeface="+mn-lt"/>
              </a:rPr>
              <a:t> </a:t>
            </a:r>
            <a:r>
              <a:rPr lang="en-US" sz="2400" b="0" dirty="0">
                <a:latin typeface="+mn-lt"/>
              </a:rPr>
              <a:t>sent when:</a:t>
            </a:r>
          </a:p>
          <a:p>
            <a:pPr marL="457200" indent="-457200" algn="l" eaLnBrk="0" hangingPunct="0">
              <a:buFontTx/>
              <a:buAutoNum type="arabicPeriod"/>
            </a:pPr>
            <a:r>
              <a:rPr lang="en-US" b="0" dirty="0">
                <a:latin typeface="+mn-lt"/>
              </a:rPr>
              <a:t>Segment full (Max Segment Size),</a:t>
            </a:r>
          </a:p>
          <a:p>
            <a:pPr marL="457200" indent="-457200" algn="l" eaLnBrk="0" hangingPunct="0">
              <a:buFontTx/>
              <a:buAutoNum type="arabicPeriod"/>
            </a:pPr>
            <a:r>
              <a:rPr lang="en-US" b="0" dirty="0">
                <a:latin typeface="+mn-lt"/>
              </a:rPr>
              <a:t>Not full, but times </a:t>
            </a:r>
            <a:r>
              <a:rPr lang="en-US" b="0" dirty="0" smtClean="0">
                <a:latin typeface="+mn-lt"/>
              </a:rPr>
              <a:t>out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71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2" grpId="0" animBg="1"/>
      <p:bldP spid="65543" grpId="0" animBg="1"/>
      <p:bldP spid="65544" grpId="0" animBg="1"/>
      <p:bldP spid="65545" grpId="0" animBg="1"/>
      <p:bldP spid="65546" grpId="0" animBg="1"/>
      <p:bldP spid="65547" grpId="0" animBg="1"/>
      <p:bldP spid="65548" grpId="0" animBg="1"/>
      <p:bldP spid="65549" grpId="0" animBg="1"/>
      <p:bldP spid="65550" grpId="0" animBg="1"/>
      <p:bldP spid="65551" grpId="0" animBg="1"/>
      <p:bldP spid="65552" grpId="0" animBg="1"/>
      <p:bldP spid="65553" grpId="0" animBg="1"/>
      <p:bldP spid="65554" grpId="0" animBg="1"/>
      <p:bldP spid="65555" grpId="0" animBg="1"/>
      <p:bldP spid="65556" grpId="0" animBg="1"/>
      <p:bldP spid="65557" grpId="0" animBg="1"/>
      <p:bldP spid="65558" grpId="0" animBg="1"/>
      <p:bldP spid="65559" grpId="0" animBg="1"/>
      <p:bldP spid="65560" grpId="0" animBg="1"/>
      <p:bldP spid="65561" grpId="0" animBg="1"/>
      <p:bldP spid="65562" grpId="0" animBg="1"/>
      <p:bldP spid="65563" grpId="0" animBg="1"/>
      <p:bldP spid="65564" grpId="0" animBg="1"/>
      <p:bldP spid="65565" grpId="0" animBg="1"/>
      <p:bldP spid="65566" grpId="0" animBg="1"/>
      <p:bldP spid="65567" grpId="0" animBg="1"/>
      <p:bldP spid="65568" grpId="0" animBg="1"/>
      <p:bldP spid="65569" grpId="0" animBg="1"/>
      <p:bldP spid="65570" grpId="0" animBg="1"/>
      <p:bldP spid="65571" grpId="0" animBg="1"/>
      <p:bldP spid="65572" grpId="0" animBg="1"/>
      <p:bldP spid="65573" grpId="0" animBg="1"/>
      <p:bldP spid="65574" grpId="0"/>
      <p:bldP spid="65575" grpId="0"/>
      <p:bldP spid="65576" grpId="0"/>
      <p:bldP spid="65577" grpId="0"/>
      <p:bldP spid="65578" grpId="0" animBg="1"/>
      <p:bldP spid="65580" grpId="0" animBg="1"/>
      <p:bldP spid="65581" grpId="0" animBg="1"/>
      <p:bldP spid="65582" grpId="0" animBg="1"/>
      <p:bldP spid="65583" grpId="0" animBg="1"/>
      <p:bldP spid="65584" grpId="0" animBg="1"/>
      <p:bldP spid="65585" grpId="0" animBg="1"/>
      <p:bldP spid="65586" grpId="0" animBg="1"/>
      <p:bldP spid="65587" grpId="0" animBg="1"/>
      <p:bldP spid="65588" grpId="0" animBg="1"/>
      <p:bldP spid="65589" grpId="0" animBg="1"/>
      <p:bldP spid="65590" grpId="0" animBg="1"/>
      <p:bldP spid="65591" grpId="0" animBg="1"/>
      <p:bldP spid="65592" grpId="0" animBg="1"/>
      <p:bldP spid="65593" grpId="0" animBg="1"/>
      <p:bldP spid="65594" grpId="0" animBg="1"/>
      <p:bldP spid="65595" grpId="0" animBg="1"/>
      <p:bldP spid="65596" grpId="0" animBg="1"/>
      <p:bldP spid="65597" grpId="0" animBg="1"/>
      <p:bldP spid="65598" grpId="0" animBg="1"/>
      <p:bldP spid="65599" grpId="0" animBg="1"/>
      <p:bldP spid="65600" grpId="0" animBg="1"/>
      <p:bldP spid="65601" grpId="0" animBg="1"/>
      <p:bldP spid="65602" grpId="0" animBg="1"/>
      <p:bldP spid="65603" grpId="0" animBg="1"/>
      <p:bldP spid="65604" grpId="0" animBg="1"/>
      <p:bldP spid="65605" grpId="0" animBg="1"/>
      <p:bldP spid="65606" grpId="0" animBg="1"/>
      <p:bldP spid="65607" grpId="0" animBg="1"/>
      <p:bldP spid="65608" grpId="0" animBg="1"/>
      <p:bldP spid="65609" grpId="0" animBg="1"/>
      <p:bldP spid="65610" grpId="0" animBg="1"/>
      <p:bldP spid="65611" grpId="0" animBg="1"/>
      <p:bldP spid="65612" grpId="0" animBg="1"/>
      <p:bldP spid="65613" grpId="0"/>
      <p:bldP spid="65614" grpId="0"/>
      <p:bldP spid="65615" grpId="0"/>
      <p:bldP spid="65616" grpId="0"/>
      <p:bldP spid="65617" grpId="0" animBg="1"/>
      <p:bldP spid="65618" grpId="0" animBg="1"/>
      <p:bldP spid="65619" grpId="0"/>
      <p:bldP spid="65620" grpId="0"/>
      <p:bldP spid="65621" grpId="0" animBg="1"/>
      <p:bldP spid="65622" grpId="0"/>
      <p:bldP spid="65623" grpId="0" animBg="1"/>
      <p:bldP spid="65624" grpId="0" animBg="1"/>
      <p:bldP spid="65625" grpId="0" animBg="1"/>
      <p:bldP spid="65626" grpId="0" animBg="1"/>
      <p:bldP spid="65627" grpId="0" animBg="1"/>
      <p:bldP spid="65628" grpId="0" animBg="1"/>
      <p:bldP spid="65629" grpId="0" animBg="1"/>
      <p:bldP spid="65630" grpId="0" animBg="1"/>
      <p:bldP spid="65631" grpId="0" animBg="1"/>
      <p:bldP spid="65632" grpId="0" animBg="1"/>
      <p:bldP spid="65633" grpId="0" animBg="1"/>
      <p:bldP spid="65634" grpId="0" animBg="1"/>
      <p:bldP spid="65635" grpId="0" animBg="1"/>
      <p:bldP spid="65636" grpId="0" animBg="1"/>
      <p:bldP spid="65637" grpId="0" animBg="1"/>
      <p:bldP spid="65638" grpId="0" animBg="1"/>
      <p:bldP spid="65639" grpId="0"/>
      <p:bldP spid="65640" grpId="0"/>
      <p:bldP spid="65641" grpId="0"/>
      <p:bldP spid="9473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6628</TotalTime>
  <Words>2734</Words>
  <Application>Microsoft Office PowerPoint</Application>
  <PresentationFormat>On-screen Show (4:3)</PresentationFormat>
  <Paragraphs>760</Paragraphs>
  <Slides>69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2" baseType="lpstr">
      <vt:lpstr>ＭＳ Ｐゴシック</vt:lpstr>
      <vt:lpstr>Arial</vt:lpstr>
      <vt:lpstr>Calibri</vt:lpstr>
      <vt:lpstr>Calibri Light</vt:lpstr>
      <vt:lpstr>Courier</vt:lpstr>
      <vt:lpstr>Courier New</vt:lpstr>
      <vt:lpstr>Helvetica</vt:lpstr>
      <vt:lpstr>Symbol</vt:lpstr>
      <vt:lpstr>Tahoma</vt:lpstr>
      <vt:lpstr>Times New Roman</vt:lpstr>
      <vt:lpstr>Wingdings</vt:lpstr>
      <vt:lpstr>Office Theme</vt:lpstr>
      <vt:lpstr>Equation</vt:lpstr>
      <vt:lpstr>TCP</vt:lpstr>
      <vt:lpstr>TCP Header</vt:lpstr>
      <vt:lpstr>Last time: Components of a solution for reliable transport</vt:lpstr>
      <vt:lpstr>What does TCP do?</vt:lpstr>
      <vt:lpstr>TCP Header</vt:lpstr>
      <vt:lpstr>What does TCP do?</vt:lpstr>
      <vt:lpstr>TCP: Segments and Sequence Numbers</vt:lpstr>
      <vt:lpstr>TCP “Stream of Bytes” Service…</vt:lpstr>
      <vt:lpstr>… Provided Using TCP “Segments”</vt:lpstr>
      <vt:lpstr>TCP Segment</vt:lpstr>
      <vt:lpstr>Sequence Numbers</vt:lpstr>
      <vt:lpstr>Sequence Numbers</vt:lpstr>
      <vt:lpstr>TCP Header</vt:lpstr>
      <vt:lpstr>What does TCP do?</vt:lpstr>
      <vt:lpstr>ACKing and Sequence Numbers</vt:lpstr>
      <vt:lpstr>Normal Pattern</vt:lpstr>
      <vt:lpstr>TCP Header</vt:lpstr>
      <vt:lpstr>What does TCP do?</vt:lpstr>
      <vt:lpstr>Loss with cumulative ACKs</vt:lpstr>
      <vt:lpstr>What does TCP do?</vt:lpstr>
      <vt:lpstr>Loss with cumulative ACKs</vt:lpstr>
      <vt:lpstr>Loss with cumulative ACKs</vt:lpstr>
      <vt:lpstr>What does TCP do?</vt:lpstr>
      <vt:lpstr>Retransmission Timeout</vt:lpstr>
      <vt:lpstr>Timing Illustration</vt:lpstr>
      <vt:lpstr>Retransmission Timeout</vt:lpstr>
      <vt:lpstr>RTT Estimation</vt:lpstr>
      <vt:lpstr>Exponential Averaging Example</vt:lpstr>
      <vt:lpstr>Problem: Ambiguous Measurements</vt:lpstr>
      <vt:lpstr>Karn/Partridge Algorithm</vt:lpstr>
      <vt:lpstr>Karn/Partridge in action</vt:lpstr>
      <vt:lpstr>Jacobson/Karels Algorithm</vt:lpstr>
      <vt:lpstr>With Jacobson/Karels</vt:lpstr>
      <vt:lpstr>What does TCP do?</vt:lpstr>
      <vt:lpstr>TCP Header: What’s left?</vt:lpstr>
      <vt:lpstr>TCP Header: What’s left?</vt:lpstr>
      <vt:lpstr>TCP Header: What’s left?</vt:lpstr>
      <vt:lpstr>TCP Connection Establishment and Initial Sequence Numbers</vt:lpstr>
      <vt:lpstr>Initial Sequence Number (ISN)</vt:lpstr>
      <vt:lpstr>Establishing a TCP Connection</vt:lpstr>
      <vt:lpstr>TCP Header</vt:lpstr>
      <vt:lpstr>Step 1: A’s Initial SYN Packet</vt:lpstr>
      <vt:lpstr>Step 2: B’s SYN-ACK Packet</vt:lpstr>
      <vt:lpstr>Step 3: A’s ACK of the SYN-ACK</vt:lpstr>
      <vt:lpstr>Timing Diagram: 3-Way Handshaking</vt:lpstr>
      <vt:lpstr>What if the SYN Packet Gets Lost?</vt:lpstr>
      <vt:lpstr>SYN Loss and Web Downloads</vt:lpstr>
      <vt:lpstr>Tearing Down the Connection</vt:lpstr>
      <vt:lpstr>Normal Termination, One Side At A Time</vt:lpstr>
      <vt:lpstr>Normal Termination, Both Together</vt:lpstr>
      <vt:lpstr>Abrupt Termination</vt:lpstr>
      <vt:lpstr>TCP Header</vt:lpstr>
      <vt:lpstr>TCP State Transitions</vt:lpstr>
      <vt:lpstr>An Simpler View of the Client Side</vt:lpstr>
      <vt:lpstr>TCP Header</vt:lpstr>
      <vt:lpstr>TCP Header</vt:lpstr>
      <vt:lpstr>Recap: Sliding Window (so far)</vt:lpstr>
      <vt:lpstr>Sliding Window at Sender (so far)</vt:lpstr>
      <vt:lpstr>Sliding Window at Receiver (so far)</vt:lpstr>
      <vt:lpstr>Solution: Advertised Window (Flow Control)</vt:lpstr>
      <vt:lpstr>Sliding Window at Receiver</vt:lpstr>
      <vt:lpstr>Sliding Window at Sender (so far)</vt:lpstr>
      <vt:lpstr>Sliding Window w/ Flow Control</vt:lpstr>
      <vt:lpstr>Advertised Window Limits Rate</vt:lpstr>
      <vt:lpstr>Taking Stock (1)</vt:lpstr>
      <vt:lpstr>Taking Stock (1)</vt:lpstr>
      <vt:lpstr>Taking Stock (1)</vt:lpstr>
      <vt:lpstr>Sizing Windows for  Congestion Control</vt:lpstr>
      <vt:lpstr>Taking Stock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Matthew Caesar</dc:creator>
  <cp:lastModifiedBy>Matthew Caesar</cp:lastModifiedBy>
  <cp:revision>92</cp:revision>
  <dcterms:created xsi:type="dcterms:W3CDTF">2014-01-10T22:01:40Z</dcterms:created>
  <dcterms:modified xsi:type="dcterms:W3CDTF">2014-04-09T15:44:24Z</dcterms:modified>
</cp:coreProperties>
</file>