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309" r:id="rId2"/>
    <p:sldId id="310" r:id="rId3"/>
    <p:sldId id="311" r:id="rId4"/>
    <p:sldId id="256" r:id="rId5"/>
    <p:sldId id="30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61" autoAdjust="0"/>
    <p:restoredTop sz="61905" autoAdjust="0"/>
  </p:normalViewPr>
  <p:slideViewPr>
    <p:cSldViewPr snapToGrid="0">
      <p:cViewPr varScale="1">
        <p:scale>
          <a:sx n="47" d="100"/>
          <a:sy n="47" d="100"/>
        </p:scale>
        <p:origin x="3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5B582-D41C-47C6-885D-F0A727C01EF1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2312A-0363-4862-9B77-D2C84F28D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1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eclists.org/webappsec/2005/q3/0351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SYN_attack" TargetMode="External"/><Relationship Id="rId4" Type="http://schemas.openxmlformats.org/officeDocument/2006/relationships/hyperlink" Target="http://en.wikipedia.org/wiki/Multihoming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79E4B-0080-4A47-A020-F8B412FC9CE1}" type="slidenum">
              <a:rPr lang="en-US"/>
              <a:pPr/>
              <a:t>1</a:t>
            </a:fld>
            <a:endParaRPr lang="en-US"/>
          </a:p>
        </p:txBody>
      </p:sp>
      <p:sp>
        <p:nvSpPr>
          <p:cNvPr id="70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TODO: add anim of reverse path forwarding, TRPF, flood and prune</a:t>
            </a:r>
          </a:p>
        </p:txBody>
      </p:sp>
    </p:spTree>
    <p:extLst>
      <p:ext uri="{BB962C8B-B14F-4D97-AF65-F5344CB8AC3E}">
        <p14:creationId xmlns:p14="http://schemas.microsoft.com/office/powerpoint/2010/main" val="3671639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CB871EB-5C4B-044D-B449-4650714033A5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8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EC4F68E-2C62-554F-9085-4EB0F44760B5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9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9ECE046-2009-284B-991D-6AEAD235ED8F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1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12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C7672D-F7A8-8D43-80DB-7EE57F86E28F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5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0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most networks, duplicate packets is a typical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e.g. this will happen if the sending side transmitted a packet correctly, but think it wasn't received at all.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Sometimes, defective hardware/software simply duplicates packets.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2312A-0363-4862-9B77-D2C84F28D72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77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http://histrory.visualland.net/tcp_swnd.html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http://www.youtube.com/watch?v=zY3Sxvj8kZA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http://www.ccs-labs.org/teaching/rn/animations/gbn_sr/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http://www.incapsula.com/images/blog/images/2013-14_ddos_threat_landscape.pdf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2312A-0363-4862-9B77-D2C84F28D7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 provides both reliable data transfer and strict order-of-transmission delivery of data. Some applications need reliable transfer without sequence maintenance, while others would be satisfied with partial ordering of the data. In both of these cases, the head-of-line blocking offered by TCP causes unnecessary delay.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stream-oriented nature of TCP is often an inconvenience. Applications must add their own record marking to delineate their messages, and must make explicit use of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push facility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ensure that a complete message is transferred in a reasonable time.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limited scope of TCP sockets complicates the task of providing highly-available data transfer capability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ultihoming"/>
              </a:rPr>
              <a:t>multi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ultihoming"/>
              </a:rPr>
              <a:t>-homed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hosts.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 is relatively vulnerable to denial-of-service attacks, such as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SYN attack"/>
              </a:rPr>
              <a:t>SYN attacks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2312A-0363-4862-9B77-D2C84F28D7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2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71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24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60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01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AD94C4A-3AC1-7348-853D-72E41CBBFB82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00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FC33C67-3A26-4B4C-A1F6-16771664FCBA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2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5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1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6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B8A22-1344-46F3-A599-88DB26769C5E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8583-D8E5-44D9-83BF-B0DC28379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CS/ECE 438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38713-7767-4A1D-ABC9-B1D7A8EB5A0B}" type="slidenum">
              <a:rPr lang="en-US"/>
              <a:pPr/>
              <a:t>1</a:t>
            </a:fld>
            <a:endParaRPr lang="en-US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Concepts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Reverse-path forwarding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Regular routing protocols compute shortest path tree, so forward multicast packets along “reverse” of this tree</a:t>
            </a:r>
          </a:p>
          <a:p>
            <a:pPr>
              <a:lnSpc>
                <a:spcPct val="90000"/>
              </a:lnSpc>
            </a:pPr>
            <a:r>
              <a:rPr lang="en-US" sz="2400"/>
              <a:t>Truncated reverse-path forwarding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Routers inform upstreams whether the upstream is on the router’s shortest path, to eliminate unnecessary broadcasting</a:t>
            </a:r>
          </a:p>
          <a:p>
            <a:pPr>
              <a:lnSpc>
                <a:spcPct val="90000"/>
              </a:lnSpc>
            </a:pPr>
            <a:r>
              <a:rPr lang="en-US" sz="2400"/>
              <a:t>Flood-and-prune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Hosts must explicitly ask to not be part of multicast 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Alternative: host explicitly sends “join” request to add self to tree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223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Why a transport layer?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281324" y="6172200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6826842" y="6170443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7620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13716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914400" y="2895600"/>
            <a:ext cx="304800" cy="8382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592247" y="3141554"/>
            <a:ext cx="9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7526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514600" y="2895600"/>
            <a:ext cx="228600" cy="838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09800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5400000">
            <a:off x="1522177" y="3122377"/>
            <a:ext cx="73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 rot="5400000">
            <a:off x="2166657" y="3157257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mmedia</a:t>
            </a:r>
            <a:endParaRPr lang="en-US" sz="1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2121994" y="3025852"/>
            <a:ext cx="446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290935" y="2895600"/>
            <a:ext cx="304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973247" y="3149292"/>
            <a:ext cx="9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15240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914400" y="1524000"/>
            <a:ext cx="2514600" cy="990600"/>
          </a:xfrm>
          <a:prstGeom prst="wedgeEllipseCallout">
            <a:avLst>
              <a:gd name="adj1" fmla="val -4175"/>
              <a:gd name="adj2" fmla="val 88413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676400"/>
            <a:ext cx="2279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many application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processes</a:t>
            </a:r>
            <a:endParaRPr lang="en-US" dirty="0">
              <a:latin typeface="+mn-lt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62484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68580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62484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77724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110955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7575732" y="3122377"/>
            <a:ext cx="73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023149" y="3025852"/>
            <a:ext cx="446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477000" y="2895600"/>
            <a:ext cx="1066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70104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 rot="5400000">
            <a:off x="6597578" y="3003622"/>
            <a:ext cx="8008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HTTP 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server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29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705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010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72390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467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7391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73152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7086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8580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>
            <a:stCxn id="52" idx="3"/>
            <a:endCxn id="58" idx="1"/>
          </p:cNvCxnSpPr>
          <p:nvPr/>
        </p:nvCxnSpPr>
        <p:spPr bwMode="auto">
          <a:xfrm>
            <a:off x="2286000" y="4838700"/>
            <a:ext cx="472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67" name="Rectangle 10"/>
          <p:cNvSpPr>
            <a:spLocks noChangeArrowheads="1"/>
          </p:cNvSpPr>
          <p:nvPr/>
        </p:nvSpPr>
        <p:spPr bwMode="auto">
          <a:xfrm>
            <a:off x="1143000" y="4038600"/>
            <a:ext cx="13716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Transport</a:t>
            </a:r>
            <a:endParaRPr lang="en-US" sz="1800" b="0" dirty="0">
              <a:latin typeface="+mn-lt"/>
            </a:endParaRPr>
          </a:p>
        </p:txBody>
      </p:sp>
      <p:cxnSp>
        <p:nvCxnSpPr>
          <p:cNvPr id="69" name="Straight Arrow Connector 68"/>
          <p:cNvCxnSpPr>
            <a:stCxn id="67" idx="3"/>
            <a:endCxn id="70" idx="1"/>
          </p:cNvCxnSpPr>
          <p:nvPr/>
        </p:nvCxnSpPr>
        <p:spPr bwMode="auto">
          <a:xfrm>
            <a:off x="2514600" y="4229100"/>
            <a:ext cx="4191000" cy="0"/>
          </a:xfrm>
          <a:prstGeom prst="straightConnector1">
            <a:avLst/>
          </a:prstGeom>
          <a:noFill/>
          <a:ln w="28575" cap="flat" cmpd="sng" algn="ctr">
            <a:solidFill>
              <a:schemeClr val="tx2">
                <a:lumMod val="40000"/>
                <a:lumOff val="60000"/>
              </a:schemeClr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70" name="Rectangle 10"/>
          <p:cNvSpPr>
            <a:spLocks noChangeArrowheads="1"/>
          </p:cNvSpPr>
          <p:nvPr/>
        </p:nvSpPr>
        <p:spPr bwMode="auto">
          <a:xfrm>
            <a:off x="6705600" y="4038600"/>
            <a:ext cx="1371600" cy="381000"/>
          </a:xfrm>
          <a:prstGeom prst="rect">
            <a:avLst/>
          </a:prstGeom>
          <a:solidFill>
            <a:srgbClr val="850A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Transport</a:t>
            </a:r>
            <a:endParaRPr lang="en-US" sz="1800" b="0" dirty="0"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0" y="5334000"/>
            <a:ext cx="3200400" cy="1447800"/>
            <a:chOff x="3048000" y="5334000"/>
            <a:chExt cx="3200400" cy="1447800"/>
          </a:xfrm>
        </p:grpSpPr>
        <p:sp>
          <p:nvSpPr>
            <p:cNvPr id="71" name="Oval Callout 70"/>
            <p:cNvSpPr/>
            <p:nvPr/>
          </p:nvSpPr>
          <p:spPr bwMode="auto">
            <a:xfrm>
              <a:off x="3048000" y="5334000"/>
              <a:ext cx="3200400" cy="1447800"/>
            </a:xfrm>
            <a:prstGeom prst="wedgeEllipseCallout">
              <a:avLst>
                <a:gd name="adj1" fmla="val -3177"/>
                <a:gd name="adj2" fmla="val -84936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277351" y="5486400"/>
              <a:ext cx="277541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0" dirty="0" smtClean="0">
                  <a:latin typeface="+mn-lt"/>
                </a:rPr>
                <a:t>Communication </a:t>
              </a:r>
              <a:br>
                <a:rPr lang="en-US" sz="1800" b="0" dirty="0" smtClean="0">
                  <a:latin typeface="+mn-lt"/>
                </a:rPr>
              </a:br>
              <a:r>
                <a:rPr lang="en-US" sz="1800" b="0" dirty="0" smtClean="0">
                  <a:latin typeface="+mn-lt"/>
                </a:rPr>
                <a:t>between hosts</a:t>
              </a:r>
            </a:p>
            <a:p>
              <a:pPr algn="ctr"/>
              <a:r>
                <a:rPr lang="en-US" sz="1600" b="0" dirty="0" smtClean="0">
                  <a:latin typeface="+mn-lt"/>
                </a:rPr>
                <a:t>(128.4.5.6 </a:t>
              </a:r>
              <a:r>
                <a:rPr lang="en-US" sz="1600" b="0" dirty="0" smtClean="0">
                  <a:latin typeface="+mn-lt"/>
                  <a:sym typeface="Wingdings"/>
                </a:rPr>
                <a:t>162.99.7.56)</a:t>
              </a:r>
              <a:endParaRPr lang="en-US" sz="1600" b="0" dirty="0">
                <a:latin typeface="+mn-lt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00400" y="2286000"/>
            <a:ext cx="2971800" cy="1447800"/>
            <a:chOff x="3124200" y="5257800"/>
            <a:chExt cx="3200400" cy="1447800"/>
          </a:xfrm>
        </p:grpSpPr>
        <p:sp>
          <p:nvSpPr>
            <p:cNvPr id="75" name="Oval Callout 74"/>
            <p:cNvSpPr/>
            <p:nvPr/>
          </p:nvSpPr>
          <p:spPr bwMode="auto">
            <a:xfrm>
              <a:off x="3124200" y="5257800"/>
              <a:ext cx="3200400" cy="1447800"/>
            </a:xfrm>
            <a:prstGeom prst="wedgeEllipseCallout">
              <a:avLst>
                <a:gd name="adj1" fmla="val 623"/>
                <a:gd name="adj2" fmla="val 83029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408347" y="5562600"/>
              <a:ext cx="265549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Communication</a:t>
              </a:r>
              <a:br>
                <a:rPr lang="en-US" b="0" dirty="0" smtClean="0">
                  <a:solidFill>
                    <a:srgbClr val="FF0000"/>
                  </a:solidFill>
                  <a:latin typeface="+mn-lt"/>
                </a:rPr>
              </a:br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 between processes</a:t>
              </a:r>
            </a:p>
            <a:p>
              <a:pPr algn="ctr"/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at hosts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1268347" y="3526103"/>
            <a:ext cx="6447578" cy="778069"/>
          </a:xfrm>
          <a:custGeom>
            <a:avLst/>
            <a:gdLst>
              <a:gd name="connsiteX0" fmla="*/ 163886 w 6447578"/>
              <a:gd name="connsiteY0" fmla="*/ 0 h 778069"/>
              <a:gd name="connsiteX1" fmla="*/ 744887 w 6447578"/>
              <a:gd name="connsiteY1" fmla="*/ 661989 h 778069"/>
              <a:gd name="connsiteX2" fmla="*/ 6041448 w 6447578"/>
              <a:gd name="connsiteY2" fmla="*/ 716028 h 778069"/>
              <a:gd name="connsiteX3" fmla="*/ 6081983 w 6447578"/>
              <a:gd name="connsiteY3" fmla="*/ 13510 h 77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7578" h="778069">
                <a:moveTo>
                  <a:pt x="163886" y="0"/>
                </a:moveTo>
                <a:cubicBezTo>
                  <a:pt x="-35411" y="271325"/>
                  <a:pt x="-234707" y="542651"/>
                  <a:pt x="744887" y="661989"/>
                </a:cubicBezTo>
                <a:cubicBezTo>
                  <a:pt x="1724481" y="781327"/>
                  <a:pt x="5151932" y="824108"/>
                  <a:pt x="6041448" y="716028"/>
                </a:cubicBezTo>
                <a:cubicBezTo>
                  <a:pt x="6930964" y="607948"/>
                  <a:pt x="6081983" y="13510"/>
                  <a:pt x="6081983" y="13510"/>
                </a:cubicBezTo>
              </a:path>
            </a:pathLst>
          </a:custGeom>
          <a:ln w="38100" cmpd="sng">
            <a:solidFill>
              <a:srgbClr val="FF0000"/>
            </a:solidFill>
            <a:headEnd type="arrow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847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IP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packets are addressed to a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host but end-to-end communication is between application processes at  hosts</a:t>
            </a:r>
          </a:p>
          <a:p>
            <a:pPr lvl="1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Need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 way to decide which packets go to which applications (mux/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demux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IP </a:t>
            </a:r>
            <a:r>
              <a:rPr lang="en-US" dirty="0"/>
              <a:t>provides a </a:t>
            </a:r>
            <a:r>
              <a:rPr lang="en-US" dirty="0" smtClean="0"/>
              <a:t>weak </a:t>
            </a:r>
            <a:r>
              <a:rPr lang="en-US" dirty="0"/>
              <a:t>service model (</a:t>
            </a:r>
            <a:r>
              <a:rPr lang="en-US" i="1" dirty="0"/>
              <a:t>best-effort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Packets can be </a:t>
            </a:r>
            <a:r>
              <a:rPr lang="en-US" dirty="0" smtClean="0"/>
              <a:t>corrupted, delayed</a:t>
            </a:r>
            <a:r>
              <a:rPr lang="en-US" dirty="0"/>
              <a:t>, dropped, reordered, </a:t>
            </a:r>
            <a:r>
              <a:rPr lang="en-US" dirty="0" smtClean="0"/>
              <a:t>duplicated </a:t>
            </a:r>
            <a:endParaRPr lang="en-US" dirty="0"/>
          </a:p>
          <a:p>
            <a:pPr lvl="1"/>
            <a:r>
              <a:rPr lang="en-US" dirty="0" smtClean="0"/>
              <a:t>No guidance on how much traffic to send and when</a:t>
            </a:r>
            <a:endParaRPr lang="en-US" i="1" dirty="0" smtClean="0"/>
          </a:p>
          <a:p>
            <a:pPr lvl="1"/>
            <a:r>
              <a:rPr lang="en-US" dirty="0" smtClean="0"/>
              <a:t>Dealing with this is tedious for application developers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4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534400" cy="4411662"/>
          </a:xfrm>
        </p:spPr>
        <p:txBody>
          <a:bodyPr/>
          <a:lstStyle/>
          <a:p>
            <a:r>
              <a:rPr lang="en-US" dirty="0" smtClean="0"/>
              <a:t>Communication between application processes</a:t>
            </a:r>
          </a:p>
          <a:p>
            <a:pPr lvl="1"/>
            <a:r>
              <a:rPr lang="en-US" dirty="0" smtClean="0"/>
              <a:t>Mux and </a:t>
            </a:r>
            <a:r>
              <a:rPr lang="en-US" dirty="0" err="1" smtClean="0"/>
              <a:t>demux</a:t>
            </a:r>
            <a:r>
              <a:rPr lang="en-US" dirty="0" smtClean="0"/>
              <a:t> from/to application processes</a:t>
            </a:r>
          </a:p>
          <a:p>
            <a:pPr lvl="1"/>
            <a:r>
              <a:rPr lang="en-US" dirty="0" smtClean="0"/>
              <a:t>Implemented using </a:t>
            </a:r>
            <a:r>
              <a:rPr lang="en-US" i="1" dirty="0" smtClean="0">
                <a:solidFill>
                  <a:srgbClr val="FF0000"/>
                </a:solidFill>
              </a:rPr>
              <a:t>ports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8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534400" cy="44116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 between application processes</a:t>
            </a:r>
          </a:p>
          <a:p>
            <a:r>
              <a:rPr lang="en-US" dirty="0" smtClean="0"/>
              <a:t>Provide common end-to-end services for app layer </a:t>
            </a:r>
            <a:r>
              <a:rPr lang="en-US" dirty="0" smtClean="0">
                <a:solidFill>
                  <a:srgbClr val="000090"/>
                </a:solidFill>
              </a:rPr>
              <a:t>[optional]</a:t>
            </a:r>
          </a:p>
          <a:p>
            <a:pPr lvl="1"/>
            <a:r>
              <a:rPr lang="en-US" dirty="0" smtClean="0"/>
              <a:t>Reliable, in-order data delivery</a:t>
            </a:r>
          </a:p>
          <a:p>
            <a:pPr lvl="1"/>
            <a:r>
              <a:rPr lang="en-US" dirty="0" smtClean="0"/>
              <a:t>Well-paced data delivery</a:t>
            </a:r>
          </a:p>
          <a:p>
            <a:pPr lvl="2"/>
            <a:r>
              <a:rPr lang="en-US" dirty="0" smtClean="0"/>
              <a:t>too fast may overwhelm the network</a:t>
            </a:r>
          </a:p>
          <a:p>
            <a:pPr lvl="2"/>
            <a:r>
              <a:rPr lang="en-US" dirty="0" smtClean="0"/>
              <a:t>too slow is not efficient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/>
              <a:t>TCP and UDP are the common transport protocols</a:t>
            </a:r>
          </a:p>
          <a:p>
            <a:pPr lvl="1"/>
            <a:r>
              <a:rPr lang="en-US" dirty="0" smtClean="0"/>
              <a:t>also SCTP, MTCP, SST, RDP, DCCP, …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TCP and UDP are the common transport protocols</a:t>
            </a:r>
          </a:p>
          <a:p>
            <a:r>
              <a:rPr lang="en-US" dirty="0" smtClean="0"/>
              <a:t>UDP is a minimalist, no-frills transport protocol</a:t>
            </a:r>
          </a:p>
          <a:p>
            <a:pPr lvl="1"/>
            <a:r>
              <a:rPr lang="en-US" dirty="0" smtClean="0"/>
              <a:t>only provides mux/</a:t>
            </a:r>
            <a:r>
              <a:rPr lang="en-US" dirty="0" err="1" smtClean="0"/>
              <a:t>demux</a:t>
            </a:r>
            <a:r>
              <a:rPr lang="en-US" dirty="0" smtClean="0"/>
              <a:t> capabilities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TCP and UDP are the common transport protocols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UDP is a minimalist, no-frills transport protocol</a:t>
            </a:r>
          </a:p>
          <a:p>
            <a:r>
              <a:rPr lang="en-US" dirty="0" smtClean="0"/>
              <a:t>TCP is the whole-hog protocol</a:t>
            </a:r>
          </a:p>
          <a:p>
            <a:pPr lvl="1"/>
            <a:r>
              <a:rPr lang="en-US" dirty="0" smtClean="0"/>
              <a:t>offers apps a reliable, in-order, </a:t>
            </a:r>
            <a:r>
              <a:rPr lang="en-US" dirty="0" err="1" smtClean="0"/>
              <a:t>bytestream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/>
              <a:t>with congestion control </a:t>
            </a:r>
          </a:p>
          <a:p>
            <a:pPr lvl="1"/>
            <a:r>
              <a:rPr lang="en-US" dirty="0" smtClean="0"/>
              <a:t>but no performance guarantees (delay, </a:t>
            </a:r>
            <a:r>
              <a:rPr lang="en-US" dirty="0" err="1" smtClean="0"/>
              <a:t>bw</a:t>
            </a:r>
            <a:r>
              <a:rPr lang="en-US" dirty="0" smtClean="0"/>
              <a:t>, etc.)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0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/>
              <a:t>Communication between processes</a:t>
            </a:r>
          </a:p>
          <a:p>
            <a:pPr lvl="1"/>
            <a:r>
              <a:rPr lang="en-US" dirty="0" smtClean="0"/>
              <a:t>mux/</a:t>
            </a:r>
            <a:r>
              <a:rPr lang="en-US" dirty="0" err="1" smtClean="0"/>
              <a:t>demux</a:t>
            </a:r>
            <a:r>
              <a:rPr lang="en-US" dirty="0" smtClean="0"/>
              <a:t> from and to application processes</a:t>
            </a:r>
          </a:p>
          <a:p>
            <a:pPr lvl="1"/>
            <a:r>
              <a:rPr lang="en-US" dirty="0" smtClean="0"/>
              <a:t>implemented using ports</a:t>
            </a:r>
          </a:p>
        </p:txBody>
      </p:sp>
    </p:spTree>
    <p:extLst>
      <p:ext uri="{BB962C8B-B14F-4D97-AF65-F5344CB8AC3E}">
        <p14:creationId xmlns:p14="http://schemas.microsoft.com/office/powerpoint/2010/main" val="24360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6362"/>
            <a:ext cx="8991600" cy="1173162"/>
          </a:xfrm>
        </p:spPr>
        <p:txBody>
          <a:bodyPr/>
          <a:lstStyle/>
          <a:p>
            <a:r>
              <a:rPr lang="en-US" dirty="0" smtClean="0"/>
              <a:t>Context: Applications and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534400" cy="5181600"/>
          </a:xfrm>
        </p:spPr>
        <p:txBody>
          <a:bodyPr/>
          <a:lstStyle/>
          <a:p>
            <a:r>
              <a:rPr lang="en-US" sz="2400" dirty="0" smtClean="0"/>
              <a:t>Socket: software abstraction by which an application process exchanges network messages with the (transport layer in the) operating system 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</a:t>
            </a:r>
            <a:r>
              <a:rPr lang="en-US" sz="2000" dirty="0" smtClean="0">
                <a:solidFill>
                  <a:srgbClr val="000090"/>
                </a:solidFill>
              </a:rPr>
              <a:t> = socket(…, </a:t>
            </a:r>
            <a:r>
              <a:rPr lang="en-US" sz="2000" dirty="0" err="1" smtClean="0">
                <a:solidFill>
                  <a:srgbClr val="000090"/>
                </a:solidFill>
              </a:rPr>
              <a:t>socket.TYPE</a:t>
            </a:r>
            <a:r>
              <a:rPr lang="en-US" sz="2000" dirty="0" smtClean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socketID.sendto</a:t>
            </a:r>
            <a:r>
              <a:rPr lang="en-US" sz="2000" dirty="0" smtClean="0">
                <a:solidFill>
                  <a:srgbClr val="000090"/>
                </a:solidFill>
              </a:rPr>
              <a:t>(message, …)  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socketID.recvfrom</a:t>
            </a:r>
            <a:r>
              <a:rPr lang="en-US" sz="2000" dirty="0" smtClean="0">
                <a:solidFill>
                  <a:srgbClr val="000090"/>
                </a:solidFill>
              </a:rPr>
              <a:t>(…) </a:t>
            </a:r>
          </a:p>
          <a:p>
            <a:pPr lvl="1"/>
            <a:r>
              <a:rPr lang="en-US" sz="2000" dirty="0" smtClean="0"/>
              <a:t>will cover in detail after midterm</a:t>
            </a:r>
          </a:p>
          <a:p>
            <a:endParaRPr lang="en-US" sz="2400" dirty="0" smtClean="0"/>
          </a:p>
          <a:p>
            <a:r>
              <a:rPr lang="en-US" sz="2400" dirty="0" smtClean="0"/>
              <a:t>Two important types of sockets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UDP socket: </a:t>
            </a:r>
            <a:r>
              <a:rPr lang="en-US" sz="2000" dirty="0">
                <a:solidFill>
                  <a:srgbClr val="000090"/>
                </a:solidFill>
              </a:rPr>
              <a:t>TYPE is SOCK_DGRAM 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sym typeface="Wingdings"/>
              </a:rPr>
              <a:t>TCP socket: </a:t>
            </a:r>
            <a:r>
              <a:rPr lang="en-US" sz="2000" dirty="0">
                <a:solidFill>
                  <a:srgbClr val="000090"/>
                </a:solidFill>
                <a:sym typeface="Wingdings"/>
              </a:rPr>
              <a:t>TYPE is </a:t>
            </a:r>
            <a:r>
              <a:rPr lang="en-US" sz="2000" dirty="0" smtClean="0">
                <a:solidFill>
                  <a:srgbClr val="000090"/>
                </a:solidFill>
                <a:sym typeface="Wingdings"/>
              </a:rPr>
              <a:t>SOCK_STREAM</a:t>
            </a:r>
          </a:p>
          <a:p>
            <a:pPr lvl="1"/>
            <a:endParaRPr lang="en-US" sz="2000" dirty="0">
              <a:solidFill>
                <a:srgbClr val="000090"/>
              </a:solidFill>
            </a:endParaRP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077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Ports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915400" cy="4267200"/>
          </a:xfrm>
        </p:spPr>
        <p:txBody>
          <a:bodyPr/>
          <a:lstStyle/>
          <a:p>
            <a:r>
              <a:rPr lang="en-US" sz="2400" dirty="0" smtClean="0"/>
              <a:t>Problem: deciding </a:t>
            </a:r>
            <a:r>
              <a:rPr lang="en-US" sz="2400" dirty="0"/>
              <a:t>which </a:t>
            </a:r>
            <a:r>
              <a:rPr lang="en-US" sz="2400" dirty="0" smtClean="0"/>
              <a:t>app (socket) gets </a:t>
            </a:r>
            <a:r>
              <a:rPr lang="en-US" sz="2400" dirty="0"/>
              <a:t>which </a:t>
            </a:r>
            <a:r>
              <a:rPr lang="en-US" sz="2400" dirty="0" smtClean="0"/>
              <a:t>packets</a:t>
            </a:r>
          </a:p>
          <a:p>
            <a:endParaRPr lang="en-US" sz="2400" dirty="0"/>
          </a:p>
          <a:p>
            <a:pPr marL="342900" lvl="1" indent="-342900">
              <a:buClr>
                <a:schemeClr val="tx2"/>
              </a:buClr>
            </a:pPr>
            <a:r>
              <a:rPr lang="en-US" sz="2400" dirty="0"/>
              <a:t>Solution: </a:t>
            </a:r>
            <a:r>
              <a:rPr lang="en-US" b="1" i="1" dirty="0">
                <a:solidFill>
                  <a:srgbClr val="FF0000"/>
                </a:solidFill>
              </a:rPr>
              <a:t>port</a:t>
            </a:r>
            <a:r>
              <a:rPr lang="en-US" dirty="0"/>
              <a:t> </a:t>
            </a:r>
            <a:r>
              <a:rPr lang="en-US" dirty="0" smtClean="0"/>
              <a:t>as a transport </a:t>
            </a:r>
            <a:r>
              <a:rPr lang="en-US" dirty="0"/>
              <a:t>layer </a:t>
            </a:r>
            <a:r>
              <a:rPr lang="en-US" dirty="0" smtClean="0"/>
              <a:t>identifier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000" dirty="0" smtClean="0"/>
              <a:t>16 bit identifier </a:t>
            </a:r>
          </a:p>
          <a:p>
            <a:pPr lvl="1"/>
            <a:r>
              <a:rPr lang="en-US" sz="2000" dirty="0" smtClean="0"/>
              <a:t>OS stores mapping between sockets and </a:t>
            </a:r>
            <a:r>
              <a:rPr lang="en-US" sz="2000" i="1" dirty="0" smtClean="0">
                <a:solidFill>
                  <a:srgbClr val="FF0000"/>
                </a:solidFill>
              </a:rPr>
              <a:t>ports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packet carries a source and destination port number in its</a:t>
            </a:r>
            <a:br>
              <a:rPr lang="en-US" sz="2000" dirty="0"/>
            </a:br>
            <a:r>
              <a:rPr lang="en-US" sz="2000" dirty="0"/>
              <a:t>transport layer header 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1"/>
            <a:endParaRPr lang="en-US" sz="2000" i="1" dirty="0">
              <a:solidFill>
                <a:srgbClr val="FF0000"/>
              </a:solidFill>
            </a:endParaRPr>
          </a:p>
          <a:p>
            <a:r>
              <a:rPr lang="en-US" sz="2400" dirty="0" smtClean="0"/>
              <a:t>For UDP ports </a:t>
            </a:r>
            <a:r>
              <a:rPr lang="en-US" sz="2000" dirty="0" smtClean="0"/>
              <a:t>(SOCK_DGRAM)</a:t>
            </a:r>
          </a:p>
          <a:p>
            <a:pPr lvl="1"/>
            <a:r>
              <a:rPr lang="en-US" sz="2000" dirty="0" smtClean="0"/>
              <a:t>OS stores (local port, local IP address) </a:t>
            </a:r>
            <a:r>
              <a:rPr lang="en-US" sz="2000" dirty="0" smtClean="0">
                <a:sym typeface="Wingdings"/>
              </a:rPr>
              <a:t> socket</a:t>
            </a:r>
            <a:br>
              <a:rPr lang="en-US" sz="2000" dirty="0" smtClean="0">
                <a:sym typeface="Wingdings"/>
              </a:rPr>
            </a:br>
            <a:endParaRPr lang="en-US" sz="2000" dirty="0" smtClean="0">
              <a:sym typeface="Wingdings"/>
            </a:endParaRPr>
          </a:p>
          <a:p>
            <a:r>
              <a:rPr lang="en-US" sz="2400" dirty="0" smtClean="0"/>
              <a:t>For TCP ports </a:t>
            </a:r>
            <a:r>
              <a:rPr lang="en-US" sz="2000" dirty="0" smtClean="0"/>
              <a:t>(SOCK_STREAM)</a:t>
            </a:r>
          </a:p>
          <a:p>
            <a:pPr lvl="1"/>
            <a:r>
              <a:rPr lang="en-US" sz="2000" dirty="0" smtClean="0"/>
              <a:t>OS stores </a:t>
            </a:r>
            <a:r>
              <a:rPr lang="en-US" sz="2000" dirty="0" smtClean="0">
                <a:sym typeface="Wingdings"/>
              </a:rPr>
              <a:t>(local port, local IP, remote port, remote IP)  socket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7965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CS/ECE 438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B6E355-8DA7-40E6-9428-B017578690D5}" type="slidenum">
              <a:rPr lang="en-US"/>
              <a:pPr/>
              <a:t>2</a:t>
            </a:fld>
            <a:endParaRPr 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Reverse-path forwarding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676400"/>
            <a:ext cx="3733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Extension to DV routing</a:t>
            </a:r>
          </a:p>
          <a:p>
            <a:pPr>
              <a:lnSpc>
                <a:spcPct val="80000"/>
              </a:lnSpc>
            </a:pPr>
            <a:r>
              <a:rPr lang="en-US" sz="2400"/>
              <a:t>Packet forwarding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If incoming link is shortest path to source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Send on all links except incoming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Packets always take shortest path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Assuming delay is symmetric</a:t>
            </a:r>
          </a:p>
          <a:p>
            <a:pPr>
              <a:lnSpc>
                <a:spcPct val="80000"/>
              </a:lnSpc>
            </a:pPr>
            <a:r>
              <a:rPr lang="en-US" sz="2400"/>
              <a:t>Issues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Routers/LANs may receive multiple copies</a:t>
            </a:r>
          </a:p>
        </p:txBody>
      </p:sp>
      <p:sp>
        <p:nvSpPr>
          <p:cNvPr id="707588" name="Oval 15"/>
          <p:cNvSpPr>
            <a:spLocks noChangeArrowheads="1"/>
          </p:cNvSpPr>
          <p:nvPr/>
        </p:nvSpPr>
        <p:spPr bwMode="auto">
          <a:xfrm>
            <a:off x="-1828800" y="21939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07589" name="Oval 15"/>
          <p:cNvSpPr>
            <a:spLocks noChangeArrowheads="1"/>
          </p:cNvSpPr>
          <p:nvPr/>
        </p:nvSpPr>
        <p:spPr bwMode="auto">
          <a:xfrm>
            <a:off x="-2971800" y="32607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707590" name="Oval 15"/>
          <p:cNvSpPr>
            <a:spLocks noChangeArrowheads="1"/>
          </p:cNvSpPr>
          <p:nvPr/>
        </p:nvSpPr>
        <p:spPr bwMode="auto">
          <a:xfrm>
            <a:off x="-762000" y="32607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707591" name="Oval 15"/>
          <p:cNvSpPr>
            <a:spLocks noChangeArrowheads="1"/>
          </p:cNvSpPr>
          <p:nvPr/>
        </p:nvSpPr>
        <p:spPr bwMode="auto">
          <a:xfrm>
            <a:off x="-2971800" y="44799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707592" name="Oval 15"/>
          <p:cNvSpPr>
            <a:spLocks noChangeArrowheads="1"/>
          </p:cNvSpPr>
          <p:nvPr/>
        </p:nvSpPr>
        <p:spPr bwMode="auto">
          <a:xfrm>
            <a:off x="-762000" y="44799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707593" name="Oval 15"/>
          <p:cNvSpPr>
            <a:spLocks noChangeArrowheads="1"/>
          </p:cNvSpPr>
          <p:nvPr/>
        </p:nvSpPr>
        <p:spPr bwMode="auto">
          <a:xfrm>
            <a:off x="-2971800" y="55467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707594" name="Oval 15"/>
          <p:cNvSpPr>
            <a:spLocks noChangeArrowheads="1"/>
          </p:cNvSpPr>
          <p:nvPr/>
        </p:nvSpPr>
        <p:spPr bwMode="auto">
          <a:xfrm>
            <a:off x="-762000" y="55467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G</a:t>
            </a:r>
          </a:p>
        </p:txBody>
      </p:sp>
      <p:cxnSp>
        <p:nvCxnSpPr>
          <p:cNvPr id="707595" name="AutoShape 11"/>
          <p:cNvCxnSpPr>
            <a:cxnSpLocks noChangeShapeType="1"/>
            <a:stCxn id="707588" idx="3"/>
            <a:endCxn id="707589" idx="7"/>
          </p:cNvCxnSpPr>
          <p:nvPr/>
        </p:nvCxnSpPr>
        <p:spPr bwMode="auto">
          <a:xfrm flipH="1">
            <a:off x="-2646363" y="2519363"/>
            <a:ext cx="873125" cy="796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596" name="AutoShape 12"/>
          <p:cNvCxnSpPr>
            <a:cxnSpLocks noChangeShapeType="1"/>
            <a:stCxn id="707588" idx="5"/>
            <a:endCxn id="707590" idx="1"/>
          </p:cNvCxnSpPr>
          <p:nvPr/>
        </p:nvCxnSpPr>
        <p:spPr bwMode="auto">
          <a:xfrm>
            <a:off x="-1503363" y="2519363"/>
            <a:ext cx="796925" cy="796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597" name="AutoShape 13"/>
          <p:cNvCxnSpPr>
            <a:cxnSpLocks noChangeShapeType="1"/>
            <a:stCxn id="707589" idx="4"/>
            <a:endCxn id="707591" idx="0"/>
          </p:cNvCxnSpPr>
          <p:nvPr/>
        </p:nvCxnSpPr>
        <p:spPr bwMode="auto">
          <a:xfrm>
            <a:off x="-2781300" y="3641725"/>
            <a:ext cx="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598" name="AutoShape 14"/>
          <p:cNvCxnSpPr>
            <a:cxnSpLocks noChangeShapeType="1"/>
            <a:stCxn id="707590" idx="4"/>
            <a:endCxn id="707592" idx="0"/>
          </p:cNvCxnSpPr>
          <p:nvPr/>
        </p:nvCxnSpPr>
        <p:spPr bwMode="auto">
          <a:xfrm>
            <a:off x="-571500" y="3641725"/>
            <a:ext cx="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599" name="AutoShape 15"/>
          <p:cNvCxnSpPr>
            <a:cxnSpLocks noChangeShapeType="1"/>
            <a:stCxn id="707592" idx="4"/>
            <a:endCxn id="707594" idx="0"/>
          </p:cNvCxnSpPr>
          <p:nvPr/>
        </p:nvCxnSpPr>
        <p:spPr bwMode="auto">
          <a:xfrm>
            <a:off x="-571500" y="4860925"/>
            <a:ext cx="0" cy="685800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0" name="AutoShape 16"/>
          <p:cNvCxnSpPr>
            <a:cxnSpLocks noChangeShapeType="1"/>
            <a:stCxn id="707591" idx="4"/>
            <a:endCxn id="707593" idx="0"/>
          </p:cNvCxnSpPr>
          <p:nvPr/>
        </p:nvCxnSpPr>
        <p:spPr bwMode="auto">
          <a:xfrm>
            <a:off x="-2781300" y="4860925"/>
            <a:ext cx="0" cy="685800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1" name="AutoShape 17"/>
          <p:cNvCxnSpPr>
            <a:cxnSpLocks noChangeShapeType="1"/>
            <a:stCxn id="707591" idx="6"/>
            <a:endCxn id="707592" idx="2"/>
          </p:cNvCxnSpPr>
          <p:nvPr/>
        </p:nvCxnSpPr>
        <p:spPr bwMode="auto">
          <a:xfrm>
            <a:off x="-2590800" y="4670425"/>
            <a:ext cx="1828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2" name="AutoShape 18"/>
          <p:cNvCxnSpPr>
            <a:cxnSpLocks noChangeShapeType="1"/>
            <a:stCxn id="707590" idx="2"/>
            <a:endCxn id="707589" idx="6"/>
          </p:cNvCxnSpPr>
          <p:nvPr/>
        </p:nvCxnSpPr>
        <p:spPr bwMode="auto">
          <a:xfrm flipH="1">
            <a:off x="-2590800" y="3451225"/>
            <a:ext cx="1828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603" name="Oval 19"/>
          <p:cNvSpPr>
            <a:spLocks noChangeArrowheads="1"/>
          </p:cNvSpPr>
          <p:nvPr/>
        </p:nvSpPr>
        <p:spPr bwMode="auto">
          <a:xfrm>
            <a:off x="-3001963" y="5530850"/>
            <a:ext cx="427038" cy="4127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7604" name="AutoShape 20"/>
          <p:cNvCxnSpPr>
            <a:cxnSpLocks noChangeShapeType="1"/>
          </p:cNvCxnSpPr>
          <p:nvPr/>
        </p:nvCxnSpPr>
        <p:spPr bwMode="auto">
          <a:xfrm flipH="1">
            <a:off x="-2778125" y="2422525"/>
            <a:ext cx="873125" cy="796925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5" name="AutoShape 21"/>
          <p:cNvCxnSpPr>
            <a:cxnSpLocks noChangeShapeType="1"/>
          </p:cNvCxnSpPr>
          <p:nvPr/>
        </p:nvCxnSpPr>
        <p:spPr bwMode="auto">
          <a:xfrm>
            <a:off x="-1371600" y="2422525"/>
            <a:ext cx="796925" cy="796925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6" name="AutoShape 22"/>
          <p:cNvCxnSpPr>
            <a:cxnSpLocks noChangeShapeType="1"/>
          </p:cNvCxnSpPr>
          <p:nvPr/>
        </p:nvCxnSpPr>
        <p:spPr bwMode="auto">
          <a:xfrm>
            <a:off x="-2971800" y="3621088"/>
            <a:ext cx="0" cy="83820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7" name="AutoShape 23"/>
          <p:cNvCxnSpPr>
            <a:cxnSpLocks noChangeShapeType="1"/>
          </p:cNvCxnSpPr>
          <p:nvPr/>
        </p:nvCxnSpPr>
        <p:spPr bwMode="auto">
          <a:xfrm>
            <a:off x="-381000" y="3641725"/>
            <a:ext cx="0" cy="83820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8" name="AutoShape 24"/>
          <p:cNvCxnSpPr>
            <a:cxnSpLocks noChangeShapeType="1"/>
          </p:cNvCxnSpPr>
          <p:nvPr/>
        </p:nvCxnSpPr>
        <p:spPr bwMode="auto">
          <a:xfrm>
            <a:off x="-363538" y="4840288"/>
            <a:ext cx="0" cy="68580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9" name="AutoShape 25"/>
          <p:cNvCxnSpPr>
            <a:cxnSpLocks noChangeShapeType="1"/>
          </p:cNvCxnSpPr>
          <p:nvPr/>
        </p:nvCxnSpPr>
        <p:spPr bwMode="auto">
          <a:xfrm>
            <a:off x="-2971800" y="4840288"/>
            <a:ext cx="0" cy="68580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10" name="AutoShape 26"/>
          <p:cNvCxnSpPr>
            <a:cxnSpLocks noChangeShapeType="1"/>
          </p:cNvCxnSpPr>
          <p:nvPr/>
        </p:nvCxnSpPr>
        <p:spPr bwMode="auto">
          <a:xfrm>
            <a:off x="-2590800" y="4822825"/>
            <a:ext cx="1828800" cy="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11" name="AutoShape 27"/>
          <p:cNvCxnSpPr>
            <a:cxnSpLocks noChangeShapeType="1"/>
          </p:cNvCxnSpPr>
          <p:nvPr/>
        </p:nvCxnSpPr>
        <p:spPr bwMode="auto">
          <a:xfrm flipH="1">
            <a:off x="-2590800" y="3603625"/>
            <a:ext cx="1828800" cy="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12" name="AutoShape 28"/>
          <p:cNvCxnSpPr>
            <a:cxnSpLocks noChangeShapeType="1"/>
          </p:cNvCxnSpPr>
          <p:nvPr/>
        </p:nvCxnSpPr>
        <p:spPr bwMode="auto">
          <a:xfrm>
            <a:off x="-2590800" y="4975225"/>
            <a:ext cx="1828800" cy="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13" name="AutoShape 29"/>
          <p:cNvCxnSpPr>
            <a:cxnSpLocks noChangeShapeType="1"/>
          </p:cNvCxnSpPr>
          <p:nvPr/>
        </p:nvCxnSpPr>
        <p:spPr bwMode="auto">
          <a:xfrm flipH="1">
            <a:off x="-2590800" y="3756025"/>
            <a:ext cx="1828800" cy="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615" name="Line 31"/>
          <p:cNvSpPr>
            <a:spLocks noChangeShapeType="1"/>
          </p:cNvSpPr>
          <p:nvPr/>
        </p:nvSpPr>
        <p:spPr bwMode="auto">
          <a:xfrm>
            <a:off x="-3048000" y="4479925"/>
            <a:ext cx="0" cy="38100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7616" name="Line 32"/>
          <p:cNvSpPr>
            <a:spLocks noChangeShapeType="1"/>
          </p:cNvSpPr>
          <p:nvPr/>
        </p:nvSpPr>
        <p:spPr bwMode="auto">
          <a:xfrm>
            <a:off x="-3048000" y="3260725"/>
            <a:ext cx="0" cy="38100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7617" name="Line 33"/>
          <p:cNvSpPr>
            <a:spLocks noChangeShapeType="1"/>
          </p:cNvSpPr>
          <p:nvPr/>
        </p:nvSpPr>
        <p:spPr bwMode="auto">
          <a:xfrm flipH="1">
            <a:off x="-762000" y="3184525"/>
            <a:ext cx="381000" cy="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7618" name="Line 34"/>
          <p:cNvSpPr>
            <a:spLocks noChangeShapeType="1"/>
          </p:cNvSpPr>
          <p:nvPr/>
        </p:nvSpPr>
        <p:spPr bwMode="auto">
          <a:xfrm flipH="1">
            <a:off x="-762000" y="4403725"/>
            <a:ext cx="381000" cy="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7619" name="Line 35"/>
          <p:cNvSpPr>
            <a:spLocks noChangeShapeType="1"/>
          </p:cNvSpPr>
          <p:nvPr/>
        </p:nvSpPr>
        <p:spPr bwMode="auto">
          <a:xfrm flipV="1">
            <a:off x="-685800" y="5089525"/>
            <a:ext cx="0" cy="38100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7620" name="Line 36"/>
          <p:cNvSpPr>
            <a:spLocks noChangeShapeType="1"/>
          </p:cNvSpPr>
          <p:nvPr/>
        </p:nvSpPr>
        <p:spPr bwMode="auto">
          <a:xfrm flipH="1">
            <a:off x="-2057400" y="2117725"/>
            <a:ext cx="228600" cy="22860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707621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590675"/>
            <a:ext cx="2543175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0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0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0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0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0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0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0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707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707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707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707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707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707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707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707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707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707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2"/>
          <p:cNvSpPr>
            <a:spLocks noChangeArrowheads="1"/>
          </p:cNvSpPr>
          <p:nvPr/>
        </p:nvSpPr>
        <p:spPr bwMode="auto">
          <a:xfrm>
            <a:off x="1446213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386" name="Rectangle 3"/>
          <p:cNvSpPr>
            <a:spLocks noChangeArrowheads="1"/>
          </p:cNvSpPr>
          <p:nvPr/>
        </p:nvSpPr>
        <p:spPr bwMode="auto">
          <a:xfrm>
            <a:off x="1447800" y="3784600"/>
            <a:ext cx="6002338" cy="635000"/>
          </a:xfrm>
          <a:prstGeom prst="rect">
            <a:avLst/>
          </a:prstGeom>
          <a:solidFill>
            <a:schemeClr val="accent1">
              <a:alpha val="59999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387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88" name="Line 6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89" name="Line 7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0" name="Line 8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1" name="Line 9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2" name="Line 10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11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Rectangle 12"/>
          <p:cNvSpPr>
            <a:spLocks noChangeArrowheads="1"/>
          </p:cNvSpPr>
          <p:nvPr/>
        </p:nvSpPr>
        <p:spPr bwMode="auto">
          <a:xfrm>
            <a:off x="1419225" y="592138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5" name="Rectangle 13"/>
          <p:cNvSpPr>
            <a:spLocks noChangeArrowheads="1"/>
          </p:cNvSpPr>
          <p:nvPr/>
        </p:nvSpPr>
        <p:spPr bwMode="auto">
          <a:xfrm>
            <a:off x="2190750" y="514350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6" name="Rectangle 14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2397" name="Rectangle 15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398" name="Rectangle 16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9" name="Line 17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0" name="Rectangle 18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1" name="Rectangle 19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2" name="Line 20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3" name="Rectangle 21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2404" name="Rectangle 22"/>
          <p:cNvSpPr>
            <a:spLocks noChangeArrowheads="1"/>
          </p:cNvSpPr>
          <p:nvPr/>
        </p:nvSpPr>
        <p:spPr bwMode="auto">
          <a:xfrm>
            <a:off x="2979738" y="2071688"/>
            <a:ext cx="14906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5" name="Rectangle 23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6" name="Line 24"/>
          <p:cNvSpPr>
            <a:spLocks noChangeShapeType="1"/>
          </p:cNvSpPr>
          <p:nvPr/>
        </p:nvSpPr>
        <p:spPr bwMode="auto">
          <a:xfrm>
            <a:off x="1504950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7" name="Rectangle 25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8" name="Rectangle 26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9" name="Rectangle 27"/>
          <p:cNvSpPr>
            <a:spLocks noChangeArrowheads="1"/>
          </p:cNvSpPr>
          <p:nvPr/>
        </p:nvSpPr>
        <p:spPr bwMode="auto">
          <a:xfrm>
            <a:off x="3762375" y="4038600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10" name="Rectangle 29"/>
          <p:cNvSpPr>
            <a:spLocks noChangeArrowheads="1"/>
          </p:cNvSpPr>
          <p:nvPr/>
        </p:nvSpPr>
        <p:spPr bwMode="auto">
          <a:xfrm>
            <a:off x="1435100" y="4430713"/>
            <a:ext cx="6002338" cy="2122487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411" name="Rectangle 30"/>
          <p:cNvSpPr>
            <a:spLocks noChangeArrowheads="1"/>
          </p:cNvSpPr>
          <p:nvPr/>
        </p:nvSpPr>
        <p:spPr bwMode="auto">
          <a:xfrm>
            <a:off x="3908425" y="5310188"/>
            <a:ext cx="1057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2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3" name="Rectangle 2"/>
          <p:cNvSpPr>
            <a:spLocks noChangeArrowheads="1"/>
          </p:cNvSpPr>
          <p:nvPr/>
        </p:nvSpPr>
        <p:spPr bwMode="auto">
          <a:xfrm>
            <a:off x="1446213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4434" name="Rectangle 3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5" name="Rectangle 4"/>
          <p:cNvSpPr>
            <a:spLocks noChangeArrowheads="1"/>
          </p:cNvSpPr>
          <p:nvPr/>
        </p:nvSpPr>
        <p:spPr bwMode="auto">
          <a:xfrm>
            <a:off x="1449388" y="3810000"/>
            <a:ext cx="6002337" cy="26670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4436" name="Line 5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7" name="Line 6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8" name="Line 7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9" name="Line 8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0" name="Line 9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1" name="Line 10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2" name="Rectangle 11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3" name="Rectangle 12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4444" name="Rectangle 13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4445" name="Rectangle 14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46" name="Rectangle 15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7" name="Line 16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8" name="Rectangle 17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9" name="Rectangle 18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50" name="Line 19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51" name="Rectangle 20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4452" name="Rectangle 21"/>
          <p:cNvSpPr>
            <a:spLocks noChangeArrowheads="1"/>
          </p:cNvSpPr>
          <p:nvPr/>
        </p:nvSpPr>
        <p:spPr bwMode="auto">
          <a:xfrm>
            <a:off x="2979738" y="2071688"/>
            <a:ext cx="14906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3" name="Rectangle 22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54" name="Line 23"/>
          <p:cNvSpPr>
            <a:spLocks noChangeShapeType="1"/>
          </p:cNvSpPr>
          <p:nvPr/>
        </p:nvSpPr>
        <p:spPr bwMode="auto">
          <a:xfrm>
            <a:off x="1504950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55" name="Rectangle 24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6" name="Rectangle 25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7" name="Rectangle 27"/>
          <p:cNvSpPr>
            <a:spLocks noChangeArrowheads="1"/>
          </p:cNvSpPr>
          <p:nvPr/>
        </p:nvSpPr>
        <p:spPr bwMode="auto">
          <a:xfrm>
            <a:off x="3921125" y="4962525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1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Rectangle 2"/>
          <p:cNvSpPr>
            <a:spLocks noChangeArrowheads="1"/>
          </p:cNvSpPr>
          <p:nvPr/>
        </p:nvSpPr>
        <p:spPr bwMode="auto">
          <a:xfrm>
            <a:off x="1419225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2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3" name="Line 6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4" name="Line 7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5" name="Line 8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Line 9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Line 10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Line 11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9" name="Rectangle 12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0" name="Rectangle 13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6491" name="Rectangle 14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6492" name="Rectangle 15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493" name="Rectangle 16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4" name="Line 17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5" name="Rectangle 18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6" name="Rectangle 19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7" name="Line 20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8" name="Rectangle 21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6499" name="Rectangle 22"/>
          <p:cNvSpPr>
            <a:spLocks noChangeArrowheads="1"/>
          </p:cNvSpPr>
          <p:nvPr/>
        </p:nvSpPr>
        <p:spPr bwMode="auto">
          <a:xfrm>
            <a:off x="3048000" y="1981200"/>
            <a:ext cx="1068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80FF"/>
                </a:solidFill>
                <a:latin typeface="Arial" charset="0"/>
              </a:rPr>
              <a:t>6 = TCP</a:t>
            </a:r>
            <a:br>
              <a:rPr lang="en-US" sz="1600">
                <a:solidFill>
                  <a:srgbClr val="0080FF"/>
                </a:solidFill>
                <a:latin typeface="Arial" charset="0"/>
              </a:rPr>
            </a:br>
            <a:r>
              <a:rPr lang="en-US" sz="1600">
                <a:solidFill>
                  <a:srgbClr val="0080FF"/>
                </a:solidFill>
                <a:latin typeface="Arial" charset="0"/>
              </a:rPr>
              <a:t>17 = UDP</a:t>
            </a:r>
            <a:endParaRPr lang="en-US" sz="1400" b="0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276500" name="Rectangle 23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01" name="Line 24"/>
          <p:cNvSpPr>
            <a:spLocks noChangeShapeType="1"/>
          </p:cNvSpPr>
          <p:nvPr/>
        </p:nvSpPr>
        <p:spPr bwMode="auto">
          <a:xfrm>
            <a:off x="1438275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2" name="Rectangle 25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503" name="Rectangle 26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cxnSp>
        <p:nvCxnSpPr>
          <p:cNvPr id="1033254" name="AutoShape 38"/>
          <p:cNvCxnSpPr>
            <a:cxnSpLocks noChangeShapeType="1"/>
            <a:stCxn id="276498" idx="3"/>
          </p:cNvCxnSpPr>
          <p:nvPr/>
        </p:nvCxnSpPr>
        <p:spPr bwMode="auto">
          <a:xfrm flipH="1">
            <a:off x="1371600" y="2232025"/>
            <a:ext cx="1520825" cy="1746250"/>
          </a:xfrm>
          <a:prstGeom prst="curvedConnector3">
            <a:avLst>
              <a:gd name="adj1" fmla="val 150935"/>
            </a:avLst>
          </a:prstGeom>
          <a:noFill/>
          <a:ln w="22225">
            <a:solidFill>
              <a:srgbClr val="3B7ACC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6505" name="Rectangle 40"/>
          <p:cNvSpPr>
            <a:spLocks noChangeArrowheads="1"/>
          </p:cNvSpPr>
          <p:nvPr/>
        </p:nvSpPr>
        <p:spPr bwMode="auto">
          <a:xfrm>
            <a:off x="1449388" y="3810000"/>
            <a:ext cx="6002337" cy="26670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06" name="Rectangle 41"/>
          <p:cNvSpPr>
            <a:spLocks noChangeArrowheads="1"/>
          </p:cNvSpPr>
          <p:nvPr/>
        </p:nvSpPr>
        <p:spPr bwMode="auto">
          <a:xfrm>
            <a:off x="3921125" y="4962525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44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9" name="Rectangle 2"/>
          <p:cNvSpPr>
            <a:spLocks noChangeArrowheads="1"/>
          </p:cNvSpPr>
          <p:nvPr/>
        </p:nvSpPr>
        <p:spPr bwMode="auto">
          <a:xfrm>
            <a:off x="1416050" y="3810000"/>
            <a:ext cx="6002338" cy="13716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30" name="Rectangle 3"/>
          <p:cNvSpPr>
            <a:spLocks noChangeArrowheads="1"/>
          </p:cNvSpPr>
          <p:nvPr/>
        </p:nvSpPr>
        <p:spPr bwMode="auto">
          <a:xfrm>
            <a:off x="1419225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2" name="Line 5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Line 6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4" name="Line 7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Line 8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Line 9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7" name="Line 10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8" name="Rectangle 11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39" name="Rectangle 12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8540" name="Rectangle 13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8541" name="Rectangle 14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42" name="Rectangle 15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3" name="Line 16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4" name="Rectangle 17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5" name="Rectangle 18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6" name="Line 19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7" name="Rectangle 20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8548" name="Rectangle 21"/>
          <p:cNvSpPr>
            <a:spLocks noChangeArrowheads="1"/>
          </p:cNvSpPr>
          <p:nvPr/>
        </p:nvSpPr>
        <p:spPr bwMode="auto">
          <a:xfrm>
            <a:off x="3048000" y="1981200"/>
            <a:ext cx="1068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80FF"/>
                </a:solidFill>
                <a:latin typeface="Arial" charset="0"/>
              </a:rPr>
              <a:t>6 = TCP</a:t>
            </a:r>
            <a:br>
              <a:rPr lang="en-US" sz="1600">
                <a:solidFill>
                  <a:srgbClr val="0080FF"/>
                </a:solidFill>
                <a:latin typeface="Arial" charset="0"/>
              </a:rPr>
            </a:br>
            <a:r>
              <a:rPr lang="en-US" sz="1600">
                <a:solidFill>
                  <a:srgbClr val="0080FF"/>
                </a:solidFill>
                <a:latin typeface="Arial" charset="0"/>
              </a:rPr>
              <a:t>17 = UDP</a:t>
            </a:r>
            <a:endParaRPr lang="en-US" sz="1400" b="0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278549" name="Rectangle 22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0" name="Line 23"/>
          <p:cNvSpPr>
            <a:spLocks noChangeShapeType="1"/>
          </p:cNvSpPr>
          <p:nvPr/>
        </p:nvSpPr>
        <p:spPr bwMode="auto">
          <a:xfrm>
            <a:off x="1438275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Rectangle 24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52" name="Rectangle 25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53" name="Rectangle 26"/>
          <p:cNvSpPr>
            <a:spLocks noChangeArrowheads="1"/>
          </p:cNvSpPr>
          <p:nvPr/>
        </p:nvSpPr>
        <p:spPr bwMode="auto">
          <a:xfrm>
            <a:off x="1420813" y="5181600"/>
            <a:ext cx="6002337" cy="12954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54" name="Rectangle 27"/>
          <p:cNvSpPr>
            <a:spLocks noChangeArrowheads="1"/>
          </p:cNvSpPr>
          <p:nvPr/>
        </p:nvSpPr>
        <p:spPr bwMode="auto">
          <a:xfrm>
            <a:off x="3894138" y="5715000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5" name="Line 28"/>
          <p:cNvSpPr>
            <a:spLocks noChangeShapeType="1"/>
          </p:cNvSpPr>
          <p:nvPr/>
        </p:nvSpPr>
        <p:spPr bwMode="auto">
          <a:xfrm>
            <a:off x="1435100" y="4495800"/>
            <a:ext cx="59674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6" name="Line 29"/>
          <p:cNvSpPr>
            <a:spLocks noChangeShapeType="1"/>
          </p:cNvSpPr>
          <p:nvPr/>
        </p:nvSpPr>
        <p:spPr bwMode="auto">
          <a:xfrm>
            <a:off x="4414838" y="3810000"/>
            <a:ext cx="0" cy="685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7" name="Rectangle 30"/>
          <p:cNvSpPr>
            <a:spLocks noChangeArrowheads="1"/>
          </p:cNvSpPr>
          <p:nvPr/>
        </p:nvSpPr>
        <p:spPr bwMode="auto">
          <a:xfrm>
            <a:off x="1905000" y="3962400"/>
            <a:ext cx="1930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16-bit Source Port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8" name="Rectangle 31"/>
          <p:cNvSpPr>
            <a:spLocks noChangeArrowheads="1"/>
          </p:cNvSpPr>
          <p:nvPr/>
        </p:nvSpPr>
        <p:spPr bwMode="auto">
          <a:xfrm>
            <a:off x="4800600" y="3962400"/>
            <a:ext cx="23479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16-bit Destination Port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9" name="Rectangle 33"/>
          <p:cNvSpPr>
            <a:spLocks noChangeArrowheads="1"/>
          </p:cNvSpPr>
          <p:nvPr/>
        </p:nvSpPr>
        <p:spPr bwMode="auto">
          <a:xfrm>
            <a:off x="2951163" y="4648200"/>
            <a:ext cx="3038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More transport header fields ….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78560" name="AutoShape 34"/>
          <p:cNvCxnSpPr>
            <a:cxnSpLocks noChangeShapeType="1"/>
          </p:cNvCxnSpPr>
          <p:nvPr/>
        </p:nvCxnSpPr>
        <p:spPr bwMode="auto">
          <a:xfrm flipH="1">
            <a:off x="1371600" y="2232025"/>
            <a:ext cx="1520825" cy="1746250"/>
          </a:xfrm>
          <a:prstGeom prst="curvedConnector3">
            <a:avLst>
              <a:gd name="adj1" fmla="val 150935"/>
            </a:avLst>
          </a:prstGeom>
          <a:noFill/>
          <a:ln w="22225">
            <a:solidFill>
              <a:srgbClr val="3B7ACC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76587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Recap: Multiplexing and </a:t>
            </a:r>
            <a:r>
              <a:rPr lang="en-US" sz="3200" dirty="0" err="1" smtClean="0">
                <a:latin typeface="Helvetica" charset="0"/>
                <a:ea typeface="ＭＳ Ｐゴシック" charset="0"/>
                <a:cs typeface="ＭＳ Ｐゴシック" charset="0"/>
              </a:rPr>
              <a:t>Demultiplexing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5762" y="1981200"/>
            <a:ext cx="8529638" cy="5030788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Host receives IP </a:t>
            </a:r>
            <a:r>
              <a:rPr lang="en-US" sz="2400" dirty="0" smtClean="0">
                <a:latin typeface="Arial" charset="0"/>
              </a:rPr>
              <a:t>packets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IP header has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source and destination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IP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address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Transport Layer header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has source and destination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port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number </a:t>
            </a: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Host </a:t>
            </a:r>
            <a:r>
              <a:rPr lang="en-US" sz="2400" dirty="0">
                <a:latin typeface="Arial" charset="0"/>
              </a:rPr>
              <a:t>uses IP addresses and port numbers to direct the </a:t>
            </a:r>
            <a:r>
              <a:rPr lang="en-US" sz="2400" dirty="0" smtClean="0">
                <a:latin typeface="Arial" charset="0"/>
              </a:rPr>
              <a:t>message </a:t>
            </a:r>
            <a:r>
              <a:rPr lang="en-US" sz="2400" dirty="0">
                <a:latin typeface="Arial" charset="0"/>
              </a:rPr>
              <a:t>to appropriate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socket</a:t>
            </a:r>
          </a:p>
        </p:txBody>
      </p:sp>
    </p:spTree>
    <p:extLst>
      <p:ext uri="{BB962C8B-B14F-4D97-AF65-F5344CB8AC3E}">
        <p14:creationId xmlns:p14="http://schemas.microsoft.com/office/powerpoint/2010/main" val="336573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on Ports</a:t>
            </a:r>
            <a:endParaRPr lang="en-US" dirty="0"/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915400" cy="4800600"/>
          </a:xfrm>
        </p:spPr>
        <p:txBody>
          <a:bodyPr/>
          <a:lstStyle/>
          <a:p>
            <a:r>
              <a:rPr lang="en-US" sz="2400" dirty="0" smtClean="0"/>
              <a:t>Separate </a:t>
            </a:r>
            <a:r>
              <a:rPr lang="en-US" sz="2400" dirty="0"/>
              <a:t>16-bit port address space for UDP and TCP</a:t>
            </a:r>
          </a:p>
          <a:p>
            <a:pPr lvl="1"/>
            <a:endParaRPr lang="en-US" i="1" dirty="0" smtClean="0"/>
          </a:p>
          <a:p>
            <a:r>
              <a:rPr lang="en-US" sz="2400" dirty="0" smtClean="0"/>
              <a:t>“Well known” </a:t>
            </a:r>
            <a:r>
              <a:rPr lang="en-US" sz="2400" dirty="0"/>
              <a:t>ports</a:t>
            </a:r>
            <a:r>
              <a:rPr lang="en-US" sz="2400" i="1" dirty="0"/>
              <a:t> </a:t>
            </a:r>
            <a:r>
              <a:rPr lang="en-US" sz="2400" dirty="0"/>
              <a:t>(0-1023): everyone agrees </a:t>
            </a:r>
            <a:r>
              <a:rPr lang="en-US" sz="2400" dirty="0" smtClean="0"/>
              <a:t>which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services run on these ports</a:t>
            </a:r>
          </a:p>
          <a:p>
            <a:pPr lvl="1"/>
            <a:r>
              <a:rPr lang="en-US" sz="2000" dirty="0"/>
              <a:t>e.g., ssh:22, http:</a:t>
            </a:r>
            <a:r>
              <a:rPr lang="en-US" sz="2000" dirty="0" smtClean="0"/>
              <a:t>80</a:t>
            </a:r>
          </a:p>
          <a:p>
            <a:pPr lvl="1"/>
            <a:r>
              <a:rPr lang="en-US" sz="2000" dirty="0" smtClean="0"/>
              <a:t>helps client know server’s port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Ephemeral </a:t>
            </a:r>
            <a:r>
              <a:rPr lang="en-US" sz="2400" dirty="0"/>
              <a:t>ports (most 1024-65535)</a:t>
            </a:r>
            <a:r>
              <a:rPr lang="en-US" sz="2400" dirty="0" smtClean="0"/>
              <a:t>: given </a:t>
            </a:r>
            <a:r>
              <a:rPr lang="en-US" sz="2400" dirty="0"/>
              <a:t>to </a:t>
            </a:r>
            <a:r>
              <a:rPr lang="en-US" sz="2400" dirty="0" smtClean="0"/>
              <a:t>clients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66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UDP: </a:t>
            </a:r>
            <a:r>
              <a:rPr lang="en-US" sz="3200" dirty="0">
                <a:latin typeface="Arial" charset="0"/>
              </a:rPr>
              <a:t>User Datagram Protocol 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Lightweight communication between processes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Avoid overhead and delays of ordered, reliable delivery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UDP described in RFC </a:t>
            </a:r>
            <a:r>
              <a:rPr lang="en-US" sz="2400" dirty="0">
                <a:latin typeface="Arial" charset="0"/>
              </a:rPr>
              <a:t>768 </a:t>
            </a:r>
            <a:r>
              <a:rPr lang="en-US" sz="2400" dirty="0" smtClean="0">
                <a:latin typeface="Arial" charset="0"/>
              </a:rPr>
              <a:t>– (1980</a:t>
            </a:r>
            <a:r>
              <a:rPr lang="en-US" sz="2400" dirty="0">
                <a:latin typeface="Arial" charset="0"/>
              </a:rPr>
              <a:t>!)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Destination IP address and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port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support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demultiplexing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Optional error checking on the packet contents</a:t>
            </a:r>
          </a:p>
          <a:p>
            <a:pPr lvl="2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checksum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field = 0 means 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t verify checksum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0" y="4953000"/>
            <a:ext cx="3522663" cy="1828800"/>
            <a:chOff x="2286000" y="4953000"/>
            <a:chExt cx="3522663" cy="1828800"/>
          </a:xfrm>
        </p:grpSpPr>
        <p:sp>
          <p:nvSpPr>
            <p:cNvPr id="284676" name="Rectangle 4"/>
            <p:cNvSpPr>
              <a:spLocks noChangeArrowheads="1"/>
            </p:cNvSpPr>
            <p:nvPr/>
          </p:nvSpPr>
          <p:spPr bwMode="auto">
            <a:xfrm>
              <a:off x="2286000" y="4953000"/>
              <a:ext cx="1760538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7" name="Rectangle 5"/>
            <p:cNvSpPr>
              <a:spLocks noChangeArrowheads="1"/>
            </p:cNvSpPr>
            <p:nvPr/>
          </p:nvSpPr>
          <p:spPr bwMode="auto">
            <a:xfrm>
              <a:off x="4046538" y="4953000"/>
              <a:ext cx="1760537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8" name="Rectangle 6"/>
            <p:cNvSpPr>
              <a:spLocks noChangeArrowheads="1"/>
            </p:cNvSpPr>
            <p:nvPr/>
          </p:nvSpPr>
          <p:spPr bwMode="auto">
            <a:xfrm>
              <a:off x="2286000" y="5486400"/>
              <a:ext cx="1760538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9" name="Rectangle 7"/>
            <p:cNvSpPr>
              <a:spLocks noChangeArrowheads="1"/>
            </p:cNvSpPr>
            <p:nvPr/>
          </p:nvSpPr>
          <p:spPr bwMode="auto">
            <a:xfrm>
              <a:off x="4046538" y="5486400"/>
              <a:ext cx="1760537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0" name="Line 8"/>
            <p:cNvSpPr>
              <a:spLocks noChangeShapeType="1"/>
            </p:cNvSpPr>
            <p:nvPr/>
          </p:nvSpPr>
          <p:spPr bwMode="auto">
            <a:xfrm>
              <a:off x="2286000" y="60198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1" name="Line 9"/>
            <p:cNvSpPr>
              <a:spLocks noChangeShapeType="1"/>
            </p:cNvSpPr>
            <p:nvPr/>
          </p:nvSpPr>
          <p:spPr bwMode="auto">
            <a:xfrm>
              <a:off x="5808663" y="60198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2" name="Text Box 10"/>
            <p:cNvSpPr txBox="1">
              <a:spLocks noChangeArrowheads="1"/>
            </p:cNvSpPr>
            <p:nvPr/>
          </p:nvSpPr>
          <p:spPr bwMode="auto">
            <a:xfrm>
              <a:off x="2570163" y="5070475"/>
              <a:ext cx="1295400" cy="36671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 SRC port</a:t>
              </a:r>
            </a:p>
          </p:txBody>
        </p:sp>
        <p:sp>
          <p:nvSpPr>
            <p:cNvPr id="284683" name="Text Box 11"/>
            <p:cNvSpPr txBox="1">
              <a:spLocks noChangeArrowheads="1"/>
            </p:cNvSpPr>
            <p:nvPr/>
          </p:nvSpPr>
          <p:spPr bwMode="auto">
            <a:xfrm>
              <a:off x="4275138" y="5070475"/>
              <a:ext cx="1295400" cy="36671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 DST port</a:t>
              </a:r>
            </a:p>
          </p:txBody>
        </p:sp>
        <p:sp>
          <p:nvSpPr>
            <p:cNvPr id="284684" name="Text Box 12"/>
            <p:cNvSpPr txBox="1">
              <a:spLocks noChangeArrowheads="1"/>
            </p:cNvSpPr>
            <p:nvPr/>
          </p:nvSpPr>
          <p:spPr bwMode="auto">
            <a:xfrm>
              <a:off x="2570163" y="5576888"/>
              <a:ext cx="1295400" cy="36671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 dirty="0">
                  <a:latin typeface="Comic Sans MS" charset="0"/>
                </a:rPr>
                <a:t>checksum</a:t>
              </a:r>
            </a:p>
          </p:txBody>
        </p:sp>
        <p:sp>
          <p:nvSpPr>
            <p:cNvPr id="284685" name="Text Box 13"/>
            <p:cNvSpPr txBox="1">
              <a:spLocks noChangeArrowheads="1"/>
            </p:cNvSpPr>
            <p:nvPr/>
          </p:nvSpPr>
          <p:spPr bwMode="auto">
            <a:xfrm>
              <a:off x="4522788" y="5576888"/>
              <a:ext cx="895350" cy="36671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length</a:t>
              </a:r>
            </a:p>
          </p:txBody>
        </p:sp>
        <p:sp>
          <p:nvSpPr>
            <p:cNvPr id="284686" name="Text Box 14"/>
            <p:cNvSpPr txBox="1">
              <a:spLocks noChangeArrowheads="1"/>
            </p:cNvSpPr>
            <p:nvPr/>
          </p:nvSpPr>
          <p:spPr bwMode="auto">
            <a:xfrm>
              <a:off x="3684588" y="6248400"/>
              <a:ext cx="838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40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IP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packets are addressed to a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host but end-to-end communication is between application processes at  hosts</a:t>
            </a:r>
          </a:p>
          <a:p>
            <a:pPr lvl="1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Need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 way to decide which packets go to which applications (mux/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demux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 smtClean="0"/>
              <a:t>IP </a:t>
            </a:r>
            <a:r>
              <a:rPr lang="en-US" dirty="0"/>
              <a:t>provides a </a:t>
            </a:r>
            <a:r>
              <a:rPr lang="en-US" dirty="0" smtClean="0"/>
              <a:t>weak </a:t>
            </a:r>
            <a:r>
              <a:rPr lang="en-US" dirty="0"/>
              <a:t>service model (</a:t>
            </a:r>
            <a:r>
              <a:rPr lang="en-US" i="1" dirty="0"/>
              <a:t>best-effort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Packets can be </a:t>
            </a:r>
            <a:r>
              <a:rPr lang="en-US" dirty="0" smtClean="0"/>
              <a:t>corrupted, delayed</a:t>
            </a:r>
            <a:r>
              <a:rPr lang="en-US" dirty="0"/>
              <a:t>, dropped, reordered, </a:t>
            </a:r>
            <a:r>
              <a:rPr lang="en-US" dirty="0" smtClean="0"/>
              <a:t>duplicated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047999"/>
            <a:ext cx="3276600" cy="30829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@Sender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send packets</a:t>
            </a:r>
          </a:p>
          <a:p>
            <a:pPr lvl="1"/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3047999"/>
            <a:ext cx="3276600" cy="30829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@Receiver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wait for packets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752600"/>
            <a:ext cx="807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In a perfect world, reliable transport is easy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Transport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7526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In a perfect world, reliable transport is easy</a:t>
            </a:r>
          </a:p>
          <a:p>
            <a:r>
              <a:rPr lang="en-US" b="0" dirty="0" smtClean="0"/>
              <a:t>All the bad things best-effort can do</a:t>
            </a:r>
          </a:p>
          <a:p>
            <a:pPr lvl="1"/>
            <a:r>
              <a:rPr lang="en-US" b="0" dirty="0"/>
              <a:t>a packet is corrupted (bit errors)</a:t>
            </a:r>
          </a:p>
          <a:p>
            <a:pPr lvl="1"/>
            <a:r>
              <a:rPr lang="en-US" b="0" dirty="0"/>
              <a:t>a packet is lost </a:t>
            </a:r>
          </a:p>
          <a:p>
            <a:pPr lvl="1"/>
            <a:r>
              <a:rPr lang="en-US" b="0" dirty="0"/>
              <a:t>a packet is delayed (</a:t>
            </a:r>
            <a:r>
              <a:rPr lang="en-US" b="0" i="1" dirty="0">
                <a:solidFill>
                  <a:srgbClr val="000090"/>
                </a:solidFill>
              </a:rPr>
              <a:t>why?</a:t>
            </a:r>
            <a:r>
              <a:rPr lang="en-US" b="0" dirty="0"/>
              <a:t>)</a:t>
            </a:r>
          </a:p>
          <a:p>
            <a:pPr lvl="1"/>
            <a:r>
              <a:rPr lang="en-US" b="0" dirty="0"/>
              <a:t>packets are reordered (</a:t>
            </a:r>
            <a:r>
              <a:rPr lang="en-US" b="0" i="1" dirty="0">
                <a:solidFill>
                  <a:srgbClr val="000090"/>
                </a:solidFill>
              </a:rPr>
              <a:t>why?</a:t>
            </a:r>
            <a:r>
              <a:rPr lang="en-US" b="0" dirty="0">
                <a:solidFill>
                  <a:srgbClr val="000090"/>
                </a:solidFill>
              </a:rPr>
              <a:t>)</a:t>
            </a:r>
            <a:endParaRPr lang="en-US" b="0" dirty="0"/>
          </a:p>
          <a:p>
            <a:pPr lvl="1"/>
            <a:r>
              <a:rPr lang="en-US" b="0" dirty="0"/>
              <a:t>a packet is duplicated (</a:t>
            </a:r>
            <a:r>
              <a:rPr lang="en-US" b="0" i="1" dirty="0">
                <a:solidFill>
                  <a:srgbClr val="000090"/>
                </a:solidFill>
              </a:rPr>
              <a:t>why?</a:t>
            </a:r>
            <a:r>
              <a:rPr lang="en-US" b="0" dirty="0"/>
              <a:t>)</a:t>
            </a:r>
          </a:p>
          <a:p>
            <a:pPr marL="0" indent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6379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CS/ECE 438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D81388-C9C9-4149-9AE4-FA3BA41306EB}" type="slidenum">
              <a:rPr lang="en-US"/>
              <a:pPr/>
              <a:t>3</a:t>
            </a:fld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Truncated reverse-path forwarding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676400"/>
            <a:ext cx="43434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Eliminate unnecessary forwarding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Routers inform upstreams if used on shortest path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Explicit group joining per-LAN</a:t>
            </a:r>
          </a:p>
          <a:p>
            <a:pPr>
              <a:lnSpc>
                <a:spcPct val="80000"/>
              </a:lnSpc>
            </a:pPr>
            <a:r>
              <a:rPr lang="en-US" sz="2800"/>
              <a:t>Packet forwarding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not a leaf router, or have members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Then send out all links except incoming</a:t>
            </a:r>
          </a:p>
        </p:txBody>
      </p:sp>
      <p:sp>
        <p:nvSpPr>
          <p:cNvPr id="709636" name="Oval 15"/>
          <p:cNvSpPr>
            <a:spLocks noChangeArrowheads="1"/>
          </p:cNvSpPr>
          <p:nvPr/>
        </p:nvSpPr>
        <p:spPr bwMode="auto">
          <a:xfrm>
            <a:off x="-1828800" y="21939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09637" name="Oval 15"/>
          <p:cNvSpPr>
            <a:spLocks noChangeArrowheads="1"/>
          </p:cNvSpPr>
          <p:nvPr/>
        </p:nvSpPr>
        <p:spPr bwMode="auto">
          <a:xfrm>
            <a:off x="-2971800" y="32607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709638" name="Oval 15"/>
          <p:cNvSpPr>
            <a:spLocks noChangeArrowheads="1"/>
          </p:cNvSpPr>
          <p:nvPr/>
        </p:nvSpPr>
        <p:spPr bwMode="auto">
          <a:xfrm>
            <a:off x="-762000" y="32607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709639" name="Oval 15"/>
          <p:cNvSpPr>
            <a:spLocks noChangeArrowheads="1"/>
          </p:cNvSpPr>
          <p:nvPr/>
        </p:nvSpPr>
        <p:spPr bwMode="auto">
          <a:xfrm>
            <a:off x="-2971800" y="44799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709640" name="Oval 15"/>
          <p:cNvSpPr>
            <a:spLocks noChangeArrowheads="1"/>
          </p:cNvSpPr>
          <p:nvPr/>
        </p:nvSpPr>
        <p:spPr bwMode="auto">
          <a:xfrm>
            <a:off x="-762000" y="44799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709641" name="Oval 15"/>
          <p:cNvSpPr>
            <a:spLocks noChangeArrowheads="1"/>
          </p:cNvSpPr>
          <p:nvPr/>
        </p:nvSpPr>
        <p:spPr bwMode="auto">
          <a:xfrm>
            <a:off x="-2971800" y="55467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709642" name="Oval 15"/>
          <p:cNvSpPr>
            <a:spLocks noChangeArrowheads="1"/>
          </p:cNvSpPr>
          <p:nvPr/>
        </p:nvSpPr>
        <p:spPr bwMode="auto">
          <a:xfrm>
            <a:off x="-762000" y="5546725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b="1">
                <a:latin typeface="Arial" panose="020B0604020202020204" pitchFamily="34" charset="0"/>
              </a:rPr>
              <a:t>G</a:t>
            </a:r>
          </a:p>
        </p:txBody>
      </p:sp>
      <p:cxnSp>
        <p:nvCxnSpPr>
          <p:cNvPr id="709643" name="AutoShape 11"/>
          <p:cNvCxnSpPr>
            <a:cxnSpLocks noChangeShapeType="1"/>
            <a:stCxn id="709636" idx="3"/>
            <a:endCxn id="709637" idx="7"/>
          </p:cNvCxnSpPr>
          <p:nvPr/>
        </p:nvCxnSpPr>
        <p:spPr bwMode="auto">
          <a:xfrm flipH="1">
            <a:off x="-2646363" y="2519363"/>
            <a:ext cx="873125" cy="796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44" name="AutoShape 12"/>
          <p:cNvCxnSpPr>
            <a:cxnSpLocks noChangeShapeType="1"/>
            <a:stCxn id="709636" idx="5"/>
            <a:endCxn id="709638" idx="1"/>
          </p:cNvCxnSpPr>
          <p:nvPr/>
        </p:nvCxnSpPr>
        <p:spPr bwMode="auto">
          <a:xfrm>
            <a:off x="-1503363" y="2519363"/>
            <a:ext cx="796925" cy="796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45" name="AutoShape 13"/>
          <p:cNvCxnSpPr>
            <a:cxnSpLocks noChangeShapeType="1"/>
            <a:stCxn id="709637" idx="4"/>
            <a:endCxn id="709639" idx="0"/>
          </p:cNvCxnSpPr>
          <p:nvPr/>
        </p:nvCxnSpPr>
        <p:spPr bwMode="auto">
          <a:xfrm>
            <a:off x="-2781300" y="3641725"/>
            <a:ext cx="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46" name="AutoShape 14"/>
          <p:cNvCxnSpPr>
            <a:cxnSpLocks noChangeShapeType="1"/>
            <a:stCxn id="709638" idx="4"/>
            <a:endCxn id="709640" idx="0"/>
          </p:cNvCxnSpPr>
          <p:nvPr/>
        </p:nvCxnSpPr>
        <p:spPr bwMode="auto">
          <a:xfrm>
            <a:off x="-571500" y="3641725"/>
            <a:ext cx="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47" name="AutoShape 15"/>
          <p:cNvCxnSpPr>
            <a:cxnSpLocks noChangeShapeType="1"/>
            <a:stCxn id="709640" idx="4"/>
            <a:endCxn id="709642" idx="0"/>
          </p:cNvCxnSpPr>
          <p:nvPr/>
        </p:nvCxnSpPr>
        <p:spPr bwMode="auto">
          <a:xfrm>
            <a:off x="-571500" y="4860925"/>
            <a:ext cx="0" cy="685800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48" name="AutoShape 16"/>
          <p:cNvCxnSpPr>
            <a:cxnSpLocks noChangeShapeType="1"/>
            <a:stCxn id="709639" idx="4"/>
            <a:endCxn id="709641" idx="0"/>
          </p:cNvCxnSpPr>
          <p:nvPr/>
        </p:nvCxnSpPr>
        <p:spPr bwMode="auto">
          <a:xfrm>
            <a:off x="-2781300" y="4860925"/>
            <a:ext cx="0" cy="685800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49" name="AutoShape 17"/>
          <p:cNvCxnSpPr>
            <a:cxnSpLocks noChangeShapeType="1"/>
            <a:stCxn id="709639" idx="6"/>
            <a:endCxn id="709640" idx="2"/>
          </p:cNvCxnSpPr>
          <p:nvPr/>
        </p:nvCxnSpPr>
        <p:spPr bwMode="auto">
          <a:xfrm>
            <a:off x="-2590800" y="4670425"/>
            <a:ext cx="1828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50" name="AutoShape 18"/>
          <p:cNvCxnSpPr>
            <a:cxnSpLocks noChangeShapeType="1"/>
            <a:stCxn id="709638" idx="2"/>
            <a:endCxn id="709637" idx="6"/>
          </p:cNvCxnSpPr>
          <p:nvPr/>
        </p:nvCxnSpPr>
        <p:spPr bwMode="auto">
          <a:xfrm flipH="1">
            <a:off x="-2590800" y="3451225"/>
            <a:ext cx="1828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9651" name="Oval 19"/>
          <p:cNvSpPr>
            <a:spLocks noChangeArrowheads="1"/>
          </p:cNvSpPr>
          <p:nvPr/>
        </p:nvSpPr>
        <p:spPr bwMode="auto">
          <a:xfrm>
            <a:off x="-3001963" y="5530850"/>
            <a:ext cx="427038" cy="41275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9652" name="AutoShape 20"/>
          <p:cNvCxnSpPr>
            <a:cxnSpLocks noChangeShapeType="1"/>
          </p:cNvCxnSpPr>
          <p:nvPr/>
        </p:nvCxnSpPr>
        <p:spPr bwMode="auto">
          <a:xfrm flipH="1">
            <a:off x="-2778125" y="2422525"/>
            <a:ext cx="873125" cy="796925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53" name="AutoShape 21"/>
          <p:cNvCxnSpPr>
            <a:cxnSpLocks noChangeShapeType="1"/>
          </p:cNvCxnSpPr>
          <p:nvPr/>
        </p:nvCxnSpPr>
        <p:spPr bwMode="auto">
          <a:xfrm>
            <a:off x="-1371600" y="2422525"/>
            <a:ext cx="796925" cy="796925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54" name="AutoShape 22"/>
          <p:cNvCxnSpPr>
            <a:cxnSpLocks noChangeShapeType="1"/>
          </p:cNvCxnSpPr>
          <p:nvPr/>
        </p:nvCxnSpPr>
        <p:spPr bwMode="auto">
          <a:xfrm>
            <a:off x="-2971800" y="3621088"/>
            <a:ext cx="0" cy="83820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55" name="AutoShape 23"/>
          <p:cNvCxnSpPr>
            <a:cxnSpLocks noChangeShapeType="1"/>
          </p:cNvCxnSpPr>
          <p:nvPr/>
        </p:nvCxnSpPr>
        <p:spPr bwMode="auto">
          <a:xfrm>
            <a:off x="-381000" y="3641725"/>
            <a:ext cx="0" cy="83820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56" name="AutoShape 24"/>
          <p:cNvCxnSpPr>
            <a:cxnSpLocks noChangeShapeType="1"/>
          </p:cNvCxnSpPr>
          <p:nvPr/>
        </p:nvCxnSpPr>
        <p:spPr bwMode="auto">
          <a:xfrm>
            <a:off x="-363538" y="4840288"/>
            <a:ext cx="0" cy="68580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57" name="AutoShape 25"/>
          <p:cNvCxnSpPr>
            <a:cxnSpLocks noChangeShapeType="1"/>
          </p:cNvCxnSpPr>
          <p:nvPr/>
        </p:nvCxnSpPr>
        <p:spPr bwMode="auto">
          <a:xfrm>
            <a:off x="-2971800" y="4840288"/>
            <a:ext cx="0" cy="68580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58" name="AutoShape 26"/>
          <p:cNvCxnSpPr>
            <a:cxnSpLocks noChangeShapeType="1"/>
          </p:cNvCxnSpPr>
          <p:nvPr/>
        </p:nvCxnSpPr>
        <p:spPr bwMode="auto">
          <a:xfrm>
            <a:off x="-2590800" y="4822825"/>
            <a:ext cx="1828800" cy="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59" name="AutoShape 27"/>
          <p:cNvCxnSpPr>
            <a:cxnSpLocks noChangeShapeType="1"/>
          </p:cNvCxnSpPr>
          <p:nvPr/>
        </p:nvCxnSpPr>
        <p:spPr bwMode="auto">
          <a:xfrm flipH="1">
            <a:off x="-2590800" y="3603625"/>
            <a:ext cx="1828800" cy="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60" name="AutoShape 28"/>
          <p:cNvCxnSpPr>
            <a:cxnSpLocks noChangeShapeType="1"/>
          </p:cNvCxnSpPr>
          <p:nvPr/>
        </p:nvCxnSpPr>
        <p:spPr bwMode="auto">
          <a:xfrm>
            <a:off x="-2590800" y="4975225"/>
            <a:ext cx="1828800" cy="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9661" name="AutoShape 29"/>
          <p:cNvCxnSpPr>
            <a:cxnSpLocks noChangeShapeType="1"/>
          </p:cNvCxnSpPr>
          <p:nvPr/>
        </p:nvCxnSpPr>
        <p:spPr bwMode="auto">
          <a:xfrm flipH="1">
            <a:off x="-2590800" y="3756025"/>
            <a:ext cx="1828800" cy="0"/>
          </a:xfrm>
          <a:prstGeom prst="straightConnector1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9662" name="Line 30"/>
          <p:cNvSpPr>
            <a:spLocks noChangeShapeType="1"/>
          </p:cNvSpPr>
          <p:nvPr/>
        </p:nvSpPr>
        <p:spPr bwMode="auto">
          <a:xfrm>
            <a:off x="-3048000" y="4479925"/>
            <a:ext cx="0" cy="38100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9663" name="Line 31"/>
          <p:cNvSpPr>
            <a:spLocks noChangeShapeType="1"/>
          </p:cNvSpPr>
          <p:nvPr/>
        </p:nvSpPr>
        <p:spPr bwMode="auto">
          <a:xfrm>
            <a:off x="-3048000" y="3260725"/>
            <a:ext cx="0" cy="38100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9664" name="Line 32"/>
          <p:cNvSpPr>
            <a:spLocks noChangeShapeType="1"/>
          </p:cNvSpPr>
          <p:nvPr/>
        </p:nvSpPr>
        <p:spPr bwMode="auto">
          <a:xfrm flipH="1">
            <a:off x="-762000" y="3184525"/>
            <a:ext cx="381000" cy="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9665" name="Line 33"/>
          <p:cNvSpPr>
            <a:spLocks noChangeShapeType="1"/>
          </p:cNvSpPr>
          <p:nvPr/>
        </p:nvSpPr>
        <p:spPr bwMode="auto">
          <a:xfrm flipH="1">
            <a:off x="-762000" y="4403725"/>
            <a:ext cx="381000" cy="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9666" name="Line 34"/>
          <p:cNvSpPr>
            <a:spLocks noChangeShapeType="1"/>
          </p:cNvSpPr>
          <p:nvPr/>
        </p:nvSpPr>
        <p:spPr bwMode="auto">
          <a:xfrm flipV="1">
            <a:off x="-685800" y="5089525"/>
            <a:ext cx="0" cy="38100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09667" name="Line 35"/>
          <p:cNvSpPr>
            <a:spLocks noChangeShapeType="1"/>
          </p:cNvSpPr>
          <p:nvPr/>
        </p:nvSpPr>
        <p:spPr bwMode="auto">
          <a:xfrm flipH="1">
            <a:off x="-2057400" y="2117725"/>
            <a:ext cx="228600" cy="228600"/>
          </a:xfrm>
          <a:prstGeom prst="line">
            <a:avLst/>
          </a:prstGeom>
          <a:noFill/>
          <a:ln w="57150">
            <a:solidFill>
              <a:srgbClr val="BF3F7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709669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28775"/>
            <a:ext cx="3124200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3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0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0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0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0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0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0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0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0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709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709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709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709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709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709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709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709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709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709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Corruption 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539877" y="19812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1</a:t>
            </a:r>
          </a:p>
        </p:txBody>
      </p:sp>
      <p:sp>
        <p:nvSpPr>
          <p:cNvPr id="1127447" name="Text Box 23"/>
          <p:cNvSpPr txBox="1">
            <a:spLocks noChangeArrowheads="1"/>
          </p:cNvSpPr>
          <p:nvPr/>
        </p:nvSpPr>
        <p:spPr bwMode="auto">
          <a:xfrm>
            <a:off x="1516329" y="3190875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74" name="Line 50"/>
          <p:cNvSpPr>
            <a:spLocks noChangeShapeType="1"/>
          </p:cNvSpPr>
          <p:nvPr/>
        </p:nvSpPr>
        <p:spPr bwMode="auto">
          <a:xfrm>
            <a:off x="1997075" y="4724400"/>
            <a:ext cx="5367338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82" name="Text Box 58"/>
          <p:cNvSpPr txBox="1">
            <a:spLocks noChangeArrowheads="1"/>
          </p:cNvSpPr>
          <p:nvPr/>
        </p:nvSpPr>
        <p:spPr bwMode="auto">
          <a:xfrm>
            <a:off x="725488" y="4191000"/>
            <a:ext cx="265112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543314" y="45008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40800" y="2590800"/>
            <a:ext cx="60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9056" y="3867090"/>
            <a:ext cx="56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2819400"/>
            <a:ext cx="64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924081" y="4019490"/>
            <a:ext cx="800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32" grpId="0" animBg="1"/>
      <p:bldP spid="1127433" grpId="0" animBg="1"/>
      <p:bldP spid="1127441" grpId="0" animBg="1"/>
      <p:bldP spid="1127447" grpId="0"/>
      <p:bldP spid="1127468" grpId="0" animBg="1"/>
      <p:bldP spid="1127474" grpId="0" animBg="1"/>
      <p:bldP spid="51" grpId="0"/>
      <p:bldP spid="2" grpId="0"/>
      <p:bldP spid="3" grpId="0"/>
      <p:bldP spid="4" grpId="0"/>
      <p:bldP spid="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Corruption 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539877" y="19812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74" name="Line 50"/>
          <p:cNvSpPr>
            <a:spLocks noChangeShapeType="1"/>
          </p:cNvSpPr>
          <p:nvPr/>
        </p:nvSpPr>
        <p:spPr bwMode="auto">
          <a:xfrm>
            <a:off x="1997075" y="4724400"/>
            <a:ext cx="5367338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543314" y="3276600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40800" y="2590800"/>
            <a:ext cx="60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3124200"/>
            <a:ext cx="56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1205946">
            <a:off x="3669751" y="2819400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21258713">
            <a:off x="3903300" y="4016332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5715000"/>
            <a:ext cx="6705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What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if the ACK/NACK is corrupted?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48600" y="3505200"/>
            <a:ext cx="1371600" cy="990600"/>
            <a:chOff x="7848600" y="3505200"/>
            <a:chExt cx="1371600" cy="990600"/>
          </a:xfrm>
        </p:grpSpPr>
        <p:sp>
          <p:nvSpPr>
            <p:cNvPr id="6" name="Cloud Callout 5"/>
            <p:cNvSpPr/>
            <p:nvPr/>
          </p:nvSpPr>
          <p:spPr bwMode="auto">
            <a:xfrm>
              <a:off x="7848600" y="3505200"/>
              <a:ext cx="1371600" cy="990600"/>
            </a:xfrm>
            <a:prstGeom prst="cloudCallout">
              <a:avLst>
                <a:gd name="adj1" fmla="val -81417"/>
                <a:gd name="adj2" fmla="val 4947"/>
              </a:avLst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 flipH="1">
              <a:off x="7848600" y="3615698"/>
              <a:ext cx="1252533" cy="575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b="0" dirty="0" smtClean="0">
                  <a:latin typeface="+mn-lt"/>
                </a:rPr>
                <a:t>Packet </a:t>
              </a:r>
              <a:br>
                <a:rPr lang="en-US" sz="1600" b="0" dirty="0" smtClean="0">
                  <a:latin typeface="+mn-lt"/>
                </a:rPr>
              </a:br>
              <a:r>
                <a:rPr lang="en-US" sz="1600" b="0" dirty="0" smtClean="0">
                  <a:latin typeface="+mn-lt"/>
                </a:rPr>
                <a:t>#1 or #2?</a:t>
              </a:r>
              <a:endParaRPr lang="en-US" sz="1600" b="0" dirty="0">
                <a:latin typeface="+mn-lt"/>
              </a:endParaRPr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524000" y="44246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 rot="460268">
            <a:off x="4669553" y="46863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469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85800" y="5715000"/>
            <a:ext cx="8229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Data and ACK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packets carry </a:t>
            </a:r>
            <a:r>
              <a:rPr kumimoji="0" lang="en-US" sz="2800" b="0" i="0" u="sng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sequence numbers</a:t>
            </a:r>
            <a:endParaRPr kumimoji="0" lang="en-US" sz="2800" b="0" i="0" u="sng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982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1127474" grpId="0" animBg="1"/>
      <p:bldP spid="51" grpId="0"/>
      <p:bldP spid="3" grpId="0"/>
      <p:bldP spid="4" grpId="0"/>
      <p:bldP spid="55" grpId="0"/>
      <p:bldP spid="5" grpId="0" animBg="1"/>
      <p:bldP spid="25" grpId="0"/>
      <p:bldP spid="26" grpId="0"/>
      <p:bldP spid="27" grpId="0"/>
      <p:bldP spid="28" grpId="0"/>
      <p:bldP spid="2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3398837" cy="31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2" y="19050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8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2362200"/>
            <a:ext cx="56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3903300" y="4321132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7741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57200" y="5943600"/>
            <a:ext cx="8534400" cy="8382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Timer-driven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loss detection</a:t>
            </a:r>
            <a:b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Set timer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when packet is sent; retransmit </a:t>
            </a:r>
            <a:r>
              <a:rPr lang="en-US" sz="24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on timeout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5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745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31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29" grpId="0" animBg="1"/>
      <p:bldP spid="35" grpId="0" animBg="1"/>
      <p:bldP spid="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03837" cy="466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2" y="19050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8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2876490"/>
            <a:ext cx="56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3903300" y="4321132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7741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5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745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 flipH="1">
            <a:off x="4953000" y="2819400"/>
            <a:ext cx="23622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Callout 1"/>
          <p:cNvSpPr/>
          <p:nvPr/>
        </p:nvSpPr>
        <p:spPr bwMode="auto">
          <a:xfrm>
            <a:off x="7620000" y="4111752"/>
            <a:ext cx="1295400" cy="612648"/>
          </a:xfrm>
          <a:prstGeom prst="wedgeEllipseCallout">
            <a:avLst>
              <a:gd name="adj1" fmla="val -66727"/>
              <a:gd name="adj2" fmla="val -19092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duplicate!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074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35" grpId="0" animBg="1"/>
      <p:bldP spid="36" grpId="0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03837" cy="138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2" y="19050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8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82" name="Text Box 58"/>
          <p:cNvSpPr txBox="1">
            <a:spLocks noChangeArrowheads="1"/>
          </p:cNvSpPr>
          <p:nvPr/>
        </p:nvSpPr>
        <p:spPr bwMode="auto">
          <a:xfrm>
            <a:off x="725488" y="4191000"/>
            <a:ext cx="265112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3903300" y="4321132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2689475" y="3562183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990600" y="5943600"/>
            <a:ext cx="7467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Timer-driven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retx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. can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lead to </a:t>
            </a:r>
            <a:r>
              <a:rPr kumimoji="0" lang="en-US" sz="28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duplicates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sym typeface="Wingdings"/>
              </a:rPr>
              <a:t> </a:t>
            </a:r>
            <a:r>
              <a:rPr lang="en-US" sz="28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5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745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 flipH="1">
            <a:off x="1981200" y="3657600"/>
            <a:ext cx="53340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Callout 1"/>
          <p:cNvSpPr/>
          <p:nvPr/>
        </p:nvSpPr>
        <p:spPr bwMode="auto">
          <a:xfrm>
            <a:off x="7620000" y="4114800"/>
            <a:ext cx="1295400" cy="612648"/>
          </a:xfrm>
          <a:prstGeom prst="wedgeEllipseCallout">
            <a:avLst>
              <a:gd name="adj1" fmla="val -66727"/>
              <a:gd name="adj2" fmla="val -19092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duplicate!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 rot="21258713">
            <a:off x="5123154" y="3432158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8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29" grpId="0" animBg="1"/>
      <p:bldP spid="35" grpId="0" animBg="1"/>
      <p:bldP spid="36" grpId="0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solution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checksums (to detect bit errors) </a:t>
            </a:r>
          </a:p>
          <a:p>
            <a:r>
              <a:rPr lang="en-US" dirty="0" smtClean="0"/>
              <a:t>timers (to detect loss)</a:t>
            </a:r>
          </a:p>
          <a:p>
            <a:r>
              <a:rPr lang="en-US" dirty="0" smtClean="0"/>
              <a:t>acknowledgements (positive or negative)</a:t>
            </a:r>
          </a:p>
          <a:p>
            <a:r>
              <a:rPr lang="en-US" dirty="0" smtClean="0"/>
              <a:t>sequence numbers (to deal with duplicates)</a:t>
            </a:r>
          </a:p>
        </p:txBody>
      </p:sp>
    </p:spTree>
    <p:extLst>
      <p:ext uri="{BB962C8B-B14F-4D97-AF65-F5344CB8AC3E}">
        <p14:creationId xmlns:p14="http://schemas.microsoft.com/office/powerpoint/2010/main" val="19036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Solution: “Stop and Wait”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029200"/>
            <a:ext cx="8229600" cy="152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 have a correct reliable transport protocol! </a:t>
            </a:r>
          </a:p>
          <a:p>
            <a:r>
              <a:rPr lang="en-US" dirty="0" smtClean="0"/>
              <a:t>Probably the world’s most inefficient one…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828800"/>
            <a:ext cx="4038600" cy="3082925"/>
          </a:xfrm>
          <a:prstGeom prst="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b="0" dirty="0" smtClean="0">
                <a:solidFill>
                  <a:srgbClr val="000090"/>
                </a:solidFill>
              </a:rPr>
              <a:t>@Sender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send packet(I); (re)set timer; wait for </a:t>
            </a:r>
            <a:r>
              <a:rPr lang="en-US" sz="2200" b="0" dirty="0" err="1" smtClean="0">
                <a:solidFill>
                  <a:srgbClr val="000090"/>
                </a:solidFill>
              </a:rPr>
              <a:t>ack</a:t>
            </a:r>
            <a:endParaRPr lang="en-US" sz="2200" b="0" dirty="0" smtClean="0">
              <a:solidFill>
                <a:srgbClr val="000090"/>
              </a:solidFill>
            </a:endParaRP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If (ACK) </a:t>
            </a:r>
          </a:p>
          <a:p>
            <a:pPr lvl="2"/>
            <a:r>
              <a:rPr lang="en-US" sz="2200" b="0" dirty="0" smtClean="0">
                <a:solidFill>
                  <a:srgbClr val="000090"/>
                </a:solidFill>
              </a:rPr>
              <a:t>I++; repeat</a:t>
            </a:r>
          </a:p>
          <a:p>
            <a:pPr lvl="1"/>
            <a:r>
              <a:rPr lang="en-US" sz="2200" b="0" dirty="0">
                <a:solidFill>
                  <a:srgbClr val="000090"/>
                </a:solidFill>
              </a:rPr>
              <a:t>I</a:t>
            </a:r>
            <a:r>
              <a:rPr lang="en-US" sz="2200" b="0" dirty="0" smtClean="0">
                <a:solidFill>
                  <a:srgbClr val="000090"/>
                </a:solidFill>
              </a:rPr>
              <a:t>f (NACK or TIMEOUT)</a:t>
            </a:r>
          </a:p>
          <a:p>
            <a:pPr lvl="2"/>
            <a:r>
              <a:rPr lang="en-US" sz="2200" b="0" dirty="0" smtClean="0">
                <a:solidFill>
                  <a:srgbClr val="000090"/>
                </a:solidFill>
              </a:rPr>
              <a:t>repeat</a:t>
            </a:r>
          </a:p>
          <a:p>
            <a:pPr lvl="1"/>
            <a:endParaRPr lang="en-US" b="0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48200" y="1828800"/>
            <a:ext cx="4114800" cy="30829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b="0" dirty="0" smtClean="0">
                <a:solidFill>
                  <a:srgbClr val="000090"/>
                </a:solidFill>
              </a:rPr>
              <a:t>@Receiver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wait for packet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if packet is OK, send ACK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else, send NACK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repeat</a:t>
            </a:r>
            <a:endParaRPr lang="en-US" sz="2200" b="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1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59225" y="5791200"/>
            <a:ext cx="2895600" cy="457200"/>
          </a:xfrm>
        </p:spPr>
        <p:txBody>
          <a:bodyPr/>
          <a:lstStyle/>
          <a:p>
            <a:fld id="{FA14D17A-C218-2B4F-99DB-2A56245705DB}" type="slidenum">
              <a:rPr lang="en-US"/>
              <a:pPr/>
              <a:t>37</a:t>
            </a:fld>
            <a:endParaRPr lang="en-US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&amp; </a:t>
            </a:r>
            <a:r>
              <a:rPr lang="en-US" dirty="0" smtClean="0"/>
              <a:t>Wait is Inefficient </a:t>
            </a:r>
            <a:endParaRPr lang="en-US" dirty="0"/>
          </a:p>
        </p:txBody>
      </p:sp>
      <p:sp>
        <p:nvSpPr>
          <p:cNvPr id="1123331" name="Line 3"/>
          <p:cNvSpPr>
            <a:spLocks noChangeShapeType="1"/>
          </p:cNvSpPr>
          <p:nvPr/>
        </p:nvSpPr>
        <p:spPr bwMode="auto">
          <a:xfrm>
            <a:off x="2303463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2" name="Line 4"/>
          <p:cNvSpPr>
            <a:spLocks noChangeShapeType="1"/>
          </p:cNvSpPr>
          <p:nvPr/>
        </p:nvSpPr>
        <p:spPr bwMode="auto">
          <a:xfrm>
            <a:off x="6265863" y="19050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3" name="Line 5"/>
          <p:cNvSpPr>
            <a:spLocks noChangeShapeType="1"/>
          </p:cNvSpPr>
          <p:nvPr/>
        </p:nvSpPr>
        <p:spPr bwMode="auto">
          <a:xfrm flipH="1">
            <a:off x="2303463" y="3505200"/>
            <a:ext cx="39624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4" name="Freeform 6"/>
          <p:cNvSpPr>
            <a:spLocks/>
          </p:cNvSpPr>
          <p:nvPr/>
        </p:nvSpPr>
        <p:spPr bwMode="auto">
          <a:xfrm>
            <a:off x="2303463" y="1981200"/>
            <a:ext cx="3962400" cy="1524000"/>
          </a:xfrm>
          <a:custGeom>
            <a:avLst/>
            <a:gdLst>
              <a:gd name="T0" fmla="*/ 0 w 2496"/>
              <a:gd name="T1" fmla="*/ 0 h 960"/>
              <a:gd name="T2" fmla="*/ 2496 w 2496"/>
              <a:gd name="T3" fmla="*/ 768 h 960"/>
              <a:gd name="T4" fmla="*/ 2496 w 2496"/>
              <a:gd name="T5" fmla="*/ 960 h 960"/>
              <a:gd name="T6" fmla="*/ 0 w 2496"/>
              <a:gd name="T7" fmla="*/ 192 h 960"/>
              <a:gd name="T8" fmla="*/ 0 w 2496"/>
              <a:gd name="T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6" h="960">
                <a:moveTo>
                  <a:pt x="0" y="0"/>
                </a:moveTo>
                <a:lnTo>
                  <a:pt x="2496" y="768"/>
                </a:lnTo>
                <a:lnTo>
                  <a:pt x="2496" y="960"/>
                </a:lnTo>
                <a:lnTo>
                  <a:pt x="0" y="19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5" name="Text Box 7"/>
          <p:cNvSpPr txBox="1">
            <a:spLocks noChangeArrowheads="1"/>
          </p:cNvSpPr>
          <p:nvPr/>
        </p:nvSpPr>
        <p:spPr bwMode="auto">
          <a:xfrm>
            <a:off x="3598863" y="3783013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solidFill>
                  <a:schemeClr val="accent1"/>
                </a:solidFill>
                <a:latin typeface="Tahoma" charset="0"/>
              </a:rPr>
              <a:t>ACK</a:t>
            </a:r>
          </a:p>
        </p:txBody>
      </p:sp>
      <p:sp>
        <p:nvSpPr>
          <p:cNvPr id="1123336" name="Text Box 8"/>
          <p:cNvSpPr txBox="1">
            <a:spLocks noChangeArrowheads="1"/>
          </p:cNvSpPr>
          <p:nvPr/>
        </p:nvSpPr>
        <p:spPr bwMode="auto">
          <a:xfrm>
            <a:off x="3903663" y="2030413"/>
            <a:ext cx="809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DATA</a:t>
            </a:r>
          </a:p>
        </p:txBody>
      </p:sp>
      <p:sp>
        <p:nvSpPr>
          <p:cNvPr id="1123337" name="Freeform 9"/>
          <p:cNvSpPr>
            <a:spLocks/>
          </p:cNvSpPr>
          <p:nvPr/>
        </p:nvSpPr>
        <p:spPr bwMode="auto">
          <a:xfrm>
            <a:off x="2303463" y="4724400"/>
            <a:ext cx="3962400" cy="1524000"/>
          </a:xfrm>
          <a:custGeom>
            <a:avLst/>
            <a:gdLst>
              <a:gd name="T0" fmla="*/ 0 w 2496"/>
              <a:gd name="T1" fmla="*/ 0 h 960"/>
              <a:gd name="T2" fmla="*/ 2496 w 2496"/>
              <a:gd name="T3" fmla="*/ 768 h 960"/>
              <a:gd name="T4" fmla="*/ 2496 w 2496"/>
              <a:gd name="T5" fmla="*/ 960 h 960"/>
              <a:gd name="T6" fmla="*/ 0 w 2496"/>
              <a:gd name="T7" fmla="*/ 192 h 960"/>
              <a:gd name="T8" fmla="*/ 0 w 2496"/>
              <a:gd name="T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6" h="960">
                <a:moveTo>
                  <a:pt x="0" y="0"/>
                </a:moveTo>
                <a:lnTo>
                  <a:pt x="2496" y="768"/>
                </a:lnTo>
                <a:lnTo>
                  <a:pt x="2496" y="960"/>
                </a:lnTo>
                <a:lnTo>
                  <a:pt x="0" y="19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9" name="Text Box 11"/>
          <p:cNvSpPr txBox="1">
            <a:spLocks noChangeArrowheads="1"/>
          </p:cNvSpPr>
          <p:nvPr/>
        </p:nvSpPr>
        <p:spPr bwMode="auto">
          <a:xfrm>
            <a:off x="1981200" y="6324600"/>
            <a:ext cx="965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 dirty="0">
                <a:latin typeface="Tahoma" charset="0"/>
              </a:rPr>
              <a:t>Sender</a:t>
            </a:r>
          </a:p>
        </p:txBody>
      </p:sp>
      <p:sp>
        <p:nvSpPr>
          <p:cNvPr id="1123340" name="Text Box 12"/>
          <p:cNvSpPr txBox="1">
            <a:spLocks noChangeArrowheads="1"/>
          </p:cNvSpPr>
          <p:nvPr/>
        </p:nvSpPr>
        <p:spPr bwMode="auto">
          <a:xfrm>
            <a:off x="5791200" y="6308725"/>
            <a:ext cx="1136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Receiver</a:t>
            </a:r>
          </a:p>
        </p:txBody>
      </p:sp>
      <p:sp>
        <p:nvSpPr>
          <p:cNvPr id="1123341" name="Line 13"/>
          <p:cNvSpPr>
            <a:spLocks noChangeShapeType="1"/>
          </p:cNvSpPr>
          <p:nvPr/>
        </p:nvSpPr>
        <p:spPr bwMode="auto">
          <a:xfrm flipH="1">
            <a:off x="1389063" y="47244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2" name="Line 14"/>
          <p:cNvSpPr>
            <a:spLocks noChangeShapeType="1"/>
          </p:cNvSpPr>
          <p:nvPr/>
        </p:nvSpPr>
        <p:spPr bwMode="auto">
          <a:xfrm>
            <a:off x="1846263" y="2317750"/>
            <a:ext cx="0" cy="24066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3" name="Text Box 15"/>
          <p:cNvSpPr txBox="1">
            <a:spLocks noChangeArrowheads="1"/>
          </p:cNvSpPr>
          <p:nvPr/>
        </p:nvSpPr>
        <p:spPr bwMode="auto">
          <a:xfrm>
            <a:off x="1181100" y="3392488"/>
            <a:ext cx="6365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RTT</a:t>
            </a:r>
          </a:p>
        </p:txBody>
      </p:sp>
      <p:sp>
        <p:nvSpPr>
          <p:cNvPr id="1123345" name="Text Box 17"/>
          <p:cNvSpPr txBox="1">
            <a:spLocks noChangeArrowheads="1"/>
          </p:cNvSpPr>
          <p:nvPr/>
        </p:nvSpPr>
        <p:spPr bwMode="auto">
          <a:xfrm>
            <a:off x="6865294" y="3444875"/>
            <a:ext cx="1973906" cy="698412"/>
          </a:xfrm>
          <a:prstGeom prst="rect">
            <a:avLst/>
          </a:prstGeom>
          <a:solidFill>
            <a:srgbClr val="E6EC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+mn-lt"/>
              </a:rPr>
              <a:t>Inefficient if</a:t>
            </a:r>
          </a:p>
          <a:p>
            <a:pPr eaLnBrk="1" hangingPunct="1"/>
            <a:r>
              <a:rPr lang="en-US" sz="2000" b="0" dirty="0">
                <a:latin typeface="+mn-lt"/>
              </a:rPr>
              <a:t>TRANS &lt;&lt; RTT</a:t>
            </a:r>
          </a:p>
        </p:txBody>
      </p:sp>
      <p:sp>
        <p:nvSpPr>
          <p:cNvPr id="1123346" name="Line 18"/>
          <p:cNvSpPr>
            <a:spLocks noChangeShapeType="1"/>
          </p:cNvSpPr>
          <p:nvPr/>
        </p:nvSpPr>
        <p:spPr bwMode="auto">
          <a:xfrm flipH="1">
            <a:off x="1250950" y="2317750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7" name="Line 19"/>
          <p:cNvSpPr>
            <a:spLocks noChangeShapeType="1"/>
          </p:cNvSpPr>
          <p:nvPr/>
        </p:nvSpPr>
        <p:spPr bwMode="auto">
          <a:xfrm flipH="1">
            <a:off x="1181100" y="1981200"/>
            <a:ext cx="11080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8" name="Line 20"/>
          <p:cNvSpPr>
            <a:spLocks noChangeShapeType="1"/>
          </p:cNvSpPr>
          <p:nvPr/>
        </p:nvSpPr>
        <p:spPr bwMode="auto">
          <a:xfrm>
            <a:off x="2151063" y="1981200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9" name="Text Box 21"/>
          <p:cNvSpPr txBox="1">
            <a:spLocks noChangeArrowheads="1"/>
          </p:cNvSpPr>
          <p:nvPr/>
        </p:nvSpPr>
        <p:spPr bwMode="auto">
          <a:xfrm>
            <a:off x="1042988" y="1963738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TRANS</a:t>
            </a:r>
          </a:p>
        </p:txBody>
      </p:sp>
    </p:spTree>
    <p:extLst>
      <p:ext uri="{BB962C8B-B14F-4D97-AF65-F5344CB8AC3E}">
        <p14:creationId xmlns:p14="http://schemas.microsoft.com/office/powerpoint/2010/main" val="40063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153400" cy="46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window</a:t>
            </a:r>
            <a:r>
              <a:rPr lang="en-US" sz="2400" dirty="0"/>
              <a:t>  = set of adjacent sequence </a:t>
            </a:r>
            <a:r>
              <a:rPr lang="en-US" sz="2400" dirty="0" smtClean="0"/>
              <a:t>numbers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size of the set is the </a:t>
            </a:r>
            <a:r>
              <a:rPr lang="en-US" sz="2000" dirty="0">
                <a:solidFill>
                  <a:srgbClr val="0000FF"/>
                </a:solidFill>
              </a:rPr>
              <a:t>window </a:t>
            </a:r>
            <a:r>
              <a:rPr lang="en-US" sz="2000" dirty="0" smtClean="0">
                <a:solidFill>
                  <a:srgbClr val="0000FF"/>
                </a:solidFill>
              </a:rPr>
              <a:t>size</a:t>
            </a:r>
            <a:r>
              <a:rPr lang="en-US" sz="2000" i="1" dirty="0" smtClean="0"/>
              <a:t>; </a:t>
            </a:r>
            <a:r>
              <a:rPr lang="en-US" sz="2000" dirty="0" smtClean="0"/>
              <a:t>assume </a:t>
            </a:r>
            <a:r>
              <a:rPr lang="en-US" sz="2000" dirty="0"/>
              <a:t>window size is </a:t>
            </a:r>
            <a:r>
              <a:rPr lang="en-US" sz="2000" i="1" dirty="0" smtClean="0">
                <a:solidFill>
                  <a:srgbClr val="0000FF"/>
                </a:solidFill>
              </a:rPr>
              <a:t>n</a:t>
            </a:r>
            <a:endParaRPr lang="en-US" i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General idea: send up to </a:t>
            </a:r>
            <a:r>
              <a:rPr lang="en-US" sz="2400" i="1" dirty="0"/>
              <a:t>n</a:t>
            </a:r>
            <a:r>
              <a:rPr lang="en-US" sz="2400" dirty="0" smtClean="0"/>
              <a:t> packets at a time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Sender </a:t>
            </a:r>
            <a:r>
              <a:rPr lang="en-US" sz="2000" dirty="0"/>
              <a:t>can send packets in its </a:t>
            </a:r>
            <a:r>
              <a:rPr lang="en-US" sz="2000" dirty="0" smtClean="0"/>
              <a:t>window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Receiver </a:t>
            </a:r>
            <a:r>
              <a:rPr lang="en-US" sz="2000" dirty="0"/>
              <a:t>can accept packets in its </a:t>
            </a:r>
            <a:r>
              <a:rPr lang="en-US" sz="2000" dirty="0" smtClean="0"/>
              <a:t>window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Window of acceptable packets “slides” on successful reception/acknowledgement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601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Let </a:t>
            </a:r>
            <a:r>
              <a:rPr lang="en-US" sz="2000" dirty="0"/>
              <a:t>A be the </a:t>
            </a:r>
            <a:r>
              <a:rPr lang="en-US" sz="2000" dirty="0">
                <a:solidFill>
                  <a:srgbClr val="0000FF"/>
                </a:solidFill>
              </a:rPr>
              <a:t>last </a:t>
            </a:r>
            <a:r>
              <a:rPr lang="en-US" sz="2000" dirty="0" err="1" smtClean="0">
                <a:solidFill>
                  <a:srgbClr val="0000FF"/>
                </a:solidFill>
              </a:rPr>
              <a:t>ack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packet of sender without gap</a:t>
            </a:r>
            <a:r>
              <a:rPr lang="en-US" sz="2000" dirty="0"/>
              <a:t>; then window of sender = {A+1, A+2, …, </a:t>
            </a:r>
            <a:r>
              <a:rPr lang="en-US" sz="2000" dirty="0" err="1"/>
              <a:t>A+n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Let B be the </a:t>
            </a:r>
            <a:r>
              <a:rPr lang="en-US" sz="2000" dirty="0">
                <a:solidFill>
                  <a:srgbClr val="0000FF"/>
                </a:solidFill>
              </a:rPr>
              <a:t>last received packet without gap</a:t>
            </a:r>
            <a:r>
              <a:rPr lang="en-US" sz="2000" dirty="0"/>
              <a:t> by receiver, then window of receiver = {B+1,…, </a:t>
            </a:r>
            <a:r>
              <a:rPr lang="en-US" sz="2000" dirty="0" err="1"/>
              <a:t>B+n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430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71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600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828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057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5146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43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971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004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4290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657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8862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1148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3434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720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8006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5400000">
            <a:off x="3086100" y="48387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24200" y="52578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47421" y="54672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116711" y="5867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437335" y="5257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13455" y="5238690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31647" y="5715000"/>
            <a:ext cx="152400" cy="381000"/>
          </a:xfrm>
          <a:prstGeom prst="rect">
            <a:avLst/>
          </a:prstGeom>
          <a:solidFill>
            <a:srgbClr val="D6A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9400" y="5602069"/>
            <a:ext cx="210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444470" y="624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76471" y="6260068"/>
            <a:ext cx="218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83795" y="2495490"/>
            <a:ext cx="7994334" cy="1653064"/>
            <a:chOff x="783795" y="2495490"/>
            <a:chExt cx="7994334" cy="1653064"/>
          </a:xfrm>
        </p:grpSpPr>
        <p:sp>
          <p:nvSpPr>
            <p:cNvPr id="2" name="Rectangle 1"/>
            <p:cNvSpPr/>
            <p:nvPr/>
          </p:nvSpPr>
          <p:spPr bwMode="auto">
            <a:xfrm>
              <a:off x="9144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1430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3716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6002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88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146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432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718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004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4290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6576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62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148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3434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8006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" name="Left Brace 2"/>
            <p:cNvSpPr/>
            <p:nvPr/>
          </p:nvSpPr>
          <p:spPr bwMode="auto">
            <a:xfrm rot="5400000">
              <a:off x="2628900" y="2095500"/>
              <a:ext cx="381000" cy="19812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67000" y="249549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437335" y="25908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90221" y="272409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5" idx="2"/>
              <a:endCxn id="8" idx="0"/>
            </p:cNvCxnSpPr>
            <p:nvPr/>
          </p:nvCxnSpPr>
          <p:spPr bwMode="auto">
            <a:xfrm>
              <a:off x="1659511" y="3124200"/>
              <a:ext cx="16889" cy="3048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629400" y="2571690"/>
              <a:ext cx="1685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Already </a:t>
              </a:r>
              <a:r>
                <a:rPr lang="en-US" sz="1800" b="0" dirty="0" err="1" smtClean="0">
                  <a:latin typeface="+mn-lt"/>
                </a:rPr>
                <a:t>ACK’d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437335" y="306711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2884" y="3048000"/>
              <a:ext cx="2135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Sent but not </a:t>
              </a:r>
              <a:r>
                <a:rPr lang="en-US" sz="1800" b="0" dirty="0" err="1" smtClean="0">
                  <a:latin typeface="+mn-lt"/>
                </a:rPr>
                <a:t>ACK’d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53911" y="35814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41105" y="3593068"/>
              <a:ext cx="1750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Cannot be sent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3795" y="3810000"/>
              <a:ext cx="26452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i="1" dirty="0" smtClean="0">
                  <a:solidFill>
                    <a:srgbClr val="000090"/>
                  </a:solidFill>
                  <a:latin typeface="+mn-lt"/>
                </a:rPr>
                <a:t>sequence number </a:t>
              </a:r>
              <a:r>
                <a:rPr lang="en-US" sz="1600" b="0" i="1" dirty="0" smtClean="0">
                  <a:solidFill>
                    <a:srgbClr val="000090"/>
                  </a:solidFill>
                  <a:latin typeface="+mn-lt"/>
                  <a:sym typeface="Wingdings"/>
                </a:rPr>
                <a:t></a:t>
              </a:r>
              <a:endParaRPr lang="en-US" sz="1600" b="0" i="1" dirty="0">
                <a:solidFill>
                  <a:srgbClr val="00009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3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5" grpId="0" animBg="1"/>
      <p:bldP spid="56" grpId="0"/>
      <p:bldP spid="59" grpId="0" animBg="1"/>
      <p:bldP spid="60" grpId="0"/>
      <p:bldP spid="61" grpId="0" animBg="1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CS/ECE 438: Spring 2014</a:t>
            </a:r>
          </a:p>
          <a:p>
            <a:r>
              <a:rPr lang="en-US" dirty="0" smtClean="0"/>
              <a:t>Instructor: Matthew Caesar</a:t>
            </a:r>
          </a:p>
          <a:p>
            <a:r>
              <a:rPr lang="en-US"/>
              <a:t>http://courses.engr.illinois.edu/cs438/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73162"/>
          </a:xfrm>
        </p:spPr>
        <p:txBody>
          <a:bodyPr/>
          <a:lstStyle/>
          <a:p>
            <a:r>
              <a:rPr lang="en-US" sz="3600" dirty="0" smtClean="0"/>
              <a:t>Acknowledgements w/ Sliding Window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common options</a:t>
            </a:r>
          </a:p>
          <a:p>
            <a:pPr lvl="1"/>
            <a:r>
              <a:rPr lang="en-US" dirty="0" smtClean="0"/>
              <a:t>cumulative ACKs: ACK </a:t>
            </a:r>
            <a:r>
              <a:rPr lang="en-US" dirty="0"/>
              <a:t>carries next </a:t>
            </a:r>
            <a:r>
              <a:rPr lang="en-US" dirty="0" smtClean="0"/>
              <a:t>in</a:t>
            </a:r>
            <a:r>
              <a:rPr lang="en-US" dirty="0"/>
              <a:t>-order sequence </a:t>
            </a:r>
            <a:r>
              <a:rPr lang="en-US" dirty="0" smtClean="0"/>
              <a:t>number that the receiver expects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7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73162"/>
          </a:xfrm>
        </p:spPr>
        <p:txBody>
          <a:bodyPr/>
          <a:lstStyle/>
          <a:p>
            <a:r>
              <a:rPr lang="en-US" dirty="0" smtClean="0"/>
              <a:t>Cumulative Acknowledgements (1)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r>
              <a:rPr lang="en-US" dirty="0" smtClean="0"/>
              <a:t>At receiver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5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144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30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02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4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00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57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86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148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5400000">
            <a:off x="2857500" y="188601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230511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18821" y="25146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888111" y="291471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208735" y="23051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4855" y="2286000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03047" y="2762310"/>
            <a:ext cx="152400" cy="381000"/>
          </a:xfrm>
          <a:prstGeom prst="rect">
            <a:avLst/>
          </a:prstGeom>
          <a:solidFill>
            <a:srgbClr val="D6A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0" y="2649379"/>
            <a:ext cx="210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215870" y="32957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7871" y="3307378"/>
            <a:ext cx="218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33" name="Content Placeholder 1"/>
          <p:cNvSpPr txBox="1">
            <a:spLocks/>
          </p:cNvSpPr>
          <p:nvPr/>
        </p:nvSpPr>
        <p:spPr bwMode="auto">
          <a:xfrm>
            <a:off x="457200" y="408146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After receiving B+1, B+2</a:t>
            </a:r>
            <a:endParaRPr lang="en-US" b="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762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90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219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4478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676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905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133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62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90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19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0480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276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05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62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910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6482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3390900" y="42291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9000" y="46290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27228" y="4705290"/>
            <a:ext cx="1415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baseline="-25000" dirty="0" err="1" smtClean="0"/>
              <a:t>new</a:t>
            </a:r>
            <a:r>
              <a:rPr lang="en-US" dirty="0" smtClean="0"/>
              <a:t>= B+2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421511" y="5105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Content Placeholder 1"/>
          <p:cNvSpPr txBox="1">
            <a:spLocks/>
          </p:cNvSpPr>
          <p:nvPr/>
        </p:nvSpPr>
        <p:spPr bwMode="auto">
          <a:xfrm>
            <a:off x="457200" y="606266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Receiver sends ACK(B</a:t>
            </a:r>
            <a:r>
              <a:rPr lang="en-US" b="0" baseline="-25000" dirty="0" smtClean="0"/>
              <a:t>new</a:t>
            </a:r>
            <a:r>
              <a:rPr lang="en-US" b="0" dirty="0" smtClean="0"/>
              <a:t>+1)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6481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6" grpId="0"/>
      <p:bldP spid="5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73162"/>
          </a:xfrm>
        </p:spPr>
        <p:txBody>
          <a:bodyPr/>
          <a:lstStyle/>
          <a:p>
            <a:r>
              <a:rPr lang="en-US" dirty="0" smtClean="0"/>
              <a:t>Cumulative Acknowledgements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r>
              <a:rPr lang="en-US" dirty="0" smtClean="0"/>
              <a:t>At receiver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5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144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30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02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4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00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57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86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148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5400000">
            <a:off x="2857500" y="188601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230511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18821" y="25146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888111" y="291471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208735" y="23051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4855" y="2286000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03047" y="2762310"/>
            <a:ext cx="152400" cy="381000"/>
          </a:xfrm>
          <a:prstGeom prst="rect">
            <a:avLst/>
          </a:prstGeom>
          <a:solidFill>
            <a:srgbClr val="D6A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0" y="2649379"/>
            <a:ext cx="210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215870" y="32957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7871" y="3307378"/>
            <a:ext cx="218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33" name="Content Placeholder 1"/>
          <p:cNvSpPr txBox="1">
            <a:spLocks/>
          </p:cNvSpPr>
          <p:nvPr/>
        </p:nvSpPr>
        <p:spPr bwMode="auto">
          <a:xfrm>
            <a:off x="457200" y="408146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After receiving B+4, B+5</a:t>
            </a:r>
            <a:endParaRPr lang="en-US" b="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762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90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219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4478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676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905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133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62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90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19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048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276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05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62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910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6482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2933700" y="41529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71800" y="46290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52600" y="47052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baseline="-250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1964311" y="5105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Content Placeholder 1"/>
          <p:cNvSpPr txBox="1">
            <a:spLocks/>
          </p:cNvSpPr>
          <p:nvPr/>
        </p:nvSpPr>
        <p:spPr bwMode="auto">
          <a:xfrm>
            <a:off x="457200" y="606266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Receiver sends </a:t>
            </a:r>
            <a:r>
              <a:rPr lang="en-US" b="0" dirty="0" smtClean="0">
                <a:solidFill>
                  <a:srgbClr val="FF0000"/>
                </a:solidFill>
              </a:rPr>
              <a:t>ACK(B+1)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4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6" grpId="0"/>
      <p:bldP spid="5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73162"/>
          </a:xfrm>
        </p:spPr>
        <p:txBody>
          <a:bodyPr/>
          <a:lstStyle/>
          <a:p>
            <a:r>
              <a:rPr lang="en-US" sz="3600" dirty="0" smtClean="0"/>
              <a:t>Acknowledgements w/ Sliding Window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common options</a:t>
            </a:r>
          </a:p>
          <a:p>
            <a:pPr lvl="1"/>
            <a:r>
              <a:rPr lang="en-US" dirty="0" smtClean="0"/>
              <a:t>cumulative ACKs: ACK carries next in-order sequence number the receiver expects</a:t>
            </a:r>
          </a:p>
          <a:p>
            <a:pPr lvl="1"/>
            <a:r>
              <a:rPr lang="en-US" dirty="0" smtClean="0"/>
              <a:t>selective ACKs: ACK individually acknowledges correctly received packets</a:t>
            </a:r>
          </a:p>
          <a:p>
            <a:pPr lvl="1"/>
            <a:endParaRPr lang="en-US" dirty="0"/>
          </a:p>
          <a:p>
            <a:r>
              <a:rPr lang="en-US" dirty="0" smtClean="0"/>
              <a:t>Selective ACKs offer more precise information but require more complicated book-keeping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6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smtClean="0"/>
              <a:t>Window Protocols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153400" cy="46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Two canonical approaches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Go-Back-N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Selective Repeat</a:t>
            </a:r>
          </a:p>
          <a:p>
            <a:pPr marL="0" indent="-4763">
              <a:lnSpc>
                <a:spcPct val="90000"/>
              </a:lnSpc>
              <a:buNone/>
            </a:pPr>
            <a:endParaRPr lang="en-US" dirty="0" smtClean="0"/>
          </a:p>
          <a:p>
            <a:pPr marL="452437" indent="-457200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dirty="0" smtClean="0"/>
              <a:t>any </a:t>
            </a:r>
            <a:r>
              <a:rPr lang="en-US" sz="2400" dirty="0"/>
              <a:t>variants </a:t>
            </a:r>
            <a:r>
              <a:rPr lang="en-US" sz="2400" dirty="0" smtClean="0"/>
              <a:t>that differ in </a:t>
            </a:r>
            <a:r>
              <a:rPr lang="en-US" sz="2400" dirty="0"/>
              <a:t>implementation </a:t>
            </a:r>
            <a:r>
              <a:rPr lang="en-US" sz="2400" dirty="0" smtClean="0"/>
              <a:t>details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7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Go-Back</a:t>
            </a:r>
            <a:r>
              <a:rPr lang="en-US" dirty="0" smtClean="0"/>
              <a:t>-N </a:t>
            </a:r>
            <a:r>
              <a:rPr lang="en-US" dirty="0"/>
              <a:t>(GBN)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9263"/>
            <a:ext cx="8686800" cy="4411662"/>
          </a:xfrm>
        </p:spPr>
        <p:txBody>
          <a:bodyPr/>
          <a:lstStyle/>
          <a:p>
            <a:r>
              <a:rPr lang="en-US" sz="2400" dirty="0" smtClean="0"/>
              <a:t>Sender transmits </a:t>
            </a:r>
            <a:r>
              <a:rPr lang="en-US" sz="2400" dirty="0"/>
              <a:t>up to </a:t>
            </a:r>
            <a:r>
              <a:rPr lang="en-US" sz="2400" i="1" dirty="0"/>
              <a:t>n</a:t>
            </a:r>
            <a:r>
              <a:rPr lang="en-US" sz="2400" dirty="0"/>
              <a:t> unacknowledged </a:t>
            </a:r>
            <a:r>
              <a:rPr lang="en-US" sz="2400" dirty="0" smtClean="0"/>
              <a:t>packets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Receiver only accepts packets in order</a:t>
            </a:r>
          </a:p>
          <a:p>
            <a:pPr lvl="1"/>
            <a:r>
              <a:rPr lang="en-US" sz="2000" dirty="0" smtClean="0"/>
              <a:t>discards out-of-order packets (i.e., packets other than</a:t>
            </a:r>
            <a:r>
              <a:rPr lang="en-US" sz="2000" i="1" dirty="0" smtClean="0"/>
              <a:t> B+1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Receiver uses </a:t>
            </a:r>
            <a:r>
              <a:rPr lang="en-US" sz="2400" dirty="0" smtClean="0">
                <a:solidFill>
                  <a:srgbClr val="000090"/>
                </a:solidFill>
              </a:rPr>
              <a:t>cumulative acknowledgements</a:t>
            </a:r>
          </a:p>
          <a:p>
            <a:pPr lvl="1"/>
            <a:r>
              <a:rPr lang="en-US" sz="2000" dirty="0" smtClean="0"/>
              <a:t>i.e., sequence# in ACK = next expected in-order sequence# 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/>
              <a:t>Sender sets timer for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outstanding </a:t>
            </a:r>
            <a:r>
              <a:rPr lang="en-US" sz="2400" dirty="0" err="1" smtClean="0"/>
              <a:t>ack</a:t>
            </a:r>
            <a:r>
              <a:rPr lang="en-US" sz="2400" dirty="0" smtClean="0"/>
              <a:t> (A+1)</a:t>
            </a:r>
          </a:p>
          <a:p>
            <a:r>
              <a:rPr lang="en-US" sz="2400" dirty="0" smtClean="0"/>
              <a:t>If timeout, </a:t>
            </a:r>
            <a:r>
              <a:rPr lang="en-US" sz="2400" dirty="0"/>
              <a:t>retransmit </a:t>
            </a:r>
            <a:r>
              <a:rPr lang="en-US" sz="2400" i="1" dirty="0" smtClean="0"/>
              <a:t>A+1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dirty="0" smtClean="0"/>
              <a:t>… , </a:t>
            </a:r>
            <a:r>
              <a:rPr lang="en-US" sz="2400" i="1" dirty="0" err="1" smtClean="0"/>
              <a:t>A+n</a:t>
            </a:r>
            <a:endParaRPr lang="en-US" sz="2400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938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7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smtClean="0"/>
              <a:t>Window with GBN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Let </a:t>
            </a:r>
            <a:r>
              <a:rPr lang="en-US" sz="2000" dirty="0"/>
              <a:t>A be the </a:t>
            </a:r>
            <a:r>
              <a:rPr lang="en-US" sz="2000" dirty="0">
                <a:solidFill>
                  <a:srgbClr val="0000FF"/>
                </a:solidFill>
              </a:rPr>
              <a:t>last </a:t>
            </a:r>
            <a:r>
              <a:rPr lang="en-US" sz="2000" dirty="0" err="1" smtClean="0">
                <a:solidFill>
                  <a:srgbClr val="0000FF"/>
                </a:solidFill>
              </a:rPr>
              <a:t>ack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packet of sender without gap</a:t>
            </a:r>
            <a:r>
              <a:rPr lang="en-US" sz="2000" dirty="0"/>
              <a:t>; then window of sender = {A+1, A+2, …, </a:t>
            </a:r>
            <a:r>
              <a:rPr lang="en-US" sz="2000" dirty="0" err="1"/>
              <a:t>A+n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Let B be the </a:t>
            </a:r>
            <a:r>
              <a:rPr lang="en-US" sz="2000" dirty="0">
                <a:solidFill>
                  <a:srgbClr val="0000FF"/>
                </a:solidFill>
              </a:rPr>
              <a:t>last received packet without gap</a:t>
            </a:r>
            <a:r>
              <a:rPr lang="en-US" sz="2000" dirty="0"/>
              <a:t> by receiver, then window of receiver = {B+1,…, </a:t>
            </a:r>
            <a:r>
              <a:rPr lang="en-US" sz="2000" dirty="0" err="1"/>
              <a:t>B+n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9144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430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574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7432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9718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04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4290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6576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1148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3434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720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006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2628900" y="20955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4954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6437335" y="2590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90221" y="27240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5" idx="2"/>
            <a:endCxn id="8" idx="0"/>
          </p:cNvCxnSpPr>
          <p:nvPr/>
        </p:nvCxnSpPr>
        <p:spPr bwMode="auto">
          <a:xfrm>
            <a:off x="1659511" y="31242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629400" y="2571690"/>
            <a:ext cx="168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Already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437335" y="306711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42884" y="3048000"/>
            <a:ext cx="213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Sent but not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453911" y="3581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41105" y="3593068"/>
            <a:ext cx="175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sent</a:t>
            </a:r>
            <a:endParaRPr lang="en-US" sz="1800" b="0" dirty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430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71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600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828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057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5146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432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9718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004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4290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6576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8862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1148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3434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720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8006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5400000">
            <a:off x="3086100" y="48387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24200" y="52578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47421" y="54672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116711" y="5867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437335" y="5257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13455" y="5238690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31647" y="5715000"/>
            <a:ext cx="152400" cy="381000"/>
          </a:xfrm>
          <a:prstGeom prst="rect">
            <a:avLst/>
          </a:prstGeom>
          <a:solidFill>
            <a:srgbClr val="D6A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9400" y="5602069"/>
            <a:ext cx="210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444470" y="624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76471" y="6260068"/>
            <a:ext cx="218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795" y="3810000"/>
            <a:ext cx="264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i="1" dirty="0" smtClean="0">
                <a:solidFill>
                  <a:srgbClr val="000090"/>
                </a:solidFill>
                <a:latin typeface="+mn-lt"/>
              </a:rPr>
              <a:t>sequence number </a:t>
            </a:r>
            <a:r>
              <a:rPr lang="en-US" sz="1600" b="0" i="1" dirty="0" smtClean="0">
                <a:solidFill>
                  <a:srgbClr val="000090"/>
                </a:solidFill>
                <a:latin typeface="+mn-lt"/>
                <a:sym typeface="Wingdings"/>
              </a:rPr>
              <a:t></a:t>
            </a:r>
            <a:endParaRPr lang="en-US" sz="1600" b="0" i="1" dirty="0">
              <a:solidFill>
                <a:srgbClr val="00009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2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GBN Example w/o Errors</a:t>
            </a:r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43384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4419600" y="6144574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Time</a:t>
            </a:r>
          </a:p>
        </p:txBody>
      </p:sp>
      <p:sp>
        <p:nvSpPr>
          <p:cNvPr id="1127429" name="Text Box 5"/>
          <p:cNvSpPr txBox="1">
            <a:spLocks noChangeArrowheads="1"/>
          </p:cNvSpPr>
          <p:nvPr/>
        </p:nvSpPr>
        <p:spPr bwMode="auto">
          <a:xfrm>
            <a:off x="2987675" y="1524000"/>
            <a:ext cx="3560763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41068" y="5865174"/>
            <a:ext cx="1177103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88362" y="5865174"/>
            <a:ext cx="1402926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Receiver</a:t>
            </a:r>
          </a:p>
        </p:txBody>
      </p:sp>
      <p:sp>
        <p:nvSpPr>
          <p:cNvPr id="1127437" name="Line 13"/>
          <p:cNvSpPr>
            <a:spLocks noChangeShapeType="1"/>
          </p:cNvSpPr>
          <p:nvPr/>
        </p:nvSpPr>
        <p:spPr bwMode="auto">
          <a:xfrm>
            <a:off x="2011363" y="25812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8" name="Line 14"/>
          <p:cNvSpPr>
            <a:spLocks noChangeShapeType="1"/>
          </p:cNvSpPr>
          <p:nvPr/>
        </p:nvSpPr>
        <p:spPr bwMode="auto">
          <a:xfrm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9" name="Line 15"/>
          <p:cNvSpPr>
            <a:spLocks noChangeShapeType="1"/>
          </p:cNvSpPr>
          <p:nvPr/>
        </p:nvSpPr>
        <p:spPr bwMode="auto">
          <a:xfrm flipH="1">
            <a:off x="2011363" y="31908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66" name="Line 42"/>
          <p:cNvSpPr>
            <a:spLocks noChangeShapeType="1"/>
          </p:cNvSpPr>
          <p:nvPr/>
        </p:nvSpPr>
        <p:spPr bwMode="auto">
          <a:xfrm flipH="1">
            <a:off x="1997075" y="3505200"/>
            <a:ext cx="5367338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grpSp>
        <p:nvGrpSpPr>
          <p:cNvPr id="1127488" name="Group 64"/>
          <p:cNvGrpSpPr>
            <a:grpSpLocks/>
          </p:cNvGrpSpPr>
          <p:nvPr/>
        </p:nvGrpSpPr>
        <p:grpSpPr bwMode="auto">
          <a:xfrm>
            <a:off x="681038" y="1946277"/>
            <a:ext cx="1190626" cy="487363"/>
            <a:chOff x="429" y="1226"/>
            <a:chExt cx="750" cy="307"/>
          </a:xfrm>
        </p:grpSpPr>
        <p:sp>
          <p:nvSpPr>
            <p:cNvPr id="1127444" name="Text Box 20"/>
            <p:cNvSpPr txBox="1">
              <a:spLocks noChangeArrowheads="1"/>
            </p:cNvSpPr>
            <p:nvPr/>
          </p:nvSpPr>
          <p:spPr bwMode="auto">
            <a:xfrm>
              <a:off x="967" y="1248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1</a:t>
              </a:r>
            </a:p>
          </p:txBody>
        </p:sp>
        <p:sp>
          <p:nvSpPr>
            <p:cNvPr id="1127476" name="Text Box 52"/>
            <p:cNvSpPr txBox="1">
              <a:spLocks noChangeArrowheads="1"/>
            </p:cNvSpPr>
            <p:nvPr/>
          </p:nvSpPr>
          <p:spPr bwMode="auto">
            <a:xfrm>
              <a:off x="429" y="1226"/>
              <a:ext cx="35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{1}</a:t>
              </a:r>
            </a:p>
          </p:txBody>
        </p:sp>
      </p:grpSp>
      <p:grpSp>
        <p:nvGrpSpPr>
          <p:cNvPr id="1127489" name="Group 65"/>
          <p:cNvGrpSpPr>
            <a:grpSpLocks/>
          </p:cNvGrpSpPr>
          <p:nvPr/>
        </p:nvGrpSpPr>
        <p:grpSpPr bwMode="auto">
          <a:xfrm>
            <a:off x="338138" y="2289177"/>
            <a:ext cx="1539876" cy="481013"/>
            <a:chOff x="213" y="1442"/>
            <a:chExt cx="970" cy="303"/>
          </a:xfrm>
        </p:grpSpPr>
        <p:sp>
          <p:nvSpPr>
            <p:cNvPr id="1127445" name="Text Box 21"/>
            <p:cNvSpPr txBox="1">
              <a:spLocks noChangeArrowheads="1"/>
            </p:cNvSpPr>
            <p:nvPr/>
          </p:nvSpPr>
          <p:spPr bwMode="auto">
            <a:xfrm>
              <a:off x="971" y="1460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2</a:t>
              </a:r>
            </a:p>
          </p:txBody>
        </p:sp>
        <p:sp>
          <p:nvSpPr>
            <p:cNvPr id="1127477" name="Text Box 53"/>
            <p:cNvSpPr txBox="1">
              <a:spLocks noChangeArrowheads="1"/>
            </p:cNvSpPr>
            <p:nvPr/>
          </p:nvSpPr>
          <p:spPr bwMode="auto">
            <a:xfrm>
              <a:off x="213" y="1442"/>
              <a:ext cx="58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{1, 2}</a:t>
              </a:r>
            </a:p>
          </p:txBody>
        </p:sp>
      </p:grpSp>
      <p:grpSp>
        <p:nvGrpSpPr>
          <p:cNvPr id="1127492" name="Group 68"/>
          <p:cNvGrpSpPr>
            <a:grpSpLocks/>
          </p:cNvGrpSpPr>
          <p:nvPr/>
        </p:nvGrpSpPr>
        <p:grpSpPr bwMode="auto">
          <a:xfrm>
            <a:off x="104775" y="2670178"/>
            <a:ext cx="1773238" cy="461963"/>
            <a:chOff x="66" y="1682"/>
            <a:chExt cx="1117" cy="291"/>
          </a:xfrm>
        </p:grpSpPr>
        <p:sp>
          <p:nvSpPr>
            <p:cNvPr id="1127446" name="Text Box 22"/>
            <p:cNvSpPr txBox="1">
              <a:spLocks noChangeArrowheads="1"/>
            </p:cNvSpPr>
            <p:nvPr/>
          </p:nvSpPr>
          <p:spPr bwMode="auto">
            <a:xfrm>
              <a:off x="971" y="1688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3</a:t>
              </a:r>
            </a:p>
          </p:txBody>
        </p:sp>
        <p:sp>
          <p:nvSpPr>
            <p:cNvPr id="1127478" name="Text Box 54"/>
            <p:cNvSpPr txBox="1">
              <a:spLocks noChangeArrowheads="1"/>
            </p:cNvSpPr>
            <p:nvPr/>
          </p:nvSpPr>
          <p:spPr bwMode="auto">
            <a:xfrm>
              <a:off x="66" y="1682"/>
              <a:ext cx="80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{1, 2, 3}</a:t>
              </a:r>
            </a:p>
          </p:txBody>
        </p:sp>
      </p:grpSp>
      <p:grpSp>
        <p:nvGrpSpPr>
          <p:cNvPr id="1127494" name="Group 70"/>
          <p:cNvGrpSpPr>
            <a:grpSpLocks/>
          </p:cNvGrpSpPr>
          <p:nvPr/>
        </p:nvGrpSpPr>
        <p:grpSpPr bwMode="auto">
          <a:xfrm>
            <a:off x="104775" y="3124203"/>
            <a:ext cx="1773238" cy="519113"/>
            <a:chOff x="66" y="1968"/>
            <a:chExt cx="1117" cy="327"/>
          </a:xfrm>
        </p:grpSpPr>
        <p:sp>
          <p:nvSpPr>
            <p:cNvPr id="1127447" name="Text Box 23"/>
            <p:cNvSpPr txBox="1">
              <a:spLocks noChangeArrowheads="1"/>
            </p:cNvSpPr>
            <p:nvPr/>
          </p:nvSpPr>
          <p:spPr bwMode="auto">
            <a:xfrm>
              <a:off x="971" y="2010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4</a:t>
              </a:r>
            </a:p>
          </p:txBody>
        </p:sp>
        <p:sp>
          <p:nvSpPr>
            <p:cNvPr id="1127479" name="Text Box 55"/>
            <p:cNvSpPr txBox="1">
              <a:spLocks noChangeArrowheads="1"/>
            </p:cNvSpPr>
            <p:nvPr/>
          </p:nvSpPr>
          <p:spPr bwMode="auto">
            <a:xfrm>
              <a:off x="66" y="1968"/>
              <a:ext cx="80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{2, 3, 4}</a:t>
              </a:r>
            </a:p>
          </p:txBody>
        </p:sp>
      </p:grpSp>
      <p:grpSp>
        <p:nvGrpSpPr>
          <p:cNvPr id="1127495" name="Group 71"/>
          <p:cNvGrpSpPr>
            <a:grpSpLocks/>
          </p:cNvGrpSpPr>
          <p:nvPr/>
        </p:nvGrpSpPr>
        <p:grpSpPr bwMode="auto">
          <a:xfrm>
            <a:off x="104775" y="3505204"/>
            <a:ext cx="1773238" cy="474663"/>
            <a:chOff x="66" y="2208"/>
            <a:chExt cx="1117" cy="299"/>
          </a:xfrm>
        </p:grpSpPr>
        <p:sp>
          <p:nvSpPr>
            <p:cNvPr id="1127448" name="Text Box 24"/>
            <p:cNvSpPr txBox="1">
              <a:spLocks noChangeArrowheads="1"/>
            </p:cNvSpPr>
            <p:nvPr/>
          </p:nvSpPr>
          <p:spPr bwMode="auto">
            <a:xfrm>
              <a:off x="971" y="2222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5</a:t>
              </a:r>
            </a:p>
          </p:txBody>
        </p:sp>
        <p:sp>
          <p:nvSpPr>
            <p:cNvPr id="1127480" name="Text Box 56"/>
            <p:cNvSpPr txBox="1">
              <a:spLocks noChangeArrowheads="1"/>
            </p:cNvSpPr>
            <p:nvPr/>
          </p:nvSpPr>
          <p:spPr bwMode="auto">
            <a:xfrm>
              <a:off x="66" y="2208"/>
              <a:ext cx="80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 dirty="0">
                  <a:latin typeface="+mn-lt"/>
                </a:rPr>
                <a:t>{3, 4, 5}</a:t>
              </a:r>
            </a:p>
          </p:txBody>
        </p:sp>
      </p:grpSp>
      <p:sp>
        <p:nvSpPr>
          <p:cNvPr id="1127483" name="Text Box 59"/>
          <p:cNvSpPr txBox="1">
            <a:spLocks noChangeArrowheads="1"/>
          </p:cNvSpPr>
          <p:nvPr/>
        </p:nvSpPr>
        <p:spPr bwMode="auto">
          <a:xfrm>
            <a:off x="6350" y="1524000"/>
            <a:ext cx="2085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 smtClean="0">
                <a:latin typeface="+mn-lt"/>
              </a:rPr>
              <a:t>Sender </a:t>
            </a:r>
            <a:r>
              <a:rPr lang="en-US" sz="2000" b="0" dirty="0">
                <a:latin typeface="+mn-lt"/>
              </a:rPr>
              <a:t>Window</a:t>
            </a:r>
          </a:p>
        </p:txBody>
      </p:sp>
      <p:sp>
        <p:nvSpPr>
          <p:cNvPr id="1127484" name="Text Box 60"/>
          <p:cNvSpPr txBox="1">
            <a:spLocks noChangeArrowheads="1"/>
          </p:cNvSpPr>
          <p:nvPr/>
        </p:nvSpPr>
        <p:spPr bwMode="auto">
          <a:xfrm>
            <a:off x="6705600" y="1600200"/>
            <a:ext cx="2282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latin typeface="+mn-lt"/>
              </a:rPr>
              <a:t>Receiver Window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69" name="Line 45"/>
          <p:cNvSpPr>
            <a:spLocks noChangeShapeType="1"/>
          </p:cNvSpPr>
          <p:nvPr/>
        </p:nvSpPr>
        <p:spPr bwMode="auto">
          <a:xfrm>
            <a:off x="1997075" y="3810000"/>
            <a:ext cx="5367338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70" name="Line 46"/>
          <p:cNvSpPr>
            <a:spLocks noChangeShapeType="1"/>
          </p:cNvSpPr>
          <p:nvPr/>
        </p:nvSpPr>
        <p:spPr bwMode="auto">
          <a:xfrm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grpSp>
        <p:nvGrpSpPr>
          <p:cNvPr id="1127497" name="Group 73"/>
          <p:cNvGrpSpPr>
            <a:grpSpLocks/>
          </p:cNvGrpSpPr>
          <p:nvPr/>
        </p:nvGrpSpPr>
        <p:grpSpPr bwMode="auto">
          <a:xfrm>
            <a:off x="1997075" y="4419600"/>
            <a:ext cx="5367338" cy="1143000"/>
            <a:chOff x="1258" y="2784"/>
            <a:chExt cx="3381" cy="720"/>
          </a:xfrm>
        </p:grpSpPr>
        <p:sp>
          <p:nvSpPr>
            <p:cNvPr id="1127472" name="Line 48"/>
            <p:cNvSpPr>
              <a:spLocks noChangeShapeType="1"/>
            </p:cNvSpPr>
            <p:nvPr/>
          </p:nvSpPr>
          <p:spPr bwMode="auto">
            <a:xfrm flipH="1">
              <a:off x="1258" y="2784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3" name="Line 49"/>
            <p:cNvSpPr>
              <a:spLocks noChangeShapeType="1"/>
            </p:cNvSpPr>
            <p:nvPr/>
          </p:nvSpPr>
          <p:spPr bwMode="auto">
            <a:xfrm flipH="1">
              <a:off x="1258" y="2976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4" name="Line 50"/>
            <p:cNvSpPr>
              <a:spLocks noChangeShapeType="1"/>
            </p:cNvSpPr>
            <p:nvPr/>
          </p:nvSpPr>
          <p:spPr bwMode="auto">
            <a:xfrm>
              <a:off x="1258" y="2976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5" name="Line 51"/>
            <p:cNvSpPr>
              <a:spLocks noChangeShapeType="1"/>
            </p:cNvSpPr>
            <p:nvPr/>
          </p:nvSpPr>
          <p:spPr bwMode="auto">
            <a:xfrm>
              <a:off x="1258" y="316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</p:grpSp>
      <p:grpSp>
        <p:nvGrpSpPr>
          <p:cNvPr id="1127496" name="Group 72"/>
          <p:cNvGrpSpPr>
            <a:grpSpLocks/>
          </p:cNvGrpSpPr>
          <p:nvPr/>
        </p:nvGrpSpPr>
        <p:grpSpPr bwMode="auto">
          <a:xfrm>
            <a:off x="104775" y="3889379"/>
            <a:ext cx="1766888" cy="458788"/>
            <a:chOff x="66" y="2450"/>
            <a:chExt cx="1113" cy="289"/>
          </a:xfrm>
        </p:grpSpPr>
        <p:sp>
          <p:nvSpPr>
            <p:cNvPr id="1127471" name="Text Box 47"/>
            <p:cNvSpPr txBox="1">
              <a:spLocks noChangeArrowheads="1"/>
            </p:cNvSpPr>
            <p:nvPr/>
          </p:nvSpPr>
          <p:spPr bwMode="auto">
            <a:xfrm>
              <a:off x="967" y="245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6</a:t>
              </a:r>
            </a:p>
          </p:txBody>
        </p:sp>
        <p:sp>
          <p:nvSpPr>
            <p:cNvPr id="1127481" name="Text Box 57"/>
            <p:cNvSpPr txBox="1">
              <a:spLocks noChangeArrowheads="1"/>
            </p:cNvSpPr>
            <p:nvPr/>
          </p:nvSpPr>
          <p:spPr bwMode="auto">
            <a:xfrm>
              <a:off x="66" y="2450"/>
              <a:ext cx="80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{4, 5, 6}</a:t>
              </a:r>
            </a:p>
          </p:txBody>
        </p:sp>
      </p:grpSp>
      <p:sp>
        <p:nvSpPr>
          <p:cNvPr id="1127482" name="Text Box 58"/>
          <p:cNvSpPr txBox="1">
            <a:spLocks noChangeArrowheads="1"/>
          </p:cNvSpPr>
          <p:nvPr/>
        </p:nvSpPr>
        <p:spPr bwMode="auto">
          <a:xfrm>
            <a:off x="722346" y="4191000"/>
            <a:ext cx="268254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</p:txBody>
      </p:sp>
      <p:sp>
        <p:nvSpPr>
          <p:cNvPr id="1127486" name="Text Box 62"/>
          <p:cNvSpPr txBox="1">
            <a:spLocks noChangeArrowheads="1"/>
          </p:cNvSpPr>
          <p:nvPr/>
        </p:nvSpPr>
        <p:spPr bwMode="auto">
          <a:xfrm>
            <a:off x="7693059" y="3657600"/>
            <a:ext cx="268254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431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32" grpId="0" animBg="1"/>
      <p:bldP spid="1127433" grpId="0" animBg="1"/>
      <p:bldP spid="1127437" grpId="0" animBg="1"/>
      <p:bldP spid="1127438" grpId="0" animBg="1"/>
      <p:bldP spid="1127439" grpId="0" animBg="1"/>
      <p:bldP spid="1127441" grpId="0" animBg="1"/>
      <p:bldP spid="1127466" grpId="0" animBg="1"/>
      <p:bldP spid="1127468" grpId="0" animBg="1"/>
      <p:bldP spid="1127469" grpId="0" animBg="1"/>
      <p:bldP spid="1127470" grpId="0" animBg="1"/>
      <p:bldP spid="1127482" grpId="0"/>
      <p:bldP spid="112748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GBN Example with Errors</a:t>
            </a:r>
          </a:p>
        </p:txBody>
      </p:sp>
      <p:sp>
        <p:nvSpPr>
          <p:cNvPr id="1149957" name="Text Box 5"/>
          <p:cNvSpPr txBox="1">
            <a:spLocks noChangeArrowheads="1"/>
          </p:cNvSpPr>
          <p:nvPr/>
        </p:nvSpPr>
        <p:spPr bwMode="auto">
          <a:xfrm>
            <a:off x="2799908" y="1438275"/>
            <a:ext cx="3580255" cy="4616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49958" name="Line 6"/>
          <p:cNvSpPr>
            <a:spLocks noChangeShapeType="1"/>
          </p:cNvSpPr>
          <p:nvPr/>
        </p:nvSpPr>
        <p:spPr bwMode="auto">
          <a:xfrm>
            <a:off x="1928813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49959" name="Line 7"/>
          <p:cNvSpPr>
            <a:spLocks noChangeShapeType="1"/>
          </p:cNvSpPr>
          <p:nvPr/>
        </p:nvSpPr>
        <p:spPr bwMode="auto">
          <a:xfrm>
            <a:off x="7283450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49963" name="Text Box 11"/>
          <p:cNvSpPr txBox="1">
            <a:spLocks noChangeArrowheads="1"/>
          </p:cNvSpPr>
          <p:nvPr/>
        </p:nvSpPr>
        <p:spPr bwMode="auto">
          <a:xfrm>
            <a:off x="707570" y="59413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49964" name="Text Box 12"/>
          <p:cNvSpPr txBox="1">
            <a:spLocks noChangeArrowheads="1"/>
          </p:cNvSpPr>
          <p:nvPr/>
        </p:nvSpPr>
        <p:spPr bwMode="auto">
          <a:xfrm>
            <a:off x="6673251" y="59413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Receiver</a:t>
            </a:r>
          </a:p>
        </p:txBody>
      </p:sp>
      <p:grpSp>
        <p:nvGrpSpPr>
          <p:cNvPr id="1150009" name="Group 57"/>
          <p:cNvGrpSpPr>
            <a:grpSpLocks/>
          </p:cNvGrpSpPr>
          <p:nvPr/>
        </p:nvGrpSpPr>
        <p:grpSpPr bwMode="auto">
          <a:xfrm>
            <a:off x="1452563" y="1625600"/>
            <a:ext cx="5843588" cy="2057400"/>
            <a:chOff x="915" y="1024"/>
            <a:chExt cx="3681" cy="1296"/>
          </a:xfrm>
        </p:grpSpPr>
        <p:sp>
          <p:nvSpPr>
            <p:cNvPr id="1149960" name="Line 8"/>
            <p:cNvSpPr>
              <a:spLocks noChangeShapeType="1"/>
            </p:cNvSpPr>
            <p:nvPr/>
          </p:nvSpPr>
          <p:spPr bwMode="auto">
            <a:xfrm>
              <a:off x="1215" y="1210"/>
              <a:ext cx="3381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1" name="Line 9"/>
            <p:cNvSpPr>
              <a:spLocks noChangeShapeType="1"/>
            </p:cNvSpPr>
            <p:nvPr/>
          </p:nvSpPr>
          <p:spPr bwMode="auto">
            <a:xfrm flipH="1">
              <a:off x="1215" y="1594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2" name="Line 10"/>
            <p:cNvSpPr>
              <a:spLocks noChangeShapeType="1"/>
            </p:cNvSpPr>
            <p:nvPr/>
          </p:nvSpPr>
          <p:spPr bwMode="auto">
            <a:xfrm>
              <a:off x="1215" y="1984"/>
              <a:ext cx="229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5" name="Line 13"/>
            <p:cNvSpPr>
              <a:spLocks noChangeShapeType="1"/>
            </p:cNvSpPr>
            <p:nvPr/>
          </p:nvSpPr>
          <p:spPr bwMode="auto">
            <a:xfrm>
              <a:off x="1215" y="1402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6" name="Line 14"/>
            <p:cNvSpPr>
              <a:spLocks noChangeShapeType="1"/>
            </p:cNvSpPr>
            <p:nvPr/>
          </p:nvSpPr>
          <p:spPr bwMode="auto">
            <a:xfrm>
              <a:off x="1215" y="1594"/>
              <a:ext cx="3381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7" name="Line 15"/>
            <p:cNvSpPr>
              <a:spLocks noChangeShapeType="1"/>
            </p:cNvSpPr>
            <p:nvPr/>
          </p:nvSpPr>
          <p:spPr bwMode="auto">
            <a:xfrm flipH="1">
              <a:off x="1215" y="1786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8" name="Line 16"/>
            <p:cNvSpPr>
              <a:spLocks noChangeShapeType="1"/>
            </p:cNvSpPr>
            <p:nvPr/>
          </p:nvSpPr>
          <p:spPr bwMode="auto">
            <a:xfrm flipH="1">
              <a:off x="1215" y="1978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2" name="Text Box 20"/>
            <p:cNvSpPr txBox="1">
              <a:spLocks noChangeArrowheads="1"/>
            </p:cNvSpPr>
            <p:nvPr/>
          </p:nvSpPr>
          <p:spPr bwMode="auto">
            <a:xfrm>
              <a:off x="915" y="102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1</a:t>
              </a:r>
            </a:p>
          </p:txBody>
        </p:sp>
        <p:sp>
          <p:nvSpPr>
            <p:cNvPr id="1149973" name="Text Box 21"/>
            <p:cNvSpPr txBox="1">
              <a:spLocks noChangeArrowheads="1"/>
            </p:cNvSpPr>
            <p:nvPr/>
          </p:nvSpPr>
          <p:spPr bwMode="auto">
            <a:xfrm>
              <a:off x="919" y="1236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2</a:t>
              </a:r>
            </a:p>
          </p:txBody>
        </p:sp>
        <p:sp>
          <p:nvSpPr>
            <p:cNvPr id="1149974" name="Text Box 22"/>
            <p:cNvSpPr txBox="1">
              <a:spLocks noChangeArrowheads="1"/>
            </p:cNvSpPr>
            <p:nvPr/>
          </p:nvSpPr>
          <p:spPr bwMode="auto">
            <a:xfrm>
              <a:off x="919" y="146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3</a:t>
              </a:r>
            </a:p>
          </p:txBody>
        </p:sp>
        <p:sp>
          <p:nvSpPr>
            <p:cNvPr id="1149975" name="Text Box 23"/>
            <p:cNvSpPr txBox="1">
              <a:spLocks noChangeArrowheads="1"/>
            </p:cNvSpPr>
            <p:nvPr/>
          </p:nvSpPr>
          <p:spPr bwMode="auto">
            <a:xfrm>
              <a:off x="919" y="174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4</a:t>
              </a:r>
            </a:p>
          </p:txBody>
        </p:sp>
        <p:sp>
          <p:nvSpPr>
            <p:cNvPr id="1149976" name="Text Box 24"/>
            <p:cNvSpPr txBox="1">
              <a:spLocks noChangeArrowheads="1"/>
            </p:cNvSpPr>
            <p:nvPr/>
          </p:nvSpPr>
          <p:spPr bwMode="auto">
            <a:xfrm>
              <a:off x="919" y="1998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5</a:t>
              </a:r>
            </a:p>
          </p:txBody>
        </p:sp>
        <p:sp>
          <p:nvSpPr>
            <p:cNvPr id="1149992" name="Line 40"/>
            <p:cNvSpPr>
              <a:spLocks noChangeShapeType="1"/>
            </p:cNvSpPr>
            <p:nvPr/>
          </p:nvSpPr>
          <p:spPr bwMode="auto">
            <a:xfrm>
              <a:off x="3462" y="2128"/>
              <a:ext cx="96" cy="1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93" name="Line 41"/>
            <p:cNvSpPr>
              <a:spLocks noChangeShapeType="1"/>
            </p:cNvSpPr>
            <p:nvPr/>
          </p:nvSpPr>
          <p:spPr bwMode="auto">
            <a:xfrm flipH="1">
              <a:off x="3462" y="2128"/>
              <a:ext cx="96" cy="1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1150010" name="Group 58"/>
          <p:cNvGrpSpPr>
            <a:grpSpLocks/>
          </p:cNvGrpSpPr>
          <p:nvPr/>
        </p:nvGrpSpPr>
        <p:grpSpPr bwMode="auto">
          <a:xfrm>
            <a:off x="1458913" y="3454400"/>
            <a:ext cx="5837238" cy="828675"/>
            <a:chOff x="919" y="2176"/>
            <a:chExt cx="3677" cy="522"/>
          </a:xfrm>
        </p:grpSpPr>
        <p:sp>
          <p:nvSpPr>
            <p:cNvPr id="1149969" name="Line 17"/>
            <p:cNvSpPr>
              <a:spLocks noChangeShapeType="1"/>
            </p:cNvSpPr>
            <p:nvPr/>
          </p:nvSpPr>
          <p:spPr bwMode="auto">
            <a:xfrm>
              <a:off x="1215" y="2176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0" name="Line 18"/>
            <p:cNvSpPr>
              <a:spLocks noChangeShapeType="1"/>
            </p:cNvSpPr>
            <p:nvPr/>
          </p:nvSpPr>
          <p:spPr bwMode="auto">
            <a:xfrm>
              <a:off x="1215" y="2362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7" name="Text Box 25"/>
            <p:cNvSpPr txBox="1">
              <a:spLocks noChangeArrowheads="1"/>
            </p:cNvSpPr>
            <p:nvPr/>
          </p:nvSpPr>
          <p:spPr bwMode="auto">
            <a:xfrm>
              <a:off x="919" y="218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6</a:t>
              </a:r>
            </a:p>
          </p:txBody>
        </p:sp>
      </p:grpSp>
      <p:grpSp>
        <p:nvGrpSpPr>
          <p:cNvPr id="1150013" name="Group 61"/>
          <p:cNvGrpSpPr>
            <a:grpSpLocks/>
          </p:cNvGrpSpPr>
          <p:nvPr/>
        </p:nvGrpSpPr>
        <p:grpSpPr bwMode="auto">
          <a:xfrm>
            <a:off x="-87313" y="3124200"/>
            <a:ext cx="2036763" cy="1905000"/>
            <a:chOff x="-55" y="1968"/>
            <a:chExt cx="1283" cy="1200"/>
          </a:xfrm>
        </p:grpSpPr>
        <p:sp>
          <p:nvSpPr>
            <p:cNvPr id="1150014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5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6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7" name="Text Box 65"/>
            <p:cNvSpPr txBox="1">
              <a:spLocks noChangeArrowheads="1"/>
            </p:cNvSpPr>
            <p:nvPr/>
          </p:nvSpPr>
          <p:spPr bwMode="auto">
            <a:xfrm>
              <a:off x="-55" y="2160"/>
              <a:ext cx="762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+mn-lt"/>
                </a:rPr>
                <a:t>Timeout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+mn-lt"/>
                </a:rPr>
                <a:t>Packet 4</a:t>
              </a:r>
            </a:p>
          </p:txBody>
        </p:sp>
      </p:grpSp>
      <p:grpSp>
        <p:nvGrpSpPr>
          <p:cNvPr id="1150018" name="Group 66"/>
          <p:cNvGrpSpPr>
            <a:grpSpLocks/>
          </p:cNvGrpSpPr>
          <p:nvPr/>
        </p:nvGrpSpPr>
        <p:grpSpPr bwMode="auto">
          <a:xfrm>
            <a:off x="1595438" y="4810125"/>
            <a:ext cx="5686426" cy="1031875"/>
            <a:chOff x="1005" y="3030"/>
            <a:chExt cx="3582" cy="650"/>
          </a:xfrm>
        </p:grpSpPr>
        <p:sp>
          <p:nvSpPr>
            <p:cNvPr id="1150019" name="Text Box 67"/>
            <p:cNvSpPr txBox="1">
              <a:spLocks noChangeArrowheads="1"/>
            </p:cNvSpPr>
            <p:nvPr/>
          </p:nvSpPr>
          <p:spPr bwMode="auto">
            <a:xfrm>
              <a:off x="1022" y="3030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4</a:t>
              </a:r>
            </a:p>
          </p:txBody>
        </p:sp>
        <p:sp>
          <p:nvSpPr>
            <p:cNvPr id="1150020" name="Text Box 68"/>
            <p:cNvSpPr txBox="1">
              <a:spLocks noChangeArrowheads="1"/>
            </p:cNvSpPr>
            <p:nvPr/>
          </p:nvSpPr>
          <p:spPr bwMode="auto">
            <a:xfrm>
              <a:off x="1022" y="317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5</a:t>
              </a:r>
            </a:p>
          </p:txBody>
        </p:sp>
        <p:sp>
          <p:nvSpPr>
            <p:cNvPr id="1150021" name="Text Box 69"/>
            <p:cNvSpPr txBox="1">
              <a:spLocks noChangeArrowheads="1"/>
            </p:cNvSpPr>
            <p:nvPr/>
          </p:nvSpPr>
          <p:spPr bwMode="auto">
            <a:xfrm>
              <a:off x="1005" y="3318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6</a:t>
              </a:r>
            </a:p>
          </p:txBody>
        </p:sp>
        <p:sp>
          <p:nvSpPr>
            <p:cNvPr id="1150022" name="Line 70"/>
            <p:cNvSpPr>
              <a:spLocks noChangeShapeType="1"/>
            </p:cNvSpPr>
            <p:nvPr/>
          </p:nvSpPr>
          <p:spPr bwMode="auto">
            <a:xfrm>
              <a:off x="1206" y="316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23" name="Line 71"/>
            <p:cNvSpPr>
              <a:spLocks noChangeShapeType="1"/>
            </p:cNvSpPr>
            <p:nvPr/>
          </p:nvSpPr>
          <p:spPr bwMode="auto">
            <a:xfrm>
              <a:off x="1206" y="324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24" name="Line 72"/>
            <p:cNvSpPr>
              <a:spLocks noChangeShapeType="1"/>
            </p:cNvSpPr>
            <p:nvPr/>
          </p:nvSpPr>
          <p:spPr bwMode="auto">
            <a:xfrm>
              <a:off x="1206" y="3344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2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Selective Repeat (SR)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60538"/>
            <a:ext cx="8686800" cy="4411662"/>
          </a:xfrm>
        </p:spPr>
        <p:txBody>
          <a:bodyPr/>
          <a:lstStyle/>
          <a:p>
            <a:r>
              <a:rPr lang="en-US" dirty="0"/>
              <a:t>Sender: transmit up to </a:t>
            </a:r>
            <a:r>
              <a:rPr lang="en-US" i="1" dirty="0"/>
              <a:t>n</a:t>
            </a:r>
            <a:r>
              <a:rPr lang="en-US" dirty="0"/>
              <a:t> unacknowledged </a:t>
            </a:r>
            <a:r>
              <a:rPr lang="en-US" dirty="0" smtClean="0"/>
              <a:t>packets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Assume </a:t>
            </a:r>
            <a:r>
              <a:rPr lang="en-US" dirty="0"/>
              <a:t>packet </a:t>
            </a:r>
            <a:r>
              <a:rPr lang="en-US" i="1" dirty="0"/>
              <a:t>k</a:t>
            </a:r>
            <a:r>
              <a:rPr lang="en-US" dirty="0"/>
              <a:t> is </a:t>
            </a:r>
            <a:r>
              <a:rPr lang="en-US" dirty="0" smtClean="0"/>
              <a:t>lost, </a:t>
            </a:r>
            <a:r>
              <a:rPr lang="en-US" i="1" dirty="0" smtClean="0"/>
              <a:t>k+1</a:t>
            </a:r>
            <a:r>
              <a:rPr lang="en-US" dirty="0" smtClean="0"/>
              <a:t> is not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Receiver: </a:t>
            </a:r>
            <a:r>
              <a:rPr lang="en-US" dirty="0" smtClean="0"/>
              <a:t>indicates </a:t>
            </a:r>
            <a:r>
              <a:rPr lang="en-US" dirty="0"/>
              <a:t>packet </a:t>
            </a:r>
            <a:r>
              <a:rPr lang="en-US" i="1" dirty="0" smtClean="0"/>
              <a:t>k+1</a:t>
            </a:r>
            <a:r>
              <a:rPr lang="en-US" dirty="0" smtClean="0"/>
              <a:t> correctly received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Sender: retransmit </a:t>
            </a:r>
            <a:r>
              <a:rPr lang="en-US" dirty="0" smtClean="0"/>
              <a:t>only packet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on timeout</a:t>
            </a:r>
          </a:p>
          <a:p>
            <a:endParaRPr lang="en-US" sz="2500" dirty="0"/>
          </a:p>
          <a:p>
            <a:r>
              <a:rPr lang="en-US" sz="2500" dirty="0" smtClean="0"/>
              <a:t>Efficient in retransmissions but complex book-keeping</a:t>
            </a:r>
          </a:p>
          <a:p>
            <a:pPr lvl="1"/>
            <a:r>
              <a:rPr lang="en-US" sz="2100" dirty="0" smtClean="0"/>
              <a:t>need a timer per packet</a:t>
            </a:r>
          </a:p>
          <a:p>
            <a:pPr lvl="1"/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8088" t="16827" r="5469" b="11779"/>
          <a:stretch/>
        </p:blipFill>
        <p:spPr>
          <a:xfrm>
            <a:off x="316522" y="351694"/>
            <a:ext cx="8736181" cy="611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436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SR Example with Errors</a:t>
            </a:r>
          </a:p>
        </p:txBody>
      </p:sp>
      <p:sp>
        <p:nvSpPr>
          <p:cNvPr id="1129475" name="Line 3"/>
          <p:cNvSpPr>
            <a:spLocks noChangeShapeType="1"/>
          </p:cNvSpPr>
          <p:nvPr/>
        </p:nvSpPr>
        <p:spPr bwMode="auto">
          <a:xfrm>
            <a:off x="7356475" y="4452938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7453360" y="4960299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Time</a:t>
            </a:r>
          </a:p>
        </p:txBody>
      </p:sp>
      <p:sp>
        <p:nvSpPr>
          <p:cNvPr id="1129477" name="Line 5"/>
          <p:cNvSpPr>
            <a:spLocks noChangeShapeType="1"/>
          </p:cNvSpPr>
          <p:nvPr/>
        </p:nvSpPr>
        <p:spPr bwMode="auto">
          <a:xfrm>
            <a:off x="1808163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8" name="Line 6"/>
          <p:cNvSpPr>
            <a:spLocks noChangeShapeType="1"/>
          </p:cNvSpPr>
          <p:nvPr/>
        </p:nvSpPr>
        <p:spPr bwMode="auto">
          <a:xfrm>
            <a:off x="7162800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9" name="Line 7"/>
          <p:cNvSpPr>
            <a:spLocks noChangeShapeType="1"/>
          </p:cNvSpPr>
          <p:nvPr/>
        </p:nvSpPr>
        <p:spPr bwMode="auto">
          <a:xfrm>
            <a:off x="1808163" y="19208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0" name="Line 8"/>
          <p:cNvSpPr>
            <a:spLocks noChangeShapeType="1"/>
          </p:cNvSpPr>
          <p:nvPr/>
        </p:nvSpPr>
        <p:spPr bwMode="auto">
          <a:xfrm flipH="1">
            <a:off x="1808163" y="25304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1" name="Line 9"/>
          <p:cNvSpPr>
            <a:spLocks noChangeShapeType="1"/>
          </p:cNvSpPr>
          <p:nvPr/>
        </p:nvSpPr>
        <p:spPr bwMode="auto">
          <a:xfrm>
            <a:off x="1808163" y="3073400"/>
            <a:ext cx="3871912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2" name="Text Box 10"/>
          <p:cNvSpPr txBox="1">
            <a:spLocks noChangeArrowheads="1"/>
          </p:cNvSpPr>
          <p:nvPr/>
        </p:nvSpPr>
        <p:spPr bwMode="auto">
          <a:xfrm>
            <a:off x="1233105" y="6400800"/>
            <a:ext cx="1177103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Sender</a:t>
            </a:r>
          </a:p>
        </p:txBody>
      </p:sp>
      <p:sp>
        <p:nvSpPr>
          <p:cNvPr id="1129483" name="Text Box 11"/>
          <p:cNvSpPr txBox="1">
            <a:spLocks noChangeArrowheads="1"/>
          </p:cNvSpPr>
          <p:nvPr/>
        </p:nvSpPr>
        <p:spPr bwMode="auto">
          <a:xfrm>
            <a:off x="6585162" y="6400800"/>
            <a:ext cx="1402926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Receiver</a:t>
            </a:r>
          </a:p>
        </p:txBody>
      </p:sp>
      <p:sp>
        <p:nvSpPr>
          <p:cNvPr id="1129484" name="Line 12"/>
          <p:cNvSpPr>
            <a:spLocks noChangeShapeType="1"/>
          </p:cNvSpPr>
          <p:nvPr/>
        </p:nvSpPr>
        <p:spPr bwMode="auto">
          <a:xfrm>
            <a:off x="1808163" y="222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5" name="Line 13"/>
          <p:cNvSpPr>
            <a:spLocks noChangeShapeType="1"/>
          </p:cNvSpPr>
          <p:nvPr/>
        </p:nvSpPr>
        <p:spPr bwMode="auto">
          <a:xfrm>
            <a:off x="1808163" y="2530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6" name="Line 14"/>
          <p:cNvSpPr>
            <a:spLocks noChangeShapeType="1"/>
          </p:cNvSpPr>
          <p:nvPr/>
        </p:nvSpPr>
        <p:spPr bwMode="auto">
          <a:xfrm flipH="1">
            <a:off x="1808163" y="28352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7" name="Line 15"/>
          <p:cNvSpPr>
            <a:spLocks noChangeShapeType="1"/>
          </p:cNvSpPr>
          <p:nvPr/>
        </p:nvSpPr>
        <p:spPr bwMode="auto">
          <a:xfrm flipH="1">
            <a:off x="1808163" y="31400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8" name="Line 16"/>
          <p:cNvSpPr>
            <a:spLocks noChangeShapeType="1"/>
          </p:cNvSpPr>
          <p:nvPr/>
        </p:nvSpPr>
        <p:spPr bwMode="auto">
          <a:xfrm>
            <a:off x="1808163" y="33782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9" name="Line 17"/>
          <p:cNvSpPr>
            <a:spLocks noChangeShapeType="1"/>
          </p:cNvSpPr>
          <p:nvPr/>
        </p:nvSpPr>
        <p:spPr bwMode="auto">
          <a:xfrm>
            <a:off x="1808163" y="3749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90" name="Line 18"/>
          <p:cNvSpPr>
            <a:spLocks noChangeShapeType="1"/>
          </p:cNvSpPr>
          <p:nvPr/>
        </p:nvSpPr>
        <p:spPr bwMode="auto">
          <a:xfrm flipH="1">
            <a:off x="1808163" y="3962400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91" name="Text Box 19"/>
          <p:cNvSpPr txBox="1">
            <a:spLocks noChangeArrowheads="1"/>
          </p:cNvSpPr>
          <p:nvPr/>
        </p:nvSpPr>
        <p:spPr bwMode="auto">
          <a:xfrm>
            <a:off x="1331574" y="162560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1</a:t>
            </a:r>
          </a:p>
        </p:txBody>
      </p:sp>
      <p:sp>
        <p:nvSpPr>
          <p:cNvPr id="1129492" name="Text Box 20"/>
          <p:cNvSpPr txBox="1">
            <a:spLocks noChangeArrowheads="1"/>
          </p:cNvSpPr>
          <p:nvPr/>
        </p:nvSpPr>
        <p:spPr bwMode="auto">
          <a:xfrm>
            <a:off x="1337924" y="196215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2</a:t>
            </a:r>
          </a:p>
        </p:txBody>
      </p:sp>
      <p:sp>
        <p:nvSpPr>
          <p:cNvPr id="1129493" name="Text Box 21"/>
          <p:cNvSpPr txBox="1">
            <a:spLocks noChangeArrowheads="1"/>
          </p:cNvSpPr>
          <p:nvPr/>
        </p:nvSpPr>
        <p:spPr bwMode="auto">
          <a:xfrm>
            <a:off x="1337924" y="232410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3</a:t>
            </a:r>
          </a:p>
        </p:txBody>
      </p:sp>
      <p:sp>
        <p:nvSpPr>
          <p:cNvPr id="1129494" name="Text Box 22"/>
          <p:cNvSpPr txBox="1">
            <a:spLocks noChangeArrowheads="1"/>
          </p:cNvSpPr>
          <p:nvPr/>
        </p:nvSpPr>
        <p:spPr bwMode="auto">
          <a:xfrm>
            <a:off x="1337924" y="2835275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4</a:t>
            </a:r>
          </a:p>
        </p:txBody>
      </p:sp>
      <p:sp>
        <p:nvSpPr>
          <p:cNvPr id="1129495" name="Text Box 23"/>
          <p:cNvSpPr txBox="1">
            <a:spLocks noChangeArrowheads="1"/>
          </p:cNvSpPr>
          <p:nvPr/>
        </p:nvSpPr>
        <p:spPr bwMode="auto">
          <a:xfrm>
            <a:off x="1337924" y="3171825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5</a:t>
            </a:r>
          </a:p>
        </p:txBody>
      </p:sp>
      <p:sp>
        <p:nvSpPr>
          <p:cNvPr id="1129496" name="Text Box 24"/>
          <p:cNvSpPr txBox="1">
            <a:spLocks noChangeArrowheads="1"/>
          </p:cNvSpPr>
          <p:nvPr/>
        </p:nvSpPr>
        <p:spPr bwMode="auto">
          <a:xfrm>
            <a:off x="1337924" y="346710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6</a:t>
            </a:r>
          </a:p>
        </p:txBody>
      </p:sp>
      <p:sp>
        <p:nvSpPr>
          <p:cNvPr id="1129497" name="Text Box 25"/>
          <p:cNvSpPr txBox="1">
            <a:spLocks noChangeArrowheads="1"/>
          </p:cNvSpPr>
          <p:nvPr/>
        </p:nvSpPr>
        <p:spPr bwMode="auto">
          <a:xfrm>
            <a:off x="1491911" y="434340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+mn-lt"/>
              </a:rPr>
              <a:t>4</a:t>
            </a:r>
          </a:p>
        </p:txBody>
      </p:sp>
      <p:sp>
        <p:nvSpPr>
          <p:cNvPr id="1129498" name="Text Box 26"/>
          <p:cNvSpPr txBox="1">
            <a:spLocks noChangeArrowheads="1"/>
          </p:cNvSpPr>
          <p:nvPr/>
        </p:nvSpPr>
        <p:spPr bwMode="auto">
          <a:xfrm>
            <a:off x="1415711" y="5643809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7</a:t>
            </a:r>
          </a:p>
        </p:txBody>
      </p:sp>
      <p:sp>
        <p:nvSpPr>
          <p:cNvPr id="1129501" name="Line 29"/>
          <p:cNvSpPr>
            <a:spLocks noChangeShapeType="1"/>
          </p:cNvSpPr>
          <p:nvPr/>
        </p:nvSpPr>
        <p:spPr bwMode="auto">
          <a:xfrm flipH="1">
            <a:off x="1808163" y="4359275"/>
            <a:ext cx="536575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03" name="Line 31"/>
          <p:cNvSpPr>
            <a:spLocks noChangeShapeType="1"/>
          </p:cNvSpPr>
          <p:nvPr/>
        </p:nvSpPr>
        <p:spPr bwMode="auto">
          <a:xfrm>
            <a:off x="1828800" y="4724400"/>
            <a:ext cx="536733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04" name="Text Box 32"/>
          <p:cNvSpPr txBox="1">
            <a:spLocks noChangeArrowheads="1"/>
          </p:cNvSpPr>
          <p:nvPr/>
        </p:nvSpPr>
        <p:spPr bwMode="auto">
          <a:xfrm rot="21254809">
            <a:off x="3561428" y="3932149"/>
            <a:ext cx="935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ACK=5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29505" name="Line 33"/>
          <p:cNvSpPr>
            <a:spLocks noChangeShapeType="1"/>
          </p:cNvSpPr>
          <p:nvPr/>
        </p:nvSpPr>
        <p:spPr bwMode="auto">
          <a:xfrm>
            <a:off x="5603875" y="3302000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b="0">
              <a:latin typeface="+mn-lt"/>
            </a:endParaRPr>
          </a:p>
        </p:txBody>
      </p:sp>
      <p:sp>
        <p:nvSpPr>
          <p:cNvPr id="1129506" name="Line 34"/>
          <p:cNvSpPr>
            <a:spLocks noChangeShapeType="1"/>
          </p:cNvSpPr>
          <p:nvPr/>
        </p:nvSpPr>
        <p:spPr bwMode="auto">
          <a:xfrm flipH="1">
            <a:off x="5603875" y="3302000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b="0">
              <a:latin typeface="+mn-lt"/>
            </a:endParaRPr>
          </a:p>
        </p:txBody>
      </p:sp>
      <p:sp>
        <p:nvSpPr>
          <p:cNvPr id="1129507" name="Text Box 35"/>
          <p:cNvSpPr txBox="1">
            <a:spLocks noChangeArrowheads="1"/>
          </p:cNvSpPr>
          <p:nvPr/>
        </p:nvSpPr>
        <p:spPr bwMode="auto">
          <a:xfrm>
            <a:off x="2917383" y="1438275"/>
            <a:ext cx="3580255" cy="4616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29508" name="Text Box 36"/>
          <p:cNvSpPr txBox="1">
            <a:spLocks noChangeArrowheads="1"/>
          </p:cNvSpPr>
          <p:nvPr/>
        </p:nvSpPr>
        <p:spPr bwMode="auto">
          <a:xfrm>
            <a:off x="702564" y="1600200"/>
            <a:ext cx="55949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{1}</a:t>
            </a:r>
          </a:p>
        </p:txBody>
      </p:sp>
      <p:sp>
        <p:nvSpPr>
          <p:cNvPr id="1129509" name="Text Box 37"/>
          <p:cNvSpPr txBox="1">
            <a:spLocks noChangeArrowheads="1"/>
          </p:cNvSpPr>
          <p:nvPr/>
        </p:nvSpPr>
        <p:spPr bwMode="auto">
          <a:xfrm>
            <a:off x="359746" y="1943100"/>
            <a:ext cx="9356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{1, 2}</a:t>
            </a:r>
          </a:p>
        </p:txBody>
      </p:sp>
      <p:sp>
        <p:nvSpPr>
          <p:cNvPr id="1129510" name="Text Box 38"/>
          <p:cNvSpPr txBox="1">
            <a:spLocks noChangeArrowheads="1"/>
          </p:cNvSpPr>
          <p:nvPr/>
        </p:nvSpPr>
        <p:spPr bwMode="auto">
          <a:xfrm>
            <a:off x="28668" y="2324100"/>
            <a:ext cx="12778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{1, 2, 3}</a:t>
            </a:r>
          </a:p>
        </p:txBody>
      </p:sp>
      <p:sp>
        <p:nvSpPr>
          <p:cNvPr id="1129511" name="Text Box 39"/>
          <p:cNvSpPr txBox="1">
            <a:spLocks noChangeArrowheads="1"/>
          </p:cNvSpPr>
          <p:nvPr/>
        </p:nvSpPr>
        <p:spPr bwMode="auto">
          <a:xfrm>
            <a:off x="28668" y="2778125"/>
            <a:ext cx="12778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{2, 3, 4}</a:t>
            </a:r>
          </a:p>
        </p:txBody>
      </p:sp>
      <p:sp>
        <p:nvSpPr>
          <p:cNvPr id="1129512" name="Text Box 40"/>
          <p:cNvSpPr txBox="1">
            <a:spLocks noChangeArrowheads="1"/>
          </p:cNvSpPr>
          <p:nvPr/>
        </p:nvSpPr>
        <p:spPr bwMode="auto">
          <a:xfrm>
            <a:off x="28668" y="3159125"/>
            <a:ext cx="12778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{3, 4, 5}</a:t>
            </a:r>
          </a:p>
        </p:txBody>
      </p:sp>
      <p:sp>
        <p:nvSpPr>
          <p:cNvPr id="1129513" name="Text Box 41"/>
          <p:cNvSpPr txBox="1">
            <a:spLocks noChangeArrowheads="1"/>
          </p:cNvSpPr>
          <p:nvPr/>
        </p:nvSpPr>
        <p:spPr bwMode="auto">
          <a:xfrm>
            <a:off x="28668" y="3543300"/>
            <a:ext cx="12778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{4, 5, 6}</a:t>
            </a:r>
          </a:p>
        </p:txBody>
      </p:sp>
      <p:sp>
        <p:nvSpPr>
          <p:cNvPr id="1129515" name="Text Box 43"/>
          <p:cNvSpPr txBox="1">
            <a:spLocks noChangeArrowheads="1"/>
          </p:cNvSpPr>
          <p:nvPr/>
        </p:nvSpPr>
        <p:spPr bwMode="auto">
          <a:xfrm>
            <a:off x="188576" y="4191000"/>
            <a:ext cx="110682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{4,5,6}</a:t>
            </a:r>
          </a:p>
        </p:txBody>
      </p:sp>
      <p:sp>
        <p:nvSpPr>
          <p:cNvPr id="1129516" name="Line 44"/>
          <p:cNvSpPr>
            <a:spLocks noChangeShapeType="1"/>
          </p:cNvSpPr>
          <p:nvPr/>
        </p:nvSpPr>
        <p:spPr bwMode="auto">
          <a:xfrm flipH="1">
            <a:off x="1752600" y="5334000"/>
            <a:ext cx="536575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17" name="Line 45"/>
          <p:cNvSpPr>
            <a:spLocks noChangeShapeType="1"/>
          </p:cNvSpPr>
          <p:nvPr/>
        </p:nvSpPr>
        <p:spPr bwMode="auto">
          <a:xfrm>
            <a:off x="1828800" y="5943600"/>
            <a:ext cx="3048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18" name="Text Box 46"/>
          <p:cNvSpPr txBox="1">
            <a:spLocks noChangeArrowheads="1"/>
          </p:cNvSpPr>
          <p:nvPr/>
        </p:nvSpPr>
        <p:spPr bwMode="auto">
          <a:xfrm>
            <a:off x="203919" y="5636900"/>
            <a:ext cx="124388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</a:t>
            </a:r>
            <a:r>
              <a:rPr lang="en-US" sz="2400" b="0" dirty="0" smtClean="0">
                <a:latin typeface="+mn-lt"/>
              </a:rPr>
              <a:t>7, 8, 9}</a:t>
            </a:r>
            <a:endParaRPr lang="en-US" sz="2400" b="0" dirty="0">
              <a:latin typeface="+mn-lt"/>
            </a:endParaRP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 rot="21254809">
            <a:off x="3673756" y="4313149"/>
            <a:ext cx="935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ACK=6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228600" y="4646300"/>
            <a:ext cx="110682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{4,5,6}</a:t>
            </a:r>
          </a:p>
        </p:txBody>
      </p:sp>
      <p:grpSp>
        <p:nvGrpSpPr>
          <p:cNvPr id="46" name="Group 61"/>
          <p:cNvGrpSpPr>
            <a:grpSpLocks/>
          </p:cNvGrpSpPr>
          <p:nvPr/>
        </p:nvGrpSpPr>
        <p:grpSpPr bwMode="auto">
          <a:xfrm>
            <a:off x="9525" y="3048000"/>
            <a:ext cx="1743075" cy="1676400"/>
            <a:chOff x="130" y="1968"/>
            <a:chExt cx="1098" cy="1200"/>
          </a:xfrm>
        </p:grpSpPr>
        <p:sp>
          <p:nvSpPr>
            <p:cNvPr id="47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" name="Line 64"/>
            <p:cNvSpPr>
              <a:spLocks noChangeShapeType="1"/>
            </p:cNvSpPr>
            <p:nvPr/>
          </p:nvSpPr>
          <p:spPr bwMode="auto">
            <a:xfrm>
              <a:off x="940" y="1968"/>
              <a:ext cx="0" cy="120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" name="Text Box 65"/>
            <p:cNvSpPr txBox="1">
              <a:spLocks noChangeArrowheads="1"/>
            </p:cNvSpPr>
            <p:nvPr/>
          </p:nvSpPr>
          <p:spPr bwMode="auto">
            <a:xfrm>
              <a:off x="130" y="2160"/>
              <a:ext cx="762" cy="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Timeout</a:t>
              </a:r>
            </a:p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Packet 4</a:t>
              </a:r>
            </a:p>
          </p:txBody>
        </p:sp>
      </p:grpSp>
      <p:sp>
        <p:nvSpPr>
          <p:cNvPr id="51" name="Text Box 32"/>
          <p:cNvSpPr txBox="1">
            <a:spLocks noChangeArrowheads="1"/>
          </p:cNvSpPr>
          <p:nvPr/>
        </p:nvSpPr>
        <p:spPr bwMode="auto">
          <a:xfrm rot="21254809">
            <a:off x="3713828" y="5299719"/>
            <a:ext cx="935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ACK=4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024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88" grpId="0" animBg="1"/>
      <p:bldP spid="1129489" grpId="0" animBg="1"/>
      <p:bldP spid="1129490" grpId="0" animBg="1"/>
      <p:bldP spid="1129497" grpId="0"/>
      <p:bldP spid="1129498" grpId="0"/>
      <p:bldP spid="1129501" grpId="0" animBg="1"/>
      <p:bldP spid="1129503" grpId="0" animBg="1"/>
      <p:bldP spid="1129504" grpId="0"/>
      <p:bldP spid="1129515" grpId="0"/>
      <p:bldP spid="1129516" grpId="0" animBg="1"/>
      <p:bldP spid="1129517" grpId="0" animBg="1"/>
      <p:bldP spid="1129518" grpId="0"/>
      <p:bldP spid="44" grpId="0"/>
      <p:bldP spid="45" grpId="0"/>
      <p:bldP spid="5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267200"/>
          </a:xfrm>
        </p:spPr>
        <p:txBody>
          <a:bodyPr/>
          <a:lstStyle/>
          <a:p>
            <a:r>
              <a:rPr lang="en-US" dirty="0"/>
              <a:t>With sliding windows, it is possible to fully utilize a link, provided the window size is large enough.  Throughput is ~ (n/RTT)</a:t>
            </a:r>
          </a:p>
          <a:p>
            <a:pPr lvl="1"/>
            <a:r>
              <a:rPr lang="en-US" dirty="0"/>
              <a:t>Stop &amp; Wait is like n = 1.</a:t>
            </a:r>
          </a:p>
          <a:p>
            <a:r>
              <a:rPr lang="en-US" dirty="0"/>
              <a:t>Sender has to buffer all unacknowledged packets, because they may require retransmission</a:t>
            </a:r>
          </a:p>
          <a:p>
            <a:r>
              <a:rPr lang="en-US" dirty="0"/>
              <a:t>Receiver may be able to accept out-of-order packets, but only up to its buffer </a:t>
            </a:r>
            <a:r>
              <a:rPr lang="en-US" dirty="0" smtClean="0"/>
              <a:t>limits</a:t>
            </a:r>
          </a:p>
          <a:p>
            <a:r>
              <a:rPr lang="en-US" dirty="0" smtClean="0"/>
              <a:t>Implementation complexity depends on protocol details (GBN vs. 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components of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Checksums (for error detection) </a:t>
            </a:r>
          </a:p>
          <a:p>
            <a:r>
              <a:rPr lang="en-US" dirty="0" smtClean="0"/>
              <a:t>Timers (for loss detection) </a:t>
            </a:r>
          </a:p>
          <a:p>
            <a:r>
              <a:rPr lang="en-US" dirty="0" smtClean="0"/>
              <a:t>Acknowledgments </a:t>
            </a:r>
          </a:p>
          <a:p>
            <a:pPr lvl="1"/>
            <a:r>
              <a:rPr lang="en-US" dirty="0" smtClean="0"/>
              <a:t>cumulative </a:t>
            </a:r>
          </a:p>
          <a:p>
            <a:pPr lvl="1"/>
            <a:r>
              <a:rPr lang="en-US" dirty="0" smtClean="0"/>
              <a:t>selective</a:t>
            </a:r>
          </a:p>
          <a:p>
            <a:r>
              <a:rPr lang="en-US" dirty="0" smtClean="0"/>
              <a:t>Sequence numbers (duplicates, windows)</a:t>
            </a:r>
          </a:p>
          <a:p>
            <a:r>
              <a:rPr lang="en-US" dirty="0" smtClean="0"/>
              <a:t>Sliding Windows (for efficiency) </a:t>
            </a:r>
          </a:p>
          <a:p>
            <a:endParaRPr lang="en-US" dirty="0"/>
          </a:p>
          <a:p>
            <a:r>
              <a:rPr lang="en-US" dirty="0" smtClean="0"/>
              <a:t>Reliability protocols use the above to decide when and what to retransmit or acknowledge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3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 + a few differences</a:t>
            </a:r>
          </a:p>
          <a:p>
            <a:r>
              <a:rPr lang="en-US" sz="2400" dirty="0" smtClean="0"/>
              <a:t>Sequence numbers are byte offsets </a:t>
            </a:r>
          </a:p>
          <a:p>
            <a:r>
              <a:rPr lang="en-US" sz="2400" dirty="0" smtClean="0"/>
              <a:t>Sender and receiver maintain a sliding window</a:t>
            </a:r>
          </a:p>
          <a:p>
            <a:r>
              <a:rPr lang="en-US" sz="2400" dirty="0" smtClean="0"/>
              <a:t>Receiver sends cumulative acknowledgements (like GBN)</a:t>
            </a:r>
          </a:p>
          <a:p>
            <a:r>
              <a:rPr lang="en-US" sz="2400" dirty="0" smtClean="0"/>
              <a:t>Sender maintains a single </a:t>
            </a:r>
            <a:r>
              <a:rPr lang="en-US" sz="2400" dirty="0" err="1" smtClean="0"/>
              <a:t>retx</a:t>
            </a:r>
            <a:r>
              <a:rPr lang="en-US" sz="2400" dirty="0" smtClean="0"/>
              <a:t>. timer </a:t>
            </a:r>
          </a:p>
          <a:p>
            <a:r>
              <a:rPr lang="en-US" sz="2400" dirty="0" smtClean="0"/>
              <a:t>Receivers do not drop out-of-sequence packets (like SR)</a:t>
            </a:r>
          </a:p>
          <a:p>
            <a:r>
              <a:rPr lang="en-US" sz="2400" dirty="0" smtClean="0"/>
              <a:t>Introduces </a:t>
            </a:r>
            <a:r>
              <a:rPr lang="en-US" sz="2400" dirty="0" smtClean="0">
                <a:solidFill>
                  <a:srgbClr val="FF0000"/>
                </a:solidFill>
              </a:rPr>
              <a:t>fast retransmit </a:t>
            </a:r>
            <a:r>
              <a:rPr lang="en-US" sz="2400" dirty="0" smtClean="0"/>
              <a:t>: optimization that uses duplicate</a:t>
            </a:r>
            <a:br>
              <a:rPr lang="en-US" sz="2400" dirty="0" smtClean="0"/>
            </a:br>
            <a:r>
              <a:rPr lang="en-US" sz="2400" dirty="0" smtClean="0"/>
              <a:t>ACKs to trigger early </a:t>
            </a:r>
            <a:r>
              <a:rPr lang="en-US" sz="2400" dirty="0" err="1" smtClean="0"/>
              <a:t>retx</a:t>
            </a:r>
            <a:r>
              <a:rPr lang="en-US" sz="2400" dirty="0"/>
              <a:t> </a:t>
            </a:r>
            <a:r>
              <a:rPr lang="en-US" sz="2400" dirty="0" smtClean="0"/>
              <a:t>(next time)</a:t>
            </a:r>
          </a:p>
          <a:p>
            <a:r>
              <a:rPr lang="en-US" sz="2400" dirty="0" smtClean="0"/>
              <a:t>Introduces timeout estimation algorithms (next time)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52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 up reliability in TCP </a:t>
            </a:r>
          </a:p>
          <a:p>
            <a:r>
              <a:rPr lang="en-US" dirty="0" smtClean="0"/>
              <a:t>TCP congestion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From Lecture#3: Transport Layer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 </a:t>
            </a:r>
            <a:r>
              <a:rPr lang="en-US" dirty="0" smtClean="0">
                <a:solidFill>
                  <a:srgbClr val="FF0000"/>
                </a:solidFill>
              </a:rPr>
              <a:t>at end-hosts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smtClean="0"/>
              <a:t>between the application and network layer </a:t>
            </a:r>
            <a:endParaRPr lang="en-US" dirty="0"/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0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8" y="38068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0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0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3" y="45688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0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5" y="49498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53267" name="Rectangle 20"/>
          <p:cNvSpPr>
            <a:spLocks noChangeArrowheads="1"/>
          </p:cNvSpPr>
          <p:nvPr/>
        </p:nvSpPr>
        <p:spPr bwMode="auto">
          <a:xfrm>
            <a:off x="3797300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Text Box 21"/>
          <p:cNvSpPr txBox="1">
            <a:spLocks noChangeArrowheads="1"/>
          </p:cNvSpPr>
          <p:nvPr/>
        </p:nvSpPr>
        <p:spPr bwMode="auto">
          <a:xfrm>
            <a:off x="40560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9" name="Rectangle 22"/>
          <p:cNvSpPr>
            <a:spLocks noChangeArrowheads="1"/>
          </p:cNvSpPr>
          <p:nvPr/>
        </p:nvSpPr>
        <p:spPr bwMode="auto">
          <a:xfrm>
            <a:off x="3797300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Text Box 23"/>
          <p:cNvSpPr txBox="1">
            <a:spLocks noChangeArrowheads="1"/>
          </p:cNvSpPr>
          <p:nvPr/>
        </p:nvSpPr>
        <p:spPr bwMode="auto">
          <a:xfrm>
            <a:off x="4064000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71" name="Rectangle 24"/>
          <p:cNvSpPr>
            <a:spLocks noChangeArrowheads="1"/>
          </p:cNvSpPr>
          <p:nvPr/>
        </p:nvSpPr>
        <p:spPr bwMode="auto">
          <a:xfrm>
            <a:off x="3797300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Text Box 25"/>
          <p:cNvSpPr txBox="1">
            <a:spLocks noChangeArrowheads="1"/>
          </p:cNvSpPr>
          <p:nvPr/>
        </p:nvSpPr>
        <p:spPr bwMode="auto">
          <a:xfrm>
            <a:off x="40417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cxnSp>
        <p:nvCxnSpPr>
          <p:cNvPr id="53273" name="AutoShape 26"/>
          <p:cNvCxnSpPr>
            <a:cxnSpLocks noChangeShapeType="1"/>
            <a:stCxn id="53257" idx="3"/>
            <a:endCxn id="53271" idx="1"/>
          </p:cNvCxnSpPr>
          <p:nvPr/>
        </p:nvCxnSpPr>
        <p:spPr bwMode="auto">
          <a:xfrm>
            <a:off x="2782888" y="5143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3274" name="AutoShape 27"/>
          <p:cNvCxnSpPr>
            <a:cxnSpLocks noChangeShapeType="1"/>
            <a:stCxn id="53255" idx="3"/>
            <a:endCxn id="53269" idx="1"/>
          </p:cNvCxnSpPr>
          <p:nvPr/>
        </p:nvCxnSpPr>
        <p:spPr bwMode="auto">
          <a:xfrm>
            <a:off x="2782888" y="4762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3275" name="AutoShape 28"/>
          <p:cNvCxnSpPr>
            <a:cxnSpLocks noChangeShapeType="1"/>
            <a:stCxn id="53253" idx="3"/>
            <a:endCxn id="53267" idx="1"/>
          </p:cNvCxnSpPr>
          <p:nvPr/>
        </p:nvCxnSpPr>
        <p:spPr bwMode="auto">
          <a:xfrm>
            <a:off x="2782888" y="4381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3276" name="AutoShape 29"/>
          <p:cNvCxnSpPr>
            <a:cxnSpLocks noChangeShapeType="1"/>
            <a:stCxn id="53271" idx="3"/>
            <a:endCxn id="53265" idx="1"/>
          </p:cNvCxnSpPr>
          <p:nvPr/>
        </p:nvCxnSpPr>
        <p:spPr bwMode="auto">
          <a:xfrm>
            <a:off x="5500688" y="5143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3277" name="AutoShape 30"/>
          <p:cNvCxnSpPr>
            <a:cxnSpLocks noChangeShapeType="1"/>
            <a:stCxn id="53269" idx="3"/>
            <a:endCxn id="53263" idx="1"/>
          </p:cNvCxnSpPr>
          <p:nvPr/>
        </p:nvCxnSpPr>
        <p:spPr bwMode="auto">
          <a:xfrm>
            <a:off x="5500688" y="4762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3278" name="AutoShape 31"/>
          <p:cNvCxnSpPr>
            <a:cxnSpLocks noChangeShapeType="1"/>
            <a:stCxn id="53267" idx="3"/>
            <a:endCxn id="53261" idx="1"/>
          </p:cNvCxnSpPr>
          <p:nvPr/>
        </p:nvCxnSpPr>
        <p:spPr bwMode="auto">
          <a:xfrm>
            <a:off x="5500688" y="4381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3279" name="AutoShape 32"/>
          <p:cNvCxnSpPr>
            <a:cxnSpLocks noChangeShapeType="1"/>
            <a:stCxn id="53251" idx="3"/>
            <a:endCxn id="53259" idx="1"/>
          </p:cNvCxnSpPr>
          <p:nvPr/>
        </p:nvCxnSpPr>
        <p:spPr bwMode="auto">
          <a:xfrm>
            <a:off x="2770188" y="4000500"/>
            <a:ext cx="37068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1066800" y="3441700"/>
            <a:ext cx="7113588" cy="396875"/>
            <a:chOff x="647" y="2280"/>
            <a:chExt cx="4481" cy="250"/>
          </a:xfrm>
          <a:solidFill>
            <a:srgbClr val="CCFFFF"/>
          </a:solidFill>
        </p:grpSpPr>
        <p:sp>
          <p:nvSpPr>
            <p:cNvPr id="53285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Arial" charset="0"/>
                </a:rPr>
                <a:t>Application</a:t>
              </a:r>
            </a:p>
          </p:txBody>
        </p:sp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cxnSp>
          <p:nvCxnSpPr>
            <p:cNvPr id="53289" name="AutoShape 38"/>
            <p:cNvCxnSpPr>
              <a:cxnSpLocks noChangeShapeType="1"/>
              <a:stCxn id="53285" idx="3"/>
              <a:endCxn id="53288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3281" name="Text Box 39"/>
          <p:cNvSpPr txBox="1">
            <a:spLocks noChangeArrowheads="1"/>
          </p:cNvSpPr>
          <p:nvPr/>
        </p:nvSpPr>
        <p:spPr bwMode="auto">
          <a:xfrm>
            <a:off x="1339162" y="6246643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53282" name="Text Box 40"/>
          <p:cNvSpPr txBox="1">
            <a:spLocks noChangeArrowheads="1"/>
          </p:cNvSpPr>
          <p:nvPr/>
        </p:nvSpPr>
        <p:spPr bwMode="auto">
          <a:xfrm>
            <a:off x="6826842" y="6170443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sp>
        <p:nvSpPr>
          <p:cNvPr id="53283" name="Text Box 41"/>
          <p:cNvSpPr txBox="1">
            <a:spLocks noChangeArrowheads="1"/>
          </p:cNvSpPr>
          <p:nvPr/>
        </p:nvSpPr>
        <p:spPr bwMode="auto">
          <a:xfrm>
            <a:off x="4121446" y="5943600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Router</a:t>
            </a:r>
          </a:p>
        </p:txBody>
      </p:sp>
      <p:sp>
        <p:nvSpPr>
          <p:cNvPr id="53284" name="Freeform 42"/>
          <p:cNvSpPr>
            <a:spLocks/>
          </p:cNvSpPr>
          <p:nvPr/>
        </p:nvSpPr>
        <p:spPr bwMode="auto">
          <a:xfrm>
            <a:off x="2590801" y="3429000"/>
            <a:ext cx="4114800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62000" y="3581400"/>
            <a:ext cx="22860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172200" y="3581400"/>
            <a:ext cx="22860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pic>
        <p:nvPicPr>
          <p:cNvPr id="47" name="Picture 5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486400"/>
            <a:ext cx="914400" cy="55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0896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/>
              <a:t>IP </a:t>
            </a:r>
            <a:r>
              <a:rPr lang="en-US" dirty="0"/>
              <a:t>packets are addressed to a </a:t>
            </a:r>
            <a:r>
              <a:rPr lang="en-US" dirty="0" smtClean="0"/>
              <a:t>host but end-to-end communication is between application processes at hosts</a:t>
            </a:r>
          </a:p>
          <a:p>
            <a:pPr lvl="1"/>
            <a:r>
              <a:rPr lang="en-US" dirty="0"/>
              <a:t>Need a way to decide which packets go to which </a:t>
            </a:r>
            <a:r>
              <a:rPr lang="en-US" dirty="0" smtClean="0"/>
              <a:t>applications </a:t>
            </a:r>
            <a:r>
              <a:rPr lang="en-US" dirty="0"/>
              <a:t>(</a:t>
            </a:r>
            <a:r>
              <a:rPr lang="en-US" i="1" dirty="0"/>
              <a:t>multiplexing/</a:t>
            </a:r>
            <a:r>
              <a:rPr lang="en-US" i="1" dirty="0" err="1"/>
              <a:t>demultiplexing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93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Why a transport layer?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0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8" y="38068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0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0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3" y="45688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0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5" y="49498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1066800" y="3441700"/>
            <a:ext cx="7113588" cy="396875"/>
            <a:chOff x="647" y="2280"/>
            <a:chExt cx="4481" cy="250"/>
          </a:xfrm>
          <a:solidFill>
            <a:srgbClr val="CCFFFF"/>
          </a:solidFill>
        </p:grpSpPr>
        <p:sp>
          <p:nvSpPr>
            <p:cNvPr id="53285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Arial" charset="0"/>
                </a:rPr>
                <a:t>Application</a:t>
              </a:r>
            </a:p>
          </p:txBody>
        </p:sp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</p:grp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281324" y="6172200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pic>
        <p:nvPicPr>
          <p:cNvPr id="4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6826842" y="6170443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pic>
        <p:nvPicPr>
          <p:cNvPr id="4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2630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Why a transport layer?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0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8" y="38068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0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0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3" y="45688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0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5" y="49498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6477002" y="3441700"/>
            <a:ext cx="1703388" cy="396875"/>
            <a:chOff x="4055" y="2280"/>
            <a:chExt cx="1073" cy="250"/>
          </a:xfrm>
          <a:solidFill>
            <a:srgbClr val="CCFFFF"/>
          </a:solidFill>
        </p:grpSpPr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Arial" charset="0"/>
                </a:rPr>
                <a:t>Application</a:t>
              </a:r>
            </a:p>
          </p:txBody>
        </p:sp>
      </p:grp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281324" y="6172200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6826842" y="6170443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pic>
        <p:nvPicPr>
          <p:cNvPr id="4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 bwMode="auto">
          <a:xfrm>
            <a:off x="7620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13716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914400" y="2895600"/>
            <a:ext cx="304800" cy="8382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592247" y="3141554"/>
            <a:ext cx="9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7526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514600" y="2895600"/>
            <a:ext cx="228600" cy="838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09800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5400000">
            <a:off x="1522177" y="3122377"/>
            <a:ext cx="73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 rot="5400000">
            <a:off x="2166657" y="3157257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mmedia</a:t>
            </a:r>
            <a:endParaRPr lang="en-US" sz="1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2121994" y="3025852"/>
            <a:ext cx="446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290935" y="2895600"/>
            <a:ext cx="304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973247" y="3149292"/>
            <a:ext cx="9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15240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914400" y="1524000"/>
            <a:ext cx="2514600" cy="990600"/>
          </a:xfrm>
          <a:prstGeom prst="wedgeEllipseCallout">
            <a:avLst>
              <a:gd name="adj1" fmla="val -4175"/>
              <a:gd name="adj2" fmla="val 88413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676400"/>
            <a:ext cx="2279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many application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processes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2679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Drivers</a:t>
            </a:r>
            <a:br>
              <a:rPr lang="en-US" sz="1400" b="0" i="1" dirty="0" smtClean="0">
                <a:solidFill>
                  <a:srgbClr val="000090"/>
                </a:solidFill>
                <a:latin typeface="+mn-lt"/>
              </a:rPr>
            </a:br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+NIC</a:t>
            </a:r>
            <a:endParaRPr lang="en-US" sz="1400" b="0" i="1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5800" y="3810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Operating </a:t>
            </a:r>
            <a:br>
              <a:rPr lang="en-US" sz="1400" b="0" i="1" dirty="0" smtClean="0">
                <a:solidFill>
                  <a:srgbClr val="000090"/>
                </a:solidFill>
                <a:latin typeface="+mn-lt"/>
              </a:rPr>
            </a:br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System</a:t>
            </a:r>
            <a:endParaRPr lang="en-US" sz="1400" b="0" i="1" dirty="0">
              <a:solidFill>
                <a:srgbClr val="00009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96450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10756</TotalTime>
  <Words>2300</Words>
  <Application>Microsoft Office PowerPoint</Application>
  <PresentationFormat>On-screen Show (4:3)</PresentationFormat>
  <Paragraphs>648</Paragraphs>
  <Slides>54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ＭＳ Ｐゴシック</vt:lpstr>
      <vt:lpstr>Arial</vt:lpstr>
      <vt:lpstr>Calibri</vt:lpstr>
      <vt:lpstr>Calibri Light</vt:lpstr>
      <vt:lpstr>Comic Sans MS</vt:lpstr>
      <vt:lpstr>Courier New</vt:lpstr>
      <vt:lpstr>Helvetica</vt:lpstr>
      <vt:lpstr>Tahoma</vt:lpstr>
      <vt:lpstr>Times New Roman</vt:lpstr>
      <vt:lpstr>Wingdings</vt:lpstr>
      <vt:lpstr>Office Theme</vt:lpstr>
      <vt:lpstr>Concepts</vt:lpstr>
      <vt:lpstr>Reverse-path forwarding</vt:lpstr>
      <vt:lpstr>Truncated reverse-path forwarding</vt:lpstr>
      <vt:lpstr>Transport Layer</vt:lpstr>
      <vt:lpstr>PowerPoint Presentation</vt:lpstr>
      <vt:lpstr>From Lecture#3: Transport Layer</vt:lpstr>
      <vt:lpstr>Why a transport layer? </vt:lpstr>
      <vt:lpstr>Why a transport layer? </vt:lpstr>
      <vt:lpstr>Why a transport layer? </vt:lpstr>
      <vt:lpstr>Why a transport layer? </vt:lpstr>
      <vt:lpstr>Why a transport layer? </vt:lpstr>
      <vt:lpstr>Role of the Transport Layer</vt:lpstr>
      <vt:lpstr>Role of the Transport Layer</vt:lpstr>
      <vt:lpstr>Role of the Transport Layer</vt:lpstr>
      <vt:lpstr>Role of the Transport Layer</vt:lpstr>
      <vt:lpstr>Role of the Transport Layer</vt:lpstr>
      <vt:lpstr>Role of the Transport Layer</vt:lpstr>
      <vt:lpstr>Context: Applications and Sockets</vt:lpstr>
      <vt:lpstr>Ports</vt:lpstr>
      <vt:lpstr>PowerPoint Presentation</vt:lpstr>
      <vt:lpstr>PowerPoint Presentation</vt:lpstr>
      <vt:lpstr>PowerPoint Presentation</vt:lpstr>
      <vt:lpstr>PowerPoint Presentation</vt:lpstr>
      <vt:lpstr>Recap: Multiplexing and Demultiplexing</vt:lpstr>
      <vt:lpstr>More on Ports</vt:lpstr>
      <vt:lpstr>UDP: User Datagram Protocol </vt:lpstr>
      <vt:lpstr>Why a transport layer? </vt:lpstr>
      <vt:lpstr>Reliable Transport</vt:lpstr>
      <vt:lpstr>Reliable Transport</vt:lpstr>
      <vt:lpstr>Dealing with Packet Corruption </vt:lpstr>
      <vt:lpstr>Dealing with Packet Corruption </vt:lpstr>
      <vt:lpstr>Dealing with Packet Loss</vt:lpstr>
      <vt:lpstr>Dealing with Packet Loss</vt:lpstr>
      <vt:lpstr>Dealing with Packet Loss</vt:lpstr>
      <vt:lpstr>Components of a solution (so far)</vt:lpstr>
      <vt:lpstr>A Solution: “Stop and Wait”</vt:lpstr>
      <vt:lpstr>Stop &amp; Wait is Inefficient </vt:lpstr>
      <vt:lpstr>Sliding Window</vt:lpstr>
      <vt:lpstr>Sliding Window</vt:lpstr>
      <vt:lpstr>Acknowledgements w/ Sliding Window</vt:lpstr>
      <vt:lpstr>Cumulative Acknowledgements (1)</vt:lpstr>
      <vt:lpstr>Cumulative Acknowledgements (2)</vt:lpstr>
      <vt:lpstr>Acknowledgements w/ Sliding Window</vt:lpstr>
      <vt:lpstr>Sliding Window Protocols</vt:lpstr>
      <vt:lpstr>Go-Back-N (GBN)</vt:lpstr>
      <vt:lpstr>Sliding Window with GBN</vt:lpstr>
      <vt:lpstr>GBN Example w/o Errors</vt:lpstr>
      <vt:lpstr>GBN Example with Errors</vt:lpstr>
      <vt:lpstr>Selective Repeat (SR)</vt:lpstr>
      <vt:lpstr>SR Example with Errors</vt:lpstr>
      <vt:lpstr>Observations</vt:lpstr>
      <vt:lpstr>Recap: components of a solution</vt:lpstr>
      <vt:lpstr>What does TCP do?</vt:lpstr>
      <vt:lpstr>Next Time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Matthew Caesar</dc:creator>
  <cp:lastModifiedBy>Matthew Caesar</cp:lastModifiedBy>
  <cp:revision>98</cp:revision>
  <dcterms:created xsi:type="dcterms:W3CDTF">2014-01-10T22:01:40Z</dcterms:created>
  <dcterms:modified xsi:type="dcterms:W3CDTF">2014-04-11T15:50:50Z</dcterms:modified>
</cp:coreProperties>
</file>